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930" r:id="rId2"/>
    <p:sldMasterId id="2147483971" r:id="rId3"/>
  </p:sldMasterIdLst>
  <p:notesMasterIdLst>
    <p:notesMasterId r:id="rId40"/>
  </p:notesMasterIdLst>
  <p:handoutMasterIdLst>
    <p:handoutMasterId r:id="rId41"/>
  </p:handoutMasterIdLst>
  <p:sldIdLst>
    <p:sldId id="901" r:id="rId4"/>
    <p:sldId id="879" r:id="rId5"/>
    <p:sldId id="900" r:id="rId6"/>
    <p:sldId id="813" r:id="rId7"/>
    <p:sldId id="827" r:id="rId8"/>
    <p:sldId id="828" r:id="rId9"/>
    <p:sldId id="675" r:id="rId10"/>
    <p:sldId id="676" r:id="rId11"/>
    <p:sldId id="677" r:id="rId12"/>
    <p:sldId id="904" r:id="rId13"/>
    <p:sldId id="905" r:id="rId14"/>
    <p:sldId id="907" r:id="rId15"/>
    <p:sldId id="829" r:id="rId16"/>
    <p:sldId id="814" r:id="rId17"/>
    <p:sldId id="916" r:id="rId18"/>
    <p:sldId id="668" r:id="rId19"/>
    <p:sldId id="737" r:id="rId20"/>
    <p:sldId id="695" r:id="rId21"/>
    <p:sldId id="679" r:id="rId22"/>
    <p:sldId id="908" r:id="rId23"/>
    <p:sldId id="678" r:id="rId24"/>
    <p:sldId id="887" r:id="rId25"/>
    <p:sldId id="847" r:id="rId26"/>
    <p:sldId id="834" r:id="rId27"/>
    <p:sldId id="826" r:id="rId28"/>
    <p:sldId id="751" r:id="rId29"/>
    <p:sldId id="754" r:id="rId30"/>
    <p:sldId id="779" r:id="rId31"/>
    <p:sldId id="848" r:id="rId32"/>
    <p:sldId id="842" r:id="rId33"/>
    <p:sldId id="844" r:id="rId34"/>
    <p:sldId id="841" r:id="rId35"/>
    <p:sldId id="846" r:id="rId36"/>
    <p:sldId id="911" r:id="rId37"/>
    <p:sldId id="822" r:id="rId38"/>
    <p:sldId id="918" r:id="rId39"/>
  </p:sldIdLst>
  <p:sldSz cx="9144000" cy="5143500" type="screen16x9"/>
  <p:notesSz cx="6858000" cy="9144000"/>
  <p:defaultTextStyle>
    <a:defPPr>
      <a:defRPr lang="en-US"/>
    </a:defPPr>
    <a:lvl1pPr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89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378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566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754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943" algn="l" defTabSz="45718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132" algn="l" defTabSz="45718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320" algn="l" defTabSz="45718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509" algn="l" defTabSz="45718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3" pos="2741">
          <p15:clr>
            <a:srgbClr val="A4A3A4"/>
          </p15:clr>
        </p15:guide>
        <p15:guide id="4" pos="2448" userDrawn="1">
          <p15:clr>
            <a:srgbClr val="A4A3A4"/>
          </p15:clr>
        </p15:guide>
        <p15:guide id="5" pos="5558">
          <p15:clr>
            <a:srgbClr val="A4A3A4"/>
          </p15:clr>
        </p15:guide>
        <p15:guide id="6" pos="3998">
          <p15:clr>
            <a:srgbClr val="A4A3A4"/>
          </p15:clr>
        </p15:guide>
        <p15:guide id="7" orient="horz" pos="24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  <p:cmAuthor id="1" name="Marcus Phipps" initials="MP" lastIdx="37" clrIdx="1"/>
  <p:cmAuthor id="2" name="Chris OBrien" initials="CO" lastIdx="1" clrIdx="2"/>
  <p:cmAuthor id="3" name="Chris OBrien" initials="CO [2]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794"/>
    <a:srgbClr val="4993C7"/>
    <a:srgbClr val="000000"/>
    <a:srgbClr val="FF8000"/>
    <a:srgbClr val="0C82C1"/>
    <a:srgbClr val="676767"/>
    <a:srgbClr val="A4A4A4"/>
    <a:srgbClr val="FFFFFF"/>
    <a:srgbClr val="0C82C2"/>
    <a:srgbClr val="2968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41" autoAdjust="0"/>
    <p:restoredTop sz="92263" autoAdjust="0"/>
  </p:normalViewPr>
  <p:slideViewPr>
    <p:cSldViewPr snapToGrid="0" showGuides="1">
      <p:cViewPr varScale="1">
        <p:scale>
          <a:sx n="78" d="100"/>
          <a:sy n="78" d="100"/>
        </p:scale>
        <p:origin x="1056" y="78"/>
      </p:cViewPr>
      <p:guideLst>
        <p:guide pos="2741"/>
        <p:guide pos="2448"/>
        <p:guide pos="5558"/>
        <p:guide pos="3998"/>
        <p:guide orient="horz" pos="24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7" d="100"/>
        <a:sy n="137" d="100"/>
      </p:scale>
      <p:origin x="0" y="2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2/14/2017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2/14/2017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189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378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566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754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Cisco_HyperFlex_BDM_1.8_Oct11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8005-C9FE-421C-B26E-39E46AD952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48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about choice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42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200" kern="12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84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783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200" kern="12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84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552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075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956A1-9E30-4BC4-8D41-156BF639AC1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98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58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+mn-lt"/>
            </a:endParaRPr>
          </a:p>
          <a:p>
            <a:pPr marL="171450" lvl="0" indent="-171450">
              <a:buFont typeface="Arial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49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Analytics. Simplicity. Automation. Protection. </a:t>
            </a:r>
          </a:p>
          <a:p>
            <a:r>
              <a:rPr lang="en-US" dirty="0"/>
              <a:t>Bring them together and transformation happens, ASAP. Apps launch, ASAP. A thousand users become millions, ASAP. New business models are provisioned, ASAP. And it’s no longer a question of how to transform, but when?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With a next-gen data center from Cisco, the answer is simple: ASAP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40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Converged nodes are where the Storage IO exists 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With SSDs, you can more only with more IOPS available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35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69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478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340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spc="-30" dirty="0">
              <a:solidFill>
                <a:schemeClr val="accent1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5CB4B-4715-E744-9039-D3152E5AFF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45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9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6207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169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73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Analytics. Simplicity. Automation. Protection. </a:t>
            </a:r>
          </a:p>
          <a:p>
            <a:r>
              <a:rPr lang="en-US" dirty="0"/>
              <a:t>Bring them together and transformation happens, ASAP. Apps launch, ASAP. A thousand users become millions, ASAP. New business models are provisioned, ASAP. And it’s no longer a question of how to transform, but when?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With a next-gen data center from Cisco, the answer is simple: ASAP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40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76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483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substantiation for claims in slide</a:t>
            </a:r>
            <a:r>
              <a:rPr lang="en-US" baseline="0" dirty="0" smtClean="0"/>
              <a:t> notes and footnote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41808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substantiation for claims in slide</a:t>
            </a:r>
            <a:r>
              <a:rPr lang="en-US" baseline="0" dirty="0" smtClean="0"/>
              <a:t> notes and footnote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852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41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480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10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70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70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70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91418" tIns="45709" rIns="91418" bIns="45709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14450"/>
            <a:ext cx="8345488" cy="2759710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9100" y="4148221"/>
            <a:ext cx="8597578" cy="326233"/>
          </a:xfrm>
          <a:prstGeom prst="rect">
            <a:avLst/>
          </a:prstGeom>
        </p:spPr>
        <p:txBody>
          <a:bodyPr wrap="square" lIns="91418" tIns="45709" rIns="91418" bIns="45709" anchor="b" anchorCtr="0">
            <a:noAutofit/>
          </a:bodyPr>
          <a:lstStyle>
            <a:lvl1pPr algn="r" defTabSz="603560">
              <a:lnSpc>
                <a:spcPct val="100000"/>
              </a:lnSpc>
              <a:spcBef>
                <a:spcPct val="50000"/>
              </a:spcBef>
              <a:buNone/>
              <a:defRPr sz="900" b="0" i="0">
                <a:solidFill>
                  <a:schemeClr val="bg1">
                    <a:alpha val="50000"/>
                  </a:schemeClr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245664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828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14451"/>
            <a:ext cx="8345488" cy="2780030"/>
          </a:xfrm>
          <a:prstGeom prst="rect">
            <a:avLst/>
          </a:prstGeom>
        </p:spPr>
        <p:txBody>
          <a:bodyPr vert="horz" lIns="91418" tIns="45709" rIns="91418" bIns="45709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1"/>
            <a:ext cx="8584700" cy="326233"/>
          </a:xfrm>
          <a:prstGeom prst="rect">
            <a:avLst/>
          </a:prstGeom>
        </p:spPr>
        <p:txBody>
          <a:bodyPr wrap="square" lIns="91418" tIns="45709" rIns="91418" bIns="45709" anchor="b" anchorCtr="0">
            <a:noAutofit/>
          </a:bodyPr>
          <a:lstStyle>
            <a:lvl1pPr algn="r" defTabSz="603560">
              <a:lnSpc>
                <a:spcPct val="100000"/>
              </a:lnSpc>
              <a:spcBef>
                <a:spcPct val="50000"/>
              </a:spcBef>
              <a:buNone/>
              <a:defRPr sz="900" b="0" i="0">
                <a:solidFill>
                  <a:schemeClr val="bg1">
                    <a:alpha val="50000"/>
                  </a:schemeClr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452739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828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456"/>
            <a:ext cx="4007001" cy="3040773"/>
          </a:xfrm>
          <a:prstGeom prst="rect">
            <a:avLst/>
          </a:prstGeom>
        </p:spPr>
        <p:txBody>
          <a:bodyPr lIns="0" tIns="45709" rIns="91418" bIns="45709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5"/>
            <a:ext cx="4073346" cy="3039397"/>
          </a:xfrm>
          <a:prstGeom prst="rect">
            <a:avLst/>
          </a:prstGeom>
        </p:spPr>
        <p:txBody>
          <a:bodyPr vert="horz" lIns="91418" tIns="45709" rIns="91418" bIns="45709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782478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354"/>
            <a:ext cx="4003995" cy="3040875"/>
          </a:xfrm>
          <a:prstGeom prst="rect">
            <a:avLst/>
          </a:prstGeom>
        </p:spPr>
        <p:txBody>
          <a:bodyPr lIns="0" tIns="45709" rIns="91418" bIns="45709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18" tIns="45709" rIns="91418" bIns="45709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834101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9" y="1555185"/>
            <a:ext cx="2319337" cy="23177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55518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9" y="1555185"/>
            <a:ext cx="2319337" cy="231775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6" y="2732903"/>
            <a:ext cx="2292136" cy="60366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5" y="2730956"/>
            <a:ext cx="2292136" cy="60366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1" y="2730956"/>
            <a:ext cx="2292136" cy="60366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075789"/>
            <a:ext cx="788988" cy="788988"/>
          </a:xfrm>
          <a:prstGeom prst="rect">
            <a:avLst/>
          </a:prstGeom>
        </p:spPr>
        <p:txBody>
          <a:bodyPr vert="horz" lIns="91438" tIns="45719" rIns="91438" bIns="4571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085569"/>
            <a:ext cx="788988" cy="788988"/>
          </a:xfrm>
          <a:prstGeom prst="rect">
            <a:avLst/>
          </a:prstGeom>
        </p:spPr>
        <p:txBody>
          <a:bodyPr vert="horz" lIns="91438" tIns="45719" rIns="91438" bIns="4571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075789"/>
            <a:ext cx="788988" cy="788988"/>
          </a:xfrm>
          <a:prstGeom prst="rect">
            <a:avLst/>
          </a:prstGeom>
        </p:spPr>
        <p:txBody>
          <a:bodyPr vert="horz" lIns="91438" tIns="45719" rIns="91438" bIns="4571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7235074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1" y="142070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378" eaLnBrk="1" hangingPunct="1"/>
            <a:endParaRPr lang="en-US" altLang="en-US" sz="1400">
              <a:solidFill>
                <a:srgbClr val="FFFFFF"/>
              </a:solidFill>
              <a:cs typeface="+mn-cs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1" y="142070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378" eaLnBrk="1" hangingPunct="1"/>
            <a:endParaRPr lang="en-US" altLang="en-US" sz="1400">
              <a:solidFill>
                <a:srgbClr val="FFFFFF"/>
              </a:solidFill>
              <a:cs typeface="+mn-cs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420706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378" eaLnBrk="1" hangingPunct="1"/>
            <a:endParaRPr lang="en-US" altLang="en-US" sz="1400">
              <a:solidFill>
                <a:srgbClr val="FFFFFF"/>
              </a:solidFill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42067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2" tIns="45711" rIns="91422" bIns="45711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42067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2" tIns="45711" rIns="91422" bIns="45711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42067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2" tIns="45711" rIns="91422" bIns="45711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8" y="3671419"/>
            <a:ext cx="2292136" cy="60366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669472"/>
            <a:ext cx="2292136" cy="60366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6" y="3669472"/>
            <a:ext cx="2292136" cy="60366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303980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2418070"/>
            <a:ext cx="698624" cy="69862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latin typeface="Arial"/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1" y="1392988"/>
            <a:ext cx="698624" cy="69862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049FD9"/>
              </a:solidFill>
              <a:latin typeface="Arial"/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3417754"/>
            <a:ext cx="698624" cy="69862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latin typeface="Arial"/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398902"/>
            <a:ext cx="5473700" cy="69338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423314"/>
            <a:ext cx="5473700" cy="69338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417754"/>
            <a:ext cx="5473700" cy="69338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91582"/>
            <a:ext cx="698624" cy="69338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81961" y="2413558"/>
            <a:ext cx="698624" cy="69338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81962" y="3416647"/>
            <a:ext cx="698624" cy="69338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60430248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575611" y="1392988"/>
            <a:ext cx="698624" cy="698624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3417754"/>
            <a:ext cx="698624" cy="698624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latin typeface="Arial"/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398902"/>
            <a:ext cx="5473700" cy="69338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423314"/>
            <a:ext cx="5473700" cy="69338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417754"/>
            <a:ext cx="5473700" cy="69338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575611" y="2418070"/>
            <a:ext cx="698624" cy="698624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latin typeface="Arial"/>
              <a:cs typeface="Arial"/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91582"/>
            <a:ext cx="698624" cy="69338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81961" y="2413558"/>
            <a:ext cx="698624" cy="69338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81962" y="3416647"/>
            <a:ext cx="698624" cy="69338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3040718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287179"/>
            <a:ext cx="5678748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00278"/>
            <a:ext cx="5678748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513377"/>
            <a:ext cx="5678748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126476"/>
            <a:ext cx="5678748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739573"/>
            <a:ext cx="5678748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575612" y="1905356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75611" y="1288585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75612" y="2519864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2" y="1287179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2" y="1905356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3" y="2517911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3" name="Oval 32"/>
          <p:cNvSpPr/>
          <p:nvPr userDrawn="1"/>
        </p:nvSpPr>
        <p:spPr>
          <a:xfrm>
            <a:off x="575613" y="3133379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4" y="3131426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5" name="Oval 34"/>
          <p:cNvSpPr/>
          <p:nvPr userDrawn="1"/>
        </p:nvSpPr>
        <p:spPr>
          <a:xfrm>
            <a:off x="575614" y="3740171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5" y="3738218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3567650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575612" y="1905729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75611" y="1288958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75612" y="2520237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2" y="1293902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2" y="1912079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3" y="2524634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3" name="Oval 32"/>
          <p:cNvSpPr/>
          <p:nvPr userDrawn="1"/>
        </p:nvSpPr>
        <p:spPr>
          <a:xfrm>
            <a:off x="575613" y="3133752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4" y="3138149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5" name="Oval 34"/>
          <p:cNvSpPr/>
          <p:nvPr userDrawn="1"/>
        </p:nvSpPr>
        <p:spPr>
          <a:xfrm>
            <a:off x="575614" y="3747267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5" y="3751664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287179"/>
            <a:ext cx="5678748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00278"/>
            <a:ext cx="5678748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513377"/>
            <a:ext cx="5678748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126476"/>
            <a:ext cx="5678748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739573"/>
            <a:ext cx="5678748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705045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326683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5" y="1294500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10599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519864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7" y="3133379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8" y="3740171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50" y="1298266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14365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523630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137145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3" y="3743937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Oval 41"/>
          <p:cNvSpPr/>
          <p:nvPr userDrawn="1"/>
        </p:nvSpPr>
        <p:spPr>
          <a:xfrm>
            <a:off x="575612" y="1905356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11" y="1288585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12" y="2519864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2" y="1287179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2" y="1905356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3" y="2517911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Oval 47"/>
          <p:cNvSpPr/>
          <p:nvPr userDrawn="1"/>
        </p:nvSpPr>
        <p:spPr>
          <a:xfrm>
            <a:off x="575613" y="3133379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4" y="3131426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0" name="Oval 49"/>
          <p:cNvSpPr/>
          <p:nvPr userDrawn="1"/>
        </p:nvSpPr>
        <p:spPr>
          <a:xfrm>
            <a:off x="575614" y="3740171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5" y="3738218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2" name="Oval 51"/>
          <p:cNvSpPr/>
          <p:nvPr userDrawn="1"/>
        </p:nvSpPr>
        <p:spPr>
          <a:xfrm>
            <a:off x="4420081" y="1905356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53" name="Oval 52"/>
          <p:cNvSpPr/>
          <p:nvPr userDrawn="1"/>
        </p:nvSpPr>
        <p:spPr>
          <a:xfrm>
            <a:off x="4420080" y="1288585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4" name="Oval 53"/>
          <p:cNvSpPr/>
          <p:nvPr userDrawn="1"/>
        </p:nvSpPr>
        <p:spPr>
          <a:xfrm>
            <a:off x="4420081" y="2519864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4420081" y="1287179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4420081" y="1905356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57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4420082" y="2517911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58" name="Oval 57"/>
          <p:cNvSpPr/>
          <p:nvPr userDrawn="1"/>
        </p:nvSpPr>
        <p:spPr>
          <a:xfrm>
            <a:off x="4420082" y="3133379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4420083" y="3131426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0" name="Oval 59"/>
          <p:cNvSpPr/>
          <p:nvPr userDrawn="1"/>
        </p:nvSpPr>
        <p:spPr>
          <a:xfrm>
            <a:off x="4420083" y="3740171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4360335" y="3738218"/>
            <a:ext cx="584314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27523469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Oval 32"/>
          <p:cNvSpPr/>
          <p:nvPr userDrawn="1"/>
        </p:nvSpPr>
        <p:spPr>
          <a:xfrm>
            <a:off x="575612" y="1905729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575611" y="1288958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575612" y="2520237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2" y="1293902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2" y="1912079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3" y="2524634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575613" y="3133752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4" y="3138149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41" name="Oval 40"/>
          <p:cNvSpPr/>
          <p:nvPr userDrawn="1"/>
        </p:nvSpPr>
        <p:spPr>
          <a:xfrm>
            <a:off x="575614" y="3747267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2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5" y="3751664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73" name="Oval 72"/>
          <p:cNvSpPr/>
          <p:nvPr userDrawn="1"/>
        </p:nvSpPr>
        <p:spPr>
          <a:xfrm>
            <a:off x="4420081" y="1905729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74" name="Oval 73"/>
          <p:cNvSpPr/>
          <p:nvPr userDrawn="1"/>
        </p:nvSpPr>
        <p:spPr>
          <a:xfrm>
            <a:off x="4420080" y="1288958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5" name="Oval 74"/>
          <p:cNvSpPr/>
          <p:nvPr userDrawn="1"/>
        </p:nvSpPr>
        <p:spPr>
          <a:xfrm>
            <a:off x="4420081" y="2520237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76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4420081" y="1293902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77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4420081" y="1912079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78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4420082" y="2524634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79" name="Oval 78"/>
          <p:cNvSpPr/>
          <p:nvPr userDrawn="1"/>
        </p:nvSpPr>
        <p:spPr>
          <a:xfrm>
            <a:off x="4420082" y="3133752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002444"/>
              </a:solidFill>
              <a:latin typeface="Arial"/>
              <a:cs typeface="Arial"/>
            </a:endParaRPr>
          </a:p>
        </p:txBody>
      </p:sp>
      <p:sp>
        <p:nvSpPr>
          <p:cNvPr id="80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4420083" y="3138149"/>
            <a:ext cx="464815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81" name="Oval 80"/>
          <p:cNvSpPr/>
          <p:nvPr userDrawn="1"/>
        </p:nvSpPr>
        <p:spPr>
          <a:xfrm>
            <a:off x="4420083" y="3747267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91438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2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4360335" y="3751664"/>
            <a:ext cx="584314" cy="461327"/>
          </a:xfrm>
          <a:prstGeom prst="rect">
            <a:avLst/>
          </a:prstGeom>
          <a:ln>
            <a:noFill/>
          </a:ln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5" y="1294500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10599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519864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7" y="3133379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8" y="3740171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50" y="1298266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14365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523630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137145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3" y="3743937"/>
            <a:ext cx="2175886" cy="461327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155700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4" userDrawn="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9101" y="301038"/>
            <a:ext cx="8340998" cy="2542175"/>
          </a:xfrm>
          <a:prstGeom prst="rect">
            <a:avLst/>
          </a:prstGeom>
        </p:spPr>
        <p:txBody>
          <a:bodyPr vert="horz" lIns="91418" tIns="45709" rIns="91418" bIns="45709"/>
          <a:lstStyle>
            <a:lvl1pPr marL="0" indent="0" algn="ctr">
              <a:buNone/>
              <a:defRPr sz="220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9"/>
            <a:ext cx="8364236" cy="564257"/>
          </a:xfrm>
          <a:prstGeom prst="rect">
            <a:avLst/>
          </a:prstGeom>
        </p:spPr>
        <p:txBody>
          <a:bodyPr vert="horz" wrap="square" lIns="0" tIns="45719" rIns="91438" bIns="45719">
            <a:spAutoFit/>
          </a:bodyPr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0760735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18" tIns="45709" rIns="91418" bIns="45709"/>
          <a:lstStyle>
            <a:lvl1pPr marL="0" indent="0" algn="ctr">
              <a:buNone/>
              <a:defRPr sz="220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5641193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9100" y="311220"/>
            <a:ext cx="8305800" cy="3815004"/>
          </a:xfrm>
          <a:prstGeom prst="rect">
            <a:avLst/>
          </a:prstGeom>
        </p:spPr>
        <p:txBody>
          <a:bodyPr vert="horz" lIns="91422" tIns="45711" rIns="91422" bIns="45711"/>
          <a:lstStyle>
            <a:lvl1pPr marL="0" indent="0" algn="ctr">
              <a:buNone/>
              <a:defRPr sz="150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6062696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092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20" y="2049273"/>
            <a:ext cx="5036690" cy="749323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2815417" y="4901184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5" tIns="30791" rIns="61585" bIns="30791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7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167217" y="4901184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5" tIns="30791" rIns="61585" bIns="30791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© 2016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3740016383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08989" y="4672015"/>
            <a:ext cx="360362" cy="274637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fld id="{0CE34769-D651-40C9-8993-C4FC115015AA}" type="slidenum">
              <a:rPr lang="en-US" altLang="en-US" sz="1400" smtClean="0">
                <a:solidFill>
                  <a:srgbClr val="002444"/>
                </a:solidFill>
                <a:latin typeface="Arial"/>
                <a:ea typeface="ＭＳ Ｐゴシック" pitchFamily="34" charset="-128"/>
                <a:cs typeface="+mn-cs"/>
              </a:rPr>
              <a:pPr/>
              <a:t>‹#›</a:t>
            </a:fld>
            <a:endParaRPr lang="en-US" altLang="en-US" sz="1400">
              <a:solidFill>
                <a:srgbClr val="002444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6532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540" y="4698769"/>
            <a:ext cx="799379" cy="30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7708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1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9" y="302506"/>
            <a:ext cx="3715995" cy="826447"/>
          </a:xfrm>
          <a:prstGeom prst="rect">
            <a:avLst/>
          </a:prstGeom>
        </p:spPr>
        <p:txBody>
          <a:bodyPr lIns="61711" tIns="34286" rIns="61711" bIns="34286" rtlCol="0">
            <a:noAutofit/>
          </a:bodyPr>
          <a:lstStyle>
            <a:lvl1pPr algn="l" defTabSz="68570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9" y="1347788"/>
            <a:ext cx="3715995" cy="3083094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00002"/>
      </p:ext>
    </p:extLst>
  </p:cSld>
  <p:clrMapOvr>
    <a:masterClrMapping/>
  </p:clrMapOvr>
  <p:transition spd="med">
    <p:fade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1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1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4" y="228319"/>
            <a:ext cx="2337109" cy="770461"/>
          </a:xfrm>
          <a:prstGeom prst="rect">
            <a:avLst/>
          </a:prstGeom>
        </p:spPr>
        <p:txBody>
          <a:bodyPr lIns="91418" tIns="45709" rIns="91418" bIns="45709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9" y="227839"/>
            <a:ext cx="2337109" cy="770461"/>
          </a:xfrm>
          <a:prstGeom prst="rect">
            <a:avLst/>
          </a:prstGeom>
        </p:spPr>
        <p:txBody>
          <a:bodyPr lIns="91418" tIns="45709" rIns="91418" bIns="45709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4" y="220479"/>
            <a:ext cx="2337109" cy="770461"/>
          </a:xfrm>
          <a:prstGeom prst="rect">
            <a:avLst/>
          </a:prstGeom>
        </p:spPr>
        <p:txBody>
          <a:bodyPr lIns="91418" tIns="45709" rIns="91418" bIns="45709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4" y="1201094"/>
            <a:ext cx="2337110" cy="3314904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3" y="1200321"/>
            <a:ext cx="2337110" cy="3314904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25828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85716" indent="-85716" algn="l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7" y="3552444"/>
            <a:ext cx="3506245" cy="253746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47761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18" tIns="45709" rIns="91418" bIns="45709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596" indent="-39995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401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1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4" y="1439061"/>
            <a:ext cx="3820348" cy="2265389"/>
          </a:xfrm>
        </p:spPr>
        <p:txBody>
          <a:bodyPr lIns="61714" tIns="34287" rIns="61714" bIns="34287" rtlCol="0" anchor="ctr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6139975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9"/>
            <a:ext cx="8345488" cy="2658728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18" tIns="45709" rIns="91418" bIns="45709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3950320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418" tIns="45709" rIns="91418" bIns="45709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18" tIns="45709" rIns="91418" bIns="45709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56367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 anchor="ctr"/>
          <a:lstStyle/>
          <a:p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 anchor="ctr"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6" y="3209551"/>
            <a:ext cx="4684867" cy="288131"/>
          </a:xfrm>
          <a:prstGeom prst="rect">
            <a:avLst/>
          </a:prstGeom>
        </p:spPr>
        <p:txBody>
          <a:bodyPr vert="horz" lIns="68573" tIns="34287" rIns="68573" bIns="34287" rtlCol="0">
            <a:noAutofit/>
          </a:bodyPr>
          <a:lstStyle>
            <a:lvl1pPr marL="0" indent="0" algn="l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6" y="2462028"/>
            <a:ext cx="4712557" cy="766763"/>
          </a:xfrm>
        </p:spPr>
        <p:txBody>
          <a:bodyPr lIns="61714" tIns="34287" rIns="61714" bIns="34287" rtlCol="0" anchor="b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18" tIns="45709" rIns="91418" bIns="45709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85005480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1349456"/>
            <a:ext cx="4007001" cy="3040773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5"/>
            <a:ext cx="4073346" cy="3039397"/>
          </a:xfrm>
          <a:prstGeom prst="rect">
            <a:avLst/>
          </a:prstGeom>
        </p:spPr>
        <p:txBody>
          <a:bodyPr vert="horz" lIns="91418" tIns="45709" rIns="91418" bIns="45709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29543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1349354"/>
            <a:ext cx="4003995" cy="3040875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18" tIns="45709" rIns="91418" bIns="45709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83574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6085117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1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2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6" y="2800143"/>
            <a:ext cx="2292136" cy="60366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5" y="2798196"/>
            <a:ext cx="2292136" cy="60366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1" y="2798196"/>
            <a:ext cx="2292136" cy="60366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 lIns="91438" tIns="45719" rIns="91438" bIns="4571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 lIns="91438" tIns="45719" rIns="91438" bIns="4571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 lIns="91438" tIns="45719" rIns="91438" bIns="4571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37882026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3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60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2" tIns="45711" rIns="91422" bIns="45711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</a:t>
            </a:r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2" tIns="45711" rIns="91422" bIns="45711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2" tIns="45711" rIns="91422" bIns="45711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8" y="3873139"/>
            <a:ext cx="2292136" cy="60366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2"/>
            <a:ext cx="2292136" cy="60366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6" y="3871192"/>
            <a:ext cx="2292136" cy="603661"/>
          </a:xfrm>
          <a:prstGeom prst="rect">
            <a:avLst/>
          </a:prstGeom>
        </p:spPr>
        <p:txBody>
          <a:bodyPr lIns="91418" tIns="45709" rIns="91418" bIns="4570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1962953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18" tIns="45709" rIns="91418" bIns="45709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4" y="3486479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7997" tIns="0" rIns="91438" bIns="45719" numCol="1" anchor="ctr" anchorCtr="0" compatLnSpc="1">
            <a:prstTxWarp prst="textNoShape">
              <a:avLst/>
            </a:prstTxWarp>
            <a:spAutoFit/>
          </a:bodyPr>
          <a:lstStyle>
            <a:lvl1pPr marL="172796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7249282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38"/>
            <a:ext cx="8563172" cy="2542175"/>
          </a:xfrm>
          <a:prstGeom prst="rect">
            <a:avLst/>
          </a:prstGeom>
        </p:spPr>
        <p:txBody>
          <a:bodyPr vert="horz" lIns="91418" tIns="45709" rIns="91418" bIns="45709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6" y="3054519"/>
            <a:ext cx="8364236" cy="564257"/>
          </a:xfrm>
          <a:prstGeom prst="rect">
            <a:avLst/>
          </a:prstGeom>
        </p:spPr>
        <p:txBody>
          <a:bodyPr vert="horz" wrap="square" lIns="91438" tIns="45719" rIns="91438" bIns="45719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7307139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18" tIns="45709" rIns="91418" bIns="45709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2124705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</p:spPr>
        <p:txBody>
          <a:bodyPr vert="horz" lIns="91422" tIns="45711" rIns="91422" bIns="45711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7897133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1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9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2" tIns="45711" rIns="91422" bIns="45711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2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26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1" y="233364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6" tIns="34289" rIns="68576" bIns="34289" rtlCol="0" anchor="ctr" anchorCtr="0">
            <a:normAutofit/>
          </a:bodyPr>
          <a:lstStyle>
            <a:lvl1pPr marL="0" indent="0" algn="ctr" defTabSz="685760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6" y="2480694"/>
            <a:ext cx="6729865" cy="1614419"/>
          </a:xfrm>
        </p:spPr>
        <p:txBody>
          <a:bodyPr>
            <a:noAutofit/>
          </a:bodyPr>
          <a:lstStyle>
            <a:lvl1pPr marL="0" marR="0" indent="0" algn="l" defTabSz="68576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2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3569" y="4742908"/>
            <a:ext cx="220553" cy="1545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5" tIns="30791" rIns="61585" bIns="30791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5" tIns="30791" rIns="61585" bIns="30791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2015  Cisco and/or its affiliates. All rights reserved.   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email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59221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8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2" tIns="45711" rIns="91422" bIns="45711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70" y="546735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87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4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4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9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4" y="2271714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6" y="2271714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9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9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3" tIns="34287" rIns="68573" bIns="34287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3" tIns="34287" rIns="68573" bIns="34287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3" tIns="34287" rIns="68573" bIns="34287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3" tIns="34287" rIns="68573" bIns="34287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5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3" tIns="34287" rIns="68573" bIns="34287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3" tIns="34287" rIns="68573" bIns="34287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3" tIns="34287" rIns="68573" bIns="34287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02761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686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9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3" tIns="34287" rIns="68573" bIns="34287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682704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3" tIns="34287" rIns="68573" bIns="34287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531989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9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Gre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777" y="228602"/>
            <a:ext cx="7435849" cy="323165"/>
          </a:xfrm>
        </p:spPr>
        <p:txBody>
          <a:bodyPr/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7743" y="1004814"/>
            <a:ext cx="8577072" cy="1165666"/>
          </a:xfrm>
          <a:prstGeom prst="rect">
            <a:avLst/>
          </a:prstGeom>
        </p:spPr>
        <p:txBody>
          <a:bodyPr lIns="91386" tIns="45694" rIns="91386" bIns="45694"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3777" y="889907"/>
            <a:ext cx="7435849" cy="285750"/>
          </a:xfrm>
          <a:prstGeom prst="rect">
            <a:avLst/>
          </a:prstGeom>
        </p:spPr>
        <p:txBody>
          <a:bodyPr lIns="91386" tIns="45694" rIns="91386" bIns="45694" anchor="ctr" anchorCtr="0">
            <a:noAutofit/>
          </a:bodyPr>
          <a:lstStyle>
            <a:lvl1pPr>
              <a:buFontTx/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93758" y="4744754"/>
            <a:ext cx="7461251" cy="265407"/>
          </a:xfrm>
          <a:prstGeom prst="rect">
            <a:avLst/>
          </a:prstGeom>
        </p:spPr>
        <p:txBody>
          <a:bodyPr wrap="square" lIns="91386" tIns="45694" rIns="91386" bIns="45694" anchor="b" anchorCtr="0">
            <a:spAutoFit/>
          </a:bodyPr>
          <a:lstStyle>
            <a:lvl1pPr algn="l" defTabSz="601532">
              <a:lnSpc>
                <a:spcPct val="100000"/>
              </a:lnSpc>
              <a:spcBef>
                <a:spcPct val="50000"/>
              </a:spcBef>
              <a:buNone/>
              <a:defRPr sz="1100"/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</p:spTree>
    <p:extLst>
      <p:ext uri="{BB962C8B-B14F-4D97-AF65-F5344CB8AC3E}">
        <p14:creationId xmlns:p14="http://schemas.microsoft.com/office/powerpoint/2010/main" val="2615172886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65728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9516" y="53340"/>
            <a:ext cx="8711929" cy="628650"/>
          </a:xfrm>
        </p:spPr>
        <p:txBody>
          <a:bodyPr/>
          <a:lstStyle>
            <a:lvl1pPr algn="l" defTabSz="6856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-75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19516" y="636270"/>
            <a:ext cx="8711929" cy="342900"/>
          </a:xfrm>
          <a:prstGeom prst="rect">
            <a:avLst/>
          </a:prstGeom>
        </p:spPr>
        <p:txBody>
          <a:bodyPr lIns="68588" tIns="34295" rIns="68588" bIns="34295">
            <a:noAutofit/>
          </a:bodyPr>
          <a:lstStyle>
            <a:lvl1pPr marL="0" indent="0">
              <a:buNone/>
              <a:defRPr lang="en-US" sz="2100" kern="1200" spc="-38" baseline="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617" rtl="0" eaLnBrk="1" latinLnBrk="0" hangingPunct="1">
              <a:lnSpc>
                <a:spcPct val="95000"/>
              </a:lnSpc>
              <a:spcBef>
                <a:spcPts val="1080"/>
              </a:spcBef>
              <a:buClr>
                <a:schemeClr val="accent1">
                  <a:lumMod val="40000"/>
                  <a:lumOff val="60000"/>
                </a:schemeClr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5350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170811D-F945-1A4F-86D6-4D4F043312BA}" type="datetimeFigureOut">
              <a:rPr lang="en-US" smtClean="0">
                <a:solidFill>
                  <a:srgbClr val="58585B"/>
                </a:solidFill>
                <a:latin typeface="Arial"/>
              </a:rPr>
              <a:pPr/>
              <a:t>2/14/2017</a:t>
            </a:fld>
            <a:endParaRPr lang="en-US">
              <a:solidFill>
                <a:srgbClr val="58585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58585B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E0A42E2-C42F-CC43-B953-1F99297DD36F}" type="slidenum">
              <a:rPr lang="en-US" smtClean="0">
                <a:solidFill>
                  <a:srgbClr val="58585B"/>
                </a:solidFill>
                <a:latin typeface="Arial"/>
              </a:rPr>
              <a:pPr/>
              <a:t>‹#›</a:t>
            </a:fld>
            <a:endParaRPr lang="en-US">
              <a:solidFill>
                <a:srgbClr val="58585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7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0" tIns="34286" rIns="68570" bIns="34286" anchor="ctr"/>
          <a:lstStyle/>
          <a:p>
            <a:endParaRPr 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0" tIns="34286" rIns="68570" bIns="34286" anchor="ctr"/>
          <a:lstStyle/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789929" y="3508334"/>
            <a:ext cx="5582450" cy="288131"/>
          </a:xfrm>
          <a:prstGeom prst="rect">
            <a:avLst/>
          </a:prstGeom>
        </p:spPr>
        <p:txBody>
          <a:bodyPr lIns="91416" tIns="45708" rIns="91416" bIns="45708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2789929" y="3766111"/>
            <a:ext cx="5582450" cy="288131"/>
          </a:xfrm>
          <a:prstGeom prst="rect">
            <a:avLst/>
          </a:prstGeom>
        </p:spPr>
        <p:txBody>
          <a:bodyPr lIns="91416" tIns="45708" rIns="91416" bIns="45708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>
                    <a:alpha val="67000"/>
                  </a:srgb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789929" y="2496313"/>
            <a:ext cx="5582450" cy="443774"/>
          </a:xfrm>
          <a:prstGeom prst="rect">
            <a:avLst/>
          </a:prstGeom>
        </p:spPr>
        <p:txBody>
          <a:bodyPr lIns="91416" tIns="45708" rIns="91416" bIns="45708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>
                    <a:alpha val="67000"/>
                  </a:srgbClr>
                </a:solidFill>
                <a:latin typeface="+mj-lt"/>
              </a:defRPr>
            </a:lvl1pPr>
            <a:lvl2pPr marL="304766" indent="0">
              <a:buNone/>
              <a:defRPr/>
            </a:lvl2pPr>
            <a:lvl3pPr marL="427380" indent="0">
              <a:buNone/>
              <a:defRPr/>
            </a:lvl3pPr>
            <a:lvl4pPr marL="516668" indent="0">
              <a:buNone/>
              <a:defRPr/>
            </a:lvl4pPr>
            <a:lvl5pPr marL="60119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2763673" y="228600"/>
            <a:ext cx="5608706" cy="22260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8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690" y="79992"/>
            <a:ext cx="1107810" cy="586758"/>
          </a:xfrm>
          <a:prstGeom prst="rect">
            <a:avLst/>
          </a:prstGeom>
        </p:spPr>
      </p:pic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2813281" y="4901187"/>
            <a:ext cx="220550" cy="1545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3" tIns="30791" rIns="61583" bIns="30791" anchor="b">
            <a:spAutoFit/>
          </a:bodyPr>
          <a:lstStyle/>
          <a:p>
            <a:pPr algn="r" defTabSz="61071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1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7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167217" y="4901184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3" tIns="30791" rIns="61583" bIns="30791" anchor="b">
            <a:spAutoFit/>
          </a:bodyPr>
          <a:lstStyle/>
          <a:p>
            <a:pPr defTabSz="6107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© 2016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796349727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-Speak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789929" y="2496313"/>
            <a:ext cx="5582450" cy="443774"/>
          </a:xfrm>
          <a:prstGeom prst="rect">
            <a:avLst/>
          </a:prstGeom>
        </p:spPr>
        <p:txBody>
          <a:bodyPr lIns="91416" tIns="45708" rIns="91416" bIns="45708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>
                    <a:alpha val="67000"/>
                  </a:srgbClr>
                </a:solidFill>
                <a:latin typeface="+mj-lt"/>
              </a:defRPr>
            </a:lvl1pPr>
            <a:lvl2pPr marL="304766" indent="0">
              <a:buNone/>
              <a:defRPr/>
            </a:lvl2pPr>
            <a:lvl3pPr marL="427380" indent="0">
              <a:buNone/>
              <a:defRPr/>
            </a:lvl3pPr>
            <a:lvl4pPr marL="516668" indent="0">
              <a:buNone/>
              <a:defRPr/>
            </a:lvl4pPr>
            <a:lvl5pPr marL="60119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2763673" y="228600"/>
            <a:ext cx="5608706" cy="22260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8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690" y="79992"/>
            <a:ext cx="1107810" cy="58675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763674" y="3161129"/>
            <a:ext cx="2741613" cy="284163"/>
          </a:xfrm>
          <a:prstGeom prst="rect">
            <a:avLst/>
          </a:prstGeom>
        </p:spPr>
        <p:txBody>
          <a:bodyPr lIns="91416" tIns="45708" rIns="91416" bIns="45708" anchor="b" anchorCtr="0">
            <a:noAutofit/>
          </a:bodyPr>
          <a:lstStyle>
            <a:lvl1pPr>
              <a:buFontTx/>
              <a:buNone/>
              <a:defRPr lang="en-US" sz="1400" b="0" i="0" smtClean="0">
                <a:solidFill>
                  <a:srgbClr val="FFFFFE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763674" y="3416690"/>
            <a:ext cx="2741613" cy="284163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buFontTx/>
              <a:buNone/>
              <a:defRPr lang="en-US" sz="1400" b="0" i="0" dirty="0" smtClean="0">
                <a:solidFill>
                  <a:srgbClr val="FFFFFE">
                    <a:alpha val="67000"/>
                  </a:srgbClr>
                </a:solidFill>
                <a:ea typeface="+mn-ea"/>
                <a:cs typeface="CiscoSans ExtraLight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763674" y="3865109"/>
            <a:ext cx="2741613" cy="284163"/>
          </a:xfrm>
          <a:prstGeom prst="rect">
            <a:avLst/>
          </a:prstGeom>
        </p:spPr>
        <p:txBody>
          <a:bodyPr lIns="91416" tIns="45708" rIns="91416" bIns="45708" anchor="b" anchorCtr="0">
            <a:noAutofit/>
          </a:bodyPr>
          <a:lstStyle>
            <a:lvl1pPr>
              <a:buFontTx/>
              <a:buNone/>
              <a:defRPr lang="en-US" sz="1400" b="0" i="0" smtClean="0">
                <a:solidFill>
                  <a:srgbClr val="FFFFFE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763674" y="4114322"/>
            <a:ext cx="2741613" cy="284163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buFontTx/>
              <a:buNone/>
              <a:defRPr lang="en-US" sz="1400" b="0" i="0" dirty="0" smtClean="0">
                <a:solidFill>
                  <a:srgbClr val="FFFFFE">
                    <a:alpha val="67000"/>
                  </a:srgbClr>
                </a:solidFill>
                <a:ea typeface="+mn-ea"/>
                <a:cs typeface="CiscoSans ExtraLight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019801" y="3161129"/>
            <a:ext cx="2741613" cy="284163"/>
          </a:xfrm>
          <a:prstGeom prst="rect">
            <a:avLst/>
          </a:prstGeom>
        </p:spPr>
        <p:txBody>
          <a:bodyPr lIns="91416" tIns="45708" rIns="91416" bIns="45708" anchor="b" anchorCtr="0">
            <a:noAutofit/>
          </a:bodyPr>
          <a:lstStyle>
            <a:lvl1pPr>
              <a:buFontTx/>
              <a:buNone/>
              <a:defRPr lang="en-US" sz="1400" b="0" i="0" smtClean="0">
                <a:solidFill>
                  <a:srgbClr val="FFFFFE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019801" y="3416690"/>
            <a:ext cx="2741613" cy="284163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buFontTx/>
              <a:buNone/>
              <a:defRPr lang="en-US" sz="1400" b="0" i="0" dirty="0" smtClean="0">
                <a:solidFill>
                  <a:srgbClr val="FFFFFE">
                    <a:alpha val="67000"/>
                  </a:srgbClr>
                </a:solidFill>
                <a:ea typeface="+mn-ea"/>
                <a:cs typeface="CiscoSans ExtraLight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019801" y="3865109"/>
            <a:ext cx="2741613" cy="284163"/>
          </a:xfrm>
          <a:prstGeom prst="rect">
            <a:avLst/>
          </a:prstGeom>
        </p:spPr>
        <p:txBody>
          <a:bodyPr lIns="91416" tIns="45708" rIns="91416" bIns="45708" anchor="b" anchorCtr="0">
            <a:noAutofit/>
          </a:bodyPr>
          <a:lstStyle>
            <a:lvl1pPr>
              <a:buFontTx/>
              <a:buNone/>
              <a:defRPr lang="en-US" sz="1400" b="0" i="0" smtClean="0">
                <a:solidFill>
                  <a:srgbClr val="FFFFFE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6019801" y="4114322"/>
            <a:ext cx="2741613" cy="284163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buFontTx/>
              <a:buNone/>
              <a:defRPr lang="en-US" sz="1400" b="0" i="0" dirty="0" smtClean="0">
                <a:solidFill>
                  <a:srgbClr val="FFFFFE">
                    <a:alpha val="67000"/>
                  </a:srgbClr>
                </a:solidFill>
                <a:ea typeface="+mn-ea"/>
                <a:cs typeface="CiscoSans ExtraLight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2813281" y="4901187"/>
            <a:ext cx="220550" cy="1545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3" tIns="30791" rIns="61583" bIns="30791" anchor="b">
            <a:spAutoFit/>
          </a:bodyPr>
          <a:lstStyle/>
          <a:p>
            <a:pPr algn="r" defTabSz="61071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1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7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ltGray">
          <a:xfrm>
            <a:off x="167217" y="4901184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3" tIns="30791" rIns="61583" bIns="30791" anchor="b">
            <a:spAutoFit/>
          </a:bodyPr>
          <a:lstStyle/>
          <a:p>
            <a:pPr defTabSz="6107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© 2016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3691361958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7" y="3209552"/>
            <a:ext cx="4684867" cy="288131"/>
          </a:xfrm>
          <a:prstGeom prst="rect">
            <a:avLst/>
          </a:prstGeom>
        </p:spPr>
        <p:txBody>
          <a:bodyPr vert="horz" lIns="68571" tIns="34286" rIns="68571" bIns="34286" rtlCol="0">
            <a:noAutofit/>
          </a:bodyPr>
          <a:lstStyle>
            <a:lvl1pPr marL="0" indent="0" algn="l" defTabSz="68571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7" y="2411229"/>
            <a:ext cx="4712557" cy="766763"/>
          </a:xfrm>
        </p:spPr>
        <p:txBody>
          <a:bodyPr lIns="61712" tIns="34286" rIns="61712" bIns="34286" rtlCol="0" anchor="b">
            <a:noAutofit/>
          </a:bodyPr>
          <a:lstStyle>
            <a:lvl1pPr marL="0" indent="0" algn="l" defTabSz="685714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16" tIns="45708" rIns="91416" bIns="45708"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7833967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708478" y="457201"/>
            <a:ext cx="5903089" cy="3759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690" y="4558485"/>
            <a:ext cx="1107810" cy="586758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2813281" y="4901187"/>
            <a:ext cx="220550" cy="1545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3" tIns="30791" rIns="61583" bIns="30791" anchor="b">
            <a:spAutoFit/>
          </a:bodyPr>
          <a:lstStyle/>
          <a:p>
            <a:pPr algn="r" defTabSz="61071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1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7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167217" y="4901184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3" tIns="30791" rIns="61583" bIns="30791" anchor="b">
            <a:spAutoFit/>
          </a:bodyPr>
          <a:lstStyle/>
          <a:p>
            <a:pPr defTabSz="6107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© 2016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1104624332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877824"/>
            <a:ext cx="8229600" cy="31729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567933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117602"/>
            <a:ext cx="8277344" cy="3251200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280914" indent="-223781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69" indent="-215843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21" indent="-171407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0989" indent="-171407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396" indent="-168232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31684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021012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280914" indent="-223781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69" indent="-215843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21" indent="-171407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0989" indent="-171407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396" indent="-168232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338830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7768" y="1289920"/>
            <a:ext cx="8316953" cy="3073946"/>
          </a:xfrm>
          <a:prstGeom prst="rect">
            <a:avLst/>
          </a:prstGeom>
        </p:spPr>
        <p:txBody>
          <a:bodyPr lIns="91416" tIns="45708" rIns="91416" bIns="45708">
            <a:noAutofit/>
          </a:bodyPr>
          <a:lstStyle>
            <a:lvl1pPr marL="285676" marR="0" indent="-285676" algn="ctr" defTabSz="4570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06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021012"/>
          </a:xfrm>
          <a:prstGeom prst="rect">
            <a:avLst/>
          </a:prstGeom>
        </p:spPr>
        <p:txBody>
          <a:bodyPr lIns="0" tIns="45708" rIns="91416" bIns="45708">
            <a:normAutofit/>
          </a:bodyPr>
          <a:lstStyle>
            <a:lvl1pPr marL="57133" indent="0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Tx/>
              <a:buNone/>
              <a:defRPr sz="3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69" indent="-21584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21" indent="-17140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989" indent="-17140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396" indent="-16823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784315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90"/>
            <a:ext cx="8345488" cy="3043459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57133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292026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1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583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65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07860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167052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2" y="895601"/>
            <a:ext cx="8398739" cy="3168210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57133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292026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1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583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65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98915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212390" indent="-392381">
              <a:lnSpc>
                <a:spcPts val="4440"/>
              </a:lnSpc>
              <a:spcBef>
                <a:spcPts val="0"/>
              </a:spcBef>
              <a:buClr>
                <a:schemeClr val="accent3"/>
              </a:buClr>
              <a:buSzPct val="80000"/>
              <a:buFont typeface="Arial"/>
              <a:buChar char="•"/>
              <a:defRPr sz="37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69" indent="-21584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21" indent="-17140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989" indent="-17140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396" indent="-16823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812952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8" y="1347788"/>
            <a:ext cx="3901123" cy="3083094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228543" indent="-171407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457082" indent="-215843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628490" indent="-171407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799894" indent="-171407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971299" indent="-171407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228543" indent="-171407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457082" indent="-215843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628490" indent="-171407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799894" indent="-171407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971299" indent="-171407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725730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30" y="302507"/>
            <a:ext cx="3715995" cy="826447"/>
          </a:xfrm>
          <a:prstGeom prst="rect">
            <a:avLst/>
          </a:prstGeom>
        </p:spPr>
        <p:txBody>
          <a:bodyPr lIns="0" tIns="34286" rIns="61709" bIns="34286" rtlCol="0">
            <a:noAutofit/>
          </a:bodyPr>
          <a:lstStyle>
            <a:lvl1pPr algn="l" defTabSz="68568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bg1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0" tIns="45708" rIns="91416" bIns="45708" anchor="ctr" anchorCtr="0">
            <a:noAutofit/>
          </a:bodyPr>
          <a:lstStyle>
            <a:lvl1pPr marL="0" marR="0" indent="0" algn="l" defTabSz="68568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bg1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30" y="1347788"/>
            <a:ext cx="3715995" cy="3083094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228543" indent="-171407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457082" indent="-215843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628490" indent="-171407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799894" indent="-171407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971299" indent="-171407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228543" indent="-171407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457082" indent="-215843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628490" indent="-171407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799894" indent="-171407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971299" indent="-171407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49513" y="375920"/>
            <a:ext cx="0" cy="4023360"/>
          </a:xfrm>
          <a:prstGeom prst="line">
            <a:avLst/>
          </a:prstGeom>
          <a:ln w="19050" cap="flat" cmpd="sng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40816"/>
      </p:ext>
    </p:extLst>
  </p:cSld>
  <p:clrMapOvr>
    <a:masterClrMapping/>
  </p:clrMapOvr>
  <p:transition spd="med">
    <p:fade/>
  </p:transition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5" y="228320"/>
            <a:ext cx="2337109" cy="770461"/>
          </a:xfrm>
          <a:prstGeom prst="rect">
            <a:avLst/>
          </a:prstGeom>
        </p:spPr>
        <p:txBody>
          <a:bodyPr lIns="0" tIns="45708" rIns="91416" bIns="45708" anchor="b" anchorCtr="0">
            <a:noAutofit/>
          </a:bodyPr>
          <a:lstStyle>
            <a:lvl1pPr marL="0" marR="0" indent="0" algn="l" defTabSz="68568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30" y="227840"/>
            <a:ext cx="2337109" cy="770461"/>
          </a:xfrm>
          <a:prstGeom prst="rect">
            <a:avLst/>
          </a:prstGeom>
        </p:spPr>
        <p:txBody>
          <a:bodyPr lIns="0" tIns="45708" rIns="91416" bIns="45708" anchor="b" anchorCtr="0">
            <a:noAutofit/>
          </a:bodyPr>
          <a:lstStyle>
            <a:lvl1pPr marL="0" marR="0" indent="0" algn="l" defTabSz="68568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5" y="220480"/>
            <a:ext cx="2337109" cy="770461"/>
          </a:xfrm>
          <a:prstGeom prst="rect">
            <a:avLst/>
          </a:prstGeom>
        </p:spPr>
        <p:txBody>
          <a:bodyPr lIns="0" tIns="45708" rIns="91416" bIns="45708" anchor="b" anchorCtr="0">
            <a:noAutofit/>
          </a:bodyPr>
          <a:lstStyle>
            <a:lvl1pPr marL="0" marR="0" indent="0" algn="l" defTabSz="68568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5" y="1201094"/>
            <a:ext cx="2337110" cy="3198186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233304" indent="-171407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16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431889" indent="-171407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3"/>
            <a:ext cx="2337110" cy="3198959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233304" indent="-171407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16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431889" indent="-171407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4" y="1200323"/>
            <a:ext cx="2337110" cy="3198959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233304" indent="-171407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16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431889" indent="-171407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32873" y="375920"/>
            <a:ext cx="0" cy="4023360"/>
          </a:xfrm>
          <a:prstGeom prst="line">
            <a:avLst/>
          </a:prstGeom>
          <a:ln w="19050" cap="flat" cmpd="sng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3076313" y="375920"/>
            <a:ext cx="0" cy="4023360"/>
          </a:xfrm>
          <a:prstGeom prst="line">
            <a:avLst/>
          </a:prstGeom>
          <a:ln w="19050" cap="flat" cmpd="sng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801078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7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85714" indent="-85714" algn="l" defTabSz="685686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bg1"/>
                </a:solidFill>
                <a:latin typeface="+mn-lt"/>
                <a:ea typeface="+mn-ea"/>
                <a:cs typeface="CiscoSans ExtraLight"/>
              </a:defRPr>
            </a:lvl1pPr>
            <a:lvl2pPr marL="85714" indent="-85714" algn="l" defTabSz="685686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4" indent="-85714" algn="l" defTabSz="685686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4" indent="-85714" algn="l" defTabSz="685686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4" indent="-85714" algn="l" defTabSz="685686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8" y="3552444"/>
            <a:ext cx="3506245" cy="253746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8" y="1347788"/>
            <a:ext cx="3901123" cy="3083094"/>
          </a:xfrm>
          <a:prstGeom prst="rect">
            <a:avLst/>
          </a:prstGeom>
        </p:spPr>
        <p:txBody>
          <a:bodyPr lIns="0" tIns="45708" rIns="91416" bIns="45708">
            <a:noAutofit/>
          </a:bodyPr>
          <a:lstStyle>
            <a:lvl1pPr marL="228543" indent="-171407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457082" indent="-215843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628490" indent="-171407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799894" indent="-171407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971299" indent="-171407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246126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62481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" y="3316115"/>
            <a:ext cx="7471458" cy="349356"/>
          </a:xfrm>
          <a:prstGeom prst="rect">
            <a:avLst/>
          </a:prstGeom>
        </p:spPr>
        <p:txBody>
          <a:bodyPr wrap="square" lIns="91416" tIns="45708" rIns="91416" bIns="45708" anchor="b" anchorCtr="0">
            <a:noAutofit/>
          </a:bodyPr>
          <a:lstStyle>
            <a:lvl1pPr marL="0" indent="0" algn="r" defTabSz="60354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accent3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066082"/>
            <a:ext cx="8229600" cy="875572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183592" indent="-399948" algn="l">
              <a:lnSpc>
                <a:spcPct val="100000"/>
              </a:lnSpc>
              <a:defRPr sz="36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4277521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5472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749217"/>
            <a:ext cx="8229600" cy="546351"/>
          </a:xfrm>
          <a:prstGeom prst="rect">
            <a:avLst/>
          </a:prstGeom>
        </p:spPr>
        <p:txBody>
          <a:bodyPr wrap="square" lIns="91416" tIns="45708" rIns="91416" bIns="45708" anchor="b" anchorCtr="0">
            <a:noAutofit/>
          </a:bodyPr>
          <a:lstStyle>
            <a:lvl1pPr marL="0" indent="0" algn="ctr" defTabSz="603545">
              <a:lnSpc>
                <a:spcPct val="100000"/>
              </a:lnSpc>
              <a:spcBef>
                <a:spcPct val="50000"/>
              </a:spcBef>
              <a:buNone/>
              <a:defRPr sz="2800" b="0" i="0">
                <a:solidFill>
                  <a:schemeClr val="accent3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Units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944880"/>
            <a:ext cx="8229600" cy="162687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183592" indent="-399948" algn="ctr">
              <a:lnSpc>
                <a:spcPct val="100000"/>
              </a:lnSpc>
              <a:defRPr sz="9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4019920134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">
          <p15:clr>
            <a:srgbClr val="FBAE40"/>
          </p15:clr>
        </p15:guide>
        <p15:guide id="3" pos="547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295669"/>
            <a:ext cx="3820348" cy="2265389"/>
          </a:xfrm>
        </p:spPr>
        <p:txBody>
          <a:bodyPr lIns="0" tIns="34286" rIns="61712" bIns="34286" rtlCol="0">
            <a:noAutofit/>
          </a:bodyPr>
          <a:lstStyle>
            <a:lvl1pPr marL="0" indent="0" algn="l" defTabSz="685714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77478" y="654520"/>
            <a:ext cx="3865880" cy="3547688"/>
          </a:xfrm>
          <a:prstGeom prst="rect">
            <a:avLst/>
          </a:prstGeom>
        </p:spPr>
        <p:txBody>
          <a:bodyPr lIns="0" tIns="45708" rIns="91416" bIns="45708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630793" y="375920"/>
            <a:ext cx="0" cy="4023360"/>
          </a:xfrm>
          <a:prstGeom prst="line">
            <a:avLst/>
          </a:prstGeom>
          <a:ln w="19050" cap="flat" cmpd="sng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11175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01120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14450"/>
            <a:ext cx="8345488" cy="2759710"/>
          </a:xfrm>
          <a:prstGeom prst="rect">
            <a:avLst/>
          </a:prstGeom>
        </p:spPr>
        <p:txBody>
          <a:bodyPr lIns="91416" tIns="45708" rIns="91416" bIns="45708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19100" y="4148222"/>
            <a:ext cx="8597578" cy="326233"/>
          </a:xfrm>
          <a:prstGeom prst="rect">
            <a:avLst/>
          </a:prstGeom>
        </p:spPr>
        <p:txBody>
          <a:bodyPr wrap="square" lIns="91416" tIns="45708" rIns="91416" bIns="45708" anchor="b" anchorCtr="0">
            <a:noAutofit/>
          </a:bodyPr>
          <a:lstStyle>
            <a:lvl1pPr algn="r" defTabSz="603545">
              <a:lnSpc>
                <a:spcPct val="100000"/>
              </a:lnSpc>
              <a:spcBef>
                <a:spcPct val="50000"/>
              </a:spcBef>
              <a:buNone/>
              <a:defRPr sz="900" b="0" i="0">
                <a:solidFill>
                  <a:schemeClr val="bg1">
                    <a:alpha val="50000"/>
                  </a:schemeClr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4978984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828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14451"/>
            <a:ext cx="8345488" cy="2780030"/>
          </a:xfrm>
          <a:prstGeom prst="rect">
            <a:avLst/>
          </a:prstGeom>
        </p:spPr>
        <p:txBody>
          <a:bodyPr vert="horz" lIns="91416" tIns="45708" rIns="91416" bIns="45708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2"/>
            <a:ext cx="8584700" cy="326233"/>
          </a:xfrm>
          <a:prstGeom prst="rect">
            <a:avLst/>
          </a:prstGeom>
        </p:spPr>
        <p:txBody>
          <a:bodyPr wrap="square" lIns="91416" tIns="45708" rIns="91416" bIns="45708" anchor="b" anchorCtr="0">
            <a:noAutofit/>
          </a:bodyPr>
          <a:lstStyle>
            <a:lvl1pPr algn="r" defTabSz="603545">
              <a:lnSpc>
                <a:spcPct val="100000"/>
              </a:lnSpc>
              <a:spcBef>
                <a:spcPct val="50000"/>
              </a:spcBef>
              <a:buNone/>
              <a:defRPr sz="900" b="0" i="0">
                <a:solidFill>
                  <a:schemeClr val="bg1">
                    <a:alpha val="50000"/>
                  </a:schemeClr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389878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828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8" y="1349456"/>
            <a:ext cx="4007001" cy="3040773"/>
          </a:xfrm>
          <a:prstGeom prst="rect">
            <a:avLst/>
          </a:prstGeom>
        </p:spPr>
        <p:txBody>
          <a:bodyPr lIns="0" tIns="45708" rIns="91416" bIns="45708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6"/>
            <a:ext cx="4073346" cy="3039397"/>
          </a:xfrm>
          <a:prstGeom prst="rect">
            <a:avLst/>
          </a:prstGeom>
        </p:spPr>
        <p:txBody>
          <a:bodyPr vert="horz" lIns="91416" tIns="45708" rIns="91416" bIns="45708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084878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8" y="1349354"/>
            <a:ext cx="4003995" cy="3040875"/>
          </a:xfrm>
          <a:prstGeom prst="rect">
            <a:avLst/>
          </a:prstGeom>
        </p:spPr>
        <p:txBody>
          <a:bodyPr lIns="0" tIns="45708" rIns="91416" bIns="45708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16" tIns="45708" rIns="91416" bIns="45708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9234262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90" y="1555185"/>
            <a:ext cx="2319337" cy="23177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457178">
              <a:defRPr/>
            </a:pP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55518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457178">
              <a:defRPr/>
            </a:pP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90" y="1555185"/>
            <a:ext cx="2319337" cy="231775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457178">
              <a:defRPr/>
            </a:pP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6" y="2732904"/>
            <a:ext cx="2292136" cy="60366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6" y="2730957"/>
            <a:ext cx="2292136" cy="60366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1" y="2730957"/>
            <a:ext cx="2292136" cy="60366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075789"/>
            <a:ext cx="788988" cy="788988"/>
          </a:xfrm>
          <a:prstGeom prst="rect">
            <a:avLst/>
          </a:prstGeom>
        </p:spPr>
        <p:txBody>
          <a:bodyPr vert="horz" lIns="91436" tIns="45718" rIns="91436" bIns="45718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085569"/>
            <a:ext cx="788988" cy="788988"/>
          </a:xfrm>
          <a:prstGeom prst="rect">
            <a:avLst/>
          </a:prstGeom>
        </p:spPr>
        <p:txBody>
          <a:bodyPr vert="horz" lIns="91436" tIns="45718" rIns="91436" bIns="45718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075789"/>
            <a:ext cx="788988" cy="788988"/>
          </a:xfrm>
          <a:prstGeom prst="rect">
            <a:avLst/>
          </a:prstGeom>
        </p:spPr>
        <p:txBody>
          <a:bodyPr vert="horz" lIns="91436" tIns="45718" rIns="91436" bIns="45718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4626336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2" y="1420707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4" tIns="34289" rIns="68574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355" eaLnBrk="1" hangingPunct="1"/>
            <a:endParaRPr lang="en-US" altLang="en-US" sz="1400">
              <a:solidFill>
                <a:srgbClr val="FFFFFF"/>
              </a:solidFill>
              <a:cs typeface="+mn-cs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2" y="1420707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4" tIns="34289" rIns="68574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355" eaLnBrk="1" hangingPunct="1"/>
            <a:endParaRPr lang="en-US" altLang="en-US" sz="1400">
              <a:solidFill>
                <a:srgbClr val="FFFFFF"/>
              </a:solidFill>
              <a:cs typeface="+mn-cs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420707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4" tIns="34289" rIns="68574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355" eaLnBrk="1" hangingPunct="1"/>
            <a:endParaRPr lang="en-US" altLang="en-US" sz="1400">
              <a:solidFill>
                <a:srgbClr val="FFFFFF"/>
              </a:solidFill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42067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0" tIns="45710" rIns="91420" bIns="45710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42067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0" tIns="45710" rIns="91420" bIns="45710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42067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0" tIns="45710" rIns="91420" bIns="45710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9" y="3671420"/>
            <a:ext cx="2292136" cy="60366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669473"/>
            <a:ext cx="2292136" cy="60366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7" y="3669473"/>
            <a:ext cx="2292136" cy="60366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1239381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2418070"/>
            <a:ext cx="698624" cy="69862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049FD9"/>
              </a:solidFill>
              <a:latin typeface="Arial"/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1" y="1392988"/>
            <a:ext cx="698624" cy="69862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049FD9"/>
              </a:solidFill>
              <a:latin typeface="Arial"/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3417754"/>
            <a:ext cx="698624" cy="69862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049FD9"/>
              </a:solidFill>
              <a:latin typeface="Arial"/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398902"/>
            <a:ext cx="5473700" cy="69338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423315"/>
            <a:ext cx="5473700" cy="69338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417755"/>
            <a:ext cx="5473700" cy="69338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91582"/>
            <a:ext cx="698624" cy="69338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81962" y="2413559"/>
            <a:ext cx="698624" cy="69338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81962" y="3416648"/>
            <a:ext cx="698624" cy="69338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34287896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575611" y="1392988"/>
            <a:ext cx="698624" cy="698624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3417754"/>
            <a:ext cx="698624" cy="698624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049FD9"/>
              </a:solidFill>
              <a:latin typeface="Arial"/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398902"/>
            <a:ext cx="5473700" cy="69338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423315"/>
            <a:ext cx="5473700" cy="69338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417755"/>
            <a:ext cx="5473700" cy="69338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575611" y="2418070"/>
            <a:ext cx="698624" cy="698624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049FD9"/>
              </a:solidFill>
              <a:latin typeface="Arial"/>
              <a:cs typeface="Arial"/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91582"/>
            <a:ext cx="698624" cy="69338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81962" y="2413559"/>
            <a:ext cx="698624" cy="69338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81962" y="3416648"/>
            <a:ext cx="698624" cy="693381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0767335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287180"/>
            <a:ext cx="5678748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00279"/>
            <a:ext cx="5678748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513378"/>
            <a:ext cx="5678748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126477"/>
            <a:ext cx="5678748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739574"/>
            <a:ext cx="5678748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575613" y="1905357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75612" y="1288586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75613" y="2519865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3" y="1287180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3" y="1905357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4" y="2517912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3" name="Oval 32"/>
          <p:cNvSpPr/>
          <p:nvPr userDrawn="1"/>
        </p:nvSpPr>
        <p:spPr>
          <a:xfrm>
            <a:off x="575614" y="3133380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5" y="3131427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5" name="Oval 34"/>
          <p:cNvSpPr/>
          <p:nvPr userDrawn="1"/>
        </p:nvSpPr>
        <p:spPr>
          <a:xfrm>
            <a:off x="575615" y="3740172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6" y="3738219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12439154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575613" y="1905730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75612" y="1288958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75613" y="2520238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3" y="1293903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3" y="1912080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4" y="2524635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3" name="Oval 32"/>
          <p:cNvSpPr/>
          <p:nvPr userDrawn="1"/>
        </p:nvSpPr>
        <p:spPr>
          <a:xfrm>
            <a:off x="575614" y="3133753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5" y="3138150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5" name="Oval 34"/>
          <p:cNvSpPr/>
          <p:nvPr userDrawn="1"/>
        </p:nvSpPr>
        <p:spPr>
          <a:xfrm>
            <a:off x="575615" y="3747268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6" y="3751665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287180"/>
            <a:ext cx="5678748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00279"/>
            <a:ext cx="5678748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513378"/>
            <a:ext cx="5678748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126477"/>
            <a:ext cx="5678748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739574"/>
            <a:ext cx="5678748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858770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425567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5" y="1294501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10600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519865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8" y="3133380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8" y="3740172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50" y="1298267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14366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523631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137146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3" y="3743938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Oval 41"/>
          <p:cNvSpPr/>
          <p:nvPr userDrawn="1"/>
        </p:nvSpPr>
        <p:spPr>
          <a:xfrm>
            <a:off x="575613" y="1905357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12" y="1288586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13" y="2519865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3" y="1287180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3" y="1905357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4" y="2517912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Oval 47"/>
          <p:cNvSpPr/>
          <p:nvPr userDrawn="1"/>
        </p:nvSpPr>
        <p:spPr>
          <a:xfrm>
            <a:off x="575614" y="3133380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7A99AC"/>
              </a:solidFill>
              <a:latin typeface="Arial"/>
              <a:cs typeface="Arial"/>
            </a:endParaRP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5" y="3131427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0" name="Oval 49"/>
          <p:cNvSpPr/>
          <p:nvPr userDrawn="1"/>
        </p:nvSpPr>
        <p:spPr>
          <a:xfrm>
            <a:off x="575615" y="3740172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6" y="3738219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2" name="Oval 51"/>
          <p:cNvSpPr/>
          <p:nvPr userDrawn="1"/>
        </p:nvSpPr>
        <p:spPr>
          <a:xfrm>
            <a:off x="4420082" y="1905357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53" name="Oval 52"/>
          <p:cNvSpPr/>
          <p:nvPr userDrawn="1"/>
        </p:nvSpPr>
        <p:spPr>
          <a:xfrm>
            <a:off x="4420081" y="1288586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4" name="Oval 53"/>
          <p:cNvSpPr/>
          <p:nvPr userDrawn="1"/>
        </p:nvSpPr>
        <p:spPr>
          <a:xfrm>
            <a:off x="4420082" y="2519865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4420082" y="1287180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4420082" y="1905357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57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4420083" y="2517912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58" name="Oval 57"/>
          <p:cNvSpPr/>
          <p:nvPr userDrawn="1"/>
        </p:nvSpPr>
        <p:spPr>
          <a:xfrm>
            <a:off x="4420083" y="3133380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4420084" y="3131427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0" name="Oval 59"/>
          <p:cNvSpPr/>
          <p:nvPr userDrawn="1"/>
        </p:nvSpPr>
        <p:spPr>
          <a:xfrm>
            <a:off x="4420084" y="3740172"/>
            <a:ext cx="464815" cy="46481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4360335" y="3738219"/>
            <a:ext cx="584314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accent3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80407642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Oval 32"/>
          <p:cNvSpPr/>
          <p:nvPr userDrawn="1"/>
        </p:nvSpPr>
        <p:spPr>
          <a:xfrm>
            <a:off x="575613" y="1905730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575612" y="1288958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575613" y="2520238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3" y="1293903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3" y="1912080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4" y="2524635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575614" y="3133753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5" y="3138150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41" name="Oval 40"/>
          <p:cNvSpPr/>
          <p:nvPr userDrawn="1"/>
        </p:nvSpPr>
        <p:spPr>
          <a:xfrm>
            <a:off x="575615" y="3747268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2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6" y="3751665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73" name="Oval 72"/>
          <p:cNvSpPr/>
          <p:nvPr userDrawn="1"/>
        </p:nvSpPr>
        <p:spPr>
          <a:xfrm>
            <a:off x="4420082" y="1905730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74" name="Oval 73"/>
          <p:cNvSpPr/>
          <p:nvPr userDrawn="1"/>
        </p:nvSpPr>
        <p:spPr>
          <a:xfrm>
            <a:off x="4420081" y="1288958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5" name="Oval 74"/>
          <p:cNvSpPr/>
          <p:nvPr userDrawn="1"/>
        </p:nvSpPr>
        <p:spPr>
          <a:xfrm>
            <a:off x="4420082" y="2520238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ln>
                <a:solidFill>
                  <a:srgbClr val="DDE5ED"/>
                </a:solidFill>
              </a:ln>
              <a:solidFill>
                <a:srgbClr val="DDE5ED"/>
              </a:solidFill>
              <a:latin typeface="Arial"/>
              <a:cs typeface="Arial"/>
            </a:endParaRPr>
          </a:p>
        </p:txBody>
      </p:sp>
      <p:sp>
        <p:nvSpPr>
          <p:cNvPr id="76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4420082" y="1293903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77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4420082" y="1912080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78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4420083" y="2524635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79" name="Oval 78"/>
          <p:cNvSpPr/>
          <p:nvPr userDrawn="1"/>
        </p:nvSpPr>
        <p:spPr>
          <a:xfrm>
            <a:off x="4420083" y="3133753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002444"/>
              </a:solidFill>
              <a:latin typeface="Arial"/>
              <a:cs typeface="Arial"/>
            </a:endParaRPr>
          </a:p>
        </p:txBody>
      </p:sp>
      <p:sp>
        <p:nvSpPr>
          <p:cNvPr id="80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4420084" y="3138150"/>
            <a:ext cx="464815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81" name="Oval 80"/>
          <p:cNvSpPr/>
          <p:nvPr userDrawn="1"/>
        </p:nvSpPr>
        <p:spPr>
          <a:xfrm>
            <a:off x="4420084" y="3747268"/>
            <a:ext cx="464815" cy="46481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91436" rtlCol="0" anchor="ctr" anchorCtr="0"/>
          <a:lstStyle/>
          <a:p>
            <a:pPr algn="ctr" defTabSz="457178"/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2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4360335" y="3751665"/>
            <a:ext cx="584314" cy="461327"/>
          </a:xfrm>
          <a:prstGeom prst="rect">
            <a:avLst/>
          </a:prstGeom>
          <a:ln>
            <a:noFill/>
          </a:ln>
        </p:spPr>
        <p:txBody>
          <a:bodyPr lIns="91416" tIns="45708" rIns="91416" bIns="4570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5" y="1294501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10600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519865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8" y="3133380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8" y="3740172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50" y="1298267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14366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523631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137146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3" y="3743938"/>
            <a:ext cx="2175886" cy="461327"/>
          </a:xfrm>
          <a:prstGeom prst="rect">
            <a:avLst/>
          </a:prstGeom>
        </p:spPr>
        <p:txBody>
          <a:bodyPr lIns="91416" tIns="45708" rIns="91416" bIns="4570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758024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4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9101" y="301039"/>
            <a:ext cx="8340998" cy="2542175"/>
          </a:xfrm>
          <a:prstGeom prst="rect">
            <a:avLst/>
          </a:prstGeom>
        </p:spPr>
        <p:txBody>
          <a:bodyPr vert="horz" lIns="91416" tIns="45708" rIns="91416" bIns="45708"/>
          <a:lstStyle>
            <a:lvl1pPr marL="0" indent="0" algn="ctr">
              <a:buNone/>
              <a:defRPr sz="220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20"/>
            <a:ext cx="8364236" cy="564257"/>
          </a:xfrm>
          <a:prstGeom prst="rect">
            <a:avLst/>
          </a:prstGeom>
        </p:spPr>
        <p:txBody>
          <a:bodyPr vert="horz" wrap="square" lIns="0" tIns="45718" rIns="91436" bIns="45718">
            <a:spAutoFit/>
          </a:bodyPr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5049092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16" tIns="45708" rIns="91416" bIns="45708"/>
          <a:lstStyle>
            <a:lvl1pPr marL="0" indent="0" algn="ctr">
              <a:buNone/>
              <a:defRPr sz="220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7002113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9100" y="311220"/>
            <a:ext cx="8305800" cy="3815004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150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4569373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689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20" y="2049274"/>
            <a:ext cx="5036690" cy="749323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2813281" y="4901187"/>
            <a:ext cx="220550" cy="1545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3" tIns="30791" rIns="61583" bIns="30791" anchor="b">
            <a:spAutoFit/>
          </a:bodyPr>
          <a:lstStyle/>
          <a:p>
            <a:pPr algn="r" defTabSz="61071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1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7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167217" y="4901184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3" tIns="30791" rIns="61583" bIns="30791" anchor="b">
            <a:spAutoFit/>
          </a:bodyPr>
          <a:lstStyle/>
          <a:p>
            <a:pPr defTabSz="6107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© 2016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2528587019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08989" y="4672016"/>
            <a:ext cx="360362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457178"/>
            <a:fld id="{0CE34769-D651-40C9-8993-C4FC115015AA}" type="slidenum">
              <a:rPr lang="en-US" altLang="en-US" sz="1400" smtClean="0">
                <a:solidFill>
                  <a:srgbClr val="002444"/>
                </a:solidFill>
                <a:latin typeface="Arial"/>
                <a:ea typeface="ＭＳ Ｐゴシック" pitchFamily="34" charset="-128"/>
                <a:cs typeface="+mn-cs"/>
              </a:rPr>
              <a:pPr defTabSz="457178"/>
              <a:t>‹#›</a:t>
            </a:fld>
            <a:endParaRPr lang="en-US" altLang="en-US" sz="1400">
              <a:solidFill>
                <a:srgbClr val="002444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04506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541" y="4698769"/>
            <a:ext cx="799379" cy="30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9488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3" y="-2569"/>
            <a:ext cx="9150431" cy="5148643"/>
          </a:xfrm>
          <a:prstGeom prst="rect">
            <a:avLst/>
          </a:prstGeom>
        </p:spPr>
      </p:pic>
      <p:pic>
        <p:nvPicPr>
          <p:cNvPr id="15" name="Picture 8" descr="logo_black.ai"/>
          <p:cNvPicPr>
            <a:picLocks noChangeAspect="1"/>
          </p:cNvPicPr>
          <p:nvPr userDrawn="1"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3" y="320677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4" y="3211463"/>
            <a:ext cx="8302625" cy="299001"/>
          </a:xfrm>
          <a:prstGeom prst="rect">
            <a:avLst/>
          </a:prstGeom>
        </p:spPr>
        <p:txBody>
          <a:bodyPr lIns="68561" tIns="34280" rIns="68561" bIns="3428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54" indent="0">
              <a:buNone/>
              <a:defRPr/>
            </a:lvl2pPr>
            <a:lvl3pPr marL="427362" indent="0">
              <a:buNone/>
              <a:defRPr/>
            </a:lvl3pPr>
            <a:lvl4pPr marL="516647" indent="0">
              <a:buNone/>
              <a:defRPr/>
            </a:lvl4pPr>
            <a:lvl5pPr marL="60116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8" y="3793201"/>
            <a:ext cx="8296421" cy="288131"/>
          </a:xfrm>
          <a:prstGeom prst="rect">
            <a:avLst/>
          </a:prstGeom>
        </p:spPr>
        <p:txBody>
          <a:bodyPr lIns="68561" tIns="34280" rIns="68561" bIns="3428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2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8" y="4033198"/>
            <a:ext cx="8296421" cy="288131"/>
          </a:xfrm>
          <a:prstGeom prst="rect">
            <a:avLst/>
          </a:prstGeom>
        </p:spPr>
        <p:txBody>
          <a:bodyPr lIns="68561" tIns="34280" rIns="68561" bIns="3428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8" y="4273195"/>
            <a:ext cx="8296421" cy="288131"/>
          </a:xfrm>
          <a:prstGeom prst="rect">
            <a:avLst/>
          </a:prstGeom>
        </p:spPr>
        <p:txBody>
          <a:bodyPr lIns="68561" tIns="34280" rIns="68561" bIns="3428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1631321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1" y="895601"/>
            <a:ext cx="8398739" cy="3168210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10407128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789929" y="3508333"/>
            <a:ext cx="5582450" cy="288131"/>
          </a:xfrm>
          <a:prstGeom prst="rect">
            <a:avLst/>
          </a:prstGeom>
        </p:spPr>
        <p:txBody>
          <a:bodyPr lIns="91418" tIns="45709" rIns="91418" bIns="45709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2789929" y="3766110"/>
            <a:ext cx="5582450" cy="288131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>
                    <a:alpha val="67000"/>
                  </a:srgb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789929" y="2496313"/>
            <a:ext cx="5582450" cy="443774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>
                    <a:alpha val="67000"/>
                  </a:srgbClr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2763673" y="228600"/>
            <a:ext cx="5608706" cy="22260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8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690" y="79992"/>
            <a:ext cx="1107810" cy="586758"/>
          </a:xfrm>
          <a:prstGeom prst="rect">
            <a:avLst/>
          </a:prstGeom>
        </p:spPr>
      </p:pic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2815417" y="4901184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5" tIns="30791" rIns="61585" bIns="30791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7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167217" y="4901184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5" tIns="30791" rIns="61585" bIns="30791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© 2016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29294414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-Speak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789929" y="2496313"/>
            <a:ext cx="5582450" cy="443774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>
                    <a:alpha val="67000"/>
                  </a:srgbClr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2763673" y="228600"/>
            <a:ext cx="5608706" cy="22260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8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690" y="79992"/>
            <a:ext cx="1107810" cy="58675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763673" y="3161128"/>
            <a:ext cx="2741613" cy="284163"/>
          </a:xfrm>
          <a:prstGeom prst="rect">
            <a:avLst/>
          </a:prstGeom>
        </p:spPr>
        <p:txBody>
          <a:bodyPr lIns="91418" tIns="45709" rIns="91418" bIns="45709" anchor="b" anchorCtr="0">
            <a:noAutofit/>
          </a:bodyPr>
          <a:lstStyle>
            <a:lvl1pPr>
              <a:buFontTx/>
              <a:buNone/>
              <a:defRPr lang="en-US" sz="1400" b="0" i="0" smtClean="0">
                <a:solidFill>
                  <a:srgbClr val="FFFFFE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763673" y="3416689"/>
            <a:ext cx="2741613" cy="284163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buFontTx/>
              <a:buNone/>
              <a:defRPr lang="en-US" sz="1400" b="0" i="0" dirty="0" smtClean="0">
                <a:solidFill>
                  <a:srgbClr val="FFFFFE">
                    <a:alpha val="67000"/>
                  </a:srgbClr>
                </a:solidFill>
                <a:ea typeface="+mn-ea"/>
                <a:cs typeface="CiscoSans ExtraLight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763673" y="3865109"/>
            <a:ext cx="2741613" cy="284163"/>
          </a:xfrm>
          <a:prstGeom prst="rect">
            <a:avLst/>
          </a:prstGeom>
        </p:spPr>
        <p:txBody>
          <a:bodyPr lIns="91418" tIns="45709" rIns="91418" bIns="45709" anchor="b" anchorCtr="0">
            <a:noAutofit/>
          </a:bodyPr>
          <a:lstStyle>
            <a:lvl1pPr>
              <a:buFontTx/>
              <a:buNone/>
              <a:defRPr lang="en-US" sz="1400" b="0" i="0" smtClean="0">
                <a:solidFill>
                  <a:srgbClr val="FFFFFE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763673" y="4114321"/>
            <a:ext cx="2741613" cy="284163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buFontTx/>
              <a:buNone/>
              <a:defRPr lang="en-US" sz="1400" b="0" i="0" dirty="0" smtClean="0">
                <a:solidFill>
                  <a:srgbClr val="FFFFFE">
                    <a:alpha val="67000"/>
                  </a:srgbClr>
                </a:solidFill>
                <a:ea typeface="+mn-ea"/>
                <a:cs typeface="CiscoSans ExtraLight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019801" y="3161128"/>
            <a:ext cx="2741613" cy="284163"/>
          </a:xfrm>
          <a:prstGeom prst="rect">
            <a:avLst/>
          </a:prstGeom>
        </p:spPr>
        <p:txBody>
          <a:bodyPr lIns="91418" tIns="45709" rIns="91418" bIns="45709" anchor="b" anchorCtr="0">
            <a:noAutofit/>
          </a:bodyPr>
          <a:lstStyle>
            <a:lvl1pPr>
              <a:buFontTx/>
              <a:buNone/>
              <a:defRPr lang="en-US" sz="1400" b="0" i="0" smtClean="0">
                <a:solidFill>
                  <a:srgbClr val="FFFFFE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019801" y="3416689"/>
            <a:ext cx="2741613" cy="284163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buFontTx/>
              <a:buNone/>
              <a:defRPr lang="en-US" sz="1400" b="0" i="0" dirty="0" smtClean="0">
                <a:solidFill>
                  <a:srgbClr val="FFFFFE">
                    <a:alpha val="67000"/>
                  </a:srgbClr>
                </a:solidFill>
                <a:ea typeface="+mn-ea"/>
                <a:cs typeface="CiscoSans ExtraLight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019801" y="3865109"/>
            <a:ext cx="2741613" cy="284163"/>
          </a:xfrm>
          <a:prstGeom prst="rect">
            <a:avLst/>
          </a:prstGeom>
        </p:spPr>
        <p:txBody>
          <a:bodyPr lIns="91418" tIns="45709" rIns="91418" bIns="45709" anchor="b" anchorCtr="0">
            <a:noAutofit/>
          </a:bodyPr>
          <a:lstStyle>
            <a:lvl1pPr>
              <a:buFontTx/>
              <a:buNone/>
              <a:defRPr lang="en-US" sz="1400" b="0" i="0" smtClean="0">
                <a:solidFill>
                  <a:srgbClr val="FFFFFE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6019801" y="4114321"/>
            <a:ext cx="2741613" cy="284163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buFontTx/>
              <a:buNone/>
              <a:defRPr lang="en-US" sz="1400" b="0" i="0" dirty="0" smtClean="0">
                <a:solidFill>
                  <a:srgbClr val="FFFFFE">
                    <a:alpha val="67000"/>
                  </a:srgbClr>
                </a:solidFill>
                <a:ea typeface="+mn-ea"/>
                <a:cs typeface="CiscoSans ExtraLight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2815417" y="4901184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5" tIns="30791" rIns="61585" bIns="30791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7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ltGray">
          <a:xfrm>
            <a:off x="167217" y="4901184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5" tIns="30791" rIns="61585" bIns="30791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© 2016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1695513410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6" y="3209551"/>
            <a:ext cx="4684867" cy="288131"/>
          </a:xfrm>
          <a:prstGeom prst="rect">
            <a:avLst/>
          </a:prstGeom>
        </p:spPr>
        <p:txBody>
          <a:bodyPr vert="horz" lIns="68573" tIns="34287" rIns="68573" bIns="34287" rtlCol="0">
            <a:noAutofit/>
          </a:bodyPr>
          <a:lstStyle>
            <a:lvl1pPr marL="0" indent="0" algn="l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6" y="2411228"/>
            <a:ext cx="4712557" cy="766763"/>
          </a:xfrm>
        </p:spPr>
        <p:txBody>
          <a:bodyPr lIns="61714" tIns="34287" rIns="61714" bIns="34287" rtlCol="0" anchor="b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18" tIns="45709" rIns="91418" bIns="45709" anchor="ctr" anchorCtr="1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37059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708477" y="457201"/>
            <a:ext cx="5903089" cy="3759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690" y="4558485"/>
            <a:ext cx="1107810" cy="586758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2815417" y="4901184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5" tIns="30791" rIns="61585" bIns="30791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7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167217" y="4901184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5" tIns="30791" rIns="61585" bIns="30791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© 2016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1739354173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877824"/>
            <a:ext cx="8229600" cy="31729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3048641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117601"/>
            <a:ext cx="8277344" cy="3251200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648317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021012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658553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7767" y="1289919"/>
            <a:ext cx="8316953" cy="3073946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05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021012"/>
          </a:xfrm>
          <a:prstGeom prst="rect">
            <a:avLst/>
          </a:prstGeom>
        </p:spPr>
        <p:txBody>
          <a:bodyPr lIns="0" tIns="45709" rIns="91418" bIns="45709">
            <a:norm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Tx/>
              <a:buNone/>
              <a:defRPr sz="3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231956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9"/>
            <a:ext cx="8345488" cy="3043459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3274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212395" indent="-39239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4137170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1" y="895601"/>
            <a:ext cx="8398739" cy="3168210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3641345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212395" indent="-392390">
              <a:lnSpc>
                <a:spcPts val="4440"/>
              </a:lnSpc>
              <a:spcBef>
                <a:spcPts val="0"/>
              </a:spcBef>
              <a:buClr>
                <a:schemeClr val="accent3"/>
              </a:buClr>
              <a:buSzPct val="80000"/>
              <a:buFont typeface="Arial"/>
              <a:buChar char="•"/>
              <a:defRPr sz="37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695405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407494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9" y="302506"/>
            <a:ext cx="3715995" cy="826447"/>
          </a:xfrm>
          <a:prstGeom prst="rect">
            <a:avLst/>
          </a:prstGeom>
        </p:spPr>
        <p:txBody>
          <a:bodyPr lIns="0" tIns="34286" rIns="61711" bIns="34286" rtlCol="0">
            <a:noAutofit/>
          </a:bodyPr>
          <a:lstStyle>
            <a:lvl1pPr algn="l" defTabSz="68570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bg1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0" tIns="45709" rIns="91418" bIns="45709" anchor="ctr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bg1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9" y="1347788"/>
            <a:ext cx="3715995" cy="3083094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49513" y="375920"/>
            <a:ext cx="0" cy="4023360"/>
          </a:xfrm>
          <a:prstGeom prst="line">
            <a:avLst/>
          </a:prstGeom>
          <a:ln w="19050" cap="flat" cmpd="sng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978739"/>
      </p:ext>
    </p:extLst>
  </p:cSld>
  <p:clrMapOvr>
    <a:masterClrMapping/>
  </p:clrMapOvr>
  <p:transition spd="med">
    <p:fade/>
  </p:transition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4" y="228319"/>
            <a:ext cx="2337109" cy="770461"/>
          </a:xfrm>
          <a:prstGeom prst="rect">
            <a:avLst/>
          </a:prstGeom>
        </p:spPr>
        <p:txBody>
          <a:bodyPr lIns="0" tIns="45709" rIns="91418" bIns="45709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9" y="227839"/>
            <a:ext cx="2337109" cy="770461"/>
          </a:xfrm>
          <a:prstGeom prst="rect">
            <a:avLst/>
          </a:prstGeom>
        </p:spPr>
        <p:txBody>
          <a:bodyPr lIns="0" tIns="45709" rIns="91418" bIns="45709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4" y="220479"/>
            <a:ext cx="2337109" cy="770461"/>
          </a:xfrm>
          <a:prstGeom prst="rect">
            <a:avLst/>
          </a:prstGeom>
        </p:spPr>
        <p:txBody>
          <a:bodyPr lIns="0" tIns="45709" rIns="91418" bIns="45709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4" y="1201094"/>
            <a:ext cx="2337110" cy="3198186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16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2"/>
            <a:ext cx="2337110" cy="3198959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16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3" y="1200322"/>
            <a:ext cx="2337110" cy="3198959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16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>
              <a:buClr>
                <a:schemeClr val="accent3"/>
              </a:buClr>
              <a:buSzPct val="80000"/>
              <a:defRPr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32873" y="375920"/>
            <a:ext cx="0" cy="4023360"/>
          </a:xfrm>
          <a:prstGeom prst="line">
            <a:avLst/>
          </a:prstGeom>
          <a:ln w="19050" cap="flat" cmpd="sng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3076313" y="375920"/>
            <a:ext cx="0" cy="4023360"/>
          </a:xfrm>
          <a:prstGeom prst="line">
            <a:avLst/>
          </a:prstGeom>
          <a:ln w="19050" cap="flat" cmpd="sng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472260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85716" indent="-85716" algn="l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bg1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7" y="3552444"/>
            <a:ext cx="3506245" cy="253746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0" tIns="45709" rIns="91418" bIns="45709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accent3"/>
              </a:buClr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accent3"/>
              </a:buClr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accent3"/>
              </a:buClr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accent3"/>
              </a:buClr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614270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126464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" y="3316115"/>
            <a:ext cx="7471458" cy="349356"/>
          </a:xfrm>
          <a:prstGeom prst="rect">
            <a:avLst/>
          </a:prstGeom>
        </p:spPr>
        <p:txBody>
          <a:bodyPr wrap="square" lIns="91418" tIns="45709" rIns="91418" bIns="45709" anchor="b" anchorCtr="0">
            <a:noAutofit/>
          </a:bodyPr>
          <a:lstStyle>
            <a:lvl1pPr marL="0" indent="0" algn="r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accent3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2066082"/>
            <a:ext cx="8229600" cy="875572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183596" indent="-399958" algn="l">
              <a:lnSpc>
                <a:spcPct val="100000"/>
              </a:lnSpc>
              <a:defRPr sz="36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9953410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5472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749217"/>
            <a:ext cx="8229600" cy="546351"/>
          </a:xfrm>
          <a:prstGeom prst="rect">
            <a:avLst/>
          </a:prstGeom>
        </p:spPr>
        <p:txBody>
          <a:bodyPr wrap="square" lIns="91418" tIns="45709" rIns="91418" bIns="45709" anchor="b" anchorCtr="0">
            <a:noAutofit/>
          </a:bodyPr>
          <a:lstStyle>
            <a:lvl1pPr marL="0" indent="0" algn="ctr" defTabSz="603560">
              <a:lnSpc>
                <a:spcPct val="100000"/>
              </a:lnSpc>
              <a:spcBef>
                <a:spcPct val="50000"/>
              </a:spcBef>
              <a:buNone/>
              <a:defRPr sz="2800" b="0" i="0">
                <a:solidFill>
                  <a:schemeClr val="accent3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Units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944880"/>
            <a:ext cx="8229600" cy="162687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183596" indent="-399958" algn="ctr">
              <a:lnSpc>
                <a:spcPct val="100000"/>
              </a:lnSpc>
              <a:defRPr sz="9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408565251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">
          <p15:clr>
            <a:srgbClr val="FBAE40"/>
          </p15:clr>
        </p15:guide>
        <p15:guide id="3" pos="5472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295668"/>
            <a:ext cx="3820348" cy="2265389"/>
          </a:xfrm>
        </p:spPr>
        <p:txBody>
          <a:bodyPr lIns="0" tIns="34287" rIns="61714" bIns="34287" rtlCol="0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77477" y="654519"/>
            <a:ext cx="3865880" cy="3547688"/>
          </a:xfrm>
          <a:prstGeom prst="rect">
            <a:avLst/>
          </a:prstGeom>
        </p:spPr>
        <p:txBody>
          <a:bodyPr lIns="0" tIns="45709" rIns="91418" bIns="45709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630793" y="375920"/>
            <a:ext cx="0" cy="4023360"/>
          </a:xfrm>
          <a:prstGeom prst="line">
            <a:avLst/>
          </a:prstGeom>
          <a:ln w="19050" cap="flat" cmpd="sng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16082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78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image" Target="../media/image6.pn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9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34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33" Type="http://schemas.openxmlformats.org/officeDocument/2006/relationships/slideLayout" Target="../slideLayouts/slideLayout112.xml"/><Relationship Id="rId38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41" Type="http://schemas.openxmlformats.org/officeDocument/2006/relationships/image" Target="../media/image6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32" Type="http://schemas.openxmlformats.org/officeDocument/2006/relationships/slideLayout" Target="../slideLayouts/slideLayout111.xml"/><Relationship Id="rId37" Type="http://schemas.openxmlformats.org/officeDocument/2006/relationships/slideLayout" Target="../slideLayouts/slideLayout116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36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Relationship Id="rId35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3569" y="4742908"/>
            <a:ext cx="220553" cy="1545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5" tIns="30791" rIns="61585" bIns="30791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5" tIns="30791" rIns="61585" bIns="30791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2017  Cisco and/or its affiliates. All rights reserved.   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7" r:id="rId3"/>
    <p:sldLayoutId id="2147483876" r:id="rId4"/>
    <p:sldLayoutId id="2147483878" r:id="rId5"/>
    <p:sldLayoutId id="2147483881" r:id="rId6"/>
    <p:sldLayoutId id="2147483880" r:id="rId7"/>
    <p:sldLayoutId id="2147483905" r:id="rId8"/>
    <p:sldLayoutId id="2147483906" r:id="rId9"/>
    <p:sldLayoutId id="2147483879" r:id="rId10"/>
    <p:sldLayoutId id="2147483883" r:id="rId11"/>
    <p:sldLayoutId id="2147483886" r:id="rId12"/>
    <p:sldLayoutId id="2147483887" r:id="rId13"/>
    <p:sldLayoutId id="2147483884" r:id="rId14"/>
    <p:sldLayoutId id="2147483885" r:id="rId15"/>
    <p:sldLayoutId id="2147483907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917" r:id="rId22"/>
    <p:sldLayoutId id="2147483918" r:id="rId23"/>
    <p:sldLayoutId id="2147483895" r:id="rId24"/>
    <p:sldLayoutId id="2147483871" r:id="rId25"/>
    <p:sldLayoutId id="2147483898" r:id="rId26"/>
    <p:sldLayoutId id="2147483908" r:id="rId27"/>
    <p:sldLayoutId id="2147483909" r:id="rId28"/>
    <p:sldLayoutId id="2147483910" r:id="rId29"/>
    <p:sldLayoutId id="2147483911" r:id="rId30"/>
    <p:sldLayoutId id="2147483914" r:id="rId31"/>
    <p:sldLayoutId id="2147483896" r:id="rId32"/>
    <p:sldLayoutId id="2147483912" r:id="rId33"/>
    <p:sldLayoutId id="2147483913" r:id="rId34"/>
    <p:sldLayoutId id="2147483897" r:id="rId35"/>
    <p:sldLayoutId id="2147483921" r:id="rId36"/>
    <p:sldLayoutId id="2147483924" r:id="rId37"/>
    <p:sldLayoutId id="2147483927" r:id="rId38"/>
    <p:sldLayoutId id="2147484011" r:id="rId39"/>
  </p:sldLayoutIdLst>
  <p:transition spd="slow">
    <p:wipe/>
  </p:transition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1"/>
            </a:gs>
            <a:gs pos="100000">
              <a:schemeClr val="tx2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50531"/>
            <a:ext cx="9144000" cy="892968"/>
          </a:xfrm>
          <a:prstGeom prst="rect">
            <a:avLst/>
          </a:prstGeom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2813281" y="4901187"/>
            <a:ext cx="220550" cy="1545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3" tIns="30791" rIns="61583" bIns="30791" anchor="b">
            <a:spAutoFit/>
          </a:bodyPr>
          <a:lstStyle/>
          <a:p>
            <a:pPr algn="r" defTabSz="61071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1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7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167217" y="4901184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3" tIns="30791" rIns="61583" bIns="30791" anchor="b">
            <a:spAutoFit/>
          </a:bodyPr>
          <a:lstStyle/>
          <a:p>
            <a:pPr defTabSz="6107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© 2016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359386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  <p:sldLayoutId id="2147483949" r:id="rId19"/>
    <p:sldLayoutId id="2147483950" r:id="rId20"/>
    <p:sldLayoutId id="2147483951" r:id="rId21"/>
    <p:sldLayoutId id="2147483952" r:id="rId22"/>
    <p:sldLayoutId id="2147483953" r:id="rId23"/>
    <p:sldLayoutId id="2147483954" r:id="rId24"/>
    <p:sldLayoutId id="2147483955" r:id="rId25"/>
    <p:sldLayoutId id="2147483956" r:id="rId26"/>
    <p:sldLayoutId id="2147483957" r:id="rId27"/>
    <p:sldLayoutId id="2147483958" r:id="rId28"/>
    <p:sldLayoutId id="2147483959" r:id="rId29"/>
    <p:sldLayoutId id="2147483960" r:id="rId30"/>
    <p:sldLayoutId id="2147483961" r:id="rId31"/>
    <p:sldLayoutId id="2147483962" r:id="rId32"/>
    <p:sldLayoutId id="2147483963" r:id="rId33"/>
    <p:sldLayoutId id="2147483964" r:id="rId34"/>
    <p:sldLayoutId id="2147483965" r:id="rId35"/>
    <p:sldLayoutId id="2147483966" r:id="rId36"/>
    <p:sldLayoutId id="2147483967" r:id="rId37"/>
    <p:sldLayoutId id="2147483968" r:id="rId38"/>
    <p:sldLayoutId id="2147483969" r:id="rId39"/>
    <p:sldLayoutId id="2147483970" r:id="rId40"/>
  </p:sldLayoutIdLst>
  <p:transition spd="slow">
    <p:wipe/>
  </p:transition>
  <p:txStyles>
    <p:titleStyle>
      <a:lvl1pPr algn="l" defTabSz="68417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b="0" i="0" u="none" kern="1200" dirty="0">
          <a:solidFill>
            <a:schemeClr val="bg1"/>
          </a:solidFill>
          <a:latin typeface="+mj-lt"/>
          <a:ea typeface="ＭＳ Ｐゴシック" charset="0"/>
          <a:cs typeface="CiscoSans"/>
        </a:defRPr>
      </a:lvl1pPr>
      <a:lvl2pPr algn="l" defTabSz="68417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17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17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17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178" algn="l" defTabSz="68417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55" algn="l" defTabSz="68417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32" algn="l" defTabSz="68417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09" algn="l" defTabSz="68417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5" indent="-169855" algn="l" defTabSz="684179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57" indent="-215888" algn="l" defTabSz="684179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78" indent="-169855" algn="l" defTabSz="684179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13" indent="-169855" algn="l" defTabSz="684179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47" indent="-169855" algn="l" defTabSz="684179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13" indent="-171437" algn="l" defTabSz="685743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798" indent="-171414" algn="l" defTabSz="685743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00" indent="0" algn="l" defTabSz="685743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09" indent="-171437" algn="l" defTabSz="68574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9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3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13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87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55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30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00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74" algn="l" defTabSz="6857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64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1"/>
            </a:gs>
            <a:gs pos="100000">
              <a:schemeClr val="tx2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50531"/>
            <a:ext cx="9144000" cy="892968"/>
          </a:xfrm>
          <a:prstGeom prst="rect">
            <a:avLst/>
          </a:prstGeom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2815417" y="4901184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5" tIns="30791" rIns="61585" bIns="30791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7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167217" y="4901184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5" tIns="30791" rIns="61585" bIns="30791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7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© 2016  Cisco and/or its affiliates. All rights reserved.   </a:t>
            </a:r>
          </a:p>
        </p:txBody>
      </p:sp>
    </p:spTree>
    <p:extLst>
      <p:ext uri="{BB962C8B-B14F-4D97-AF65-F5344CB8AC3E}">
        <p14:creationId xmlns:p14="http://schemas.microsoft.com/office/powerpoint/2010/main" val="326679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  <p:sldLayoutId id="2147483990" r:id="rId19"/>
    <p:sldLayoutId id="2147483991" r:id="rId20"/>
    <p:sldLayoutId id="2147483992" r:id="rId21"/>
    <p:sldLayoutId id="2147483993" r:id="rId22"/>
    <p:sldLayoutId id="2147483994" r:id="rId23"/>
    <p:sldLayoutId id="2147483995" r:id="rId24"/>
    <p:sldLayoutId id="2147483996" r:id="rId25"/>
    <p:sldLayoutId id="2147483997" r:id="rId26"/>
    <p:sldLayoutId id="2147483998" r:id="rId27"/>
    <p:sldLayoutId id="2147483999" r:id="rId28"/>
    <p:sldLayoutId id="2147484000" r:id="rId29"/>
    <p:sldLayoutId id="2147484001" r:id="rId30"/>
    <p:sldLayoutId id="2147484002" r:id="rId31"/>
    <p:sldLayoutId id="2147484003" r:id="rId32"/>
    <p:sldLayoutId id="2147484004" r:id="rId33"/>
    <p:sldLayoutId id="2147484005" r:id="rId34"/>
    <p:sldLayoutId id="2147484006" r:id="rId35"/>
    <p:sldLayoutId id="2147484007" r:id="rId36"/>
    <p:sldLayoutId id="2147484008" r:id="rId37"/>
    <p:sldLayoutId id="2147484009" r:id="rId38"/>
    <p:sldLayoutId id="2147484010" r:id="rId39"/>
  </p:sldLayoutIdLst>
  <p:transition spd="slow">
    <p:wipe/>
  </p:transition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b="0" i="0" u="none" kern="1200" dirty="0">
          <a:solidFill>
            <a:schemeClr val="bg1"/>
          </a:solidFill>
          <a:latin typeface="+mj-lt"/>
          <a:ea typeface="ＭＳ Ｐゴシック" charset="0"/>
          <a:cs typeface="CiscoSans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64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2.emf"/><Relationship Id="rId3" Type="http://schemas.openxmlformats.org/officeDocument/2006/relationships/image" Target="../media/image38.png"/><Relationship Id="rId21" Type="http://schemas.openxmlformats.org/officeDocument/2006/relationships/image" Target="../media/image5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6" Type="http://schemas.microsoft.com/office/2007/relationships/hdphoto" Target="../media/hdphoto1.wdp"/><Relationship Id="rId20" Type="http://schemas.openxmlformats.org/officeDocument/2006/relationships/image" Target="../media/image54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6.emf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21" Type="http://schemas.openxmlformats.org/officeDocument/2006/relationships/image" Target="../media/image77.emf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jpeg"/><Relationship Id="rId10" Type="http://schemas.openxmlformats.org/officeDocument/2006/relationships/image" Target="../media/image66.png"/><Relationship Id="rId19" Type="http://schemas.openxmlformats.org/officeDocument/2006/relationships/image" Target="../media/image75.emf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1.png"/><Relationship Id="rId11" Type="http://schemas.openxmlformats.org/officeDocument/2006/relationships/image" Target="../media/image96.jpeg"/><Relationship Id="rId5" Type="http://schemas.openxmlformats.org/officeDocument/2006/relationships/image" Target="../media/image90.png"/><Relationship Id="rId10" Type="http://schemas.openxmlformats.org/officeDocument/2006/relationships/image" Target="../media/image95.jpe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0382" t="43508" r="4536"/>
          <a:stretch/>
        </p:blipFill>
        <p:spPr>
          <a:xfrm>
            <a:off x="4352846" y="0"/>
            <a:ext cx="4791154" cy="5143500"/>
          </a:xfrm>
          <a:prstGeom prst="rect">
            <a:avLst/>
          </a:prstGeom>
        </p:spPr>
      </p:pic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469497" y="3793199"/>
            <a:ext cx="3888585" cy="2881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469498" y="4033196"/>
            <a:ext cx="3893884" cy="2881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469497" y="4273193"/>
            <a:ext cx="3893885" cy="2881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BDM Presentation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Cisco </a:t>
            </a:r>
            <a:br>
              <a:rPr lang="en-US"/>
            </a:br>
            <a:r>
              <a:rPr lang="en-US"/>
              <a:t>HyperFlex </a:t>
            </a:r>
            <a:br>
              <a:rPr lang="en-US"/>
            </a:br>
            <a:r>
              <a:rPr lang="en-US"/>
              <a:t>Systems</a:t>
            </a:r>
            <a:endParaRPr lang="en-US" dirty="0"/>
          </a:p>
        </p:txBody>
      </p:sp>
      <p:sp>
        <p:nvSpPr>
          <p:cNvPr id="17" name="Rectangle 7"/>
          <p:cNvSpPr/>
          <p:nvPr/>
        </p:nvSpPr>
        <p:spPr>
          <a:xfrm rot="5400000">
            <a:off x="4175278" y="174778"/>
            <a:ext cx="5143501" cy="4793942"/>
          </a:xfrm>
          <a:prstGeom prst="rect">
            <a:avLst/>
          </a:prstGeom>
          <a:gradFill>
            <a:gsLst>
              <a:gs pos="79000">
                <a:srgbClr val="36A2D5">
                  <a:alpha val="42000"/>
                </a:srgbClr>
              </a:gs>
              <a:gs pos="99000">
                <a:srgbClr val="36A2D5">
                  <a:alpha val="63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4419600"/>
            <a:ext cx="9144000" cy="72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 rot="5400000" flipH="1">
            <a:off x="1907723" y="2252778"/>
            <a:ext cx="939804" cy="2577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74"/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106" name="Group 105"/>
          <p:cNvGrpSpPr/>
          <p:nvPr/>
        </p:nvGrpSpPr>
        <p:grpSpPr>
          <a:xfrm rot="10800000" flipH="1">
            <a:off x="1091108" y="3071055"/>
            <a:ext cx="109360" cy="924987"/>
            <a:chOff x="2833935" y="1725547"/>
            <a:chExt cx="118912" cy="1007743"/>
          </a:xfrm>
          <a:solidFill>
            <a:srgbClr val="FF8000"/>
          </a:solidFill>
        </p:grpSpPr>
        <p:cxnSp>
          <p:nvCxnSpPr>
            <p:cNvPr id="107" name="Straight Connector 106"/>
            <p:cNvCxnSpPr>
              <a:cxnSpLocks/>
            </p:cNvCxnSpPr>
            <p:nvPr/>
          </p:nvCxnSpPr>
          <p:spPr>
            <a:xfrm rot="10800000" flipH="1">
              <a:off x="2833935" y="1725547"/>
              <a:ext cx="0" cy="1007743"/>
            </a:xfrm>
            <a:prstGeom prst="line">
              <a:avLst/>
            </a:prstGeom>
            <a:grpFill/>
            <a:ln>
              <a:solidFill>
                <a:srgbClr val="0C82C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8" name="Isosceles Triangle 107"/>
            <p:cNvSpPr/>
            <p:nvPr/>
          </p:nvSpPr>
          <p:spPr>
            <a:xfrm rot="16200000" flipV="1">
              <a:off x="2775833" y="2147950"/>
              <a:ext cx="244669" cy="109359"/>
            </a:xfrm>
            <a:prstGeom prst="triangle">
              <a:avLst/>
            </a:prstGeom>
            <a:solidFill>
              <a:srgbClr val="0C82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111" name="Rectangle 110"/>
          <p:cNvSpPr/>
          <p:nvPr/>
        </p:nvSpPr>
        <p:spPr>
          <a:xfrm rot="5400000" flipH="1">
            <a:off x="4573287" y="2252779"/>
            <a:ext cx="939804" cy="2577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7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5400000" flipH="1">
            <a:off x="6070598" y="2070098"/>
            <a:ext cx="5143503" cy="1003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7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Hyperconvergence Meets </a:t>
            </a:r>
            <a:br>
              <a:rPr lang="en-US"/>
            </a:br>
            <a:r>
              <a:rPr lang="en-US"/>
              <a:t>Unified Computing</a:t>
            </a:r>
            <a:endParaRPr lang="en-US" dirty="0"/>
          </a:p>
        </p:txBody>
      </p:sp>
      <p:sp>
        <p:nvSpPr>
          <p:cNvPr id="30" name="TextBox 29"/>
          <p:cNvSpPr txBox="1">
            <a:spLocks noChangeAspect="1"/>
          </p:cNvSpPr>
          <p:nvPr/>
        </p:nvSpPr>
        <p:spPr>
          <a:xfrm>
            <a:off x="7548564" y="508000"/>
            <a:ext cx="1257296" cy="125729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 defTabSz="456314">
              <a:spcBef>
                <a:spcPts val="600"/>
              </a:spcBef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Flexible Choices</a:t>
            </a:r>
          </a:p>
        </p:txBody>
      </p:sp>
      <p:sp>
        <p:nvSpPr>
          <p:cNvPr id="31" name="TextBox 30"/>
          <p:cNvSpPr txBox="1">
            <a:spLocks noChangeAspect="1"/>
          </p:cNvSpPr>
          <p:nvPr/>
        </p:nvSpPr>
        <p:spPr>
          <a:xfrm>
            <a:off x="7548564" y="3378200"/>
            <a:ext cx="1257296" cy="125729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 defTabSz="456314">
              <a:spcBef>
                <a:spcPts val="600"/>
              </a:spcBef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Annual</a:t>
            </a:r>
            <a:br>
              <a:rPr lang="en-US" dirty="0"/>
            </a:br>
            <a:r>
              <a:rPr lang="en-US" dirty="0"/>
              <a:t>Subscription</a:t>
            </a:r>
            <a:br>
              <a:rPr lang="en-US" dirty="0"/>
            </a:br>
            <a:r>
              <a:rPr lang="en-US" dirty="0"/>
              <a:t>Software</a:t>
            </a:r>
            <a:br>
              <a:rPr lang="en-US" dirty="0"/>
            </a:br>
            <a:r>
              <a:rPr lang="en-US" dirty="0"/>
              <a:t>Model</a:t>
            </a:r>
          </a:p>
        </p:txBody>
      </p:sp>
      <p:sp>
        <p:nvSpPr>
          <p:cNvPr id="33" name="TextBox 32"/>
          <p:cNvSpPr txBox="1">
            <a:spLocks noChangeAspect="1"/>
          </p:cNvSpPr>
          <p:nvPr/>
        </p:nvSpPr>
        <p:spPr>
          <a:xfrm>
            <a:off x="7548564" y="1943100"/>
            <a:ext cx="1257296" cy="125729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 defTabSz="456314">
              <a:spcBef>
                <a:spcPts val="600"/>
              </a:spcBef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Turnkey Appliance w/ </a:t>
            </a:r>
            <a:br>
              <a:rPr lang="en-US" dirty="0"/>
            </a:br>
            <a:r>
              <a:rPr lang="en-US" dirty="0"/>
              <a:t>vSphere</a:t>
            </a:r>
          </a:p>
        </p:txBody>
      </p:sp>
      <p:pic>
        <p:nvPicPr>
          <p:cNvPr id="47" name="Picture 46" descr="KR0201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9301" y="3495974"/>
            <a:ext cx="2286000" cy="216518"/>
          </a:xfrm>
          <a:prstGeom prst="rect">
            <a:avLst/>
          </a:prstGeom>
        </p:spPr>
      </p:pic>
      <p:cxnSp>
        <p:nvCxnSpPr>
          <p:cNvPr id="53" name="Straight Connector 52"/>
          <p:cNvCxnSpPr>
            <a:cxnSpLocks/>
          </p:cNvCxnSpPr>
          <p:nvPr/>
        </p:nvCxnSpPr>
        <p:spPr>
          <a:xfrm>
            <a:off x="6476880" y="1595887"/>
            <a:ext cx="0" cy="2717321"/>
          </a:xfrm>
          <a:prstGeom prst="line">
            <a:avLst/>
          </a:prstGeom>
          <a:ln w="38100" cmpd="sng">
            <a:solidFill>
              <a:srgbClr val="676767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089023" y="1684284"/>
            <a:ext cx="2577203" cy="1300456"/>
            <a:chOff x="1089023" y="1684284"/>
            <a:chExt cx="2577203" cy="1300456"/>
          </a:xfrm>
        </p:grpSpPr>
        <p:sp>
          <p:nvSpPr>
            <p:cNvPr id="36" name="Rectangle 35"/>
            <p:cNvSpPr/>
            <p:nvPr/>
          </p:nvSpPr>
          <p:spPr>
            <a:xfrm rot="5400000" flipH="1">
              <a:off x="1907723" y="1226236"/>
              <a:ext cx="939804" cy="25772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074"/>
              <a:endParaRPr lang="en-US" sz="1600" dirty="0">
                <a:solidFill>
                  <a:srgbClr val="FFFFFF"/>
                </a:solidFill>
              </a:endParaRPr>
            </a:p>
          </p:txBody>
        </p:sp>
        <p:pic>
          <p:nvPicPr>
            <p:cNvPr id="39" name="Picture 38" descr="KR70999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4268" y="2411709"/>
              <a:ext cx="2286000" cy="287340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 rot="10800000" flipH="1">
              <a:off x="1091108" y="2044513"/>
              <a:ext cx="109360" cy="924987"/>
              <a:chOff x="2833935" y="1725547"/>
              <a:chExt cx="118912" cy="1007743"/>
            </a:xfrm>
            <a:solidFill>
              <a:srgbClr val="FF8000"/>
            </a:solidFill>
          </p:grpSpPr>
          <p:cxnSp>
            <p:nvCxnSpPr>
              <p:cNvPr id="57" name="Straight Connector 56"/>
              <p:cNvCxnSpPr>
                <a:cxnSpLocks/>
              </p:cNvCxnSpPr>
              <p:nvPr/>
            </p:nvCxnSpPr>
            <p:spPr>
              <a:xfrm rot="10800000" flipH="1">
                <a:off x="2833935" y="1725547"/>
                <a:ext cx="0" cy="1007743"/>
              </a:xfrm>
              <a:prstGeom prst="line">
                <a:avLst/>
              </a:prstGeom>
              <a:grpFill/>
              <a:ln>
                <a:solidFill>
                  <a:srgbClr val="FF8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0" name="Isosceles Triangle 59"/>
              <p:cNvSpPr/>
              <p:nvPr/>
            </p:nvSpPr>
            <p:spPr>
              <a:xfrm rot="16200000" flipV="1">
                <a:off x="2775833" y="2147950"/>
                <a:ext cx="244669" cy="109359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6" tIns="45708" rIns="91416" bIns="45708" rtlCol="0" anchor="ctr"/>
              <a:lstStyle/>
              <a:p>
                <a:pPr algn="ctr"/>
                <a:endParaRPr lang="en-US" sz="1600" dirty="0"/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1174060" y="1684284"/>
              <a:ext cx="2233350" cy="238511"/>
            </a:xfrm>
            <a:prstGeom prst="rect">
              <a:avLst/>
            </a:prstGeom>
          </p:spPr>
          <p:txBody>
            <a:bodyPr wrap="square" lIns="68563" tIns="34282" rIns="68563" bIns="34282" anchor="t">
              <a:spAutoFit/>
            </a:bodyPr>
            <a:lstStyle/>
            <a:p>
              <a:pPr lvl="0" algn="ctr"/>
              <a:r>
                <a:rPr lang="en-US" sz="1100" b="1" dirty="0">
                  <a:solidFill>
                    <a:srgbClr val="FF8000"/>
                  </a:solidFill>
                </a:rPr>
                <a:t>HX220c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54587" y="1707144"/>
            <a:ext cx="2577203" cy="1277597"/>
            <a:chOff x="3754587" y="1707144"/>
            <a:chExt cx="2577203" cy="1277597"/>
          </a:xfrm>
        </p:grpSpPr>
        <p:sp>
          <p:nvSpPr>
            <p:cNvPr id="112" name="Rectangle 111"/>
            <p:cNvSpPr/>
            <p:nvPr/>
          </p:nvSpPr>
          <p:spPr>
            <a:xfrm rot="5400000" flipH="1">
              <a:off x="4573287" y="1226237"/>
              <a:ext cx="939804" cy="25772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074"/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88710" y="1707144"/>
              <a:ext cx="1843460" cy="238511"/>
            </a:xfrm>
            <a:prstGeom prst="rect">
              <a:avLst/>
            </a:prstGeom>
          </p:spPr>
          <p:txBody>
            <a:bodyPr wrap="square" lIns="68563" tIns="34282" rIns="68563" bIns="34282" anchor="t">
              <a:spAutoFit/>
            </a:bodyPr>
            <a:lstStyle/>
            <a:p>
              <a:pPr lvl="0" algn="ctr"/>
              <a:r>
                <a:rPr lang="en-US" sz="1100" b="1" dirty="0">
                  <a:solidFill>
                    <a:srgbClr val="FF8000"/>
                  </a:solidFill>
                </a:rPr>
                <a:t>HX240c</a:t>
              </a:r>
            </a:p>
          </p:txBody>
        </p:sp>
        <p:pic>
          <p:nvPicPr>
            <p:cNvPr id="68" name="Picture 67" descr="KR70998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5800" y="2311116"/>
              <a:ext cx="2286000" cy="500346"/>
            </a:xfrm>
            <a:prstGeom prst="rect">
              <a:avLst/>
            </a:prstGeom>
          </p:spPr>
        </p:pic>
      </p:grpSp>
      <p:sp>
        <p:nvSpPr>
          <p:cNvPr id="74" name="Rectangle 73"/>
          <p:cNvSpPr/>
          <p:nvPr/>
        </p:nvSpPr>
        <p:spPr>
          <a:xfrm>
            <a:off x="295736" y="2332714"/>
            <a:ext cx="772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srgbClr val="FF8000"/>
                </a:solidFill>
              </a:rPr>
              <a:t>All Flash</a:t>
            </a:r>
          </a:p>
          <a:p>
            <a:pPr lvl="0"/>
            <a:r>
              <a:rPr lang="en-US" sz="1200" dirty="0">
                <a:solidFill>
                  <a:srgbClr val="FF8000"/>
                </a:solidFill>
              </a:rPr>
              <a:t>Nodes</a:t>
            </a:r>
          </a:p>
        </p:txBody>
      </p:sp>
      <p:pic>
        <p:nvPicPr>
          <p:cNvPr id="78" name="Picture 77" descr="KR02021(1)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535" y="3314151"/>
            <a:ext cx="2286000" cy="452997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4268680" y="4084921"/>
            <a:ext cx="1472114" cy="230816"/>
          </a:xfrm>
          <a:prstGeom prst="rect">
            <a:avLst/>
          </a:prstGeom>
        </p:spPr>
        <p:txBody>
          <a:bodyPr wrap="square" lIns="68563" tIns="34282" rIns="68563" bIns="34282" anchor="t">
            <a:spAutoFit/>
          </a:bodyPr>
          <a:lstStyle/>
          <a:p>
            <a:pPr algn="ctr"/>
            <a:r>
              <a:rPr lang="en-US" sz="1050" b="1" dirty="0">
                <a:solidFill>
                  <a:srgbClr val="0C82C1"/>
                </a:solidFill>
              </a:rPr>
              <a:t>HX240c </a:t>
            </a:r>
            <a:endParaRPr lang="en-US" sz="800" dirty="0">
              <a:solidFill>
                <a:srgbClr val="0C82C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469041" y="4076295"/>
            <a:ext cx="1647990" cy="238511"/>
          </a:xfrm>
          <a:prstGeom prst="rect">
            <a:avLst/>
          </a:prstGeom>
        </p:spPr>
        <p:txBody>
          <a:bodyPr wrap="square" lIns="68563" tIns="34282" rIns="68563" bIns="34282" anchor="t">
            <a:spAutoFit/>
          </a:bodyPr>
          <a:lstStyle/>
          <a:p>
            <a:pPr lvl="0" algn="ctr"/>
            <a:r>
              <a:rPr lang="en-US" sz="1100" b="1" dirty="0">
                <a:solidFill>
                  <a:srgbClr val="0C82C1"/>
                </a:solidFill>
              </a:rPr>
              <a:t>HX220c </a:t>
            </a:r>
            <a:endParaRPr lang="en-US" sz="800" dirty="0">
              <a:solidFill>
                <a:srgbClr val="0C82C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95736" y="3305268"/>
            <a:ext cx="647241" cy="438565"/>
          </a:xfrm>
          <a:prstGeom prst="rect">
            <a:avLst/>
          </a:prstGeom>
        </p:spPr>
        <p:txBody>
          <a:bodyPr wrap="square" lIns="68563" tIns="34282" rIns="68563" bIns="34282" anchor="t">
            <a:spAutoFit/>
          </a:bodyPr>
          <a:lstStyle/>
          <a:p>
            <a:pPr lvl="0"/>
            <a:r>
              <a:rPr lang="en-US" sz="1200" dirty="0">
                <a:solidFill>
                  <a:srgbClr val="0C82C2"/>
                </a:solidFill>
              </a:rPr>
              <a:t>Hybrid</a:t>
            </a:r>
          </a:p>
          <a:p>
            <a:pPr lvl="0"/>
            <a:r>
              <a:rPr lang="en-US" sz="1200" dirty="0">
                <a:solidFill>
                  <a:srgbClr val="0C82C2"/>
                </a:solidFill>
              </a:rPr>
              <a:t>Nodes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2967375" y="4493347"/>
            <a:ext cx="1472114" cy="253900"/>
          </a:xfrm>
          <a:prstGeom prst="rect">
            <a:avLst/>
          </a:prstGeom>
          <a:noFill/>
        </p:spPr>
        <p:txBody>
          <a:bodyPr wrap="square" lIns="68563" tIns="34282" rIns="68563" bIns="34282" anchor="t">
            <a:spAutoFit/>
          </a:bodyPr>
          <a:lstStyle/>
          <a:p>
            <a:pPr lvl="0" algn="ctr"/>
            <a:r>
              <a:rPr lang="en-US" sz="1200" dirty="0"/>
              <a:t>Capacity</a:t>
            </a:r>
          </a:p>
        </p:txBody>
      </p:sp>
      <p:cxnSp>
        <p:nvCxnSpPr>
          <p:cNvPr id="109" name="Straight Connector 108"/>
          <p:cNvCxnSpPr>
            <a:cxnSpLocks/>
          </p:cNvCxnSpPr>
          <p:nvPr/>
        </p:nvCxnSpPr>
        <p:spPr>
          <a:xfrm flipH="1">
            <a:off x="1059493" y="4442604"/>
            <a:ext cx="5349933" cy="0"/>
          </a:xfrm>
          <a:prstGeom prst="line">
            <a:avLst/>
          </a:prstGeom>
          <a:ln w="38100" cmpd="sng">
            <a:solidFill>
              <a:srgbClr val="676767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 rot="16200000">
            <a:off x="5863694" y="2838915"/>
            <a:ext cx="1472114" cy="253900"/>
          </a:xfrm>
          <a:prstGeom prst="rect">
            <a:avLst/>
          </a:prstGeom>
          <a:noFill/>
        </p:spPr>
        <p:txBody>
          <a:bodyPr wrap="square" lIns="68563" tIns="34282" rIns="68563" bIns="34282" anchor="t">
            <a:spAutoFit/>
          </a:bodyPr>
          <a:lstStyle/>
          <a:p>
            <a:pPr algn="ctr"/>
            <a:r>
              <a:rPr lang="en-US" sz="1200" dirty="0"/>
              <a:t>Performance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293185" y="1146298"/>
            <a:ext cx="3692220" cy="315455"/>
          </a:xfrm>
          <a:prstGeom prst="rect">
            <a:avLst/>
          </a:prstGeom>
          <a:noFill/>
        </p:spPr>
        <p:txBody>
          <a:bodyPr wrap="square" lIns="68563" tIns="34282" rIns="68563" bIns="34282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err="1">
                <a:solidFill>
                  <a:schemeClr val="accent1"/>
                </a:solidFill>
              </a:rPr>
              <a:t>HyperFlex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HX</a:t>
            </a:r>
            <a:r>
              <a:rPr lang="en-US" sz="2000" dirty="0">
                <a:solidFill>
                  <a:schemeClr val="accent1"/>
                </a:solidFill>
              </a:rPr>
              <a:t>-Series Nodes</a:t>
            </a:r>
          </a:p>
        </p:txBody>
      </p:sp>
    </p:spTree>
    <p:extLst>
      <p:ext uri="{BB962C8B-B14F-4D97-AF65-F5344CB8AC3E}">
        <p14:creationId xmlns:p14="http://schemas.microsoft.com/office/powerpoint/2010/main" val="28907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1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597" t="18563" r="4851" b="587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 rot="5400000">
            <a:off x="3228912" y="-3242722"/>
            <a:ext cx="2686177" cy="9144002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82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 rot="10800000" flipH="1">
            <a:off x="1" y="2675187"/>
            <a:ext cx="9144000" cy="24683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7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5529580" y="3677503"/>
            <a:ext cx="2801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C82C1"/>
                </a:solidFill>
              </a:rPr>
              <a:t>Cluster-wide:</a:t>
            </a:r>
          </a:p>
          <a:p>
            <a:pPr algn="ctr"/>
            <a:r>
              <a:rPr lang="en-US" sz="1400" dirty="0">
                <a:solidFill>
                  <a:srgbClr val="0C82C1"/>
                </a:solidFill>
              </a:rPr>
              <a:t>High Performance, </a:t>
            </a:r>
          </a:p>
          <a:p>
            <a:pPr algn="ctr"/>
            <a:r>
              <a:rPr lang="en-US" sz="1400" dirty="0">
                <a:solidFill>
                  <a:srgbClr val="0C82C1"/>
                </a:solidFill>
              </a:rPr>
              <a:t>High IOPS, Low Latency </a:t>
            </a:r>
          </a:p>
          <a:p>
            <a:pPr algn="ctr"/>
            <a:endParaRPr lang="en-US" sz="1400" dirty="0">
              <a:solidFill>
                <a:srgbClr val="0C82C1"/>
              </a:solidFill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1296834" y="3677503"/>
            <a:ext cx="1814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8000"/>
                </a:solidFill>
              </a:rPr>
              <a:t>Industry’s Highest Flash Density  </a:t>
            </a:r>
            <a:br>
              <a:rPr lang="en-US" sz="1400" dirty="0">
                <a:solidFill>
                  <a:srgbClr val="FF8000"/>
                </a:solidFill>
              </a:rPr>
            </a:br>
            <a:endParaRPr lang="en-US" sz="1400" dirty="0">
              <a:solidFill>
                <a:srgbClr val="FF8000"/>
              </a:solidFill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2852080" y="3677503"/>
            <a:ext cx="2556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Paired with Cisco UCS </a:t>
            </a:r>
          </a:p>
          <a:p>
            <a:pPr algn="ctr"/>
            <a:r>
              <a:rPr lang="en-US" sz="1400" dirty="0"/>
              <a:t>40Gbps Fabric Technology   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57" name="Rectangle 56"/>
          <p:cNvSpPr/>
          <p:nvPr/>
        </p:nvSpPr>
        <p:spPr>
          <a:xfrm rot="10800000" flipH="1">
            <a:off x="1" y="4572000"/>
            <a:ext cx="9144000" cy="571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7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32674" y="4641790"/>
            <a:ext cx="407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Built for Data Intensive Workloads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57918" y="1676400"/>
            <a:ext cx="3843094" cy="1981606"/>
            <a:chOff x="1416773" y="2090902"/>
            <a:chExt cx="3310147" cy="1706804"/>
          </a:xfrm>
        </p:grpSpPr>
        <p:grpSp>
          <p:nvGrpSpPr>
            <p:cNvPr id="6" name="Group 5"/>
            <p:cNvGrpSpPr/>
            <p:nvPr/>
          </p:nvGrpSpPr>
          <p:grpSpPr>
            <a:xfrm>
              <a:off x="3020114" y="2090902"/>
              <a:ext cx="1706806" cy="1706804"/>
              <a:chOff x="3312214" y="2090902"/>
              <a:chExt cx="1706806" cy="1706804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3312214" y="2090902"/>
                <a:ext cx="1706806" cy="1706804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anchor="ctr">
                <a:noAutofit/>
              </a:bodyPr>
              <a:lstStyle/>
              <a:p>
                <a:pPr algn="ctr" defTabSz="823085">
                  <a:lnSpc>
                    <a:spcPct val="90000"/>
                  </a:lnSpc>
                  <a:spcAft>
                    <a:spcPct val="35000"/>
                  </a:spcAft>
                </a:pPr>
                <a:endParaRPr lang="en-US" sz="20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3454754" y="2835182"/>
                <a:ext cx="1460146" cy="255433"/>
                <a:chOff x="7410450" y="760761"/>
                <a:chExt cx="1460146" cy="255433"/>
              </a:xfrm>
            </p:grpSpPr>
            <p:pic>
              <p:nvPicPr>
                <p:cNvPr id="37" name="Picture 36" descr="KQ52011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913" b="41556"/>
                <a:stretch/>
              </p:blipFill>
              <p:spPr>
                <a:xfrm>
                  <a:off x="7410450" y="877714"/>
                  <a:ext cx="1337437" cy="138480"/>
                </a:xfrm>
                <a:prstGeom prst="rect">
                  <a:avLst/>
                </a:prstGeom>
              </p:spPr>
            </p:pic>
            <p:pic>
              <p:nvPicPr>
                <p:cNvPr id="38" name="Picture 37" descr="KQ52011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913" b="41556"/>
                <a:stretch/>
              </p:blipFill>
              <p:spPr>
                <a:xfrm>
                  <a:off x="7533159" y="760761"/>
                  <a:ext cx="1337437" cy="1384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" name="Group 6"/>
            <p:cNvGrpSpPr/>
            <p:nvPr/>
          </p:nvGrpSpPr>
          <p:grpSpPr>
            <a:xfrm>
              <a:off x="1416773" y="2090902"/>
              <a:ext cx="1706806" cy="1706804"/>
              <a:chOff x="1416773" y="2090902"/>
              <a:chExt cx="1706806" cy="1706804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1416773" y="2090902"/>
                <a:ext cx="1706806" cy="1706804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F8000"/>
                </a:solidFill>
              </a:ln>
            </p:spPr>
            <p:txBody>
              <a:bodyPr wrap="none" anchor="ctr">
                <a:noAutofit/>
              </a:bodyPr>
              <a:lstStyle/>
              <a:p>
                <a:pPr algn="ctr" defTabSz="823085">
                  <a:lnSpc>
                    <a:spcPct val="90000"/>
                  </a:lnSpc>
                  <a:spcAft>
                    <a:spcPct val="35000"/>
                  </a:spcAft>
                </a:pPr>
                <a:endParaRPr lang="en-US" sz="20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507019" y="2771562"/>
                <a:ext cx="1456664" cy="441794"/>
                <a:chOff x="613106" y="2045388"/>
                <a:chExt cx="2322576" cy="704418"/>
              </a:xfrm>
            </p:grpSpPr>
            <p:pic>
              <p:nvPicPr>
                <p:cNvPr id="48" name="Picture 47" descr="KR70998.png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3107" y="2242620"/>
                  <a:ext cx="2317252" cy="507186"/>
                </a:xfrm>
                <a:prstGeom prst="rect">
                  <a:avLst/>
                </a:prstGeom>
              </p:spPr>
            </p:pic>
            <p:pic>
              <p:nvPicPr>
                <p:cNvPr id="53" name="Picture 52" descr="KR70999.png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3106" y="2045388"/>
                  <a:ext cx="2322576" cy="291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95" y="175576"/>
            <a:ext cx="8345488" cy="73183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Maximizing Performance and I/O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390526" y="776818"/>
            <a:ext cx="7629524" cy="3847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378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chemeClr val="bg1"/>
                </a:solidFill>
              </a:rPr>
              <a:t>HCI with All Flash and 40Gbps Fabric Network</a:t>
            </a:r>
          </a:p>
        </p:txBody>
      </p:sp>
      <p:sp>
        <p:nvSpPr>
          <p:cNvPr id="45" name="Oval 44"/>
          <p:cNvSpPr/>
          <p:nvPr/>
        </p:nvSpPr>
        <p:spPr>
          <a:xfrm>
            <a:off x="5919545" y="1676400"/>
            <a:ext cx="1985800" cy="198579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C82C1"/>
            </a:solidFill>
          </a:ln>
        </p:spPr>
        <p:txBody>
          <a:bodyPr wrap="none" anchor="ctr">
            <a:noAutofit/>
          </a:bodyPr>
          <a:lstStyle/>
          <a:p>
            <a:pPr algn="ctr" defTabSz="823085">
              <a:lnSpc>
                <a:spcPct val="90000"/>
              </a:lnSpc>
              <a:spcAft>
                <a:spcPct val="35000"/>
              </a:spcAft>
            </a:pPr>
            <a:endParaRPr lang="en-US" sz="20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113054" y="1670050"/>
            <a:ext cx="1981608" cy="198160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txBody>
          <a:bodyPr wrap="none" anchor="ctr">
            <a:noAutofit/>
          </a:bodyPr>
          <a:lstStyle/>
          <a:p>
            <a:pPr algn="ctr" defTabSz="823085">
              <a:lnSpc>
                <a:spcPct val="90000"/>
              </a:lnSpc>
              <a:spcAft>
                <a:spcPct val="35000"/>
              </a:spcAft>
            </a:pPr>
            <a:endParaRPr lang="en-US" sz="2000" b="1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6232525" y="2052638"/>
            <a:ext cx="1177925" cy="1108075"/>
            <a:chOff x="2510" y="1269"/>
            <a:chExt cx="742" cy="698"/>
          </a:xfrm>
          <a:solidFill>
            <a:srgbClr val="0C82C1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2880" y="12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3027" y="12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2678" y="1269"/>
              <a:ext cx="574" cy="698"/>
            </a:xfrm>
            <a:custGeom>
              <a:avLst/>
              <a:gdLst>
                <a:gd name="T0" fmla="*/ 242 w 242"/>
                <a:gd name="T1" fmla="*/ 168 h 294"/>
                <a:gd name="T2" fmla="*/ 116 w 242"/>
                <a:gd name="T3" fmla="*/ 294 h 294"/>
                <a:gd name="T4" fmla="*/ 3 w 242"/>
                <a:gd name="T5" fmla="*/ 225 h 294"/>
                <a:gd name="T6" fmla="*/ 36 w 242"/>
                <a:gd name="T7" fmla="*/ 225 h 294"/>
                <a:gd name="T8" fmla="*/ 116 w 242"/>
                <a:gd name="T9" fmla="*/ 266 h 294"/>
                <a:gd name="T10" fmla="*/ 214 w 242"/>
                <a:gd name="T11" fmla="*/ 168 h 294"/>
                <a:gd name="T12" fmla="*/ 116 w 242"/>
                <a:gd name="T13" fmla="*/ 70 h 294"/>
                <a:gd name="T14" fmla="*/ 31 w 242"/>
                <a:gd name="T15" fmla="*/ 119 h 294"/>
                <a:gd name="T16" fmla="*/ 0 w 242"/>
                <a:gd name="T17" fmla="*/ 119 h 294"/>
                <a:gd name="T18" fmla="*/ 104 w 242"/>
                <a:gd name="T19" fmla="*/ 43 h 294"/>
                <a:gd name="T20" fmla="*/ 104 w 242"/>
                <a:gd name="T21" fmla="*/ 31 h 294"/>
                <a:gd name="T22" fmla="*/ 85 w 242"/>
                <a:gd name="T23" fmla="*/ 24 h 294"/>
                <a:gd name="T24" fmla="*/ 85 w 242"/>
                <a:gd name="T25" fmla="*/ 23 h 294"/>
                <a:gd name="T26" fmla="*/ 85 w 242"/>
                <a:gd name="T27" fmla="*/ 23 h 294"/>
                <a:gd name="T28" fmla="*/ 85 w 242"/>
                <a:gd name="T29" fmla="*/ 7 h 294"/>
                <a:gd name="T30" fmla="*/ 85 w 242"/>
                <a:gd name="T31" fmla="*/ 7 h 294"/>
                <a:gd name="T32" fmla="*/ 116 w 242"/>
                <a:gd name="T33" fmla="*/ 0 h 294"/>
                <a:gd name="T34" fmla="*/ 147 w 242"/>
                <a:gd name="T35" fmla="*/ 7 h 294"/>
                <a:gd name="T36" fmla="*/ 147 w 242"/>
                <a:gd name="T37" fmla="*/ 7 h 294"/>
                <a:gd name="T38" fmla="*/ 147 w 242"/>
                <a:gd name="T39" fmla="*/ 23 h 294"/>
                <a:gd name="T40" fmla="*/ 147 w 242"/>
                <a:gd name="T41" fmla="*/ 23 h 294"/>
                <a:gd name="T42" fmla="*/ 147 w 242"/>
                <a:gd name="T43" fmla="*/ 24 h 294"/>
                <a:gd name="T44" fmla="*/ 127 w 242"/>
                <a:gd name="T45" fmla="*/ 31 h 294"/>
                <a:gd name="T46" fmla="*/ 127 w 242"/>
                <a:gd name="T47" fmla="*/ 43 h 294"/>
                <a:gd name="T48" fmla="*/ 171 w 242"/>
                <a:gd name="T49" fmla="*/ 55 h 294"/>
                <a:gd name="T50" fmla="*/ 183 w 242"/>
                <a:gd name="T51" fmla="*/ 40 h 294"/>
                <a:gd name="T52" fmla="*/ 211 w 242"/>
                <a:gd name="T53" fmla="*/ 63 h 294"/>
                <a:gd name="T54" fmla="*/ 201 w 242"/>
                <a:gd name="T55" fmla="*/ 75 h 294"/>
                <a:gd name="T56" fmla="*/ 242 w 242"/>
                <a:gd name="T57" fmla="*/ 168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2" h="294">
                  <a:moveTo>
                    <a:pt x="242" y="168"/>
                  </a:moveTo>
                  <a:cubicBezTo>
                    <a:pt x="242" y="237"/>
                    <a:pt x="185" y="294"/>
                    <a:pt x="116" y="294"/>
                  </a:cubicBezTo>
                  <a:cubicBezTo>
                    <a:pt x="67" y="294"/>
                    <a:pt x="24" y="266"/>
                    <a:pt x="3" y="225"/>
                  </a:cubicBezTo>
                  <a:cubicBezTo>
                    <a:pt x="36" y="225"/>
                    <a:pt x="36" y="225"/>
                    <a:pt x="36" y="225"/>
                  </a:cubicBezTo>
                  <a:cubicBezTo>
                    <a:pt x="54" y="250"/>
                    <a:pt x="83" y="266"/>
                    <a:pt x="116" y="266"/>
                  </a:cubicBezTo>
                  <a:cubicBezTo>
                    <a:pt x="170" y="266"/>
                    <a:pt x="214" y="222"/>
                    <a:pt x="214" y="168"/>
                  </a:cubicBezTo>
                  <a:cubicBezTo>
                    <a:pt x="214" y="114"/>
                    <a:pt x="170" y="70"/>
                    <a:pt x="116" y="70"/>
                  </a:cubicBezTo>
                  <a:cubicBezTo>
                    <a:pt x="80" y="70"/>
                    <a:pt x="48" y="90"/>
                    <a:pt x="31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17" y="77"/>
                    <a:pt x="57" y="47"/>
                    <a:pt x="104" y="43"/>
                  </a:cubicBezTo>
                  <a:cubicBezTo>
                    <a:pt x="104" y="31"/>
                    <a:pt x="104" y="31"/>
                    <a:pt x="104" y="31"/>
                  </a:cubicBezTo>
                  <a:cubicBezTo>
                    <a:pt x="93" y="29"/>
                    <a:pt x="85" y="27"/>
                    <a:pt x="85" y="24"/>
                  </a:cubicBezTo>
                  <a:cubicBezTo>
                    <a:pt x="85" y="24"/>
                    <a:pt x="85" y="24"/>
                    <a:pt x="85" y="23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5" y="7"/>
                    <a:pt x="85" y="7"/>
                    <a:pt x="85" y="7"/>
                  </a:cubicBezTo>
                  <a:cubicBezTo>
                    <a:pt x="85" y="7"/>
                    <a:pt x="85" y="7"/>
                    <a:pt x="85" y="7"/>
                  </a:cubicBezTo>
                  <a:cubicBezTo>
                    <a:pt x="86" y="3"/>
                    <a:pt x="99" y="0"/>
                    <a:pt x="116" y="0"/>
                  </a:cubicBezTo>
                  <a:cubicBezTo>
                    <a:pt x="132" y="0"/>
                    <a:pt x="146" y="3"/>
                    <a:pt x="147" y="7"/>
                  </a:cubicBezTo>
                  <a:cubicBezTo>
                    <a:pt x="147" y="7"/>
                    <a:pt x="147" y="7"/>
                    <a:pt x="147" y="7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7"/>
                    <a:pt x="139" y="30"/>
                    <a:pt x="127" y="31"/>
                  </a:cubicBezTo>
                  <a:cubicBezTo>
                    <a:pt x="127" y="43"/>
                    <a:pt x="127" y="43"/>
                    <a:pt x="127" y="43"/>
                  </a:cubicBezTo>
                  <a:cubicBezTo>
                    <a:pt x="143" y="44"/>
                    <a:pt x="157" y="48"/>
                    <a:pt x="171" y="55"/>
                  </a:cubicBezTo>
                  <a:cubicBezTo>
                    <a:pt x="183" y="40"/>
                    <a:pt x="183" y="40"/>
                    <a:pt x="183" y="40"/>
                  </a:cubicBezTo>
                  <a:cubicBezTo>
                    <a:pt x="211" y="63"/>
                    <a:pt x="211" y="63"/>
                    <a:pt x="211" y="63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226" y="98"/>
                    <a:pt x="242" y="131"/>
                    <a:pt x="242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2920" y="1584"/>
              <a:ext cx="181" cy="121"/>
            </a:xfrm>
            <a:custGeom>
              <a:avLst/>
              <a:gdLst>
                <a:gd name="T0" fmla="*/ 76 w 76"/>
                <a:gd name="T1" fmla="*/ 0 h 51"/>
                <a:gd name="T2" fmla="*/ 29 w 76"/>
                <a:gd name="T3" fmla="*/ 35 h 51"/>
                <a:gd name="T4" fmla="*/ 27 w 76"/>
                <a:gd name="T5" fmla="*/ 42 h 51"/>
                <a:gd name="T6" fmla="*/ 8 w 76"/>
                <a:gd name="T7" fmla="*/ 47 h 51"/>
                <a:gd name="T8" fmla="*/ 3 w 76"/>
                <a:gd name="T9" fmla="*/ 29 h 51"/>
                <a:gd name="T10" fmla="*/ 22 w 76"/>
                <a:gd name="T11" fmla="*/ 24 h 51"/>
                <a:gd name="T12" fmla="*/ 22 w 76"/>
                <a:gd name="T13" fmla="*/ 24 h 51"/>
                <a:gd name="T14" fmla="*/ 76 w 76"/>
                <a:gd name="T1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51">
                  <a:moveTo>
                    <a:pt x="76" y="0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38"/>
                    <a:pt x="28" y="40"/>
                    <a:pt x="27" y="42"/>
                  </a:cubicBezTo>
                  <a:cubicBezTo>
                    <a:pt x="23" y="49"/>
                    <a:pt x="15" y="51"/>
                    <a:pt x="8" y="47"/>
                  </a:cubicBezTo>
                  <a:cubicBezTo>
                    <a:pt x="2" y="43"/>
                    <a:pt x="0" y="35"/>
                    <a:pt x="3" y="29"/>
                  </a:cubicBezTo>
                  <a:cubicBezTo>
                    <a:pt x="7" y="22"/>
                    <a:pt x="15" y="20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2588" y="1587"/>
              <a:ext cx="242" cy="2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2550" y="1665"/>
              <a:ext cx="242" cy="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2510" y="1741"/>
              <a:ext cx="242" cy="2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34896" y="2744023"/>
            <a:ext cx="404606" cy="486121"/>
            <a:chOff x="5334896" y="2744023"/>
            <a:chExt cx="404606" cy="486121"/>
          </a:xfrm>
          <a:solidFill>
            <a:schemeClr val="accent1"/>
          </a:solidFill>
        </p:grpSpPr>
        <p:sp>
          <p:nvSpPr>
            <p:cNvPr id="74" name="Isosceles Triangle 73"/>
            <p:cNvSpPr>
              <a:spLocks noChangeAspect="1"/>
            </p:cNvSpPr>
            <p:nvPr/>
          </p:nvSpPr>
          <p:spPr>
            <a:xfrm rot="16200000" flipH="1" flipV="1">
              <a:off x="5202444" y="2882838"/>
              <a:ext cx="479758" cy="21485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6" name="Isosceles Triangle 35"/>
            <p:cNvSpPr>
              <a:spLocks noChangeAspect="1"/>
            </p:cNvSpPr>
            <p:nvPr/>
          </p:nvSpPr>
          <p:spPr>
            <a:xfrm rot="16200000" flipH="1" flipV="1">
              <a:off x="5361170" y="2845448"/>
              <a:ext cx="479758" cy="27690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281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4419600"/>
            <a:ext cx="9144000" cy="72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 rot="16200000" flipH="1">
            <a:off x="6102349" y="2101850"/>
            <a:ext cx="5143503" cy="9398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 rot="5400000" flipH="1">
            <a:off x="2393948" y="1822447"/>
            <a:ext cx="1181103" cy="37909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7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 rot="5400000" flipH="1">
            <a:off x="2393948" y="41272"/>
            <a:ext cx="1181103" cy="37909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7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1" name="Title 2"/>
          <p:cNvSpPr>
            <a:spLocks noGrp="1"/>
          </p:cNvSpPr>
          <p:nvPr>
            <p:ph type="title"/>
          </p:nvPr>
        </p:nvSpPr>
        <p:spPr>
          <a:xfrm>
            <a:off x="345856" y="224345"/>
            <a:ext cx="8706234" cy="731837"/>
          </a:xfrm>
        </p:spPr>
        <p:txBody>
          <a:bodyPr/>
          <a:lstStyle/>
          <a:p>
            <a:r>
              <a:rPr lang="en-US" dirty="0"/>
              <a:t>HCI with Converged Fabric </a:t>
            </a:r>
            <a:r>
              <a:rPr lang="en-US" dirty="0" smtClean="0"/>
              <a:t>Networking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1490297" y="1759358"/>
            <a:ext cx="1174156" cy="655794"/>
            <a:chOff x="2267442" y="1863325"/>
            <a:chExt cx="1764683" cy="985618"/>
          </a:xfrm>
        </p:grpSpPr>
        <p:pic>
          <p:nvPicPr>
            <p:cNvPr id="67" name="Picture 66" descr="KR7099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1863325"/>
              <a:ext cx="1764683" cy="221814"/>
            </a:xfrm>
            <a:prstGeom prst="rect">
              <a:avLst/>
            </a:prstGeom>
          </p:spPr>
        </p:pic>
        <p:pic>
          <p:nvPicPr>
            <p:cNvPr id="68" name="Picture 67" descr="KR7099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014309"/>
              <a:ext cx="1764683" cy="221814"/>
            </a:xfrm>
            <a:prstGeom prst="rect">
              <a:avLst/>
            </a:prstGeom>
          </p:spPr>
        </p:pic>
        <p:pic>
          <p:nvPicPr>
            <p:cNvPr id="69" name="Picture 68" descr="KR7099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166709"/>
              <a:ext cx="1764683" cy="221814"/>
            </a:xfrm>
            <a:prstGeom prst="rect">
              <a:avLst/>
            </a:prstGeom>
          </p:spPr>
        </p:pic>
        <p:pic>
          <p:nvPicPr>
            <p:cNvPr id="70" name="Picture 69" descr="KR7099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319724"/>
              <a:ext cx="1764683" cy="221814"/>
            </a:xfrm>
            <a:prstGeom prst="rect">
              <a:avLst/>
            </a:prstGeom>
          </p:spPr>
        </p:pic>
        <p:pic>
          <p:nvPicPr>
            <p:cNvPr id="71" name="Picture 70" descr="KR7099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474729"/>
              <a:ext cx="1764683" cy="221814"/>
            </a:xfrm>
            <a:prstGeom prst="rect">
              <a:avLst/>
            </a:prstGeom>
          </p:spPr>
        </p:pic>
        <p:pic>
          <p:nvPicPr>
            <p:cNvPr id="72" name="Picture 71" descr="KR7099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627129"/>
              <a:ext cx="1764683" cy="221814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1490297" y="3540115"/>
            <a:ext cx="1174156" cy="655794"/>
            <a:chOff x="2300914" y="1208387"/>
            <a:chExt cx="1764792" cy="915079"/>
          </a:xfrm>
        </p:grpSpPr>
        <p:pic>
          <p:nvPicPr>
            <p:cNvPr id="74" name="Picture 73" descr="KR02017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208387"/>
              <a:ext cx="1764792" cy="155180"/>
            </a:xfrm>
            <a:prstGeom prst="rect">
              <a:avLst/>
            </a:prstGeom>
          </p:spPr>
        </p:pic>
        <p:pic>
          <p:nvPicPr>
            <p:cNvPr id="75" name="Picture 74" descr="KR02017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358686"/>
              <a:ext cx="1764792" cy="155180"/>
            </a:xfrm>
            <a:prstGeom prst="rect">
              <a:avLst/>
            </a:prstGeom>
          </p:spPr>
        </p:pic>
        <p:pic>
          <p:nvPicPr>
            <p:cNvPr id="76" name="Picture 75" descr="KR02017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511086"/>
              <a:ext cx="1764792" cy="155180"/>
            </a:xfrm>
            <a:prstGeom prst="rect">
              <a:avLst/>
            </a:prstGeom>
          </p:spPr>
        </p:pic>
        <p:pic>
          <p:nvPicPr>
            <p:cNvPr id="77" name="Picture 76" descr="KR02017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663486"/>
              <a:ext cx="1764792" cy="155180"/>
            </a:xfrm>
            <a:prstGeom prst="rect">
              <a:avLst/>
            </a:prstGeom>
          </p:spPr>
        </p:pic>
        <p:pic>
          <p:nvPicPr>
            <p:cNvPr id="78" name="Picture 77" descr="KR02017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815886"/>
              <a:ext cx="1764792" cy="155180"/>
            </a:xfrm>
            <a:prstGeom prst="rect">
              <a:avLst/>
            </a:prstGeom>
          </p:spPr>
        </p:pic>
        <p:pic>
          <p:nvPicPr>
            <p:cNvPr id="79" name="Picture 78" descr="KR02017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968286"/>
              <a:ext cx="1764792" cy="155180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 rot="10800000" flipH="1">
            <a:off x="1091108" y="1345773"/>
            <a:ext cx="109360" cy="1161288"/>
            <a:chOff x="2833935" y="1468105"/>
            <a:chExt cx="118912" cy="1265185"/>
          </a:xfrm>
          <a:solidFill>
            <a:srgbClr val="FF8000"/>
          </a:solidFill>
        </p:grpSpPr>
        <p:cxnSp>
          <p:nvCxnSpPr>
            <p:cNvPr id="81" name="Straight Connector 80"/>
            <p:cNvCxnSpPr/>
            <p:nvPr/>
          </p:nvCxnSpPr>
          <p:spPr>
            <a:xfrm flipV="1">
              <a:off x="2833935" y="1468105"/>
              <a:ext cx="0" cy="1265185"/>
            </a:xfrm>
            <a:prstGeom prst="line">
              <a:avLst/>
            </a:prstGeom>
            <a:grpFill/>
            <a:ln>
              <a:solidFill>
                <a:srgbClr val="FF8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2" name="Isosceles Triangle 81"/>
            <p:cNvSpPr/>
            <p:nvPr/>
          </p:nvSpPr>
          <p:spPr>
            <a:xfrm rot="16200000" flipV="1">
              <a:off x="2775833" y="2031726"/>
              <a:ext cx="244669" cy="10935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83" name="Rectangle 82"/>
          <p:cNvSpPr/>
          <p:nvPr/>
        </p:nvSpPr>
        <p:spPr>
          <a:xfrm>
            <a:off x="960700" y="2561447"/>
            <a:ext cx="2233350" cy="500121"/>
          </a:xfrm>
          <a:prstGeom prst="rect">
            <a:avLst/>
          </a:prstGeom>
        </p:spPr>
        <p:txBody>
          <a:bodyPr wrap="square" lIns="68563" tIns="34282" rIns="68563" bIns="34282" anchor="t">
            <a:spAutoFit/>
          </a:bodyPr>
          <a:lstStyle/>
          <a:p>
            <a:pPr lvl="0" algn="ctr"/>
            <a:r>
              <a:rPr lang="en-US" sz="1100" b="1" dirty="0">
                <a:solidFill>
                  <a:srgbClr val="FF8000"/>
                </a:solidFill>
              </a:rPr>
              <a:t>HX220c</a:t>
            </a:r>
          </a:p>
          <a:p>
            <a:pPr lvl="0" algn="ctr"/>
            <a:r>
              <a:rPr lang="en-US" sz="900" dirty="0"/>
              <a:t>High Performance in Small Footprint </a:t>
            </a:r>
          </a:p>
          <a:p>
            <a:pPr lvl="0" algn="ctr"/>
            <a:r>
              <a:rPr lang="en-US" sz="800" dirty="0"/>
              <a:t>(Databases, VDI, VSI)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065090" y="2561447"/>
            <a:ext cx="1843460" cy="500121"/>
          </a:xfrm>
          <a:prstGeom prst="rect">
            <a:avLst/>
          </a:prstGeom>
        </p:spPr>
        <p:txBody>
          <a:bodyPr wrap="square" lIns="68563" tIns="34282" rIns="68563" bIns="34282" anchor="t">
            <a:spAutoFit/>
          </a:bodyPr>
          <a:lstStyle/>
          <a:p>
            <a:pPr lvl="0" algn="ctr"/>
            <a:r>
              <a:rPr lang="en-US" sz="1100" b="1" dirty="0">
                <a:solidFill>
                  <a:srgbClr val="FF8000"/>
                </a:solidFill>
              </a:rPr>
              <a:t>HX240c</a:t>
            </a:r>
          </a:p>
          <a:p>
            <a:pPr algn="ctr"/>
            <a:r>
              <a:rPr lang="en-US" sz="900" dirty="0"/>
              <a:t>High Density with Performance</a:t>
            </a:r>
          </a:p>
          <a:p>
            <a:pPr algn="ctr"/>
            <a:r>
              <a:rPr lang="en-US" sz="800" dirty="0"/>
              <a:t>(Database, VDI, VSI, Test/</a:t>
            </a:r>
            <a:r>
              <a:rPr lang="en-US" sz="800" dirty="0" err="1"/>
              <a:t>Dev</a:t>
            </a:r>
            <a:r>
              <a:rPr lang="en-US" sz="800" dirty="0"/>
              <a:t>)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3407237" y="1410036"/>
            <a:ext cx="1159166" cy="1005116"/>
            <a:chOff x="4065706" y="3349415"/>
            <a:chExt cx="1769476" cy="1534318"/>
          </a:xfrm>
        </p:grpSpPr>
        <p:pic>
          <p:nvPicPr>
            <p:cNvPr id="86" name="Picture 85" descr="KR70998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5706" y="3349415"/>
              <a:ext cx="1764792" cy="386267"/>
            </a:xfrm>
            <a:prstGeom prst="rect">
              <a:avLst/>
            </a:prstGeom>
          </p:spPr>
        </p:pic>
        <p:pic>
          <p:nvPicPr>
            <p:cNvPr id="87" name="Picture 86" descr="KR70998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0390" y="3631697"/>
              <a:ext cx="1764792" cy="386267"/>
            </a:xfrm>
            <a:prstGeom prst="rect">
              <a:avLst/>
            </a:prstGeom>
          </p:spPr>
        </p:pic>
        <p:pic>
          <p:nvPicPr>
            <p:cNvPr id="90" name="Picture 89" descr="KR70998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0390" y="3922923"/>
              <a:ext cx="1764792" cy="386267"/>
            </a:xfrm>
            <a:prstGeom prst="rect">
              <a:avLst/>
            </a:prstGeom>
          </p:spPr>
        </p:pic>
        <p:pic>
          <p:nvPicPr>
            <p:cNvPr id="91" name="Picture 90" descr="KR70998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0390" y="4219021"/>
              <a:ext cx="1764792" cy="386267"/>
            </a:xfrm>
            <a:prstGeom prst="rect">
              <a:avLst/>
            </a:prstGeom>
          </p:spPr>
        </p:pic>
        <p:pic>
          <p:nvPicPr>
            <p:cNvPr id="92" name="Picture 91" descr="KR70998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0390" y="4497466"/>
              <a:ext cx="1764792" cy="386267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95736" y="1694934"/>
            <a:ext cx="772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dirty="0">
                <a:solidFill>
                  <a:srgbClr val="FF8000"/>
                </a:solidFill>
              </a:rPr>
              <a:t>All Flash</a:t>
            </a:r>
          </a:p>
          <a:p>
            <a:pPr lvl="0" algn="ctr"/>
            <a:r>
              <a:rPr lang="en-US" sz="1200" dirty="0">
                <a:solidFill>
                  <a:srgbClr val="FF8000"/>
                </a:solidFill>
              </a:rPr>
              <a:t> Cluster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3407237" y="3190793"/>
            <a:ext cx="1159166" cy="1005116"/>
            <a:chOff x="2372620" y="3328887"/>
            <a:chExt cx="1764792" cy="1488411"/>
          </a:xfrm>
        </p:grpSpPr>
        <p:pic>
          <p:nvPicPr>
            <p:cNvPr id="94" name="Picture 93" descr="KR02021(1)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3328887"/>
              <a:ext cx="1764792" cy="340152"/>
            </a:xfrm>
            <a:prstGeom prst="rect">
              <a:avLst/>
            </a:prstGeom>
          </p:spPr>
        </p:pic>
        <p:pic>
          <p:nvPicPr>
            <p:cNvPr id="95" name="Picture 94" descr="KR02021(1)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3616852"/>
              <a:ext cx="1764792" cy="340152"/>
            </a:xfrm>
            <a:prstGeom prst="rect">
              <a:avLst/>
            </a:prstGeom>
          </p:spPr>
        </p:pic>
        <p:pic>
          <p:nvPicPr>
            <p:cNvPr id="96" name="Picture 95" descr="KR02021(1)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3908078"/>
              <a:ext cx="1764792" cy="340152"/>
            </a:xfrm>
            <a:prstGeom prst="rect">
              <a:avLst/>
            </a:prstGeom>
          </p:spPr>
        </p:pic>
        <p:pic>
          <p:nvPicPr>
            <p:cNvPr id="98" name="Picture 97" descr="KR02021(1)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4204176"/>
              <a:ext cx="1764792" cy="340152"/>
            </a:xfrm>
            <a:prstGeom prst="rect">
              <a:avLst/>
            </a:prstGeom>
          </p:spPr>
        </p:pic>
        <p:pic>
          <p:nvPicPr>
            <p:cNvPr id="102" name="Picture 101" descr="KR02021(1)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4477146"/>
              <a:ext cx="1764792" cy="340152"/>
            </a:xfrm>
            <a:prstGeom prst="rect">
              <a:avLst/>
            </a:prstGeom>
          </p:spPr>
        </p:pic>
      </p:grpSp>
      <p:sp>
        <p:nvSpPr>
          <p:cNvPr id="105" name="Rectangle 104"/>
          <p:cNvSpPr/>
          <p:nvPr/>
        </p:nvSpPr>
        <p:spPr>
          <a:xfrm>
            <a:off x="3250763" y="4343714"/>
            <a:ext cx="1472114" cy="492426"/>
          </a:xfrm>
          <a:prstGeom prst="rect">
            <a:avLst/>
          </a:prstGeom>
        </p:spPr>
        <p:txBody>
          <a:bodyPr wrap="square" lIns="68563" tIns="34282" rIns="68563" bIns="34282" anchor="t">
            <a:spAutoFit/>
          </a:bodyPr>
          <a:lstStyle/>
          <a:p>
            <a:pPr algn="ctr"/>
            <a:r>
              <a:rPr lang="en-US" sz="1050" b="1" dirty="0">
                <a:solidFill>
                  <a:srgbClr val="0C82C1"/>
                </a:solidFill>
              </a:rPr>
              <a:t>HX240c</a:t>
            </a:r>
            <a:r>
              <a:rPr lang="en-US" sz="1050" b="1" dirty="0">
                <a:solidFill>
                  <a:schemeClr val="tx2"/>
                </a:solidFill>
              </a:rPr>
              <a:t> </a:t>
            </a:r>
            <a:br>
              <a:rPr lang="en-US" sz="1050" b="1" dirty="0">
                <a:solidFill>
                  <a:schemeClr val="tx2"/>
                </a:solidFill>
              </a:rPr>
            </a:br>
            <a:r>
              <a:rPr lang="en-US" sz="900" dirty="0"/>
              <a:t>Capacity-Heavy</a:t>
            </a:r>
          </a:p>
          <a:p>
            <a:pPr algn="ctr"/>
            <a:r>
              <a:rPr lang="en-US" sz="800" dirty="0"/>
              <a:t>(VDI, VSI, Test/Dev)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1253380" y="4343714"/>
            <a:ext cx="1647990" cy="500121"/>
          </a:xfrm>
          <a:prstGeom prst="rect">
            <a:avLst/>
          </a:prstGeom>
        </p:spPr>
        <p:txBody>
          <a:bodyPr wrap="square" lIns="68563" tIns="34282" rIns="68563" bIns="34282" anchor="t">
            <a:spAutoFit/>
          </a:bodyPr>
          <a:lstStyle/>
          <a:p>
            <a:pPr lvl="0" algn="ctr"/>
            <a:r>
              <a:rPr lang="en-US" sz="1100" b="1" dirty="0">
                <a:solidFill>
                  <a:srgbClr val="0C82C1"/>
                </a:solidFill>
              </a:rPr>
              <a:t>HX220c</a:t>
            </a:r>
            <a:r>
              <a:rPr lang="en-US" sz="1100" b="1" dirty="0">
                <a:solidFill>
                  <a:schemeClr val="tx2"/>
                </a:solidFill>
              </a:rPr>
              <a:t> </a:t>
            </a:r>
            <a:br>
              <a:rPr lang="en-US" sz="1100" b="1" dirty="0">
                <a:solidFill>
                  <a:schemeClr val="tx2"/>
                </a:solidFill>
              </a:rPr>
            </a:br>
            <a:r>
              <a:rPr lang="en-US" sz="900" dirty="0"/>
              <a:t>Smallest Footprint</a:t>
            </a:r>
          </a:p>
          <a:p>
            <a:pPr lvl="0" algn="ctr"/>
            <a:r>
              <a:rPr lang="en-US" sz="800" dirty="0"/>
              <a:t> (VDI, VSI, ROBO)</a:t>
            </a:r>
          </a:p>
        </p:txBody>
      </p:sp>
      <p:grpSp>
        <p:nvGrpSpPr>
          <p:cNvPr id="148" name="Group 147"/>
          <p:cNvGrpSpPr/>
          <p:nvPr/>
        </p:nvGrpSpPr>
        <p:grpSpPr>
          <a:xfrm rot="10800000" flipH="1">
            <a:off x="1091108" y="3136473"/>
            <a:ext cx="109360" cy="1161288"/>
            <a:chOff x="2833935" y="1468105"/>
            <a:chExt cx="118912" cy="1265185"/>
          </a:xfrm>
          <a:solidFill>
            <a:srgbClr val="FF8000"/>
          </a:solidFill>
        </p:grpSpPr>
        <p:cxnSp>
          <p:nvCxnSpPr>
            <p:cNvPr id="149" name="Straight Connector 148"/>
            <p:cNvCxnSpPr/>
            <p:nvPr/>
          </p:nvCxnSpPr>
          <p:spPr>
            <a:xfrm flipV="1">
              <a:off x="2833935" y="1468105"/>
              <a:ext cx="0" cy="1265185"/>
            </a:xfrm>
            <a:prstGeom prst="line">
              <a:avLst/>
            </a:prstGeom>
            <a:grpFill/>
            <a:ln>
              <a:solidFill>
                <a:srgbClr val="0C82C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0" name="Isosceles Triangle 149"/>
            <p:cNvSpPr/>
            <p:nvPr/>
          </p:nvSpPr>
          <p:spPr>
            <a:xfrm rot="16200000" flipV="1">
              <a:off x="2775833" y="2031726"/>
              <a:ext cx="244669" cy="109359"/>
            </a:xfrm>
            <a:prstGeom prst="triangle">
              <a:avLst/>
            </a:prstGeom>
            <a:solidFill>
              <a:srgbClr val="0C82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151" name="Rectangle 150"/>
          <p:cNvSpPr/>
          <p:nvPr/>
        </p:nvSpPr>
        <p:spPr>
          <a:xfrm>
            <a:off x="295736" y="3417412"/>
            <a:ext cx="647241" cy="438565"/>
          </a:xfrm>
          <a:prstGeom prst="rect">
            <a:avLst/>
          </a:prstGeom>
        </p:spPr>
        <p:txBody>
          <a:bodyPr wrap="square" lIns="68563" tIns="34282" rIns="68563" bIns="34282" anchor="t">
            <a:spAutoFit/>
          </a:bodyPr>
          <a:lstStyle/>
          <a:p>
            <a:pPr lvl="0" algn="ctr"/>
            <a:r>
              <a:rPr lang="en-US" sz="1200" dirty="0">
                <a:solidFill>
                  <a:srgbClr val="0C82C2"/>
                </a:solidFill>
              </a:rPr>
              <a:t>Hybrid </a:t>
            </a:r>
          </a:p>
          <a:p>
            <a:pPr lvl="0" algn="ctr"/>
            <a:r>
              <a:rPr lang="en-US" sz="1200" dirty="0">
                <a:solidFill>
                  <a:srgbClr val="0C82C2"/>
                </a:solidFill>
              </a:rPr>
              <a:t>Cluster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730745" y="1779020"/>
            <a:ext cx="512679" cy="2087623"/>
            <a:chOff x="4730745" y="1779020"/>
            <a:chExt cx="512679" cy="2087623"/>
          </a:xfrm>
        </p:grpSpPr>
        <p:sp>
          <p:nvSpPr>
            <p:cNvPr id="154" name="Rectangle 153"/>
            <p:cNvSpPr/>
            <p:nvPr/>
          </p:nvSpPr>
          <p:spPr>
            <a:xfrm>
              <a:off x="4757761" y="3551188"/>
              <a:ext cx="485663" cy="315455"/>
            </a:xfrm>
            <a:prstGeom prst="rect">
              <a:avLst/>
            </a:prstGeom>
          </p:spPr>
          <p:txBody>
            <a:bodyPr wrap="square" lIns="68563" tIns="34282" rIns="68563" bIns="34282" anchor="b">
              <a:spAutoFit/>
            </a:bodyPr>
            <a:lstStyle/>
            <a:p>
              <a:pPr algn="ctr" defTabSz="457189"/>
              <a:r>
                <a:rPr lang="en-US" sz="1600" b="1" dirty="0">
                  <a:solidFill>
                    <a:srgbClr val="0C82C1"/>
                  </a:solidFill>
                  <a:ea typeface="ＭＳ Ｐゴシック" charset="0"/>
                  <a:cs typeface="ＭＳ Ｐゴシック" charset="0"/>
                </a:rPr>
                <a:t>+</a:t>
              </a:r>
              <a:endParaRPr lang="en-US" b="1" dirty="0">
                <a:solidFill>
                  <a:srgbClr val="0C82C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4730745" y="1779020"/>
              <a:ext cx="485663" cy="315455"/>
            </a:xfrm>
            <a:prstGeom prst="rect">
              <a:avLst/>
            </a:prstGeom>
          </p:spPr>
          <p:txBody>
            <a:bodyPr wrap="square" lIns="68563" tIns="34282" rIns="68563" bIns="34282" anchor="b">
              <a:spAutoFit/>
            </a:bodyPr>
            <a:lstStyle/>
            <a:p>
              <a:pPr algn="ctr" defTabSz="457189"/>
              <a:r>
                <a:rPr lang="en-US" sz="1600" b="1" dirty="0">
                  <a:solidFill>
                    <a:srgbClr val="FF8000"/>
                  </a:solidFill>
                  <a:ea typeface="ＭＳ Ｐゴシック" charset="0"/>
                  <a:cs typeface="ＭＳ Ｐゴシック" charset="0"/>
                </a:rPr>
                <a:t>+</a:t>
              </a:r>
              <a:endParaRPr lang="en-US" b="1" dirty="0">
                <a:solidFill>
                  <a:srgbClr val="FF8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11084" y="1327443"/>
            <a:ext cx="1890806" cy="2996337"/>
            <a:chOff x="5111084" y="1327443"/>
            <a:chExt cx="1890806" cy="2996337"/>
          </a:xfrm>
        </p:grpSpPr>
        <p:sp>
          <p:nvSpPr>
            <p:cNvPr id="59" name="Rectangle 58"/>
            <p:cNvSpPr/>
            <p:nvPr/>
          </p:nvSpPr>
          <p:spPr>
            <a:xfrm rot="5400000" flipH="1">
              <a:off x="4558802" y="1884416"/>
              <a:ext cx="2996337" cy="18823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074"/>
              <a:endParaRPr lang="en-US" sz="1600" dirty="0">
                <a:solidFill>
                  <a:srgbClr val="FFFFFF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207532" y="2000228"/>
              <a:ext cx="1644750" cy="1680321"/>
              <a:chOff x="5207532" y="2000228"/>
              <a:chExt cx="1644750" cy="1680321"/>
            </a:xfrm>
          </p:grpSpPr>
          <p:grpSp>
            <p:nvGrpSpPr>
              <p:cNvPr id="161" name="Group 160"/>
              <p:cNvGrpSpPr/>
              <p:nvPr/>
            </p:nvGrpSpPr>
            <p:grpSpPr>
              <a:xfrm>
                <a:off x="5207532" y="3394981"/>
                <a:ext cx="1644750" cy="285568"/>
                <a:chOff x="3535768" y="1357286"/>
                <a:chExt cx="1644750" cy="285568"/>
              </a:xfrm>
            </p:grpSpPr>
            <p:pic>
              <p:nvPicPr>
                <p:cNvPr id="162" name="Picture 161" descr="HKL17572.png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708334" y="1357286"/>
                  <a:ext cx="1472184" cy="150480"/>
                </a:xfrm>
                <a:prstGeom prst="rect">
                  <a:avLst/>
                </a:prstGeom>
              </p:spPr>
            </p:pic>
            <p:pic>
              <p:nvPicPr>
                <p:cNvPr id="163" name="Picture 162" descr="HKL17572.png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535768" y="1492374"/>
                  <a:ext cx="1472184" cy="150480"/>
                </a:xfrm>
                <a:prstGeom prst="rect">
                  <a:avLst/>
                </a:prstGeom>
              </p:spPr>
            </p:pic>
          </p:grpSp>
          <p:grpSp>
            <p:nvGrpSpPr>
              <p:cNvPr id="164" name="Group 163"/>
              <p:cNvGrpSpPr/>
              <p:nvPr/>
            </p:nvGrpSpPr>
            <p:grpSpPr>
              <a:xfrm>
                <a:off x="5235929" y="2000228"/>
                <a:ext cx="1594893" cy="269385"/>
                <a:chOff x="7308850" y="944982"/>
                <a:chExt cx="1594893" cy="269385"/>
              </a:xfrm>
            </p:grpSpPr>
            <p:pic>
              <p:nvPicPr>
                <p:cNvPr id="165" name="Picture 164" descr="KQ52011.png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913" b="41556"/>
                <a:stretch/>
              </p:blipFill>
              <p:spPr>
                <a:xfrm>
                  <a:off x="7308850" y="1061935"/>
                  <a:ext cx="1472184" cy="152432"/>
                </a:xfrm>
                <a:prstGeom prst="rect">
                  <a:avLst/>
                </a:prstGeom>
              </p:spPr>
            </p:pic>
            <p:pic>
              <p:nvPicPr>
                <p:cNvPr id="166" name="Picture 165" descr="KQ52011.png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913" b="41556"/>
                <a:stretch/>
              </p:blipFill>
              <p:spPr>
                <a:xfrm>
                  <a:off x="7431559" y="944982"/>
                  <a:ext cx="1472184" cy="152432"/>
                </a:xfrm>
                <a:prstGeom prst="rect">
                  <a:avLst/>
                </a:prstGeom>
              </p:spPr>
            </p:pic>
          </p:grpSp>
        </p:grpSp>
        <p:sp>
          <p:nvSpPr>
            <p:cNvPr id="60" name="Rectangle 59"/>
            <p:cNvSpPr/>
            <p:nvPr/>
          </p:nvSpPr>
          <p:spPr>
            <a:xfrm>
              <a:off x="5135905" y="2517929"/>
              <a:ext cx="1843460" cy="838675"/>
            </a:xfrm>
            <a:prstGeom prst="rect">
              <a:avLst/>
            </a:prstGeom>
          </p:spPr>
          <p:txBody>
            <a:bodyPr wrap="square" lIns="68563" tIns="34282" rIns="68563" bIns="34282" anchor="t">
              <a:spAutoFit/>
            </a:bodyPr>
            <a:lstStyle/>
            <a:p>
              <a:pPr lvl="0" algn="ctr"/>
              <a:r>
                <a:rPr lang="en-US" sz="1100" b="1" dirty="0">
                  <a:solidFill>
                    <a:schemeClr val="accent4">
                      <a:lumMod val="75000"/>
                    </a:schemeClr>
                  </a:solidFill>
                </a:rPr>
                <a:t>40 </a:t>
              </a:r>
              <a:r>
                <a:rPr lang="en-US" sz="1100" b="1" dirty="0" err="1">
                  <a:solidFill>
                    <a:schemeClr val="accent4">
                      <a:lumMod val="75000"/>
                    </a:schemeClr>
                  </a:solidFill>
                </a:rPr>
                <a:t>Gbps</a:t>
              </a:r>
              <a:r>
                <a:rPr lang="en-US" sz="1100" b="1" dirty="0">
                  <a:solidFill>
                    <a:schemeClr val="accent4">
                      <a:lumMod val="75000"/>
                    </a:schemeClr>
                  </a:solidFill>
                </a:rPr>
                <a:t> / 10 </a:t>
              </a:r>
              <a:r>
                <a:rPr lang="en-US" sz="1100" b="1" dirty="0" err="1">
                  <a:solidFill>
                    <a:schemeClr val="accent4">
                      <a:lumMod val="75000"/>
                    </a:schemeClr>
                  </a:solidFill>
                </a:rPr>
                <a:t>Gbps</a:t>
              </a:r>
              <a:endParaRPr lang="en-US" sz="1100" b="1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lvl="0" algn="ctr"/>
              <a:r>
                <a:rPr lang="en-US" sz="1050" b="1" dirty="0">
                  <a:solidFill>
                    <a:schemeClr val="accent4">
                      <a:lumMod val="75000"/>
                    </a:schemeClr>
                  </a:solidFill>
                </a:rPr>
                <a:t>UCS Fabric </a:t>
              </a:r>
              <a:r>
                <a:rPr lang="en-US" sz="1050" b="1" dirty="0" smtClean="0">
                  <a:solidFill>
                    <a:schemeClr val="accent4">
                      <a:lumMod val="75000"/>
                    </a:schemeClr>
                  </a:solidFill>
                </a:rPr>
                <a:t>Networking</a:t>
              </a:r>
            </a:p>
            <a:p>
              <a:pPr algn="ctr"/>
              <a:r>
                <a:rPr lang="en-US" sz="900" dirty="0"/>
                <a:t>90+ Nodes, Single Fabric, Single Management Domain</a:t>
              </a:r>
            </a:p>
            <a:p>
              <a:pPr lvl="0" algn="ctr"/>
              <a:endParaRPr lang="en-US" sz="105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H="1">
              <a:off x="5111084" y="1333164"/>
              <a:ext cx="1890806" cy="11144"/>
            </a:xfrm>
            <a:prstGeom prst="line">
              <a:avLst/>
            </a:prstGeom>
            <a:solidFill>
              <a:srgbClr val="FF8000"/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8" name="Isosceles Triangle 87"/>
            <p:cNvSpPr/>
            <p:nvPr/>
          </p:nvSpPr>
          <p:spPr>
            <a:xfrm flipH="1" flipV="1">
              <a:off x="5944199" y="1339649"/>
              <a:ext cx="224577" cy="10057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101" name="TextBox 100"/>
          <p:cNvSpPr txBox="1">
            <a:spLocks noChangeAspect="1"/>
          </p:cNvSpPr>
          <p:nvPr/>
        </p:nvSpPr>
        <p:spPr>
          <a:xfrm>
            <a:off x="7539558" y="3145088"/>
            <a:ext cx="1257296" cy="125729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4"/>
            </a:solidFill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 defTabSz="456314">
              <a:spcBef>
                <a:spcPts val="600"/>
              </a:spcBef>
              <a:defRPr sz="1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End-to-end HCI Automation</a:t>
            </a:r>
          </a:p>
        </p:txBody>
      </p:sp>
      <p:sp>
        <p:nvSpPr>
          <p:cNvPr id="100" name="TextBox 99"/>
          <p:cNvSpPr txBox="1">
            <a:spLocks noChangeAspect="1"/>
          </p:cNvSpPr>
          <p:nvPr/>
        </p:nvSpPr>
        <p:spPr>
          <a:xfrm>
            <a:off x="7539558" y="2036848"/>
            <a:ext cx="1257296" cy="1257296"/>
          </a:xfrm>
          <a:prstGeom prst="ellipse">
            <a:avLst/>
          </a:prstGeom>
          <a:solidFill>
            <a:schemeClr val="bg1"/>
          </a:solidFill>
          <a:ln w="31750">
            <a:solidFill>
              <a:srgbClr val="8B8B8B"/>
            </a:solidFill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 defTabSz="456314">
              <a:spcBef>
                <a:spcPts val="600"/>
              </a:spcBef>
              <a:defRPr sz="12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Policy Based  </a:t>
            </a:r>
            <a:r>
              <a:rPr lang="en-US" dirty="0" err="1"/>
              <a:t>Mgmt</a:t>
            </a:r>
            <a:endParaRPr lang="en-US" dirty="0"/>
          </a:p>
        </p:txBody>
      </p:sp>
      <p:sp>
        <p:nvSpPr>
          <p:cNvPr id="103" name="TextBox 102"/>
          <p:cNvSpPr txBox="1">
            <a:spLocks noChangeAspect="1"/>
          </p:cNvSpPr>
          <p:nvPr/>
        </p:nvSpPr>
        <p:spPr>
          <a:xfrm>
            <a:off x="7574872" y="888454"/>
            <a:ext cx="1257296" cy="125729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>
                <a:lumMod val="5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 defTabSz="456314">
              <a:spcBef>
                <a:spcPts val="600"/>
              </a:spcBef>
              <a:defRPr sz="1200" b="1">
                <a:solidFill>
                  <a:srgbClr val="343434"/>
                </a:solidFill>
              </a:defRPr>
            </a:lvl1pPr>
          </a:lstStyle>
          <a:p>
            <a:r>
              <a:rPr lang="en-US" dirty="0"/>
              <a:t>Network Integrated HCI</a:t>
            </a:r>
          </a:p>
        </p:txBody>
      </p:sp>
    </p:spTree>
    <p:extLst>
      <p:ext uri="{BB962C8B-B14F-4D97-AF65-F5344CB8AC3E}">
        <p14:creationId xmlns:p14="http://schemas.microsoft.com/office/powerpoint/2010/main" val="59966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7"/>
          <p:cNvSpPr/>
          <p:nvPr/>
        </p:nvSpPr>
        <p:spPr>
          <a:xfrm rot="5400000">
            <a:off x="1993344" y="-2007153"/>
            <a:ext cx="5157310" cy="9144001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79000">
                <a:schemeClr val="tx2">
                  <a:alpha val="9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Cisco HyperFlex </a:t>
            </a:r>
            <a:br>
              <a:rPr lang="en-US" dirty="0"/>
            </a:br>
            <a:r>
              <a:rPr lang="en-US" dirty="0"/>
              <a:t>Systems </a:t>
            </a:r>
            <a:br>
              <a:rPr lang="en-US" dirty="0"/>
            </a:br>
            <a:r>
              <a:rPr lang="en-US" dirty="0"/>
              <a:t>HX Data Platform</a:t>
            </a:r>
          </a:p>
        </p:txBody>
      </p:sp>
    </p:spTree>
    <p:extLst>
      <p:ext uri="{BB962C8B-B14F-4D97-AF65-F5344CB8AC3E}">
        <p14:creationId xmlns:p14="http://schemas.microsoft.com/office/powerpoint/2010/main" val="17611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761"/>
            <a:ext cx="9144000" cy="5174311"/>
          </a:xfrm>
          <a:prstGeom prst="rect">
            <a:avLst/>
          </a:prstGeom>
        </p:spPr>
      </p:pic>
      <p:sp>
        <p:nvSpPr>
          <p:cNvPr id="56" name="Rectangle 78"/>
          <p:cNvSpPr/>
          <p:nvPr/>
        </p:nvSpPr>
        <p:spPr>
          <a:xfrm rot="5400000">
            <a:off x="1981198" y="-2014538"/>
            <a:ext cx="5181600" cy="9172575"/>
          </a:xfrm>
          <a:prstGeom prst="rect">
            <a:avLst/>
          </a:prstGeom>
          <a:gradFill>
            <a:gsLst>
              <a:gs pos="100000">
                <a:srgbClr val="FFFFFF">
                  <a:alpha val="47000"/>
                </a:srgbClr>
              </a:gs>
              <a:gs pos="27000">
                <a:srgbClr val="FFFFFF">
                  <a:alpha val="81000"/>
                </a:srgbClr>
              </a:gs>
              <a:gs pos="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grpSp>
        <p:nvGrpSpPr>
          <p:cNvPr id="245" name="Group 244"/>
          <p:cNvGrpSpPr/>
          <p:nvPr/>
        </p:nvGrpSpPr>
        <p:grpSpPr>
          <a:xfrm>
            <a:off x="5952604" y="2998839"/>
            <a:ext cx="2592309" cy="1565503"/>
            <a:chOff x="533883" y="1596741"/>
            <a:chExt cx="2592309" cy="1565503"/>
          </a:xfrm>
        </p:grpSpPr>
        <p:sp>
          <p:nvSpPr>
            <p:cNvPr id="246" name="Rectangle 245"/>
            <p:cNvSpPr/>
            <p:nvPr/>
          </p:nvSpPr>
          <p:spPr>
            <a:xfrm rot="10800000" flipH="1">
              <a:off x="534653" y="1596741"/>
              <a:ext cx="2589231" cy="15655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074"/>
              <a:endParaRPr 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247" name="Straight Connector 246"/>
            <p:cNvCxnSpPr/>
            <p:nvPr/>
          </p:nvCxnSpPr>
          <p:spPr>
            <a:xfrm>
              <a:off x="533883" y="1600321"/>
              <a:ext cx="2592309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8" name="Isosceles Triangle 247"/>
            <p:cNvSpPr/>
            <p:nvPr/>
          </p:nvSpPr>
          <p:spPr>
            <a:xfrm flipV="1">
              <a:off x="1695601" y="1600324"/>
              <a:ext cx="268873" cy="120178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594828" y="1814384"/>
              <a:ext cx="24688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2"/>
                  </a:solidFill>
                </a:rPr>
                <a:t>Future Ready</a:t>
              </a:r>
              <a:r>
                <a:rPr lang="en-US" sz="1600" dirty="0"/>
                <a:t/>
              </a:r>
              <a:br>
                <a:rPr lang="en-US" sz="1600" dirty="0"/>
              </a:br>
              <a:r>
                <a:rPr lang="en-US" sz="1600" dirty="0"/>
                <a:t>Designed for Containers and Next Gen Applications </a:t>
              </a:r>
            </a:p>
          </p:txBody>
        </p:sp>
      </p:grpSp>
      <p:grpSp>
        <p:nvGrpSpPr>
          <p:cNvPr id="250" name="Group 249"/>
          <p:cNvGrpSpPr/>
          <p:nvPr/>
        </p:nvGrpSpPr>
        <p:grpSpPr>
          <a:xfrm>
            <a:off x="387395" y="2998839"/>
            <a:ext cx="2592309" cy="1565502"/>
            <a:chOff x="3226853" y="1596743"/>
            <a:chExt cx="2592309" cy="1565502"/>
          </a:xfrm>
        </p:grpSpPr>
        <p:sp>
          <p:nvSpPr>
            <p:cNvPr id="251" name="Rectangle 250"/>
            <p:cNvSpPr/>
            <p:nvPr/>
          </p:nvSpPr>
          <p:spPr>
            <a:xfrm rot="10800000" flipH="1">
              <a:off x="3228393" y="1596743"/>
              <a:ext cx="2589231" cy="15655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074"/>
              <a:endParaRPr 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252" name="Straight Connector 251"/>
            <p:cNvCxnSpPr/>
            <p:nvPr/>
          </p:nvCxnSpPr>
          <p:spPr>
            <a:xfrm>
              <a:off x="3226853" y="1600321"/>
              <a:ext cx="2592309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3" name="Isosceles Triangle 252"/>
            <p:cNvSpPr/>
            <p:nvPr/>
          </p:nvSpPr>
          <p:spPr>
            <a:xfrm flipV="1">
              <a:off x="4388571" y="1600324"/>
              <a:ext cx="268873" cy="12017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3288567" y="1806433"/>
              <a:ext cx="24688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4"/>
                  </a:solidFill>
                </a:rPr>
                <a:t>Distributed</a:t>
              </a:r>
              <a:r>
                <a:rPr lang="en-US" sz="1600" dirty="0"/>
                <a:t> </a:t>
              </a:r>
              <a:br>
                <a:rPr lang="en-US" sz="1600" dirty="0"/>
              </a:br>
              <a:r>
                <a:rPr lang="en-US" sz="1600" dirty="0"/>
                <a:t>object-based file system architected for scale-out, distributed storage</a:t>
              </a: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3184813" y="2998839"/>
            <a:ext cx="2632796" cy="1565503"/>
            <a:chOff x="5908768" y="1596742"/>
            <a:chExt cx="2632796" cy="1565503"/>
          </a:xfrm>
        </p:grpSpPr>
        <p:sp>
          <p:nvSpPr>
            <p:cNvPr id="256" name="Rectangle 255"/>
            <p:cNvSpPr/>
            <p:nvPr/>
          </p:nvSpPr>
          <p:spPr>
            <a:xfrm rot="10800000" flipH="1">
              <a:off x="5910309" y="1596742"/>
              <a:ext cx="2589231" cy="15655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074"/>
              <a:endParaRPr 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257" name="Straight Connector 256"/>
            <p:cNvCxnSpPr/>
            <p:nvPr/>
          </p:nvCxnSpPr>
          <p:spPr>
            <a:xfrm>
              <a:off x="5908768" y="1600321"/>
              <a:ext cx="2592309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8" name="Isosceles Triangle 257"/>
            <p:cNvSpPr/>
            <p:nvPr/>
          </p:nvSpPr>
          <p:spPr>
            <a:xfrm flipV="1">
              <a:off x="7070487" y="1600324"/>
              <a:ext cx="268873" cy="120178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5984958" y="1846188"/>
              <a:ext cx="25566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5"/>
                  </a:solidFill>
                </a:rPr>
                <a:t>Advanced Data Services </a:t>
              </a:r>
              <a:br>
                <a:rPr lang="en-US" sz="1600" b="1" dirty="0">
                  <a:solidFill>
                    <a:schemeClr val="accent5"/>
                  </a:solidFill>
                </a:rPr>
              </a:br>
              <a:r>
                <a:rPr lang="en-US" sz="1600" dirty="0"/>
                <a:t>Built into file system architecture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95" y="175576"/>
            <a:ext cx="8345488" cy="731837"/>
          </a:xfrm>
        </p:spPr>
        <p:txBody>
          <a:bodyPr/>
          <a:lstStyle/>
          <a:p>
            <a:r>
              <a:rPr lang="en-US" dirty="0"/>
              <a:t>The Cisco HX Data Platform 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446049" y="1062568"/>
            <a:ext cx="5848734" cy="62093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defTabSz="914378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0" dirty="0">
                <a:solidFill>
                  <a:schemeClr val="tx1">
                    <a:lumMod val="75000"/>
                  </a:schemeClr>
                </a:solidFill>
              </a:rPr>
              <a:t>HX Log Structured File System Designed Specifically for Hyperconvergence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50650" y="1967681"/>
            <a:ext cx="1055512" cy="770467"/>
            <a:chOff x="3850914" y="958119"/>
            <a:chExt cx="1431506" cy="1044923"/>
          </a:xfrm>
        </p:grpSpPr>
        <p:sp>
          <p:nvSpPr>
            <p:cNvPr id="240" name="Up Arrow 227"/>
            <p:cNvSpPr/>
            <p:nvPr/>
          </p:nvSpPr>
          <p:spPr>
            <a:xfrm rot="5400000">
              <a:off x="4960663" y="1466216"/>
              <a:ext cx="325232" cy="318283"/>
            </a:xfrm>
            <a:prstGeom prst="upArrow">
              <a:avLst/>
            </a:prstGeom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23302"/>
              <a:endParaRPr lang="en-US" sz="1700" dirty="0">
                <a:solidFill>
                  <a:srgbClr val="FFFFFF"/>
                </a:solidFill>
              </a:endParaRPr>
            </a:p>
          </p:txBody>
        </p:sp>
        <p:sp>
          <p:nvSpPr>
            <p:cNvPr id="241" name="Up Arrow 228"/>
            <p:cNvSpPr/>
            <p:nvPr/>
          </p:nvSpPr>
          <p:spPr>
            <a:xfrm rot="16200000" flipH="1">
              <a:off x="3847440" y="1466216"/>
              <a:ext cx="325232" cy="318283"/>
            </a:xfrm>
            <a:prstGeom prst="upArrow">
              <a:avLst/>
            </a:prstGeom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23302"/>
              <a:endParaRPr lang="en-US" sz="1700" dirty="0">
                <a:solidFill>
                  <a:srgbClr val="FFFFFF"/>
                </a:solidFill>
              </a:endParaRPr>
            </a:p>
          </p:txBody>
        </p:sp>
        <p:sp>
          <p:nvSpPr>
            <p:cNvPr id="242" name="Up Arrow 230"/>
            <p:cNvSpPr/>
            <p:nvPr/>
          </p:nvSpPr>
          <p:spPr>
            <a:xfrm>
              <a:off x="4410685" y="958119"/>
              <a:ext cx="318283" cy="348234"/>
            </a:xfrm>
            <a:prstGeom prst="upArrow">
              <a:avLst/>
            </a:prstGeom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23302"/>
              <a:endParaRPr lang="en-US" sz="1700" dirty="0">
                <a:solidFill>
                  <a:srgbClr val="FFFFFF"/>
                </a:solidFill>
              </a:endParaRPr>
            </a:p>
          </p:txBody>
        </p:sp>
        <p:grpSp>
          <p:nvGrpSpPr>
            <p:cNvPr id="341" name="Group 340"/>
            <p:cNvGrpSpPr/>
            <p:nvPr/>
          </p:nvGrpSpPr>
          <p:grpSpPr>
            <a:xfrm>
              <a:off x="4168862" y="1247670"/>
              <a:ext cx="801929" cy="755372"/>
              <a:chOff x="7741079" y="2480033"/>
              <a:chExt cx="556289" cy="523993"/>
            </a:xfrm>
            <a:solidFill>
              <a:schemeClr val="accent4"/>
            </a:solidFill>
          </p:grpSpPr>
          <p:grpSp>
            <p:nvGrpSpPr>
              <p:cNvPr id="342" name="Group 341"/>
              <p:cNvGrpSpPr>
                <a:grpSpLocks noChangeAspect="1"/>
              </p:cNvGrpSpPr>
              <p:nvPr/>
            </p:nvGrpSpPr>
            <p:grpSpPr bwMode="auto">
              <a:xfrm>
                <a:off x="7741079" y="2480033"/>
                <a:ext cx="556289" cy="235150"/>
                <a:chOff x="1216" y="-377"/>
                <a:chExt cx="4792" cy="1963"/>
              </a:xfrm>
              <a:grpFill/>
            </p:grpSpPr>
            <p:sp>
              <p:nvSpPr>
                <p:cNvPr id="345" name="Freeform 29"/>
                <p:cNvSpPr>
                  <a:spLocks/>
                </p:cNvSpPr>
                <p:nvPr/>
              </p:nvSpPr>
              <p:spPr bwMode="auto">
                <a:xfrm>
                  <a:off x="1216" y="-377"/>
                  <a:ext cx="4792" cy="773"/>
                </a:xfrm>
                <a:custGeom>
                  <a:avLst/>
                  <a:gdLst>
                    <a:gd name="T0" fmla="*/ 63 w 2029"/>
                    <a:gd name="T1" fmla="*/ 209 h 327"/>
                    <a:gd name="T2" fmla="*/ 169 w 2029"/>
                    <a:gd name="T3" fmla="*/ 245 h 327"/>
                    <a:gd name="T4" fmla="*/ 305 w 2029"/>
                    <a:gd name="T5" fmla="*/ 274 h 327"/>
                    <a:gd name="T6" fmla="*/ 559 w 2029"/>
                    <a:gd name="T7" fmla="*/ 307 h 327"/>
                    <a:gd name="T8" fmla="*/ 852 w 2029"/>
                    <a:gd name="T9" fmla="*/ 324 h 327"/>
                    <a:gd name="T10" fmla="*/ 1165 w 2029"/>
                    <a:gd name="T11" fmla="*/ 324 h 327"/>
                    <a:gd name="T12" fmla="*/ 1459 w 2029"/>
                    <a:gd name="T13" fmla="*/ 308 h 327"/>
                    <a:gd name="T14" fmla="*/ 1715 w 2029"/>
                    <a:gd name="T15" fmla="*/ 275 h 327"/>
                    <a:gd name="T16" fmla="*/ 1849 w 2029"/>
                    <a:gd name="T17" fmla="*/ 247 h 327"/>
                    <a:gd name="T18" fmla="*/ 1959 w 2029"/>
                    <a:gd name="T19" fmla="*/ 212 h 327"/>
                    <a:gd name="T20" fmla="*/ 2010 w 2029"/>
                    <a:gd name="T21" fmla="*/ 185 h 327"/>
                    <a:gd name="T22" fmla="*/ 2028 w 2029"/>
                    <a:gd name="T23" fmla="*/ 166 h 327"/>
                    <a:gd name="T24" fmla="*/ 2023 w 2029"/>
                    <a:gd name="T25" fmla="*/ 154 h 327"/>
                    <a:gd name="T26" fmla="*/ 1989 w 2029"/>
                    <a:gd name="T27" fmla="*/ 129 h 327"/>
                    <a:gd name="T28" fmla="*/ 1882 w 2029"/>
                    <a:gd name="T29" fmla="*/ 89 h 327"/>
                    <a:gd name="T30" fmla="*/ 1745 w 2029"/>
                    <a:gd name="T31" fmla="*/ 57 h 327"/>
                    <a:gd name="T32" fmla="*/ 1495 w 2029"/>
                    <a:gd name="T33" fmla="*/ 23 h 327"/>
                    <a:gd name="T34" fmla="*/ 1205 w 2029"/>
                    <a:gd name="T35" fmla="*/ 4 h 327"/>
                    <a:gd name="T36" fmla="*/ 892 w 2029"/>
                    <a:gd name="T37" fmla="*/ 3 h 327"/>
                    <a:gd name="T38" fmla="*/ 595 w 2029"/>
                    <a:gd name="T39" fmla="*/ 18 h 327"/>
                    <a:gd name="T40" fmla="*/ 335 w 2029"/>
                    <a:gd name="T41" fmla="*/ 49 h 327"/>
                    <a:gd name="T42" fmla="*/ 204 w 2029"/>
                    <a:gd name="T43" fmla="*/ 74 h 327"/>
                    <a:gd name="T44" fmla="*/ 86 w 2029"/>
                    <a:gd name="T45" fmla="*/ 109 h 327"/>
                    <a:gd name="T46" fmla="*/ 34 w 2029"/>
                    <a:gd name="T47" fmla="*/ 133 h 327"/>
                    <a:gd name="T48" fmla="*/ 5 w 2029"/>
                    <a:gd name="T49" fmla="*/ 156 h 327"/>
                    <a:gd name="T50" fmla="*/ 2 w 2029"/>
                    <a:gd name="T51" fmla="*/ 168 h 327"/>
                    <a:gd name="T52" fmla="*/ 24 w 2029"/>
                    <a:gd name="T53" fmla="*/ 188 h 327"/>
                    <a:gd name="T54" fmla="*/ 63 w 2029"/>
                    <a:gd name="T55" fmla="*/ 209 h 327"/>
                    <a:gd name="T56" fmla="*/ 63 w 2029"/>
                    <a:gd name="T57" fmla="*/ 209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29" h="327">
                      <a:moveTo>
                        <a:pt x="63" y="209"/>
                      </a:moveTo>
                      <a:cubicBezTo>
                        <a:pt x="97" y="224"/>
                        <a:pt x="133" y="235"/>
                        <a:pt x="169" y="245"/>
                      </a:cubicBezTo>
                      <a:cubicBezTo>
                        <a:pt x="214" y="256"/>
                        <a:pt x="259" y="266"/>
                        <a:pt x="305" y="274"/>
                      </a:cubicBezTo>
                      <a:cubicBezTo>
                        <a:pt x="389" y="289"/>
                        <a:pt x="474" y="299"/>
                        <a:pt x="559" y="307"/>
                      </a:cubicBezTo>
                      <a:cubicBezTo>
                        <a:pt x="657" y="316"/>
                        <a:pt x="754" y="321"/>
                        <a:pt x="852" y="324"/>
                      </a:cubicBezTo>
                      <a:cubicBezTo>
                        <a:pt x="956" y="327"/>
                        <a:pt x="1061" y="327"/>
                        <a:pt x="1165" y="324"/>
                      </a:cubicBezTo>
                      <a:cubicBezTo>
                        <a:pt x="1263" y="322"/>
                        <a:pt x="1361" y="316"/>
                        <a:pt x="1459" y="308"/>
                      </a:cubicBezTo>
                      <a:cubicBezTo>
                        <a:pt x="1545" y="300"/>
                        <a:pt x="1630" y="290"/>
                        <a:pt x="1715" y="275"/>
                      </a:cubicBezTo>
                      <a:cubicBezTo>
                        <a:pt x="1760" y="268"/>
                        <a:pt x="1805" y="259"/>
                        <a:pt x="1849" y="247"/>
                      </a:cubicBezTo>
                      <a:cubicBezTo>
                        <a:pt x="1887" y="238"/>
                        <a:pt x="1924" y="227"/>
                        <a:pt x="1959" y="212"/>
                      </a:cubicBezTo>
                      <a:cubicBezTo>
                        <a:pt x="1977" y="205"/>
                        <a:pt x="1995" y="196"/>
                        <a:pt x="2010" y="185"/>
                      </a:cubicBezTo>
                      <a:cubicBezTo>
                        <a:pt x="2016" y="180"/>
                        <a:pt x="2025" y="174"/>
                        <a:pt x="2028" y="166"/>
                      </a:cubicBezTo>
                      <a:cubicBezTo>
                        <a:pt x="2029" y="162"/>
                        <a:pt x="2026" y="157"/>
                        <a:pt x="2023" y="154"/>
                      </a:cubicBezTo>
                      <a:cubicBezTo>
                        <a:pt x="2014" y="144"/>
                        <a:pt x="2001" y="136"/>
                        <a:pt x="1989" y="129"/>
                      </a:cubicBezTo>
                      <a:cubicBezTo>
                        <a:pt x="1955" y="111"/>
                        <a:pt x="1919" y="99"/>
                        <a:pt x="1882" y="89"/>
                      </a:cubicBezTo>
                      <a:cubicBezTo>
                        <a:pt x="1837" y="76"/>
                        <a:pt x="1791" y="66"/>
                        <a:pt x="1745" y="57"/>
                      </a:cubicBezTo>
                      <a:cubicBezTo>
                        <a:pt x="1662" y="42"/>
                        <a:pt x="1578" y="31"/>
                        <a:pt x="1495" y="23"/>
                      </a:cubicBezTo>
                      <a:cubicBezTo>
                        <a:pt x="1398" y="14"/>
                        <a:pt x="1301" y="8"/>
                        <a:pt x="1205" y="4"/>
                      </a:cubicBezTo>
                      <a:cubicBezTo>
                        <a:pt x="1101" y="1"/>
                        <a:pt x="996" y="0"/>
                        <a:pt x="892" y="3"/>
                      </a:cubicBezTo>
                      <a:cubicBezTo>
                        <a:pt x="793" y="5"/>
                        <a:pt x="694" y="10"/>
                        <a:pt x="595" y="18"/>
                      </a:cubicBezTo>
                      <a:cubicBezTo>
                        <a:pt x="508" y="25"/>
                        <a:pt x="421" y="35"/>
                        <a:pt x="335" y="49"/>
                      </a:cubicBezTo>
                      <a:cubicBezTo>
                        <a:pt x="291" y="56"/>
                        <a:pt x="247" y="64"/>
                        <a:pt x="204" y="74"/>
                      </a:cubicBezTo>
                      <a:cubicBezTo>
                        <a:pt x="164" y="84"/>
                        <a:pt x="125" y="94"/>
                        <a:pt x="86" y="109"/>
                      </a:cubicBezTo>
                      <a:cubicBezTo>
                        <a:pt x="68" y="116"/>
                        <a:pt x="51" y="123"/>
                        <a:pt x="34" y="133"/>
                      </a:cubicBezTo>
                      <a:cubicBezTo>
                        <a:pt x="23" y="139"/>
                        <a:pt x="12" y="146"/>
                        <a:pt x="5" y="156"/>
                      </a:cubicBezTo>
                      <a:cubicBezTo>
                        <a:pt x="2" y="160"/>
                        <a:pt x="0" y="163"/>
                        <a:pt x="2" y="168"/>
                      </a:cubicBezTo>
                      <a:cubicBezTo>
                        <a:pt x="7" y="176"/>
                        <a:pt x="16" y="183"/>
                        <a:pt x="24" y="188"/>
                      </a:cubicBezTo>
                      <a:cubicBezTo>
                        <a:pt x="36" y="196"/>
                        <a:pt x="49" y="203"/>
                        <a:pt x="63" y="209"/>
                      </a:cubicBezTo>
                      <a:cubicBezTo>
                        <a:pt x="113" y="231"/>
                        <a:pt x="12" y="187"/>
                        <a:pt x="63" y="2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2C2C2C"/>
                    </a:solidFill>
                    <a:latin typeface="CiscoSansTT"/>
                  </a:endParaRPr>
                </a:p>
              </p:txBody>
            </p:sp>
            <p:sp>
              <p:nvSpPr>
                <p:cNvPr id="346" name="Freeform 30"/>
                <p:cNvSpPr>
                  <a:spLocks/>
                </p:cNvSpPr>
                <p:nvPr/>
              </p:nvSpPr>
              <p:spPr bwMode="auto">
                <a:xfrm>
                  <a:off x="1218" y="223"/>
                  <a:ext cx="4788" cy="1363"/>
                </a:xfrm>
                <a:custGeom>
                  <a:avLst/>
                  <a:gdLst>
                    <a:gd name="T0" fmla="*/ 2027 w 2027"/>
                    <a:gd name="T1" fmla="*/ 415 h 577"/>
                    <a:gd name="T2" fmla="*/ 2027 w 2027"/>
                    <a:gd name="T3" fmla="*/ 0 h 577"/>
                    <a:gd name="T4" fmla="*/ 1919 w 2027"/>
                    <a:gd name="T5" fmla="*/ 44 h 577"/>
                    <a:gd name="T6" fmla="*/ 1788 w 2027"/>
                    <a:gd name="T7" fmla="*/ 77 h 577"/>
                    <a:gd name="T8" fmla="*/ 1535 w 2027"/>
                    <a:gd name="T9" fmla="*/ 114 h 577"/>
                    <a:gd name="T10" fmla="*/ 1249 w 2027"/>
                    <a:gd name="T11" fmla="*/ 135 h 577"/>
                    <a:gd name="T12" fmla="*/ 938 w 2027"/>
                    <a:gd name="T13" fmla="*/ 140 h 577"/>
                    <a:gd name="T14" fmla="*/ 636 w 2027"/>
                    <a:gd name="T15" fmla="*/ 127 h 577"/>
                    <a:gd name="T16" fmla="*/ 368 w 2027"/>
                    <a:gd name="T17" fmla="*/ 99 h 577"/>
                    <a:gd name="T18" fmla="*/ 112 w 2027"/>
                    <a:gd name="T19" fmla="*/ 46 h 577"/>
                    <a:gd name="T20" fmla="*/ 0 w 2027"/>
                    <a:gd name="T21" fmla="*/ 0 h 577"/>
                    <a:gd name="T22" fmla="*/ 0 w 2027"/>
                    <a:gd name="T23" fmla="*/ 415 h 577"/>
                    <a:gd name="T24" fmla="*/ 11 w 2027"/>
                    <a:gd name="T25" fmla="*/ 430 h 577"/>
                    <a:gd name="T26" fmla="*/ 56 w 2027"/>
                    <a:gd name="T27" fmla="*/ 457 h 577"/>
                    <a:gd name="T28" fmla="*/ 168 w 2027"/>
                    <a:gd name="T29" fmla="*/ 496 h 577"/>
                    <a:gd name="T30" fmla="*/ 413 w 2027"/>
                    <a:gd name="T31" fmla="*/ 542 h 577"/>
                    <a:gd name="T32" fmla="*/ 716 w 2027"/>
                    <a:gd name="T33" fmla="*/ 569 h 577"/>
                    <a:gd name="T34" fmla="*/ 1028 w 2027"/>
                    <a:gd name="T35" fmla="*/ 577 h 577"/>
                    <a:gd name="T36" fmla="*/ 1331 w 2027"/>
                    <a:gd name="T37" fmla="*/ 568 h 577"/>
                    <a:gd name="T38" fmla="*/ 1600 w 2027"/>
                    <a:gd name="T39" fmla="*/ 543 h 577"/>
                    <a:gd name="T40" fmla="*/ 1820 w 2027"/>
                    <a:gd name="T41" fmla="*/ 505 h 577"/>
                    <a:gd name="T42" fmla="*/ 1906 w 2027"/>
                    <a:gd name="T43" fmla="*/ 482 h 577"/>
                    <a:gd name="T44" fmla="*/ 1983 w 2027"/>
                    <a:gd name="T45" fmla="*/ 451 h 577"/>
                    <a:gd name="T46" fmla="*/ 2018 w 2027"/>
                    <a:gd name="T47" fmla="*/ 428 h 577"/>
                    <a:gd name="T48" fmla="*/ 2027 w 2027"/>
                    <a:gd name="T49" fmla="*/ 415 h 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27" h="577">
                      <a:moveTo>
                        <a:pt x="2027" y="415"/>
                      </a:moveTo>
                      <a:cubicBezTo>
                        <a:pt x="2027" y="0"/>
                        <a:pt x="2027" y="0"/>
                        <a:pt x="2027" y="0"/>
                      </a:cubicBezTo>
                      <a:cubicBezTo>
                        <a:pt x="1994" y="19"/>
                        <a:pt x="1956" y="33"/>
                        <a:pt x="1919" y="44"/>
                      </a:cubicBezTo>
                      <a:cubicBezTo>
                        <a:pt x="1876" y="57"/>
                        <a:pt x="1832" y="68"/>
                        <a:pt x="1788" y="77"/>
                      </a:cubicBezTo>
                      <a:cubicBezTo>
                        <a:pt x="1705" y="94"/>
                        <a:pt x="1620" y="105"/>
                        <a:pt x="1535" y="114"/>
                      </a:cubicBezTo>
                      <a:cubicBezTo>
                        <a:pt x="1440" y="125"/>
                        <a:pt x="1345" y="131"/>
                        <a:pt x="1249" y="135"/>
                      </a:cubicBezTo>
                      <a:cubicBezTo>
                        <a:pt x="1146" y="140"/>
                        <a:pt x="1042" y="141"/>
                        <a:pt x="938" y="140"/>
                      </a:cubicBezTo>
                      <a:cubicBezTo>
                        <a:pt x="837" y="138"/>
                        <a:pt x="737" y="134"/>
                        <a:pt x="636" y="127"/>
                      </a:cubicBezTo>
                      <a:cubicBezTo>
                        <a:pt x="547" y="121"/>
                        <a:pt x="457" y="112"/>
                        <a:pt x="368" y="99"/>
                      </a:cubicBezTo>
                      <a:cubicBezTo>
                        <a:pt x="282" y="86"/>
                        <a:pt x="196" y="71"/>
                        <a:pt x="112" y="46"/>
                      </a:cubicBezTo>
                      <a:cubicBezTo>
                        <a:pt x="74" y="34"/>
                        <a:pt x="35" y="20"/>
                        <a:pt x="0" y="0"/>
                      </a:cubicBezTo>
                      <a:cubicBezTo>
                        <a:pt x="0" y="415"/>
                        <a:pt x="0" y="415"/>
                        <a:pt x="0" y="415"/>
                      </a:cubicBezTo>
                      <a:cubicBezTo>
                        <a:pt x="0" y="420"/>
                        <a:pt x="7" y="426"/>
                        <a:pt x="11" y="430"/>
                      </a:cubicBezTo>
                      <a:cubicBezTo>
                        <a:pt x="24" y="441"/>
                        <a:pt x="40" y="450"/>
                        <a:pt x="56" y="457"/>
                      </a:cubicBezTo>
                      <a:cubicBezTo>
                        <a:pt x="92" y="474"/>
                        <a:pt x="130" y="486"/>
                        <a:pt x="168" y="496"/>
                      </a:cubicBezTo>
                      <a:cubicBezTo>
                        <a:pt x="249" y="517"/>
                        <a:pt x="331" y="531"/>
                        <a:pt x="413" y="542"/>
                      </a:cubicBezTo>
                      <a:cubicBezTo>
                        <a:pt x="514" y="555"/>
                        <a:pt x="615" y="563"/>
                        <a:pt x="716" y="569"/>
                      </a:cubicBezTo>
                      <a:cubicBezTo>
                        <a:pt x="820" y="575"/>
                        <a:pt x="924" y="577"/>
                        <a:pt x="1028" y="577"/>
                      </a:cubicBezTo>
                      <a:cubicBezTo>
                        <a:pt x="1129" y="577"/>
                        <a:pt x="1230" y="574"/>
                        <a:pt x="1331" y="568"/>
                      </a:cubicBezTo>
                      <a:cubicBezTo>
                        <a:pt x="1421" y="562"/>
                        <a:pt x="1511" y="555"/>
                        <a:pt x="1600" y="543"/>
                      </a:cubicBezTo>
                      <a:cubicBezTo>
                        <a:pt x="1674" y="534"/>
                        <a:pt x="1747" y="522"/>
                        <a:pt x="1820" y="505"/>
                      </a:cubicBezTo>
                      <a:cubicBezTo>
                        <a:pt x="1849" y="499"/>
                        <a:pt x="1877" y="491"/>
                        <a:pt x="1906" y="482"/>
                      </a:cubicBezTo>
                      <a:cubicBezTo>
                        <a:pt x="1932" y="474"/>
                        <a:pt x="1958" y="464"/>
                        <a:pt x="1983" y="451"/>
                      </a:cubicBezTo>
                      <a:cubicBezTo>
                        <a:pt x="1995" y="445"/>
                        <a:pt x="2008" y="438"/>
                        <a:pt x="2018" y="428"/>
                      </a:cubicBezTo>
                      <a:cubicBezTo>
                        <a:pt x="2022" y="425"/>
                        <a:pt x="2027" y="420"/>
                        <a:pt x="2027" y="4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2C2C2C"/>
                    </a:solidFill>
                    <a:latin typeface="CiscoSansTT"/>
                  </a:endParaRPr>
                </a:p>
              </p:txBody>
            </p:sp>
          </p:grpSp>
          <p:sp>
            <p:nvSpPr>
              <p:cNvPr id="343" name="Freeform 30"/>
              <p:cNvSpPr>
                <a:spLocks/>
              </p:cNvSpPr>
              <p:nvPr/>
            </p:nvSpPr>
            <p:spPr bwMode="auto">
              <a:xfrm>
                <a:off x="7741311" y="2696329"/>
                <a:ext cx="555825" cy="163275"/>
              </a:xfrm>
              <a:custGeom>
                <a:avLst/>
                <a:gdLst>
                  <a:gd name="T0" fmla="*/ 2027 w 2027"/>
                  <a:gd name="T1" fmla="*/ 415 h 577"/>
                  <a:gd name="T2" fmla="*/ 2027 w 2027"/>
                  <a:gd name="T3" fmla="*/ 0 h 577"/>
                  <a:gd name="T4" fmla="*/ 1919 w 2027"/>
                  <a:gd name="T5" fmla="*/ 44 h 577"/>
                  <a:gd name="T6" fmla="*/ 1788 w 2027"/>
                  <a:gd name="T7" fmla="*/ 77 h 577"/>
                  <a:gd name="T8" fmla="*/ 1535 w 2027"/>
                  <a:gd name="T9" fmla="*/ 114 h 577"/>
                  <a:gd name="T10" fmla="*/ 1249 w 2027"/>
                  <a:gd name="T11" fmla="*/ 135 h 577"/>
                  <a:gd name="T12" fmla="*/ 938 w 2027"/>
                  <a:gd name="T13" fmla="*/ 140 h 577"/>
                  <a:gd name="T14" fmla="*/ 636 w 2027"/>
                  <a:gd name="T15" fmla="*/ 127 h 577"/>
                  <a:gd name="T16" fmla="*/ 368 w 2027"/>
                  <a:gd name="T17" fmla="*/ 99 h 577"/>
                  <a:gd name="T18" fmla="*/ 112 w 2027"/>
                  <a:gd name="T19" fmla="*/ 46 h 577"/>
                  <a:gd name="T20" fmla="*/ 0 w 2027"/>
                  <a:gd name="T21" fmla="*/ 0 h 577"/>
                  <a:gd name="T22" fmla="*/ 0 w 2027"/>
                  <a:gd name="T23" fmla="*/ 415 h 577"/>
                  <a:gd name="T24" fmla="*/ 11 w 2027"/>
                  <a:gd name="T25" fmla="*/ 430 h 577"/>
                  <a:gd name="T26" fmla="*/ 56 w 2027"/>
                  <a:gd name="T27" fmla="*/ 457 h 577"/>
                  <a:gd name="T28" fmla="*/ 168 w 2027"/>
                  <a:gd name="T29" fmla="*/ 496 h 577"/>
                  <a:gd name="T30" fmla="*/ 413 w 2027"/>
                  <a:gd name="T31" fmla="*/ 542 h 577"/>
                  <a:gd name="T32" fmla="*/ 716 w 2027"/>
                  <a:gd name="T33" fmla="*/ 569 h 577"/>
                  <a:gd name="T34" fmla="*/ 1028 w 2027"/>
                  <a:gd name="T35" fmla="*/ 577 h 577"/>
                  <a:gd name="T36" fmla="*/ 1331 w 2027"/>
                  <a:gd name="T37" fmla="*/ 568 h 577"/>
                  <a:gd name="T38" fmla="*/ 1600 w 2027"/>
                  <a:gd name="T39" fmla="*/ 543 h 577"/>
                  <a:gd name="T40" fmla="*/ 1820 w 2027"/>
                  <a:gd name="T41" fmla="*/ 505 h 577"/>
                  <a:gd name="T42" fmla="*/ 1906 w 2027"/>
                  <a:gd name="T43" fmla="*/ 482 h 577"/>
                  <a:gd name="T44" fmla="*/ 1983 w 2027"/>
                  <a:gd name="T45" fmla="*/ 451 h 577"/>
                  <a:gd name="T46" fmla="*/ 2018 w 2027"/>
                  <a:gd name="T47" fmla="*/ 428 h 577"/>
                  <a:gd name="T48" fmla="*/ 2027 w 2027"/>
                  <a:gd name="T49" fmla="*/ 415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27" h="577">
                    <a:moveTo>
                      <a:pt x="2027" y="415"/>
                    </a:moveTo>
                    <a:cubicBezTo>
                      <a:pt x="2027" y="0"/>
                      <a:pt x="2027" y="0"/>
                      <a:pt x="2027" y="0"/>
                    </a:cubicBezTo>
                    <a:cubicBezTo>
                      <a:pt x="1994" y="19"/>
                      <a:pt x="1956" y="33"/>
                      <a:pt x="1919" y="44"/>
                    </a:cubicBezTo>
                    <a:cubicBezTo>
                      <a:pt x="1876" y="57"/>
                      <a:pt x="1832" y="68"/>
                      <a:pt x="1788" y="77"/>
                    </a:cubicBezTo>
                    <a:cubicBezTo>
                      <a:pt x="1705" y="94"/>
                      <a:pt x="1620" y="105"/>
                      <a:pt x="1535" y="114"/>
                    </a:cubicBezTo>
                    <a:cubicBezTo>
                      <a:pt x="1440" y="125"/>
                      <a:pt x="1345" y="131"/>
                      <a:pt x="1249" y="135"/>
                    </a:cubicBezTo>
                    <a:cubicBezTo>
                      <a:pt x="1146" y="140"/>
                      <a:pt x="1042" y="141"/>
                      <a:pt x="938" y="140"/>
                    </a:cubicBezTo>
                    <a:cubicBezTo>
                      <a:pt x="837" y="138"/>
                      <a:pt x="737" y="134"/>
                      <a:pt x="636" y="127"/>
                    </a:cubicBezTo>
                    <a:cubicBezTo>
                      <a:pt x="547" y="121"/>
                      <a:pt x="457" y="112"/>
                      <a:pt x="368" y="99"/>
                    </a:cubicBezTo>
                    <a:cubicBezTo>
                      <a:pt x="282" y="86"/>
                      <a:pt x="196" y="71"/>
                      <a:pt x="112" y="46"/>
                    </a:cubicBezTo>
                    <a:cubicBezTo>
                      <a:pt x="74" y="34"/>
                      <a:pt x="35" y="20"/>
                      <a:pt x="0" y="0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0" y="420"/>
                      <a:pt x="7" y="426"/>
                      <a:pt x="11" y="430"/>
                    </a:cubicBezTo>
                    <a:cubicBezTo>
                      <a:pt x="24" y="441"/>
                      <a:pt x="40" y="450"/>
                      <a:pt x="56" y="457"/>
                    </a:cubicBezTo>
                    <a:cubicBezTo>
                      <a:pt x="92" y="474"/>
                      <a:pt x="130" y="486"/>
                      <a:pt x="168" y="496"/>
                    </a:cubicBezTo>
                    <a:cubicBezTo>
                      <a:pt x="249" y="517"/>
                      <a:pt x="331" y="531"/>
                      <a:pt x="413" y="542"/>
                    </a:cubicBezTo>
                    <a:cubicBezTo>
                      <a:pt x="514" y="555"/>
                      <a:pt x="615" y="563"/>
                      <a:pt x="716" y="569"/>
                    </a:cubicBezTo>
                    <a:cubicBezTo>
                      <a:pt x="820" y="575"/>
                      <a:pt x="924" y="577"/>
                      <a:pt x="1028" y="577"/>
                    </a:cubicBezTo>
                    <a:cubicBezTo>
                      <a:pt x="1129" y="577"/>
                      <a:pt x="1230" y="574"/>
                      <a:pt x="1331" y="568"/>
                    </a:cubicBezTo>
                    <a:cubicBezTo>
                      <a:pt x="1421" y="562"/>
                      <a:pt x="1511" y="555"/>
                      <a:pt x="1600" y="543"/>
                    </a:cubicBezTo>
                    <a:cubicBezTo>
                      <a:pt x="1674" y="534"/>
                      <a:pt x="1747" y="522"/>
                      <a:pt x="1820" y="505"/>
                    </a:cubicBezTo>
                    <a:cubicBezTo>
                      <a:pt x="1849" y="499"/>
                      <a:pt x="1877" y="491"/>
                      <a:pt x="1906" y="482"/>
                    </a:cubicBezTo>
                    <a:cubicBezTo>
                      <a:pt x="1932" y="474"/>
                      <a:pt x="1958" y="464"/>
                      <a:pt x="1983" y="451"/>
                    </a:cubicBezTo>
                    <a:cubicBezTo>
                      <a:pt x="1995" y="445"/>
                      <a:pt x="2008" y="438"/>
                      <a:pt x="2018" y="428"/>
                    </a:cubicBezTo>
                    <a:cubicBezTo>
                      <a:pt x="2022" y="425"/>
                      <a:pt x="2027" y="420"/>
                      <a:pt x="2027" y="4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  <p:sp>
            <p:nvSpPr>
              <p:cNvPr id="344" name="Freeform 30"/>
              <p:cNvSpPr>
                <a:spLocks/>
              </p:cNvSpPr>
              <p:nvPr/>
            </p:nvSpPr>
            <p:spPr bwMode="auto">
              <a:xfrm>
                <a:off x="7741311" y="2840751"/>
                <a:ext cx="555825" cy="163275"/>
              </a:xfrm>
              <a:custGeom>
                <a:avLst/>
                <a:gdLst>
                  <a:gd name="T0" fmla="*/ 2027 w 2027"/>
                  <a:gd name="T1" fmla="*/ 415 h 577"/>
                  <a:gd name="T2" fmla="*/ 2027 w 2027"/>
                  <a:gd name="T3" fmla="*/ 0 h 577"/>
                  <a:gd name="T4" fmla="*/ 1919 w 2027"/>
                  <a:gd name="T5" fmla="*/ 44 h 577"/>
                  <a:gd name="T6" fmla="*/ 1788 w 2027"/>
                  <a:gd name="T7" fmla="*/ 77 h 577"/>
                  <a:gd name="T8" fmla="*/ 1535 w 2027"/>
                  <a:gd name="T9" fmla="*/ 114 h 577"/>
                  <a:gd name="T10" fmla="*/ 1249 w 2027"/>
                  <a:gd name="T11" fmla="*/ 135 h 577"/>
                  <a:gd name="T12" fmla="*/ 938 w 2027"/>
                  <a:gd name="T13" fmla="*/ 140 h 577"/>
                  <a:gd name="T14" fmla="*/ 636 w 2027"/>
                  <a:gd name="T15" fmla="*/ 127 h 577"/>
                  <a:gd name="T16" fmla="*/ 368 w 2027"/>
                  <a:gd name="T17" fmla="*/ 99 h 577"/>
                  <a:gd name="T18" fmla="*/ 112 w 2027"/>
                  <a:gd name="T19" fmla="*/ 46 h 577"/>
                  <a:gd name="T20" fmla="*/ 0 w 2027"/>
                  <a:gd name="T21" fmla="*/ 0 h 577"/>
                  <a:gd name="T22" fmla="*/ 0 w 2027"/>
                  <a:gd name="T23" fmla="*/ 415 h 577"/>
                  <a:gd name="T24" fmla="*/ 11 w 2027"/>
                  <a:gd name="T25" fmla="*/ 430 h 577"/>
                  <a:gd name="T26" fmla="*/ 56 w 2027"/>
                  <a:gd name="T27" fmla="*/ 457 h 577"/>
                  <a:gd name="T28" fmla="*/ 168 w 2027"/>
                  <a:gd name="T29" fmla="*/ 496 h 577"/>
                  <a:gd name="T30" fmla="*/ 413 w 2027"/>
                  <a:gd name="T31" fmla="*/ 542 h 577"/>
                  <a:gd name="T32" fmla="*/ 716 w 2027"/>
                  <a:gd name="T33" fmla="*/ 569 h 577"/>
                  <a:gd name="T34" fmla="*/ 1028 w 2027"/>
                  <a:gd name="T35" fmla="*/ 577 h 577"/>
                  <a:gd name="T36" fmla="*/ 1331 w 2027"/>
                  <a:gd name="T37" fmla="*/ 568 h 577"/>
                  <a:gd name="T38" fmla="*/ 1600 w 2027"/>
                  <a:gd name="T39" fmla="*/ 543 h 577"/>
                  <a:gd name="T40" fmla="*/ 1820 w 2027"/>
                  <a:gd name="T41" fmla="*/ 505 h 577"/>
                  <a:gd name="T42" fmla="*/ 1906 w 2027"/>
                  <a:gd name="T43" fmla="*/ 482 h 577"/>
                  <a:gd name="T44" fmla="*/ 1983 w 2027"/>
                  <a:gd name="T45" fmla="*/ 451 h 577"/>
                  <a:gd name="T46" fmla="*/ 2018 w 2027"/>
                  <a:gd name="T47" fmla="*/ 428 h 577"/>
                  <a:gd name="T48" fmla="*/ 2027 w 2027"/>
                  <a:gd name="T49" fmla="*/ 415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27" h="577">
                    <a:moveTo>
                      <a:pt x="2027" y="415"/>
                    </a:moveTo>
                    <a:cubicBezTo>
                      <a:pt x="2027" y="0"/>
                      <a:pt x="2027" y="0"/>
                      <a:pt x="2027" y="0"/>
                    </a:cubicBezTo>
                    <a:cubicBezTo>
                      <a:pt x="1994" y="19"/>
                      <a:pt x="1956" y="33"/>
                      <a:pt x="1919" y="44"/>
                    </a:cubicBezTo>
                    <a:cubicBezTo>
                      <a:pt x="1876" y="57"/>
                      <a:pt x="1832" y="68"/>
                      <a:pt x="1788" y="77"/>
                    </a:cubicBezTo>
                    <a:cubicBezTo>
                      <a:pt x="1705" y="94"/>
                      <a:pt x="1620" y="105"/>
                      <a:pt x="1535" y="114"/>
                    </a:cubicBezTo>
                    <a:cubicBezTo>
                      <a:pt x="1440" y="125"/>
                      <a:pt x="1345" y="131"/>
                      <a:pt x="1249" y="135"/>
                    </a:cubicBezTo>
                    <a:cubicBezTo>
                      <a:pt x="1146" y="140"/>
                      <a:pt x="1042" y="141"/>
                      <a:pt x="938" y="140"/>
                    </a:cubicBezTo>
                    <a:cubicBezTo>
                      <a:pt x="837" y="138"/>
                      <a:pt x="737" y="134"/>
                      <a:pt x="636" y="127"/>
                    </a:cubicBezTo>
                    <a:cubicBezTo>
                      <a:pt x="547" y="121"/>
                      <a:pt x="457" y="112"/>
                      <a:pt x="368" y="99"/>
                    </a:cubicBezTo>
                    <a:cubicBezTo>
                      <a:pt x="282" y="86"/>
                      <a:pt x="196" y="71"/>
                      <a:pt x="112" y="46"/>
                    </a:cubicBezTo>
                    <a:cubicBezTo>
                      <a:pt x="74" y="34"/>
                      <a:pt x="35" y="20"/>
                      <a:pt x="0" y="0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0" y="420"/>
                      <a:pt x="7" y="426"/>
                      <a:pt x="11" y="430"/>
                    </a:cubicBezTo>
                    <a:cubicBezTo>
                      <a:pt x="24" y="441"/>
                      <a:pt x="40" y="450"/>
                      <a:pt x="56" y="457"/>
                    </a:cubicBezTo>
                    <a:cubicBezTo>
                      <a:pt x="92" y="474"/>
                      <a:pt x="130" y="486"/>
                      <a:pt x="168" y="496"/>
                    </a:cubicBezTo>
                    <a:cubicBezTo>
                      <a:pt x="249" y="517"/>
                      <a:pt x="331" y="531"/>
                      <a:pt x="413" y="542"/>
                    </a:cubicBezTo>
                    <a:cubicBezTo>
                      <a:pt x="514" y="555"/>
                      <a:pt x="615" y="563"/>
                      <a:pt x="716" y="569"/>
                    </a:cubicBezTo>
                    <a:cubicBezTo>
                      <a:pt x="820" y="575"/>
                      <a:pt x="924" y="577"/>
                      <a:pt x="1028" y="577"/>
                    </a:cubicBezTo>
                    <a:cubicBezTo>
                      <a:pt x="1129" y="577"/>
                      <a:pt x="1230" y="574"/>
                      <a:pt x="1331" y="568"/>
                    </a:cubicBezTo>
                    <a:cubicBezTo>
                      <a:pt x="1421" y="562"/>
                      <a:pt x="1511" y="555"/>
                      <a:pt x="1600" y="543"/>
                    </a:cubicBezTo>
                    <a:cubicBezTo>
                      <a:pt x="1674" y="534"/>
                      <a:pt x="1747" y="522"/>
                      <a:pt x="1820" y="505"/>
                    </a:cubicBezTo>
                    <a:cubicBezTo>
                      <a:pt x="1849" y="499"/>
                      <a:pt x="1877" y="491"/>
                      <a:pt x="1906" y="482"/>
                    </a:cubicBezTo>
                    <a:cubicBezTo>
                      <a:pt x="1932" y="474"/>
                      <a:pt x="1958" y="464"/>
                      <a:pt x="1983" y="451"/>
                    </a:cubicBezTo>
                    <a:cubicBezTo>
                      <a:pt x="1995" y="445"/>
                      <a:pt x="2008" y="438"/>
                      <a:pt x="2018" y="428"/>
                    </a:cubicBezTo>
                    <a:cubicBezTo>
                      <a:pt x="2022" y="425"/>
                      <a:pt x="2027" y="420"/>
                      <a:pt x="2027" y="4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4154585" y="1798979"/>
            <a:ext cx="693253" cy="950226"/>
            <a:chOff x="6791180" y="883245"/>
            <a:chExt cx="825033" cy="1130854"/>
          </a:xfrm>
        </p:grpSpPr>
        <p:sp>
          <p:nvSpPr>
            <p:cNvPr id="421" name="Freeform 120"/>
            <p:cNvSpPr>
              <a:spLocks noEditPoints="1"/>
            </p:cNvSpPr>
            <p:nvPr/>
          </p:nvSpPr>
          <p:spPr bwMode="auto">
            <a:xfrm>
              <a:off x="6791180" y="1550867"/>
              <a:ext cx="816795" cy="463232"/>
            </a:xfrm>
            <a:custGeom>
              <a:avLst/>
              <a:gdLst/>
              <a:ahLst/>
              <a:cxnLst>
                <a:cxn ang="0">
                  <a:pos x="843" y="3"/>
                </a:cxn>
                <a:cxn ang="0">
                  <a:pos x="835" y="0"/>
                </a:cxn>
                <a:cxn ang="0">
                  <a:pos x="580" y="0"/>
                </a:cxn>
                <a:cxn ang="0">
                  <a:pos x="570" y="6"/>
                </a:cxn>
                <a:cxn ang="0">
                  <a:pos x="551" y="62"/>
                </a:cxn>
                <a:cxn ang="0">
                  <a:pos x="145" y="63"/>
                </a:cxn>
                <a:cxn ang="0">
                  <a:pos x="135" y="71"/>
                </a:cxn>
                <a:cxn ang="0">
                  <a:pos x="132" y="97"/>
                </a:cxn>
                <a:cxn ang="0">
                  <a:pos x="0" y="97"/>
                </a:cxn>
                <a:cxn ang="0">
                  <a:pos x="89" y="461"/>
                </a:cxn>
                <a:cxn ang="0">
                  <a:pos x="88" y="468"/>
                </a:cxn>
                <a:cxn ang="0">
                  <a:pos x="90" y="476"/>
                </a:cxn>
                <a:cxn ang="0">
                  <a:pos x="98" y="479"/>
                </a:cxn>
                <a:cxn ang="0">
                  <a:pos x="731" y="479"/>
                </a:cxn>
                <a:cxn ang="0">
                  <a:pos x="741" y="472"/>
                </a:cxn>
                <a:cxn ang="0">
                  <a:pos x="845" y="12"/>
                </a:cxn>
                <a:cxn ang="0">
                  <a:pos x="843" y="3"/>
                </a:cxn>
                <a:cxn ang="0">
                  <a:pos x="723" y="458"/>
                </a:cxn>
                <a:cxn ang="0">
                  <a:pos x="629" y="97"/>
                </a:cxn>
                <a:cxn ang="0">
                  <a:pos x="152" y="97"/>
                </a:cxn>
                <a:cxn ang="0">
                  <a:pos x="154" y="83"/>
                </a:cxn>
                <a:cxn ang="0">
                  <a:pos x="558" y="82"/>
                </a:cxn>
                <a:cxn ang="0">
                  <a:pos x="567" y="75"/>
                </a:cxn>
                <a:cxn ang="0">
                  <a:pos x="587" y="20"/>
                </a:cxn>
                <a:cxn ang="0">
                  <a:pos x="822" y="20"/>
                </a:cxn>
                <a:cxn ang="0">
                  <a:pos x="723" y="458"/>
                </a:cxn>
              </a:cxnLst>
              <a:rect l="0" t="0" r="r" b="b"/>
              <a:pathLst>
                <a:path w="845" h="479">
                  <a:moveTo>
                    <a:pt x="843" y="3"/>
                  </a:moveTo>
                  <a:cubicBezTo>
                    <a:pt x="841" y="1"/>
                    <a:pt x="838" y="0"/>
                    <a:pt x="835" y="0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576" y="0"/>
                    <a:pt x="572" y="2"/>
                    <a:pt x="570" y="6"/>
                  </a:cubicBezTo>
                  <a:cubicBezTo>
                    <a:pt x="551" y="62"/>
                    <a:pt x="551" y="62"/>
                    <a:pt x="551" y="62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0" y="63"/>
                    <a:pt x="136" y="66"/>
                    <a:pt x="135" y="71"/>
                  </a:cubicBezTo>
                  <a:cubicBezTo>
                    <a:pt x="132" y="97"/>
                    <a:pt x="132" y="97"/>
                    <a:pt x="132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89" y="461"/>
                    <a:pt x="89" y="461"/>
                    <a:pt x="89" y="461"/>
                  </a:cubicBezTo>
                  <a:cubicBezTo>
                    <a:pt x="88" y="468"/>
                    <a:pt x="88" y="468"/>
                    <a:pt x="88" y="468"/>
                  </a:cubicBezTo>
                  <a:cubicBezTo>
                    <a:pt x="88" y="471"/>
                    <a:pt x="89" y="474"/>
                    <a:pt x="90" y="476"/>
                  </a:cubicBezTo>
                  <a:cubicBezTo>
                    <a:pt x="92" y="478"/>
                    <a:pt x="95" y="479"/>
                    <a:pt x="98" y="479"/>
                  </a:cubicBezTo>
                  <a:cubicBezTo>
                    <a:pt x="731" y="479"/>
                    <a:pt x="731" y="479"/>
                    <a:pt x="731" y="479"/>
                  </a:cubicBezTo>
                  <a:cubicBezTo>
                    <a:pt x="736" y="479"/>
                    <a:pt x="740" y="476"/>
                    <a:pt x="741" y="472"/>
                  </a:cubicBezTo>
                  <a:cubicBezTo>
                    <a:pt x="845" y="12"/>
                    <a:pt x="845" y="12"/>
                    <a:pt x="845" y="12"/>
                  </a:cubicBezTo>
                  <a:cubicBezTo>
                    <a:pt x="845" y="9"/>
                    <a:pt x="845" y="6"/>
                    <a:pt x="843" y="3"/>
                  </a:cubicBezTo>
                  <a:moveTo>
                    <a:pt x="723" y="458"/>
                  </a:moveTo>
                  <a:cubicBezTo>
                    <a:pt x="629" y="97"/>
                    <a:pt x="629" y="97"/>
                    <a:pt x="629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558" y="82"/>
                    <a:pt x="558" y="82"/>
                    <a:pt x="558" y="82"/>
                  </a:cubicBezTo>
                  <a:cubicBezTo>
                    <a:pt x="562" y="82"/>
                    <a:pt x="566" y="79"/>
                    <a:pt x="567" y="75"/>
                  </a:cubicBezTo>
                  <a:cubicBezTo>
                    <a:pt x="587" y="20"/>
                    <a:pt x="587" y="20"/>
                    <a:pt x="587" y="20"/>
                  </a:cubicBezTo>
                  <a:cubicBezTo>
                    <a:pt x="822" y="20"/>
                    <a:pt x="822" y="20"/>
                    <a:pt x="822" y="20"/>
                  </a:cubicBezTo>
                  <a:lnTo>
                    <a:pt x="723" y="458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910309" y="883245"/>
              <a:ext cx="705904" cy="707656"/>
              <a:chOff x="6841612" y="701042"/>
              <a:chExt cx="924252" cy="92654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41973"/>
              <a:stretch/>
            </p:blipFill>
            <p:spPr>
              <a:xfrm>
                <a:off x="6841612" y="743179"/>
                <a:ext cx="579170" cy="884409"/>
              </a:xfrm>
              <a:prstGeom prst="rect">
                <a:avLst/>
              </a:prstGeom>
            </p:spPr>
          </p:pic>
          <p:pic>
            <p:nvPicPr>
              <p:cNvPr id="422" name="Picture 421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968" b="17241"/>
              <a:stretch/>
            </p:blipFill>
            <p:spPr>
              <a:xfrm>
                <a:off x="7014152" y="701042"/>
                <a:ext cx="579170" cy="926544"/>
              </a:xfrm>
              <a:prstGeom prst="rect">
                <a:avLst/>
              </a:prstGeom>
            </p:spPr>
          </p:pic>
          <p:pic>
            <p:nvPicPr>
              <p:cNvPr id="423" name="Picture 422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4309" b="38057"/>
              <a:stretch/>
            </p:blipFill>
            <p:spPr>
              <a:xfrm>
                <a:off x="7186694" y="948873"/>
                <a:ext cx="579170" cy="573597"/>
              </a:xfrm>
              <a:prstGeom prst="rect">
                <a:avLst/>
              </a:prstGeom>
            </p:spPr>
          </p:pic>
        </p:grpSp>
      </p:grpSp>
      <p:grpSp>
        <p:nvGrpSpPr>
          <p:cNvPr id="42" name="Group 41"/>
          <p:cNvGrpSpPr/>
          <p:nvPr/>
        </p:nvGrpSpPr>
        <p:grpSpPr>
          <a:xfrm>
            <a:off x="6847306" y="1958028"/>
            <a:ext cx="787975" cy="873344"/>
            <a:chOff x="1590224" y="3801327"/>
            <a:chExt cx="610570" cy="676718"/>
          </a:xfrm>
        </p:grpSpPr>
        <p:sp>
          <p:nvSpPr>
            <p:cNvPr id="43" name="Rectangle 42"/>
            <p:cNvSpPr/>
            <p:nvPr/>
          </p:nvSpPr>
          <p:spPr bwMode="white">
            <a:xfrm>
              <a:off x="1603142" y="3880926"/>
              <a:ext cx="590796" cy="58886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590224" y="3801327"/>
              <a:ext cx="610570" cy="676718"/>
              <a:chOff x="7543800" y="1727293"/>
              <a:chExt cx="966255" cy="1070937"/>
            </a:xfrm>
            <a:solidFill>
              <a:schemeClr val="accent2"/>
            </a:solidFill>
          </p:grpSpPr>
          <p:sp>
            <p:nvSpPr>
              <p:cNvPr id="45" name="Freeform: Shape 44"/>
              <p:cNvSpPr/>
              <p:nvPr/>
            </p:nvSpPr>
            <p:spPr>
              <a:xfrm>
                <a:off x="7543800" y="1831975"/>
                <a:ext cx="966255" cy="966255"/>
              </a:xfrm>
              <a:custGeom>
                <a:avLst/>
                <a:gdLst>
                  <a:gd name="connsiteX0" fmla="*/ 20104 w 966255"/>
                  <a:gd name="connsiteY0" fmla="*/ 20105 h 966255"/>
                  <a:gd name="connsiteX1" fmla="*/ 20104 w 966255"/>
                  <a:gd name="connsiteY1" fmla="*/ 946149 h 966255"/>
                  <a:gd name="connsiteX2" fmla="*/ 946150 w 966255"/>
                  <a:gd name="connsiteY2" fmla="*/ 946149 h 966255"/>
                  <a:gd name="connsiteX3" fmla="*/ 946150 w 966255"/>
                  <a:gd name="connsiteY3" fmla="*/ 20105 h 966255"/>
                  <a:gd name="connsiteX4" fmla="*/ 0 w 966255"/>
                  <a:gd name="connsiteY4" fmla="*/ 0 h 966255"/>
                  <a:gd name="connsiteX5" fmla="*/ 966255 w 966255"/>
                  <a:gd name="connsiteY5" fmla="*/ 0 h 966255"/>
                  <a:gd name="connsiteX6" fmla="*/ 966255 w 966255"/>
                  <a:gd name="connsiteY6" fmla="*/ 966255 h 966255"/>
                  <a:gd name="connsiteX7" fmla="*/ 0 w 966255"/>
                  <a:gd name="connsiteY7" fmla="*/ 966255 h 96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6255" h="966255">
                    <a:moveTo>
                      <a:pt x="20104" y="20105"/>
                    </a:moveTo>
                    <a:lnTo>
                      <a:pt x="20104" y="946149"/>
                    </a:lnTo>
                    <a:lnTo>
                      <a:pt x="946150" y="946149"/>
                    </a:lnTo>
                    <a:lnTo>
                      <a:pt x="946150" y="20105"/>
                    </a:lnTo>
                    <a:close/>
                    <a:moveTo>
                      <a:pt x="0" y="0"/>
                    </a:moveTo>
                    <a:lnTo>
                      <a:pt x="966255" y="0"/>
                    </a:lnTo>
                    <a:lnTo>
                      <a:pt x="966255" y="966255"/>
                    </a:lnTo>
                    <a:lnTo>
                      <a:pt x="0" y="96625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6" name="Trapezoid 45"/>
              <p:cNvSpPr/>
              <p:nvPr/>
            </p:nvSpPr>
            <p:spPr>
              <a:xfrm>
                <a:off x="7543800" y="1727293"/>
                <a:ext cx="966255" cy="106307"/>
              </a:xfrm>
              <a:prstGeom prst="trapezoid">
                <a:avLst>
                  <a:gd name="adj" fmla="val 78760"/>
                </a:avLst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7" name="Freeform: Shape 46"/>
              <p:cNvSpPr/>
              <p:nvPr/>
            </p:nvSpPr>
            <p:spPr>
              <a:xfrm>
                <a:off x="7580658" y="1868834"/>
                <a:ext cx="892539" cy="892537"/>
              </a:xfrm>
              <a:custGeom>
                <a:avLst/>
                <a:gdLst>
                  <a:gd name="connsiteX0" fmla="*/ 804579 w 892539"/>
                  <a:gd name="connsiteY0" fmla="*/ 18302 h 892537"/>
                  <a:gd name="connsiteX1" fmla="*/ 804579 w 892539"/>
                  <a:gd name="connsiteY1" fmla="*/ 874233 h 892537"/>
                  <a:gd name="connsiteX2" fmla="*/ 873814 w 892539"/>
                  <a:gd name="connsiteY2" fmla="*/ 874233 h 892537"/>
                  <a:gd name="connsiteX3" fmla="*/ 873814 w 892539"/>
                  <a:gd name="connsiteY3" fmla="*/ 18302 h 892537"/>
                  <a:gd name="connsiteX4" fmla="*/ 721783 w 892539"/>
                  <a:gd name="connsiteY4" fmla="*/ 18302 h 892537"/>
                  <a:gd name="connsiteX5" fmla="*/ 721783 w 892539"/>
                  <a:gd name="connsiteY5" fmla="*/ 874233 h 892537"/>
                  <a:gd name="connsiteX6" fmla="*/ 791018 w 892539"/>
                  <a:gd name="connsiteY6" fmla="*/ 874233 h 892537"/>
                  <a:gd name="connsiteX7" fmla="*/ 791018 w 892539"/>
                  <a:gd name="connsiteY7" fmla="*/ 18302 h 892537"/>
                  <a:gd name="connsiteX8" fmla="*/ 638987 w 892539"/>
                  <a:gd name="connsiteY8" fmla="*/ 18302 h 892537"/>
                  <a:gd name="connsiteX9" fmla="*/ 638987 w 892539"/>
                  <a:gd name="connsiteY9" fmla="*/ 874233 h 892537"/>
                  <a:gd name="connsiteX10" fmla="*/ 708222 w 892539"/>
                  <a:gd name="connsiteY10" fmla="*/ 874233 h 892537"/>
                  <a:gd name="connsiteX11" fmla="*/ 708222 w 892539"/>
                  <a:gd name="connsiteY11" fmla="*/ 18302 h 892537"/>
                  <a:gd name="connsiteX12" fmla="*/ 556193 w 892539"/>
                  <a:gd name="connsiteY12" fmla="*/ 18302 h 892537"/>
                  <a:gd name="connsiteX13" fmla="*/ 556193 w 892539"/>
                  <a:gd name="connsiteY13" fmla="*/ 874233 h 892537"/>
                  <a:gd name="connsiteX14" fmla="*/ 625428 w 892539"/>
                  <a:gd name="connsiteY14" fmla="*/ 874233 h 892537"/>
                  <a:gd name="connsiteX15" fmla="*/ 625428 w 892539"/>
                  <a:gd name="connsiteY15" fmla="*/ 18302 h 892537"/>
                  <a:gd name="connsiteX16" fmla="*/ 473398 w 892539"/>
                  <a:gd name="connsiteY16" fmla="*/ 18302 h 892537"/>
                  <a:gd name="connsiteX17" fmla="*/ 473398 w 892539"/>
                  <a:gd name="connsiteY17" fmla="*/ 874233 h 892537"/>
                  <a:gd name="connsiteX18" fmla="*/ 542633 w 892539"/>
                  <a:gd name="connsiteY18" fmla="*/ 874233 h 892537"/>
                  <a:gd name="connsiteX19" fmla="*/ 542633 w 892539"/>
                  <a:gd name="connsiteY19" fmla="*/ 18302 h 892537"/>
                  <a:gd name="connsiteX20" fmla="*/ 347931 w 892539"/>
                  <a:gd name="connsiteY20" fmla="*/ 18302 h 892537"/>
                  <a:gd name="connsiteX21" fmla="*/ 347931 w 892539"/>
                  <a:gd name="connsiteY21" fmla="*/ 874233 h 892537"/>
                  <a:gd name="connsiteX22" fmla="*/ 417166 w 892539"/>
                  <a:gd name="connsiteY22" fmla="*/ 874233 h 892537"/>
                  <a:gd name="connsiteX23" fmla="*/ 417166 w 892539"/>
                  <a:gd name="connsiteY23" fmla="*/ 18302 h 892537"/>
                  <a:gd name="connsiteX24" fmla="*/ 265135 w 892539"/>
                  <a:gd name="connsiteY24" fmla="*/ 18302 h 892537"/>
                  <a:gd name="connsiteX25" fmla="*/ 265135 w 892539"/>
                  <a:gd name="connsiteY25" fmla="*/ 874233 h 892537"/>
                  <a:gd name="connsiteX26" fmla="*/ 334370 w 892539"/>
                  <a:gd name="connsiteY26" fmla="*/ 874233 h 892537"/>
                  <a:gd name="connsiteX27" fmla="*/ 334370 w 892539"/>
                  <a:gd name="connsiteY27" fmla="*/ 18302 h 892537"/>
                  <a:gd name="connsiteX28" fmla="*/ 182340 w 892539"/>
                  <a:gd name="connsiteY28" fmla="*/ 18302 h 892537"/>
                  <a:gd name="connsiteX29" fmla="*/ 182340 w 892539"/>
                  <a:gd name="connsiteY29" fmla="*/ 874233 h 892537"/>
                  <a:gd name="connsiteX30" fmla="*/ 251575 w 892539"/>
                  <a:gd name="connsiteY30" fmla="*/ 874233 h 892537"/>
                  <a:gd name="connsiteX31" fmla="*/ 251575 w 892539"/>
                  <a:gd name="connsiteY31" fmla="*/ 18302 h 892537"/>
                  <a:gd name="connsiteX32" fmla="*/ 99545 w 892539"/>
                  <a:gd name="connsiteY32" fmla="*/ 18302 h 892537"/>
                  <a:gd name="connsiteX33" fmla="*/ 99545 w 892539"/>
                  <a:gd name="connsiteY33" fmla="*/ 874233 h 892537"/>
                  <a:gd name="connsiteX34" fmla="*/ 168780 w 892539"/>
                  <a:gd name="connsiteY34" fmla="*/ 874233 h 892537"/>
                  <a:gd name="connsiteX35" fmla="*/ 168780 w 892539"/>
                  <a:gd name="connsiteY35" fmla="*/ 18302 h 892537"/>
                  <a:gd name="connsiteX36" fmla="*/ 16750 w 892539"/>
                  <a:gd name="connsiteY36" fmla="*/ 18302 h 892537"/>
                  <a:gd name="connsiteX37" fmla="*/ 16750 w 892539"/>
                  <a:gd name="connsiteY37" fmla="*/ 874233 h 892537"/>
                  <a:gd name="connsiteX38" fmla="*/ 85985 w 892539"/>
                  <a:gd name="connsiteY38" fmla="*/ 874233 h 892537"/>
                  <a:gd name="connsiteX39" fmla="*/ 85985 w 892539"/>
                  <a:gd name="connsiteY39" fmla="*/ 18302 h 892537"/>
                  <a:gd name="connsiteX40" fmla="*/ 455413 w 892539"/>
                  <a:gd name="connsiteY40" fmla="*/ 0 h 892537"/>
                  <a:gd name="connsiteX41" fmla="*/ 892539 w 892539"/>
                  <a:gd name="connsiteY41" fmla="*/ 0 h 892537"/>
                  <a:gd name="connsiteX42" fmla="*/ 892539 w 892539"/>
                  <a:gd name="connsiteY42" fmla="*/ 892537 h 892537"/>
                  <a:gd name="connsiteX43" fmla="*/ 455413 w 892539"/>
                  <a:gd name="connsiteY43" fmla="*/ 892537 h 892537"/>
                  <a:gd name="connsiteX44" fmla="*/ 0 w 892539"/>
                  <a:gd name="connsiteY44" fmla="*/ 0 h 892537"/>
                  <a:gd name="connsiteX45" fmla="*/ 437125 w 892539"/>
                  <a:gd name="connsiteY45" fmla="*/ 0 h 892537"/>
                  <a:gd name="connsiteX46" fmla="*/ 437125 w 892539"/>
                  <a:gd name="connsiteY46" fmla="*/ 892537 h 892537"/>
                  <a:gd name="connsiteX47" fmla="*/ 0 w 892539"/>
                  <a:gd name="connsiteY47" fmla="*/ 892537 h 89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892539" h="892537">
                    <a:moveTo>
                      <a:pt x="804579" y="18302"/>
                    </a:moveTo>
                    <a:lnTo>
                      <a:pt x="804579" y="874233"/>
                    </a:lnTo>
                    <a:lnTo>
                      <a:pt x="873814" y="874233"/>
                    </a:lnTo>
                    <a:lnTo>
                      <a:pt x="873814" y="18302"/>
                    </a:lnTo>
                    <a:close/>
                    <a:moveTo>
                      <a:pt x="721783" y="18302"/>
                    </a:moveTo>
                    <a:lnTo>
                      <a:pt x="721783" y="874233"/>
                    </a:lnTo>
                    <a:lnTo>
                      <a:pt x="791018" y="874233"/>
                    </a:lnTo>
                    <a:lnTo>
                      <a:pt x="791018" y="18302"/>
                    </a:lnTo>
                    <a:close/>
                    <a:moveTo>
                      <a:pt x="638987" y="18302"/>
                    </a:moveTo>
                    <a:lnTo>
                      <a:pt x="638987" y="874233"/>
                    </a:lnTo>
                    <a:lnTo>
                      <a:pt x="708222" y="874233"/>
                    </a:lnTo>
                    <a:lnTo>
                      <a:pt x="708222" y="18302"/>
                    </a:lnTo>
                    <a:close/>
                    <a:moveTo>
                      <a:pt x="556193" y="18302"/>
                    </a:moveTo>
                    <a:lnTo>
                      <a:pt x="556193" y="874233"/>
                    </a:lnTo>
                    <a:lnTo>
                      <a:pt x="625428" y="874233"/>
                    </a:lnTo>
                    <a:lnTo>
                      <a:pt x="625428" y="18302"/>
                    </a:lnTo>
                    <a:close/>
                    <a:moveTo>
                      <a:pt x="473398" y="18302"/>
                    </a:moveTo>
                    <a:lnTo>
                      <a:pt x="473398" y="874233"/>
                    </a:lnTo>
                    <a:lnTo>
                      <a:pt x="542633" y="874233"/>
                    </a:lnTo>
                    <a:lnTo>
                      <a:pt x="542633" y="18302"/>
                    </a:lnTo>
                    <a:close/>
                    <a:moveTo>
                      <a:pt x="347931" y="18302"/>
                    </a:moveTo>
                    <a:lnTo>
                      <a:pt x="347931" y="874233"/>
                    </a:lnTo>
                    <a:lnTo>
                      <a:pt x="417166" y="874233"/>
                    </a:lnTo>
                    <a:lnTo>
                      <a:pt x="417166" y="18302"/>
                    </a:lnTo>
                    <a:close/>
                    <a:moveTo>
                      <a:pt x="265135" y="18302"/>
                    </a:moveTo>
                    <a:lnTo>
                      <a:pt x="265135" y="874233"/>
                    </a:lnTo>
                    <a:lnTo>
                      <a:pt x="334370" y="874233"/>
                    </a:lnTo>
                    <a:lnTo>
                      <a:pt x="334370" y="18302"/>
                    </a:lnTo>
                    <a:close/>
                    <a:moveTo>
                      <a:pt x="182340" y="18302"/>
                    </a:moveTo>
                    <a:lnTo>
                      <a:pt x="182340" y="874233"/>
                    </a:lnTo>
                    <a:lnTo>
                      <a:pt x="251575" y="874233"/>
                    </a:lnTo>
                    <a:lnTo>
                      <a:pt x="251575" y="18302"/>
                    </a:lnTo>
                    <a:close/>
                    <a:moveTo>
                      <a:pt x="99545" y="18302"/>
                    </a:moveTo>
                    <a:lnTo>
                      <a:pt x="99545" y="874233"/>
                    </a:lnTo>
                    <a:lnTo>
                      <a:pt x="168780" y="874233"/>
                    </a:lnTo>
                    <a:lnTo>
                      <a:pt x="168780" y="18302"/>
                    </a:lnTo>
                    <a:close/>
                    <a:moveTo>
                      <a:pt x="16750" y="18302"/>
                    </a:moveTo>
                    <a:lnTo>
                      <a:pt x="16750" y="874233"/>
                    </a:lnTo>
                    <a:lnTo>
                      <a:pt x="85985" y="874233"/>
                    </a:lnTo>
                    <a:lnTo>
                      <a:pt x="85985" y="18302"/>
                    </a:lnTo>
                    <a:close/>
                    <a:moveTo>
                      <a:pt x="455413" y="0"/>
                    </a:moveTo>
                    <a:lnTo>
                      <a:pt x="892539" y="0"/>
                    </a:lnTo>
                    <a:lnTo>
                      <a:pt x="892539" y="892537"/>
                    </a:lnTo>
                    <a:lnTo>
                      <a:pt x="455413" y="892537"/>
                    </a:lnTo>
                    <a:close/>
                    <a:moveTo>
                      <a:pt x="0" y="0"/>
                    </a:moveTo>
                    <a:lnTo>
                      <a:pt x="437125" y="0"/>
                    </a:lnTo>
                    <a:lnTo>
                      <a:pt x="437125" y="892537"/>
                    </a:lnTo>
                    <a:lnTo>
                      <a:pt x="0" y="89253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288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26727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5400000">
            <a:off x="1537998" y="-1551809"/>
            <a:ext cx="2686177" cy="5762174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82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341314"/>
            <a:ext cx="4551917" cy="731837"/>
          </a:xfrm>
        </p:spPr>
        <p:txBody>
          <a:bodyPr anchor="t"/>
          <a:lstStyle/>
          <a:p>
            <a:pPr defTabSz="914378"/>
            <a:r>
              <a:rPr lang="en-US" dirty="0">
                <a:solidFill>
                  <a:schemeClr val="bg1"/>
                </a:solidFill>
              </a:rPr>
              <a:t>HX File System 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Built for Flash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428412" y="3439730"/>
            <a:ext cx="2436810" cy="113877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423302">
              <a:spcBef>
                <a:spcPts val="1200"/>
              </a:spcBef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Blazing Fast</a:t>
            </a:r>
          </a:p>
          <a:p>
            <a:pPr algn="ctr" defTabSz="423302">
              <a:spcBef>
                <a:spcPts val="1200"/>
              </a:spcBef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Cluster-wide SSD pooling maximizing IOPS and throughput</a:t>
            </a:r>
          </a:p>
        </p:txBody>
      </p:sp>
      <p:sp>
        <p:nvSpPr>
          <p:cNvPr id="88" name="Oval 87"/>
          <p:cNvSpPr/>
          <p:nvPr/>
        </p:nvSpPr>
        <p:spPr>
          <a:xfrm>
            <a:off x="4028344" y="2006931"/>
            <a:ext cx="1315945" cy="131594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wrap="none" anchor="ctr">
            <a:noAutofit/>
          </a:bodyPr>
          <a:lstStyle/>
          <a:p>
            <a:pPr algn="ctr" defTabSz="823085">
              <a:lnSpc>
                <a:spcPct val="90000"/>
              </a:lnSpc>
              <a:spcAft>
                <a:spcPct val="35000"/>
              </a:spcAft>
            </a:pPr>
            <a:endParaRPr lang="en-US" sz="2000" b="1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007461" y="2006931"/>
            <a:ext cx="2582776" cy="2571572"/>
            <a:chOff x="6007461" y="2006931"/>
            <a:chExt cx="2582776" cy="2571572"/>
          </a:xfrm>
        </p:grpSpPr>
        <p:sp>
          <p:nvSpPr>
            <p:cNvPr id="94" name="Rectangle 93"/>
            <p:cNvSpPr/>
            <p:nvPr/>
          </p:nvSpPr>
          <p:spPr>
            <a:xfrm>
              <a:off x="6007461" y="3439730"/>
              <a:ext cx="2582776" cy="113877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 defTabSz="423302">
                <a:spcBef>
                  <a:spcPts val="1200"/>
                </a:spcBef>
              </a:pPr>
              <a:r>
                <a:rPr lang="en-US" sz="1600" b="1" dirty="0">
                  <a:solidFill>
                    <a:schemeClr val="accent3"/>
                  </a:solidFill>
                  <a:latin typeface="+mn-lt"/>
                </a:rPr>
                <a:t>Low Latency</a:t>
              </a:r>
            </a:p>
            <a:p>
              <a:pPr algn="ctr" defTabSz="423302">
                <a:spcBef>
                  <a:spcPts val="1200"/>
                </a:spcBef>
              </a:pPr>
              <a:r>
                <a:rPr lang="en-US" sz="1400" dirty="0">
                  <a:solidFill>
                    <a:schemeClr val="accent3"/>
                  </a:solidFill>
                  <a:latin typeface="+mn-lt"/>
                </a:rPr>
                <a:t>Consistent low latency for data intensive applications and databases</a:t>
              </a:r>
            </a:p>
          </p:txBody>
        </p:sp>
        <p:sp>
          <p:nvSpPr>
            <p:cNvPr id="95" name="Oval 94"/>
            <p:cNvSpPr/>
            <p:nvPr/>
          </p:nvSpPr>
          <p:spPr>
            <a:xfrm>
              <a:off x="6622975" y="2006931"/>
              <a:ext cx="1315945" cy="13159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3"/>
              </a:solidFill>
            </a:ln>
          </p:spPr>
          <p:txBody>
            <a:bodyPr wrap="none" anchor="ctr">
              <a:noAutofit/>
            </a:bodyPr>
            <a:lstStyle/>
            <a:p>
              <a:pPr algn="ctr" defTabSz="823085">
                <a:lnSpc>
                  <a:spcPct val="90000"/>
                </a:lnSpc>
                <a:spcAft>
                  <a:spcPct val="35000"/>
                </a:spcAft>
              </a:pPr>
              <a:endParaRPr lang="en-US" sz="20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41042" y="2006931"/>
            <a:ext cx="2278138" cy="2571572"/>
            <a:chOff x="941042" y="2006931"/>
            <a:chExt cx="2278138" cy="2571572"/>
          </a:xfrm>
        </p:grpSpPr>
        <p:sp>
          <p:nvSpPr>
            <p:cNvPr id="81" name="Rectangle 80"/>
            <p:cNvSpPr/>
            <p:nvPr/>
          </p:nvSpPr>
          <p:spPr>
            <a:xfrm>
              <a:off x="941042" y="3439730"/>
              <a:ext cx="2278138" cy="113877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 defTabSz="423302">
                <a:spcBef>
                  <a:spcPts val="1200"/>
                </a:spcBef>
              </a:pPr>
              <a:r>
                <a:rPr lang="en-US" sz="1600" b="1" dirty="0">
                  <a:solidFill>
                    <a:schemeClr val="accent1"/>
                  </a:solidFill>
                  <a:latin typeface="+mn-lt"/>
                </a:rPr>
                <a:t>Engineered for Flash</a:t>
              </a:r>
            </a:p>
            <a:p>
              <a:pPr algn="ctr" defTabSz="423302">
                <a:spcBef>
                  <a:spcPts val="1200"/>
                </a:spcBef>
              </a:pPr>
              <a:r>
                <a:rPr lang="en-US" sz="1400" dirty="0">
                  <a:solidFill>
                    <a:schemeClr val="accent1"/>
                  </a:solidFill>
                  <a:latin typeface="+mn-lt"/>
                </a:rPr>
                <a:t>Sequential SSD writing for increased component longevity</a:t>
              </a:r>
            </a:p>
          </p:txBody>
        </p:sp>
        <p:sp>
          <p:nvSpPr>
            <p:cNvPr id="82" name="Oval 81"/>
            <p:cNvSpPr/>
            <p:nvPr/>
          </p:nvSpPr>
          <p:spPr>
            <a:xfrm>
              <a:off x="1433713" y="2006931"/>
              <a:ext cx="1315945" cy="13159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txBody>
            <a:bodyPr wrap="none" anchor="ctr">
              <a:noAutofit/>
            </a:bodyPr>
            <a:lstStyle/>
            <a:p>
              <a:pPr algn="ctr" defTabSz="823085">
                <a:lnSpc>
                  <a:spcPct val="90000"/>
                </a:lnSpc>
                <a:spcAft>
                  <a:spcPct val="35000"/>
                </a:spcAft>
              </a:pPr>
              <a:endParaRPr lang="en-US" sz="20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38" name="Group 19"/>
          <p:cNvGrpSpPr>
            <a:grpSpLocks noChangeAspect="1"/>
          </p:cNvGrpSpPr>
          <p:nvPr/>
        </p:nvGrpSpPr>
        <p:grpSpPr bwMode="auto">
          <a:xfrm>
            <a:off x="4186238" y="2412999"/>
            <a:ext cx="892993" cy="549275"/>
            <a:chOff x="2349" y="1294"/>
            <a:chExt cx="1060" cy="652"/>
          </a:xfrm>
          <a:solidFill>
            <a:srgbClr val="4993C7"/>
          </a:solidFill>
        </p:grpSpPr>
        <p:sp>
          <p:nvSpPr>
            <p:cNvPr id="40" name="Freeform 20"/>
            <p:cNvSpPr>
              <a:spLocks/>
            </p:cNvSpPr>
            <p:nvPr/>
          </p:nvSpPr>
          <p:spPr bwMode="auto">
            <a:xfrm>
              <a:off x="2839" y="1302"/>
              <a:ext cx="570" cy="644"/>
            </a:xfrm>
            <a:custGeom>
              <a:avLst/>
              <a:gdLst>
                <a:gd name="T0" fmla="*/ 7 w 241"/>
                <a:gd name="T1" fmla="*/ 3 h 271"/>
                <a:gd name="T2" fmla="*/ 7 w 241"/>
                <a:gd name="T3" fmla="*/ 29 h 271"/>
                <a:gd name="T4" fmla="*/ 84 w 241"/>
                <a:gd name="T5" fmla="*/ 38 h 271"/>
                <a:gd name="T6" fmla="*/ 102 w 241"/>
                <a:gd name="T7" fmla="*/ 67 h 271"/>
                <a:gd name="T8" fmla="*/ 46 w 241"/>
                <a:gd name="T9" fmla="*/ 126 h 271"/>
                <a:gd name="T10" fmla="*/ 60 w 241"/>
                <a:gd name="T11" fmla="*/ 185 h 271"/>
                <a:gd name="T12" fmla="*/ 82 w 241"/>
                <a:gd name="T13" fmla="*/ 214 h 271"/>
                <a:gd name="T14" fmla="*/ 0 w 241"/>
                <a:gd name="T15" fmla="*/ 251 h 271"/>
                <a:gd name="T16" fmla="*/ 10 w 241"/>
                <a:gd name="T17" fmla="*/ 271 h 271"/>
                <a:gd name="T18" fmla="*/ 109 w 241"/>
                <a:gd name="T19" fmla="*/ 240 h 271"/>
                <a:gd name="T20" fmla="*/ 136 w 241"/>
                <a:gd name="T21" fmla="*/ 228 h 271"/>
                <a:gd name="T22" fmla="*/ 113 w 241"/>
                <a:gd name="T23" fmla="*/ 175 h 271"/>
                <a:gd name="T24" fmla="*/ 100 w 241"/>
                <a:gd name="T25" fmla="*/ 155 h 271"/>
                <a:gd name="T26" fmla="*/ 132 w 241"/>
                <a:gd name="T27" fmla="*/ 128 h 271"/>
                <a:gd name="T28" fmla="*/ 156 w 241"/>
                <a:gd name="T29" fmla="*/ 162 h 271"/>
                <a:gd name="T30" fmla="*/ 240 w 241"/>
                <a:gd name="T31" fmla="*/ 164 h 271"/>
                <a:gd name="T32" fmla="*/ 241 w 241"/>
                <a:gd name="T33" fmla="*/ 142 h 271"/>
                <a:gd name="T34" fmla="*/ 176 w 241"/>
                <a:gd name="T35" fmla="*/ 130 h 271"/>
                <a:gd name="T36" fmla="*/ 168 w 241"/>
                <a:gd name="T37" fmla="*/ 119 h 271"/>
                <a:gd name="T38" fmla="*/ 131 w 241"/>
                <a:gd name="T39" fmla="*/ 24 h 271"/>
                <a:gd name="T40" fmla="*/ 63 w 241"/>
                <a:gd name="T41" fmla="*/ 1 h 271"/>
                <a:gd name="T42" fmla="*/ 7 w 241"/>
                <a:gd name="T43" fmla="*/ 3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1" h="271">
                  <a:moveTo>
                    <a:pt x="7" y="3"/>
                  </a:move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8" y="31"/>
                    <a:pt x="84" y="38"/>
                  </a:cubicBezTo>
                  <a:cubicBezTo>
                    <a:pt x="89" y="46"/>
                    <a:pt x="102" y="67"/>
                    <a:pt x="102" y="67"/>
                  </a:cubicBezTo>
                  <a:cubicBezTo>
                    <a:pt x="102" y="67"/>
                    <a:pt x="50" y="112"/>
                    <a:pt x="46" y="126"/>
                  </a:cubicBezTo>
                  <a:cubicBezTo>
                    <a:pt x="43" y="140"/>
                    <a:pt x="48" y="174"/>
                    <a:pt x="60" y="185"/>
                  </a:cubicBezTo>
                  <a:cubicBezTo>
                    <a:pt x="73" y="196"/>
                    <a:pt x="82" y="214"/>
                    <a:pt x="82" y="214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10" y="271"/>
                    <a:pt x="10" y="271"/>
                    <a:pt x="10" y="271"/>
                  </a:cubicBezTo>
                  <a:cubicBezTo>
                    <a:pt x="109" y="240"/>
                    <a:pt x="109" y="240"/>
                    <a:pt x="109" y="240"/>
                  </a:cubicBezTo>
                  <a:cubicBezTo>
                    <a:pt x="109" y="240"/>
                    <a:pt x="136" y="237"/>
                    <a:pt x="136" y="228"/>
                  </a:cubicBezTo>
                  <a:cubicBezTo>
                    <a:pt x="136" y="219"/>
                    <a:pt x="113" y="175"/>
                    <a:pt x="113" y="175"/>
                  </a:cubicBezTo>
                  <a:cubicBezTo>
                    <a:pt x="100" y="155"/>
                    <a:pt x="100" y="155"/>
                    <a:pt x="100" y="155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8"/>
                    <a:pt x="146" y="156"/>
                    <a:pt x="156" y="162"/>
                  </a:cubicBezTo>
                  <a:cubicBezTo>
                    <a:pt x="166" y="168"/>
                    <a:pt x="240" y="164"/>
                    <a:pt x="240" y="164"/>
                  </a:cubicBezTo>
                  <a:cubicBezTo>
                    <a:pt x="241" y="142"/>
                    <a:pt x="241" y="142"/>
                    <a:pt x="241" y="142"/>
                  </a:cubicBezTo>
                  <a:cubicBezTo>
                    <a:pt x="176" y="130"/>
                    <a:pt x="176" y="130"/>
                    <a:pt x="176" y="130"/>
                  </a:cubicBezTo>
                  <a:cubicBezTo>
                    <a:pt x="176" y="130"/>
                    <a:pt x="171" y="128"/>
                    <a:pt x="168" y="119"/>
                  </a:cubicBezTo>
                  <a:cubicBezTo>
                    <a:pt x="166" y="111"/>
                    <a:pt x="157" y="41"/>
                    <a:pt x="131" y="24"/>
                  </a:cubicBezTo>
                  <a:cubicBezTo>
                    <a:pt x="105" y="7"/>
                    <a:pt x="81" y="3"/>
                    <a:pt x="63" y="1"/>
                  </a:cubicBezTo>
                  <a:cubicBezTo>
                    <a:pt x="44" y="0"/>
                    <a:pt x="7" y="3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1"/>
            <p:cNvSpPr>
              <a:spLocks/>
            </p:cNvSpPr>
            <p:nvPr/>
          </p:nvSpPr>
          <p:spPr bwMode="auto">
            <a:xfrm>
              <a:off x="2564" y="1611"/>
              <a:ext cx="374" cy="311"/>
            </a:xfrm>
            <a:custGeom>
              <a:avLst/>
              <a:gdLst>
                <a:gd name="T0" fmla="*/ 0 w 158"/>
                <a:gd name="T1" fmla="*/ 116 h 131"/>
                <a:gd name="T2" fmla="*/ 13 w 158"/>
                <a:gd name="T3" fmla="*/ 131 h 131"/>
                <a:gd name="T4" fmla="*/ 158 w 158"/>
                <a:gd name="T5" fmla="*/ 51 h 131"/>
                <a:gd name="T6" fmla="*/ 149 w 158"/>
                <a:gd name="T7" fmla="*/ 0 h 131"/>
                <a:gd name="T8" fmla="*/ 0 w 158"/>
                <a:gd name="T9" fmla="*/ 1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31">
                  <a:moveTo>
                    <a:pt x="0" y="116"/>
                  </a:moveTo>
                  <a:cubicBezTo>
                    <a:pt x="13" y="131"/>
                    <a:pt x="13" y="131"/>
                    <a:pt x="13" y="131"/>
                  </a:cubicBezTo>
                  <a:cubicBezTo>
                    <a:pt x="158" y="51"/>
                    <a:pt x="158" y="51"/>
                    <a:pt x="158" y="51"/>
                  </a:cubicBezTo>
                  <a:cubicBezTo>
                    <a:pt x="158" y="51"/>
                    <a:pt x="142" y="13"/>
                    <a:pt x="149" y="0"/>
                  </a:cubicBezTo>
                  <a:cubicBezTo>
                    <a:pt x="145" y="4"/>
                    <a:pt x="0" y="116"/>
                    <a:pt x="0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22"/>
            <p:cNvSpPr>
              <a:spLocks noChangeArrowheads="1"/>
            </p:cNvSpPr>
            <p:nvPr/>
          </p:nvSpPr>
          <p:spPr bwMode="auto">
            <a:xfrm>
              <a:off x="3222" y="1294"/>
              <a:ext cx="147" cy="14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3"/>
            <p:cNvSpPr>
              <a:spLocks noChangeArrowheads="1"/>
            </p:cNvSpPr>
            <p:nvPr/>
          </p:nvSpPr>
          <p:spPr bwMode="auto">
            <a:xfrm>
              <a:off x="2597" y="1504"/>
              <a:ext cx="322" cy="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4"/>
            <p:cNvSpPr>
              <a:spLocks noChangeArrowheads="1"/>
            </p:cNvSpPr>
            <p:nvPr/>
          </p:nvSpPr>
          <p:spPr bwMode="auto">
            <a:xfrm>
              <a:off x="2448" y="1613"/>
              <a:ext cx="322" cy="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5"/>
            <p:cNvSpPr>
              <a:spLocks noChangeArrowheads="1"/>
            </p:cNvSpPr>
            <p:nvPr/>
          </p:nvSpPr>
          <p:spPr bwMode="auto">
            <a:xfrm>
              <a:off x="2349" y="1718"/>
              <a:ext cx="321" cy="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33"/>
          <p:cNvGrpSpPr>
            <a:grpSpLocks noChangeAspect="1"/>
          </p:cNvGrpSpPr>
          <p:nvPr/>
        </p:nvGrpSpPr>
        <p:grpSpPr bwMode="auto">
          <a:xfrm>
            <a:off x="7046913" y="2359178"/>
            <a:ext cx="446088" cy="689204"/>
            <a:chOff x="2679" y="1311"/>
            <a:chExt cx="400" cy="618"/>
          </a:xfrm>
          <a:solidFill>
            <a:schemeClr val="tx1"/>
          </a:solidFill>
        </p:grpSpPr>
        <p:sp>
          <p:nvSpPr>
            <p:cNvPr id="64" name="Freeform 34"/>
            <p:cNvSpPr>
              <a:spLocks/>
            </p:cNvSpPr>
            <p:nvPr/>
          </p:nvSpPr>
          <p:spPr bwMode="auto">
            <a:xfrm>
              <a:off x="2679" y="1668"/>
              <a:ext cx="400" cy="261"/>
            </a:xfrm>
            <a:custGeom>
              <a:avLst/>
              <a:gdLst>
                <a:gd name="T0" fmla="*/ 199 w 400"/>
                <a:gd name="T1" fmla="*/ 261 h 261"/>
                <a:gd name="T2" fmla="*/ 400 w 400"/>
                <a:gd name="T3" fmla="*/ 0 h 261"/>
                <a:gd name="T4" fmla="*/ 0 w 400"/>
                <a:gd name="T5" fmla="*/ 0 h 261"/>
                <a:gd name="T6" fmla="*/ 199 w 400"/>
                <a:gd name="T7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0" h="261">
                  <a:moveTo>
                    <a:pt x="199" y="261"/>
                  </a:moveTo>
                  <a:lnTo>
                    <a:pt x="400" y="0"/>
                  </a:lnTo>
                  <a:lnTo>
                    <a:pt x="0" y="0"/>
                  </a:lnTo>
                  <a:lnTo>
                    <a:pt x="199" y="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35"/>
            <p:cNvSpPr>
              <a:spLocks noChangeArrowheads="1"/>
            </p:cNvSpPr>
            <p:nvPr/>
          </p:nvSpPr>
          <p:spPr bwMode="auto">
            <a:xfrm>
              <a:off x="2779" y="1311"/>
              <a:ext cx="197" cy="3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71637" y="2316201"/>
            <a:ext cx="632626" cy="721057"/>
            <a:chOff x="-736613" y="2365043"/>
            <a:chExt cx="487043" cy="555124"/>
          </a:xfrm>
        </p:grpSpPr>
        <p:sp>
          <p:nvSpPr>
            <p:cNvPr id="30" name="Rectangle 29"/>
            <p:cNvSpPr/>
            <p:nvPr/>
          </p:nvSpPr>
          <p:spPr>
            <a:xfrm>
              <a:off x="-736613" y="2365043"/>
              <a:ext cx="487043" cy="55512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sp>
          <p:nvSpPr>
            <p:cNvPr id="31" name="Freeform 81"/>
            <p:cNvSpPr/>
            <p:nvPr/>
          </p:nvSpPr>
          <p:spPr>
            <a:xfrm>
              <a:off x="-676730" y="2416408"/>
              <a:ext cx="379843" cy="368163"/>
            </a:xfrm>
            <a:custGeom>
              <a:avLst/>
              <a:gdLst>
                <a:gd name="connsiteX0" fmla="*/ 24918 w 181256"/>
                <a:gd name="connsiteY0" fmla="*/ 107579 h 165735"/>
                <a:gd name="connsiteX1" fmla="*/ 24918 w 181256"/>
                <a:gd name="connsiteY1" fmla="*/ 141362 h 165735"/>
                <a:gd name="connsiteX2" fmla="*/ 86172 w 181256"/>
                <a:gd name="connsiteY2" fmla="*/ 141362 h 165735"/>
                <a:gd name="connsiteX3" fmla="*/ 86172 w 181256"/>
                <a:gd name="connsiteY3" fmla="*/ 107579 h 165735"/>
                <a:gd name="connsiteX4" fmla="*/ 95085 w 181256"/>
                <a:gd name="connsiteY4" fmla="*/ 107543 h 165735"/>
                <a:gd name="connsiteX5" fmla="*/ 95085 w 181256"/>
                <a:gd name="connsiteY5" fmla="*/ 141326 h 165735"/>
                <a:gd name="connsiteX6" fmla="*/ 156339 w 181256"/>
                <a:gd name="connsiteY6" fmla="*/ 141326 h 165735"/>
                <a:gd name="connsiteX7" fmla="*/ 156339 w 181256"/>
                <a:gd name="connsiteY7" fmla="*/ 107543 h 165735"/>
                <a:gd name="connsiteX8" fmla="*/ 24937 w 181256"/>
                <a:gd name="connsiteY8" fmla="*/ 65991 h 165735"/>
                <a:gd name="connsiteX9" fmla="*/ 24937 w 181256"/>
                <a:gd name="connsiteY9" fmla="*/ 99774 h 165735"/>
                <a:gd name="connsiteX10" fmla="*/ 86191 w 181256"/>
                <a:gd name="connsiteY10" fmla="*/ 99774 h 165735"/>
                <a:gd name="connsiteX11" fmla="*/ 86191 w 181256"/>
                <a:gd name="connsiteY11" fmla="*/ 65991 h 165735"/>
                <a:gd name="connsiteX12" fmla="*/ 95066 w 181256"/>
                <a:gd name="connsiteY12" fmla="*/ 65970 h 165735"/>
                <a:gd name="connsiteX13" fmla="*/ 95066 w 181256"/>
                <a:gd name="connsiteY13" fmla="*/ 99753 h 165735"/>
                <a:gd name="connsiteX14" fmla="*/ 156320 w 181256"/>
                <a:gd name="connsiteY14" fmla="*/ 99753 h 165735"/>
                <a:gd name="connsiteX15" fmla="*/ 156320 w 181256"/>
                <a:gd name="connsiteY15" fmla="*/ 65970 h 165735"/>
                <a:gd name="connsiteX16" fmla="*/ 95066 w 181256"/>
                <a:gd name="connsiteY16" fmla="*/ 24381 h 165735"/>
                <a:gd name="connsiteX17" fmla="*/ 95066 w 181256"/>
                <a:gd name="connsiteY17" fmla="*/ 58164 h 165735"/>
                <a:gd name="connsiteX18" fmla="*/ 156320 w 181256"/>
                <a:gd name="connsiteY18" fmla="*/ 58164 h 165735"/>
                <a:gd name="connsiteX19" fmla="*/ 156320 w 181256"/>
                <a:gd name="connsiteY19" fmla="*/ 24381 h 165735"/>
                <a:gd name="connsiteX20" fmla="*/ 24937 w 181256"/>
                <a:gd name="connsiteY20" fmla="*/ 24373 h 165735"/>
                <a:gd name="connsiteX21" fmla="*/ 24937 w 181256"/>
                <a:gd name="connsiteY21" fmla="*/ 58156 h 165735"/>
                <a:gd name="connsiteX22" fmla="*/ 86191 w 181256"/>
                <a:gd name="connsiteY22" fmla="*/ 58156 h 165735"/>
                <a:gd name="connsiteX23" fmla="*/ 86191 w 181256"/>
                <a:gd name="connsiteY23" fmla="*/ 24373 h 165735"/>
                <a:gd name="connsiteX24" fmla="*/ 0 w 181256"/>
                <a:gd name="connsiteY24" fmla="*/ 0 h 165735"/>
                <a:gd name="connsiteX25" fmla="*/ 181256 w 181256"/>
                <a:gd name="connsiteY25" fmla="*/ 0 h 165735"/>
                <a:gd name="connsiteX26" fmla="*/ 181256 w 181256"/>
                <a:gd name="connsiteY26" fmla="*/ 165735 h 165735"/>
                <a:gd name="connsiteX27" fmla="*/ 0 w 181256"/>
                <a:gd name="connsiteY27" fmla="*/ 165735 h 16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256" h="165735">
                  <a:moveTo>
                    <a:pt x="24918" y="107579"/>
                  </a:moveTo>
                  <a:lnTo>
                    <a:pt x="24918" y="141362"/>
                  </a:lnTo>
                  <a:lnTo>
                    <a:pt x="86172" y="141362"/>
                  </a:lnTo>
                  <a:lnTo>
                    <a:pt x="86172" y="107579"/>
                  </a:lnTo>
                  <a:close/>
                  <a:moveTo>
                    <a:pt x="95085" y="107543"/>
                  </a:moveTo>
                  <a:lnTo>
                    <a:pt x="95085" y="141326"/>
                  </a:lnTo>
                  <a:lnTo>
                    <a:pt x="156339" y="141326"/>
                  </a:lnTo>
                  <a:lnTo>
                    <a:pt x="156339" y="107543"/>
                  </a:lnTo>
                  <a:close/>
                  <a:moveTo>
                    <a:pt x="24937" y="65991"/>
                  </a:moveTo>
                  <a:lnTo>
                    <a:pt x="24937" y="99774"/>
                  </a:lnTo>
                  <a:lnTo>
                    <a:pt x="86191" y="99774"/>
                  </a:lnTo>
                  <a:lnTo>
                    <a:pt x="86191" y="65991"/>
                  </a:lnTo>
                  <a:close/>
                  <a:moveTo>
                    <a:pt x="95066" y="65970"/>
                  </a:moveTo>
                  <a:lnTo>
                    <a:pt x="95066" y="99753"/>
                  </a:lnTo>
                  <a:lnTo>
                    <a:pt x="156320" y="99753"/>
                  </a:lnTo>
                  <a:lnTo>
                    <a:pt x="156320" y="65970"/>
                  </a:lnTo>
                  <a:close/>
                  <a:moveTo>
                    <a:pt x="95066" y="24381"/>
                  </a:moveTo>
                  <a:lnTo>
                    <a:pt x="95066" y="58164"/>
                  </a:lnTo>
                  <a:lnTo>
                    <a:pt x="156320" y="58164"/>
                  </a:lnTo>
                  <a:lnTo>
                    <a:pt x="156320" y="24381"/>
                  </a:lnTo>
                  <a:close/>
                  <a:moveTo>
                    <a:pt x="24937" y="24373"/>
                  </a:moveTo>
                  <a:lnTo>
                    <a:pt x="24937" y="58156"/>
                  </a:lnTo>
                  <a:lnTo>
                    <a:pt x="86191" y="58156"/>
                  </a:lnTo>
                  <a:lnTo>
                    <a:pt x="86191" y="24373"/>
                  </a:lnTo>
                  <a:close/>
                  <a:moveTo>
                    <a:pt x="0" y="0"/>
                  </a:moveTo>
                  <a:lnTo>
                    <a:pt x="181256" y="0"/>
                  </a:lnTo>
                  <a:lnTo>
                    <a:pt x="181256" y="165735"/>
                  </a:lnTo>
                  <a:lnTo>
                    <a:pt x="0" y="165735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2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32" name="Group 10"/>
            <p:cNvGrpSpPr>
              <a:grpSpLocks noChangeAspect="1"/>
            </p:cNvGrpSpPr>
            <p:nvPr/>
          </p:nvGrpSpPr>
          <p:grpSpPr bwMode="auto">
            <a:xfrm>
              <a:off x="-575809" y="2819182"/>
              <a:ext cx="174646" cy="74226"/>
              <a:chOff x="2759" y="1571"/>
              <a:chExt cx="242" cy="98"/>
            </a:xfrm>
            <a:solidFill>
              <a:schemeClr val="accent1"/>
            </a:solidFill>
          </p:grpSpPr>
          <p:sp>
            <p:nvSpPr>
              <p:cNvPr id="33" name="Freeform 11"/>
              <p:cNvSpPr>
                <a:spLocks/>
              </p:cNvSpPr>
              <p:nvPr/>
            </p:nvSpPr>
            <p:spPr bwMode="auto">
              <a:xfrm>
                <a:off x="275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2 w 143"/>
                  <a:gd name="T3" fmla="*/ 123 h 186"/>
                  <a:gd name="T4" fmla="*/ 29 w 143"/>
                  <a:gd name="T5" fmla="*/ 145 h 186"/>
                  <a:gd name="T6" fmla="*/ 48 w 143"/>
                  <a:gd name="T7" fmla="*/ 159 h 186"/>
                  <a:gd name="T8" fmla="*/ 75 w 143"/>
                  <a:gd name="T9" fmla="*/ 164 h 186"/>
                  <a:gd name="T10" fmla="*/ 99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4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8 w 143"/>
                  <a:gd name="T37" fmla="*/ 25 h 186"/>
                  <a:gd name="T38" fmla="*/ 137 w 143"/>
                  <a:gd name="T39" fmla="*/ 54 h 186"/>
                  <a:gd name="T40" fmla="*/ 114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39 w 143"/>
                  <a:gd name="T47" fmla="*/ 29 h 186"/>
                  <a:gd name="T48" fmla="*/ 29 w 143"/>
                  <a:gd name="T49" fmla="*/ 48 h 186"/>
                  <a:gd name="T50" fmla="*/ 36 w 143"/>
                  <a:gd name="T51" fmla="*/ 64 h 186"/>
                  <a:gd name="T52" fmla="*/ 72 w 143"/>
                  <a:gd name="T53" fmla="*/ 77 h 186"/>
                  <a:gd name="T54" fmla="*/ 112 w 143"/>
                  <a:gd name="T55" fmla="*/ 88 h 186"/>
                  <a:gd name="T56" fmla="*/ 135 w 143"/>
                  <a:gd name="T57" fmla="*/ 106 h 186"/>
                  <a:gd name="T58" fmla="*/ 143 w 143"/>
                  <a:gd name="T59" fmla="*/ 132 h 186"/>
                  <a:gd name="T60" fmla="*/ 134 w 143"/>
                  <a:gd name="T61" fmla="*/ 159 h 186"/>
                  <a:gd name="T62" fmla="*/ 111 w 143"/>
                  <a:gd name="T63" fmla="*/ 179 h 186"/>
                  <a:gd name="T64" fmla="*/ 76 w 143"/>
                  <a:gd name="T65" fmla="*/ 186 h 186"/>
                  <a:gd name="T66" fmla="*/ 35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2" y="123"/>
                      <a:pt x="22" y="123"/>
                      <a:pt x="22" y="123"/>
                    </a:cubicBezTo>
                    <a:cubicBezTo>
                      <a:pt x="23" y="132"/>
                      <a:pt x="26" y="139"/>
                      <a:pt x="29" y="145"/>
                    </a:cubicBezTo>
                    <a:cubicBezTo>
                      <a:pt x="33" y="151"/>
                      <a:pt x="39" y="155"/>
                      <a:pt x="48" y="159"/>
                    </a:cubicBezTo>
                    <a:cubicBezTo>
                      <a:pt x="56" y="163"/>
                      <a:pt x="65" y="164"/>
                      <a:pt x="75" y="164"/>
                    </a:cubicBezTo>
                    <a:cubicBezTo>
                      <a:pt x="84" y="164"/>
                      <a:pt x="92" y="163"/>
                      <a:pt x="99" y="160"/>
                    </a:cubicBezTo>
                    <a:cubicBezTo>
                      <a:pt x="106" y="158"/>
                      <a:pt x="111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1" y="115"/>
                      <a:pt x="106" y="111"/>
                      <a:pt x="99" y="109"/>
                    </a:cubicBezTo>
                    <a:cubicBezTo>
                      <a:pt x="94" y="107"/>
                      <a:pt x="83" y="104"/>
                      <a:pt x="67" y="100"/>
                    </a:cubicBezTo>
                    <a:cubicBezTo>
                      <a:pt x="50" y="96"/>
                      <a:pt x="39" y="92"/>
                      <a:pt x="32" y="89"/>
                    </a:cubicBezTo>
                    <a:cubicBezTo>
                      <a:pt x="23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9" y="32"/>
                      <a:pt x="14" y="24"/>
                    </a:cubicBezTo>
                    <a:cubicBezTo>
                      <a:pt x="19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5" y="11"/>
                      <a:pt x="123" y="17"/>
                      <a:pt x="128" y="25"/>
                    </a:cubicBezTo>
                    <a:cubicBezTo>
                      <a:pt x="134" y="34"/>
                      <a:pt x="137" y="43"/>
                      <a:pt x="137" y="54"/>
                    </a:cubicBezTo>
                    <a:cubicBezTo>
                      <a:pt x="114" y="55"/>
                      <a:pt x="114" y="55"/>
                      <a:pt x="114" y="55"/>
                    </a:cubicBezTo>
                    <a:cubicBezTo>
                      <a:pt x="113" y="44"/>
                      <a:pt x="109" y="35"/>
                      <a:pt x="102" y="30"/>
                    </a:cubicBezTo>
                    <a:cubicBezTo>
                      <a:pt x="95" y="24"/>
                      <a:pt x="84" y="21"/>
                      <a:pt x="71" y="21"/>
                    </a:cubicBezTo>
                    <a:cubicBezTo>
                      <a:pt x="56" y="21"/>
                      <a:pt x="46" y="24"/>
                      <a:pt x="39" y="29"/>
                    </a:cubicBezTo>
                    <a:cubicBezTo>
                      <a:pt x="33" y="34"/>
                      <a:pt x="29" y="40"/>
                      <a:pt x="29" y="48"/>
                    </a:cubicBezTo>
                    <a:cubicBezTo>
                      <a:pt x="29" y="54"/>
                      <a:pt x="32" y="60"/>
                      <a:pt x="36" y="64"/>
                    </a:cubicBezTo>
                    <a:cubicBezTo>
                      <a:pt x="41" y="68"/>
                      <a:pt x="53" y="72"/>
                      <a:pt x="72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2" y="93"/>
                      <a:pt x="130" y="99"/>
                      <a:pt x="135" y="106"/>
                    </a:cubicBezTo>
                    <a:cubicBezTo>
                      <a:pt x="140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4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6" y="186"/>
                    </a:cubicBezTo>
                    <a:cubicBezTo>
                      <a:pt x="60" y="186"/>
                      <a:pt x="46" y="183"/>
                      <a:pt x="35" y="179"/>
                    </a:cubicBezTo>
                    <a:cubicBezTo>
                      <a:pt x="24" y="174"/>
                      <a:pt x="16" y="167"/>
                      <a:pt x="10" y="157"/>
                    </a:cubicBezTo>
                    <a:cubicBezTo>
                      <a:pt x="3" y="148"/>
                      <a:pt x="0" y="137"/>
                      <a:pt x="0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283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3 w 143"/>
                  <a:gd name="T3" fmla="*/ 123 h 186"/>
                  <a:gd name="T4" fmla="*/ 30 w 143"/>
                  <a:gd name="T5" fmla="*/ 145 h 186"/>
                  <a:gd name="T6" fmla="*/ 48 w 143"/>
                  <a:gd name="T7" fmla="*/ 159 h 186"/>
                  <a:gd name="T8" fmla="*/ 76 w 143"/>
                  <a:gd name="T9" fmla="*/ 164 h 186"/>
                  <a:gd name="T10" fmla="*/ 100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5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9 w 143"/>
                  <a:gd name="T37" fmla="*/ 25 h 186"/>
                  <a:gd name="T38" fmla="*/ 138 w 143"/>
                  <a:gd name="T39" fmla="*/ 54 h 186"/>
                  <a:gd name="T40" fmla="*/ 115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40 w 143"/>
                  <a:gd name="T47" fmla="*/ 29 h 186"/>
                  <a:gd name="T48" fmla="*/ 30 w 143"/>
                  <a:gd name="T49" fmla="*/ 48 h 186"/>
                  <a:gd name="T50" fmla="*/ 37 w 143"/>
                  <a:gd name="T51" fmla="*/ 64 h 186"/>
                  <a:gd name="T52" fmla="*/ 73 w 143"/>
                  <a:gd name="T53" fmla="*/ 77 h 186"/>
                  <a:gd name="T54" fmla="*/ 112 w 143"/>
                  <a:gd name="T55" fmla="*/ 88 h 186"/>
                  <a:gd name="T56" fmla="*/ 136 w 143"/>
                  <a:gd name="T57" fmla="*/ 106 h 186"/>
                  <a:gd name="T58" fmla="*/ 143 w 143"/>
                  <a:gd name="T59" fmla="*/ 132 h 186"/>
                  <a:gd name="T60" fmla="*/ 135 w 143"/>
                  <a:gd name="T61" fmla="*/ 159 h 186"/>
                  <a:gd name="T62" fmla="*/ 111 w 143"/>
                  <a:gd name="T63" fmla="*/ 179 h 186"/>
                  <a:gd name="T64" fmla="*/ 77 w 143"/>
                  <a:gd name="T65" fmla="*/ 186 h 186"/>
                  <a:gd name="T66" fmla="*/ 36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3" y="123"/>
                      <a:pt x="23" y="123"/>
                      <a:pt x="23" y="123"/>
                    </a:cubicBezTo>
                    <a:cubicBezTo>
                      <a:pt x="24" y="132"/>
                      <a:pt x="26" y="139"/>
                      <a:pt x="30" y="145"/>
                    </a:cubicBezTo>
                    <a:cubicBezTo>
                      <a:pt x="34" y="151"/>
                      <a:pt x="40" y="155"/>
                      <a:pt x="48" y="159"/>
                    </a:cubicBezTo>
                    <a:cubicBezTo>
                      <a:pt x="56" y="163"/>
                      <a:pt x="65" y="164"/>
                      <a:pt x="76" y="164"/>
                    </a:cubicBezTo>
                    <a:cubicBezTo>
                      <a:pt x="85" y="164"/>
                      <a:pt x="93" y="163"/>
                      <a:pt x="100" y="160"/>
                    </a:cubicBezTo>
                    <a:cubicBezTo>
                      <a:pt x="106" y="158"/>
                      <a:pt x="112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2" y="115"/>
                      <a:pt x="107" y="111"/>
                      <a:pt x="99" y="109"/>
                    </a:cubicBezTo>
                    <a:cubicBezTo>
                      <a:pt x="94" y="107"/>
                      <a:pt x="84" y="104"/>
                      <a:pt x="67" y="100"/>
                    </a:cubicBezTo>
                    <a:cubicBezTo>
                      <a:pt x="51" y="96"/>
                      <a:pt x="39" y="92"/>
                      <a:pt x="32" y="89"/>
                    </a:cubicBezTo>
                    <a:cubicBezTo>
                      <a:pt x="24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10" y="32"/>
                      <a:pt x="15" y="24"/>
                    </a:cubicBezTo>
                    <a:cubicBezTo>
                      <a:pt x="20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6" y="11"/>
                      <a:pt x="123" y="17"/>
                      <a:pt x="129" y="25"/>
                    </a:cubicBezTo>
                    <a:cubicBezTo>
                      <a:pt x="134" y="34"/>
                      <a:pt x="137" y="43"/>
                      <a:pt x="138" y="54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114" y="44"/>
                      <a:pt x="109" y="35"/>
                      <a:pt x="102" y="30"/>
                    </a:cubicBezTo>
                    <a:cubicBezTo>
                      <a:pt x="95" y="24"/>
                      <a:pt x="85" y="21"/>
                      <a:pt x="71" y="21"/>
                    </a:cubicBezTo>
                    <a:cubicBezTo>
                      <a:pt x="57" y="21"/>
                      <a:pt x="46" y="24"/>
                      <a:pt x="40" y="29"/>
                    </a:cubicBezTo>
                    <a:cubicBezTo>
                      <a:pt x="33" y="34"/>
                      <a:pt x="30" y="40"/>
                      <a:pt x="30" y="48"/>
                    </a:cubicBezTo>
                    <a:cubicBezTo>
                      <a:pt x="30" y="54"/>
                      <a:pt x="32" y="60"/>
                      <a:pt x="37" y="64"/>
                    </a:cubicBezTo>
                    <a:cubicBezTo>
                      <a:pt x="41" y="68"/>
                      <a:pt x="53" y="72"/>
                      <a:pt x="73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3" y="93"/>
                      <a:pt x="131" y="99"/>
                      <a:pt x="136" y="106"/>
                    </a:cubicBezTo>
                    <a:cubicBezTo>
                      <a:pt x="141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5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7" y="186"/>
                    </a:cubicBezTo>
                    <a:cubicBezTo>
                      <a:pt x="60" y="186"/>
                      <a:pt x="47" y="183"/>
                      <a:pt x="36" y="179"/>
                    </a:cubicBezTo>
                    <a:cubicBezTo>
                      <a:pt x="25" y="174"/>
                      <a:pt x="16" y="167"/>
                      <a:pt x="10" y="157"/>
                    </a:cubicBezTo>
                    <a:cubicBezTo>
                      <a:pt x="4" y="148"/>
                      <a:pt x="0" y="137"/>
                      <a:pt x="0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  <p:sp>
            <p:nvSpPr>
              <p:cNvPr id="35" name="Freeform 13"/>
              <p:cNvSpPr>
                <a:spLocks noEditPoints="1"/>
              </p:cNvSpPr>
              <p:nvPr/>
            </p:nvSpPr>
            <p:spPr bwMode="auto">
              <a:xfrm>
                <a:off x="2924" y="1572"/>
                <a:ext cx="77" cy="95"/>
              </a:xfrm>
              <a:custGeom>
                <a:avLst/>
                <a:gdLst>
                  <a:gd name="T0" fmla="*/ 0 w 148"/>
                  <a:gd name="T1" fmla="*/ 180 h 180"/>
                  <a:gd name="T2" fmla="*/ 0 w 148"/>
                  <a:gd name="T3" fmla="*/ 0 h 180"/>
                  <a:gd name="T4" fmla="*/ 61 w 148"/>
                  <a:gd name="T5" fmla="*/ 0 h 180"/>
                  <a:gd name="T6" fmla="*/ 93 w 148"/>
                  <a:gd name="T7" fmla="*/ 3 h 180"/>
                  <a:gd name="T8" fmla="*/ 120 w 148"/>
                  <a:gd name="T9" fmla="*/ 16 h 180"/>
                  <a:gd name="T10" fmla="*/ 141 w 148"/>
                  <a:gd name="T11" fmla="*/ 46 h 180"/>
                  <a:gd name="T12" fmla="*/ 148 w 148"/>
                  <a:gd name="T13" fmla="*/ 89 h 180"/>
                  <a:gd name="T14" fmla="*/ 143 w 148"/>
                  <a:gd name="T15" fmla="*/ 125 h 180"/>
                  <a:gd name="T16" fmla="*/ 131 w 148"/>
                  <a:gd name="T17" fmla="*/ 151 h 180"/>
                  <a:gd name="T18" fmla="*/ 115 w 148"/>
                  <a:gd name="T19" fmla="*/ 168 h 180"/>
                  <a:gd name="T20" fmla="*/ 93 w 148"/>
                  <a:gd name="T21" fmla="*/ 177 h 180"/>
                  <a:gd name="T22" fmla="*/ 64 w 148"/>
                  <a:gd name="T23" fmla="*/ 180 h 180"/>
                  <a:gd name="T24" fmla="*/ 0 w 148"/>
                  <a:gd name="T25" fmla="*/ 180 h 180"/>
                  <a:gd name="T26" fmla="*/ 23 w 148"/>
                  <a:gd name="T27" fmla="*/ 158 h 180"/>
                  <a:gd name="T28" fmla="*/ 62 w 148"/>
                  <a:gd name="T29" fmla="*/ 158 h 180"/>
                  <a:gd name="T30" fmla="*/ 90 w 148"/>
                  <a:gd name="T31" fmla="*/ 155 h 180"/>
                  <a:gd name="T32" fmla="*/ 106 w 148"/>
                  <a:gd name="T33" fmla="*/ 146 h 180"/>
                  <a:gd name="T34" fmla="*/ 119 w 148"/>
                  <a:gd name="T35" fmla="*/ 123 h 180"/>
                  <a:gd name="T36" fmla="*/ 124 w 148"/>
                  <a:gd name="T37" fmla="*/ 89 h 180"/>
                  <a:gd name="T38" fmla="*/ 114 w 148"/>
                  <a:gd name="T39" fmla="*/ 45 h 180"/>
                  <a:gd name="T40" fmla="*/ 92 w 148"/>
                  <a:gd name="T41" fmla="*/ 25 h 180"/>
                  <a:gd name="T42" fmla="*/ 61 w 148"/>
                  <a:gd name="T43" fmla="*/ 21 h 180"/>
                  <a:gd name="T44" fmla="*/ 23 w 148"/>
                  <a:gd name="T45" fmla="*/ 21 h 180"/>
                  <a:gd name="T46" fmla="*/ 23 w 148"/>
                  <a:gd name="T47" fmla="*/ 15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8" h="180">
                    <a:moveTo>
                      <a:pt x="0" y="18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5" y="0"/>
                      <a:pt x="86" y="1"/>
                      <a:pt x="93" y="3"/>
                    </a:cubicBezTo>
                    <a:cubicBezTo>
                      <a:pt x="104" y="5"/>
                      <a:pt x="112" y="9"/>
                      <a:pt x="120" y="16"/>
                    </a:cubicBezTo>
                    <a:cubicBezTo>
                      <a:pt x="129" y="24"/>
                      <a:pt x="136" y="34"/>
                      <a:pt x="141" y="46"/>
                    </a:cubicBezTo>
                    <a:cubicBezTo>
                      <a:pt x="146" y="59"/>
                      <a:pt x="148" y="73"/>
                      <a:pt x="148" y="89"/>
                    </a:cubicBezTo>
                    <a:cubicBezTo>
                      <a:pt x="148" y="103"/>
                      <a:pt x="146" y="115"/>
                      <a:pt x="143" y="125"/>
                    </a:cubicBezTo>
                    <a:cubicBezTo>
                      <a:pt x="140" y="136"/>
                      <a:pt x="136" y="144"/>
                      <a:pt x="131" y="151"/>
                    </a:cubicBezTo>
                    <a:cubicBezTo>
                      <a:pt x="126" y="158"/>
                      <a:pt x="121" y="164"/>
                      <a:pt x="115" y="168"/>
                    </a:cubicBezTo>
                    <a:cubicBezTo>
                      <a:pt x="109" y="172"/>
                      <a:pt x="102" y="175"/>
                      <a:pt x="93" y="177"/>
                    </a:cubicBezTo>
                    <a:cubicBezTo>
                      <a:pt x="85" y="179"/>
                      <a:pt x="75" y="180"/>
                      <a:pt x="64" y="180"/>
                    </a:cubicBezTo>
                    <a:lnTo>
                      <a:pt x="0" y="180"/>
                    </a:lnTo>
                    <a:close/>
                    <a:moveTo>
                      <a:pt x="23" y="158"/>
                    </a:moveTo>
                    <a:cubicBezTo>
                      <a:pt x="62" y="158"/>
                      <a:pt x="62" y="158"/>
                      <a:pt x="62" y="158"/>
                    </a:cubicBezTo>
                    <a:cubicBezTo>
                      <a:pt x="74" y="158"/>
                      <a:pt x="83" y="157"/>
                      <a:pt x="90" y="155"/>
                    </a:cubicBezTo>
                    <a:cubicBezTo>
                      <a:pt x="96" y="153"/>
                      <a:pt x="102" y="150"/>
                      <a:pt x="106" y="146"/>
                    </a:cubicBezTo>
                    <a:cubicBezTo>
                      <a:pt x="111" y="140"/>
                      <a:pt x="116" y="133"/>
                      <a:pt x="119" y="123"/>
                    </a:cubicBezTo>
                    <a:cubicBezTo>
                      <a:pt x="122" y="114"/>
                      <a:pt x="124" y="102"/>
                      <a:pt x="124" y="89"/>
                    </a:cubicBezTo>
                    <a:cubicBezTo>
                      <a:pt x="124" y="70"/>
                      <a:pt x="120" y="55"/>
                      <a:pt x="114" y="45"/>
                    </a:cubicBezTo>
                    <a:cubicBezTo>
                      <a:pt x="108" y="35"/>
                      <a:pt x="101" y="28"/>
                      <a:pt x="92" y="25"/>
                    </a:cubicBezTo>
                    <a:cubicBezTo>
                      <a:pt x="85" y="23"/>
                      <a:pt x="75" y="21"/>
                      <a:pt x="61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75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235480"/>
            <a:ext cx="8566385" cy="731837"/>
          </a:xfrm>
        </p:spPr>
        <p:txBody>
          <a:bodyPr/>
          <a:lstStyle/>
          <a:p>
            <a:r>
              <a:rPr lang="en-US" dirty="0"/>
              <a:t>Next Generation Data Platform Benefits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7200" y="1090108"/>
            <a:ext cx="3982720" cy="1594261"/>
            <a:chOff x="457200" y="1090107"/>
            <a:chExt cx="3982720" cy="1594261"/>
          </a:xfrm>
        </p:grpSpPr>
        <p:sp>
          <p:nvSpPr>
            <p:cNvPr id="214" name="Rectangle 213"/>
            <p:cNvSpPr/>
            <p:nvPr/>
          </p:nvSpPr>
          <p:spPr>
            <a:xfrm>
              <a:off x="457200" y="1090107"/>
              <a:ext cx="3982720" cy="15942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582506" y="1154259"/>
              <a:ext cx="3014134" cy="687881"/>
            </a:xfrm>
            <a:prstGeom prst="rect">
              <a:avLst/>
            </a:prstGeom>
          </p:spPr>
          <p:txBody>
            <a:bodyPr wrap="square" lIns="91440" tIns="91440" rIns="91440" bIns="91440" anchor="t">
              <a:spAutoFit/>
            </a:bodyPr>
            <a:lstStyle/>
            <a:p>
              <a:pPr defTabSz="914378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kern="0" dirty="0">
                  <a:solidFill>
                    <a:schemeClr val="accent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Independent Scaling </a:t>
              </a:r>
              <a:r>
                <a:rPr lang="en-US" kern="0" dirty="0">
                  <a:solidFill>
                    <a:schemeClr val="accent1"/>
                  </a:solidFill>
                </a:rPr>
                <a:t>and</a:t>
              </a:r>
            </a:p>
            <a:p>
              <a:pPr defTabSz="914378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kern="0" dirty="0">
                  <a:solidFill>
                    <a:schemeClr val="accent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Scale Out Architecture 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457200" y="1090107"/>
              <a:ext cx="3982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631970" y="1759267"/>
              <a:ext cx="3216130" cy="269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Aft>
                  <a:spcPts val="400"/>
                </a:spcAft>
              </a:pPr>
              <a:r>
                <a:rPr lang="en-US" sz="1200" dirty="0">
                  <a:solidFill>
                    <a:schemeClr val="accent1"/>
                  </a:solidFill>
                </a:rPr>
                <a:t>Predictable, Pay-as-You-Grow Efficiency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79966" y="1090108"/>
            <a:ext cx="4106835" cy="1594261"/>
            <a:chOff x="4579965" y="1090107"/>
            <a:chExt cx="4106835" cy="1594261"/>
          </a:xfrm>
        </p:grpSpPr>
        <p:sp>
          <p:nvSpPr>
            <p:cNvPr id="217" name="Rectangle 216"/>
            <p:cNvSpPr/>
            <p:nvPr/>
          </p:nvSpPr>
          <p:spPr>
            <a:xfrm>
              <a:off x="4579965" y="1090107"/>
              <a:ext cx="4106835" cy="15942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algn="r"/>
              <a:endParaRPr lang="en-US" dirty="0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5171053" y="1154259"/>
              <a:ext cx="3414403" cy="438582"/>
            </a:xfrm>
            <a:prstGeom prst="rect">
              <a:avLst/>
            </a:prstGeom>
          </p:spPr>
          <p:txBody>
            <a:bodyPr wrap="square" lIns="91440" tIns="91440" rIns="91440" bIns="91440" anchor="t">
              <a:spAutoFit/>
            </a:bodyPr>
            <a:lstStyle/>
            <a:p>
              <a:pPr algn="r" defTabSz="914378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kern="0" dirty="0">
                  <a:solidFill>
                    <a:schemeClr val="accent5">
                      <a:lumMod val="75000"/>
                    </a:schemeClr>
                  </a:solidFill>
                </a:rPr>
                <a:t>Enterprise Storage Features</a:t>
              </a:r>
            </a:p>
          </p:txBody>
        </p:sp>
        <p:cxnSp>
          <p:nvCxnSpPr>
            <p:cNvPr id="191" name="Straight Connector 190"/>
            <p:cNvCxnSpPr/>
            <p:nvPr/>
          </p:nvCxnSpPr>
          <p:spPr>
            <a:xfrm>
              <a:off x="4579965" y="1090107"/>
              <a:ext cx="4106835" cy="0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Rectangle 206"/>
            <p:cNvSpPr/>
            <p:nvPr/>
          </p:nvSpPr>
          <p:spPr>
            <a:xfrm>
              <a:off x="5369326" y="1529892"/>
              <a:ext cx="3216130" cy="947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5000"/>
                </a:lnSpc>
                <a:spcAft>
                  <a:spcPts val="400"/>
                </a:spcAft>
              </a:pPr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</a:rPr>
                <a:t>Pointer-Based Snapshot</a:t>
              </a:r>
            </a:p>
            <a:p>
              <a:pPr algn="r">
                <a:lnSpc>
                  <a:spcPct val="95000"/>
                </a:lnSpc>
                <a:spcAft>
                  <a:spcPts val="400"/>
                </a:spcAft>
              </a:pPr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</a:rPr>
                <a:t>Near Instant Clones</a:t>
              </a:r>
            </a:p>
            <a:p>
              <a:pPr algn="r">
                <a:lnSpc>
                  <a:spcPct val="95000"/>
                </a:lnSpc>
                <a:spcAft>
                  <a:spcPts val="400"/>
                </a:spcAft>
              </a:pPr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</a:rPr>
                <a:t>Inline dedupe and compression</a:t>
              </a:r>
            </a:p>
            <a:p>
              <a:pPr algn="r">
                <a:lnSpc>
                  <a:spcPct val="95000"/>
                </a:lnSpc>
                <a:spcAft>
                  <a:spcPts val="400"/>
                </a:spcAft>
              </a:pPr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7200" y="2823494"/>
            <a:ext cx="3982720" cy="1594261"/>
            <a:chOff x="457200" y="2823493"/>
            <a:chExt cx="3982720" cy="1594261"/>
          </a:xfrm>
        </p:grpSpPr>
        <p:sp>
          <p:nvSpPr>
            <p:cNvPr id="218" name="Rectangle 217"/>
            <p:cNvSpPr/>
            <p:nvPr/>
          </p:nvSpPr>
          <p:spPr>
            <a:xfrm>
              <a:off x="457200" y="2823493"/>
              <a:ext cx="3982720" cy="15942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631970" y="3884150"/>
              <a:ext cx="3216130" cy="438582"/>
            </a:xfrm>
            <a:prstGeom prst="rect">
              <a:avLst/>
            </a:prstGeom>
          </p:spPr>
          <p:txBody>
            <a:bodyPr wrap="square" lIns="91440" tIns="91440" rIns="91440" bIns="91440" anchor="b">
              <a:spAutoFit/>
            </a:bodyPr>
            <a:lstStyle/>
            <a:p>
              <a:pPr defTabSz="914378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kern="0" dirty="0">
                  <a:solidFill>
                    <a:schemeClr val="accent6"/>
                  </a:solidFill>
                </a:rPr>
                <a:t>Enterprise Data Protection</a:t>
              </a:r>
            </a:p>
          </p:txBody>
        </p:sp>
        <p:cxnSp>
          <p:nvCxnSpPr>
            <p:cNvPr id="197" name="Straight Connector 196"/>
            <p:cNvCxnSpPr/>
            <p:nvPr/>
          </p:nvCxnSpPr>
          <p:spPr>
            <a:xfrm>
              <a:off x="457200" y="4417754"/>
              <a:ext cx="3982720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Rectangle 207"/>
            <p:cNvSpPr/>
            <p:nvPr/>
          </p:nvSpPr>
          <p:spPr>
            <a:xfrm>
              <a:off x="631970" y="3217792"/>
              <a:ext cx="3569640" cy="721223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>
                <a:lnSpc>
                  <a:spcPct val="95000"/>
                </a:lnSpc>
                <a:spcAft>
                  <a:spcPts val="400"/>
                </a:spcAft>
              </a:pPr>
              <a:r>
                <a:rPr lang="en-US" sz="1200" dirty="0">
                  <a:solidFill>
                    <a:schemeClr val="accent6"/>
                  </a:solidFill>
                </a:rPr>
                <a:t>Highly Available/Self-Healing </a:t>
              </a:r>
            </a:p>
            <a:p>
              <a:pPr>
                <a:lnSpc>
                  <a:spcPct val="95000"/>
                </a:lnSpc>
                <a:spcAft>
                  <a:spcPts val="400"/>
                </a:spcAft>
              </a:pPr>
              <a:r>
                <a:rPr lang="en-US" sz="1200" dirty="0">
                  <a:solidFill>
                    <a:schemeClr val="accent6"/>
                  </a:solidFill>
                </a:rPr>
                <a:t>Single Button Non-Disruptive Rolling Upgrades</a:t>
              </a:r>
            </a:p>
            <a:p>
              <a:pPr>
                <a:lnSpc>
                  <a:spcPct val="95000"/>
                </a:lnSpc>
                <a:spcAft>
                  <a:spcPts val="400"/>
                </a:spcAft>
              </a:pPr>
              <a:r>
                <a:rPr lang="en-US" sz="1200" dirty="0">
                  <a:solidFill>
                    <a:schemeClr val="accent6"/>
                  </a:solidFill>
                </a:rPr>
                <a:t>Call Home and Onsite 24x7 Support Available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79966" y="2823494"/>
            <a:ext cx="4106835" cy="1594261"/>
            <a:chOff x="4579965" y="2823493"/>
            <a:chExt cx="4106835" cy="1594261"/>
          </a:xfrm>
        </p:grpSpPr>
        <p:sp>
          <p:nvSpPr>
            <p:cNvPr id="219" name="Rectangle 218"/>
            <p:cNvSpPr/>
            <p:nvPr/>
          </p:nvSpPr>
          <p:spPr>
            <a:xfrm>
              <a:off x="4579965" y="2823493"/>
              <a:ext cx="4106835" cy="15942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5263650" y="3895691"/>
              <a:ext cx="3321806" cy="427040"/>
            </a:xfrm>
            <a:prstGeom prst="rect">
              <a:avLst/>
            </a:prstGeom>
          </p:spPr>
          <p:txBody>
            <a:bodyPr wrap="square" lIns="91440" tIns="91440" rIns="91440" bIns="91440" anchor="b">
              <a:spAutoFit/>
            </a:bodyPr>
            <a:lstStyle/>
            <a:p>
              <a:pPr algn="r" defTabSz="914378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kern="0" dirty="0">
                  <a:solidFill>
                    <a:srgbClr val="2D72BD"/>
                  </a:solidFill>
                </a:rPr>
                <a:t>Integrated Management</a:t>
              </a:r>
            </a:p>
          </p:txBody>
        </p:sp>
        <p:cxnSp>
          <p:nvCxnSpPr>
            <p:cNvPr id="196" name="Straight Connector 195"/>
            <p:cNvCxnSpPr/>
            <p:nvPr/>
          </p:nvCxnSpPr>
          <p:spPr>
            <a:xfrm>
              <a:off x="4579965" y="4417754"/>
              <a:ext cx="4106835" cy="0"/>
            </a:xfrm>
            <a:prstGeom prst="line">
              <a:avLst/>
            </a:prstGeom>
            <a:ln>
              <a:solidFill>
                <a:srgbClr val="2D72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Rectangle 208"/>
            <p:cNvSpPr/>
            <p:nvPr/>
          </p:nvSpPr>
          <p:spPr>
            <a:xfrm>
              <a:off x="5369326" y="3216253"/>
              <a:ext cx="3216130" cy="722762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r">
                <a:lnSpc>
                  <a:spcPct val="95000"/>
                </a:lnSpc>
                <a:spcAft>
                  <a:spcPts val="400"/>
                </a:spcAft>
              </a:pPr>
              <a:r>
                <a:rPr lang="en-US" sz="1200" dirty="0">
                  <a:solidFill>
                    <a:schemeClr val="tx2"/>
                  </a:solidFill>
                </a:rPr>
                <a:t>Integrated into </a:t>
              </a:r>
              <a:r>
                <a:rPr lang="en-US" sz="1200" dirty="0" err="1">
                  <a:solidFill>
                    <a:schemeClr val="tx2"/>
                  </a:solidFill>
                </a:rPr>
                <a:t>vCenter</a:t>
              </a:r>
              <a:endParaRPr lang="en-US" sz="1200" dirty="0">
                <a:solidFill>
                  <a:schemeClr val="tx2"/>
                </a:solidFill>
              </a:endParaRPr>
            </a:p>
            <a:p>
              <a:pPr algn="r">
                <a:lnSpc>
                  <a:spcPct val="95000"/>
                </a:lnSpc>
                <a:spcAft>
                  <a:spcPts val="400"/>
                </a:spcAft>
              </a:pPr>
              <a:r>
                <a:rPr lang="en-US" sz="1200" dirty="0">
                  <a:solidFill>
                    <a:schemeClr val="tx2"/>
                  </a:solidFill>
                </a:rPr>
                <a:t>Robust Reporting and Analytics</a:t>
              </a:r>
            </a:p>
            <a:p>
              <a:pPr algn="r">
                <a:lnSpc>
                  <a:spcPct val="95000"/>
                </a:lnSpc>
                <a:spcAft>
                  <a:spcPts val="400"/>
                </a:spcAft>
              </a:pPr>
              <a:r>
                <a:rPr lang="en-US" sz="1200" dirty="0">
                  <a:solidFill>
                    <a:schemeClr val="tx2"/>
                  </a:solidFill>
                </a:rPr>
                <a:t>UCS Director Orchestration/Automation </a:t>
              </a:r>
            </a:p>
          </p:txBody>
        </p:sp>
      </p:grpSp>
      <p:pic>
        <p:nvPicPr>
          <p:cNvPr id="215" name="Picture 214" descr="KR0202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933065" y="2488673"/>
            <a:ext cx="3277873" cy="594669"/>
          </a:xfrm>
          <a:prstGeom prst="rect">
            <a:avLst/>
          </a:prstGeom>
          <a:noFill/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31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rapezoid 107"/>
          <p:cNvSpPr/>
          <p:nvPr/>
        </p:nvSpPr>
        <p:spPr>
          <a:xfrm>
            <a:off x="2408660" y="2493911"/>
            <a:ext cx="4320319" cy="223254"/>
          </a:xfrm>
          <a:prstGeom prst="trapezoid">
            <a:avLst>
              <a:gd name="adj" fmla="val 199008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9000">
                <a:srgbClr val="676767"/>
              </a:gs>
            </a:gsLst>
            <a:lin ang="16200000" scaled="1"/>
            <a:tileRect/>
          </a:gra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0" name="Freeform 99"/>
          <p:cNvSpPr/>
          <p:nvPr/>
        </p:nvSpPr>
        <p:spPr>
          <a:xfrm>
            <a:off x="5234824" y="1522968"/>
            <a:ext cx="1494156" cy="223254"/>
          </a:xfrm>
          <a:custGeom>
            <a:avLst/>
            <a:gdLst>
              <a:gd name="connsiteX0" fmla="*/ 0 w 1519796"/>
              <a:gd name="connsiteY0" fmla="*/ 0 h 223335"/>
              <a:gd name="connsiteX1" fmla="*/ 1075341 w 1519796"/>
              <a:gd name="connsiteY1" fmla="*/ 0 h 223335"/>
              <a:gd name="connsiteX2" fmla="*/ 1519796 w 1519796"/>
              <a:gd name="connsiteY2" fmla="*/ 223335 h 223335"/>
              <a:gd name="connsiteX3" fmla="*/ 444455 w 1519796"/>
              <a:gd name="connsiteY3" fmla="*/ 223335 h 223335"/>
              <a:gd name="connsiteX4" fmla="*/ 0 w 1519796"/>
              <a:gd name="connsiteY4" fmla="*/ 0 h 22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796" h="223335">
                <a:moveTo>
                  <a:pt x="0" y="0"/>
                </a:moveTo>
                <a:lnTo>
                  <a:pt x="1075341" y="0"/>
                </a:lnTo>
                <a:lnTo>
                  <a:pt x="1519796" y="223335"/>
                </a:lnTo>
                <a:lnTo>
                  <a:pt x="444455" y="22333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83000">
                <a:srgbClr val="00B0F0"/>
              </a:gs>
            </a:gsLst>
            <a:lin ang="16200000" scaled="1"/>
            <a:tileRect/>
          </a:gra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7" name="Trapezoid 86"/>
          <p:cNvSpPr/>
          <p:nvPr/>
        </p:nvSpPr>
        <p:spPr>
          <a:xfrm>
            <a:off x="2412582" y="1522968"/>
            <a:ext cx="3245368" cy="223254"/>
          </a:xfrm>
          <a:prstGeom prst="trapezoid">
            <a:avLst>
              <a:gd name="adj" fmla="val 199008"/>
            </a:avLst>
          </a:prstGeom>
          <a:gradFill flip="none" rotWithShape="1">
            <a:gsLst>
              <a:gs pos="37000">
                <a:schemeClr val="accent4">
                  <a:lumMod val="60000"/>
                  <a:lumOff val="40000"/>
                </a:schemeClr>
              </a:gs>
              <a:gs pos="83000">
                <a:schemeClr val="accent4"/>
              </a:gs>
            </a:gsLst>
            <a:lin ang="16200000" scaled="1"/>
            <a:tileRect/>
          </a:gra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 rot="10800000">
            <a:off x="223687" y="2369598"/>
            <a:ext cx="8706002" cy="1252261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411" y="234178"/>
            <a:ext cx="8345488" cy="731837"/>
          </a:xfrm>
        </p:spPr>
        <p:txBody>
          <a:bodyPr/>
          <a:lstStyle/>
          <a:p>
            <a:r>
              <a:rPr lang="en-US" sz="2800" dirty="0"/>
              <a:t>Inside HX Data Platform Node</a:t>
            </a:r>
          </a:p>
        </p:txBody>
      </p:sp>
      <p:sp>
        <p:nvSpPr>
          <p:cNvPr id="15" name="Trapezoid 14"/>
          <p:cNvSpPr/>
          <p:nvPr/>
        </p:nvSpPr>
        <p:spPr>
          <a:xfrm>
            <a:off x="2408660" y="2216089"/>
            <a:ext cx="4320319" cy="223254"/>
          </a:xfrm>
          <a:prstGeom prst="trapezoid">
            <a:avLst>
              <a:gd name="adj" fmla="val 199008"/>
            </a:avLst>
          </a:prstGeom>
          <a:gradFill flip="none" rotWithShape="1">
            <a:gsLst>
              <a:gs pos="0">
                <a:srgbClr val="4B8DD5"/>
              </a:gs>
              <a:gs pos="32000">
                <a:schemeClr val="tx2"/>
              </a:gs>
            </a:gsLst>
            <a:lin ang="16200000" scaled="1"/>
            <a:tileRect/>
          </a:gra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12582" y="2438267"/>
            <a:ext cx="4316398" cy="223254"/>
          </a:xfrm>
          <a:prstGeom prst="rect">
            <a:avLst/>
          </a:prstGeom>
          <a:solidFill>
            <a:schemeClr val="tx2"/>
          </a:soli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DATASTORE/VOLUME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679116" y="1748191"/>
            <a:ext cx="1049863" cy="627722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00B0F0"/>
              </a:gs>
            </a:gsLst>
            <a:path path="circle">
              <a:fillToRect l="100000" t="100000"/>
            </a:path>
            <a:tileRect r="-100000" b="-100000"/>
          </a:gra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HX CONTROLLER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VM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412583" y="1748191"/>
            <a:ext cx="3245367" cy="627721"/>
          </a:xfrm>
          <a:prstGeom prst="rect">
            <a:avLst/>
          </a:prstGeom>
          <a:solidFill>
            <a:schemeClr val="accent4"/>
          </a:soli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rPr>
              <a:t>HYPERVISOR</a:t>
            </a:r>
          </a:p>
        </p:txBody>
      </p:sp>
      <p:grpSp>
        <p:nvGrpSpPr>
          <p:cNvPr id="7" name="Group 26"/>
          <p:cNvGrpSpPr/>
          <p:nvPr/>
        </p:nvGrpSpPr>
        <p:grpSpPr>
          <a:xfrm>
            <a:off x="4895025" y="1409573"/>
            <a:ext cx="424635" cy="261610"/>
            <a:chOff x="4884139" y="1259414"/>
            <a:chExt cx="424788" cy="261704"/>
          </a:xfrm>
        </p:grpSpPr>
        <p:sp>
          <p:nvSpPr>
            <p:cNvPr id="104" name="Rectangle 103"/>
            <p:cNvSpPr/>
            <p:nvPr/>
          </p:nvSpPr>
          <p:spPr>
            <a:xfrm>
              <a:off x="4884139" y="1280076"/>
              <a:ext cx="401468" cy="21780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6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99693" y="1259414"/>
              <a:ext cx="409234" cy="26170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rPr>
                <a:t>VM</a:t>
              </a:r>
              <a:endParaRPr lang="en-US" sz="1100" dirty="0">
                <a:latin typeface="+mj-lt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9" name="Group 125"/>
          <p:cNvGrpSpPr/>
          <p:nvPr/>
        </p:nvGrpSpPr>
        <p:grpSpPr>
          <a:xfrm>
            <a:off x="4390259" y="1409576"/>
            <a:ext cx="424635" cy="261610"/>
            <a:chOff x="4884139" y="1259417"/>
            <a:chExt cx="424788" cy="261704"/>
          </a:xfrm>
        </p:grpSpPr>
        <p:sp>
          <p:nvSpPr>
            <p:cNvPr id="130" name="Rectangle 129"/>
            <p:cNvSpPr/>
            <p:nvPr/>
          </p:nvSpPr>
          <p:spPr>
            <a:xfrm>
              <a:off x="4884139" y="1280076"/>
              <a:ext cx="401468" cy="21780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6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899693" y="1259417"/>
              <a:ext cx="409234" cy="26170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rPr>
                <a:t>VM</a:t>
              </a:r>
              <a:endParaRPr lang="en-US" sz="1100" dirty="0">
                <a:latin typeface="+mj-lt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1" name="Group 132"/>
          <p:cNvGrpSpPr/>
          <p:nvPr/>
        </p:nvGrpSpPr>
        <p:grpSpPr>
          <a:xfrm>
            <a:off x="3885494" y="1409573"/>
            <a:ext cx="424635" cy="261610"/>
            <a:chOff x="4884139" y="1259414"/>
            <a:chExt cx="424788" cy="261704"/>
          </a:xfrm>
        </p:grpSpPr>
        <p:sp>
          <p:nvSpPr>
            <p:cNvPr id="137" name="Rectangle 136"/>
            <p:cNvSpPr/>
            <p:nvPr/>
          </p:nvSpPr>
          <p:spPr>
            <a:xfrm>
              <a:off x="4884139" y="1280076"/>
              <a:ext cx="401468" cy="21780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6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4899693" y="1259414"/>
              <a:ext cx="409234" cy="26170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rPr>
                <a:t>VM</a:t>
              </a:r>
              <a:endParaRPr lang="en-US" sz="1100" dirty="0">
                <a:latin typeface="+mj-lt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3" name="Group 139"/>
          <p:cNvGrpSpPr/>
          <p:nvPr/>
        </p:nvGrpSpPr>
        <p:grpSpPr>
          <a:xfrm>
            <a:off x="3380729" y="1409573"/>
            <a:ext cx="424635" cy="261610"/>
            <a:chOff x="4884139" y="1259414"/>
            <a:chExt cx="424788" cy="261704"/>
          </a:xfrm>
        </p:grpSpPr>
        <p:sp>
          <p:nvSpPr>
            <p:cNvPr id="144" name="Rectangle 143"/>
            <p:cNvSpPr/>
            <p:nvPr/>
          </p:nvSpPr>
          <p:spPr>
            <a:xfrm>
              <a:off x="4884139" y="1280076"/>
              <a:ext cx="401468" cy="21780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6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4899693" y="1259414"/>
              <a:ext cx="409234" cy="26170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rPr>
                <a:t>VM</a:t>
              </a:r>
              <a:endParaRPr lang="en-US" sz="1100" dirty="0">
                <a:latin typeface="+mj-lt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7" name="Group 146"/>
          <p:cNvGrpSpPr/>
          <p:nvPr/>
        </p:nvGrpSpPr>
        <p:grpSpPr>
          <a:xfrm>
            <a:off x="2875962" y="1409573"/>
            <a:ext cx="424635" cy="261610"/>
            <a:chOff x="4884139" y="1259414"/>
            <a:chExt cx="424788" cy="261704"/>
          </a:xfrm>
        </p:grpSpPr>
        <p:sp>
          <p:nvSpPr>
            <p:cNvPr id="151" name="Rectangle 150"/>
            <p:cNvSpPr/>
            <p:nvPr/>
          </p:nvSpPr>
          <p:spPr>
            <a:xfrm>
              <a:off x="4884139" y="1280076"/>
              <a:ext cx="401468" cy="21780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6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899693" y="1259414"/>
              <a:ext cx="409234" cy="26170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rPr>
                <a:t>VM</a:t>
              </a:r>
              <a:endParaRPr lang="en-US" sz="1100" dirty="0">
                <a:latin typeface="+mj-lt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>
          <a:xfrm>
            <a:off x="5280963" y="1892351"/>
            <a:ext cx="435483" cy="169698"/>
          </a:xfrm>
          <a:prstGeom prst="rect">
            <a:avLst/>
          </a:prstGeom>
          <a:solidFill>
            <a:schemeClr val="bg1"/>
          </a:solidFill>
          <a:ln w="12700">
            <a:noFill/>
            <a:headEnd type="none" w="med" len="med"/>
            <a:tailEnd type="none" w="med" len="med"/>
          </a:ln>
          <a:effectLst/>
          <a:scene3d>
            <a:camera prst="obliqueTopLeft"/>
            <a:lightRig rig="threePt" dir="t"/>
          </a:scene3d>
          <a:sp3d extrusionH="82550">
            <a:extrusionClr>
              <a:schemeClr val="accent4"/>
            </a:extrusionClr>
            <a:contourClr>
              <a:schemeClr val="accent4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r>
              <a:rPr lang="en-US" sz="500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IOVisor</a:t>
            </a:r>
            <a:endParaRPr lang="en-US" sz="500" b="1" dirty="0">
              <a:solidFill>
                <a:schemeClr val="bg1">
                  <a:lumMod val="50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5280963" y="2121399"/>
            <a:ext cx="435484" cy="169838"/>
          </a:xfrm>
          <a:prstGeom prst="rect">
            <a:avLst/>
          </a:prstGeom>
          <a:solidFill>
            <a:schemeClr val="bg1"/>
          </a:solidFill>
          <a:ln w="12700">
            <a:noFill/>
            <a:headEnd type="none" w="med" len="med"/>
            <a:tailEnd type="none" w="med" len="med"/>
          </a:ln>
          <a:effectLst/>
          <a:scene3d>
            <a:camera prst="obliqueTopLeft"/>
            <a:lightRig rig="threePt" dir="t"/>
          </a:scene3d>
          <a:sp3d extrusionH="82550">
            <a:extrusionClr>
              <a:schemeClr val="accent4"/>
            </a:extrusionClr>
            <a:contourClr>
              <a:schemeClr val="accent4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r>
              <a:rPr lang="en-US" sz="500" b="1" dirty="0">
                <a:solidFill>
                  <a:schemeClr val="bg1">
                    <a:lumMod val="50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VAAI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75654" y="3844791"/>
            <a:ext cx="7472183" cy="739492"/>
            <a:chOff x="632352" y="3904425"/>
            <a:chExt cx="7931872" cy="739492"/>
          </a:xfrm>
        </p:grpSpPr>
        <p:sp>
          <p:nvSpPr>
            <p:cNvPr id="71" name="Content Placeholder 52"/>
            <p:cNvSpPr txBox="1">
              <a:spLocks/>
            </p:cNvSpPr>
            <p:nvPr/>
          </p:nvSpPr>
          <p:spPr bwMode="auto">
            <a:xfrm>
              <a:off x="6513059" y="3904425"/>
              <a:ext cx="2051165" cy="739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indent="0" algn="ctr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25000"/>
                <a:buFont typeface="Arial" charset="0"/>
                <a:buChar char=" "/>
                <a:defRPr sz="1200">
                  <a:solidFill>
                    <a:srgbClr val="343434"/>
                  </a:solidFill>
                  <a:latin typeface="Arial"/>
                  <a:ea typeface="Century Gothic" charset="0"/>
                  <a:cs typeface="Arial"/>
                </a:defRPr>
              </a:lvl1pPr>
              <a:lvl2pPr marL="400050" indent="-230188" eaLnBrk="1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D4F"/>
                </a:buClr>
                <a:buSzPct val="90000"/>
                <a:buFont typeface="Arial" panose="020B0604020202020204" pitchFamily="34" charset="0"/>
                <a:buChar char="•"/>
                <a:defRPr sz="18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801688" indent="-231775" eaLnBrk="1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D4F"/>
                </a:buClr>
                <a:buSzPct val="96000"/>
                <a:buFont typeface="Arial" panose="020B0604020202020204" pitchFamily="34" charset="0"/>
                <a:buChar char="•"/>
                <a:defRPr sz="1600">
                  <a:latin typeface="Arial" pitchFamily="34" charset="0"/>
                  <a:ea typeface="+mn-ea"/>
                  <a:cs typeface="+mn-cs"/>
                </a:defRPr>
              </a:lvl3pPr>
              <a:lvl4pPr marL="1146175" indent="-231775" eaLnBrk="1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D4F"/>
                </a:buClr>
                <a:buFont typeface="Arial" panose="020B0604020202020204" pitchFamily="34" charset="0"/>
                <a:buChar char="•"/>
                <a:defRPr sz="1400">
                  <a:latin typeface="Arial" pitchFamily="34" charset="0"/>
                  <a:ea typeface="+mn-ea"/>
                  <a:cs typeface="+mn-cs"/>
                </a:defRPr>
              </a:lvl4pPr>
              <a:lvl5pPr marL="1484313" indent="-225425" eaLnBrk="1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D4F"/>
                </a:buClr>
                <a:buFont typeface="Arial" panose="020B0604020202020204" pitchFamily="34" charset="0"/>
                <a:buChar char="•"/>
                <a:defRPr sz="1400">
                  <a:latin typeface="Arial" pitchFamily="34" charset="0"/>
                  <a:ea typeface="+mn-ea"/>
                  <a:cs typeface="+mn-cs"/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  <a:cs typeface="+mn-cs"/>
                </a:defRPr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  <a:cs typeface="+mn-cs"/>
                </a:defRPr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  <a:cs typeface="+mn-cs"/>
                </a:defRPr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5000"/>
                </a:lnSpc>
              </a:pPr>
              <a:r>
                <a:rPr lang="en-US" dirty="0"/>
                <a:t>Data Services Are Offloaded </a:t>
              </a:r>
              <a:br>
                <a:rPr lang="en-US" dirty="0"/>
              </a:br>
              <a:r>
                <a:rPr lang="en-US" dirty="0"/>
                <a:t>to HX Data Platform</a:t>
              </a:r>
            </a:p>
          </p:txBody>
        </p:sp>
        <p:sp>
          <p:nvSpPr>
            <p:cNvPr id="72" name="Content Placeholder 52"/>
            <p:cNvSpPr txBox="1">
              <a:spLocks/>
            </p:cNvSpPr>
            <p:nvPr/>
          </p:nvSpPr>
          <p:spPr bwMode="auto">
            <a:xfrm>
              <a:off x="632352" y="3904425"/>
              <a:ext cx="1882410" cy="739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indent="0" algn="ctr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25000"/>
                <a:buFont typeface="Arial" charset="0"/>
                <a:buChar char=" "/>
                <a:defRPr sz="1200">
                  <a:solidFill>
                    <a:srgbClr val="343434"/>
                  </a:solidFill>
                  <a:latin typeface="Arial"/>
                  <a:ea typeface="Century Gothic" charset="0"/>
                  <a:cs typeface="Arial"/>
                </a:defRPr>
              </a:lvl1pPr>
              <a:lvl2pPr marL="400050" indent="-230188" eaLnBrk="1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D4F"/>
                </a:buClr>
                <a:buSzPct val="90000"/>
                <a:buFont typeface="Arial" panose="020B0604020202020204" pitchFamily="34" charset="0"/>
                <a:buChar char="•"/>
                <a:defRPr sz="18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801688" indent="-231775" eaLnBrk="1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D4F"/>
                </a:buClr>
                <a:buSzPct val="96000"/>
                <a:buFont typeface="Arial" panose="020B0604020202020204" pitchFamily="34" charset="0"/>
                <a:buChar char="•"/>
                <a:defRPr sz="1600">
                  <a:latin typeface="Arial" pitchFamily="34" charset="0"/>
                  <a:ea typeface="+mn-ea"/>
                  <a:cs typeface="+mn-cs"/>
                </a:defRPr>
              </a:lvl3pPr>
              <a:lvl4pPr marL="1146175" indent="-231775" eaLnBrk="1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D4F"/>
                </a:buClr>
                <a:buFont typeface="Arial" panose="020B0604020202020204" pitchFamily="34" charset="0"/>
                <a:buChar char="•"/>
                <a:defRPr sz="1400">
                  <a:latin typeface="Arial" pitchFamily="34" charset="0"/>
                  <a:ea typeface="+mn-ea"/>
                  <a:cs typeface="+mn-cs"/>
                </a:defRPr>
              </a:lvl4pPr>
              <a:lvl5pPr marL="1484313" indent="-225425" eaLnBrk="1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D4F"/>
                </a:buClr>
                <a:buFont typeface="Arial" panose="020B0604020202020204" pitchFamily="34" charset="0"/>
                <a:buChar char="•"/>
                <a:defRPr sz="1400">
                  <a:latin typeface="Arial" pitchFamily="34" charset="0"/>
                  <a:ea typeface="+mn-ea"/>
                  <a:cs typeface="+mn-cs"/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  <a:cs typeface="+mn-cs"/>
                </a:defRPr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  <a:cs typeface="+mn-cs"/>
                </a:defRPr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  <a:cs typeface="+mn-cs"/>
                </a:defRPr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5000"/>
                </a:lnSpc>
              </a:pPr>
              <a:r>
                <a:rPr lang="en-US" dirty="0"/>
                <a:t>HX Controller VM assumes direct access of local storage </a:t>
              </a:r>
            </a:p>
          </p:txBody>
        </p:sp>
        <p:sp>
          <p:nvSpPr>
            <p:cNvPr id="73" name="Content Placeholder 52"/>
            <p:cNvSpPr txBox="1">
              <a:spLocks/>
            </p:cNvSpPr>
            <p:nvPr/>
          </p:nvSpPr>
          <p:spPr bwMode="auto">
            <a:xfrm>
              <a:off x="3420927" y="3904425"/>
              <a:ext cx="2270345" cy="739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indent="0" algn="ctr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25000"/>
                <a:buFont typeface="Arial" charset="0"/>
                <a:buChar char=" "/>
                <a:defRPr sz="1200">
                  <a:solidFill>
                    <a:srgbClr val="343434"/>
                  </a:solidFill>
                  <a:latin typeface="Arial"/>
                  <a:ea typeface="Century Gothic" charset="0"/>
                  <a:cs typeface="Arial"/>
                </a:defRPr>
              </a:lvl1pPr>
              <a:lvl2pPr marL="400050" indent="-230188" eaLnBrk="1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D4F"/>
                </a:buClr>
                <a:buSzPct val="90000"/>
                <a:buFont typeface="Arial" panose="020B0604020202020204" pitchFamily="34" charset="0"/>
                <a:buChar char="•"/>
                <a:defRPr sz="18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801688" indent="-231775" eaLnBrk="1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D4F"/>
                </a:buClr>
                <a:buSzPct val="96000"/>
                <a:buFont typeface="Arial" panose="020B0604020202020204" pitchFamily="34" charset="0"/>
                <a:buChar char="•"/>
                <a:defRPr sz="1600">
                  <a:latin typeface="Arial" pitchFamily="34" charset="0"/>
                  <a:ea typeface="+mn-ea"/>
                  <a:cs typeface="+mn-cs"/>
                </a:defRPr>
              </a:lvl3pPr>
              <a:lvl4pPr marL="1146175" indent="-231775" eaLnBrk="1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D4F"/>
                </a:buClr>
                <a:buFont typeface="Arial" panose="020B0604020202020204" pitchFamily="34" charset="0"/>
                <a:buChar char="•"/>
                <a:defRPr sz="1400">
                  <a:latin typeface="Arial" pitchFamily="34" charset="0"/>
                  <a:ea typeface="+mn-ea"/>
                  <a:cs typeface="+mn-cs"/>
                </a:defRPr>
              </a:lvl4pPr>
              <a:lvl5pPr marL="1484313" indent="-225425" eaLnBrk="1" hangingPunct="1">
                <a:lnSpc>
                  <a:spcPct val="95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D4F"/>
                </a:buClr>
                <a:buFont typeface="Arial" panose="020B0604020202020204" pitchFamily="34" charset="0"/>
                <a:buChar char="•"/>
                <a:defRPr sz="1400">
                  <a:latin typeface="Arial" pitchFamily="34" charset="0"/>
                  <a:ea typeface="+mn-ea"/>
                  <a:cs typeface="+mn-cs"/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  <a:cs typeface="+mn-cs"/>
                </a:defRPr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  <a:cs typeface="+mn-cs"/>
                </a:defRPr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  <a:cs typeface="+mn-cs"/>
                </a:defRPr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5000"/>
                </a:lnSpc>
              </a:pPr>
              <a:r>
                <a:rPr lang="en-US" dirty="0" err="1"/>
                <a:t>IOVisor</a:t>
              </a:r>
              <a:r>
                <a:rPr lang="en-US" dirty="0"/>
                <a:t> Module presents pooled storage to </a:t>
              </a:r>
              <a:r>
                <a:rPr lang="en-US" dirty="0" err="1"/>
                <a:t>HyperVisor</a:t>
              </a:r>
              <a:r>
                <a:rPr lang="en-US" dirty="0"/>
                <a:t> and stripes IO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3064828" y="3931271"/>
              <a:ext cx="0" cy="685800"/>
            </a:xfrm>
            <a:prstGeom prst="line">
              <a:avLst/>
            </a:prstGeom>
            <a:noFill/>
            <a:ln w="9525">
              <a:noFill/>
              <a:miter lim="800000"/>
              <a:headEnd/>
              <a:tailEnd/>
            </a:ln>
          </p:spPr>
        </p:cxnSp>
        <p:cxnSp>
          <p:nvCxnSpPr>
            <p:cNvPr id="75" name="Straight Connector 74"/>
            <p:cNvCxnSpPr/>
            <p:nvPr/>
          </p:nvCxnSpPr>
          <p:spPr>
            <a:xfrm>
              <a:off x="6047370" y="3931271"/>
              <a:ext cx="0" cy="685800"/>
            </a:xfrm>
            <a:prstGeom prst="line">
              <a:avLst/>
            </a:prstGeom>
            <a:noFill/>
            <a:ln w="9525">
              <a:noFill/>
              <a:miter lim="800000"/>
              <a:headEnd/>
              <a:tailEnd/>
            </a:ln>
          </p:spPr>
        </p:cxnSp>
      </p:grpSp>
      <p:sp>
        <p:nvSpPr>
          <p:cNvPr id="76" name="Rectangle 75"/>
          <p:cNvSpPr/>
          <p:nvPr/>
        </p:nvSpPr>
        <p:spPr>
          <a:xfrm>
            <a:off x="2411102" y="2723877"/>
            <a:ext cx="4317877" cy="7953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721222" y="3005860"/>
            <a:ext cx="388735" cy="212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873374" y="2839076"/>
            <a:ext cx="487043" cy="555124"/>
            <a:chOff x="3874701" y="2839075"/>
            <a:chExt cx="487485" cy="555124"/>
          </a:xfrm>
        </p:grpSpPr>
        <p:sp>
          <p:nvSpPr>
            <p:cNvPr id="81" name="Rectangle 80"/>
            <p:cNvSpPr/>
            <p:nvPr/>
          </p:nvSpPr>
          <p:spPr>
            <a:xfrm>
              <a:off x="3874701" y="2839075"/>
              <a:ext cx="487485" cy="555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3934638" y="2890440"/>
              <a:ext cx="380188" cy="368163"/>
            </a:xfrm>
            <a:custGeom>
              <a:avLst/>
              <a:gdLst>
                <a:gd name="connsiteX0" fmla="*/ 24918 w 181256"/>
                <a:gd name="connsiteY0" fmla="*/ 107579 h 165735"/>
                <a:gd name="connsiteX1" fmla="*/ 24918 w 181256"/>
                <a:gd name="connsiteY1" fmla="*/ 141362 h 165735"/>
                <a:gd name="connsiteX2" fmla="*/ 86172 w 181256"/>
                <a:gd name="connsiteY2" fmla="*/ 141362 h 165735"/>
                <a:gd name="connsiteX3" fmla="*/ 86172 w 181256"/>
                <a:gd name="connsiteY3" fmla="*/ 107579 h 165735"/>
                <a:gd name="connsiteX4" fmla="*/ 95085 w 181256"/>
                <a:gd name="connsiteY4" fmla="*/ 107543 h 165735"/>
                <a:gd name="connsiteX5" fmla="*/ 95085 w 181256"/>
                <a:gd name="connsiteY5" fmla="*/ 141326 h 165735"/>
                <a:gd name="connsiteX6" fmla="*/ 156339 w 181256"/>
                <a:gd name="connsiteY6" fmla="*/ 141326 h 165735"/>
                <a:gd name="connsiteX7" fmla="*/ 156339 w 181256"/>
                <a:gd name="connsiteY7" fmla="*/ 107543 h 165735"/>
                <a:gd name="connsiteX8" fmla="*/ 24937 w 181256"/>
                <a:gd name="connsiteY8" fmla="*/ 65991 h 165735"/>
                <a:gd name="connsiteX9" fmla="*/ 24937 w 181256"/>
                <a:gd name="connsiteY9" fmla="*/ 99774 h 165735"/>
                <a:gd name="connsiteX10" fmla="*/ 86191 w 181256"/>
                <a:gd name="connsiteY10" fmla="*/ 99774 h 165735"/>
                <a:gd name="connsiteX11" fmla="*/ 86191 w 181256"/>
                <a:gd name="connsiteY11" fmla="*/ 65991 h 165735"/>
                <a:gd name="connsiteX12" fmla="*/ 95066 w 181256"/>
                <a:gd name="connsiteY12" fmla="*/ 65970 h 165735"/>
                <a:gd name="connsiteX13" fmla="*/ 95066 w 181256"/>
                <a:gd name="connsiteY13" fmla="*/ 99753 h 165735"/>
                <a:gd name="connsiteX14" fmla="*/ 156320 w 181256"/>
                <a:gd name="connsiteY14" fmla="*/ 99753 h 165735"/>
                <a:gd name="connsiteX15" fmla="*/ 156320 w 181256"/>
                <a:gd name="connsiteY15" fmla="*/ 65970 h 165735"/>
                <a:gd name="connsiteX16" fmla="*/ 95066 w 181256"/>
                <a:gd name="connsiteY16" fmla="*/ 24381 h 165735"/>
                <a:gd name="connsiteX17" fmla="*/ 95066 w 181256"/>
                <a:gd name="connsiteY17" fmla="*/ 58164 h 165735"/>
                <a:gd name="connsiteX18" fmla="*/ 156320 w 181256"/>
                <a:gd name="connsiteY18" fmla="*/ 58164 h 165735"/>
                <a:gd name="connsiteX19" fmla="*/ 156320 w 181256"/>
                <a:gd name="connsiteY19" fmla="*/ 24381 h 165735"/>
                <a:gd name="connsiteX20" fmla="*/ 24937 w 181256"/>
                <a:gd name="connsiteY20" fmla="*/ 24373 h 165735"/>
                <a:gd name="connsiteX21" fmla="*/ 24937 w 181256"/>
                <a:gd name="connsiteY21" fmla="*/ 58156 h 165735"/>
                <a:gd name="connsiteX22" fmla="*/ 86191 w 181256"/>
                <a:gd name="connsiteY22" fmla="*/ 58156 h 165735"/>
                <a:gd name="connsiteX23" fmla="*/ 86191 w 181256"/>
                <a:gd name="connsiteY23" fmla="*/ 24373 h 165735"/>
                <a:gd name="connsiteX24" fmla="*/ 0 w 181256"/>
                <a:gd name="connsiteY24" fmla="*/ 0 h 165735"/>
                <a:gd name="connsiteX25" fmla="*/ 181256 w 181256"/>
                <a:gd name="connsiteY25" fmla="*/ 0 h 165735"/>
                <a:gd name="connsiteX26" fmla="*/ 181256 w 181256"/>
                <a:gd name="connsiteY26" fmla="*/ 165735 h 165735"/>
                <a:gd name="connsiteX27" fmla="*/ 0 w 181256"/>
                <a:gd name="connsiteY27" fmla="*/ 165735 h 16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256" h="165735">
                  <a:moveTo>
                    <a:pt x="24918" y="107579"/>
                  </a:moveTo>
                  <a:lnTo>
                    <a:pt x="24918" y="141362"/>
                  </a:lnTo>
                  <a:lnTo>
                    <a:pt x="86172" y="141362"/>
                  </a:lnTo>
                  <a:lnTo>
                    <a:pt x="86172" y="107579"/>
                  </a:lnTo>
                  <a:close/>
                  <a:moveTo>
                    <a:pt x="95085" y="107543"/>
                  </a:moveTo>
                  <a:lnTo>
                    <a:pt x="95085" y="141326"/>
                  </a:lnTo>
                  <a:lnTo>
                    <a:pt x="156339" y="141326"/>
                  </a:lnTo>
                  <a:lnTo>
                    <a:pt x="156339" y="107543"/>
                  </a:lnTo>
                  <a:close/>
                  <a:moveTo>
                    <a:pt x="24937" y="65991"/>
                  </a:moveTo>
                  <a:lnTo>
                    <a:pt x="24937" y="99774"/>
                  </a:lnTo>
                  <a:lnTo>
                    <a:pt x="86191" y="99774"/>
                  </a:lnTo>
                  <a:lnTo>
                    <a:pt x="86191" y="65991"/>
                  </a:lnTo>
                  <a:close/>
                  <a:moveTo>
                    <a:pt x="95066" y="65970"/>
                  </a:moveTo>
                  <a:lnTo>
                    <a:pt x="95066" y="99753"/>
                  </a:lnTo>
                  <a:lnTo>
                    <a:pt x="156320" y="99753"/>
                  </a:lnTo>
                  <a:lnTo>
                    <a:pt x="156320" y="65970"/>
                  </a:lnTo>
                  <a:close/>
                  <a:moveTo>
                    <a:pt x="95066" y="24381"/>
                  </a:moveTo>
                  <a:lnTo>
                    <a:pt x="95066" y="58164"/>
                  </a:lnTo>
                  <a:lnTo>
                    <a:pt x="156320" y="58164"/>
                  </a:lnTo>
                  <a:lnTo>
                    <a:pt x="156320" y="24381"/>
                  </a:lnTo>
                  <a:close/>
                  <a:moveTo>
                    <a:pt x="24937" y="24373"/>
                  </a:moveTo>
                  <a:lnTo>
                    <a:pt x="24937" y="58156"/>
                  </a:lnTo>
                  <a:lnTo>
                    <a:pt x="86191" y="58156"/>
                  </a:lnTo>
                  <a:lnTo>
                    <a:pt x="86191" y="24373"/>
                  </a:lnTo>
                  <a:close/>
                  <a:moveTo>
                    <a:pt x="0" y="0"/>
                  </a:moveTo>
                  <a:lnTo>
                    <a:pt x="181256" y="0"/>
                  </a:lnTo>
                  <a:lnTo>
                    <a:pt x="181256" y="165735"/>
                  </a:lnTo>
                  <a:lnTo>
                    <a:pt x="0" y="165735"/>
                  </a:lnTo>
                  <a:close/>
                </a:path>
              </a:pathLst>
            </a:custGeom>
            <a:solidFill>
              <a:schemeClr val="tx1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2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83" name="Group 10"/>
            <p:cNvGrpSpPr>
              <a:grpSpLocks noChangeAspect="1"/>
            </p:cNvGrpSpPr>
            <p:nvPr/>
          </p:nvGrpSpPr>
          <p:grpSpPr bwMode="auto">
            <a:xfrm>
              <a:off x="4022939" y="3293214"/>
              <a:ext cx="174804" cy="74226"/>
              <a:chOff x="2759" y="1571"/>
              <a:chExt cx="242" cy="98"/>
            </a:xfrm>
            <a:solidFill>
              <a:schemeClr val="tx1"/>
            </a:solidFill>
          </p:grpSpPr>
          <p:sp>
            <p:nvSpPr>
              <p:cNvPr id="84" name="Freeform 11"/>
              <p:cNvSpPr>
                <a:spLocks/>
              </p:cNvSpPr>
              <p:nvPr/>
            </p:nvSpPr>
            <p:spPr bwMode="auto">
              <a:xfrm>
                <a:off x="275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2 w 143"/>
                  <a:gd name="T3" fmla="*/ 123 h 186"/>
                  <a:gd name="T4" fmla="*/ 29 w 143"/>
                  <a:gd name="T5" fmla="*/ 145 h 186"/>
                  <a:gd name="T6" fmla="*/ 48 w 143"/>
                  <a:gd name="T7" fmla="*/ 159 h 186"/>
                  <a:gd name="T8" fmla="*/ 75 w 143"/>
                  <a:gd name="T9" fmla="*/ 164 h 186"/>
                  <a:gd name="T10" fmla="*/ 99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4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8 w 143"/>
                  <a:gd name="T37" fmla="*/ 25 h 186"/>
                  <a:gd name="T38" fmla="*/ 137 w 143"/>
                  <a:gd name="T39" fmla="*/ 54 h 186"/>
                  <a:gd name="T40" fmla="*/ 114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39 w 143"/>
                  <a:gd name="T47" fmla="*/ 29 h 186"/>
                  <a:gd name="T48" fmla="*/ 29 w 143"/>
                  <a:gd name="T49" fmla="*/ 48 h 186"/>
                  <a:gd name="T50" fmla="*/ 36 w 143"/>
                  <a:gd name="T51" fmla="*/ 64 h 186"/>
                  <a:gd name="T52" fmla="*/ 72 w 143"/>
                  <a:gd name="T53" fmla="*/ 77 h 186"/>
                  <a:gd name="T54" fmla="*/ 112 w 143"/>
                  <a:gd name="T55" fmla="*/ 88 h 186"/>
                  <a:gd name="T56" fmla="*/ 135 w 143"/>
                  <a:gd name="T57" fmla="*/ 106 h 186"/>
                  <a:gd name="T58" fmla="*/ 143 w 143"/>
                  <a:gd name="T59" fmla="*/ 132 h 186"/>
                  <a:gd name="T60" fmla="*/ 134 w 143"/>
                  <a:gd name="T61" fmla="*/ 159 h 186"/>
                  <a:gd name="T62" fmla="*/ 111 w 143"/>
                  <a:gd name="T63" fmla="*/ 179 h 186"/>
                  <a:gd name="T64" fmla="*/ 76 w 143"/>
                  <a:gd name="T65" fmla="*/ 186 h 186"/>
                  <a:gd name="T66" fmla="*/ 35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2" y="123"/>
                      <a:pt x="22" y="123"/>
                      <a:pt x="22" y="123"/>
                    </a:cubicBezTo>
                    <a:cubicBezTo>
                      <a:pt x="23" y="132"/>
                      <a:pt x="26" y="139"/>
                      <a:pt x="29" y="145"/>
                    </a:cubicBezTo>
                    <a:cubicBezTo>
                      <a:pt x="33" y="151"/>
                      <a:pt x="39" y="155"/>
                      <a:pt x="48" y="159"/>
                    </a:cubicBezTo>
                    <a:cubicBezTo>
                      <a:pt x="56" y="163"/>
                      <a:pt x="65" y="164"/>
                      <a:pt x="75" y="164"/>
                    </a:cubicBezTo>
                    <a:cubicBezTo>
                      <a:pt x="84" y="164"/>
                      <a:pt x="92" y="163"/>
                      <a:pt x="99" y="160"/>
                    </a:cubicBezTo>
                    <a:cubicBezTo>
                      <a:pt x="106" y="158"/>
                      <a:pt x="111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1" y="115"/>
                      <a:pt x="106" y="111"/>
                      <a:pt x="99" y="109"/>
                    </a:cubicBezTo>
                    <a:cubicBezTo>
                      <a:pt x="94" y="107"/>
                      <a:pt x="83" y="104"/>
                      <a:pt x="67" y="100"/>
                    </a:cubicBezTo>
                    <a:cubicBezTo>
                      <a:pt x="50" y="96"/>
                      <a:pt x="39" y="92"/>
                      <a:pt x="32" y="89"/>
                    </a:cubicBezTo>
                    <a:cubicBezTo>
                      <a:pt x="23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9" y="32"/>
                      <a:pt x="14" y="24"/>
                    </a:cubicBezTo>
                    <a:cubicBezTo>
                      <a:pt x="19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5" y="11"/>
                      <a:pt x="123" y="17"/>
                      <a:pt x="128" y="25"/>
                    </a:cubicBezTo>
                    <a:cubicBezTo>
                      <a:pt x="134" y="34"/>
                      <a:pt x="137" y="43"/>
                      <a:pt x="137" y="54"/>
                    </a:cubicBezTo>
                    <a:cubicBezTo>
                      <a:pt x="114" y="55"/>
                      <a:pt x="114" y="55"/>
                      <a:pt x="114" y="55"/>
                    </a:cubicBezTo>
                    <a:cubicBezTo>
                      <a:pt x="113" y="44"/>
                      <a:pt x="109" y="35"/>
                      <a:pt x="102" y="30"/>
                    </a:cubicBezTo>
                    <a:cubicBezTo>
                      <a:pt x="95" y="24"/>
                      <a:pt x="84" y="21"/>
                      <a:pt x="71" y="21"/>
                    </a:cubicBezTo>
                    <a:cubicBezTo>
                      <a:pt x="56" y="21"/>
                      <a:pt x="46" y="24"/>
                      <a:pt x="39" y="29"/>
                    </a:cubicBezTo>
                    <a:cubicBezTo>
                      <a:pt x="33" y="34"/>
                      <a:pt x="29" y="40"/>
                      <a:pt x="29" y="48"/>
                    </a:cubicBezTo>
                    <a:cubicBezTo>
                      <a:pt x="29" y="54"/>
                      <a:pt x="32" y="60"/>
                      <a:pt x="36" y="64"/>
                    </a:cubicBezTo>
                    <a:cubicBezTo>
                      <a:pt x="41" y="68"/>
                      <a:pt x="53" y="72"/>
                      <a:pt x="72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2" y="93"/>
                      <a:pt x="130" y="99"/>
                      <a:pt x="135" y="106"/>
                    </a:cubicBezTo>
                    <a:cubicBezTo>
                      <a:pt x="140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4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6" y="186"/>
                    </a:cubicBezTo>
                    <a:cubicBezTo>
                      <a:pt x="60" y="186"/>
                      <a:pt x="46" y="183"/>
                      <a:pt x="35" y="179"/>
                    </a:cubicBezTo>
                    <a:cubicBezTo>
                      <a:pt x="24" y="174"/>
                      <a:pt x="16" y="167"/>
                      <a:pt x="10" y="157"/>
                    </a:cubicBezTo>
                    <a:cubicBezTo>
                      <a:pt x="3" y="148"/>
                      <a:pt x="0" y="137"/>
                      <a:pt x="0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  <p:sp>
            <p:nvSpPr>
              <p:cNvPr id="85" name="Freeform 12"/>
              <p:cNvSpPr>
                <a:spLocks/>
              </p:cNvSpPr>
              <p:nvPr/>
            </p:nvSpPr>
            <p:spPr bwMode="auto">
              <a:xfrm>
                <a:off x="283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3 w 143"/>
                  <a:gd name="T3" fmla="*/ 123 h 186"/>
                  <a:gd name="T4" fmla="*/ 30 w 143"/>
                  <a:gd name="T5" fmla="*/ 145 h 186"/>
                  <a:gd name="T6" fmla="*/ 48 w 143"/>
                  <a:gd name="T7" fmla="*/ 159 h 186"/>
                  <a:gd name="T8" fmla="*/ 76 w 143"/>
                  <a:gd name="T9" fmla="*/ 164 h 186"/>
                  <a:gd name="T10" fmla="*/ 100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5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9 w 143"/>
                  <a:gd name="T37" fmla="*/ 25 h 186"/>
                  <a:gd name="T38" fmla="*/ 138 w 143"/>
                  <a:gd name="T39" fmla="*/ 54 h 186"/>
                  <a:gd name="T40" fmla="*/ 115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40 w 143"/>
                  <a:gd name="T47" fmla="*/ 29 h 186"/>
                  <a:gd name="T48" fmla="*/ 30 w 143"/>
                  <a:gd name="T49" fmla="*/ 48 h 186"/>
                  <a:gd name="T50" fmla="*/ 37 w 143"/>
                  <a:gd name="T51" fmla="*/ 64 h 186"/>
                  <a:gd name="T52" fmla="*/ 73 w 143"/>
                  <a:gd name="T53" fmla="*/ 77 h 186"/>
                  <a:gd name="T54" fmla="*/ 112 w 143"/>
                  <a:gd name="T55" fmla="*/ 88 h 186"/>
                  <a:gd name="T56" fmla="*/ 136 w 143"/>
                  <a:gd name="T57" fmla="*/ 106 h 186"/>
                  <a:gd name="T58" fmla="*/ 143 w 143"/>
                  <a:gd name="T59" fmla="*/ 132 h 186"/>
                  <a:gd name="T60" fmla="*/ 135 w 143"/>
                  <a:gd name="T61" fmla="*/ 159 h 186"/>
                  <a:gd name="T62" fmla="*/ 111 w 143"/>
                  <a:gd name="T63" fmla="*/ 179 h 186"/>
                  <a:gd name="T64" fmla="*/ 77 w 143"/>
                  <a:gd name="T65" fmla="*/ 186 h 186"/>
                  <a:gd name="T66" fmla="*/ 36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3" y="123"/>
                      <a:pt x="23" y="123"/>
                      <a:pt x="23" y="123"/>
                    </a:cubicBezTo>
                    <a:cubicBezTo>
                      <a:pt x="24" y="132"/>
                      <a:pt x="26" y="139"/>
                      <a:pt x="30" y="145"/>
                    </a:cubicBezTo>
                    <a:cubicBezTo>
                      <a:pt x="34" y="151"/>
                      <a:pt x="40" y="155"/>
                      <a:pt x="48" y="159"/>
                    </a:cubicBezTo>
                    <a:cubicBezTo>
                      <a:pt x="56" y="163"/>
                      <a:pt x="65" y="164"/>
                      <a:pt x="76" y="164"/>
                    </a:cubicBezTo>
                    <a:cubicBezTo>
                      <a:pt x="85" y="164"/>
                      <a:pt x="93" y="163"/>
                      <a:pt x="100" y="160"/>
                    </a:cubicBezTo>
                    <a:cubicBezTo>
                      <a:pt x="106" y="158"/>
                      <a:pt x="112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2" y="115"/>
                      <a:pt x="107" y="111"/>
                      <a:pt x="99" y="109"/>
                    </a:cubicBezTo>
                    <a:cubicBezTo>
                      <a:pt x="94" y="107"/>
                      <a:pt x="84" y="104"/>
                      <a:pt x="67" y="100"/>
                    </a:cubicBezTo>
                    <a:cubicBezTo>
                      <a:pt x="51" y="96"/>
                      <a:pt x="39" y="92"/>
                      <a:pt x="32" y="89"/>
                    </a:cubicBezTo>
                    <a:cubicBezTo>
                      <a:pt x="24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10" y="32"/>
                      <a:pt x="15" y="24"/>
                    </a:cubicBezTo>
                    <a:cubicBezTo>
                      <a:pt x="20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6" y="11"/>
                      <a:pt x="123" y="17"/>
                      <a:pt x="129" y="25"/>
                    </a:cubicBezTo>
                    <a:cubicBezTo>
                      <a:pt x="134" y="34"/>
                      <a:pt x="137" y="43"/>
                      <a:pt x="138" y="54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114" y="44"/>
                      <a:pt x="109" y="35"/>
                      <a:pt x="102" y="30"/>
                    </a:cubicBezTo>
                    <a:cubicBezTo>
                      <a:pt x="95" y="24"/>
                      <a:pt x="85" y="21"/>
                      <a:pt x="71" y="21"/>
                    </a:cubicBezTo>
                    <a:cubicBezTo>
                      <a:pt x="57" y="21"/>
                      <a:pt x="46" y="24"/>
                      <a:pt x="40" y="29"/>
                    </a:cubicBezTo>
                    <a:cubicBezTo>
                      <a:pt x="33" y="34"/>
                      <a:pt x="30" y="40"/>
                      <a:pt x="30" y="48"/>
                    </a:cubicBezTo>
                    <a:cubicBezTo>
                      <a:pt x="30" y="54"/>
                      <a:pt x="32" y="60"/>
                      <a:pt x="37" y="64"/>
                    </a:cubicBezTo>
                    <a:cubicBezTo>
                      <a:pt x="41" y="68"/>
                      <a:pt x="53" y="72"/>
                      <a:pt x="73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3" y="93"/>
                      <a:pt x="131" y="99"/>
                      <a:pt x="136" y="106"/>
                    </a:cubicBezTo>
                    <a:cubicBezTo>
                      <a:pt x="141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5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7" y="186"/>
                    </a:cubicBezTo>
                    <a:cubicBezTo>
                      <a:pt x="60" y="186"/>
                      <a:pt x="47" y="183"/>
                      <a:pt x="36" y="179"/>
                    </a:cubicBezTo>
                    <a:cubicBezTo>
                      <a:pt x="25" y="174"/>
                      <a:pt x="16" y="167"/>
                      <a:pt x="10" y="157"/>
                    </a:cubicBezTo>
                    <a:cubicBezTo>
                      <a:pt x="4" y="148"/>
                      <a:pt x="0" y="137"/>
                      <a:pt x="0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  <p:sp>
            <p:nvSpPr>
              <p:cNvPr id="86" name="Freeform 13"/>
              <p:cNvSpPr>
                <a:spLocks noEditPoints="1"/>
              </p:cNvSpPr>
              <p:nvPr/>
            </p:nvSpPr>
            <p:spPr bwMode="auto">
              <a:xfrm>
                <a:off x="2924" y="1572"/>
                <a:ext cx="77" cy="95"/>
              </a:xfrm>
              <a:custGeom>
                <a:avLst/>
                <a:gdLst>
                  <a:gd name="T0" fmla="*/ 0 w 148"/>
                  <a:gd name="T1" fmla="*/ 180 h 180"/>
                  <a:gd name="T2" fmla="*/ 0 w 148"/>
                  <a:gd name="T3" fmla="*/ 0 h 180"/>
                  <a:gd name="T4" fmla="*/ 61 w 148"/>
                  <a:gd name="T5" fmla="*/ 0 h 180"/>
                  <a:gd name="T6" fmla="*/ 93 w 148"/>
                  <a:gd name="T7" fmla="*/ 3 h 180"/>
                  <a:gd name="T8" fmla="*/ 120 w 148"/>
                  <a:gd name="T9" fmla="*/ 16 h 180"/>
                  <a:gd name="T10" fmla="*/ 141 w 148"/>
                  <a:gd name="T11" fmla="*/ 46 h 180"/>
                  <a:gd name="T12" fmla="*/ 148 w 148"/>
                  <a:gd name="T13" fmla="*/ 89 h 180"/>
                  <a:gd name="T14" fmla="*/ 143 w 148"/>
                  <a:gd name="T15" fmla="*/ 125 h 180"/>
                  <a:gd name="T16" fmla="*/ 131 w 148"/>
                  <a:gd name="T17" fmla="*/ 151 h 180"/>
                  <a:gd name="T18" fmla="*/ 115 w 148"/>
                  <a:gd name="T19" fmla="*/ 168 h 180"/>
                  <a:gd name="T20" fmla="*/ 93 w 148"/>
                  <a:gd name="T21" fmla="*/ 177 h 180"/>
                  <a:gd name="T22" fmla="*/ 64 w 148"/>
                  <a:gd name="T23" fmla="*/ 180 h 180"/>
                  <a:gd name="T24" fmla="*/ 0 w 148"/>
                  <a:gd name="T25" fmla="*/ 180 h 180"/>
                  <a:gd name="T26" fmla="*/ 23 w 148"/>
                  <a:gd name="T27" fmla="*/ 158 h 180"/>
                  <a:gd name="T28" fmla="*/ 62 w 148"/>
                  <a:gd name="T29" fmla="*/ 158 h 180"/>
                  <a:gd name="T30" fmla="*/ 90 w 148"/>
                  <a:gd name="T31" fmla="*/ 155 h 180"/>
                  <a:gd name="T32" fmla="*/ 106 w 148"/>
                  <a:gd name="T33" fmla="*/ 146 h 180"/>
                  <a:gd name="T34" fmla="*/ 119 w 148"/>
                  <a:gd name="T35" fmla="*/ 123 h 180"/>
                  <a:gd name="T36" fmla="*/ 124 w 148"/>
                  <a:gd name="T37" fmla="*/ 89 h 180"/>
                  <a:gd name="T38" fmla="*/ 114 w 148"/>
                  <a:gd name="T39" fmla="*/ 45 h 180"/>
                  <a:gd name="T40" fmla="*/ 92 w 148"/>
                  <a:gd name="T41" fmla="*/ 25 h 180"/>
                  <a:gd name="T42" fmla="*/ 61 w 148"/>
                  <a:gd name="T43" fmla="*/ 21 h 180"/>
                  <a:gd name="T44" fmla="*/ 23 w 148"/>
                  <a:gd name="T45" fmla="*/ 21 h 180"/>
                  <a:gd name="T46" fmla="*/ 23 w 148"/>
                  <a:gd name="T47" fmla="*/ 15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8" h="180">
                    <a:moveTo>
                      <a:pt x="0" y="18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5" y="0"/>
                      <a:pt x="86" y="1"/>
                      <a:pt x="93" y="3"/>
                    </a:cubicBezTo>
                    <a:cubicBezTo>
                      <a:pt x="104" y="5"/>
                      <a:pt x="112" y="9"/>
                      <a:pt x="120" y="16"/>
                    </a:cubicBezTo>
                    <a:cubicBezTo>
                      <a:pt x="129" y="24"/>
                      <a:pt x="136" y="34"/>
                      <a:pt x="141" y="46"/>
                    </a:cubicBezTo>
                    <a:cubicBezTo>
                      <a:pt x="146" y="59"/>
                      <a:pt x="148" y="73"/>
                      <a:pt x="148" y="89"/>
                    </a:cubicBezTo>
                    <a:cubicBezTo>
                      <a:pt x="148" y="103"/>
                      <a:pt x="146" y="115"/>
                      <a:pt x="143" y="125"/>
                    </a:cubicBezTo>
                    <a:cubicBezTo>
                      <a:pt x="140" y="136"/>
                      <a:pt x="136" y="144"/>
                      <a:pt x="131" y="151"/>
                    </a:cubicBezTo>
                    <a:cubicBezTo>
                      <a:pt x="126" y="158"/>
                      <a:pt x="121" y="164"/>
                      <a:pt x="115" y="168"/>
                    </a:cubicBezTo>
                    <a:cubicBezTo>
                      <a:pt x="109" y="172"/>
                      <a:pt x="102" y="175"/>
                      <a:pt x="93" y="177"/>
                    </a:cubicBezTo>
                    <a:cubicBezTo>
                      <a:pt x="85" y="179"/>
                      <a:pt x="75" y="180"/>
                      <a:pt x="64" y="180"/>
                    </a:cubicBezTo>
                    <a:lnTo>
                      <a:pt x="0" y="180"/>
                    </a:lnTo>
                    <a:close/>
                    <a:moveTo>
                      <a:pt x="23" y="158"/>
                    </a:moveTo>
                    <a:cubicBezTo>
                      <a:pt x="62" y="158"/>
                      <a:pt x="62" y="158"/>
                      <a:pt x="62" y="158"/>
                    </a:cubicBezTo>
                    <a:cubicBezTo>
                      <a:pt x="74" y="158"/>
                      <a:pt x="83" y="157"/>
                      <a:pt x="90" y="155"/>
                    </a:cubicBezTo>
                    <a:cubicBezTo>
                      <a:pt x="96" y="153"/>
                      <a:pt x="102" y="150"/>
                      <a:pt x="106" y="146"/>
                    </a:cubicBezTo>
                    <a:cubicBezTo>
                      <a:pt x="111" y="140"/>
                      <a:pt x="116" y="133"/>
                      <a:pt x="119" y="123"/>
                    </a:cubicBezTo>
                    <a:cubicBezTo>
                      <a:pt x="122" y="114"/>
                      <a:pt x="124" y="102"/>
                      <a:pt x="124" y="89"/>
                    </a:cubicBezTo>
                    <a:cubicBezTo>
                      <a:pt x="124" y="70"/>
                      <a:pt x="120" y="55"/>
                      <a:pt x="114" y="45"/>
                    </a:cubicBezTo>
                    <a:cubicBezTo>
                      <a:pt x="108" y="35"/>
                      <a:pt x="101" y="28"/>
                      <a:pt x="92" y="25"/>
                    </a:cubicBezTo>
                    <a:cubicBezTo>
                      <a:pt x="85" y="23"/>
                      <a:pt x="75" y="21"/>
                      <a:pt x="61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4557206" y="2839076"/>
            <a:ext cx="487043" cy="555124"/>
            <a:chOff x="4412921" y="2839075"/>
            <a:chExt cx="487485" cy="555124"/>
          </a:xfrm>
        </p:grpSpPr>
        <p:sp>
          <p:nvSpPr>
            <p:cNvPr id="88" name="Rectangle 87"/>
            <p:cNvSpPr/>
            <p:nvPr/>
          </p:nvSpPr>
          <p:spPr>
            <a:xfrm>
              <a:off x="4412921" y="2839075"/>
              <a:ext cx="487485" cy="555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4472858" y="2890440"/>
              <a:ext cx="380188" cy="368163"/>
            </a:xfrm>
            <a:custGeom>
              <a:avLst/>
              <a:gdLst>
                <a:gd name="connsiteX0" fmla="*/ 24918 w 181256"/>
                <a:gd name="connsiteY0" fmla="*/ 107579 h 165735"/>
                <a:gd name="connsiteX1" fmla="*/ 24918 w 181256"/>
                <a:gd name="connsiteY1" fmla="*/ 141362 h 165735"/>
                <a:gd name="connsiteX2" fmla="*/ 86172 w 181256"/>
                <a:gd name="connsiteY2" fmla="*/ 141362 h 165735"/>
                <a:gd name="connsiteX3" fmla="*/ 86172 w 181256"/>
                <a:gd name="connsiteY3" fmla="*/ 107579 h 165735"/>
                <a:gd name="connsiteX4" fmla="*/ 95085 w 181256"/>
                <a:gd name="connsiteY4" fmla="*/ 107543 h 165735"/>
                <a:gd name="connsiteX5" fmla="*/ 95085 w 181256"/>
                <a:gd name="connsiteY5" fmla="*/ 141326 h 165735"/>
                <a:gd name="connsiteX6" fmla="*/ 156339 w 181256"/>
                <a:gd name="connsiteY6" fmla="*/ 141326 h 165735"/>
                <a:gd name="connsiteX7" fmla="*/ 156339 w 181256"/>
                <a:gd name="connsiteY7" fmla="*/ 107543 h 165735"/>
                <a:gd name="connsiteX8" fmla="*/ 24937 w 181256"/>
                <a:gd name="connsiteY8" fmla="*/ 65991 h 165735"/>
                <a:gd name="connsiteX9" fmla="*/ 24937 w 181256"/>
                <a:gd name="connsiteY9" fmla="*/ 99774 h 165735"/>
                <a:gd name="connsiteX10" fmla="*/ 86191 w 181256"/>
                <a:gd name="connsiteY10" fmla="*/ 99774 h 165735"/>
                <a:gd name="connsiteX11" fmla="*/ 86191 w 181256"/>
                <a:gd name="connsiteY11" fmla="*/ 65991 h 165735"/>
                <a:gd name="connsiteX12" fmla="*/ 95066 w 181256"/>
                <a:gd name="connsiteY12" fmla="*/ 65970 h 165735"/>
                <a:gd name="connsiteX13" fmla="*/ 95066 w 181256"/>
                <a:gd name="connsiteY13" fmla="*/ 99753 h 165735"/>
                <a:gd name="connsiteX14" fmla="*/ 156320 w 181256"/>
                <a:gd name="connsiteY14" fmla="*/ 99753 h 165735"/>
                <a:gd name="connsiteX15" fmla="*/ 156320 w 181256"/>
                <a:gd name="connsiteY15" fmla="*/ 65970 h 165735"/>
                <a:gd name="connsiteX16" fmla="*/ 95066 w 181256"/>
                <a:gd name="connsiteY16" fmla="*/ 24381 h 165735"/>
                <a:gd name="connsiteX17" fmla="*/ 95066 w 181256"/>
                <a:gd name="connsiteY17" fmla="*/ 58164 h 165735"/>
                <a:gd name="connsiteX18" fmla="*/ 156320 w 181256"/>
                <a:gd name="connsiteY18" fmla="*/ 58164 h 165735"/>
                <a:gd name="connsiteX19" fmla="*/ 156320 w 181256"/>
                <a:gd name="connsiteY19" fmla="*/ 24381 h 165735"/>
                <a:gd name="connsiteX20" fmla="*/ 24937 w 181256"/>
                <a:gd name="connsiteY20" fmla="*/ 24373 h 165735"/>
                <a:gd name="connsiteX21" fmla="*/ 24937 w 181256"/>
                <a:gd name="connsiteY21" fmla="*/ 58156 h 165735"/>
                <a:gd name="connsiteX22" fmla="*/ 86191 w 181256"/>
                <a:gd name="connsiteY22" fmla="*/ 58156 h 165735"/>
                <a:gd name="connsiteX23" fmla="*/ 86191 w 181256"/>
                <a:gd name="connsiteY23" fmla="*/ 24373 h 165735"/>
                <a:gd name="connsiteX24" fmla="*/ 0 w 181256"/>
                <a:gd name="connsiteY24" fmla="*/ 0 h 165735"/>
                <a:gd name="connsiteX25" fmla="*/ 181256 w 181256"/>
                <a:gd name="connsiteY25" fmla="*/ 0 h 165735"/>
                <a:gd name="connsiteX26" fmla="*/ 181256 w 181256"/>
                <a:gd name="connsiteY26" fmla="*/ 165735 h 165735"/>
                <a:gd name="connsiteX27" fmla="*/ 0 w 181256"/>
                <a:gd name="connsiteY27" fmla="*/ 165735 h 16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256" h="165735">
                  <a:moveTo>
                    <a:pt x="24918" y="107579"/>
                  </a:moveTo>
                  <a:lnTo>
                    <a:pt x="24918" y="141362"/>
                  </a:lnTo>
                  <a:lnTo>
                    <a:pt x="86172" y="141362"/>
                  </a:lnTo>
                  <a:lnTo>
                    <a:pt x="86172" y="107579"/>
                  </a:lnTo>
                  <a:close/>
                  <a:moveTo>
                    <a:pt x="95085" y="107543"/>
                  </a:moveTo>
                  <a:lnTo>
                    <a:pt x="95085" y="141326"/>
                  </a:lnTo>
                  <a:lnTo>
                    <a:pt x="156339" y="141326"/>
                  </a:lnTo>
                  <a:lnTo>
                    <a:pt x="156339" y="107543"/>
                  </a:lnTo>
                  <a:close/>
                  <a:moveTo>
                    <a:pt x="24937" y="65991"/>
                  </a:moveTo>
                  <a:lnTo>
                    <a:pt x="24937" y="99774"/>
                  </a:lnTo>
                  <a:lnTo>
                    <a:pt x="86191" y="99774"/>
                  </a:lnTo>
                  <a:lnTo>
                    <a:pt x="86191" y="65991"/>
                  </a:lnTo>
                  <a:close/>
                  <a:moveTo>
                    <a:pt x="95066" y="65970"/>
                  </a:moveTo>
                  <a:lnTo>
                    <a:pt x="95066" y="99753"/>
                  </a:lnTo>
                  <a:lnTo>
                    <a:pt x="156320" y="99753"/>
                  </a:lnTo>
                  <a:lnTo>
                    <a:pt x="156320" y="65970"/>
                  </a:lnTo>
                  <a:close/>
                  <a:moveTo>
                    <a:pt x="95066" y="24381"/>
                  </a:moveTo>
                  <a:lnTo>
                    <a:pt x="95066" y="58164"/>
                  </a:lnTo>
                  <a:lnTo>
                    <a:pt x="156320" y="58164"/>
                  </a:lnTo>
                  <a:lnTo>
                    <a:pt x="156320" y="24381"/>
                  </a:lnTo>
                  <a:close/>
                  <a:moveTo>
                    <a:pt x="24937" y="24373"/>
                  </a:moveTo>
                  <a:lnTo>
                    <a:pt x="24937" y="58156"/>
                  </a:lnTo>
                  <a:lnTo>
                    <a:pt x="86191" y="58156"/>
                  </a:lnTo>
                  <a:lnTo>
                    <a:pt x="86191" y="24373"/>
                  </a:lnTo>
                  <a:close/>
                  <a:moveTo>
                    <a:pt x="0" y="0"/>
                  </a:moveTo>
                  <a:lnTo>
                    <a:pt x="181256" y="0"/>
                  </a:lnTo>
                  <a:lnTo>
                    <a:pt x="181256" y="165735"/>
                  </a:lnTo>
                  <a:lnTo>
                    <a:pt x="0" y="165735"/>
                  </a:lnTo>
                  <a:close/>
                </a:path>
              </a:pathLst>
            </a:custGeom>
            <a:solidFill>
              <a:schemeClr val="tx1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2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90" name="Group 10"/>
            <p:cNvGrpSpPr>
              <a:grpSpLocks noChangeAspect="1"/>
            </p:cNvGrpSpPr>
            <p:nvPr/>
          </p:nvGrpSpPr>
          <p:grpSpPr bwMode="auto">
            <a:xfrm>
              <a:off x="4566541" y="3293214"/>
              <a:ext cx="174804" cy="74226"/>
              <a:chOff x="2759" y="1571"/>
              <a:chExt cx="242" cy="98"/>
            </a:xfrm>
            <a:solidFill>
              <a:schemeClr val="tx1"/>
            </a:solidFill>
          </p:grpSpPr>
          <p:sp>
            <p:nvSpPr>
              <p:cNvPr id="92" name="Freeform 11"/>
              <p:cNvSpPr>
                <a:spLocks/>
              </p:cNvSpPr>
              <p:nvPr/>
            </p:nvSpPr>
            <p:spPr bwMode="auto">
              <a:xfrm>
                <a:off x="275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2 w 143"/>
                  <a:gd name="T3" fmla="*/ 123 h 186"/>
                  <a:gd name="T4" fmla="*/ 29 w 143"/>
                  <a:gd name="T5" fmla="*/ 145 h 186"/>
                  <a:gd name="T6" fmla="*/ 48 w 143"/>
                  <a:gd name="T7" fmla="*/ 159 h 186"/>
                  <a:gd name="T8" fmla="*/ 75 w 143"/>
                  <a:gd name="T9" fmla="*/ 164 h 186"/>
                  <a:gd name="T10" fmla="*/ 99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4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8 w 143"/>
                  <a:gd name="T37" fmla="*/ 25 h 186"/>
                  <a:gd name="T38" fmla="*/ 137 w 143"/>
                  <a:gd name="T39" fmla="*/ 54 h 186"/>
                  <a:gd name="T40" fmla="*/ 114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39 w 143"/>
                  <a:gd name="T47" fmla="*/ 29 h 186"/>
                  <a:gd name="T48" fmla="*/ 29 w 143"/>
                  <a:gd name="T49" fmla="*/ 48 h 186"/>
                  <a:gd name="T50" fmla="*/ 36 w 143"/>
                  <a:gd name="T51" fmla="*/ 64 h 186"/>
                  <a:gd name="T52" fmla="*/ 72 w 143"/>
                  <a:gd name="T53" fmla="*/ 77 h 186"/>
                  <a:gd name="T54" fmla="*/ 112 w 143"/>
                  <a:gd name="T55" fmla="*/ 88 h 186"/>
                  <a:gd name="T56" fmla="*/ 135 w 143"/>
                  <a:gd name="T57" fmla="*/ 106 h 186"/>
                  <a:gd name="T58" fmla="*/ 143 w 143"/>
                  <a:gd name="T59" fmla="*/ 132 h 186"/>
                  <a:gd name="T60" fmla="*/ 134 w 143"/>
                  <a:gd name="T61" fmla="*/ 159 h 186"/>
                  <a:gd name="T62" fmla="*/ 111 w 143"/>
                  <a:gd name="T63" fmla="*/ 179 h 186"/>
                  <a:gd name="T64" fmla="*/ 76 w 143"/>
                  <a:gd name="T65" fmla="*/ 186 h 186"/>
                  <a:gd name="T66" fmla="*/ 35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2" y="123"/>
                      <a:pt x="22" y="123"/>
                      <a:pt x="22" y="123"/>
                    </a:cubicBezTo>
                    <a:cubicBezTo>
                      <a:pt x="23" y="132"/>
                      <a:pt x="26" y="139"/>
                      <a:pt x="29" y="145"/>
                    </a:cubicBezTo>
                    <a:cubicBezTo>
                      <a:pt x="33" y="151"/>
                      <a:pt x="39" y="155"/>
                      <a:pt x="48" y="159"/>
                    </a:cubicBezTo>
                    <a:cubicBezTo>
                      <a:pt x="56" y="163"/>
                      <a:pt x="65" y="164"/>
                      <a:pt x="75" y="164"/>
                    </a:cubicBezTo>
                    <a:cubicBezTo>
                      <a:pt x="84" y="164"/>
                      <a:pt x="92" y="163"/>
                      <a:pt x="99" y="160"/>
                    </a:cubicBezTo>
                    <a:cubicBezTo>
                      <a:pt x="106" y="158"/>
                      <a:pt x="111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1" y="115"/>
                      <a:pt x="106" y="111"/>
                      <a:pt x="99" y="109"/>
                    </a:cubicBezTo>
                    <a:cubicBezTo>
                      <a:pt x="94" y="107"/>
                      <a:pt x="83" y="104"/>
                      <a:pt x="67" y="100"/>
                    </a:cubicBezTo>
                    <a:cubicBezTo>
                      <a:pt x="50" y="96"/>
                      <a:pt x="39" y="92"/>
                      <a:pt x="32" y="89"/>
                    </a:cubicBezTo>
                    <a:cubicBezTo>
                      <a:pt x="23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9" y="32"/>
                      <a:pt x="14" y="24"/>
                    </a:cubicBezTo>
                    <a:cubicBezTo>
                      <a:pt x="19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5" y="11"/>
                      <a:pt x="123" y="17"/>
                      <a:pt x="128" y="25"/>
                    </a:cubicBezTo>
                    <a:cubicBezTo>
                      <a:pt x="134" y="34"/>
                      <a:pt x="137" y="43"/>
                      <a:pt x="137" y="54"/>
                    </a:cubicBezTo>
                    <a:cubicBezTo>
                      <a:pt x="114" y="55"/>
                      <a:pt x="114" y="55"/>
                      <a:pt x="114" y="55"/>
                    </a:cubicBezTo>
                    <a:cubicBezTo>
                      <a:pt x="113" y="44"/>
                      <a:pt x="109" y="35"/>
                      <a:pt x="102" y="30"/>
                    </a:cubicBezTo>
                    <a:cubicBezTo>
                      <a:pt x="95" y="24"/>
                      <a:pt x="84" y="21"/>
                      <a:pt x="71" y="21"/>
                    </a:cubicBezTo>
                    <a:cubicBezTo>
                      <a:pt x="56" y="21"/>
                      <a:pt x="46" y="24"/>
                      <a:pt x="39" y="29"/>
                    </a:cubicBezTo>
                    <a:cubicBezTo>
                      <a:pt x="33" y="34"/>
                      <a:pt x="29" y="40"/>
                      <a:pt x="29" y="48"/>
                    </a:cubicBezTo>
                    <a:cubicBezTo>
                      <a:pt x="29" y="54"/>
                      <a:pt x="32" y="60"/>
                      <a:pt x="36" y="64"/>
                    </a:cubicBezTo>
                    <a:cubicBezTo>
                      <a:pt x="41" y="68"/>
                      <a:pt x="53" y="72"/>
                      <a:pt x="72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2" y="93"/>
                      <a:pt x="130" y="99"/>
                      <a:pt x="135" y="106"/>
                    </a:cubicBezTo>
                    <a:cubicBezTo>
                      <a:pt x="140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4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6" y="186"/>
                    </a:cubicBezTo>
                    <a:cubicBezTo>
                      <a:pt x="60" y="186"/>
                      <a:pt x="46" y="183"/>
                      <a:pt x="35" y="179"/>
                    </a:cubicBezTo>
                    <a:cubicBezTo>
                      <a:pt x="24" y="174"/>
                      <a:pt x="16" y="167"/>
                      <a:pt x="10" y="157"/>
                    </a:cubicBezTo>
                    <a:cubicBezTo>
                      <a:pt x="3" y="148"/>
                      <a:pt x="0" y="137"/>
                      <a:pt x="0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  <p:sp>
            <p:nvSpPr>
              <p:cNvPr id="94" name="Freeform 12"/>
              <p:cNvSpPr>
                <a:spLocks/>
              </p:cNvSpPr>
              <p:nvPr/>
            </p:nvSpPr>
            <p:spPr bwMode="auto">
              <a:xfrm>
                <a:off x="283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3 w 143"/>
                  <a:gd name="T3" fmla="*/ 123 h 186"/>
                  <a:gd name="T4" fmla="*/ 30 w 143"/>
                  <a:gd name="T5" fmla="*/ 145 h 186"/>
                  <a:gd name="T6" fmla="*/ 48 w 143"/>
                  <a:gd name="T7" fmla="*/ 159 h 186"/>
                  <a:gd name="T8" fmla="*/ 76 w 143"/>
                  <a:gd name="T9" fmla="*/ 164 h 186"/>
                  <a:gd name="T10" fmla="*/ 100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5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9 w 143"/>
                  <a:gd name="T37" fmla="*/ 25 h 186"/>
                  <a:gd name="T38" fmla="*/ 138 w 143"/>
                  <a:gd name="T39" fmla="*/ 54 h 186"/>
                  <a:gd name="T40" fmla="*/ 115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40 w 143"/>
                  <a:gd name="T47" fmla="*/ 29 h 186"/>
                  <a:gd name="T48" fmla="*/ 30 w 143"/>
                  <a:gd name="T49" fmla="*/ 48 h 186"/>
                  <a:gd name="T50" fmla="*/ 37 w 143"/>
                  <a:gd name="T51" fmla="*/ 64 h 186"/>
                  <a:gd name="T52" fmla="*/ 73 w 143"/>
                  <a:gd name="T53" fmla="*/ 77 h 186"/>
                  <a:gd name="T54" fmla="*/ 112 w 143"/>
                  <a:gd name="T55" fmla="*/ 88 h 186"/>
                  <a:gd name="T56" fmla="*/ 136 w 143"/>
                  <a:gd name="T57" fmla="*/ 106 h 186"/>
                  <a:gd name="T58" fmla="*/ 143 w 143"/>
                  <a:gd name="T59" fmla="*/ 132 h 186"/>
                  <a:gd name="T60" fmla="*/ 135 w 143"/>
                  <a:gd name="T61" fmla="*/ 159 h 186"/>
                  <a:gd name="T62" fmla="*/ 111 w 143"/>
                  <a:gd name="T63" fmla="*/ 179 h 186"/>
                  <a:gd name="T64" fmla="*/ 77 w 143"/>
                  <a:gd name="T65" fmla="*/ 186 h 186"/>
                  <a:gd name="T66" fmla="*/ 36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3" y="123"/>
                      <a:pt x="23" y="123"/>
                      <a:pt x="23" y="123"/>
                    </a:cubicBezTo>
                    <a:cubicBezTo>
                      <a:pt x="24" y="132"/>
                      <a:pt x="26" y="139"/>
                      <a:pt x="30" y="145"/>
                    </a:cubicBezTo>
                    <a:cubicBezTo>
                      <a:pt x="34" y="151"/>
                      <a:pt x="40" y="155"/>
                      <a:pt x="48" y="159"/>
                    </a:cubicBezTo>
                    <a:cubicBezTo>
                      <a:pt x="56" y="163"/>
                      <a:pt x="65" y="164"/>
                      <a:pt x="76" y="164"/>
                    </a:cubicBezTo>
                    <a:cubicBezTo>
                      <a:pt x="85" y="164"/>
                      <a:pt x="93" y="163"/>
                      <a:pt x="100" y="160"/>
                    </a:cubicBezTo>
                    <a:cubicBezTo>
                      <a:pt x="106" y="158"/>
                      <a:pt x="112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2" y="115"/>
                      <a:pt x="107" y="111"/>
                      <a:pt x="99" y="109"/>
                    </a:cubicBezTo>
                    <a:cubicBezTo>
                      <a:pt x="94" y="107"/>
                      <a:pt x="84" y="104"/>
                      <a:pt x="67" y="100"/>
                    </a:cubicBezTo>
                    <a:cubicBezTo>
                      <a:pt x="51" y="96"/>
                      <a:pt x="39" y="92"/>
                      <a:pt x="32" y="89"/>
                    </a:cubicBezTo>
                    <a:cubicBezTo>
                      <a:pt x="24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10" y="32"/>
                      <a:pt x="15" y="24"/>
                    </a:cubicBezTo>
                    <a:cubicBezTo>
                      <a:pt x="20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6" y="11"/>
                      <a:pt x="123" y="17"/>
                      <a:pt x="129" y="25"/>
                    </a:cubicBezTo>
                    <a:cubicBezTo>
                      <a:pt x="134" y="34"/>
                      <a:pt x="137" y="43"/>
                      <a:pt x="138" y="54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114" y="44"/>
                      <a:pt x="109" y="35"/>
                      <a:pt x="102" y="30"/>
                    </a:cubicBezTo>
                    <a:cubicBezTo>
                      <a:pt x="95" y="24"/>
                      <a:pt x="85" y="21"/>
                      <a:pt x="71" y="21"/>
                    </a:cubicBezTo>
                    <a:cubicBezTo>
                      <a:pt x="57" y="21"/>
                      <a:pt x="46" y="24"/>
                      <a:pt x="40" y="29"/>
                    </a:cubicBezTo>
                    <a:cubicBezTo>
                      <a:pt x="33" y="34"/>
                      <a:pt x="30" y="40"/>
                      <a:pt x="30" y="48"/>
                    </a:cubicBezTo>
                    <a:cubicBezTo>
                      <a:pt x="30" y="54"/>
                      <a:pt x="32" y="60"/>
                      <a:pt x="37" y="64"/>
                    </a:cubicBezTo>
                    <a:cubicBezTo>
                      <a:pt x="41" y="68"/>
                      <a:pt x="53" y="72"/>
                      <a:pt x="73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3" y="93"/>
                      <a:pt x="131" y="99"/>
                      <a:pt x="136" y="106"/>
                    </a:cubicBezTo>
                    <a:cubicBezTo>
                      <a:pt x="141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5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7" y="186"/>
                    </a:cubicBezTo>
                    <a:cubicBezTo>
                      <a:pt x="60" y="186"/>
                      <a:pt x="47" y="183"/>
                      <a:pt x="36" y="179"/>
                    </a:cubicBezTo>
                    <a:cubicBezTo>
                      <a:pt x="25" y="174"/>
                      <a:pt x="16" y="167"/>
                      <a:pt x="10" y="157"/>
                    </a:cubicBezTo>
                    <a:cubicBezTo>
                      <a:pt x="4" y="148"/>
                      <a:pt x="0" y="137"/>
                      <a:pt x="0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  <p:sp>
            <p:nvSpPr>
              <p:cNvPr id="95" name="Freeform 13"/>
              <p:cNvSpPr>
                <a:spLocks noEditPoints="1"/>
              </p:cNvSpPr>
              <p:nvPr/>
            </p:nvSpPr>
            <p:spPr bwMode="auto">
              <a:xfrm>
                <a:off x="2924" y="1572"/>
                <a:ext cx="77" cy="95"/>
              </a:xfrm>
              <a:custGeom>
                <a:avLst/>
                <a:gdLst>
                  <a:gd name="T0" fmla="*/ 0 w 148"/>
                  <a:gd name="T1" fmla="*/ 180 h 180"/>
                  <a:gd name="T2" fmla="*/ 0 w 148"/>
                  <a:gd name="T3" fmla="*/ 0 h 180"/>
                  <a:gd name="T4" fmla="*/ 61 w 148"/>
                  <a:gd name="T5" fmla="*/ 0 h 180"/>
                  <a:gd name="T6" fmla="*/ 93 w 148"/>
                  <a:gd name="T7" fmla="*/ 3 h 180"/>
                  <a:gd name="T8" fmla="*/ 120 w 148"/>
                  <a:gd name="T9" fmla="*/ 16 h 180"/>
                  <a:gd name="T10" fmla="*/ 141 w 148"/>
                  <a:gd name="T11" fmla="*/ 46 h 180"/>
                  <a:gd name="T12" fmla="*/ 148 w 148"/>
                  <a:gd name="T13" fmla="*/ 89 h 180"/>
                  <a:gd name="T14" fmla="*/ 143 w 148"/>
                  <a:gd name="T15" fmla="*/ 125 h 180"/>
                  <a:gd name="T16" fmla="*/ 131 w 148"/>
                  <a:gd name="T17" fmla="*/ 151 h 180"/>
                  <a:gd name="T18" fmla="*/ 115 w 148"/>
                  <a:gd name="T19" fmla="*/ 168 h 180"/>
                  <a:gd name="T20" fmla="*/ 93 w 148"/>
                  <a:gd name="T21" fmla="*/ 177 h 180"/>
                  <a:gd name="T22" fmla="*/ 64 w 148"/>
                  <a:gd name="T23" fmla="*/ 180 h 180"/>
                  <a:gd name="T24" fmla="*/ 0 w 148"/>
                  <a:gd name="T25" fmla="*/ 180 h 180"/>
                  <a:gd name="T26" fmla="*/ 23 w 148"/>
                  <a:gd name="T27" fmla="*/ 158 h 180"/>
                  <a:gd name="T28" fmla="*/ 62 w 148"/>
                  <a:gd name="T29" fmla="*/ 158 h 180"/>
                  <a:gd name="T30" fmla="*/ 90 w 148"/>
                  <a:gd name="T31" fmla="*/ 155 h 180"/>
                  <a:gd name="T32" fmla="*/ 106 w 148"/>
                  <a:gd name="T33" fmla="*/ 146 h 180"/>
                  <a:gd name="T34" fmla="*/ 119 w 148"/>
                  <a:gd name="T35" fmla="*/ 123 h 180"/>
                  <a:gd name="T36" fmla="*/ 124 w 148"/>
                  <a:gd name="T37" fmla="*/ 89 h 180"/>
                  <a:gd name="T38" fmla="*/ 114 w 148"/>
                  <a:gd name="T39" fmla="*/ 45 h 180"/>
                  <a:gd name="T40" fmla="*/ 92 w 148"/>
                  <a:gd name="T41" fmla="*/ 25 h 180"/>
                  <a:gd name="T42" fmla="*/ 61 w 148"/>
                  <a:gd name="T43" fmla="*/ 21 h 180"/>
                  <a:gd name="T44" fmla="*/ 23 w 148"/>
                  <a:gd name="T45" fmla="*/ 21 h 180"/>
                  <a:gd name="T46" fmla="*/ 23 w 148"/>
                  <a:gd name="T47" fmla="*/ 15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8" h="180">
                    <a:moveTo>
                      <a:pt x="0" y="18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5" y="0"/>
                      <a:pt x="86" y="1"/>
                      <a:pt x="93" y="3"/>
                    </a:cubicBezTo>
                    <a:cubicBezTo>
                      <a:pt x="104" y="5"/>
                      <a:pt x="112" y="9"/>
                      <a:pt x="120" y="16"/>
                    </a:cubicBezTo>
                    <a:cubicBezTo>
                      <a:pt x="129" y="24"/>
                      <a:pt x="136" y="34"/>
                      <a:pt x="141" y="46"/>
                    </a:cubicBezTo>
                    <a:cubicBezTo>
                      <a:pt x="146" y="59"/>
                      <a:pt x="148" y="73"/>
                      <a:pt x="148" y="89"/>
                    </a:cubicBezTo>
                    <a:cubicBezTo>
                      <a:pt x="148" y="103"/>
                      <a:pt x="146" y="115"/>
                      <a:pt x="143" y="125"/>
                    </a:cubicBezTo>
                    <a:cubicBezTo>
                      <a:pt x="140" y="136"/>
                      <a:pt x="136" y="144"/>
                      <a:pt x="131" y="151"/>
                    </a:cubicBezTo>
                    <a:cubicBezTo>
                      <a:pt x="126" y="158"/>
                      <a:pt x="121" y="164"/>
                      <a:pt x="115" y="168"/>
                    </a:cubicBezTo>
                    <a:cubicBezTo>
                      <a:pt x="109" y="172"/>
                      <a:pt x="102" y="175"/>
                      <a:pt x="93" y="177"/>
                    </a:cubicBezTo>
                    <a:cubicBezTo>
                      <a:pt x="85" y="179"/>
                      <a:pt x="75" y="180"/>
                      <a:pt x="64" y="180"/>
                    </a:cubicBezTo>
                    <a:lnTo>
                      <a:pt x="0" y="180"/>
                    </a:lnTo>
                    <a:close/>
                    <a:moveTo>
                      <a:pt x="23" y="158"/>
                    </a:moveTo>
                    <a:cubicBezTo>
                      <a:pt x="62" y="158"/>
                      <a:pt x="62" y="158"/>
                      <a:pt x="62" y="158"/>
                    </a:cubicBezTo>
                    <a:cubicBezTo>
                      <a:pt x="74" y="158"/>
                      <a:pt x="83" y="157"/>
                      <a:pt x="90" y="155"/>
                    </a:cubicBezTo>
                    <a:cubicBezTo>
                      <a:pt x="96" y="153"/>
                      <a:pt x="102" y="150"/>
                      <a:pt x="106" y="146"/>
                    </a:cubicBezTo>
                    <a:cubicBezTo>
                      <a:pt x="111" y="140"/>
                      <a:pt x="116" y="133"/>
                      <a:pt x="119" y="123"/>
                    </a:cubicBezTo>
                    <a:cubicBezTo>
                      <a:pt x="122" y="114"/>
                      <a:pt x="124" y="102"/>
                      <a:pt x="124" y="89"/>
                    </a:cubicBezTo>
                    <a:cubicBezTo>
                      <a:pt x="124" y="70"/>
                      <a:pt x="120" y="55"/>
                      <a:pt x="114" y="45"/>
                    </a:cubicBezTo>
                    <a:cubicBezTo>
                      <a:pt x="108" y="35"/>
                      <a:pt x="101" y="28"/>
                      <a:pt x="92" y="25"/>
                    </a:cubicBezTo>
                    <a:cubicBezTo>
                      <a:pt x="85" y="23"/>
                      <a:pt x="75" y="21"/>
                      <a:pt x="61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</p:grpSp>
      </p:grpSp>
      <p:cxnSp>
        <p:nvCxnSpPr>
          <p:cNvPr id="68" name="Straight Connector 67"/>
          <p:cNvCxnSpPr/>
          <p:nvPr/>
        </p:nvCxnSpPr>
        <p:spPr>
          <a:xfrm>
            <a:off x="223687" y="3621859"/>
            <a:ext cx="87060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rapezoid 90"/>
          <p:cNvSpPr/>
          <p:nvPr/>
        </p:nvSpPr>
        <p:spPr>
          <a:xfrm>
            <a:off x="2876831" y="1401810"/>
            <a:ext cx="401323" cy="27432"/>
          </a:xfrm>
          <a:prstGeom prst="trapezoid">
            <a:avLst>
              <a:gd name="adj" fmla="val 327684"/>
            </a:avLst>
          </a:prstGeom>
          <a:gradFill flip="none" rotWithShape="1">
            <a:gsLst>
              <a:gs pos="37000">
                <a:srgbClr val="A9AAB7"/>
              </a:gs>
              <a:gs pos="83000">
                <a:srgbClr val="9192A4"/>
              </a:gs>
            </a:gsLst>
            <a:lin ang="13500000" scaled="1"/>
            <a:tileRect/>
          </a:gra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96" name="Trapezoid 95"/>
          <p:cNvSpPr/>
          <p:nvPr/>
        </p:nvSpPr>
        <p:spPr>
          <a:xfrm>
            <a:off x="3381162" y="1401810"/>
            <a:ext cx="401323" cy="27432"/>
          </a:xfrm>
          <a:prstGeom prst="trapezoid">
            <a:avLst>
              <a:gd name="adj" fmla="val 327684"/>
            </a:avLst>
          </a:prstGeom>
          <a:gradFill flip="none" rotWithShape="1">
            <a:gsLst>
              <a:gs pos="37000">
                <a:srgbClr val="A9AAB7"/>
              </a:gs>
              <a:gs pos="83000">
                <a:srgbClr val="9192A4"/>
              </a:gs>
            </a:gsLst>
            <a:lin ang="13500000" scaled="1"/>
            <a:tileRect/>
          </a:gra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00" name="Trapezoid 99"/>
          <p:cNvSpPr/>
          <p:nvPr/>
        </p:nvSpPr>
        <p:spPr>
          <a:xfrm>
            <a:off x="3885493" y="1401810"/>
            <a:ext cx="401323" cy="27432"/>
          </a:xfrm>
          <a:prstGeom prst="trapezoid">
            <a:avLst>
              <a:gd name="adj" fmla="val 327684"/>
            </a:avLst>
          </a:prstGeom>
          <a:gradFill flip="none" rotWithShape="1">
            <a:gsLst>
              <a:gs pos="37000">
                <a:srgbClr val="A9AAB7"/>
              </a:gs>
              <a:gs pos="83000">
                <a:srgbClr val="9192A4"/>
              </a:gs>
            </a:gsLst>
            <a:lin ang="13500000" scaled="1"/>
            <a:tileRect/>
          </a:gra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03" name="Trapezoid 102"/>
          <p:cNvSpPr/>
          <p:nvPr/>
        </p:nvSpPr>
        <p:spPr>
          <a:xfrm>
            <a:off x="4389824" y="1401810"/>
            <a:ext cx="401323" cy="27432"/>
          </a:xfrm>
          <a:prstGeom prst="trapezoid">
            <a:avLst>
              <a:gd name="adj" fmla="val 327684"/>
            </a:avLst>
          </a:prstGeom>
          <a:gradFill flip="none" rotWithShape="1">
            <a:gsLst>
              <a:gs pos="37000">
                <a:srgbClr val="A9AAB7"/>
              </a:gs>
              <a:gs pos="83000">
                <a:srgbClr val="9192A4"/>
              </a:gs>
            </a:gsLst>
            <a:lin ang="13500000" scaled="1"/>
            <a:tileRect/>
          </a:gra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05" name="Trapezoid 104"/>
          <p:cNvSpPr/>
          <p:nvPr/>
        </p:nvSpPr>
        <p:spPr>
          <a:xfrm>
            <a:off x="4894154" y="1401810"/>
            <a:ext cx="401323" cy="27432"/>
          </a:xfrm>
          <a:prstGeom prst="trapezoid">
            <a:avLst>
              <a:gd name="adj" fmla="val 327684"/>
            </a:avLst>
          </a:prstGeom>
          <a:gradFill flip="none" rotWithShape="1">
            <a:gsLst>
              <a:gs pos="37000">
                <a:srgbClr val="A9AAB7"/>
              </a:gs>
              <a:gs pos="83000">
                <a:srgbClr val="9192A4"/>
              </a:gs>
            </a:gsLst>
            <a:lin ang="13500000" scaled="1"/>
            <a:tileRect/>
          </a:gra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en-US" sz="1100">
              <a:solidFill>
                <a:schemeClr val="bg1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5238243" y="2839076"/>
            <a:ext cx="487043" cy="555124"/>
            <a:chOff x="4412921" y="2839075"/>
            <a:chExt cx="487485" cy="555124"/>
          </a:xfrm>
        </p:grpSpPr>
        <p:sp>
          <p:nvSpPr>
            <p:cNvPr id="116" name="Rectangle 115"/>
            <p:cNvSpPr/>
            <p:nvPr/>
          </p:nvSpPr>
          <p:spPr>
            <a:xfrm>
              <a:off x="4412921" y="2839075"/>
              <a:ext cx="487485" cy="555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sp>
          <p:nvSpPr>
            <p:cNvPr id="117" name="Freeform 88"/>
            <p:cNvSpPr/>
            <p:nvPr/>
          </p:nvSpPr>
          <p:spPr>
            <a:xfrm>
              <a:off x="4472858" y="2890440"/>
              <a:ext cx="380188" cy="368163"/>
            </a:xfrm>
            <a:custGeom>
              <a:avLst/>
              <a:gdLst>
                <a:gd name="connsiteX0" fmla="*/ 24918 w 181256"/>
                <a:gd name="connsiteY0" fmla="*/ 107579 h 165735"/>
                <a:gd name="connsiteX1" fmla="*/ 24918 w 181256"/>
                <a:gd name="connsiteY1" fmla="*/ 141362 h 165735"/>
                <a:gd name="connsiteX2" fmla="*/ 86172 w 181256"/>
                <a:gd name="connsiteY2" fmla="*/ 141362 h 165735"/>
                <a:gd name="connsiteX3" fmla="*/ 86172 w 181256"/>
                <a:gd name="connsiteY3" fmla="*/ 107579 h 165735"/>
                <a:gd name="connsiteX4" fmla="*/ 95085 w 181256"/>
                <a:gd name="connsiteY4" fmla="*/ 107543 h 165735"/>
                <a:gd name="connsiteX5" fmla="*/ 95085 w 181256"/>
                <a:gd name="connsiteY5" fmla="*/ 141326 h 165735"/>
                <a:gd name="connsiteX6" fmla="*/ 156339 w 181256"/>
                <a:gd name="connsiteY6" fmla="*/ 141326 h 165735"/>
                <a:gd name="connsiteX7" fmla="*/ 156339 w 181256"/>
                <a:gd name="connsiteY7" fmla="*/ 107543 h 165735"/>
                <a:gd name="connsiteX8" fmla="*/ 24937 w 181256"/>
                <a:gd name="connsiteY8" fmla="*/ 65991 h 165735"/>
                <a:gd name="connsiteX9" fmla="*/ 24937 w 181256"/>
                <a:gd name="connsiteY9" fmla="*/ 99774 h 165735"/>
                <a:gd name="connsiteX10" fmla="*/ 86191 w 181256"/>
                <a:gd name="connsiteY10" fmla="*/ 99774 h 165735"/>
                <a:gd name="connsiteX11" fmla="*/ 86191 w 181256"/>
                <a:gd name="connsiteY11" fmla="*/ 65991 h 165735"/>
                <a:gd name="connsiteX12" fmla="*/ 95066 w 181256"/>
                <a:gd name="connsiteY12" fmla="*/ 65970 h 165735"/>
                <a:gd name="connsiteX13" fmla="*/ 95066 w 181256"/>
                <a:gd name="connsiteY13" fmla="*/ 99753 h 165735"/>
                <a:gd name="connsiteX14" fmla="*/ 156320 w 181256"/>
                <a:gd name="connsiteY14" fmla="*/ 99753 h 165735"/>
                <a:gd name="connsiteX15" fmla="*/ 156320 w 181256"/>
                <a:gd name="connsiteY15" fmla="*/ 65970 h 165735"/>
                <a:gd name="connsiteX16" fmla="*/ 95066 w 181256"/>
                <a:gd name="connsiteY16" fmla="*/ 24381 h 165735"/>
                <a:gd name="connsiteX17" fmla="*/ 95066 w 181256"/>
                <a:gd name="connsiteY17" fmla="*/ 58164 h 165735"/>
                <a:gd name="connsiteX18" fmla="*/ 156320 w 181256"/>
                <a:gd name="connsiteY18" fmla="*/ 58164 h 165735"/>
                <a:gd name="connsiteX19" fmla="*/ 156320 w 181256"/>
                <a:gd name="connsiteY19" fmla="*/ 24381 h 165735"/>
                <a:gd name="connsiteX20" fmla="*/ 24937 w 181256"/>
                <a:gd name="connsiteY20" fmla="*/ 24373 h 165735"/>
                <a:gd name="connsiteX21" fmla="*/ 24937 w 181256"/>
                <a:gd name="connsiteY21" fmla="*/ 58156 h 165735"/>
                <a:gd name="connsiteX22" fmla="*/ 86191 w 181256"/>
                <a:gd name="connsiteY22" fmla="*/ 58156 h 165735"/>
                <a:gd name="connsiteX23" fmla="*/ 86191 w 181256"/>
                <a:gd name="connsiteY23" fmla="*/ 24373 h 165735"/>
                <a:gd name="connsiteX24" fmla="*/ 0 w 181256"/>
                <a:gd name="connsiteY24" fmla="*/ 0 h 165735"/>
                <a:gd name="connsiteX25" fmla="*/ 181256 w 181256"/>
                <a:gd name="connsiteY25" fmla="*/ 0 h 165735"/>
                <a:gd name="connsiteX26" fmla="*/ 181256 w 181256"/>
                <a:gd name="connsiteY26" fmla="*/ 165735 h 165735"/>
                <a:gd name="connsiteX27" fmla="*/ 0 w 181256"/>
                <a:gd name="connsiteY27" fmla="*/ 165735 h 16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256" h="165735">
                  <a:moveTo>
                    <a:pt x="24918" y="107579"/>
                  </a:moveTo>
                  <a:lnTo>
                    <a:pt x="24918" y="141362"/>
                  </a:lnTo>
                  <a:lnTo>
                    <a:pt x="86172" y="141362"/>
                  </a:lnTo>
                  <a:lnTo>
                    <a:pt x="86172" y="107579"/>
                  </a:lnTo>
                  <a:close/>
                  <a:moveTo>
                    <a:pt x="95085" y="107543"/>
                  </a:moveTo>
                  <a:lnTo>
                    <a:pt x="95085" y="141326"/>
                  </a:lnTo>
                  <a:lnTo>
                    <a:pt x="156339" y="141326"/>
                  </a:lnTo>
                  <a:lnTo>
                    <a:pt x="156339" y="107543"/>
                  </a:lnTo>
                  <a:close/>
                  <a:moveTo>
                    <a:pt x="24937" y="65991"/>
                  </a:moveTo>
                  <a:lnTo>
                    <a:pt x="24937" y="99774"/>
                  </a:lnTo>
                  <a:lnTo>
                    <a:pt x="86191" y="99774"/>
                  </a:lnTo>
                  <a:lnTo>
                    <a:pt x="86191" y="65991"/>
                  </a:lnTo>
                  <a:close/>
                  <a:moveTo>
                    <a:pt x="95066" y="65970"/>
                  </a:moveTo>
                  <a:lnTo>
                    <a:pt x="95066" y="99753"/>
                  </a:lnTo>
                  <a:lnTo>
                    <a:pt x="156320" y="99753"/>
                  </a:lnTo>
                  <a:lnTo>
                    <a:pt x="156320" y="65970"/>
                  </a:lnTo>
                  <a:close/>
                  <a:moveTo>
                    <a:pt x="95066" y="24381"/>
                  </a:moveTo>
                  <a:lnTo>
                    <a:pt x="95066" y="58164"/>
                  </a:lnTo>
                  <a:lnTo>
                    <a:pt x="156320" y="58164"/>
                  </a:lnTo>
                  <a:lnTo>
                    <a:pt x="156320" y="24381"/>
                  </a:lnTo>
                  <a:close/>
                  <a:moveTo>
                    <a:pt x="24937" y="24373"/>
                  </a:moveTo>
                  <a:lnTo>
                    <a:pt x="24937" y="58156"/>
                  </a:lnTo>
                  <a:lnTo>
                    <a:pt x="86191" y="58156"/>
                  </a:lnTo>
                  <a:lnTo>
                    <a:pt x="86191" y="24373"/>
                  </a:lnTo>
                  <a:close/>
                  <a:moveTo>
                    <a:pt x="0" y="0"/>
                  </a:moveTo>
                  <a:lnTo>
                    <a:pt x="181256" y="0"/>
                  </a:lnTo>
                  <a:lnTo>
                    <a:pt x="181256" y="165735"/>
                  </a:lnTo>
                  <a:lnTo>
                    <a:pt x="0" y="165735"/>
                  </a:lnTo>
                  <a:close/>
                </a:path>
              </a:pathLst>
            </a:custGeom>
            <a:solidFill>
              <a:schemeClr val="tx1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2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18" name="Group 10"/>
            <p:cNvGrpSpPr>
              <a:grpSpLocks noChangeAspect="1"/>
            </p:cNvGrpSpPr>
            <p:nvPr/>
          </p:nvGrpSpPr>
          <p:grpSpPr bwMode="auto">
            <a:xfrm>
              <a:off x="4566541" y="3293214"/>
              <a:ext cx="174804" cy="74226"/>
              <a:chOff x="2759" y="1571"/>
              <a:chExt cx="242" cy="98"/>
            </a:xfrm>
            <a:solidFill>
              <a:schemeClr val="tx1"/>
            </a:solidFill>
          </p:grpSpPr>
          <p:sp>
            <p:nvSpPr>
              <p:cNvPr id="119" name="Freeform 11"/>
              <p:cNvSpPr>
                <a:spLocks/>
              </p:cNvSpPr>
              <p:nvPr/>
            </p:nvSpPr>
            <p:spPr bwMode="auto">
              <a:xfrm>
                <a:off x="275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2 w 143"/>
                  <a:gd name="T3" fmla="*/ 123 h 186"/>
                  <a:gd name="T4" fmla="*/ 29 w 143"/>
                  <a:gd name="T5" fmla="*/ 145 h 186"/>
                  <a:gd name="T6" fmla="*/ 48 w 143"/>
                  <a:gd name="T7" fmla="*/ 159 h 186"/>
                  <a:gd name="T8" fmla="*/ 75 w 143"/>
                  <a:gd name="T9" fmla="*/ 164 h 186"/>
                  <a:gd name="T10" fmla="*/ 99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4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8 w 143"/>
                  <a:gd name="T37" fmla="*/ 25 h 186"/>
                  <a:gd name="T38" fmla="*/ 137 w 143"/>
                  <a:gd name="T39" fmla="*/ 54 h 186"/>
                  <a:gd name="T40" fmla="*/ 114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39 w 143"/>
                  <a:gd name="T47" fmla="*/ 29 h 186"/>
                  <a:gd name="T48" fmla="*/ 29 w 143"/>
                  <a:gd name="T49" fmla="*/ 48 h 186"/>
                  <a:gd name="T50" fmla="*/ 36 w 143"/>
                  <a:gd name="T51" fmla="*/ 64 h 186"/>
                  <a:gd name="T52" fmla="*/ 72 w 143"/>
                  <a:gd name="T53" fmla="*/ 77 h 186"/>
                  <a:gd name="T54" fmla="*/ 112 w 143"/>
                  <a:gd name="T55" fmla="*/ 88 h 186"/>
                  <a:gd name="T56" fmla="*/ 135 w 143"/>
                  <a:gd name="T57" fmla="*/ 106 h 186"/>
                  <a:gd name="T58" fmla="*/ 143 w 143"/>
                  <a:gd name="T59" fmla="*/ 132 h 186"/>
                  <a:gd name="T60" fmla="*/ 134 w 143"/>
                  <a:gd name="T61" fmla="*/ 159 h 186"/>
                  <a:gd name="T62" fmla="*/ 111 w 143"/>
                  <a:gd name="T63" fmla="*/ 179 h 186"/>
                  <a:gd name="T64" fmla="*/ 76 w 143"/>
                  <a:gd name="T65" fmla="*/ 186 h 186"/>
                  <a:gd name="T66" fmla="*/ 35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2" y="123"/>
                      <a:pt x="22" y="123"/>
                      <a:pt x="22" y="123"/>
                    </a:cubicBezTo>
                    <a:cubicBezTo>
                      <a:pt x="23" y="132"/>
                      <a:pt x="26" y="139"/>
                      <a:pt x="29" y="145"/>
                    </a:cubicBezTo>
                    <a:cubicBezTo>
                      <a:pt x="33" y="151"/>
                      <a:pt x="39" y="155"/>
                      <a:pt x="48" y="159"/>
                    </a:cubicBezTo>
                    <a:cubicBezTo>
                      <a:pt x="56" y="163"/>
                      <a:pt x="65" y="164"/>
                      <a:pt x="75" y="164"/>
                    </a:cubicBezTo>
                    <a:cubicBezTo>
                      <a:pt x="84" y="164"/>
                      <a:pt x="92" y="163"/>
                      <a:pt x="99" y="160"/>
                    </a:cubicBezTo>
                    <a:cubicBezTo>
                      <a:pt x="106" y="158"/>
                      <a:pt x="111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1" y="115"/>
                      <a:pt x="106" y="111"/>
                      <a:pt x="99" y="109"/>
                    </a:cubicBezTo>
                    <a:cubicBezTo>
                      <a:pt x="94" y="107"/>
                      <a:pt x="83" y="104"/>
                      <a:pt x="67" y="100"/>
                    </a:cubicBezTo>
                    <a:cubicBezTo>
                      <a:pt x="50" y="96"/>
                      <a:pt x="39" y="92"/>
                      <a:pt x="32" y="89"/>
                    </a:cubicBezTo>
                    <a:cubicBezTo>
                      <a:pt x="23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9" y="32"/>
                      <a:pt x="14" y="24"/>
                    </a:cubicBezTo>
                    <a:cubicBezTo>
                      <a:pt x="19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5" y="11"/>
                      <a:pt x="123" y="17"/>
                      <a:pt x="128" y="25"/>
                    </a:cubicBezTo>
                    <a:cubicBezTo>
                      <a:pt x="134" y="34"/>
                      <a:pt x="137" y="43"/>
                      <a:pt x="137" y="54"/>
                    </a:cubicBezTo>
                    <a:cubicBezTo>
                      <a:pt x="114" y="55"/>
                      <a:pt x="114" y="55"/>
                      <a:pt x="114" y="55"/>
                    </a:cubicBezTo>
                    <a:cubicBezTo>
                      <a:pt x="113" y="44"/>
                      <a:pt x="109" y="35"/>
                      <a:pt x="102" y="30"/>
                    </a:cubicBezTo>
                    <a:cubicBezTo>
                      <a:pt x="95" y="24"/>
                      <a:pt x="84" y="21"/>
                      <a:pt x="71" y="21"/>
                    </a:cubicBezTo>
                    <a:cubicBezTo>
                      <a:pt x="56" y="21"/>
                      <a:pt x="46" y="24"/>
                      <a:pt x="39" y="29"/>
                    </a:cubicBezTo>
                    <a:cubicBezTo>
                      <a:pt x="33" y="34"/>
                      <a:pt x="29" y="40"/>
                      <a:pt x="29" y="48"/>
                    </a:cubicBezTo>
                    <a:cubicBezTo>
                      <a:pt x="29" y="54"/>
                      <a:pt x="32" y="60"/>
                      <a:pt x="36" y="64"/>
                    </a:cubicBezTo>
                    <a:cubicBezTo>
                      <a:pt x="41" y="68"/>
                      <a:pt x="53" y="72"/>
                      <a:pt x="72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2" y="93"/>
                      <a:pt x="130" y="99"/>
                      <a:pt x="135" y="106"/>
                    </a:cubicBezTo>
                    <a:cubicBezTo>
                      <a:pt x="140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4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6" y="186"/>
                    </a:cubicBezTo>
                    <a:cubicBezTo>
                      <a:pt x="60" y="186"/>
                      <a:pt x="46" y="183"/>
                      <a:pt x="35" y="179"/>
                    </a:cubicBezTo>
                    <a:cubicBezTo>
                      <a:pt x="24" y="174"/>
                      <a:pt x="16" y="167"/>
                      <a:pt x="10" y="157"/>
                    </a:cubicBezTo>
                    <a:cubicBezTo>
                      <a:pt x="3" y="148"/>
                      <a:pt x="0" y="137"/>
                      <a:pt x="0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  <p:sp>
            <p:nvSpPr>
              <p:cNvPr id="120" name="Freeform 12"/>
              <p:cNvSpPr>
                <a:spLocks/>
              </p:cNvSpPr>
              <p:nvPr/>
            </p:nvSpPr>
            <p:spPr bwMode="auto">
              <a:xfrm>
                <a:off x="283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3 w 143"/>
                  <a:gd name="T3" fmla="*/ 123 h 186"/>
                  <a:gd name="T4" fmla="*/ 30 w 143"/>
                  <a:gd name="T5" fmla="*/ 145 h 186"/>
                  <a:gd name="T6" fmla="*/ 48 w 143"/>
                  <a:gd name="T7" fmla="*/ 159 h 186"/>
                  <a:gd name="T8" fmla="*/ 76 w 143"/>
                  <a:gd name="T9" fmla="*/ 164 h 186"/>
                  <a:gd name="T10" fmla="*/ 100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5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9 w 143"/>
                  <a:gd name="T37" fmla="*/ 25 h 186"/>
                  <a:gd name="T38" fmla="*/ 138 w 143"/>
                  <a:gd name="T39" fmla="*/ 54 h 186"/>
                  <a:gd name="T40" fmla="*/ 115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40 w 143"/>
                  <a:gd name="T47" fmla="*/ 29 h 186"/>
                  <a:gd name="T48" fmla="*/ 30 w 143"/>
                  <a:gd name="T49" fmla="*/ 48 h 186"/>
                  <a:gd name="T50" fmla="*/ 37 w 143"/>
                  <a:gd name="T51" fmla="*/ 64 h 186"/>
                  <a:gd name="T52" fmla="*/ 73 w 143"/>
                  <a:gd name="T53" fmla="*/ 77 h 186"/>
                  <a:gd name="T54" fmla="*/ 112 w 143"/>
                  <a:gd name="T55" fmla="*/ 88 h 186"/>
                  <a:gd name="T56" fmla="*/ 136 w 143"/>
                  <a:gd name="T57" fmla="*/ 106 h 186"/>
                  <a:gd name="T58" fmla="*/ 143 w 143"/>
                  <a:gd name="T59" fmla="*/ 132 h 186"/>
                  <a:gd name="T60" fmla="*/ 135 w 143"/>
                  <a:gd name="T61" fmla="*/ 159 h 186"/>
                  <a:gd name="T62" fmla="*/ 111 w 143"/>
                  <a:gd name="T63" fmla="*/ 179 h 186"/>
                  <a:gd name="T64" fmla="*/ 77 w 143"/>
                  <a:gd name="T65" fmla="*/ 186 h 186"/>
                  <a:gd name="T66" fmla="*/ 36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3" y="123"/>
                      <a:pt x="23" y="123"/>
                      <a:pt x="23" y="123"/>
                    </a:cubicBezTo>
                    <a:cubicBezTo>
                      <a:pt x="24" y="132"/>
                      <a:pt x="26" y="139"/>
                      <a:pt x="30" y="145"/>
                    </a:cubicBezTo>
                    <a:cubicBezTo>
                      <a:pt x="34" y="151"/>
                      <a:pt x="40" y="155"/>
                      <a:pt x="48" y="159"/>
                    </a:cubicBezTo>
                    <a:cubicBezTo>
                      <a:pt x="56" y="163"/>
                      <a:pt x="65" y="164"/>
                      <a:pt x="76" y="164"/>
                    </a:cubicBezTo>
                    <a:cubicBezTo>
                      <a:pt x="85" y="164"/>
                      <a:pt x="93" y="163"/>
                      <a:pt x="100" y="160"/>
                    </a:cubicBezTo>
                    <a:cubicBezTo>
                      <a:pt x="106" y="158"/>
                      <a:pt x="112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2" y="115"/>
                      <a:pt x="107" y="111"/>
                      <a:pt x="99" y="109"/>
                    </a:cubicBezTo>
                    <a:cubicBezTo>
                      <a:pt x="94" y="107"/>
                      <a:pt x="84" y="104"/>
                      <a:pt x="67" y="100"/>
                    </a:cubicBezTo>
                    <a:cubicBezTo>
                      <a:pt x="51" y="96"/>
                      <a:pt x="39" y="92"/>
                      <a:pt x="32" y="89"/>
                    </a:cubicBezTo>
                    <a:cubicBezTo>
                      <a:pt x="24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10" y="32"/>
                      <a:pt x="15" y="24"/>
                    </a:cubicBezTo>
                    <a:cubicBezTo>
                      <a:pt x="20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6" y="11"/>
                      <a:pt x="123" y="17"/>
                      <a:pt x="129" y="25"/>
                    </a:cubicBezTo>
                    <a:cubicBezTo>
                      <a:pt x="134" y="34"/>
                      <a:pt x="137" y="43"/>
                      <a:pt x="138" y="54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114" y="44"/>
                      <a:pt x="109" y="35"/>
                      <a:pt x="102" y="30"/>
                    </a:cubicBezTo>
                    <a:cubicBezTo>
                      <a:pt x="95" y="24"/>
                      <a:pt x="85" y="21"/>
                      <a:pt x="71" y="21"/>
                    </a:cubicBezTo>
                    <a:cubicBezTo>
                      <a:pt x="57" y="21"/>
                      <a:pt x="46" y="24"/>
                      <a:pt x="40" y="29"/>
                    </a:cubicBezTo>
                    <a:cubicBezTo>
                      <a:pt x="33" y="34"/>
                      <a:pt x="30" y="40"/>
                      <a:pt x="30" y="48"/>
                    </a:cubicBezTo>
                    <a:cubicBezTo>
                      <a:pt x="30" y="54"/>
                      <a:pt x="32" y="60"/>
                      <a:pt x="37" y="64"/>
                    </a:cubicBezTo>
                    <a:cubicBezTo>
                      <a:pt x="41" y="68"/>
                      <a:pt x="53" y="72"/>
                      <a:pt x="73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3" y="93"/>
                      <a:pt x="131" y="99"/>
                      <a:pt x="136" y="106"/>
                    </a:cubicBezTo>
                    <a:cubicBezTo>
                      <a:pt x="141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5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7" y="186"/>
                    </a:cubicBezTo>
                    <a:cubicBezTo>
                      <a:pt x="60" y="186"/>
                      <a:pt x="47" y="183"/>
                      <a:pt x="36" y="179"/>
                    </a:cubicBezTo>
                    <a:cubicBezTo>
                      <a:pt x="25" y="174"/>
                      <a:pt x="16" y="167"/>
                      <a:pt x="10" y="157"/>
                    </a:cubicBezTo>
                    <a:cubicBezTo>
                      <a:pt x="4" y="148"/>
                      <a:pt x="0" y="137"/>
                      <a:pt x="0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  <p:sp>
            <p:nvSpPr>
              <p:cNvPr id="121" name="Freeform 13"/>
              <p:cNvSpPr>
                <a:spLocks noEditPoints="1"/>
              </p:cNvSpPr>
              <p:nvPr/>
            </p:nvSpPr>
            <p:spPr bwMode="auto">
              <a:xfrm>
                <a:off x="2924" y="1572"/>
                <a:ext cx="77" cy="95"/>
              </a:xfrm>
              <a:custGeom>
                <a:avLst/>
                <a:gdLst>
                  <a:gd name="T0" fmla="*/ 0 w 148"/>
                  <a:gd name="T1" fmla="*/ 180 h 180"/>
                  <a:gd name="T2" fmla="*/ 0 w 148"/>
                  <a:gd name="T3" fmla="*/ 0 h 180"/>
                  <a:gd name="T4" fmla="*/ 61 w 148"/>
                  <a:gd name="T5" fmla="*/ 0 h 180"/>
                  <a:gd name="T6" fmla="*/ 93 w 148"/>
                  <a:gd name="T7" fmla="*/ 3 h 180"/>
                  <a:gd name="T8" fmla="*/ 120 w 148"/>
                  <a:gd name="T9" fmla="*/ 16 h 180"/>
                  <a:gd name="T10" fmla="*/ 141 w 148"/>
                  <a:gd name="T11" fmla="*/ 46 h 180"/>
                  <a:gd name="T12" fmla="*/ 148 w 148"/>
                  <a:gd name="T13" fmla="*/ 89 h 180"/>
                  <a:gd name="T14" fmla="*/ 143 w 148"/>
                  <a:gd name="T15" fmla="*/ 125 h 180"/>
                  <a:gd name="T16" fmla="*/ 131 w 148"/>
                  <a:gd name="T17" fmla="*/ 151 h 180"/>
                  <a:gd name="T18" fmla="*/ 115 w 148"/>
                  <a:gd name="T19" fmla="*/ 168 h 180"/>
                  <a:gd name="T20" fmla="*/ 93 w 148"/>
                  <a:gd name="T21" fmla="*/ 177 h 180"/>
                  <a:gd name="T22" fmla="*/ 64 w 148"/>
                  <a:gd name="T23" fmla="*/ 180 h 180"/>
                  <a:gd name="T24" fmla="*/ 0 w 148"/>
                  <a:gd name="T25" fmla="*/ 180 h 180"/>
                  <a:gd name="T26" fmla="*/ 23 w 148"/>
                  <a:gd name="T27" fmla="*/ 158 h 180"/>
                  <a:gd name="T28" fmla="*/ 62 w 148"/>
                  <a:gd name="T29" fmla="*/ 158 h 180"/>
                  <a:gd name="T30" fmla="*/ 90 w 148"/>
                  <a:gd name="T31" fmla="*/ 155 h 180"/>
                  <a:gd name="T32" fmla="*/ 106 w 148"/>
                  <a:gd name="T33" fmla="*/ 146 h 180"/>
                  <a:gd name="T34" fmla="*/ 119 w 148"/>
                  <a:gd name="T35" fmla="*/ 123 h 180"/>
                  <a:gd name="T36" fmla="*/ 124 w 148"/>
                  <a:gd name="T37" fmla="*/ 89 h 180"/>
                  <a:gd name="T38" fmla="*/ 114 w 148"/>
                  <a:gd name="T39" fmla="*/ 45 h 180"/>
                  <a:gd name="T40" fmla="*/ 92 w 148"/>
                  <a:gd name="T41" fmla="*/ 25 h 180"/>
                  <a:gd name="T42" fmla="*/ 61 w 148"/>
                  <a:gd name="T43" fmla="*/ 21 h 180"/>
                  <a:gd name="T44" fmla="*/ 23 w 148"/>
                  <a:gd name="T45" fmla="*/ 21 h 180"/>
                  <a:gd name="T46" fmla="*/ 23 w 148"/>
                  <a:gd name="T47" fmla="*/ 15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8" h="180">
                    <a:moveTo>
                      <a:pt x="0" y="18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5" y="0"/>
                      <a:pt x="86" y="1"/>
                      <a:pt x="93" y="3"/>
                    </a:cubicBezTo>
                    <a:cubicBezTo>
                      <a:pt x="104" y="5"/>
                      <a:pt x="112" y="9"/>
                      <a:pt x="120" y="16"/>
                    </a:cubicBezTo>
                    <a:cubicBezTo>
                      <a:pt x="129" y="24"/>
                      <a:pt x="136" y="34"/>
                      <a:pt x="141" y="46"/>
                    </a:cubicBezTo>
                    <a:cubicBezTo>
                      <a:pt x="146" y="59"/>
                      <a:pt x="148" y="73"/>
                      <a:pt x="148" y="89"/>
                    </a:cubicBezTo>
                    <a:cubicBezTo>
                      <a:pt x="148" y="103"/>
                      <a:pt x="146" y="115"/>
                      <a:pt x="143" y="125"/>
                    </a:cubicBezTo>
                    <a:cubicBezTo>
                      <a:pt x="140" y="136"/>
                      <a:pt x="136" y="144"/>
                      <a:pt x="131" y="151"/>
                    </a:cubicBezTo>
                    <a:cubicBezTo>
                      <a:pt x="126" y="158"/>
                      <a:pt x="121" y="164"/>
                      <a:pt x="115" y="168"/>
                    </a:cubicBezTo>
                    <a:cubicBezTo>
                      <a:pt x="109" y="172"/>
                      <a:pt x="102" y="175"/>
                      <a:pt x="93" y="177"/>
                    </a:cubicBezTo>
                    <a:cubicBezTo>
                      <a:pt x="85" y="179"/>
                      <a:pt x="75" y="180"/>
                      <a:pt x="64" y="180"/>
                    </a:cubicBezTo>
                    <a:lnTo>
                      <a:pt x="0" y="180"/>
                    </a:lnTo>
                    <a:close/>
                    <a:moveTo>
                      <a:pt x="23" y="158"/>
                    </a:moveTo>
                    <a:cubicBezTo>
                      <a:pt x="62" y="158"/>
                      <a:pt x="62" y="158"/>
                      <a:pt x="62" y="158"/>
                    </a:cubicBezTo>
                    <a:cubicBezTo>
                      <a:pt x="74" y="158"/>
                      <a:pt x="83" y="157"/>
                      <a:pt x="90" y="155"/>
                    </a:cubicBezTo>
                    <a:cubicBezTo>
                      <a:pt x="96" y="153"/>
                      <a:pt x="102" y="150"/>
                      <a:pt x="106" y="146"/>
                    </a:cubicBezTo>
                    <a:cubicBezTo>
                      <a:pt x="111" y="140"/>
                      <a:pt x="116" y="133"/>
                      <a:pt x="119" y="123"/>
                    </a:cubicBezTo>
                    <a:cubicBezTo>
                      <a:pt x="122" y="114"/>
                      <a:pt x="124" y="102"/>
                      <a:pt x="124" y="89"/>
                    </a:cubicBezTo>
                    <a:cubicBezTo>
                      <a:pt x="124" y="70"/>
                      <a:pt x="120" y="55"/>
                      <a:pt x="114" y="45"/>
                    </a:cubicBezTo>
                    <a:cubicBezTo>
                      <a:pt x="108" y="35"/>
                      <a:pt x="101" y="28"/>
                      <a:pt x="92" y="25"/>
                    </a:cubicBezTo>
                    <a:cubicBezTo>
                      <a:pt x="85" y="23"/>
                      <a:pt x="75" y="21"/>
                      <a:pt x="61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</p:grpSp>
      </p:grpSp>
      <p:grpSp>
        <p:nvGrpSpPr>
          <p:cNvPr id="122" name="Group 121"/>
          <p:cNvGrpSpPr/>
          <p:nvPr/>
        </p:nvGrpSpPr>
        <p:grpSpPr>
          <a:xfrm>
            <a:off x="5924043" y="2839076"/>
            <a:ext cx="487043" cy="555124"/>
            <a:chOff x="4412921" y="2839075"/>
            <a:chExt cx="487485" cy="555124"/>
          </a:xfrm>
        </p:grpSpPr>
        <p:sp>
          <p:nvSpPr>
            <p:cNvPr id="123" name="Rectangle 122"/>
            <p:cNvSpPr/>
            <p:nvPr/>
          </p:nvSpPr>
          <p:spPr>
            <a:xfrm>
              <a:off x="4412921" y="2839075"/>
              <a:ext cx="487485" cy="555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sp>
          <p:nvSpPr>
            <p:cNvPr id="124" name="Freeform 88"/>
            <p:cNvSpPr/>
            <p:nvPr/>
          </p:nvSpPr>
          <p:spPr>
            <a:xfrm>
              <a:off x="4472858" y="2890440"/>
              <a:ext cx="380188" cy="368163"/>
            </a:xfrm>
            <a:custGeom>
              <a:avLst/>
              <a:gdLst>
                <a:gd name="connsiteX0" fmla="*/ 24918 w 181256"/>
                <a:gd name="connsiteY0" fmla="*/ 107579 h 165735"/>
                <a:gd name="connsiteX1" fmla="*/ 24918 w 181256"/>
                <a:gd name="connsiteY1" fmla="*/ 141362 h 165735"/>
                <a:gd name="connsiteX2" fmla="*/ 86172 w 181256"/>
                <a:gd name="connsiteY2" fmla="*/ 141362 h 165735"/>
                <a:gd name="connsiteX3" fmla="*/ 86172 w 181256"/>
                <a:gd name="connsiteY3" fmla="*/ 107579 h 165735"/>
                <a:gd name="connsiteX4" fmla="*/ 95085 w 181256"/>
                <a:gd name="connsiteY4" fmla="*/ 107543 h 165735"/>
                <a:gd name="connsiteX5" fmla="*/ 95085 w 181256"/>
                <a:gd name="connsiteY5" fmla="*/ 141326 h 165735"/>
                <a:gd name="connsiteX6" fmla="*/ 156339 w 181256"/>
                <a:gd name="connsiteY6" fmla="*/ 141326 h 165735"/>
                <a:gd name="connsiteX7" fmla="*/ 156339 w 181256"/>
                <a:gd name="connsiteY7" fmla="*/ 107543 h 165735"/>
                <a:gd name="connsiteX8" fmla="*/ 24937 w 181256"/>
                <a:gd name="connsiteY8" fmla="*/ 65991 h 165735"/>
                <a:gd name="connsiteX9" fmla="*/ 24937 w 181256"/>
                <a:gd name="connsiteY9" fmla="*/ 99774 h 165735"/>
                <a:gd name="connsiteX10" fmla="*/ 86191 w 181256"/>
                <a:gd name="connsiteY10" fmla="*/ 99774 h 165735"/>
                <a:gd name="connsiteX11" fmla="*/ 86191 w 181256"/>
                <a:gd name="connsiteY11" fmla="*/ 65991 h 165735"/>
                <a:gd name="connsiteX12" fmla="*/ 95066 w 181256"/>
                <a:gd name="connsiteY12" fmla="*/ 65970 h 165735"/>
                <a:gd name="connsiteX13" fmla="*/ 95066 w 181256"/>
                <a:gd name="connsiteY13" fmla="*/ 99753 h 165735"/>
                <a:gd name="connsiteX14" fmla="*/ 156320 w 181256"/>
                <a:gd name="connsiteY14" fmla="*/ 99753 h 165735"/>
                <a:gd name="connsiteX15" fmla="*/ 156320 w 181256"/>
                <a:gd name="connsiteY15" fmla="*/ 65970 h 165735"/>
                <a:gd name="connsiteX16" fmla="*/ 95066 w 181256"/>
                <a:gd name="connsiteY16" fmla="*/ 24381 h 165735"/>
                <a:gd name="connsiteX17" fmla="*/ 95066 w 181256"/>
                <a:gd name="connsiteY17" fmla="*/ 58164 h 165735"/>
                <a:gd name="connsiteX18" fmla="*/ 156320 w 181256"/>
                <a:gd name="connsiteY18" fmla="*/ 58164 h 165735"/>
                <a:gd name="connsiteX19" fmla="*/ 156320 w 181256"/>
                <a:gd name="connsiteY19" fmla="*/ 24381 h 165735"/>
                <a:gd name="connsiteX20" fmla="*/ 24937 w 181256"/>
                <a:gd name="connsiteY20" fmla="*/ 24373 h 165735"/>
                <a:gd name="connsiteX21" fmla="*/ 24937 w 181256"/>
                <a:gd name="connsiteY21" fmla="*/ 58156 h 165735"/>
                <a:gd name="connsiteX22" fmla="*/ 86191 w 181256"/>
                <a:gd name="connsiteY22" fmla="*/ 58156 h 165735"/>
                <a:gd name="connsiteX23" fmla="*/ 86191 w 181256"/>
                <a:gd name="connsiteY23" fmla="*/ 24373 h 165735"/>
                <a:gd name="connsiteX24" fmla="*/ 0 w 181256"/>
                <a:gd name="connsiteY24" fmla="*/ 0 h 165735"/>
                <a:gd name="connsiteX25" fmla="*/ 181256 w 181256"/>
                <a:gd name="connsiteY25" fmla="*/ 0 h 165735"/>
                <a:gd name="connsiteX26" fmla="*/ 181256 w 181256"/>
                <a:gd name="connsiteY26" fmla="*/ 165735 h 165735"/>
                <a:gd name="connsiteX27" fmla="*/ 0 w 181256"/>
                <a:gd name="connsiteY27" fmla="*/ 165735 h 16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256" h="165735">
                  <a:moveTo>
                    <a:pt x="24918" y="107579"/>
                  </a:moveTo>
                  <a:lnTo>
                    <a:pt x="24918" y="141362"/>
                  </a:lnTo>
                  <a:lnTo>
                    <a:pt x="86172" y="141362"/>
                  </a:lnTo>
                  <a:lnTo>
                    <a:pt x="86172" y="107579"/>
                  </a:lnTo>
                  <a:close/>
                  <a:moveTo>
                    <a:pt x="95085" y="107543"/>
                  </a:moveTo>
                  <a:lnTo>
                    <a:pt x="95085" y="141326"/>
                  </a:lnTo>
                  <a:lnTo>
                    <a:pt x="156339" y="141326"/>
                  </a:lnTo>
                  <a:lnTo>
                    <a:pt x="156339" y="107543"/>
                  </a:lnTo>
                  <a:close/>
                  <a:moveTo>
                    <a:pt x="24937" y="65991"/>
                  </a:moveTo>
                  <a:lnTo>
                    <a:pt x="24937" y="99774"/>
                  </a:lnTo>
                  <a:lnTo>
                    <a:pt x="86191" y="99774"/>
                  </a:lnTo>
                  <a:lnTo>
                    <a:pt x="86191" y="65991"/>
                  </a:lnTo>
                  <a:close/>
                  <a:moveTo>
                    <a:pt x="95066" y="65970"/>
                  </a:moveTo>
                  <a:lnTo>
                    <a:pt x="95066" y="99753"/>
                  </a:lnTo>
                  <a:lnTo>
                    <a:pt x="156320" y="99753"/>
                  </a:lnTo>
                  <a:lnTo>
                    <a:pt x="156320" y="65970"/>
                  </a:lnTo>
                  <a:close/>
                  <a:moveTo>
                    <a:pt x="95066" y="24381"/>
                  </a:moveTo>
                  <a:lnTo>
                    <a:pt x="95066" y="58164"/>
                  </a:lnTo>
                  <a:lnTo>
                    <a:pt x="156320" y="58164"/>
                  </a:lnTo>
                  <a:lnTo>
                    <a:pt x="156320" y="24381"/>
                  </a:lnTo>
                  <a:close/>
                  <a:moveTo>
                    <a:pt x="24937" y="24373"/>
                  </a:moveTo>
                  <a:lnTo>
                    <a:pt x="24937" y="58156"/>
                  </a:lnTo>
                  <a:lnTo>
                    <a:pt x="86191" y="58156"/>
                  </a:lnTo>
                  <a:lnTo>
                    <a:pt x="86191" y="24373"/>
                  </a:lnTo>
                  <a:close/>
                  <a:moveTo>
                    <a:pt x="0" y="0"/>
                  </a:moveTo>
                  <a:lnTo>
                    <a:pt x="181256" y="0"/>
                  </a:lnTo>
                  <a:lnTo>
                    <a:pt x="181256" y="165735"/>
                  </a:lnTo>
                  <a:lnTo>
                    <a:pt x="0" y="165735"/>
                  </a:lnTo>
                  <a:close/>
                </a:path>
              </a:pathLst>
            </a:custGeom>
            <a:solidFill>
              <a:schemeClr val="tx1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200" dirty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25" name="Group 10"/>
            <p:cNvGrpSpPr>
              <a:grpSpLocks noChangeAspect="1"/>
            </p:cNvGrpSpPr>
            <p:nvPr/>
          </p:nvGrpSpPr>
          <p:grpSpPr bwMode="auto">
            <a:xfrm>
              <a:off x="4566541" y="3293214"/>
              <a:ext cx="174804" cy="74226"/>
              <a:chOff x="2759" y="1571"/>
              <a:chExt cx="242" cy="98"/>
            </a:xfrm>
            <a:solidFill>
              <a:schemeClr val="tx1"/>
            </a:solidFill>
          </p:grpSpPr>
          <p:sp>
            <p:nvSpPr>
              <p:cNvPr id="126" name="Freeform 11"/>
              <p:cNvSpPr>
                <a:spLocks/>
              </p:cNvSpPr>
              <p:nvPr/>
            </p:nvSpPr>
            <p:spPr bwMode="auto">
              <a:xfrm>
                <a:off x="275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2 w 143"/>
                  <a:gd name="T3" fmla="*/ 123 h 186"/>
                  <a:gd name="T4" fmla="*/ 29 w 143"/>
                  <a:gd name="T5" fmla="*/ 145 h 186"/>
                  <a:gd name="T6" fmla="*/ 48 w 143"/>
                  <a:gd name="T7" fmla="*/ 159 h 186"/>
                  <a:gd name="T8" fmla="*/ 75 w 143"/>
                  <a:gd name="T9" fmla="*/ 164 h 186"/>
                  <a:gd name="T10" fmla="*/ 99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4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8 w 143"/>
                  <a:gd name="T37" fmla="*/ 25 h 186"/>
                  <a:gd name="T38" fmla="*/ 137 w 143"/>
                  <a:gd name="T39" fmla="*/ 54 h 186"/>
                  <a:gd name="T40" fmla="*/ 114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39 w 143"/>
                  <a:gd name="T47" fmla="*/ 29 h 186"/>
                  <a:gd name="T48" fmla="*/ 29 w 143"/>
                  <a:gd name="T49" fmla="*/ 48 h 186"/>
                  <a:gd name="T50" fmla="*/ 36 w 143"/>
                  <a:gd name="T51" fmla="*/ 64 h 186"/>
                  <a:gd name="T52" fmla="*/ 72 w 143"/>
                  <a:gd name="T53" fmla="*/ 77 h 186"/>
                  <a:gd name="T54" fmla="*/ 112 w 143"/>
                  <a:gd name="T55" fmla="*/ 88 h 186"/>
                  <a:gd name="T56" fmla="*/ 135 w 143"/>
                  <a:gd name="T57" fmla="*/ 106 h 186"/>
                  <a:gd name="T58" fmla="*/ 143 w 143"/>
                  <a:gd name="T59" fmla="*/ 132 h 186"/>
                  <a:gd name="T60" fmla="*/ 134 w 143"/>
                  <a:gd name="T61" fmla="*/ 159 h 186"/>
                  <a:gd name="T62" fmla="*/ 111 w 143"/>
                  <a:gd name="T63" fmla="*/ 179 h 186"/>
                  <a:gd name="T64" fmla="*/ 76 w 143"/>
                  <a:gd name="T65" fmla="*/ 186 h 186"/>
                  <a:gd name="T66" fmla="*/ 35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2" y="123"/>
                      <a:pt x="22" y="123"/>
                      <a:pt x="22" y="123"/>
                    </a:cubicBezTo>
                    <a:cubicBezTo>
                      <a:pt x="23" y="132"/>
                      <a:pt x="26" y="139"/>
                      <a:pt x="29" y="145"/>
                    </a:cubicBezTo>
                    <a:cubicBezTo>
                      <a:pt x="33" y="151"/>
                      <a:pt x="39" y="155"/>
                      <a:pt x="48" y="159"/>
                    </a:cubicBezTo>
                    <a:cubicBezTo>
                      <a:pt x="56" y="163"/>
                      <a:pt x="65" y="164"/>
                      <a:pt x="75" y="164"/>
                    </a:cubicBezTo>
                    <a:cubicBezTo>
                      <a:pt x="84" y="164"/>
                      <a:pt x="92" y="163"/>
                      <a:pt x="99" y="160"/>
                    </a:cubicBezTo>
                    <a:cubicBezTo>
                      <a:pt x="106" y="158"/>
                      <a:pt x="111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1" y="115"/>
                      <a:pt x="106" y="111"/>
                      <a:pt x="99" y="109"/>
                    </a:cubicBezTo>
                    <a:cubicBezTo>
                      <a:pt x="94" y="107"/>
                      <a:pt x="83" y="104"/>
                      <a:pt x="67" y="100"/>
                    </a:cubicBezTo>
                    <a:cubicBezTo>
                      <a:pt x="50" y="96"/>
                      <a:pt x="39" y="92"/>
                      <a:pt x="32" y="89"/>
                    </a:cubicBezTo>
                    <a:cubicBezTo>
                      <a:pt x="23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9" y="32"/>
                      <a:pt x="14" y="24"/>
                    </a:cubicBezTo>
                    <a:cubicBezTo>
                      <a:pt x="19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5" y="11"/>
                      <a:pt x="123" y="17"/>
                      <a:pt x="128" y="25"/>
                    </a:cubicBezTo>
                    <a:cubicBezTo>
                      <a:pt x="134" y="34"/>
                      <a:pt x="137" y="43"/>
                      <a:pt x="137" y="54"/>
                    </a:cubicBezTo>
                    <a:cubicBezTo>
                      <a:pt x="114" y="55"/>
                      <a:pt x="114" y="55"/>
                      <a:pt x="114" y="55"/>
                    </a:cubicBezTo>
                    <a:cubicBezTo>
                      <a:pt x="113" y="44"/>
                      <a:pt x="109" y="35"/>
                      <a:pt x="102" y="30"/>
                    </a:cubicBezTo>
                    <a:cubicBezTo>
                      <a:pt x="95" y="24"/>
                      <a:pt x="84" y="21"/>
                      <a:pt x="71" y="21"/>
                    </a:cubicBezTo>
                    <a:cubicBezTo>
                      <a:pt x="56" y="21"/>
                      <a:pt x="46" y="24"/>
                      <a:pt x="39" y="29"/>
                    </a:cubicBezTo>
                    <a:cubicBezTo>
                      <a:pt x="33" y="34"/>
                      <a:pt x="29" y="40"/>
                      <a:pt x="29" y="48"/>
                    </a:cubicBezTo>
                    <a:cubicBezTo>
                      <a:pt x="29" y="54"/>
                      <a:pt x="32" y="60"/>
                      <a:pt x="36" y="64"/>
                    </a:cubicBezTo>
                    <a:cubicBezTo>
                      <a:pt x="41" y="68"/>
                      <a:pt x="53" y="72"/>
                      <a:pt x="72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2" y="93"/>
                      <a:pt x="130" y="99"/>
                      <a:pt x="135" y="106"/>
                    </a:cubicBezTo>
                    <a:cubicBezTo>
                      <a:pt x="140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4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6" y="186"/>
                    </a:cubicBezTo>
                    <a:cubicBezTo>
                      <a:pt x="60" y="186"/>
                      <a:pt x="46" y="183"/>
                      <a:pt x="35" y="179"/>
                    </a:cubicBezTo>
                    <a:cubicBezTo>
                      <a:pt x="24" y="174"/>
                      <a:pt x="16" y="167"/>
                      <a:pt x="10" y="157"/>
                    </a:cubicBezTo>
                    <a:cubicBezTo>
                      <a:pt x="3" y="148"/>
                      <a:pt x="0" y="137"/>
                      <a:pt x="0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  <p:sp>
            <p:nvSpPr>
              <p:cNvPr id="127" name="Freeform 12"/>
              <p:cNvSpPr>
                <a:spLocks/>
              </p:cNvSpPr>
              <p:nvPr/>
            </p:nvSpPr>
            <p:spPr bwMode="auto">
              <a:xfrm>
                <a:off x="283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3 w 143"/>
                  <a:gd name="T3" fmla="*/ 123 h 186"/>
                  <a:gd name="T4" fmla="*/ 30 w 143"/>
                  <a:gd name="T5" fmla="*/ 145 h 186"/>
                  <a:gd name="T6" fmla="*/ 48 w 143"/>
                  <a:gd name="T7" fmla="*/ 159 h 186"/>
                  <a:gd name="T8" fmla="*/ 76 w 143"/>
                  <a:gd name="T9" fmla="*/ 164 h 186"/>
                  <a:gd name="T10" fmla="*/ 100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5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9 w 143"/>
                  <a:gd name="T37" fmla="*/ 25 h 186"/>
                  <a:gd name="T38" fmla="*/ 138 w 143"/>
                  <a:gd name="T39" fmla="*/ 54 h 186"/>
                  <a:gd name="T40" fmla="*/ 115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40 w 143"/>
                  <a:gd name="T47" fmla="*/ 29 h 186"/>
                  <a:gd name="T48" fmla="*/ 30 w 143"/>
                  <a:gd name="T49" fmla="*/ 48 h 186"/>
                  <a:gd name="T50" fmla="*/ 37 w 143"/>
                  <a:gd name="T51" fmla="*/ 64 h 186"/>
                  <a:gd name="T52" fmla="*/ 73 w 143"/>
                  <a:gd name="T53" fmla="*/ 77 h 186"/>
                  <a:gd name="T54" fmla="*/ 112 w 143"/>
                  <a:gd name="T55" fmla="*/ 88 h 186"/>
                  <a:gd name="T56" fmla="*/ 136 w 143"/>
                  <a:gd name="T57" fmla="*/ 106 h 186"/>
                  <a:gd name="T58" fmla="*/ 143 w 143"/>
                  <a:gd name="T59" fmla="*/ 132 h 186"/>
                  <a:gd name="T60" fmla="*/ 135 w 143"/>
                  <a:gd name="T61" fmla="*/ 159 h 186"/>
                  <a:gd name="T62" fmla="*/ 111 w 143"/>
                  <a:gd name="T63" fmla="*/ 179 h 186"/>
                  <a:gd name="T64" fmla="*/ 77 w 143"/>
                  <a:gd name="T65" fmla="*/ 186 h 186"/>
                  <a:gd name="T66" fmla="*/ 36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3" y="123"/>
                      <a:pt x="23" y="123"/>
                      <a:pt x="23" y="123"/>
                    </a:cubicBezTo>
                    <a:cubicBezTo>
                      <a:pt x="24" y="132"/>
                      <a:pt x="26" y="139"/>
                      <a:pt x="30" y="145"/>
                    </a:cubicBezTo>
                    <a:cubicBezTo>
                      <a:pt x="34" y="151"/>
                      <a:pt x="40" y="155"/>
                      <a:pt x="48" y="159"/>
                    </a:cubicBezTo>
                    <a:cubicBezTo>
                      <a:pt x="56" y="163"/>
                      <a:pt x="65" y="164"/>
                      <a:pt x="76" y="164"/>
                    </a:cubicBezTo>
                    <a:cubicBezTo>
                      <a:pt x="85" y="164"/>
                      <a:pt x="93" y="163"/>
                      <a:pt x="100" y="160"/>
                    </a:cubicBezTo>
                    <a:cubicBezTo>
                      <a:pt x="106" y="158"/>
                      <a:pt x="112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2" y="115"/>
                      <a:pt x="107" y="111"/>
                      <a:pt x="99" y="109"/>
                    </a:cubicBezTo>
                    <a:cubicBezTo>
                      <a:pt x="94" y="107"/>
                      <a:pt x="84" y="104"/>
                      <a:pt x="67" y="100"/>
                    </a:cubicBezTo>
                    <a:cubicBezTo>
                      <a:pt x="51" y="96"/>
                      <a:pt x="39" y="92"/>
                      <a:pt x="32" y="89"/>
                    </a:cubicBezTo>
                    <a:cubicBezTo>
                      <a:pt x="24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10" y="32"/>
                      <a:pt x="15" y="24"/>
                    </a:cubicBezTo>
                    <a:cubicBezTo>
                      <a:pt x="20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6" y="11"/>
                      <a:pt x="123" y="17"/>
                      <a:pt x="129" y="25"/>
                    </a:cubicBezTo>
                    <a:cubicBezTo>
                      <a:pt x="134" y="34"/>
                      <a:pt x="137" y="43"/>
                      <a:pt x="138" y="54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114" y="44"/>
                      <a:pt x="109" y="35"/>
                      <a:pt x="102" y="30"/>
                    </a:cubicBezTo>
                    <a:cubicBezTo>
                      <a:pt x="95" y="24"/>
                      <a:pt x="85" y="21"/>
                      <a:pt x="71" y="21"/>
                    </a:cubicBezTo>
                    <a:cubicBezTo>
                      <a:pt x="57" y="21"/>
                      <a:pt x="46" y="24"/>
                      <a:pt x="40" y="29"/>
                    </a:cubicBezTo>
                    <a:cubicBezTo>
                      <a:pt x="33" y="34"/>
                      <a:pt x="30" y="40"/>
                      <a:pt x="30" y="48"/>
                    </a:cubicBezTo>
                    <a:cubicBezTo>
                      <a:pt x="30" y="54"/>
                      <a:pt x="32" y="60"/>
                      <a:pt x="37" y="64"/>
                    </a:cubicBezTo>
                    <a:cubicBezTo>
                      <a:pt x="41" y="68"/>
                      <a:pt x="53" y="72"/>
                      <a:pt x="73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3" y="93"/>
                      <a:pt x="131" y="99"/>
                      <a:pt x="136" y="106"/>
                    </a:cubicBezTo>
                    <a:cubicBezTo>
                      <a:pt x="141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5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7" y="186"/>
                    </a:cubicBezTo>
                    <a:cubicBezTo>
                      <a:pt x="60" y="186"/>
                      <a:pt x="47" y="183"/>
                      <a:pt x="36" y="179"/>
                    </a:cubicBezTo>
                    <a:cubicBezTo>
                      <a:pt x="25" y="174"/>
                      <a:pt x="16" y="167"/>
                      <a:pt x="10" y="157"/>
                    </a:cubicBezTo>
                    <a:cubicBezTo>
                      <a:pt x="4" y="148"/>
                      <a:pt x="0" y="137"/>
                      <a:pt x="0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  <p:sp>
            <p:nvSpPr>
              <p:cNvPr id="129" name="Freeform 13"/>
              <p:cNvSpPr>
                <a:spLocks noEditPoints="1"/>
              </p:cNvSpPr>
              <p:nvPr/>
            </p:nvSpPr>
            <p:spPr bwMode="auto">
              <a:xfrm>
                <a:off x="2924" y="1572"/>
                <a:ext cx="77" cy="95"/>
              </a:xfrm>
              <a:custGeom>
                <a:avLst/>
                <a:gdLst>
                  <a:gd name="T0" fmla="*/ 0 w 148"/>
                  <a:gd name="T1" fmla="*/ 180 h 180"/>
                  <a:gd name="T2" fmla="*/ 0 w 148"/>
                  <a:gd name="T3" fmla="*/ 0 h 180"/>
                  <a:gd name="T4" fmla="*/ 61 w 148"/>
                  <a:gd name="T5" fmla="*/ 0 h 180"/>
                  <a:gd name="T6" fmla="*/ 93 w 148"/>
                  <a:gd name="T7" fmla="*/ 3 h 180"/>
                  <a:gd name="T8" fmla="*/ 120 w 148"/>
                  <a:gd name="T9" fmla="*/ 16 h 180"/>
                  <a:gd name="T10" fmla="*/ 141 w 148"/>
                  <a:gd name="T11" fmla="*/ 46 h 180"/>
                  <a:gd name="T12" fmla="*/ 148 w 148"/>
                  <a:gd name="T13" fmla="*/ 89 h 180"/>
                  <a:gd name="T14" fmla="*/ 143 w 148"/>
                  <a:gd name="T15" fmla="*/ 125 h 180"/>
                  <a:gd name="T16" fmla="*/ 131 w 148"/>
                  <a:gd name="T17" fmla="*/ 151 h 180"/>
                  <a:gd name="T18" fmla="*/ 115 w 148"/>
                  <a:gd name="T19" fmla="*/ 168 h 180"/>
                  <a:gd name="T20" fmla="*/ 93 w 148"/>
                  <a:gd name="T21" fmla="*/ 177 h 180"/>
                  <a:gd name="T22" fmla="*/ 64 w 148"/>
                  <a:gd name="T23" fmla="*/ 180 h 180"/>
                  <a:gd name="T24" fmla="*/ 0 w 148"/>
                  <a:gd name="T25" fmla="*/ 180 h 180"/>
                  <a:gd name="T26" fmla="*/ 23 w 148"/>
                  <a:gd name="T27" fmla="*/ 158 h 180"/>
                  <a:gd name="T28" fmla="*/ 62 w 148"/>
                  <a:gd name="T29" fmla="*/ 158 h 180"/>
                  <a:gd name="T30" fmla="*/ 90 w 148"/>
                  <a:gd name="T31" fmla="*/ 155 h 180"/>
                  <a:gd name="T32" fmla="*/ 106 w 148"/>
                  <a:gd name="T33" fmla="*/ 146 h 180"/>
                  <a:gd name="T34" fmla="*/ 119 w 148"/>
                  <a:gd name="T35" fmla="*/ 123 h 180"/>
                  <a:gd name="T36" fmla="*/ 124 w 148"/>
                  <a:gd name="T37" fmla="*/ 89 h 180"/>
                  <a:gd name="T38" fmla="*/ 114 w 148"/>
                  <a:gd name="T39" fmla="*/ 45 h 180"/>
                  <a:gd name="T40" fmla="*/ 92 w 148"/>
                  <a:gd name="T41" fmla="*/ 25 h 180"/>
                  <a:gd name="T42" fmla="*/ 61 w 148"/>
                  <a:gd name="T43" fmla="*/ 21 h 180"/>
                  <a:gd name="T44" fmla="*/ 23 w 148"/>
                  <a:gd name="T45" fmla="*/ 21 h 180"/>
                  <a:gd name="T46" fmla="*/ 23 w 148"/>
                  <a:gd name="T47" fmla="*/ 15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8" h="180">
                    <a:moveTo>
                      <a:pt x="0" y="18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5" y="0"/>
                      <a:pt x="86" y="1"/>
                      <a:pt x="93" y="3"/>
                    </a:cubicBezTo>
                    <a:cubicBezTo>
                      <a:pt x="104" y="5"/>
                      <a:pt x="112" y="9"/>
                      <a:pt x="120" y="16"/>
                    </a:cubicBezTo>
                    <a:cubicBezTo>
                      <a:pt x="129" y="24"/>
                      <a:pt x="136" y="34"/>
                      <a:pt x="141" y="46"/>
                    </a:cubicBezTo>
                    <a:cubicBezTo>
                      <a:pt x="146" y="59"/>
                      <a:pt x="148" y="73"/>
                      <a:pt x="148" y="89"/>
                    </a:cubicBezTo>
                    <a:cubicBezTo>
                      <a:pt x="148" y="103"/>
                      <a:pt x="146" y="115"/>
                      <a:pt x="143" y="125"/>
                    </a:cubicBezTo>
                    <a:cubicBezTo>
                      <a:pt x="140" y="136"/>
                      <a:pt x="136" y="144"/>
                      <a:pt x="131" y="151"/>
                    </a:cubicBezTo>
                    <a:cubicBezTo>
                      <a:pt x="126" y="158"/>
                      <a:pt x="121" y="164"/>
                      <a:pt x="115" y="168"/>
                    </a:cubicBezTo>
                    <a:cubicBezTo>
                      <a:pt x="109" y="172"/>
                      <a:pt x="102" y="175"/>
                      <a:pt x="93" y="177"/>
                    </a:cubicBezTo>
                    <a:cubicBezTo>
                      <a:pt x="85" y="179"/>
                      <a:pt x="75" y="180"/>
                      <a:pt x="64" y="180"/>
                    </a:cubicBezTo>
                    <a:lnTo>
                      <a:pt x="0" y="180"/>
                    </a:lnTo>
                    <a:close/>
                    <a:moveTo>
                      <a:pt x="23" y="158"/>
                    </a:moveTo>
                    <a:cubicBezTo>
                      <a:pt x="62" y="158"/>
                      <a:pt x="62" y="158"/>
                      <a:pt x="62" y="158"/>
                    </a:cubicBezTo>
                    <a:cubicBezTo>
                      <a:pt x="74" y="158"/>
                      <a:pt x="83" y="157"/>
                      <a:pt x="90" y="155"/>
                    </a:cubicBezTo>
                    <a:cubicBezTo>
                      <a:pt x="96" y="153"/>
                      <a:pt x="102" y="150"/>
                      <a:pt x="106" y="146"/>
                    </a:cubicBezTo>
                    <a:cubicBezTo>
                      <a:pt x="111" y="140"/>
                      <a:pt x="116" y="133"/>
                      <a:pt x="119" y="123"/>
                    </a:cubicBezTo>
                    <a:cubicBezTo>
                      <a:pt x="122" y="114"/>
                      <a:pt x="124" y="102"/>
                      <a:pt x="124" y="89"/>
                    </a:cubicBezTo>
                    <a:cubicBezTo>
                      <a:pt x="124" y="70"/>
                      <a:pt x="120" y="55"/>
                      <a:pt x="114" y="45"/>
                    </a:cubicBezTo>
                    <a:cubicBezTo>
                      <a:pt x="108" y="35"/>
                      <a:pt x="101" y="28"/>
                      <a:pt x="92" y="25"/>
                    </a:cubicBezTo>
                    <a:cubicBezTo>
                      <a:pt x="85" y="23"/>
                      <a:pt x="75" y="21"/>
                      <a:pt x="61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99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10800000">
            <a:off x="223687" y="2369598"/>
            <a:ext cx="8706002" cy="1252261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Hyperconverged Scale Out and </a:t>
            </a:r>
            <a:br>
              <a:rPr lang="en-US" dirty="0"/>
            </a:br>
            <a:r>
              <a:rPr lang="en-US" dirty="0"/>
              <a:t>Distributed File System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25885" y="1492321"/>
            <a:ext cx="1645920" cy="472826"/>
            <a:chOff x="309044" y="1342790"/>
            <a:chExt cx="1651416" cy="472997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1499599" y="1534815"/>
              <a:ext cx="460861" cy="280972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CONTROLLER</a:t>
              </a:r>
            </a:p>
            <a:p>
              <a:pPr lvl="0"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5" name="Freeform 10"/>
            <p:cNvSpPr>
              <a:spLocks/>
            </p:cNvSpPr>
            <p:nvPr/>
          </p:nvSpPr>
          <p:spPr bwMode="auto">
            <a:xfrm>
              <a:off x="309045" y="1536115"/>
              <a:ext cx="1152150" cy="279672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rgbClr val="FFFFFF"/>
                  </a:solidFill>
                  <a:latin typeface="+mj-lt"/>
                  <a:ea typeface="ＭＳ Ｐゴシック" charset="0"/>
                  <a:cs typeface="ＭＳ Ｐゴシック" charset="0"/>
                </a:rPr>
                <a:t>HYPERVISOR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09044" y="1342790"/>
              <a:ext cx="672088" cy="153620"/>
              <a:chOff x="309044" y="1342790"/>
              <a:chExt cx="672088" cy="153620"/>
            </a:xfrm>
          </p:grpSpPr>
          <p:sp>
            <p:nvSpPr>
              <p:cNvPr id="7" name="Shape 545"/>
              <p:cNvSpPr/>
              <p:nvPr/>
            </p:nvSpPr>
            <p:spPr>
              <a:xfrm>
                <a:off x="309044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8" name="Shape 545"/>
              <p:cNvSpPr/>
              <p:nvPr/>
            </p:nvSpPr>
            <p:spPr>
              <a:xfrm>
                <a:off x="549075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9" name="Shape 545"/>
              <p:cNvSpPr/>
              <p:nvPr/>
            </p:nvSpPr>
            <p:spPr>
              <a:xfrm>
                <a:off x="789107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</p:grpSp>
      </p:grpSp>
      <p:sp>
        <p:nvSpPr>
          <p:cNvPr id="11" name="Freeform 10"/>
          <p:cNvSpPr/>
          <p:nvPr/>
        </p:nvSpPr>
        <p:spPr>
          <a:xfrm flipH="1">
            <a:off x="4457164" y="2343645"/>
            <a:ext cx="3656277" cy="832552"/>
          </a:xfrm>
          <a:custGeom>
            <a:avLst/>
            <a:gdLst>
              <a:gd name="connsiteX0" fmla="*/ 0 w 3657600"/>
              <a:gd name="connsiteY0" fmla="*/ 0 h 561975"/>
              <a:gd name="connsiteX1" fmla="*/ 0 w 3657600"/>
              <a:gd name="connsiteY1" fmla="*/ 561975 h 561975"/>
              <a:gd name="connsiteX2" fmla="*/ 3657600 w 3657600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0" h="561975">
                <a:moveTo>
                  <a:pt x="0" y="0"/>
                </a:moveTo>
                <a:lnTo>
                  <a:pt x="0" y="561975"/>
                </a:lnTo>
                <a:lnTo>
                  <a:pt x="3657600" y="561975"/>
                </a:ln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2" name="Shape 537"/>
          <p:cNvSpPr/>
          <p:nvPr/>
        </p:nvSpPr>
        <p:spPr>
          <a:xfrm>
            <a:off x="2025908" y="1991405"/>
            <a:ext cx="6845899" cy="191955"/>
          </a:xfrm>
          <a:prstGeom prst="rect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</a:pPr>
            <a:r>
              <a:rPr lang="en-US" sz="700" b="1" dirty="0">
                <a:solidFill>
                  <a:srgbClr val="FFFFFF"/>
                </a:solidFill>
                <a:latin typeface="+mj-lt"/>
              </a:rPr>
              <a:t>HYPERCONVERGED DATA PLATFORM</a:t>
            </a:r>
          </a:p>
        </p:txBody>
      </p:sp>
      <p:sp>
        <p:nvSpPr>
          <p:cNvPr id="13" name="Shape 537"/>
          <p:cNvSpPr/>
          <p:nvPr/>
        </p:nvSpPr>
        <p:spPr>
          <a:xfrm>
            <a:off x="310585" y="1991405"/>
            <a:ext cx="8561220" cy="191955"/>
          </a:xfrm>
          <a:prstGeom prst="rect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</a:pPr>
            <a:r>
              <a:rPr lang="en-US" sz="700" b="1" dirty="0">
                <a:solidFill>
                  <a:srgbClr val="FFFFFF"/>
                </a:solidFill>
                <a:latin typeface="+mj-lt"/>
              </a:rPr>
              <a:t>HYPERCONVERGED DATA PLATFORM</a:t>
            </a:r>
          </a:p>
        </p:txBody>
      </p:sp>
      <p:sp>
        <p:nvSpPr>
          <p:cNvPr id="14" name="Shape 537"/>
          <p:cNvSpPr/>
          <p:nvPr/>
        </p:nvSpPr>
        <p:spPr>
          <a:xfrm>
            <a:off x="310586" y="1991405"/>
            <a:ext cx="6833619" cy="191955"/>
          </a:xfrm>
          <a:prstGeom prst="rect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</a:pPr>
            <a:r>
              <a:rPr lang="en-US" sz="700" b="1" dirty="0">
                <a:solidFill>
                  <a:srgbClr val="FFFFFF"/>
                </a:solidFill>
                <a:latin typeface="+mj-lt"/>
              </a:rPr>
              <a:t>HYPERCONVERGED DATA PLATFORM</a:t>
            </a:r>
          </a:p>
        </p:txBody>
      </p:sp>
      <p:sp>
        <p:nvSpPr>
          <p:cNvPr id="15" name="Freeform 14"/>
          <p:cNvSpPr/>
          <p:nvPr/>
        </p:nvSpPr>
        <p:spPr>
          <a:xfrm flipH="1">
            <a:off x="4578592" y="2343645"/>
            <a:ext cx="1753314" cy="832552"/>
          </a:xfrm>
          <a:custGeom>
            <a:avLst/>
            <a:gdLst>
              <a:gd name="connsiteX0" fmla="*/ 0 w 3657600"/>
              <a:gd name="connsiteY0" fmla="*/ 0 h 561975"/>
              <a:gd name="connsiteX1" fmla="*/ 0 w 3657600"/>
              <a:gd name="connsiteY1" fmla="*/ 561975 h 561975"/>
              <a:gd name="connsiteX2" fmla="*/ 3657600 w 3657600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0" h="561975">
                <a:moveTo>
                  <a:pt x="0" y="0"/>
                </a:moveTo>
                <a:lnTo>
                  <a:pt x="0" y="561975"/>
                </a:lnTo>
                <a:lnTo>
                  <a:pt x="3657600" y="561975"/>
                </a:ln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760748" y="2343645"/>
            <a:ext cx="1753314" cy="832552"/>
          </a:xfrm>
          <a:custGeom>
            <a:avLst/>
            <a:gdLst>
              <a:gd name="connsiteX0" fmla="*/ 0 w 3657600"/>
              <a:gd name="connsiteY0" fmla="*/ 0 h 561975"/>
              <a:gd name="connsiteX1" fmla="*/ 0 w 3657600"/>
              <a:gd name="connsiteY1" fmla="*/ 561975 h 561975"/>
              <a:gd name="connsiteX2" fmla="*/ 3657600 w 3657600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0" h="561975">
                <a:moveTo>
                  <a:pt x="0" y="0"/>
                </a:moveTo>
                <a:lnTo>
                  <a:pt x="0" y="561975"/>
                </a:lnTo>
                <a:lnTo>
                  <a:pt x="3657600" y="561975"/>
                </a:ln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963332" y="2343645"/>
            <a:ext cx="3656277" cy="832552"/>
          </a:xfrm>
          <a:custGeom>
            <a:avLst/>
            <a:gdLst>
              <a:gd name="connsiteX0" fmla="*/ 0 w 3657600"/>
              <a:gd name="connsiteY0" fmla="*/ 0 h 561975"/>
              <a:gd name="connsiteX1" fmla="*/ 0 w 3657600"/>
              <a:gd name="connsiteY1" fmla="*/ 561975 h 561975"/>
              <a:gd name="connsiteX2" fmla="*/ 3657600 w 3657600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0" h="561975">
                <a:moveTo>
                  <a:pt x="0" y="0"/>
                </a:moveTo>
                <a:lnTo>
                  <a:pt x="0" y="561975"/>
                </a:lnTo>
                <a:lnTo>
                  <a:pt x="3657600" y="561975"/>
                </a:ln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9" name="Content Placeholder 52"/>
          <p:cNvSpPr txBox="1">
            <a:spLocks/>
          </p:cNvSpPr>
          <p:nvPr/>
        </p:nvSpPr>
        <p:spPr bwMode="auto">
          <a:xfrm>
            <a:off x="351709" y="3844791"/>
            <a:ext cx="933517" cy="73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ctr"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sz="1200">
                <a:solidFill>
                  <a:srgbClr val="343434"/>
                </a:solidFill>
                <a:latin typeface="Arial"/>
                <a:ea typeface="Century Gothic" charset="0"/>
                <a:cs typeface="Arial"/>
              </a:defRPr>
            </a:lvl1pPr>
            <a:lvl2pPr marL="400050" indent="-230188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sz="1600">
                <a:latin typeface="Arial" pitchFamily="34" charset="0"/>
                <a:ea typeface="+mn-ea"/>
                <a:cs typeface="+mn-cs"/>
              </a:defRPr>
            </a:lvl3pPr>
            <a:lvl4pPr marL="1146175" indent="-23177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sz="1400">
                <a:latin typeface="Arial" pitchFamily="34" charset="0"/>
                <a:ea typeface="+mn-ea"/>
                <a:cs typeface="+mn-cs"/>
              </a:defRPr>
            </a:lvl4pPr>
            <a:lvl5pPr marL="1484313" indent="-22542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sz="1400">
                <a:latin typeface="Arial" pitchFamily="34" charset="0"/>
                <a:ea typeface="+mn-ea"/>
                <a:cs typeface="+mn-cs"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Start with </a:t>
            </a:r>
            <a:br>
              <a:rPr lang="en-US" dirty="0"/>
            </a:br>
            <a:r>
              <a:rPr lang="en-US" dirty="0"/>
              <a:t>As Few As Three Nodes</a:t>
            </a:r>
          </a:p>
        </p:txBody>
      </p:sp>
      <p:sp>
        <p:nvSpPr>
          <p:cNvPr id="20" name="Content Placeholder 52"/>
          <p:cNvSpPr txBox="1">
            <a:spLocks/>
          </p:cNvSpPr>
          <p:nvPr/>
        </p:nvSpPr>
        <p:spPr bwMode="auto">
          <a:xfrm>
            <a:off x="1669601" y="3844791"/>
            <a:ext cx="1242511" cy="73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ctr"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sz="1200">
                <a:solidFill>
                  <a:srgbClr val="343434"/>
                </a:solidFill>
                <a:latin typeface="Arial"/>
                <a:ea typeface="Century Gothic" charset="0"/>
                <a:cs typeface="Arial"/>
              </a:defRPr>
            </a:lvl1pPr>
            <a:lvl2pPr marL="400050" indent="-230188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sz="1600">
                <a:latin typeface="Arial" pitchFamily="34" charset="0"/>
                <a:ea typeface="+mn-ea"/>
                <a:cs typeface="+mn-cs"/>
              </a:defRPr>
            </a:lvl3pPr>
            <a:lvl4pPr marL="1146175" indent="-23177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sz="1400">
                <a:latin typeface="Arial" pitchFamily="34" charset="0"/>
                <a:ea typeface="+mn-ea"/>
                <a:cs typeface="+mn-cs"/>
              </a:defRPr>
            </a:lvl4pPr>
            <a:lvl5pPr marL="1484313" indent="-22542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sz="1400">
                <a:latin typeface="Arial" pitchFamily="34" charset="0"/>
                <a:ea typeface="+mn-ea"/>
                <a:cs typeface="+mn-cs"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Hyperconverged Data Platform Installs in Minutes</a:t>
            </a:r>
          </a:p>
        </p:txBody>
      </p:sp>
      <p:sp>
        <p:nvSpPr>
          <p:cNvPr id="21" name="Content Placeholder 52"/>
          <p:cNvSpPr txBox="1">
            <a:spLocks/>
          </p:cNvSpPr>
          <p:nvPr/>
        </p:nvSpPr>
        <p:spPr bwMode="auto">
          <a:xfrm>
            <a:off x="4923373" y="3844791"/>
            <a:ext cx="933517" cy="73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ctr"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sz="1200">
                <a:solidFill>
                  <a:srgbClr val="343434"/>
                </a:solidFill>
                <a:latin typeface="Arial"/>
                <a:ea typeface="Century Gothic" charset="0"/>
                <a:cs typeface="Arial"/>
              </a:defRPr>
            </a:lvl1pPr>
            <a:lvl2pPr marL="400050" indent="-230188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sz="1600">
                <a:latin typeface="Arial" pitchFamily="34" charset="0"/>
                <a:ea typeface="+mn-ea"/>
                <a:cs typeface="+mn-cs"/>
              </a:defRPr>
            </a:lvl3pPr>
            <a:lvl4pPr marL="1146175" indent="-23177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sz="1400">
                <a:latin typeface="Arial" pitchFamily="34" charset="0"/>
                <a:ea typeface="+mn-ea"/>
                <a:cs typeface="+mn-cs"/>
              </a:defRPr>
            </a:lvl4pPr>
            <a:lvl5pPr marL="1484313" indent="-22542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sz="1400">
                <a:latin typeface="Arial" pitchFamily="34" charset="0"/>
                <a:ea typeface="+mn-ea"/>
                <a:cs typeface="+mn-cs"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 Servers, One or More at a Time</a:t>
            </a:r>
          </a:p>
        </p:txBody>
      </p:sp>
      <p:sp>
        <p:nvSpPr>
          <p:cNvPr id="22" name="Content Placeholder 52"/>
          <p:cNvSpPr txBox="1">
            <a:spLocks/>
          </p:cNvSpPr>
          <p:nvPr/>
        </p:nvSpPr>
        <p:spPr bwMode="auto">
          <a:xfrm>
            <a:off x="3296487" y="3844791"/>
            <a:ext cx="1242511" cy="73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ctr"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sz="1200">
                <a:solidFill>
                  <a:srgbClr val="343434"/>
                </a:solidFill>
                <a:latin typeface="Arial"/>
                <a:ea typeface="Century Gothic" charset="0"/>
                <a:cs typeface="Arial"/>
              </a:defRPr>
            </a:lvl1pPr>
            <a:lvl2pPr marL="400050" indent="-230188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sz="1600">
                <a:latin typeface="Arial" pitchFamily="34" charset="0"/>
                <a:ea typeface="+mn-ea"/>
                <a:cs typeface="+mn-cs"/>
              </a:defRPr>
            </a:lvl3pPr>
            <a:lvl4pPr marL="1146175" indent="-23177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sz="1400">
                <a:latin typeface="Arial" pitchFamily="34" charset="0"/>
                <a:ea typeface="+mn-ea"/>
                <a:cs typeface="+mn-cs"/>
              </a:defRPr>
            </a:lvl4pPr>
            <a:lvl5pPr marL="1484313" indent="-22542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sz="1400">
                <a:latin typeface="Arial" pitchFamily="34" charset="0"/>
                <a:ea typeface="+mn-ea"/>
                <a:cs typeface="+mn-cs"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Network Fabric Policy Configures </a:t>
            </a:r>
            <a:r>
              <a:rPr lang="en-US" dirty="0" err="1"/>
              <a:t>QoS</a:t>
            </a:r>
            <a:r>
              <a:rPr lang="en-US" dirty="0"/>
              <a:t> Settings </a:t>
            </a:r>
          </a:p>
        </p:txBody>
      </p:sp>
      <p:sp>
        <p:nvSpPr>
          <p:cNvPr id="23" name="Content Placeholder 52"/>
          <p:cNvSpPr txBox="1">
            <a:spLocks/>
          </p:cNvSpPr>
          <p:nvPr/>
        </p:nvSpPr>
        <p:spPr bwMode="auto">
          <a:xfrm>
            <a:off x="6241265" y="3844791"/>
            <a:ext cx="1242511" cy="73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ctr"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sz="1200">
                <a:solidFill>
                  <a:srgbClr val="343434"/>
                </a:solidFill>
                <a:latin typeface="Arial"/>
                <a:ea typeface="Century Gothic" charset="0"/>
                <a:cs typeface="Arial"/>
              </a:defRPr>
            </a:lvl1pPr>
            <a:lvl2pPr marL="400050" indent="-230188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sz="1600">
                <a:latin typeface="Arial" pitchFamily="34" charset="0"/>
                <a:ea typeface="+mn-ea"/>
                <a:cs typeface="+mn-cs"/>
              </a:defRPr>
            </a:lvl3pPr>
            <a:lvl4pPr marL="1146175" indent="-23177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sz="1400">
                <a:latin typeface="Arial" pitchFamily="34" charset="0"/>
                <a:ea typeface="+mn-ea"/>
                <a:cs typeface="+mn-cs"/>
              </a:defRPr>
            </a:lvl4pPr>
            <a:lvl5pPr marL="1484313" indent="-22542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sz="1400">
                <a:latin typeface="Arial" pitchFamily="34" charset="0"/>
                <a:ea typeface="+mn-ea"/>
                <a:cs typeface="+mn-cs"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Distribute and Rebalance Data Across Servers Automatically</a:t>
            </a:r>
          </a:p>
        </p:txBody>
      </p:sp>
      <p:sp>
        <p:nvSpPr>
          <p:cNvPr id="24" name="Content Placeholder 52"/>
          <p:cNvSpPr txBox="1">
            <a:spLocks/>
          </p:cNvSpPr>
          <p:nvPr/>
        </p:nvSpPr>
        <p:spPr bwMode="auto">
          <a:xfrm>
            <a:off x="7868151" y="3844791"/>
            <a:ext cx="933517" cy="73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ctr"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charset="0"/>
              <a:buChar char=" "/>
              <a:defRPr sz="1200">
                <a:solidFill>
                  <a:srgbClr val="343434"/>
                </a:solidFill>
                <a:latin typeface="Arial"/>
                <a:ea typeface="Century Gothic" charset="0"/>
                <a:cs typeface="Arial"/>
              </a:defRPr>
            </a:lvl1pPr>
            <a:lvl2pPr marL="400050" indent="-230188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801688" indent="-23177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SzPct val="96000"/>
              <a:buFont typeface="Arial" panose="020B0604020202020204" pitchFamily="34" charset="0"/>
              <a:buChar char="•"/>
              <a:defRPr sz="1600">
                <a:latin typeface="Arial" pitchFamily="34" charset="0"/>
                <a:ea typeface="+mn-ea"/>
                <a:cs typeface="+mn-cs"/>
              </a:defRPr>
            </a:lvl3pPr>
            <a:lvl4pPr marL="1146175" indent="-23177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sz="1400">
                <a:latin typeface="Arial" pitchFamily="34" charset="0"/>
                <a:ea typeface="+mn-ea"/>
                <a:cs typeface="+mn-cs"/>
              </a:defRPr>
            </a:lvl4pPr>
            <a:lvl5pPr marL="1484313" indent="-225425" eaLnBrk="1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4D4D4F"/>
              </a:buClr>
              <a:buFont typeface="Arial" panose="020B0604020202020204" pitchFamily="34" charset="0"/>
              <a:buChar char="•"/>
              <a:defRPr sz="1400">
                <a:latin typeface="Arial" pitchFamily="34" charset="0"/>
                <a:ea typeface="+mn-ea"/>
                <a:cs typeface="+mn-cs"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Retire Older Servers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477413" y="3871301"/>
            <a:ext cx="0" cy="686472"/>
          </a:xfrm>
          <a:prstGeom prst="line">
            <a:avLst/>
          </a:prstGeom>
          <a:noFill/>
          <a:ln w="9525">
            <a:noFill/>
            <a:miter lim="800000"/>
            <a:headEnd/>
            <a:tailEnd/>
          </a:ln>
        </p:spPr>
      </p:cxnSp>
      <p:cxnSp>
        <p:nvCxnSpPr>
          <p:cNvPr id="26" name="Straight Connector 25"/>
          <p:cNvCxnSpPr/>
          <p:nvPr/>
        </p:nvCxnSpPr>
        <p:spPr>
          <a:xfrm>
            <a:off x="4731184" y="3871301"/>
            <a:ext cx="0" cy="686472"/>
          </a:xfrm>
          <a:prstGeom prst="line">
            <a:avLst/>
          </a:prstGeom>
          <a:noFill/>
          <a:ln w="9525">
            <a:noFill/>
            <a:miter lim="800000"/>
            <a:headEnd/>
            <a:tailEnd/>
          </a:ln>
        </p:spPr>
      </p:cxnSp>
      <p:cxnSp>
        <p:nvCxnSpPr>
          <p:cNvPr id="27" name="Straight Connector 26"/>
          <p:cNvCxnSpPr/>
          <p:nvPr/>
        </p:nvCxnSpPr>
        <p:spPr>
          <a:xfrm>
            <a:off x="3104298" y="3871301"/>
            <a:ext cx="0" cy="686472"/>
          </a:xfrm>
          <a:prstGeom prst="line">
            <a:avLst/>
          </a:prstGeom>
          <a:noFill/>
          <a:ln w="9525">
            <a:noFill/>
            <a:miter lim="800000"/>
            <a:headEnd/>
            <a:tailEnd/>
          </a:ln>
        </p:spPr>
      </p:cxnSp>
      <p:cxnSp>
        <p:nvCxnSpPr>
          <p:cNvPr id="28" name="Straight Connector 27"/>
          <p:cNvCxnSpPr/>
          <p:nvPr/>
        </p:nvCxnSpPr>
        <p:spPr>
          <a:xfrm>
            <a:off x="7675962" y="3871301"/>
            <a:ext cx="0" cy="686472"/>
          </a:xfrm>
          <a:prstGeom prst="line">
            <a:avLst/>
          </a:prstGeom>
          <a:noFill/>
          <a:ln w="9525">
            <a:noFill/>
            <a:miter lim="800000"/>
            <a:headEnd/>
            <a:tailEnd/>
          </a:ln>
        </p:spPr>
      </p:cxnSp>
      <p:cxnSp>
        <p:nvCxnSpPr>
          <p:cNvPr id="29" name="Straight Connector 28"/>
          <p:cNvCxnSpPr/>
          <p:nvPr/>
        </p:nvCxnSpPr>
        <p:spPr>
          <a:xfrm>
            <a:off x="6049077" y="3871301"/>
            <a:ext cx="0" cy="686472"/>
          </a:xfrm>
          <a:prstGeom prst="line">
            <a:avLst/>
          </a:prstGeom>
          <a:noFill/>
          <a:ln w="9525">
            <a:noFill/>
            <a:miter lim="800000"/>
            <a:headEnd/>
            <a:tailEnd/>
          </a:ln>
        </p:spPr>
      </p:cxnSp>
      <p:sp>
        <p:nvSpPr>
          <p:cNvPr id="30" name="Shape 537"/>
          <p:cNvSpPr/>
          <p:nvPr/>
        </p:nvSpPr>
        <p:spPr>
          <a:xfrm>
            <a:off x="310587" y="1991405"/>
            <a:ext cx="5106018" cy="191955"/>
          </a:xfrm>
          <a:prstGeom prst="rect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</a:pPr>
            <a:r>
              <a:rPr lang="en-US" sz="700" b="1" dirty="0">
                <a:solidFill>
                  <a:srgbClr val="FFFFFF"/>
                </a:solidFill>
                <a:latin typeface="+mj-lt"/>
              </a:rPr>
              <a:t>HYPERCONVERGED DATA PLATFORM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10587" y="1492321"/>
            <a:ext cx="1645920" cy="472826"/>
            <a:chOff x="309044" y="1342790"/>
            <a:chExt cx="1651416" cy="472997"/>
          </a:xfrm>
        </p:grpSpPr>
        <p:sp>
          <p:nvSpPr>
            <p:cNvPr id="40" name="Freeform 6"/>
            <p:cNvSpPr>
              <a:spLocks/>
            </p:cNvSpPr>
            <p:nvPr/>
          </p:nvSpPr>
          <p:spPr bwMode="auto">
            <a:xfrm>
              <a:off x="1499599" y="1534815"/>
              <a:ext cx="460861" cy="280972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CONTROLLER</a:t>
              </a:r>
            </a:p>
            <a:p>
              <a:pPr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309045" y="1536115"/>
              <a:ext cx="1152150" cy="279672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rgbClr val="FFFFFF"/>
                  </a:solidFill>
                  <a:latin typeface="+mj-lt"/>
                  <a:ea typeface="ＭＳ Ｐゴシック" charset="0"/>
                  <a:cs typeface="ＭＳ Ｐゴシック" charset="0"/>
                </a:rPr>
                <a:t>HYPERVISOR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09044" y="1342790"/>
              <a:ext cx="672088" cy="153620"/>
              <a:chOff x="309044" y="1342790"/>
              <a:chExt cx="672088" cy="153620"/>
            </a:xfrm>
          </p:grpSpPr>
          <p:sp>
            <p:nvSpPr>
              <p:cNvPr id="43" name="Shape 545"/>
              <p:cNvSpPr/>
              <p:nvPr/>
            </p:nvSpPr>
            <p:spPr>
              <a:xfrm>
                <a:off x="309044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44" name="Shape 545"/>
              <p:cNvSpPr/>
              <p:nvPr/>
            </p:nvSpPr>
            <p:spPr>
              <a:xfrm>
                <a:off x="549075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45" name="Shape 545"/>
              <p:cNvSpPr/>
              <p:nvPr/>
            </p:nvSpPr>
            <p:spPr>
              <a:xfrm>
                <a:off x="789107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2039412" y="1492321"/>
            <a:ext cx="1645920" cy="472826"/>
            <a:chOff x="309044" y="1342790"/>
            <a:chExt cx="1651416" cy="472997"/>
          </a:xfrm>
        </p:grpSpPr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1499599" y="1534815"/>
              <a:ext cx="460861" cy="280972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CONTROLLER</a:t>
              </a:r>
            </a:p>
            <a:p>
              <a:pPr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48" name="Freeform 10"/>
            <p:cNvSpPr>
              <a:spLocks/>
            </p:cNvSpPr>
            <p:nvPr/>
          </p:nvSpPr>
          <p:spPr bwMode="auto">
            <a:xfrm>
              <a:off x="309045" y="1536115"/>
              <a:ext cx="1152150" cy="279672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rgbClr val="FFFFFF"/>
                  </a:solidFill>
                  <a:latin typeface="+mj-lt"/>
                  <a:ea typeface="ＭＳ Ｐゴシック" charset="0"/>
                  <a:cs typeface="ＭＳ Ｐゴシック" charset="0"/>
                </a:rPr>
                <a:t>HYPERVISOR</a:t>
              </a: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309044" y="1342790"/>
              <a:ext cx="672088" cy="153620"/>
              <a:chOff x="309044" y="1342790"/>
              <a:chExt cx="672088" cy="153620"/>
            </a:xfrm>
          </p:grpSpPr>
          <p:sp>
            <p:nvSpPr>
              <p:cNvPr id="50" name="Shape 545"/>
              <p:cNvSpPr/>
              <p:nvPr/>
            </p:nvSpPr>
            <p:spPr>
              <a:xfrm>
                <a:off x="309044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51" name="Shape 545"/>
              <p:cNvSpPr/>
              <p:nvPr/>
            </p:nvSpPr>
            <p:spPr>
              <a:xfrm>
                <a:off x="549075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52" name="Shape 545"/>
              <p:cNvSpPr/>
              <p:nvPr/>
            </p:nvSpPr>
            <p:spPr>
              <a:xfrm>
                <a:off x="789107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3768236" y="1492321"/>
            <a:ext cx="1645920" cy="472826"/>
            <a:chOff x="309044" y="1342790"/>
            <a:chExt cx="1651416" cy="472997"/>
          </a:xfrm>
        </p:grpSpPr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1499599" y="1534815"/>
              <a:ext cx="460861" cy="280972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CONTROLLER</a:t>
              </a:r>
            </a:p>
            <a:p>
              <a:pPr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309045" y="1536115"/>
              <a:ext cx="1152150" cy="279672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rgbClr val="FFFFFF"/>
                  </a:solidFill>
                  <a:latin typeface="+mj-lt"/>
                  <a:ea typeface="ＭＳ Ｐゴシック" charset="0"/>
                  <a:cs typeface="ＭＳ Ｐゴシック" charset="0"/>
                </a:rPr>
                <a:t>HYPERVISOR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09044" y="1342790"/>
              <a:ext cx="672088" cy="153620"/>
              <a:chOff x="309044" y="1342790"/>
              <a:chExt cx="672088" cy="153620"/>
            </a:xfrm>
          </p:grpSpPr>
          <p:sp>
            <p:nvSpPr>
              <p:cNvPr id="57" name="Shape 545"/>
              <p:cNvSpPr/>
              <p:nvPr/>
            </p:nvSpPr>
            <p:spPr>
              <a:xfrm>
                <a:off x="309044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58" name="Shape 545"/>
              <p:cNvSpPr/>
              <p:nvPr/>
            </p:nvSpPr>
            <p:spPr>
              <a:xfrm>
                <a:off x="549075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59" name="Shape 545"/>
              <p:cNvSpPr/>
              <p:nvPr/>
            </p:nvSpPr>
            <p:spPr>
              <a:xfrm>
                <a:off x="789107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5497060" y="1492321"/>
            <a:ext cx="1645920" cy="472826"/>
            <a:chOff x="309044" y="1342790"/>
            <a:chExt cx="1651416" cy="472997"/>
          </a:xfrm>
        </p:grpSpPr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1499599" y="1534815"/>
              <a:ext cx="460861" cy="280972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CONTROLLER</a:t>
              </a:r>
            </a:p>
            <a:p>
              <a:pPr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62" name="Freeform 10"/>
            <p:cNvSpPr>
              <a:spLocks/>
            </p:cNvSpPr>
            <p:nvPr/>
          </p:nvSpPr>
          <p:spPr bwMode="auto">
            <a:xfrm>
              <a:off x="309045" y="1536115"/>
              <a:ext cx="1152150" cy="279672"/>
            </a:xfrm>
            <a:prstGeom prst="rect">
              <a:avLst/>
            </a:prstGeom>
            <a:solidFill>
              <a:schemeClr val="accent4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rgbClr val="FFFFFF"/>
                  </a:solidFill>
                  <a:latin typeface="+mj-lt"/>
                  <a:ea typeface="ＭＳ Ｐゴシック" charset="0"/>
                  <a:cs typeface="ＭＳ Ｐゴシック" charset="0"/>
                </a:rPr>
                <a:t>HYPERVISOR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309044" y="1342790"/>
              <a:ext cx="672088" cy="153620"/>
              <a:chOff x="309044" y="1342790"/>
              <a:chExt cx="672088" cy="153620"/>
            </a:xfrm>
          </p:grpSpPr>
          <p:sp>
            <p:nvSpPr>
              <p:cNvPr id="64" name="Shape 545"/>
              <p:cNvSpPr/>
              <p:nvPr/>
            </p:nvSpPr>
            <p:spPr>
              <a:xfrm>
                <a:off x="309044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65" name="Shape 545"/>
              <p:cNvSpPr/>
              <p:nvPr/>
            </p:nvSpPr>
            <p:spPr>
              <a:xfrm>
                <a:off x="549075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66" name="Shape 545"/>
              <p:cNvSpPr/>
              <p:nvPr/>
            </p:nvSpPr>
            <p:spPr>
              <a:xfrm>
                <a:off x="789107" y="1342790"/>
                <a:ext cx="192025" cy="1536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310587" y="2219752"/>
            <a:ext cx="1645920" cy="300617"/>
            <a:chOff x="2411101" y="2723876"/>
            <a:chExt cx="4321798" cy="795395"/>
          </a:xfrm>
        </p:grpSpPr>
        <p:sp>
          <p:nvSpPr>
            <p:cNvPr id="82" name="Rectangle 81"/>
            <p:cNvSpPr/>
            <p:nvPr/>
          </p:nvSpPr>
          <p:spPr>
            <a:xfrm>
              <a:off x="2411101" y="2723876"/>
              <a:ext cx="4321798" cy="7953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721503" y="3005859"/>
              <a:ext cx="389088" cy="212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3874701" y="2839075"/>
              <a:ext cx="487485" cy="555124"/>
              <a:chOff x="3874701" y="2839075"/>
              <a:chExt cx="487485" cy="555124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3874701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393463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grpSp>
            <p:nvGrpSpPr>
              <p:cNvPr id="117" name="Group 10"/>
              <p:cNvGrpSpPr>
                <a:grpSpLocks noChangeAspect="1"/>
              </p:cNvGrpSpPr>
              <p:nvPr/>
            </p:nvGrpSpPr>
            <p:grpSpPr bwMode="auto">
              <a:xfrm>
                <a:off x="4022939" y="3293214"/>
                <a:ext cx="174804" cy="74226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118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119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120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</p:grpSp>
        <p:grpSp>
          <p:nvGrpSpPr>
            <p:cNvPr id="85" name="Group 84"/>
            <p:cNvGrpSpPr/>
            <p:nvPr/>
          </p:nvGrpSpPr>
          <p:grpSpPr>
            <a:xfrm>
              <a:off x="4559154" y="2839075"/>
              <a:ext cx="1856800" cy="555124"/>
              <a:chOff x="4412921" y="2839075"/>
              <a:chExt cx="1856800" cy="555124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4412921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5094452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447285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5782235" y="2839075"/>
                <a:ext cx="487486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grpSp>
            <p:nvGrpSpPr>
              <p:cNvPr id="111" name="Group 10"/>
              <p:cNvGrpSpPr>
                <a:grpSpLocks noChangeAspect="1"/>
              </p:cNvGrpSpPr>
              <p:nvPr/>
            </p:nvGrpSpPr>
            <p:grpSpPr bwMode="auto">
              <a:xfrm>
                <a:off x="4566539" y="3293214"/>
                <a:ext cx="1544342" cy="74226"/>
                <a:chOff x="2759" y="1571"/>
                <a:chExt cx="2138" cy="98"/>
              </a:xfrm>
              <a:solidFill>
                <a:schemeClr val="tx1"/>
              </a:solidFill>
            </p:grpSpPr>
            <p:sp>
              <p:nvSpPr>
                <p:cNvPr id="112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113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latin typeface="+mj-lt"/>
                  </a:endParaRPr>
                </a:p>
              </p:txBody>
            </p:sp>
            <p:sp>
              <p:nvSpPr>
                <p:cNvPr id="114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26" name="Freeform 11"/>
                <p:cNvSpPr>
                  <a:spLocks/>
                </p:cNvSpPr>
                <p:nvPr/>
              </p:nvSpPr>
              <p:spPr bwMode="auto">
                <a:xfrm>
                  <a:off x="3703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27" name="Freeform 12"/>
                <p:cNvSpPr>
                  <a:spLocks/>
                </p:cNvSpPr>
                <p:nvPr/>
              </p:nvSpPr>
              <p:spPr bwMode="auto">
                <a:xfrm>
                  <a:off x="3783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latin typeface="+mj-lt"/>
                  </a:endParaRPr>
                </a:p>
              </p:txBody>
            </p:sp>
            <p:sp>
              <p:nvSpPr>
                <p:cNvPr id="328" name="Freeform 13"/>
                <p:cNvSpPr>
                  <a:spLocks noEditPoints="1"/>
                </p:cNvSpPr>
                <p:nvPr/>
              </p:nvSpPr>
              <p:spPr bwMode="auto">
                <a:xfrm>
                  <a:off x="3868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29" name="Freeform 11"/>
                <p:cNvSpPr>
                  <a:spLocks/>
                </p:cNvSpPr>
                <p:nvPr/>
              </p:nvSpPr>
              <p:spPr bwMode="auto">
                <a:xfrm>
                  <a:off x="4655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30" name="Freeform 12"/>
                <p:cNvSpPr>
                  <a:spLocks/>
                </p:cNvSpPr>
                <p:nvPr/>
              </p:nvSpPr>
              <p:spPr bwMode="auto">
                <a:xfrm>
                  <a:off x="4735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latin typeface="+mj-lt"/>
                  </a:endParaRPr>
                </a:p>
              </p:txBody>
            </p:sp>
            <p:sp>
              <p:nvSpPr>
                <p:cNvPr id="331" name="Freeform 13"/>
                <p:cNvSpPr>
                  <a:spLocks noEditPoints="1"/>
                </p:cNvSpPr>
                <p:nvPr/>
              </p:nvSpPr>
              <p:spPr bwMode="auto">
                <a:xfrm>
                  <a:off x="4820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  <p:sp>
            <p:nvSpPr>
              <p:cNvPr id="325" name="Freeform 109"/>
              <p:cNvSpPr/>
              <p:nvPr/>
            </p:nvSpPr>
            <p:spPr>
              <a:xfrm>
                <a:off x="5154392" y="2890439"/>
                <a:ext cx="380187" cy="368164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33" name="Freeform 109"/>
              <p:cNvSpPr/>
              <p:nvPr/>
            </p:nvSpPr>
            <p:spPr>
              <a:xfrm>
                <a:off x="5842178" y="2890439"/>
                <a:ext cx="380187" cy="368164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</p:grpSp>
      </p:grpSp>
      <p:grpSp>
        <p:nvGrpSpPr>
          <p:cNvPr id="191" name="Group 190"/>
          <p:cNvGrpSpPr/>
          <p:nvPr/>
        </p:nvGrpSpPr>
        <p:grpSpPr>
          <a:xfrm>
            <a:off x="5497059" y="2219752"/>
            <a:ext cx="1645920" cy="300617"/>
            <a:chOff x="2411101" y="2723876"/>
            <a:chExt cx="4321798" cy="795395"/>
          </a:xfrm>
        </p:grpSpPr>
        <p:sp>
          <p:nvSpPr>
            <p:cNvPr id="192" name="Rectangle 191"/>
            <p:cNvSpPr/>
            <p:nvPr/>
          </p:nvSpPr>
          <p:spPr>
            <a:xfrm>
              <a:off x="2411101" y="2723876"/>
              <a:ext cx="4321798" cy="7953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2721503" y="3005859"/>
              <a:ext cx="389088" cy="212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grpSp>
          <p:nvGrpSpPr>
            <p:cNvPr id="194" name="Group 193"/>
            <p:cNvGrpSpPr/>
            <p:nvPr/>
          </p:nvGrpSpPr>
          <p:grpSpPr>
            <a:xfrm>
              <a:off x="3874701" y="2839075"/>
              <a:ext cx="487485" cy="555124"/>
              <a:chOff x="3874701" y="2839075"/>
              <a:chExt cx="487485" cy="555124"/>
            </a:xfrm>
          </p:grpSpPr>
          <p:sp>
            <p:nvSpPr>
              <p:cNvPr id="220" name="Rectangle 219"/>
              <p:cNvSpPr/>
              <p:nvPr/>
            </p:nvSpPr>
            <p:spPr>
              <a:xfrm>
                <a:off x="3874701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221" name="Freeform 220"/>
              <p:cNvSpPr/>
              <p:nvPr/>
            </p:nvSpPr>
            <p:spPr>
              <a:xfrm>
                <a:off x="393463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grpSp>
            <p:nvGrpSpPr>
              <p:cNvPr id="222" name="Group 10"/>
              <p:cNvGrpSpPr>
                <a:grpSpLocks noChangeAspect="1"/>
              </p:cNvGrpSpPr>
              <p:nvPr/>
            </p:nvGrpSpPr>
            <p:grpSpPr bwMode="auto">
              <a:xfrm>
                <a:off x="4022939" y="3293214"/>
                <a:ext cx="174804" cy="74226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223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24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25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</p:grpSp>
        <p:grpSp>
          <p:nvGrpSpPr>
            <p:cNvPr id="195" name="Group 194"/>
            <p:cNvGrpSpPr/>
            <p:nvPr/>
          </p:nvGrpSpPr>
          <p:grpSpPr>
            <a:xfrm>
              <a:off x="4559154" y="2839075"/>
              <a:ext cx="1856803" cy="555124"/>
              <a:chOff x="4412921" y="2839075"/>
              <a:chExt cx="1856803" cy="555124"/>
            </a:xfrm>
          </p:grpSpPr>
          <p:sp>
            <p:nvSpPr>
              <p:cNvPr id="214" name="Rectangle 213"/>
              <p:cNvSpPr/>
              <p:nvPr/>
            </p:nvSpPr>
            <p:spPr>
              <a:xfrm>
                <a:off x="4412921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215" name="Freeform 214"/>
              <p:cNvSpPr/>
              <p:nvPr/>
            </p:nvSpPr>
            <p:spPr>
              <a:xfrm>
                <a:off x="447285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5782238" y="2839075"/>
                <a:ext cx="487486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5100704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grpSp>
            <p:nvGrpSpPr>
              <p:cNvPr id="216" name="Group 10"/>
              <p:cNvGrpSpPr>
                <a:grpSpLocks noChangeAspect="1"/>
              </p:cNvGrpSpPr>
              <p:nvPr/>
            </p:nvGrpSpPr>
            <p:grpSpPr bwMode="auto">
              <a:xfrm>
                <a:off x="4566541" y="3293214"/>
                <a:ext cx="1544343" cy="74226"/>
                <a:chOff x="2759" y="1571"/>
                <a:chExt cx="2138" cy="98"/>
              </a:xfrm>
              <a:solidFill>
                <a:schemeClr val="tx1"/>
              </a:solidFill>
            </p:grpSpPr>
            <p:sp>
              <p:nvSpPr>
                <p:cNvPr id="217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18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19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16" name="Freeform 11"/>
                <p:cNvSpPr>
                  <a:spLocks/>
                </p:cNvSpPr>
                <p:nvPr/>
              </p:nvSpPr>
              <p:spPr bwMode="auto">
                <a:xfrm>
                  <a:off x="3711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17" name="Freeform 12"/>
                <p:cNvSpPr>
                  <a:spLocks/>
                </p:cNvSpPr>
                <p:nvPr/>
              </p:nvSpPr>
              <p:spPr bwMode="auto">
                <a:xfrm>
                  <a:off x="3791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18" name="Freeform 13"/>
                <p:cNvSpPr>
                  <a:spLocks noEditPoints="1"/>
                </p:cNvSpPr>
                <p:nvPr/>
              </p:nvSpPr>
              <p:spPr bwMode="auto">
                <a:xfrm>
                  <a:off x="3876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19" name="Freeform 11"/>
                <p:cNvSpPr>
                  <a:spLocks/>
                </p:cNvSpPr>
                <p:nvPr/>
              </p:nvSpPr>
              <p:spPr bwMode="auto">
                <a:xfrm>
                  <a:off x="4655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20" name="Freeform 12"/>
                <p:cNvSpPr>
                  <a:spLocks/>
                </p:cNvSpPr>
                <p:nvPr/>
              </p:nvSpPr>
              <p:spPr bwMode="auto">
                <a:xfrm>
                  <a:off x="4735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21" name="Freeform 13"/>
                <p:cNvSpPr>
                  <a:spLocks noEditPoints="1"/>
                </p:cNvSpPr>
                <p:nvPr/>
              </p:nvSpPr>
              <p:spPr bwMode="auto">
                <a:xfrm>
                  <a:off x="4820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  <p:sp>
            <p:nvSpPr>
              <p:cNvPr id="315" name="Freeform 214"/>
              <p:cNvSpPr/>
              <p:nvPr/>
            </p:nvSpPr>
            <p:spPr>
              <a:xfrm>
                <a:off x="5160644" y="2890439"/>
                <a:ext cx="380187" cy="368164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23" name="Freeform 214"/>
              <p:cNvSpPr/>
              <p:nvPr/>
            </p:nvSpPr>
            <p:spPr>
              <a:xfrm>
                <a:off x="5842179" y="2890439"/>
                <a:ext cx="380187" cy="368164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</p:grpSp>
      </p:grpSp>
      <p:grpSp>
        <p:nvGrpSpPr>
          <p:cNvPr id="226" name="Group 225"/>
          <p:cNvGrpSpPr/>
          <p:nvPr/>
        </p:nvGrpSpPr>
        <p:grpSpPr>
          <a:xfrm>
            <a:off x="7225885" y="2219752"/>
            <a:ext cx="1645920" cy="300617"/>
            <a:chOff x="2411101" y="2723876"/>
            <a:chExt cx="4321798" cy="795395"/>
          </a:xfrm>
        </p:grpSpPr>
        <p:sp>
          <p:nvSpPr>
            <p:cNvPr id="227" name="Rectangle 226"/>
            <p:cNvSpPr/>
            <p:nvPr/>
          </p:nvSpPr>
          <p:spPr>
            <a:xfrm>
              <a:off x="2411101" y="2723876"/>
              <a:ext cx="4321798" cy="7953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2721503" y="3005859"/>
              <a:ext cx="389088" cy="212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grpSp>
          <p:nvGrpSpPr>
            <p:cNvPr id="229" name="Group 228"/>
            <p:cNvGrpSpPr/>
            <p:nvPr/>
          </p:nvGrpSpPr>
          <p:grpSpPr>
            <a:xfrm>
              <a:off x="3874701" y="2839075"/>
              <a:ext cx="487485" cy="555124"/>
              <a:chOff x="3874701" y="2839075"/>
              <a:chExt cx="487485" cy="555124"/>
            </a:xfrm>
          </p:grpSpPr>
          <p:sp>
            <p:nvSpPr>
              <p:cNvPr id="255" name="Rectangle 254"/>
              <p:cNvSpPr/>
              <p:nvPr/>
            </p:nvSpPr>
            <p:spPr>
              <a:xfrm>
                <a:off x="3874701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256" name="Freeform 255"/>
              <p:cNvSpPr/>
              <p:nvPr/>
            </p:nvSpPr>
            <p:spPr>
              <a:xfrm>
                <a:off x="393463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grpSp>
            <p:nvGrpSpPr>
              <p:cNvPr id="257" name="Group 10"/>
              <p:cNvGrpSpPr>
                <a:grpSpLocks noChangeAspect="1"/>
              </p:cNvGrpSpPr>
              <p:nvPr/>
            </p:nvGrpSpPr>
            <p:grpSpPr bwMode="auto">
              <a:xfrm>
                <a:off x="4022939" y="3293214"/>
                <a:ext cx="174804" cy="74226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258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59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60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</p:grpSp>
        <p:grpSp>
          <p:nvGrpSpPr>
            <p:cNvPr id="230" name="Group 229"/>
            <p:cNvGrpSpPr/>
            <p:nvPr/>
          </p:nvGrpSpPr>
          <p:grpSpPr>
            <a:xfrm>
              <a:off x="4559155" y="2839075"/>
              <a:ext cx="1863060" cy="555124"/>
              <a:chOff x="4412922" y="2839075"/>
              <a:chExt cx="1863060" cy="555124"/>
            </a:xfrm>
          </p:grpSpPr>
          <p:sp>
            <p:nvSpPr>
              <p:cNvPr id="249" name="Rectangle 248"/>
              <p:cNvSpPr/>
              <p:nvPr/>
            </p:nvSpPr>
            <p:spPr>
              <a:xfrm>
                <a:off x="4412922" y="2839075"/>
                <a:ext cx="487484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447285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5106962" y="2839075"/>
                <a:ext cx="487484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5788498" y="2839075"/>
                <a:ext cx="487484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grpSp>
            <p:nvGrpSpPr>
              <p:cNvPr id="251" name="Group 10"/>
              <p:cNvGrpSpPr>
                <a:grpSpLocks noChangeAspect="1"/>
              </p:cNvGrpSpPr>
              <p:nvPr/>
            </p:nvGrpSpPr>
            <p:grpSpPr bwMode="auto">
              <a:xfrm>
                <a:off x="4566538" y="3293214"/>
                <a:ext cx="1550842" cy="74226"/>
                <a:chOff x="2759" y="1571"/>
                <a:chExt cx="2147" cy="98"/>
              </a:xfrm>
              <a:solidFill>
                <a:schemeClr val="tx1"/>
              </a:solidFill>
            </p:grpSpPr>
            <p:sp>
              <p:nvSpPr>
                <p:cNvPr id="252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53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54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04" name="Freeform 11"/>
                <p:cNvSpPr>
                  <a:spLocks/>
                </p:cNvSpPr>
                <p:nvPr/>
              </p:nvSpPr>
              <p:spPr bwMode="auto">
                <a:xfrm>
                  <a:off x="3720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05" name="Freeform 12"/>
                <p:cNvSpPr>
                  <a:spLocks/>
                </p:cNvSpPr>
                <p:nvPr/>
              </p:nvSpPr>
              <p:spPr bwMode="auto">
                <a:xfrm>
                  <a:off x="3800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06" name="Freeform 13"/>
                <p:cNvSpPr>
                  <a:spLocks noEditPoints="1"/>
                </p:cNvSpPr>
                <p:nvPr/>
              </p:nvSpPr>
              <p:spPr bwMode="auto">
                <a:xfrm>
                  <a:off x="3885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08" name="Freeform 11"/>
                <p:cNvSpPr>
                  <a:spLocks/>
                </p:cNvSpPr>
                <p:nvPr/>
              </p:nvSpPr>
              <p:spPr bwMode="auto">
                <a:xfrm>
                  <a:off x="4664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09" name="Freeform 12"/>
                <p:cNvSpPr>
                  <a:spLocks/>
                </p:cNvSpPr>
                <p:nvPr/>
              </p:nvSpPr>
              <p:spPr bwMode="auto">
                <a:xfrm>
                  <a:off x="4744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310" name="Freeform 13"/>
                <p:cNvSpPr>
                  <a:spLocks noEditPoints="1"/>
                </p:cNvSpPr>
                <p:nvPr/>
              </p:nvSpPr>
              <p:spPr bwMode="auto">
                <a:xfrm>
                  <a:off x="4829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  <p:sp>
            <p:nvSpPr>
              <p:cNvPr id="303" name="Freeform 249"/>
              <p:cNvSpPr/>
              <p:nvPr/>
            </p:nvSpPr>
            <p:spPr>
              <a:xfrm>
                <a:off x="5166898" y="2890439"/>
                <a:ext cx="380187" cy="368164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11" name="Freeform 249"/>
              <p:cNvSpPr/>
              <p:nvPr/>
            </p:nvSpPr>
            <p:spPr>
              <a:xfrm>
                <a:off x="5848434" y="2890439"/>
                <a:ext cx="380187" cy="368164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</p:grpSp>
      </p:grpSp>
      <p:cxnSp>
        <p:nvCxnSpPr>
          <p:cNvPr id="17" name="Straight Connector 16"/>
          <p:cNvCxnSpPr/>
          <p:nvPr/>
        </p:nvCxnSpPr>
        <p:spPr>
          <a:xfrm>
            <a:off x="4569543" y="2298534"/>
            <a:ext cx="0" cy="922771"/>
          </a:xfrm>
          <a:prstGeom prst="line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23687" y="3621859"/>
            <a:ext cx="87060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1" name="Picture 26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571" y="2966709"/>
            <a:ext cx="1934964" cy="38368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039411" y="2219752"/>
            <a:ext cx="1645920" cy="300617"/>
            <a:chOff x="2039411" y="2219752"/>
            <a:chExt cx="1645920" cy="300617"/>
          </a:xfrm>
        </p:grpSpPr>
        <p:sp>
          <p:nvSpPr>
            <p:cNvPr id="122" name="Rectangle 121"/>
            <p:cNvSpPr/>
            <p:nvPr/>
          </p:nvSpPr>
          <p:spPr>
            <a:xfrm>
              <a:off x="2039411" y="2219752"/>
              <a:ext cx="1645920" cy="3006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2157625" y="2326327"/>
              <a:ext cx="148181" cy="8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grpSp>
          <p:nvGrpSpPr>
            <p:cNvPr id="124" name="Group 123"/>
            <p:cNvGrpSpPr/>
            <p:nvPr/>
          </p:nvGrpSpPr>
          <p:grpSpPr>
            <a:xfrm>
              <a:off x="2596811" y="2263291"/>
              <a:ext cx="185655" cy="209807"/>
              <a:chOff x="3874701" y="2839075"/>
              <a:chExt cx="487485" cy="555124"/>
            </a:xfrm>
          </p:grpSpPr>
          <p:sp>
            <p:nvSpPr>
              <p:cNvPr id="150" name="Rectangle 149"/>
              <p:cNvSpPr/>
              <p:nvPr/>
            </p:nvSpPr>
            <p:spPr>
              <a:xfrm>
                <a:off x="3874701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151" name="Freeform 150"/>
              <p:cNvSpPr/>
              <p:nvPr/>
            </p:nvSpPr>
            <p:spPr>
              <a:xfrm>
                <a:off x="393463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grpSp>
            <p:nvGrpSpPr>
              <p:cNvPr id="152" name="Group 10"/>
              <p:cNvGrpSpPr>
                <a:grpSpLocks noChangeAspect="1"/>
              </p:cNvGrpSpPr>
              <p:nvPr/>
            </p:nvGrpSpPr>
            <p:grpSpPr bwMode="auto">
              <a:xfrm>
                <a:off x="4022939" y="3293214"/>
                <a:ext cx="174804" cy="74226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153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154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155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</p:grpSp>
        <p:grpSp>
          <p:nvGrpSpPr>
            <p:cNvPr id="125" name="Group 124"/>
            <p:cNvGrpSpPr/>
            <p:nvPr/>
          </p:nvGrpSpPr>
          <p:grpSpPr>
            <a:xfrm>
              <a:off x="2857479" y="2263291"/>
              <a:ext cx="185655" cy="209807"/>
              <a:chOff x="4412921" y="2839075"/>
              <a:chExt cx="487485" cy="555124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4412921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447285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grpSp>
            <p:nvGrpSpPr>
              <p:cNvPr id="146" name="Group 10"/>
              <p:cNvGrpSpPr>
                <a:grpSpLocks noChangeAspect="1"/>
              </p:cNvGrpSpPr>
              <p:nvPr/>
            </p:nvGrpSpPr>
            <p:grpSpPr bwMode="auto">
              <a:xfrm>
                <a:off x="4566541" y="3293214"/>
                <a:ext cx="174804" cy="74226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147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148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149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</p:grpSp>
        <p:grpSp>
          <p:nvGrpSpPr>
            <p:cNvPr id="262" name="Group 261"/>
            <p:cNvGrpSpPr/>
            <p:nvPr/>
          </p:nvGrpSpPr>
          <p:grpSpPr>
            <a:xfrm>
              <a:off x="3117829" y="2263291"/>
              <a:ext cx="185655" cy="209807"/>
              <a:chOff x="4412921" y="2839075"/>
              <a:chExt cx="487485" cy="555124"/>
            </a:xfrm>
          </p:grpSpPr>
          <p:sp>
            <p:nvSpPr>
              <p:cNvPr id="264" name="Rectangle 263"/>
              <p:cNvSpPr/>
              <p:nvPr/>
            </p:nvSpPr>
            <p:spPr>
              <a:xfrm>
                <a:off x="4412921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265" name="Freeform 144"/>
              <p:cNvSpPr/>
              <p:nvPr/>
            </p:nvSpPr>
            <p:spPr>
              <a:xfrm>
                <a:off x="447285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grpSp>
            <p:nvGrpSpPr>
              <p:cNvPr id="266" name="Group 10"/>
              <p:cNvGrpSpPr>
                <a:grpSpLocks noChangeAspect="1"/>
              </p:cNvGrpSpPr>
              <p:nvPr/>
            </p:nvGrpSpPr>
            <p:grpSpPr bwMode="auto">
              <a:xfrm>
                <a:off x="4566541" y="3293214"/>
                <a:ext cx="174804" cy="74226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267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68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69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</p:grpSp>
        <p:grpSp>
          <p:nvGrpSpPr>
            <p:cNvPr id="270" name="Group 269"/>
            <p:cNvGrpSpPr/>
            <p:nvPr/>
          </p:nvGrpSpPr>
          <p:grpSpPr>
            <a:xfrm>
              <a:off x="3378179" y="2263291"/>
              <a:ext cx="185655" cy="209807"/>
              <a:chOff x="4412921" y="2839075"/>
              <a:chExt cx="487485" cy="555124"/>
            </a:xfrm>
          </p:grpSpPr>
          <p:sp>
            <p:nvSpPr>
              <p:cNvPr id="271" name="Rectangle 270"/>
              <p:cNvSpPr/>
              <p:nvPr/>
            </p:nvSpPr>
            <p:spPr>
              <a:xfrm>
                <a:off x="4412921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>
              <a:xfrm>
                <a:off x="447285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grpSp>
            <p:nvGrpSpPr>
              <p:cNvPr id="273" name="Group 10"/>
              <p:cNvGrpSpPr>
                <a:grpSpLocks noChangeAspect="1"/>
              </p:cNvGrpSpPr>
              <p:nvPr/>
            </p:nvGrpSpPr>
            <p:grpSpPr bwMode="auto">
              <a:xfrm>
                <a:off x="4566541" y="3293214"/>
                <a:ext cx="174804" cy="74226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274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75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7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</p:grpSp>
      </p:grpSp>
      <p:grpSp>
        <p:nvGrpSpPr>
          <p:cNvPr id="34" name="Group 33"/>
          <p:cNvGrpSpPr/>
          <p:nvPr/>
        </p:nvGrpSpPr>
        <p:grpSpPr>
          <a:xfrm>
            <a:off x="3768235" y="2219752"/>
            <a:ext cx="1645920" cy="300617"/>
            <a:chOff x="3768235" y="2219752"/>
            <a:chExt cx="1645920" cy="300617"/>
          </a:xfrm>
        </p:grpSpPr>
        <p:sp>
          <p:nvSpPr>
            <p:cNvPr id="157" name="Rectangle 156"/>
            <p:cNvSpPr/>
            <p:nvPr/>
          </p:nvSpPr>
          <p:spPr>
            <a:xfrm>
              <a:off x="3768235" y="2219752"/>
              <a:ext cx="1645920" cy="3006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3886449" y="2326327"/>
              <a:ext cx="148181" cy="8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grpSp>
          <p:nvGrpSpPr>
            <p:cNvPr id="159" name="Group 158"/>
            <p:cNvGrpSpPr/>
            <p:nvPr/>
          </p:nvGrpSpPr>
          <p:grpSpPr>
            <a:xfrm>
              <a:off x="4325635" y="2263291"/>
              <a:ext cx="185655" cy="209807"/>
              <a:chOff x="3874701" y="2839075"/>
              <a:chExt cx="487485" cy="555124"/>
            </a:xfrm>
          </p:grpSpPr>
          <p:sp>
            <p:nvSpPr>
              <p:cNvPr id="185" name="Rectangle 184"/>
              <p:cNvSpPr/>
              <p:nvPr/>
            </p:nvSpPr>
            <p:spPr>
              <a:xfrm>
                <a:off x="3874701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186" name="Freeform 185"/>
              <p:cNvSpPr/>
              <p:nvPr/>
            </p:nvSpPr>
            <p:spPr>
              <a:xfrm>
                <a:off x="393463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grpSp>
            <p:nvGrpSpPr>
              <p:cNvPr id="187" name="Group 10"/>
              <p:cNvGrpSpPr>
                <a:grpSpLocks noChangeAspect="1"/>
              </p:cNvGrpSpPr>
              <p:nvPr/>
            </p:nvGrpSpPr>
            <p:grpSpPr bwMode="auto">
              <a:xfrm>
                <a:off x="4022939" y="3293214"/>
                <a:ext cx="174804" cy="74226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188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189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190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</p:grpSp>
        <p:grpSp>
          <p:nvGrpSpPr>
            <p:cNvPr id="160" name="Group 159"/>
            <p:cNvGrpSpPr/>
            <p:nvPr/>
          </p:nvGrpSpPr>
          <p:grpSpPr>
            <a:xfrm>
              <a:off x="4586303" y="2263291"/>
              <a:ext cx="185655" cy="209807"/>
              <a:chOff x="4412921" y="2839075"/>
              <a:chExt cx="487485" cy="555124"/>
            </a:xfrm>
          </p:grpSpPr>
          <p:sp>
            <p:nvSpPr>
              <p:cNvPr id="179" name="Rectangle 178"/>
              <p:cNvSpPr/>
              <p:nvPr/>
            </p:nvSpPr>
            <p:spPr>
              <a:xfrm>
                <a:off x="4412921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180" name="Freeform 179"/>
              <p:cNvSpPr/>
              <p:nvPr/>
            </p:nvSpPr>
            <p:spPr>
              <a:xfrm>
                <a:off x="447285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grpSp>
            <p:nvGrpSpPr>
              <p:cNvPr id="181" name="Group 10"/>
              <p:cNvGrpSpPr>
                <a:grpSpLocks noChangeAspect="1"/>
              </p:cNvGrpSpPr>
              <p:nvPr/>
            </p:nvGrpSpPr>
            <p:grpSpPr bwMode="auto">
              <a:xfrm>
                <a:off x="4566541" y="3293214"/>
                <a:ext cx="174804" cy="74226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182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183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184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</p:grpSp>
        <p:grpSp>
          <p:nvGrpSpPr>
            <p:cNvPr id="277" name="Group 276"/>
            <p:cNvGrpSpPr/>
            <p:nvPr/>
          </p:nvGrpSpPr>
          <p:grpSpPr>
            <a:xfrm>
              <a:off x="4848240" y="2263291"/>
              <a:ext cx="185655" cy="209807"/>
              <a:chOff x="4412921" y="2839075"/>
              <a:chExt cx="487485" cy="555124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4412921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279" name="Freeform 179"/>
              <p:cNvSpPr/>
              <p:nvPr/>
            </p:nvSpPr>
            <p:spPr>
              <a:xfrm>
                <a:off x="447285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grpSp>
            <p:nvGrpSpPr>
              <p:cNvPr id="280" name="Group 10"/>
              <p:cNvGrpSpPr>
                <a:grpSpLocks noChangeAspect="1"/>
              </p:cNvGrpSpPr>
              <p:nvPr/>
            </p:nvGrpSpPr>
            <p:grpSpPr bwMode="auto">
              <a:xfrm>
                <a:off x="4566541" y="3293214"/>
                <a:ext cx="174804" cy="74226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281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82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83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</p:grpSp>
        <p:grpSp>
          <p:nvGrpSpPr>
            <p:cNvPr id="284" name="Group 283"/>
            <p:cNvGrpSpPr/>
            <p:nvPr/>
          </p:nvGrpSpPr>
          <p:grpSpPr>
            <a:xfrm>
              <a:off x="5110177" y="2263291"/>
              <a:ext cx="185655" cy="209807"/>
              <a:chOff x="4412921" y="2839075"/>
              <a:chExt cx="487485" cy="555124"/>
            </a:xfrm>
          </p:grpSpPr>
          <p:sp>
            <p:nvSpPr>
              <p:cNvPr id="285" name="Rectangle 284"/>
              <p:cNvSpPr/>
              <p:nvPr/>
            </p:nvSpPr>
            <p:spPr>
              <a:xfrm>
                <a:off x="4412921" y="2839075"/>
                <a:ext cx="487485" cy="555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+mj-lt"/>
                </a:endParaRPr>
              </a:p>
            </p:txBody>
          </p:sp>
          <p:sp>
            <p:nvSpPr>
              <p:cNvPr id="286" name="Freeform 179"/>
              <p:cNvSpPr/>
              <p:nvPr/>
            </p:nvSpPr>
            <p:spPr>
              <a:xfrm>
                <a:off x="4472858" y="2890440"/>
                <a:ext cx="380188" cy="368163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grpSp>
            <p:nvGrpSpPr>
              <p:cNvPr id="287" name="Group 10"/>
              <p:cNvGrpSpPr>
                <a:grpSpLocks noChangeAspect="1"/>
              </p:cNvGrpSpPr>
              <p:nvPr/>
            </p:nvGrpSpPr>
            <p:grpSpPr bwMode="auto">
              <a:xfrm>
                <a:off x="4566541" y="3293214"/>
                <a:ext cx="174804" cy="74226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288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89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  <p:sp>
              <p:nvSpPr>
                <p:cNvPr id="290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+mj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791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8" grpId="0" animBg="1" autoUpdateAnimBg="0"/>
      <p:bldP spid="21" grpId="0"/>
      <p:bldP spid="23" grpId="0"/>
      <p:bldP spid="24" grpId="0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Rectangle 674"/>
          <p:cNvSpPr/>
          <p:nvPr/>
        </p:nvSpPr>
        <p:spPr>
          <a:xfrm rot="10800000" flipV="1">
            <a:off x="5866126" y="2156460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76" name="Rectangle 675"/>
          <p:cNvSpPr/>
          <p:nvPr/>
        </p:nvSpPr>
        <p:spPr>
          <a:xfrm rot="10800000">
            <a:off x="440686" y="2156460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77" name="Rectangle 676"/>
          <p:cNvSpPr/>
          <p:nvPr/>
        </p:nvSpPr>
        <p:spPr>
          <a:xfrm rot="10800000">
            <a:off x="2249167" y="2156460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78" name="Rectangle 677"/>
          <p:cNvSpPr/>
          <p:nvPr/>
        </p:nvSpPr>
        <p:spPr>
          <a:xfrm rot="10800000">
            <a:off x="4057647" y="2156460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Data Distribution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051908" y="1220084"/>
            <a:ext cx="4663440" cy="811504"/>
            <a:chOff x="1429903" y="3717500"/>
            <a:chExt cx="8071861" cy="811504"/>
          </a:xfrm>
        </p:grpSpPr>
        <p:cxnSp>
          <p:nvCxnSpPr>
            <p:cNvPr id="316" name="Straight Connector 315"/>
            <p:cNvCxnSpPr/>
            <p:nvPr/>
          </p:nvCxnSpPr>
          <p:spPr>
            <a:xfrm>
              <a:off x="1429905" y="3775760"/>
              <a:ext cx="0" cy="64633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" name="Rectangle 316"/>
            <p:cNvSpPr/>
            <p:nvPr/>
          </p:nvSpPr>
          <p:spPr>
            <a:xfrm>
              <a:off x="1429903" y="3717500"/>
              <a:ext cx="8071861" cy="81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69859" indent="-169859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</a:pPr>
              <a:r>
                <a:rPr lang="en-US" sz="1200" dirty="0"/>
                <a:t>HX Data Platform stripes data across all nodes simultaneously, leveraging cache across all SSDs for fast writes</a:t>
              </a:r>
            </a:p>
            <a:p>
              <a:pPr marL="169859" indent="-169859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</a:pPr>
              <a:r>
                <a:rPr lang="en-US" sz="1200" dirty="0"/>
                <a:t>Balanced space utilization: no data migration required following a VM migration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1957" y="1278346"/>
            <a:ext cx="2978473" cy="646331"/>
            <a:chOff x="1345311" y="3787840"/>
            <a:chExt cx="3054690" cy="646331"/>
          </a:xfrm>
        </p:grpSpPr>
        <p:cxnSp>
          <p:nvCxnSpPr>
            <p:cNvPr id="289" name="Straight Connector 288"/>
            <p:cNvCxnSpPr/>
            <p:nvPr/>
          </p:nvCxnSpPr>
          <p:spPr>
            <a:xfrm>
              <a:off x="1345311" y="3858460"/>
              <a:ext cx="0" cy="57571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1351587" y="3787840"/>
              <a:ext cx="3048414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>
                  <a:solidFill>
                    <a:srgbClr val="FF6600"/>
                  </a:solidFill>
                </a:rPr>
                <a:t>Systems built on conventional file systems write locally, then replicate, creating performance hotspots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17634" y="2951782"/>
            <a:ext cx="1625147" cy="292832"/>
            <a:chOff x="2317633" y="2951782"/>
            <a:chExt cx="1625147" cy="292832"/>
          </a:xfrm>
        </p:grpSpPr>
        <p:sp>
          <p:nvSpPr>
            <p:cNvPr id="230" name="Freeform 6"/>
            <p:cNvSpPr>
              <a:spLocks/>
            </p:cNvSpPr>
            <p:nvPr/>
          </p:nvSpPr>
          <p:spPr bwMode="auto">
            <a:xfrm>
              <a:off x="3415970" y="2951782"/>
              <a:ext cx="526810" cy="292832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CONTROLLER</a:t>
              </a:r>
            </a:p>
          </p:txBody>
        </p:sp>
        <p:sp>
          <p:nvSpPr>
            <p:cNvPr id="231" name="Freeform 10"/>
            <p:cNvSpPr>
              <a:spLocks/>
            </p:cNvSpPr>
            <p:nvPr/>
          </p:nvSpPr>
          <p:spPr bwMode="auto">
            <a:xfrm>
              <a:off x="2317633" y="2953137"/>
              <a:ext cx="1074185" cy="29147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700" dirty="0">
                  <a:solidFill>
                    <a:srgbClr val="FFFFFF"/>
                  </a:solidFill>
                  <a:latin typeface="+mj-lt"/>
                  <a:ea typeface="ＭＳ Ｐゴシック" charset="0"/>
                  <a:cs typeface="ＭＳ Ｐゴシック" charset="0"/>
                </a:rPr>
                <a:t>HYPERVISOR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43422" y="2946962"/>
            <a:ext cx="1625146" cy="292832"/>
            <a:chOff x="4144631" y="2946962"/>
            <a:chExt cx="1625146" cy="292832"/>
          </a:xfrm>
        </p:grpSpPr>
        <p:sp>
          <p:nvSpPr>
            <p:cNvPr id="234" name="Freeform 6"/>
            <p:cNvSpPr>
              <a:spLocks/>
            </p:cNvSpPr>
            <p:nvPr/>
          </p:nvSpPr>
          <p:spPr bwMode="auto">
            <a:xfrm>
              <a:off x="5242967" y="2946962"/>
              <a:ext cx="526810" cy="292832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CONTROLLER</a:t>
              </a:r>
            </a:p>
          </p:txBody>
        </p:sp>
        <p:sp>
          <p:nvSpPr>
            <p:cNvPr id="235" name="Freeform 10"/>
            <p:cNvSpPr>
              <a:spLocks/>
            </p:cNvSpPr>
            <p:nvPr/>
          </p:nvSpPr>
          <p:spPr bwMode="auto">
            <a:xfrm>
              <a:off x="4144631" y="2948317"/>
              <a:ext cx="1074185" cy="29147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700" dirty="0">
                  <a:solidFill>
                    <a:srgbClr val="FFFFFF"/>
                  </a:solidFill>
                  <a:latin typeface="+mj-lt"/>
                  <a:ea typeface="ＭＳ Ｐゴシック" charset="0"/>
                  <a:cs typeface="ＭＳ Ｐゴシック" charset="0"/>
                </a:rPr>
                <a:t>HYPERVISOR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38110" y="2935075"/>
            <a:ext cx="1625146" cy="292832"/>
            <a:chOff x="5941078" y="2935074"/>
            <a:chExt cx="1625146" cy="292832"/>
          </a:xfrm>
        </p:grpSpPr>
        <p:sp>
          <p:nvSpPr>
            <p:cNvPr id="236" name="Freeform 6"/>
            <p:cNvSpPr>
              <a:spLocks/>
            </p:cNvSpPr>
            <p:nvPr/>
          </p:nvSpPr>
          <p:spPr bwMode="auto">
            <a:xfrm>
              <a:off x="7039414" y="2935074"/>
              <a:ext cx="526810" cy="292832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CONTROLLER</a:t>
              </a:r>
            </a:p>
          </p:txBody>
        </p:sp>
        <p:sp>
          <p:nvSpPr>
            <p:cNvPr id="237" name="Freeform 10"/>
            <p:cNvSpPr>
              <a:spLocks/>
            </p:cNvSpPr>
            <p:nvPr/>
          </p:nvSpPr>
          <p:spPr bwMode="auto">
            <a:xfrm>
              <a:off x="5941078" y="2936429"/>
              <a:ext cx="1074185" cy="29147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700" dirty="0">
                  <a:solidFill>
                    <a:srgbClr val="FFFFFF"/>
                  </a:solidFill>
                  <a:latin typeface="+mj-lt"/>
                  <a:ea typeface="ＭＳ Ｐゴシック" charset="0"/>
                  <a:cs typeface="ＭＳ Ｐゴシック" charset="0"/>
                </a:rPr>
                <a:t>HYPERVISOR</a:t>
              </a:r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2457993" y="2724823"/>
            <a:ext cx="793466" cy="195423"/>
            <a:chOff x="2430504" y="2724822"/>
            <a:chExt cx="793466" cy="195423"/>
          </a:xfrm>
        </p:grpSpPr>
        <p:sp>
          <p:nvSpPr>
            <p:cNvPr id="263" name="Shape 545"/>
            <p:cNvSpPr/>
            <p:nvPr/>
          </p:nvSpPr>
          <p:spPr>
            <a:xfrm>
              <a:off x="2430504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267" name="Shape 545"/>
            <p:cNvSpPr/>
            <p:nvPr/>
          </p:nvSpPr>
          <p:spPr>
            <a:xfrm>
              <a:off x="2986226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281" name="Shape 545"/>
            <p:cNvSpPr/>
            <p:nvPr/>
          </p:nvSpPr>
          <p:spPr>
            <a:xfrm>
              <a:off x="2712994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4284991" y="2724823"/>
            <a:ext cx="793466" cy="195423"/>
            <a:chOff x="4257502" y="2724822"/>
            <a:chExt cx="793466" cy="195423"/>
          </a:xfrm>
        </p:grpSpPr>
        <p:sp>
          <p:nvSpPr>
            <p:cNvPr id="295" name="Shape 545"/>
            <p:cNvSpPr/>
            <p:nvPr/>
          </p:nvSpPr>
          <p:spPr>
            <a:xfrm>
              <a:off x="4257502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300" name="Shape 545"/>
            <p:cNvSpPr/>
            <p:nvPr/>
          </p:nvSpPr>
          <p:spPr>
            <a:xfrm>
              <a:off x="4813224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301" name="Shape 545"/>
            <p:cNvSpPr/>
            <p:nvPr/>
          </p:nvSpPr>
          <p:spPr>
            <a:xfrm>
              <a:off x="4538481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</p:grpSp>
      <p:sp>
        <p:nvSpPr>
          <p:cNvPr id="302" name="Shape 545"/>
          <p:cNvSpPr/>
          <p:nvPr/>
        </p:nvSpPr>
        <p:spPr>
          <a:xfrm>
            <a:off x="6081629" y="2724823"/>
            <a:ext cx="237744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303" name="Shape 545"/>
          <p:cNvSpPr/>
          <p:nvPr/>
        </p:nvSpPr>
        <p:spPr>
          <a:xfrm>
            <a:off x="6637351" y="2724823"/>
            <a:ext cx="237744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304" name="Shape 545"/>
          <p:cNvSpPr/>
          <p:nvPr/>
        </p:nvSpPr>
        <p:spPr>
          <a:xfrm>
            <a:off x="6359490" y="2724823"/>
            <a:ext cx="237744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grpSp>
        <p:nvGrpSpPr>
          <p:cNvPr id="664" name="Group 663"/>
          <p:cNvGrpSpPr/>
          <p:nvPr/>
        </p:nvGrpSpPr>
        <p:grpSpPr>
          <a:xfrm>
            <a:off x="512669" y="3323021"/>
            <a:ext cx="7050585" cy="416560"/>
            <a:chOff x="1296591" y="2518093"/>
            <a:chExt cx="7466968" cy="416560"/>
          </a:xfrm>
        </p:grpSpPr>
        <p:sp>
          <p:nvSpPr>
            <p:cNvPr id="667" name="Rectangle 666"/>
            <p:cNvSpPr/>
            <p:nvPr/>
          </p:nvSpPr>
          <p:spPr>
            <a:xfrm>
              <a:off x="1296591" y="2518093"/>
              <a:ext cx="7466968" cy="4165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66" name="Rectangle 665"/>
            <p:cNvSpPr/>
            <p:nvPr/>
          </p:nvSpPr>
          <p:spPr>
            <a:xfrm>
              <a:off x="4159922" y="2557096"/>
              <a:ext cx="173601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1400" spc="30" dirty="0">
                  <a:solidFill>
                    <a:schemeClr val="bg1"/>
                  </a:solidFill>
                </a:rPr>
                <a:t>HX Data Platform</a:t>
              </a:r>
            </a:p>
          </p:txBody>
        </p:sp>
      </p:grpSp>
      <p:sp>
        <p:nvSpPr>
          <p:cNvPr id="669" name="Right Bracket 293"/>
          <p:cNvSpPr/>
          <p:nvPr/>
        </p:nvSpPr>
        <p:spPr>
          <a:xfrm rot="5400000" flipH="1">
            <a:off x="1093276" y="2201987"/>
            <a:ext cx="672312" cy="798736"/>
          </a:xfrm>
          <a:custGeom>
            <a:avLst/>
            <a:gdLst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4" fmla="*/ 0 w 576074"/>
              <a:gd name="connsiteY4" fmla="*/ 0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4" fmla="*/ 0 w 576074"/>
              <a:gd name="connsiteY4" fmla="*/ 0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171450 w 576074"/>
              <a:gd name="connsiteY3" fmla="*/ 871106 h 8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074" h="871106" stroke="0" extrusionOk="0">
                <a:moveTo>
                  <a:pt x="0" y="0"/>
                </a:moveTo>
                <a:lnTo>
                  <a:pt x="576074" y="6"/>
                </a:lnTo>
                <a:lnTo>
                  <a:pt x="576074" y="871100"/>
                </a:lnTo>
                <a:cubicBezTo>
                  <a:pt x="576074" y="871103"/>
                  <a:pt x="318157" y="871106"/>
                  <a:pt x="0" y="871106"/>
                </a:cubicBezTo>
                <a:lnTo>
                  <a:pt x="0" y="0"/>
                </a:lnTo>
                <a:close/>
              </a:path>
              <a:path w="576074" h="871106" fill="none">
                <a:moveTo>
                  <a:pt x="0" y="0"/>
                </a:moveTo>
                <a:lnTo>
                  <a:pt x="576074" y="6"/>
                </a:lnTo>
                <a:lnTo>
                  <a:pt x="576074" y="871100"/>
                </a:lnTo>
                <a:cubicBezTo>
                  <a:pt x="576074" y="871103"/>
                  <a:pt x="489607" y="871106"/>
                  <a:pt x="171450" y="871106"/>
                </a:cubicBezTo>
              </a:path>
            </a:pathLst>
          </a:custGeom>
          <a:noFill/>
          <a:ln w="12700">
            <a:solidFill>
              <a:schemeClr val="tx2"/>
            </a:solidFill>
            <a:prstDash val="solid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70" name="Right Bracket 669"/>
          <p:cNvSpPr/>
          <p:nvPr/>
        </p:nvSpPr>
        <p:spPr>
          <a:xfrm rot="5400000" flipH="1">
            <a:off x="2077792" y="1217921"/>
            <a:ext cx="576074" cy="2670629"/>
          </a:xfrm>
          <a:prstGeom prst="rightBracket">
            <a:avLst>
              <a:gd name="adj" fmla="val 0"/>
            </a:avLst>
          </a:prstGeom>
          <a:noFill/>
          <a:ln w="12700">
            <a:solidFill>
              <a:schemeClr val="accent5"/>
            </a:solidFill>
            <a:prstDash val="solid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71" name="Right Bracket 670"/>
          <p:cNvSpPr/>
          <p:nvPr/>
        </p:nvSpPr>
        <p:spPr>
          <a:xfrm rot="5400000" flipH="1">
            <a:off x="2973823" y="321439"/>
            <a:ext cx="576074" cy="4463594"/>
          </a:xfrm>
          <a:prstGeom prst="rightBracket">
            <a:avLst>
              <a:gd name="adj" fmla="val 0"/>
            </a:avLst>
          </a:prstGeom>
          <a:noFill/>
          <a:ln w="12700">
            <a:solidFill>
              <a:schemeClr val="accent5"/>
            </a:solidFill>
            <a:prstDash val="solid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/>
            <a:endParaRPr lang="en-US"/>
          </a:p>
        </p:txBody>
      </p:sp>
      <p:sp>
        <p:nvSpPr>
          <p:cNvPr id="672" name="Right Bracket 671"/>
          <p:cNvSpPr/>
          <p:nvPr/>
        </p:nvSpPr>
        <p:spPr>
          <a:xfrm rot="5400000" flipH="1">
            <a:off x="3884596" y="-589333"/>
            <a:ext cx="576074" cy="6285139"/>
          </a:xfrm>
          <a:prstGeom prst="rightBracket">
            <a:avLst>
              <a:gd name="adj" fmla="val 0"/>
            </a:avLst>
          </a:prstGeom>
          <a:noFill/>
          <a:ln w="12700">
            <a:solidFill>
              <a:schemeClr val="accent5"/>
            </a:solidFill>
            <a:prstDash val="solid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/>
            <a:endParaRPr lang="en-US"/>
          </a:p>
        </p:txBody>
      </p:sp>
      <p:sp>
        <p:nvSpPr>
          <p:cNvPr id="673" name="Right Bracket 273"/>
          <p:cNvSpPr/>
          <p:nvPr/>
        </p:nvSpPr>
        <p:spPr>
          <a:xfrm rot="16200000" flipH="1" flipV="1">
            <a:off x="1156572" y="2197246"/>
            <a:ext cx="695716" cy="831621"/>
          </a:xfrm>
          <a:custGeom>
            <a:avLst/>
            <a:gdLst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4" fmla="*/ 0 w 576074"/>
              <a:gd name="connsiteY4" fmla="*/ 0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4" fmla="*/ 0 w 576074"/>
              <a:gd name="connsiteY4" fmla="*/ 0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0" fmla="*/ 0 w 576074"/>
              <a:gd name="connsiteY0" fmla="*/ 0 h 871106"/>
              <a:gd name="connsiteX1" fmla="*/ 576074 w 576074"/>
              <a:gd name="connsiteY1" fmla="*/ 6 h 871106"/>
              <a:gd name="connsiteX2" fmla="*/ 576074 w 576074"/>
              <a:gd name="connsiteY2" fmla="*/ 871100 h 871106"/>
              <a:gd name="connsiteX3" fmla="*/ 0 w 576074"/>
              <a:gd name="connsiteY3" fmla="*/ 871106 h 871106"/>
              <a:gd name="connsiteX4" fmla="*/ 0 w 576074"/>
              <a:gd name="connsiteY4" fmla="*/ 0 h 871106"/>
              <a:gd name="connsiteX0" fmla="*/ 0 w 576074"/>
              <a:gd name="connsiteY0" fmla="*/ 0 h 871106"/>
              <a:gd name="connsiteX1" fmla="*/ 576074 w 576074"/>
              <a:gd name="connsiteY1" fmla="*/ 6 h 8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6074" h="871106" stroke="0" extrusionOk="0">
                <a:moveTo>
                  <a:pt x="0" y="0"/>
                </a:moveTo>
                <a:lnTo>
                  <a:pt x="576074" y="6"/>
                </a:lnTo>
                <a:lnTo>
                  <a:pt x="576074" y="871100"/>
                </a:lnTo>
                <a:cubicBezTo>
                  <a:pt x="576074" y="871103"/>
                  <a:pt x="318157" y="871106"/>
                  <a:pt x="0" y="871106"/>
                </a:cubicBezTo>
                <a:lnTo>
                  <a:pt x="0" y="0"/>
                </a:lnTo>
                <a:close/>
              </a:path>
              <a:path w="576074" h="871106" fill="none">
                <a:moveTo>
                  <a:pt x="0" y="0"/>
                </a:moveTo>
                <a:lnTo>
                  <a:pt x="576074" y="6"/>
                </a:lnTo>
              </a:path>
            </a:pathLst>
          </a:custGeom>
          <a:noFill/>
          <a:ln w="12700">
            <a:solidFill>
              <a:srgbClr val="FA661C"/>
            </a:solidFill>
            <a:prstDash val="solid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9" name="Shape 545"/>
          <p:cNvSpPr/>
          <p:nvPr/>
        </p:nvSpPr>
        <p:spPr>
          <a:xfrm>
            <a:off x="628898" y="2724823"/>
            <a:ext cx="237744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240" name="Shape 545"/>
          <p:cNvSpPr/>
          <p:nvPr/>
        </p:nvSpPr>
        <p:spPr>
          <a:xfrm>
            <a:off x="1190067" y="2724823"/>
            <a:ext cx="237744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241" name="Shape 545"/>
          <p:cNvSpPr/>
          <p:nvPr/>
        </p:nvSpPr>
        <p:spPr>
          <a:xfrm>
            <a:off x="909482" y="2724823"/>
            <a:ext cx="237744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232" name="Freeform 6"/>
          <p:cNvSpPr>
            <a:spLocks/>
          </p:cNvSpPr>
          <p:nvPr/>
        </p:nvSpPr>
        <p:spPr bwMode="auto">
          <a:xfrm>
            <a:off x="1633218" y="2958850"/>
            <a:ext cx="526810" cy="292832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400" b="1" dirty="0">
                <a:solidFill>
                  <a:srgbClr val="FFFFFF"/>
                </a:solidFill>
                <a:latin typeface="+mj-lt"/>
              </a:rPr>
              <a:t>CONTROLLER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2647" y="2958850"/>
            <a:ext cx="1647428" cy="292832"/>
            <a:chOff x="491262" y="2958850"/>
            <a:chExt cx="1647428" cy="292832"/>
          </a:xfrm>
        </p:grpSpPr>
        <p:sp>
          <p:nvSpPr>
            <p:cNvPr id="233" name="Freeform 10"/>
            <p:cNvSpPr>
              <a:spLocks/>
            </p:cNvSpPr>
            <p:nvPr/>
          </p:nvSpPr>
          <p:spPr bwMode="auto">
            <a:xfrm>
              <a:off x="491262" y="2960205"/>
              <a:ext cx="1074185" cy="29147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700" dirty="0">
                  <a:solidFill>
                    <a:srgbClr val="FFFFFF"/>
                  </a:solidFill>
                  <a:latin typeface="+mj-lt"/>
                  <a:ea typeface="ＭＳ Ｐゴシック" charset="0"/>
                  <a:cs typeface="ＭＳ Ｐゴシック" charset="0"/>
                </a:rPr>
                <a:t>HYPERVISOR</a:t>
              </a:r>
            </a:p>
          </p:txBody>
        </p:sp>
        <p:sp>
          <p:nvSpPr>
            <p:cNvPr id="296" name="Freeform 6"/>
            <p:cNvSpPr>
              <a:spLocks/>
            </p:cNvSpPr>
            <p:nvPr/>
          </p:nvSpPr>
          <p:spPr bwMode="auto">
            <a:xfrm>
              <a:off x="1611833" y="2958850"/>
              <a:ext cx="526857" cy="292832"/>
            </a:xfrm>
            <a:prstGeom prst="rect">
              <a:avLst/>
            </a:prstGeom>
            <a:solidFill>
              <a:srgbClr val="FA66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b="1" dirty="0">
                  <a:solidFill>
                    <a:srgbClr val="FFFFFF"/>
                  </a:solidFill>
                  <a:latin typeface="+mj-lt"/>
                </a:rPr>
                <a:t>CONTROLLER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936866" y="3825941"/>
            <a:ext cx="1627632" cy="354647"/>
            <a:chOff x="5936866" y="3825941"/>
            <a:chExt cx="1627632" cy="354647"/>
          </a:xfrm>
        </p:grpSpPr>
        <p:sp>
          <p:nvSpPr>
            <p:cNvPr id="315" name="Rectangle 314"/>
            <p:cNvSpPr/>
            <p:nvPr/>
          </p:nvSpPr>
          <p:spPr>
            <a:xfrm>
              <a:off x="5936866" y="3825941"/>
              <a:ext cx="1627632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6019149" y="3948764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319" name="Group 318"/>
            <p:cNvGrpSpPr/>
            <p:nvPr/>
          </p:nvGrpSpPr>
          <p:grpSpPr>
            <a:xfrm>
              <a:off x="6324924" y="3878315"/>
              <a:ext cx="219450" cy="249899"/>
              <a:chOff x="10782301" y="6920601"/>
              <a:chExt cx="232410" cy="249899"/>
            </a:xfrm>
          </p:grpSpPr>
          <p:sp>
            <p:nvSpPr>
              <p:cNvPr id="343" name="Rectangle 342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4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45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46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7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8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20" name="Group 319"/>
            <p:cNvGrpSpPr/>
            <p:nvPr/>
          </p:nvGrpSpPr>
          <p:grpSpPr>
            <a:xfrm>
              <a:off x="6567213" y="3878315"/>
              <a:ext cx="219450" cy="249899"/>
              <a:chOff x="1339364" y="3073387"/>
              <a:chExt cx="232410" cy="249899"/>
            </a:xfrm>
          </p:grpSpPr>
          <p:sp>
            <p:nvSpPr>
              <p:cNvPr id="337" name="Rectangle 336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38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39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40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1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2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50" name="Group 349"/>
            <p:cNvGrpSpPr/>
            <p:nvPr/>
          </p:nvGrpSpPr>
          <p:grpSpPr>
            <a:xfrm>
              <a:off x="6808318" y="3878315"/>
              <a:ext cx="219450" cy="249899"/>
              <a:chOff x="10782301" y="6920601"/>
              <a:chExt cx="232410" cy="249899"/>
            </a:xfrm>
          </p:grpSpPr>
          <p:sp>
            <p:nvSpPr>
              <p:cNvPr id="352" name="Rectangle 351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53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54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55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6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7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58" name="Group 357"/>
            <p:cNvGrpSpPr/>
            <p:nvPr/>
          </p:nvGrpSpPr>
          <p:grpSpPr>
            <a:xfrm>
              <a:off x="7050607" y="3878315"/>
              <a:ext cx="219450" cy="249899"/>
              <a:chOff x="1339364" y="3073387"/>
              <a:chExt cx="232410" cy="249899"/>
            </a:xfrm>
          </p:grpSpPr>
          <p:sp>
            <p:nvSpPr>
              <p:cNvPr id="359" name="Rectangle 358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0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61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62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63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64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65" name="Group 364"/>
            <p:cNvGrpSpPr/>
            <p:nvPr/>
          </p:nvGrpSpPr>
          <p:grpSpPr>
            <a:xfrm>
              <a:off x="7293495" y="3878315"/>
              <a:ext cx="219450" cy="249899"/>
              <a:chOff x="1339364" y="3073387"/>
              <a:chExt cx="232410" cy="249899"/>
            </a:xfrm>
          </p:grpSpPr>
          <p:sp>
            <p:nvSpPr>
              <p:cNvPr id="366" name="Rectangle 365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7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68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69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70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71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</p:grpSp>
      <p:grpSp>
        <p:nvGrpSpPr>
          <p:cNvPr id="6" name="Group 5"/>
          <p:cNvGrpSpPr/>
          <p:nvPr/>
        </p:nvGrpSpPr>
        <p:grpSpPr>
          <a:xfrm>
            <a:off x="4143422" y="3825941"/>
            <a:ext cx="1627632" cy="354647"/>
            <a:chOff x="4143422" y="3825941"/>
            <a:chExt cx="1627632" cy="354647"/>
          </a:xfrm>
        </p:grpSpPr>
        <p:sp>
          <p:nvSpPr>
            <p:cNvPr id="226" name="Rectangle 225"/>
            <p:cNvSpPr/>
            <p:nvPr/>
          </p:nvSpPr>
          <p:spPr>
            <a:xfrm>
              <a:off x="4143422" y="3825941"/>
              <a:ext cx="1627632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4225705" y="3948764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228" name="Group 227"/>
            <p:cNvGrpSpPr/>
            <p:nvPr/>
          </p:nvGrpSpPr>
          <p:grpSpPr>
            <a:xfrm>
              <a:off x="4531480" y="3878315"/>
              <a:ext cx="219450" cy="249899"/>
              <a:chOff x="10782301" y="6920601"/>
              <a:chExt cx="232410" cy="249899"/>
            </a:xfrm>
          </p:grpSpPr>
          <p:sp>
            <p:nvSpPr>
              <p:cNvPr id="265" name="Rectangle 264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66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268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269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270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271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229" name="Group 228"/>
            <p:cNvGrpSpPr/>
            <p:nvPr/>
          </p:nvGrpSpPr>
          <p:grpSpPr>
            <a:xfrm>
              <a:off x="4773769" y="3878315"/>
              <a:ext cx="219450" cy="249899"/>
              <a:chOff x="1339364" y="3073387"/>
              <a:chExt cx="232410" cy="249899"/>
            </a:xfrm>
          </p:grpSpPr>
          <p:sp>
            <p:nvSpPr>
              <p:cNvPr id="257" name="Rectangle 256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58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259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261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262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264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72" name="Group 371"/>
            <p:cNvGrpSpPr/>
            <p:nvPr/>
          </p:nvGrpSpPr>
          <p:grpSpPr>
            <a:xfrm>
              <a:off x="5014874" y="3878315"/>
              <a:ext cx="219450" cy="249899"/>
              <a:chOff x="10782301" y="6920601"/>
              <a:chExt cx="232410" cy="249899"/>
            </a:xfrm>
          </p:grpSpPr>
          <p:sp>
            <p:nvSpPr>
              <p:cNvPr id="373" name="Rectangle 372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4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75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76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77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78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79" name="Group 378"/>
            <p:cNvGrpSpPr/>
            <p:nvPr/>
          </p:nvGrpSpPr>
          <p:grpSpPr>
            <a:xfrm>
              <a:off x="5257163" y="3878315"/>
              <a:ext cx="219450" cy="249899"/>
              <a:chOff x="1339364" y="3073387"/>
              <a:chExt cx="232410" cy="249899"/>
            </a:xfrm>
          </p:grpSpPr>
          <p:sp>
            <p:nvSpPr>
              <p:cNvPr id="380" name="Rectangle 379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1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82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83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84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85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86" name="Group 385"/>
            <p:cNvGrpSpPr/>
            <p:nvPr/>
          </p:nvGrpSpPr>
          <p:grpSpPr>
            <a:xfrm>
              <a:off x="5500050" y="3878315"/>
              <a:ext cx="219450" cy="249899"/>
              <a:chOff x="1339364" y="3073387"/>
              <a:chExt cx="232410" cy="249899"/>
            </a:xfrm>
          </p:grpSpPr>
          <p:sp>
            <p:nvSpPr>
              <p:cNvPr id="387" name="Rectangle 386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8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89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90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91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92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</p:grpSp>
      <p:grpSp>
        <p:nvGrpSpPr>
          <p:cNvPr id="12" name="Group 11"/>
          <p:cNvGrpSpPr/>
          <p:nvPr/>
        </p:nvGrpSpPr>
        <p:grpSpPr>
          <a:xfrm>
            <a:off x="2315149" y="3825941"/>
            <a:ext cx="1627632" cy="354647"/>
            <a:chOff x="2315149" y="3825941"/>
            <a:chExt cx="1627632" cy="354647"/>
          </a:xfrm>
        </p:grpSpPr>
        <p:sp>
          <p:nvSpPr>
            <p:cNvPr id="283" name="Rectangle 282"/>
            <p:cNvSpPr/>
            <p:nvPr/>
          </p:nvSpPr>
          <p:spPr>
            <a:xfrm>
              <a:off x="2315149" y="3825941"/>
              <a:ext cx="1627632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2397432" y="3948764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285" name="Group 284"/>
            <p:cNvGrpSpPr/>
            <p:nvPr/>
          </p:nvGrpSpPr>
          <p:grpSpPr>
            <a:xfrm>
              <a:off x="2703207" y="3878315"/>
              <a:ext cx="219450" cy="249899"/>
              <a:chOff x="10782301" y="6920601"/>
              <a:chExt cx="232410" cy="249899"/>
            </a:xfrm>
          </p:grpSpPr>
          <p:sp>
            <p:nvSpPr>
              <p:cNvPr id="450" name="Rectangle 449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1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54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55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6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57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286" name="Group 285"/>
            <p:cNvGrpSpPr/>
            <p:nvPr/>
          </p:nvGrpSpPr>
          <p:grpSpPr>
            <a:xfrm>
              <a:off x="2945496" y="3878315"/>
              <a:ext cx="219450" cy="249899"/>
              <a:chOff x="1339364" y="3073387"/>
              <a:chExt cx="232410" cy="249899"/>
            </a:xfrm>
          </p:grpSpPr>
          <p:sp>
            <p:nvSpPr>
              <p:cNvPr id="444" name="Rectangle 443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45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46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47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8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9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93" name="Group 392"/>
            <p:cNvGrpSpPr/>
            <p:nvPr/>
          </p:nvGrpSpPr>
          <p:grpSpPr>
            <a:xfrm>
              <a:off x="3188982" y="3878315"/>
              <a:ext cx="219450" cy="249899"/>
              <a:chOff x="10782301" y="6920601"/>
              <a:chExt cx="232410" cy="249899"/>
            </a:xfrm>
          </p:grpSpPr>
          <p:sp>
            <p:nvSpPr>
              <p:cNvPr id="394" name="Rectangle 393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95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96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97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98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99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00" name="Group 399"/>
            <p:cNvGrpSpPr/>
            <p:nvPr/>
          </p:nvGrpSpPr>
          <p:grpSpPr>
            <a:xfrm>
              <a:off x="3431271" y="3878315"/>
              <a:ext cx="219450" cy="249899"/>
              <a:chOff x="1339364" y="3073387"/>
              <a:chExt cx="232410" cy="249899"/>
            </a:xfrm>
          </p:grpSpPr>
          <p:sp>
            <p:nvSpPr>
              <p:cNvPr id="401" name="Rectangle 400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2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03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04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05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0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07" name="Group 406"/>
            <p:cNvGrpSpPr/>
            <p:nvPr/>
          </p:nvGrpSpPr>
          <p:grpSpPr>
            <a:xfrm>
              <a:off x="3671777" y="3878315"/>
              <a:ext cx="219450" cy="249899"/>
              <a:chOff x="1339364" y="3073387"/>
              <a:chExt cx="232410" cy="249899"/>
            </a:xfrm>
          </p:grpSpPr>
          <p:sp>
            <p:nvSpPr>
              <p:cNvPr id="408" name="Rectangle 407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9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10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11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2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3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</p:grpSp>
      <p:grpSp>
        <p:nvGrpSpPr>
          <p:cNvPr id="13" name="Group 12"/>
          <p:cNvGrpSpPr/>
          <p:nvPr/>
        </p:nvGrpSpPr>
        <p:grpSpPr>
          <a:xfrm>
            <a:off x="510356" y="3825941"/>
            <a:ext cx="1627632" cy="354647"/>
            <a:chOff x="510356" y="3825941"/>
            <a:chExt cx="1627632" cy="354647"/>
          </a:xfrm>
        </p:grpSpPr>
        <p:sp>
          <p:nvSpPr>
            <p:cNvPr id="468" name="Rectangle 467"/>
            <p:cNvSpPr/>
            <p:nvPr/>
          </p:nvSpPr>
          <p:spPr>
            <a:xfrm>
              <a:off x="510356" y="3825941"/>
              <a:ext cx="1627632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592639" y="3948764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470" name="Group 469"/>
            <p:cNvGrpSpPr/>
            <p:nvPr/>
          </p:nvGrpSpPr>
          <p:grpSpPr>
            <a:xfrm>
              <a:off x="898414" y="3878315"/>
              <a:ext cx="219450" cy="249899"/>
              <a:chOff x="10782301" y="6920601"/>
              <a:chExt cx="232410" cy="249899"/>
            </a:xfrm>
          </p:grpSpPr>
          <p:sp>
            <p:nvSpPr>
              <p:cNvPr id="494" name="Rectangle 493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95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96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98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9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0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71" name="Group 470"/>
            <p:cNvGrpSpPr/>
            <p:nvPr/>
          </p:nvGrpSpPr>
          <p:grpSpPr>
            <a:xfrm>
              <a:off x="1140703" y="3878315"/>
              <a:ext cx="219450" cy="249899"/>
              <a:chOff x="1339364" y="3073387"/>
              <a:chExt cx="232410" cy="249899"/>
            </a:xfrm>
          </p:grpSpPr>
          <p:sp>
            <p:nvSpPr>
              <p:cNvPr id="488" name="Rectangle 487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89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90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91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2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3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14" name="Group 413"/>
            <p:cNvGrpSpPr/>
            <p:nvPr/>
          </p:nvGrpSpPr>
          <p:grpSpPr>
            <a:xfrm>
              <a:off x="1384189" y="3878315"/>
              <a:ext cx="219450" cy="249899"/>
              <a:chOff x="10782301" y="6920601"/>
              <a:chExt cx="232410" cy="249899"/>
            </a:xfrm>
          </p:grpSpPr>
          <p:sp>
            <p:nvSpPr>
              <p:cNvPr id="415" name="Rectangle 414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16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17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18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9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0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21" name="Group 420"/>
            <p:cNvGrpSpPr/>
            <p:nvPr/>
          </p:nvGrpSpPr>
          <p:grpSpPr>
            <a:xfrm>
              <a:off x="1629458" y="3878315"/>
              <a:ext cx="219450" cy="249899"/>
              <a:chOff x="10782301" y="6920601"/>
              <a:chExt cx="232410" cy="249899"/>
            </a:xfrm>
          </p:grpSpPr>
          <p:sp>
            <p:nvSpPr>
              <p:cNvPr id="422" name="Rectangle 421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3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24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25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6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7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28" name="Group 427"/>
            <p:cNvGrpSpPr/>
            <p:nvPr/>
          </p:nvGrpSpPr>
          <p:grpSpPr>
            <a:xfrm>
              <a:off x="1867583" y="3878315"/>
              <a:ext cx="219450" cy="249899"/>
              <a:chOff x="10782301" y="6920601"/>
              <a:chExt cx="232410" cy="249899"/>
            </a:xfrm>
          </p:grpSpPr>
          <p:sp>
            <p:nvSpPr>
              <p:cNvPr id="429" name="Rectangle 428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30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31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32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3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4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2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5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2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" grpId="0" animBg="1"/>
      <p:bldP spid="669" grpId="1" animBg="1"/>
      <p:bldP spid="669" grpId="2" animBg="1"/>
      <p:bldP spid="670" grpId="0" animBg="1"/>
      <p:bldP spid="670" grpId="1" animBg="1"/>
      <p:bldP spid="670" grpId="2" animBg="1"/>
      <p:bldP spid="671" grpId="0" animBg="1"/>
      <p:bldP spid="671" grpId="1" animBg="1"/>
      <p:bldP spid="671" grpId="2" animBg="1"/>
      <p:bldP spid="672" grpId="0" animBg="1"/>
      <p:bldP spid="672" grpId="1" animBg="1"/>
      <p:bldP spid="672" grpId="2" animBg="1"/>
      <p:bldP spid="673" grpId="0" animBg="1"/>
      <p:bldP spid="673" grpId="1" animBg="1"/>
      <p:bldP spid="673" grpId="2" animBg="1"/>
      <p:bldP spid="241" grpId="0" animBg="1"/>
      <p:bldP spid="2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23" name="Rectangle 7"/>
          <p:cNvSpPr/>
          <p:nvPr/>
        </p:nvSpPr>
        <p:spPr>
          <a:xfrm rot="5400000">
            <a:off x="2000250" y="-2000250"/>
            <a:ext cx="5143500" cy="9144000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62000">
                <a:schemeClr val="tx2">
                  <a:alpha val="82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02510" y="3032760"/>
            <a:ext cx="4538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Digital transformation starts with an ASAP Data Center.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802130" y="2994660"/>
            <a:ext cx="5539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827824" y="1277551"/>
            <a:ext cx="5488353" cy="1621323"/>
            <a:chOff x="2146887" y="1277551"/>
            <a:chExt cx="5488353" cy="1621323"/>
          </a:xfrm>
        </p:grpSpPr>
        <p:sp>
          <p:nvSpPr>
            <p:cNvPr id="3" name="TextBox 2"/>
            <p:cNvSpPr txBox="1"/>
            <p:nvPr/>
          </p:nvSpPr>
          <p:spPr>
            <a:xfrm>
              <a:off x="2263140" y="2560320"/>
              <a:ext cx="975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</a:rPr>
                <a:t>Analyze.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49980" y="2560320"/>
              <a:ext cx="975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</a:rPr>
                <a:t>Simplify.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98720" y="2560320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</a:rPr>
                <a:t>Automate.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16040" y="2560320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</a:rPr>
                <a:t>Protect.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146887" y="1277551"/>
              <a:ext cx="5436978" cy="1297765"/>
              <a:chOff x="2146887" y="1277551"/>
              <a:chExt cx="5436978" cy="1297765"/>
            </a:xfrm>
          </p:grpSpPr>
          <p:sp>
            <p:nvSpPr>
              <p:cNvPr id="30" name="Freeform 5"/>
              <p:cNvSpPr>
                <a:spLocks/>
              </p:cNvSpPr>
              <p:nvPr/>
            </p:nvSpPr>
            <p:spPr bwMode="auto">
              <a:xfrm>
                <a:off x="2146887" y="1303020"/>
                <a:ext cx="1113423" cy="1244920"/>
              </a:xfrm>
              <a:custGeom>
                <a:avLst/>
                <a:gdLst>
                  <a:gd name="T0" fmla="*/ 723 w 906"/>
                  <a:gd name="T1" fmla="*/ 0 h 1013"/>
                  <a:gd name="T2" fmla="*/ 617 w 906"/>
                  <a:gd name="T3" fmla="*/ 0 h 1013"/>
                  <a:gd name="T4" fmla="*/ 0 w 906"/>
                  <a:gd name="T5" fmla="*/ 1013 h 1013"/>
                  <a:gd name="T6" fmla="*/ 108 w 906"/>
                  <a:gd name="T7" fmla="*/ 1013 h 1013"/>
                  <a:gd name="T8" fmla="*/ 252 w 906"/>
                  <a:gd name="T9" fmla="*/ 772 h 1013"/>
                  <a:gd name="T10" fmla="*/ 252 w 906"/>
                  <a:gd name="T11" fmla="*/ 770 h 1013"/>
                  <a:gd name="T12" fmla="*/ 341 w 906"/>
                  <a:gd name="T13" fmla="*/ 616 h 1013"/>
                  <a:gd name="T14" fmla="*/ 344 w 906"/>
                  <a:gd name="T15" fmla="*/ 616 h 1013"/>
                  <a:gd name="T16" fmla="*/ 652 w 906"/>
                  <a:gd name="T17" fmla="*/ 83 h 1013"/>
                  <a:gd name="T18" fmla="*/ 654 w 906"/>
                  <a:gd name="T19" fmla="*/ 83 h 1013"/>
                  <a:gd name="T20" fmla="*/ 739 w 906"/>
                  <a:gd name="T21" fmla="*/ 616 h 1013"/>
                  <a:gd name="T22" fmla="*/ 753 w 906"/>
                  <a:gd name="T23" fmla="*/ 699 h 1013"/>
                  <a:gd name="T24" fmla="*/ 805 w 906"/>
                  <a:gd name="T25" fmla="*/ 1013 h 1013"/>
                  <a:gd name="T26" fmla="*/ 906 w 906"/>
                  <a:gd name="T27" fmla="*/ 1013 h 1013"/>
                  <a:gd name="T28" fmla="*/ 723 w 906"/>
                  <a:gd name="T29" fmla="*/ 0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6" h="1013">
                    <a:moveTo>
                      <a:pt x="723" y="0"/>
                    </a:moveTo>
                    <a:lnTo>
                      <a:pt x="617" y="0"/>
                    </a:lnTo>
                    <a:lnTo>
                      <a:pt x="0" y="1013"/>
                    </a:lnTo>
                    <a:lnTo>
                      <a:pt x="108" y="1013"/>
                    </a:lnTo>
                    <a:lnTo>
                      <a:pt x="252" y="772"/>
                    </a:lnTo>
                    <a:lnTo>
                      <a:pt x="252" y="770"/>
                    </a:lnTo>
                    <a:lnTo>
                      <a:pt x="341" y="616"/>
                    </a:lnTo>
                    <a:lnTo>
                      <a:pt x="344" y="616"/>
                    </a:lnTo>
                    <a:lnTo>
                      <a:pt x="652" y="83"/>
                    </a:lnTo>
                    <a:lnTo>
                      <a:pt x="654" y="83"/>
                    </a:lnTo>
                    <a:lnTo>
                      <a:pt x="739" y="616"/>
                    </a:lnTo>
                    <a:lnTo>
                      <a:pt x="753" y="699"/>
                    </a:lnTo>
                    <a:lnTo>
                      <a:pt x="805" y="1013"/>
                    </a:lnTo>
                    <a:lnTo>
                      <a:pt x="906" y="1013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6"/>
              <p:cNvSpPr>
                <a:spLocks/>
              </p:cNvSpPr>
              <p:nvPr/>
            </p:nvSpPr>
            <p:spPr bwMode="auto">
              <a:xfrm>
                <a:off x="3690503" y="1277551"/>
                <a:ext cx="1061807" cy="1297765"/>
              </a:xfrm>
              <a:custGeom>
                <a:avLst/>
                <a:gdLst>
                  <a:gd name="T0" fmla="*/ 321 w 367"/>
                  <a:gd name="T1" fmla="*/ 134 h 446"/>
                  <a:gd name="T2" fmla="*/ 208 w 367"/>
                  <a:gd name="T3" fmla="*/ 35 h 446"/>
                  <a:gd name="T4" fmla="*/ 99 w 367"/>
                  <a:gd name="T5" fmla="*/ 121 h 446"/>
                  <a:gd name="T6" fmla="*/ 171 w 367"/>
                  <a:gd name="T7" fmla="*/ 191 h 446"/>
                  <a:gd name="T8" fmla="*/ 216 w 367"/>
                  <a:gd name="T9" fmla="*/ 205 h 446"/>
                  <a:gd name="T10" fmla="*/ 332 w 367"/>
                  <a:gd name="T11" fmla="*/ 314 h 446"/>
                  <a:gd name="T12" fmla="*/ 166 w 367"/>
                  <a:gd name="T13" fmla="*/ 446 h 446"/>
                  <a:gd name="T14" fmla="*/ 5 w 367"/>
                  <a:gd name="T15" fmla="*/ 296 h 446"/>
                  <a:gd name="T16" fmla="*/ 45 w 367"/>
                  <a:gd name="T17" fmla="*/ 296 h 446"/>
                  <a:gd name="T18" fmla="*/ 169 w 367"/>
                  <a:gd name="T19" fmla="*/ 412 h 446"/>
                  <a:gd name="T20" fmla="*/ 291 w 367"/>
                  <a:gd name="T21" fmla="*/ 320 h 446"/>
                  <a:gd name="T22" fmla="*/ 185 w 367"/>
                  <a:gd name="T23" fmla="*/ 235 h 446"/>
                  <a:gd name="T24" fmla="*/ 143 w 367"/>
                  <a:gd name="T25" fmla="*/ 222 h 446"/>
                  <a:gd name="T26" fmla="*/ 58 w 367"/>
                  <a:gd name="T27" fmla="*/ 122 h 446"/>
                  <a:gd name="T28" fmla="*/ 210 w 367"/>
                  <a:gd name="T29" fmla="*/ 0 h 446"/>
                  <a:gd name="T30" fmla="*/ 362 w 367"/>
                  <a:gd name="T31" fmla="*/ 134 h 446"/>
                  <a:gd name="T32" fmla="*/ 321 w 367"/>
                  <a:gd name="T33" fmla="*/ 134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7" h="446">
                    <a:moveTo>
                      <a:pt x="321" y="134"/>
                    </a:moveTo>
                    <a:cubicBezTo>
                      <a:pt x="321" y="59"/>
                      <a:pt x="281" y="35"/>
                      <a:pt x="208" y="35"/>
                    </a:cubicBezTo>
                    <a:cubicBezTo>
                      <a:pt x="155" y="35"/>
                      <a:pt x="99" y="59"/>
                      <a:pt x="99" y="121"/>
                    </a:cubicBezTo>
                    <a:cubicBezTo>
                      <a:pt x="99" y="166"/>
                      <a:pt x="135" y="181"/>
                      <a:pt x="171" y="191"/>
                    </a:cubicBezTo>
                    <a:cubicBezTo>
                      <a:pt x="216" y="205"/>
                      <a:pt x="216" y="205"/>
                      <a:pt x="216" y="205"/>
                    </a:cubicBezTo>
                    <a:cubicBezTo>
                      <a:pt x="275" y="223"/>
                      <a:pt x="332" y="242"/>
                      <a:pt x="332" y="314"/>
                    </a:cubicBezTo>
                    <a:cubicBezTo>
                      <a:pt x="332" y="356"/>
                      <a:pt x="305" y="446"/>
                      <a:pt x="166" y="446"/>
                    </a:cubicBezTo>
                    <a:cubicBezTo>
                      <a:pt x="70" y="446"/>
                      <a:pt x="0" y="400"/>
                      <a:pt x="5" y="296"/>
                    </a:cubicBezTo>
                    <a:cubicBezTo>
                      <a:pt x="45" y="296"/>
                      <a:pt x="45" y="296"/>
                      <a:pt x="45" y="296"/>
                    </a:cubicBezTo>
                    <a:cubicBezTo>
                      <a:pt x="41" y="380"/>
                      <a:pt x="91" y="412"/>
                      <a:pt x="169" y="412"/>
                    </a:cubicBezTo>
                    <a:cubicBezTo>
                      <a:pt x="225" y="412"/>
                      <a:pt x="291" y="384"/>
                      <a:pt x="291" y="320"/>
                    </a:cubicBezTo>
                    <a:cubicBezTo>
                      <a:pt x="291" y="259"/>
                      <a:pt x="232" y="248"/>
                      <a:pt x="185" y="235"/>
                    </a:cubicBezTo>
                    <a:cubicBezTo>
                      <a:pt x="143" y="222"/>
                      <a:pt x="143" y="222"/>
                      <a:pt x="143" y="222"/>
                    </a:cubicBezTo>
                    <a:cubicBezTo>
                      <a:pt x="93" y="208"/>
                      <a:pt x="58" y="178"/>
                      <a:pt x="58" y="122"/>
                    </a:cubicBezTo>
                    <a:cubicBezTo>
                      <a:pt x="58" y="37"/>
                      <a:pt x="134" y="0"/>
                      <a:pt x="210" y="0"/>
                    </a:cubicBezTo>
                    <a:cubicBezTo>
                      <a:pt x="297" y="0"/>
                      <a:pt x="367" y="35"/>
                      <a:pt x="362" y="134"/>
                    </a:cubicBezTo>
                    <a:lnTo>
                      <a:pt x="321" y="1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7"/>
              <p:cNvSpPr>
                <a:spLocks noEditPoints="1"/>
              </p:cNvSpPr>
              <p:nvPr/>
            </p:nvSpPr>
            <p:spPr bwMode="auto">
              <a:xfrm>
                <a:off x="6486418" y="1303020"/>
                <a:ext cx="1097447" cy="1244920"/>
              </a:xfrm>
              <a:custGeom>
                <a:avLst/>
                <a:gdLst>
                  <a:gd name="T0" fmla="*/ 92 w 379"/>
                  <a:gd name="T1" fmla="*/ 0 h 428"/>
                  <a:gd name="T2" fmla="*/ 265 w 379"/>
                  <a:gd name="T3" fmla="*/ 0 h 428"/>
                  <a:gd name="T4" fmla="*/ 379 w 379"/>
                  <a:gd name="T5" fmla="*/ 106 h 428"/>
                  <a:gd name="T6" fmla="*/ 232 w 379"/>
                  <a:gd name="T7" fmla="*/ 245 h 428"/>
                  <a:gd name="T8" fmla="*/ 80 w 379"/>
                  <a:gd name="T9" fmla="*/ 245 h 428"/>
                  <a:gd name="T10" fmla="*/ 41 w 379"/>
                  <a:gd name="T11" fmla="*/ 428 h 428"/>
                  <a:gd name="T12" fmla="*/ 0 w 379"/>
                  <a:gd name="T13" fmla="*/ 428 h 428"/>
                  <a:gd name="T14" fmla="*/ 92 w 379"/>
                  <a:gd name="T15" fmla="*/ 0 h 428"/>
                  <a:gd name="T16" fmla="*/ 88 w 379"/>
                  <a:gd name="T17" fmla="*/ 210 h 428"/>
                  <a:gd name="T18" fmla="*/ 233 w 379"/>
                  <a:gd name="T19" fmla="*/ 210 h 428"/>
                  <a:gd name="T20" fmla="*/ 338 w 379"/>
                  <a:gd name="T21" fmla="*/ 112 h 428"/>
                  <a:gd name="T22" fmla="*/ 251 w 379"/>
                  <a:gd name="T23" fmla="*/ 35 h 428"/>
                  <a:gd name="T24" fmla="*/ 126 w 379"/>
                  <a:gd name="T25" fmla="*/ 35 h 428"/>
                  <a:gd name="T26" fmla="*/ 88 w 379"/>
                  <a:gd name="T27" fmla="*/ 210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9" h="428">
                    <a:moveTo>
                      <a:pt x="92" y="0"/>
                    </a:moveTo>
                    <a:cubicBezTo>
                      <a:pt x="265" y="0"/>
                      <a:pt x="265" y="0"/>
                      <a:pt x="265" y="0"/>
                    </a:cubicBezTo>
                    <a:cubicBezTo>
                      <a:pt x="329" y="0"/>
                      <a:pt x="379" y="40"/>
                      <a:pt x="379" y="106"/>
                    </a:cubicBezTo>
                    <a:cubicBezTo>
                      <a:pt x="379" y="194"/>
                      <a:pt x="317" y="245"/>
                      <a:pt x="232" y="245"/>
                    </a:cubicBezTo>
                    <a:cubicBezTo>
                      <a:pt x="80" y="245"/>
                      <a:pt x="80" y="245"/>
                      <a:pt x="80" y="245"/>
                    </a:cubicBezTo>
                    <a:cubicBezTo>
                      <a:pt x="41" y="428"/>
                      <a:pt x="41" y="428"/>
                      <a:pt x="41" y="428"/>
                    </a:cubicBezTo>
                    <a:cubicBezTo>
                      <a:pt x="0" y="428"/>
                      <a:pt x="0" y="428"/>
                      <a:pt x="0" y="428"/>
                    </a:cubicBezTo>
                    <a:lnTo>
                      <a:pt x="92" y="0"/>
                    </a:lnTo>
                    <a:close/>
                    <a:moveTo>
                      <a:pt x="88" y="210"/>
                    </a:moveTo>
                    <a:cubicBezTo>
                      <a:pt x="233" y="210"/>
                      <a:pt x="233" y="210"/>
                      <a:pt x="233" y="210"/>
                    </a:cubicBezTo>
                    <a:cubicBezTo>
                      <a:pt x="292" y="210"/>
                      <a:pt x="338" y="173"/>
                      <a:pt x="338" y="112"/>
                    </a:cubicBezTo>
                    <a:cubicBezTo>
                      <a:pt x="338" y="55"/>
                      <a:pt x="304" y="35"/>
                      <a:pt x="251" y="35"/>
                    </a:cubicBezTo>
                    <a:cubicBezTo>
                      <a:pt x="126" y="35"/>
                      <a:pt x="126" y="35"/>
                      <a:pt x="126" y="35"/>
                    </a:cubicBezTo>
                    <a:lnTo>
                      <a:pt x="88" y="21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8"/>
              <p:cNvSpPr>
                <a:spLocks/>
              </p:cNvSpPr>
              <p:nvPr/>
            </p:nvSpPr>
            <p:spPr bwMode="auto">
              <a:xfrm>
                <a:off x="4948683" y="1303020"/>
                <a:ext cx="1114651" cy="1244920"/>
              </a:xfrm>
              <a:custGeom>
                <a:avLst/>
                <a:gdLst>
                  <a:gd name="T0" fmla="*/ 723 w 907"/>
                  <a:gd name="T1" fmla="*/ 0 h 1013"/>
                  <a:gd name="T2" fmla="*/ 617 w 907"/>
                  <a:gd name="T3" fmla="*/ 0 h 1013"/>
                  <a:gd name="T4" fmla="*/ 0 w 907"/>
                  <a:gd name="T5" fmla="*/ 1013 h 1013"/>
                  <a:gd name="T6" fmla="*/ 109 w 907"/>
                  <a:gd name="T7" fmla="*/ 1013 h 1013"/>
                  <a:gd name="T8" fmla="*/ 252 w 907"/>
                  <a:gd name="T9" fmla="*/ 772 h 1013"/>
                  <a:gd name="T10" fmla="*/ 252 w 907"/>
                  <a:gd name="T11" fmla="*/ 770 h 1013"/>
                  <a:gd name="T12" fmla="*/ 342 w 907"/>
                  <a:gd name="T13" fmla="*/ 616 h 1013"/>
                  <a:gd name="T14" fmla="*/ 344 w 907"/>
                  <a:gd name="T15" fmla="*/ 616 h 1013"/>
                  <a:gd name="T16" fmla="*/ 653 w 907"/>
                  <a:gd name="T17" fmla="*/ 83 h 1013"/>
                  <a:gd name="T18" fmla="*/ 655 w 907"/>
                  <a:gd name="T19" fmla="*/ 83 h 1013"/>
                  <a:gd name="T20" fmla="*/ 740 w 907"/>
                  <a:gd name="T21" fmla="*/ 616 h 1013"/>
                  <a:gd name="T22" fmla="*/ 754 w 907"/>
                  <a:gd name="T23" fmla="*/ 699 h 1013"/>
                  <a:gd name="T24" fmla="*/ 806 w 907"/>
                  <a:gd name="T25" fmla="*/ 1013 h 1013"/>
                  <a:gd name="T26" fmla="*/ 907 w 907"/>
                  <a:gd name="T27" fmla="*/ 1013 h 1013"/>
                  <a:gd name="T28" fmla="*/ 723 w 907"/>
                  <a:gd name="T29" fmla="*/ 0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7" h="1013">
                    <a:moveTo>
                      <a:pt x="723" y="0"/>
                    </a:moveTo>
                    <a:lnTo>
                      <a:pt x="617" y="0"/>
                    </a:lnTo>
                    <a:lnTo>
                      <a:pt x="0" y="1013"/>
                    </a:lnTo>
                    <a:lnTo>
                      <a:pt x="109" y="1013"/>
                    </a:lnTo>
                    <a:lnTo>
                      <a:pt x="252" y="772"/>
                    </a:lnTo>
                    <a:lnTo>
                      <a:pt x="252" y="770"/>
                    </a:lnTo>
                    <a:lnTo>
                      <a:pt x="342" y="616"/>
                    </a:lnTo>
                    <a:lnTo>
                      <a:pt x="344" y="616"/>
                    </a:lnTo>
                    <a:lnTo>
                      <a:pt x="653" y="83"/>
                    </a:lnTo>
                    <a:lnTo>
                      <a:pt x="655" y="83"/>
                    </a:lnTo>
                    <a:lnTo>
                      <a:pt x="740" y="616"/>
                    </a:lnTo>
                    <a:lnTo>
                      <a:pt x="754" y="699"/>
                    </a:lnTo>
                    <a:lnTo>
                      <a:pt x="806" y="1013"/>
                    </a:lnTo>
                    <a:lnTo>
                      <a:pt x="907" y="1013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33468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292"/>
          <p:cNvSpPr/>
          <p:nvPr/>
        </p:nvSpPr>
        <p:spPr>
          <a:xfrm rot="10800000">
            <a:off x="7068507" y="2312171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4" name="Freeform 6"/>
          <p:cNvSpPr>
            <a:spLocks/>
          </p:cNvSpPr>
          <p:nvPr/>
        </p:nvSpPr>
        <p:spPr bwMode="auto">
          <a:xfrm>
            <a:off x="8252508" y="3094125"/>
            <a:ext cx="526810" cy="292832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>
                <a:solidFill>
                  <a:srgbClr val="FFFFFF"/>
                </a:solidFill>
                <a:latin typeface="+mj-lt"/>
              </a:rPr>
              <a:t>CONTROLLER</a:t>
            </a:r>
          </a:p>
        </p:txBody>
      </p:sp>
      <p:sp>
        <p:nvSpPr>
          <p:cNvPr id="297" name="Freeform 10"/>
          <p:cNvSpPr>
            <a:spLocks/>
          </p:cNvSpPr>
          <p:nvPr/>
        </p:nvSpPr>
        <p:spPr bwMode="auto">
          <a:xfrm>
            <a:off x="7154173" y="3095480"/>
            <a:ext cx="1074185" cy="29147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lnSpc>
                <a:spcPct val="90000"/>
              </a:lnSpc>
            </a:pPr>
            <a:r>
              <a:rPr lang="en-US" sz="700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HYPERVISOR</a:t>
            </a:r>
          </a:p>
        </p:txBody>
      </p:sp>
      <p:grpSp>
        <p:nvGrpSpPr>
          <p:cNvPr id="298" name="Group 297"/>
          <p:cNvGrpSpPr/>
          <p:nvPr/>
        </p:nvGrpSpPr>
        <p:grpSpPr>
          <a:xfrm>
            <a:off x="7294531" y="2871985"/>
            <a:ext cx="793466" cy="195423"/>
            <a:chOff x="4257502" y="2724822"/>
            <a:chExt cx="793466" cy="195423"/>
          </a:xfrm>
        </p:grpSpPr>
        <p:sp>
          <p:nvSpPr>
            <p:cNvPr id="299" name="Shape 545"/>
            <p:cNvSpPr/>
            <p:nvPr/>
          </p:nvSpPr>
          <p:spPr>
            <a:xfrm>
              <a:off x="4257502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316" name="Shape 545"/>
            <p:cNvSpPr/>
            <p:nvPr/>
          </p:nvSpPr>
          <p:spPr>
            <a:xfrm>
              <a:off x="4813224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317" name="Shape 545"/>
            <p:cNvSpPr/>
            <p:nvPr/>
          </p:nvSpPr>
          <p:spPr>
            <a:xfrm>
              <a:off x="4538481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</p:grpSp>
      <p:sp>
        <p:nvSpPr>
          <p:cNvPr id="676" name="Rectangle 675"/>
          <p:cNvSpPr/>
          <p:nvPr/>
        </p:nvSpPr>
        <p:spPr>
          <a:xfrm rot="10800000">
            <a:off x="1619376" y="2312171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77" name="Rectangle 676"/>
          <p:cNvSpPr/>
          <p:nvPr/>
        </p:nvSpPr>
        <p:spPr>
          <a:xfrm rot="10800000">
            <a:off x="3440872" y="2312171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78" name="Rectangle 677"/>
          <p:cNvSpPr/>
          <p:nvPr/>
        </p:nvSpPr>
        <p:spPr>
          <a:xfrm rot="10800000">
            <a:off x="5261970" y="2312171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Simplified Scaling</a:t>
            </a:r>
            <a:endParaRPr lang="en-US" dirty="0"/>
          </a:p>
        </p:txBody>
      </p:sp>
      <p:sp>
        <p:nvSpPr>
          <p:cNvPr id="230" name="Freeform 6"/>
          <p:cNvSpPr>
            <a:spLocks/>
          </p:cNvSpPr>
          <p:nvPr/>
        </p:nvSpPr>
        <p:spPr bwMode="auto">
          <a:xfrm>
            <a:off x="4618974" y="3098944"/>
            <a:ext cx="526810" cy="292832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>
                <a:solidFill>
                  <a:srgbClr val="FFFFFF"/>
                </a:solidFill>
                <a:latin typeface="+mj-lt"/>
              </a:rPr>
              <a:t>CONTROLLER</a:t>
            </a:r>
          </a:p>
        </p:txBody>
      </p:sp>
      <p:sp>
        <p:nvSpPr>
          <p:cNvPr id="231" name="Freeform 10"/>
          <p:cNvSpPr>
            <a:spLocks/>
          </p:cNvSpPr>
          <p:nvPr/>
        </p:nvSpPr>
        <p:spPr bwMode="auto">
          <a:xfrm>
            <a:off x="3520638" y="3100300"/>
            <a:ext cx="1074185" cy="29147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lnSpc>
                <a:spcPct val="90000"/>
              </a:lnSpc>
            </a:pPr>
            <a:r>
              <a:rPr lang="en-US" sz="700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HYPERVISOR</a:t>
            </a:r>
          </a:p>
        </p:txBody>
      </p:sp>
      <p:sp>
        <p:nvSpPr>
          <p:cNvPr id="233" name="Freeform 10"/>
          <p:cNvSpPr>
            <a:spLocks/>
          </p:cNvSpPr>
          <p:nvPr/>
        </p:nvSpPr>
        <p:spPr bwMode="auto">
          <a:xfrm>
            <a:off x="1707354" y="3107368"/>
            <a:ext cx="1074185" cy="29147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lnSpc>
                <a:spcPct val="90000"/>
              </a:lnSpc>
            </a:pPr>
            <a:r>
              <a:rPr lang="en-US" sz="700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HYPERVISOR</a:t>
            </a:r>
          </a:p>
        </p:txBody>
      </p:sp>
      <p:sp>
        <p:nvSpPr>
          <p:cNvPr id="234" name="Freeform 6"/>
          <p:cNvSpPr>
            <a:spLocks/>
          </p:cNvSpPr>
          <p:nvPr/>
        </p:nvSpPr>
        <p:spPr bwMode="auto">
          <a:xfrm>
            <a:off x="6445971" y="3094125"/>
            <a:ext cx="526810" cy="292832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>
                <a:solidFill>
                  <a:srgbClr val="FFFFFF"/>
                </a:solidFill>
                <a:latin typeface="+mj-lt"/>
              </a:rPr>
              <a:t>CONTROLLER</a:t>
            </a:r>
          </a:p>
        </p:txBody>
      </p:sp>
      <p:sp>
        <p:nvSpPr>
          <p:cNvPr id="235" name="Freeform 10"/>
          <p:cNvSpPr>
            <a:spLocks/>
          </p:cNvSpPr>
          <p:nvPr/>
        </p:nvSpPr>
        <p:spPr bwMode="auto">
          <a:xfrm>
            <a:off x="5347636" y="3095480"/>
            <a:ext cx="1074185" cy="29147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lnSpc>
                <a:spcPct val="90000"/>
              </a:lnSpc>
            </a:pPr>
            <a:r>
              <a:rPr lang="en-US" sz="700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HYPERVISOR</a:t>
            </a:r>
          </a:p>
        </p:txBody>
      </p:sp>
      <p:grpSp>
        <p:nvGrpSpPr>
          <p:cNvPr id="260" name="Group 259"/>
          <p:cNvGrpSpPr/>
          <p:nvPr/>
        </p:nvGrpSpPr>
        <p:grpSpPr>
          <a:xfrm>
            <a:off x="3660997" y="2871985"/>
            <a:ext cx="793466" cy="195423"/>
            <a:chOff x="2430504" y="2724822"/>
            <a:chExt cx="793466" cy="195423"/>
          </a:xfrm>
        </p:grpSpPr>
        <p:sp>
          <p:nvSpPr>
            <p:cNvPr id="263" name="Shape 545"/>
            <p:cNvSpPr/>
            <p:nvPr/>
          </p:nvSpPr>
          <p:spPr>
            <a:xfrm>
              <a:off x="2430504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267" name="Shape 545"/>
            <p:cNvSpPr/>
            <p:nvPr/>
          </p:nvSpPr>
          <p:spPr>
            <a:xfrm>
              <a:off x="2986226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281" name="Shape 545"/>
            <p:cNvSpPr/>
            <p:nvPr/>
          </p:nvSpPr>
          <p:spPr>
            <a:xfrm>
              <a:off x="2712994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5487994" y="2871985"/>
            <a:ext cx="793466" cy="195423"/>
            <a:chOff x="4257502" y="2724822"/>
            <a:chExt cx="793466" cy="195423"/>
          </a:xfrm>
        </p:grpSpPr>
        <p:sp>
          <p:nvSpPr>
            <p:cNvPr id="295" name="Shape 545"/>
            <p:cNvSpPr/>
            <p:nvPr/>
          </p:nvSpPr>
          <p:spPr>
            <a:xfrm>
              <a:off x="4257502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300" name="Shape 545"/>
            <p:cNvSpPr/>
            <p:nvPr/>
          </p:nvSpPr>
          <p:spPr>
            <a:xfrm>
              <a:off x="4813224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301" name="Shape 545"/>
            <p:cNvSpPr/>
            <p:nvPr/>
          </p:nvSpPr>
          <p:spPr>
            <a:xfrm>
              <a:off x="4538481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</p:grpSp>
      <p:sp>
        <p:nvSpPr>
          <p:cNvPr id="239" name="Shape 545"/>
          <p:cNvSpPr/>
          <p:nvPr/>
        </p:nvSpPr>
        <p:spPr>
          <a:xfrm>
            <a:off x="1831902" y="2871985"/>
            <a:ext cx="237744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240" name="Shape 545"/>
          <p:cNvSpPr/>
          <p:nvPr/>
        </p:nvSpPr>
        <p:spPr>
          <a:xfrm>
            <a:off x="2393071" y="2871985"/>
            <a:ext cx="237744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241" name="Shape 545"/>
          <p:cNvSpPr/>
          <p:nvPr/>
        </p:nvSpPr>
        <p:spPr>
          <a:xfrm>
            <a:off x="2112486" y="2871985"/>
            <a:ext cx="237744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232" name="Freeform 6"/>
          <p:cNvSpPr>
            <a:spLocks/>
          </p:cNvSpPr>
          <p:nvPr/>
        </p:nvSpPr>
        <p:spPr bwMode="auto">
          <a:xfrm>
            <a:off x="2800554" y="3106012"/>
            <a:ext cx="526810" cy="292832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400" b="1" dirty="0">
                <a:solidFill>
                  <a:srgbClr val="FFFFFF"/>
                </a:solidFill>
                <a:latin typeface="+mj-lt"/>
              </a:rPr>
              <a:t>CONTROLLER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561774" y="2656212"/>
            <a:ext cx="7368661" cy="854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2782" y="3186020"/>
            <a:ext cx="1057021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/>
              <a:t>Physical</a:t>
            </a:r>
          </a:p>
          <a:p>
            <a:r>
              <a:rPr lang="en-US" dirty="0"/>
              <a:t>View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232783" y="1359043"/>
            <a:ext cx="1326739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/>
              <a:t>Application</a:t>
            </a:r>
          </a:p>
          <a:p>
            <a:r>
              <a:rPr lang="en-US" dirty="0"/>
              <a:t>View</a:t>
            </a:r>
          </a:p>
        </p:txBody>
      </p:sp>
      <p:grpSp>
        <p:nvGrpSpPr>
          <p:cNvPr id="481" name="Group 480"/>
          <p:cNvGrpSpPr/>
          <p:nvPr/>
        </p:nvGrpSpPr>
        <p:grpSpPr>
          <a:xfrm>
            <a:off x="1707355" y="3470183"/>
            <a:ext cx="5323731" cy="416560"/>
            <a:chOff x="1287781" y="2518093"/>
            <a:chExt cx="5638131" cy="416560"/>
          </a:xfrm>
        </p:grpSpPr>
        <p:sp>
          <p:nvSpPr>
            <p:cNvPr id="484" name="Rectangle 483"/>
            <p:cNvSpPr/>
            <p:nvPr/>
          </p:nvSpPr>
          <p:spPr>
            <a:xfrm>
              <a:off x="1287781" y="2518093"/>
              <a:ext cx="5638131" cy="4165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159922" y="2557096"/>
              <a:ext cx="173601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1400" spc="30" dirty="0">
                  <a:solidFill>
                    <a:schemeClr val="bg1"/>
                  </a:solidFill>
                </a:rPr>
                <a:t>HX Data Platform</a:t>
              </a:r>
            </a:p>
          </p:txBody>
        </p:sp>
      </p:grpSp>
      <p:sp>
        <p:nvSpPr>
          <p:cNvPr id="506" name="Freeform 505"/>
          <p:cNvSpPr>
            <a:spLocks/>
          </p:cNvSpPr>
          <p:nvPr/>
        </p:nvSpPr>
        <p:spPr bwMode="auto">
          <a:xfrm flipH="1">
            <a:off x="1611507" y="908411"/>
            <a:ext cx="5533936" cy="1469460"/>
          </a:xfrm>
          <a:custGeom>
            <a:avLst/>
            <a:gdLst>
              <a:gd name="connsiteX0" fmla="*/ 2093454 w 5533936"/>
              <a:gd name="connsiteY0" fmla="*/ 0 h 1469460"/>
              <a:gd name="connsiteX1" fmla="*/ 1699614 w 5533936"/>
              <a:gd name="connsiteY1" fmla="*/ 247567 h 1469460"/>
              <a:gd name="connsiteX2" fmla="*/ 1691737 w 5533936"/>
              <a:gd name="connsiteY2" fmla="*/ 263643 h 1469460"/>
              <a:gd name="connsiteX3" fmla="*/ 1675983 w 5533936"/>
              <a:gd name="connsiteY3" fmla="*/ 253997 h 1469460"/>
              <a:gd name="connsiteX4" fmla="*/ 1443618 w 5533936"/>
              <a:gd name="connsiteY4" fmla="*/ 208985 h 1469460"/>
              <a:gd name="connsiteX5" fmla="*/ 1372535 w 5533936"/>
              <a:gd name="connsiteY5" fmla="*/ 213387 h 1469460"/>
              <a:gd name="connsiteX6" fmla="*/ 1358801 w 5533936"/>
              <a:gd name="connsiteY6" fmla="*/ 215965 h 1469460"/>
              <a:gd name="connsiteX7" fmla="*/ 1336417 w 5533936"/>
              <a:gd name="connsiteY7" fmla="*/ 188835 h 1469460"/>
              <a:gd name="connsiteX8" fmla="*/ 1032384 w 5533936"/>
              <a:gd name="connsiteY8" fmla="*/ 62900 h 1469460"/>
              <a:gd name="connsiteX9" fmla="*/ 664665 w 5533936"/>
              <a:gd name="connsiteY9" fmla="*/ 269914 h 1469460"/>
              <a:gd name="connsiteX10" fmla="*/ 646403 w 5533936"/>
              <a:gd name="connsiteY10" fmla="*/ 316430 h 1469460"/>
              <a:gd name="connsiteX11" fmla="*/ 623807 w 5533936"/>
              <a:gd name="connsiteY11" fmla="*/ 304166 h 1469460"/>
              <a:gd name="connsiteX12" fmla="*/ 506947 w 5533936"/>
              <a:gd name="connsiteY12" fmla="*/ 280573 h 1469460"/>
              <a:gd name="connsiteX13" fmla="*/ 206725 w 5533936"/>
              <a:gd name="connsiteY13" fmla="*/ 580795 h 1469460"/>
              <a:gd name="connsiteX14" fmla="*/ 224625 w 5533936"/>
              <a:gd name="connsiteY14" fmla="*/ 669456 h 1469460"/>
              <a:gd name="connsiteX15" fmla="*/ 217105 w 5533936"/>
              <a:gd name="connsiteY15" fmla="*/ 670061 h 1469460"/>
              <a:gd name="connsiteX16" fmla="*/ 0 w 5533936"/>
              <a:gd name="connsiteY16" fmla="*/ 887517 h 1469460"/>
              <a:gd name="connsiteX17" fmla="*/ 267812 w 5533936"/>
              <a:gd name="connsiteY17" fmla="*/ 1112578 h 1469460"/>
              <a:gd name="connsiteX18" fmla="*/ 326888 w 5533936"/>
              <a:gd name="connsiteY18" fmla="*/ 1106148 h 1469460"/>
              <a:gd name="connsiteX19" fmla="*/ 342641 w 5533936"/>
              <a:gd name="connsiteY19" fmla="*/ 1102932 h 1469460"/>
              <a:gd name="connsiteX20" fmla="*/ 350518 w 5533936"/>
              <a:gd name="connsiteY20" fmla="*/ 1115793 h 1469460"/>
              <a:gd name="connsiteX21" fmla="*/ 771927 w 5533936"/>
              <a:gd name="connsiteY21" fmla="*/ 1366575 h 1469460"/>
              <a:gd name="connsiteX22" fmla="*/ 945217 w 5533936"/>
              <a:gd name="connsiteY22" fmla="*/ 1340854 h 1469460"/>
              <a:gd name="connsiteX23" fmla="*/ 953094 w 5533936"/>
              <a:gd name="connsiteY23" fmla="*/ 1337639 h 1469460"/>
              <a:gd name="connsiteX24" fmla="*/ 960970 w 5533936"/>
              <a:gd name="connsiteY24" fmla="*/ 1344069 h 1469460"/>
              <a:gd name="connsiteX25" fmla="*/ 1335118 w 5533936"/>
              <a:gd name="connsiteY25" fmla="*/ 1469460 h 1469460"/>
              <a:gd name="connsiteX26" fmla="*/ 1740774 w 5533936"/>
              <a:gd name="connsiteY26" fmla="*/ 1315133 h 1469460"/>
              <a:gd name="connsiteX27" fmla="*/ 1748651 w 5533936"/>
              <a:gd name="connsiteY27" fmla="*/ 1305487 h 1469460"/>
              <a:gd name="connsiteX28" fmla="*/ 1764404 w 5533936"/>
              <a:gd name="connsiteY28" fmla="*/ 1311918 h 1469460"/>
              <a:gd name="connsiteX29" fmla="*/ 2008585 w 5533936"/>
              <a:gd name="connsiteY29" fmla="*/ 1366575 h 1469460"/>
              <a:gd name="connsiteX30" fmla="*/ 2076715 w 5533936"/>
              <a:gd name="connsiteY30" fmla="*/ 1362262 h 1469460"/>
              <a:gd name="connsiteX31" fmla="*/ 2148370 w 5533936"/>
              <a:gd name="connsiteY31" fmla="*/ 1401155 h 1469460"/>
              <a:gd name="connsiteX32" fmla="*/ 2322193 w 5533936"/>
              <a:gd name="connsiteY32" fmla="*/ 1436248 h 1469460"/>
              <a:gd name="connsiteX33" fmla="*/ 2571872 w 5533936"/>
              <a:gd name="connsiteY33" fmla="*/ 1359982 h 1469460"/>
              <a:gd name="connsiteX34" fmla="*/ 2595595 w 5533936"/>
              <a:gd name="connsiteY34" fmla="*/ 1340408 h 1469460"/>
              <a:gd name="connsiteX35" fmla="*/ 2625619 w 5533936"/>
              <a:gd name="connsiteY35" fmla="*/ 1376798 h 1469460"/>
              <a:gd name="connsiteX36" fmla="*/ 2837908 w 5533936"/>
              <a:gd name="connsiteY36" fmla="*/ 1464731 h 1469460"/>
              <a:gd name="connsiteX37" fmla="*/ 3086857 w 5533936"/>
              <a:gd name="connsiteY37" fmla="*/ 1332366 h 1469460"/>
              <a:gd name="connsiteX38" fmla="*/ 3090041 w 5533936"/>
              <a:gd name="connsiteY38" fmla="*/ 1326501 h 1469460"/>
              <a:gd name="connsiteX39" fmla="*/ 3161900 w 5533936"/>
              <a:gd name="connsiteY39" fmla="*/ 1358333 h 1469460"/>
              <a:gd name="connsiteX40" fmla="*/ 3372604 w 5533936"/>
              <a:gd name="connsiteY40" fmla="*/ 1393298 h 1469460"/>
              <a:gd name="connsiteX41" fmla="*/ 3497464 w 5533936"/>
              <a:gd name="connsiteY41" fmla="*/ 1381844 h 1469460"/>
              <a:gd name="connsiteX42" fmla="*/ 3606902 w 5533936"/>
              <a:gd name="connsiteY42" fmla="*/ 1350607 h 1469460"/>
              <a:gd name="connsiteX43" fmla="*/ 3627666 w 5533936"/>
              <a:gd name="connsiteY43" fmla="*/ 1367739 h 1469460"/>
              <a:gd name="connsiteX44" fmla="*/ 3783699 w 5533936"/>
              <a:gd name="connsiteY44" fmla="*/ 1415400 h 1469460"/>
              <a:gd name="connsiteX45" fmla="*/ 3939731 w 5533936"/>
              <a:gd name="connsiteY45" fmla="*/ 1367739 h 1469460"/>
              <a:gd name="connsiteX46" fmla="*/ 3961614 w 5533936"/>
              <a:gd name="connsiteY46" fmla="*/ 1349684 h 1469460"/>
              <a:gd name="connsiteX47" fmla="*/ 3962021 w 5533936"/>
              <a:gd name="connsiteY47" fmla="*/ 1349894 h 1469460"/>
              <a:gd name="connsiteX48" fmla="*/ 4198818 w 5533936"/>
              <a:gd name="connsiteY48" fmla="*/ 1393298 h 1469460"/>
              <a:gd name="connsiteX49" fmla="*/ 4572966 w 5533936"/>
              <a:gd name="connsiteY49" fmla="*/ 1267907 h 1469460"/>
              <a:gd name="connsiteX50" fmla="*/ 4580843 w 5533936"/>
              <a:gd name="connsiteY50" fmla="*/ 1261477 h 1469460"/>
              <a:gd name="connsiteX51" fmla="*/ 4588719 w 5533936"/>
              <a:gd name="connsiteY51" fmla="*/ 1264692 h 1469460"/>
              <a:gd name="connsiteX52" fmla="*/ 4762009 w 5533936"/>
              <a:gd name="connsiteY52" fmla="*/ 1290413 h 1469460"/>
              <a:gd name="connsiteX53" fmla="*/ 5183418 w 5533936"/>
              <a:gd name="connsiteY53" fmla="*/ 1039631 h 1469460"/>
              <a:gd name="connsiteX54" fmla="*/ 5191295 w 5533936"/>
              <a:gd name="connsiteY54" fmla="*/ 1026770 h 1469460"/>
              <a:gd name="connsiteX55" fmla="*/ 5207048 w 5533936"/>
              <a:gd name="connsiteY55" fmla="*/ 1029986 h 1469460"/>
              <a:gd name="connsiteX56" fmla="*/ 5266124 w 5533936"/>
              <a:gd name="connsiteY56" fmla="*/ 1036416 h 1469460"/>
              <a:gd name="connsiteX57" fmla="*/ 5533936 w 5533936"/>
              <a:gd name="connsiteY57" fmla="*/ 811355 h 1469460"/>
              <a:gd name="connsiteX58" fmla="*/ 5262186 w 5533936"/>
              <a:gd name="connsiteY58" fmla="*/ 589509 h 1469460"/>
              <a:gd name="connsiteX59" fmla="*/ 5183418 w 5533936"/>
              <a:gd name="connsiteY59" fmla="*/ 599155 h 1469460"/>
              <a:gd name="connsiteX60" fmla="*/ 5179480 w 5533936"/>
              <a:gd name="connsiteY60" fmla="*/ 586294 h 1469460"/>
              <a:gd name="connsiteX61" fmla="*/ 4762009 w 5533936"/>
              <a:gd name="connsiteY61" fmla="*/ 358018 h 1469460"/>
              <a:gd name="connsiteX62" fmla="*/ 4529643 w 5533936"/>
              <a:gd name="connsiteY62" fmla="*/ 403030 h 1469460"/>
              <a:gd name="connsiteX63" fmla="*/ 4513890 w 5533936"/>
              <a:gd name="connsiteY63" fmla="*/ 412676 h 1469460"/>
              <a:gd name="connsiteX64" fmla="*/ 4506013 w 5533936"/>
              <a:gd name="connsiteY64" fmla="*/ 396600 h 1469460"/>
              <a:gd name="connsiteX65" fmla="*/ 4112173 w 5533936"/>
              <a:gd name="connsiteY65" fmla="*/ 149033 h 1469460"/>
              <a:gd name="connsiteX66" fmla="*/ 3865038 w 5533936"/>
              <a:gd name="connsiteY66" fmla="*/ 213738 h 1469460"/>
              <a:gd name="connsiteX67" fmla="*/ 3785711 w 5533936"/>
              <a:gd name="connsiteY67" fmla="*/ 277741 h 1469460"/>
              <a:gd name="connsiteX68" fmla="*/ 3706384 w 5533936"/>
              <a:gd name="connsiteY68" fmla="*/ 213738 h 1469460"/>
              <a:gd name="connsiteX69" fmla="*/ 3459249 w 5533936"/>
              <a:gd name="connsiteY69" fmla="*/ 149033 h 1469460"/>
              <a:gd name="connsiteX70" fmla="*/ 3118639 w 5533936"/>
              <a:gd name="connsiteY70" fmla="*/ 296880 h 1469460"/>
              <a:gd name="connsiteX71" fmla="*/ 3072778 w 5533936"/>
              <a:gd name="connsiteY71" fmla="*/ 382795 h 1469460"/>
              <a:gd name="connsiteX72" fmla="*/ 3044824 w 5533936"/>
              <a:gd name="connsiteY72" fmla="*/ 341912 h 1469460"/>
              <a:gd name="connsiteX73" fmla="*/ 2688153 w 5533936"/>
              <a:gd name="connsiteY73" fmla="*/ 208985 h 1469460"/>
              <a:gd name="connsiteX74" fmla="*/ 2506986 w 5533936"/>
              <a:gd name="connsiteY74" fmla="*/ 237922 h 1469460"/>
              <a:gd name="connsiteX75" fmla="*/ 2491233 w 5533936"/>
              <a:gd name="connsiteY75" fmla="*/ 241137 h 1469460"/>
              <a:gd name="connsiteX76" fmla="*/ 2487294 w 5533936"/>
              <a:gd name="connsiteY76" fmla="*/ 228276 h 1469460"/>
              <a:gd name="connsiteX77" fmla="*/ 2093454 w 5533936"/>
              <a:gd name="connsiteY77" fmla="*/ 0 h 146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533936" h="1469460">
                <a:moveTo>
                  <a:pt x="2093454" y="0"/>
                </a:moveTo>
                <a:cubicBezTo>
                  <a:pt x="1904411" y="0"/>
                  <a:pt x="1742936" y="102885"/>
                  <a:pt x="1699614" y="247567"/>
                </a:cubicBezTo>
                <a:cubicBezTo>
                  <a:pt x="1699614" y="247567"/>
                  <a:pt x="1699614" y="247567"/>
                  <a:pt x="1691737" y="263643"/>
                </a:cubicBezTo>
                <a:cubicBezTo>
                  <a:pt x="1691737" y="263643"/>
                  <a:pt x="1691737" y="263643"/>
                  <a:pt x="1675983" y="253997"/>
                </a:cubicBezTo>
                <a:cubicBezTo>
                  <a:pt x="1605092" y="225061"/>
                  <a:pt x="1530262" y="208985"/>
                  <a:pt x="1443618" y="208985"/>
                </a:cubicBezTo>
                <a:cubicBezTo>
                  <a:pt x="1419496" y="208985"/>
                  <a:pt x="1395742" y="210492"/>
                  <a:pt x="1372535" y="213387"/>
                </a:cubicBezTo>
                <a:lnTo>
                  <a:pt x="1358801" y="215965"/>
                </a:lnTo>
                <a:lnTo>
                  <a:pt x="1336417" y="188835"/>
                </a:lnTo>
                <a:cubicBezTo>
                  <a:pt x="1258608" y="111026"/>
                  <a:pt x="1151116" y="62900"/>
                  <a:pt x="1032384" y="62900"/>
                </a:cubicBezTo>
                <a:cubicBezTo>
                  <a:pt x="876549" y="62900"/>
                  <a:pt x="740076" y="145804"/>
                  <a:pt x="664665" y="269914"/>
                </a:cubicBezTo>
                <a:lnTo>
                  <a:pt x="646403" y="316430"/>
                </a:lnTo>
                <a:lnTo>
                  <a:pt x="623807" y="304166"/>
                </a:lnTo>
                <a:cubicBezTo>
                  <a:pt x="587889" y="288974"/>
                  <a:pt x="548399" y="280573"/>
                  <a:pt x="506947" y="280573"/>
                </a:cubicBezTo>
                <a:cubicBezTo>
                  <a:pt x="341139" y="280573"/>
                  <a:pt x="206725" y="414987"/>
                  <a:pt x="206725" y="580795"/>
                </a:cubicBezTo>
                <a:lnTo>
                  <a:pt x="224625" y="669456"/>
                </a:lnTo>
                <a:lnTo>
                  <a:pt x="217105" y="670061"/>
                </a:lnTo>
                <a:cubicBezTo>
                  <a:pt x="93476" y="690237"/>
                  <a:pt x="0" y="777800"/>
                  <a:pt x="0" y="887517"/>
                </a:cubicBezTo>
                <a:cubicBezTo>
                  <a:pt x="0" y="1012908"/>
                  <a:pt x="118152" y="1112578"/>
                  <a:pt x="267812" y="1112578"/>
                </a:cubicBezTo>
                <a:cubicBezTo>
                  <a:pt x="287504" y="1112578"/>
                  <a:pt x="307196" y="1109363"/>
                  <a:pt x="326888" y="1106148"/>
                </a:cubicBezTo>
                <a:cubicBezTo>
                  <a:pt x="326888" y="1106148"/>
                  <a:pt x="326888" y="1106148"/>
                  <a:pt x="342641" y="1102932"/>
                </a:cubicBezTo>
                <a:cubicBezTo>
                  <a:pt x="342641" y="1102932"/>
                  <a:pt x="342641" y="1102932"/>
                  <a:pt x="350518" y="1115793"/>
                </a:cubicBezTo>
                <a:cubicBezTo>
                  <a:pt x="389902" y="1260475"/>
                  <a:pt x="567130" y="1366575"/>
                  <a:pt x="771927" y="1366575"/>
                </a:cubicBezTo>
                <a:cubicBezTo>
                  <a:pt x="831003" y="1366575"/>
                  <a:pt x="894017" y="1356930"/>
                  <a:pt x="945217" y="1340854"/>
                </a:cubicBezTo>
                <a:cubicBezTo>
                  <a:pt x="945217" y="1340854"/>
                  <a:pt x="945217" y="1340854"/>
                  <a:pt x="953094" y="1337639"/>
                </a:cubicBezTo>
                <a:cubicBezTo>
                  <a:pt x="953094" y="1337639"/>
                  <a:pt x="953094" y="1337639"/>
                  <a:pt x="960970" y="1344069"/>
                </a:cubicBezTo>
                <a:cubicBezTo>
                  <a:pt x="1047615" y="1418018"/>
                  <a:pt x="1185459" y="1469460"/>
                  <a:pt x="1335118" y="1469460"/>
                </a:cubicBezTo>
                <a:cubicBezTo>
                  <a:pt x="1508408" y="1469460"/>
                  <a:pt x="1658067" y="1405157"/>
                  <a:pt x="1740774" y="1315133"/>
                </a:cubicBezTo>
                <a:cubicBezTo>
                  <a:pt x="1740774" y="1315133"/>
                  <a:pt x="1740774" y="1315133"/>
                  <a:pt x="1748651" y="1305487"/>
                </a:cubicBezTo>
                <a:cubicBezTo>
                  <a:pt x="1748651" y="1305487"/>
                  <a:pt x="1748651" y="1305487"/>
                  <a:pt x="1764404" y="1311918"/>
                </a:cubicBezTo>
                <a:cubicBezTo>
                  <a:pt x="1835296" y="1347284"/>
                  <a:pt x="1918002" y="1366575"/>
                  <a:pt x="2008585" y="1366575"/>
                </a:cubicBezTo>
                <a:lnTo>
                  <a:pt x="2076715" y="1362262"/>
                </a:lnTo>
                <a:lnTo>
                  <a:pt x="2148370" y="1401155"/>
                </a:lnTo>
                <a:cubicBezTo>
                  <a:pt x="2201796" y="1423752"/>
                  <a:pt x="2260535" y="1436248"/>
                  <a:pt x="2322193" y="1436248"/>
                </a:cubicBezTo>
                <a:cubicBezTo>
                  <a:pt x="2414680" y="1436248"/>
                  <a:pt x="2500600" y="1408133"/>
                  <a:pt x="2571872" y="1359982"/>
                </a:cubicBezTo>
                <a:lnTo>
                  <a:pt x="2595595" y="1340408"/>
                </a:lnTo>
                <a:lnTo>
                  <a:pt x="2625619" y="1376798"/>
                </a:lnTo>
                <a:cubicBezTo>
                  <a:pt x="2679949" y="1431128"/>
                  <a:pt x="2755004" y="1464731"/>
                  <a:pt x="2837908" y="1464731"/>
                </a:cubicBezTo>
                <a:cubicBezTo>
                  <a:pt x="2941538" y="1464731"/>
                  <a:pt x="3032905" y="1412226"/>
                  <a:pt x="3086857" y="1332366"/>
                </a:cubicBezTo>
                <a:lnTo>
                  <a:pt x="3090041" y="1326501"/>
                </a:lnTo>
                <a:lnTo>
                  <a:pt x="3161900" y="1358333"/>
                </a:lnTo>
                <a:cubicBezTo>
                  <a:pt x="3225899" y="1380438"/>
                  <a:pt x="3297775" y="1393298"/>
                  <a:pt x="3372604" y="1393298"/>
                </a:cubicBezTo>
                <a:cubicBezTo>
                  <a:pt x="3415926" y="1393298"/>
                  <a:pt x="3457772" y="1389279"/>
                  <a:pt x="3497464" y="1381844"/>
                </a:cubicBezTo>
                <a:lnTo>
                  <a:pt x="3606902" y="1350607"/>
                </a:lnTo>
                <a:lnTo>
                  <a:pt x="3627666" y="1367739"/>
                </a:lnTo>
                <a:cubicBezTo>
                  <a:pt x="3672207" y="1397830"/>
                  <a:pt x="3725901" y="1415400"/>
                  <a:pt x="3783699" y="1415400"/>
                </a:cubicBezTo>
                <a:cubicBezTo>
                  <a:pt x="3841497" y="1415400"/>
                  <a:pt x="3895191" y="1397830"/>
                  <a:pt x="3939731" y="1367739"/>
                </a:cubicBezTo>
                <a:lnTo>
                  <a:pt x="3961614" y="1349684"/>
                </a:lnTo>
                <a:lnTo>
                  <a:pt x="3962021" y="1349894"/>
                </a:lnTo>
                <a:cubicBezTo>
                  <a:pt x="4031436" y="1377222"/>
                  <a:pt x="4112173" y="1393298"/>
                  <a:pt x="4198818" y="1393298"/>
                </a:cubicBezTo>
                <a:cubicBezTo>
                  <a:pt x="4348477" y="1393298"/>
                  <a:pt x="4486321" y="1341856"/>
                  <a:pt x="4572966" y="1267907"/>
                </a:cubicBezTo>
                <a:cubicBezTo>
                  <a:pt x="4580843" y="1261477"/>
                  <a:pt x="4580843" y="1261477"/>
                  <a:pt x="4580843" y="1261477"/>
                </a:cubicBezTo>
                <a:cubicBezTo>
                  <a:pt x="4588719" y="1264692"/>
                  <a:pt x="4588719" y="1264692"/>
                  <a:pt x="4588719" y="1264692"/>
                </a:cubicBezTo>
                <a:cubicBezTo>
                  <a:pt x="4639919" y="1280768"/>
                  <a:pt x="4702933" y="1290413"/>
                  <a:pt x="4762009" y="1290413"/>
                </a:cubicBezTo>
                <a:cubicBezTo>
                  <a:pt x="4966806" y="1290413"/>
                  <a:pt x="5144034" y="1184313"/>
                  <a:pt x="5183418" y="1039631"/>
                </a:cubicBezTo>
                <a:cubicBezTo>
                  <a:pt x="5191295" y="1026770"/>
                  <a:pt x="5191295" y="1026770"/>
                  <a:pt x="5191295" y="1026770"/>
                </a:cubicBezTo>
                <a:cubicBezTo>
                  <a:pt x="5207048" y="1029986"/>
                  <a:pt x="5207048" y="1029986"/>
                  <a:pt x="5207048" y="1029986"/>
                </a:cubicBezTo>
                <a:cubicBezTo>
                  <a:pt x="5226740" y="1033201"/>
                  <a:pt x="5246432" y="1036416"/>
                  <a:pt x="5266124" y="1036416"/>
                </a:cubicBezTo>
                <a:cubicBezTo>
                  <a:pt x="5415784" y="1036416"/>
                  <a:pt x="5533936" y="936746"/>
                  <a:pt x="5533936" y="811355"/>
                </a:cubicBezTo>
                <a:cubicBezTo>
                  <a:pt x="5533936" y="685964"/>
                  <a:pt x="5411845" y="589509"/>
                  <a:pt x="5262186" y="589509"/>
                </a:cubicBezTo>
                <a:cubicBezTo>
                  <a:pt x="5262186" y="589509"/>
                  <a:pt x="5210987" y="589509"/>
                  <a:pt x="5183418" y="599155"/>
                </a:cubicBezTo>
                <a:cubicBezTo>
                  <a:pt x="5179480" y="586294"/>
                  <a:pt x="5179480" y="586294"/>
                  <a:pt x="5179480" y="586294"/>
                </a:cubicBezTo>
                <a:cubicBezTo>
                  <a:pt x="5124342" y="454473"/>
                  <a:pt x="4954991" y="358018"/>
                  <a:pt x="4762009" y="358018"/>
                </a:cubicBezTo>
                <a:cubicBezTo>
                  <a:pt x="4675364" y="358018"/>
                  <a:pt x="4600535" y="374094"/>
                  <a:pt x="4529643" y="403030"/>
                </a:cubicBezTo>
                <a:cubicBezTo>
                  <a:pt x="4513890" y="412676"/>
                  <a:pt x="4513890" y="412676"/>
                  <a:pt x="4513890" y="412676"/>
                </a:cubicBezTo>
                <a:cubicBezTo>
                  <a:pt x="4506013" y="396600"/>
                  <a:pt x="4506013" y="396600"/>
                  <a:pt x="4506013" y="396600"/>
                </a:cubicBezTo>
                <a:cubicBezTo>
                  <a:pt x="4462690" y="251918"/>
                  <a:pt x="4301216" y="149033"/>
                  <a:pt x="4112173" y="149033"/>
                </a:cubicBezTo>
                <a:cubicBezTo>
                  <a:pt x="4019620" y="149033"/>
                  <a:pt x="3933960" y="173147"/>
                  <a:pt x="3865038" y="213738"/>
                </a:cubicBezTo>
                <a:lnTo>
                  <a:pt x="3785711" y="277741"/>
                </a:lnTo>
                <a:lnTo>
                  <a:pt x="3706384" y="213738"/>
                </a:lnTo>
                <a:cubicBezTo>
                  <a:pt x="3637462" y="173147"/>
                  <a:pt x="3551801" y="149033"/>
                  <a:pt x="3459249" y="149033"/>
                </a:cubicBezTo>
                <a:cubicBezTo>
                  <a:pt x="3317467" y="149033"/>
                  <a:pt x="3191191" y="206906"/>
                  <a:pt x="3118639" y="296880"/>
                </a:cubicBezTo>
                <a:lnTo>
                  <a:pt x="3072778" y="382795"/>
                </a:lnTo>
                <a:lnTo>
                  <a:pt x="3044824" y="341912"/>
                </a:lnTo>
                <a:cubicBezTo>
                  <a:pt x="2965810" y="261432"/>
                  <a:pt x="2835843" y="208985"/>
                  <a:pt x="2688153" y="208985"/>
                </a:cubicBezTo>
                <a:cubicBezTo>
                  <a:pt x="2625138" y="208985"/>
                  <a:pt x="2562124" y="218631"/>
                  <a:pt x="2506986" y="237922"/>
                </a:cubicBezTo>
                <a:cubicBezTo>
                  <a:pt x="2506986" y="237922"/>
                  <a:pt x="2506986" y="237922"/>
                  <a:pt x="2491233" y="241137"/>
                </a:cubicBezTo>
                <a:cubicBezTo>
                  <a:pt x="2491233" y="241137"/>
                  <a:pt x="2491233" y="241137"/>
                  <a:pt x="2487294" y="228276"/>
                </a:cubicBezTo>
                <a:cubicBezTo>
                  <a:pt x="2436095" y="96455"/>
                  <a:pt x="2278559" y="0"/>
                  <a:pt x="20934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vert="horz" wrap="square" lIns="68525" tIns="34263" rIns="68525" bIns="34263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39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678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517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352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186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033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864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698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664" name="Group 663"/>
          <p:cNvGrpSpPr/>
          <p:nvPr/>
        </p:nvGrpSpPr>
        <p:grpSpPr>
          <a:xfrm>
            <a:off x="1707354" y="3470183"/>
            <a:ext cx="7077503" cy="416560"/>
            <a:chOff x="1287780" y="2518093"/>
            <a:chExt cx="7495475" cy="416560"/>
          </a:xfrm>
        </p:grpSpPr>
        <p:sp>
          <p:nvSpPr>
            <p:cNvPr id="667" name="Rectangle 666"/>
            <p:cNvSpPr/>
            <p:nvPr/>
          </p:nvSpPr>
          <p:spPr>
            <a:xfrm>
              <a:off x="1287780" y="2518093"/>
              <a:ext cx="7495475" cy="4165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66" name="Rectangle 665"/>
            <p:cNvSpPr/>
            <p:nvPr/>
          </p:nvSpPr>
          <p:spPr>
            <a:xfrm>
              <a:off x="4204295" y="2557096"/>
              <a:ext cx="1647274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1400" spc="30" dirty="0">
                  <a:solidFill>
                    <a:schemeClr val="bg1"/>
                  </a:solidFill>
                </a:rPr>
                <a:t>Cisco HyperFlex</a:t>
              </a:r>
            </a:p>
          </p:txBody>
        </p:sp>
      </p:grpSp>
      <p:sp>
        <p:nvSpPr>
          <p:cNvPr id="512" name="Freeform 511"/>
          <p:cNvSpPr>
            <a:spLocks/>
          </p:cNvSpPr>
          <p:nvPr/>
        </p:nvSpPr>
        <p:spPr bwMode="auto">
          <a:xfrm flipH="1">
            <a:off x="1611507" y="908412"/>
            <a:ext cx="7217309" cy="1558616"/>
          </a:xfrm>
          <a:custGeom>
            <a:avLst/>
            <a:gdLst>
              <a:gd name="connsiteX0" fmla="*/ 3776827 w 7217309"/>
              <a:gd name="connsiteY0" fmla="*/ 0 h 1558616"/>
              <a:gd name="connsiteX1" fmla="*/ 3382987 w 7217309"/>
              <a:gd name="connsiteY1" fmla="*/ 247567 h 1558616"/>
              <a:gd name="connsiteX2" fmla="*/ 3375110 w 7217309"/>
              <a:gd name="connsiteY2" fmla="*/ 263643 h 1558616"/>
              <a:gd name="connsiteX3" fmla="*/ 3359356 w 7217309"/>
              <a:gd name="connsiteY3" fmla="*/ 253997 h 1558616"/>
              <a:gd name="connsiteX4" fmla="*/ 3126991 w 7217309"/>
              <a:gd name="connsiteY4" fmla="*/ 208985 h 1558616"/>
              <a:gd name="connsiteX5" fmla="*/ 3055908 w 7217309"/>
              <a:gd name="connsiteY5" fmla="*/ 213387 h 1558616"/>
              <a:gd name="connsiteX6" fmla="*/ 3042174 w 7217309"/>
              <a:gd name="connsiteY6" fmla="*/ 215965 h 1558616"/>
              <a:gd name="connsiteX7" fmla="*/ 3019790 w 7217309"/>
              <a:gd name="connsiteY7" fmla="*/ 188835 h 1558616"/>
              <a:gd name="connsiteX8" fmla="*/ 2715757 w 7217309"/>
              <a:gd name="connsiteY8" fmla="*/ 62900 h 1558616"/>
              <a:gd name="connsiteX9" fmla="*/ 2415394 w 7217309"/>
              <a:gd name="connsiteY9" fmla="*/ 185209 h 1558616"/>
              <a:gd name="connsiteX10" fmla="*/ 2375521 w 7217309"/>
              <a:gd name="connsiteY10" fmla="*/ 235353 h 1558616"/>
              <a:gd name="connsiteX11" fmla="*/ 2339421 w 7217309"/>
              <a:gd name="connsiteY11" fmla="*/ 205567 h 1558616"/>
              <a:gd name="connsiteX12" fmla="*/ 2125178 w 7217309"/>
              <a:gd name="connsiteY12" fmla="*/ 140125 h 1558616"/>
              <a:gd name="connsiteX13" fmla="*/ 1807435 w 7217309"/>
              <a:gd name="connsiteY13" fmla="*/ 309068 h 1558616"/>
              <a:gd name="connsiteX14" fmla="*/ 1788430 w 7217309"/>
              <a:gd name="connsiteY14" fmla="*/ 344083 h 1558616"/>
              <a:gd name="connsiteX15" fmla="*/ 1758497 w 7217309"/>
              <a:gd name="connsiteY15" fmla="*/ 296238 h 1558616"/>
              <a:gd name="connsiteX16" fmla="*/ 1421763 w 7217309"/>
              <a:gd name="connsiteY16" fmla="*/ 159242 h 1558616"/>
              <a:gd name="connsiteX17" fmla="*/ 1027923 w 7217309"/>
              <a:gd name="connsiteY17" fmla="*/ 406809 h 1558616"/>
              <a:gd name="connsiteX18" fmla="*/ 1020046 w 7217309"/>
              <a:gd name="connsiteY18" fmla="*/ 422885 h 1558616"/>
              <a:gd name="connsiteX19" fmla="*/ 1004293 w 7217309"/>
              <a:gd name="connsiteY19" fmla="*/ 413239 h 1558616"/>
              <a:gd name="connsiteX20" fmla="*/ 771927 w 7217309"/>
              <a:gd name="connsiteY20" fmla="*/ 368227 h 1558616"/>
              <a:gd name="connsiteX21" fmla="*/ 354456 w 7217309"/>
              <a:gd name="connsiteY21" fmla="*/ 596503 h 1558616"/>
              <a:gd name="connsiteX22" fmla="*/ 350518 w 7217309"/>
              <a:gd name="connsiteY22" fmla="*/ 609364 h 1558616"/>
              <a:gd name="connsiteX23" fmla="*/ 271750 w 7217309"/>
              <a:gd name="connsiteY23" fmla="*/ 599718 h 1558616"/>
              <a:gd name="connsiteX24" fmla="*/ 0 w 7217309"/>
              <a:gd name="connsiteY24" fmla="*/ 821564 h 1558616"/>
              <a:gd name="connsiteX25" fmla="*/ 267811 w 7217309"/>
              <a:gd name="connsiteY25" fmla="*/ 1046625 h 1558616"/>
              <a:gd name="connsiteX26" fmla="*/ 326887 w 7217309"/>
              <a:gd name="connsiteY26" fmla="*/ 1040195 h 1558616"/>
              <a:gd name="connsiteX27" fmla="*/ 342641 w 7217309"/>
              <a:gd name="connsiteY27" fmla="*/ 1036979 h 1558616"/>
              <a:gd name="connsiteX28" fmla="*/ 350518 w 7217309"/>
              <a:gd name="connsiteY28" fmla="*/ 1049840 h 1558616"/>
              <a:gd name="connsiteX29" fmla="*/ 771927 w 7217309"/>
              <a:gd name="connsiteY29" fmla="*/ 1300622 h 1558616"/>
              <a:gd name="connsiteX30" fmla="*/ 945217 w 7217309"/>
              <a:gd name="connsiteY30" fmla="*/ 1274901 h 1558616"/>
              <a:gd name="connsiteX31" fmla="*/ 953094 w 7217309"/>
              <a:gd name="connsiteY31" fmla="*/ 1271686 h 1558616"/>
              <a:gd name="connsiteX32" fmla="*/ 960970 w 7217309"/>
              <a:gd name="connsiteY32" fmla="*/ 1278116 h 1558616"/>
              <a:gd name="connsiteX33" fmla="*/ 1335118 w 7217309"/>
              <a:gd name="connsiteY33" fmla="*/ 1403507 h 1558616"/>
              <a:gd name="connsiteX34" fmla="*/ 1666867 w 7217309"/>
              <a:gd name="connsiteY34" fmla="*/ 1311273 h 1558616"/>
              <a:gd name="connsiteX35" fmla="*/ 1737362 w 7217309"/>
              <a:gd name="connsiteY35" fmla="*/ 1252047 h 1558616"/>
              <a:gd name="connsiteX36" fmla="*/ 1771683 w 7217309"/>
              <a:gd name="connsiteY36" fmla="*/ 1315277 h 1558616"/>
              <a:gd name="connsiteX37" fmla="*/ 2229348 w 7217309"/>
              <a:gd name="connsiteY37" fmla="*/ 1558616 h 1558616"/>
              <a:gd name="connsiteX38" fmla="*/ 2619619 w 7217309"/>
              <a:gd name="connsiteY38" fmla="*/ 1396961 h 1558616"/>
              <a:gd name="connsiteX39" fmla="*/ 2656418 w 7217309"/>
              <a:gd name="connsiteY39" fmla="*/ 1352360 h 1558616"/>
              <a:gd name="connsiteX40" fmla="*/ 2718311 w 7217309"/>
              <a:gd name="connsiteY40" fmla="*/ 1394859 h 1558616"/>
              <a:gd name="connsiteX41" fmla="*/ 3018491 w 7217309"/>
              <a:gd name="connsiteY41" fmla="*/ 1469460 h 1558616"/>
              <a:gd name="connsiteX42" fmla="*/ 3424147 w 7217309"/>
              <a:gd name="connsiteY42" fmla="*/ 1315133 h 1558616"/>
              <a:gd name="connsiteX43" fmla="*/ 3432024 w 7217309"/>
              <a:gd name="connsiteY43" fmla="*/ 1305487 h 1558616"/>
              <a:gd name="connsiteX44" fmla="*/ 3447777 w 7217309"/>
              <a:gd name="connsiteY44" fmla="*/ 1311918 h 1558616"/>
              <a:gd name="connsiteX45" fmla="*/ 3691958 w 7217309"/>
              <a:gd name="connsiteY45" fmla="*/ 1366575 h 1558616"/>
              <a:gd name="connsiteX46" fmla="*/ 3760088 w 7217309"/>
              <a:gd name="connsiteY46" fmla="*/ 1362262 h 1558616"/>
              <a:gd name="connsiteX47" fmla="*/ 3831743 w 7217309"/>
              <a:gd name="connsiteY47" fmla="*/ 1401155 h 1558616"/>
              <a:gd name="connsiteX48" fmla="*/ 4005566 w 7217309"/>
              <a:gd name="connsiteY48" fmla="*/ 1436248 h 1558616"/>
              <a:gd name="connsiteX49" fmla="*/ 4255245 w 7217309"/>
              <a:gd name="connsiteY49" fmla="*/ 1359982 h 1558616"/>
              <a:gd name="connsiteX50" fmla="*/ 4278968 w 7217309"/>
              <a:gd name="connsiteY50" fmla="*/ 1340408 h 1558616"/>
              <a:gd name="connsiteX51" fmla="*/ 4308992 w 7217309"/>
              <a:gd name="connsiteY51" fmla="*/ 1376798 h 1558616"/>
              <a:gd name="connsiteX52" fmla="*/ 4521281 w 7217309"/>
              <a:gd name="connsiteY52" fmla="*/ 1464731 h 1558616"/>
              <a:gd name="connsiteX53" fmla="*/ 4770230 w 7217309"/>
              <a:gd name="connsiteY53" fmla="*/ 1332366 h 1558616"/>
              <a:gd name="connsiteX54" fmla="*/ 4773414 w 7217309"/>
              <a:gd name="connsiteY54" fmla="*/ 1326501 h 1558616"/>
              <a:gd name="connsiteX55" fmla="*/ 4845273 w 7217309"/>
              <a:gd name="connsiteY55" fmla="*/ 1358333 h 1558616"/>
              <a:gd name="connsiteX56" fmla="*/ 5055977 w 7217309"/>
              <a:gd name="connsiteY56" fmla="*/ 1393298 h 1558616"/>
              <a:gd name="connsiteX57" fmla="*/ 5180837 w 7217309"/>
              <a:gd name="connsiteY57" fmla="*/ 1381844 h 1558616"/>
              <a:gd name="connsiteX58" fmla="*/ 5290275 w 7217309"/>
              <a:gd name="connsiteY58" fmla="*/ 1350607 h 1558616"/>
              <a:gd name="connsiteX59" fmla="*/ 5311039 w 7217309"/>
              <a:gd name="connsiteY59" fmla="*/ 1367739 h 1558616"/>
              <a:gd name="connsiteX60" fmla="*/ 5467072 w 7217309"/>
              <a:gd name="connsiteY60" fmla="*/ 1415400 h 1558616"/>
              <a:gd name="connsiteX61" fmla="*/ 5623104 w 7217309"/>
              <a:gd name="connsiteY61" fmla="*/ 1367739 h 1558616"/>
              <a:gd name="connsiteX62" fmla="*/ 5644987 w 7217309"/>
              <a:gd name="connsiteY62" fmla="*/ 1349684 h 1558616"/>
              <a:gd name="connsiteX63" fmla="*/ 5645394 w 7217309"/>
              <a:gd name="connsiteY63" fmla="*/ 1349894 h 1558616"/>
              <a:gd name="connsiteX64" fmla="*/ 5882191 w 7217309"/>
              <a:gd name="connsiteY64" fmla="*/ 1393298 h 1558616"/>
              <a:gd name="connsiteX65" fmla="*/ 6256339 w 7217309"/>
              <a:gd name="connsiteY65" fmla="*/ 1267907 h 1558616"/>
              <a:gd name="connsiteX66" fmla="*/ 6264216 w 7217309"/>
              <a:gd name="connsiteY66" fmla="*/ 1261477 h 1558616"/>
              <a:gd name="connsiteX67" fmla="*/ 6272092 w 7217309"/>
              <a:gd name="connsiteY67" fmla="*/ 1264692 h 1558616"/>
              <a:gd name="connsiteX68" fmla="*/ 6445382 w 7217309"/>
              <a:gd name="connsiteY68" fmla="*/ 1290413 h 1558616"/>
              <a:gd name="connsiteX69" fmla="*/ 6866791 w 7217309"/>
              <a:gd name="connsiteY69" fmla="*/ 1039631 h 1558616"/>
              <a:gd name="connsiteX70" fmla="*/ 6874668 w 7217309"/>
              <a:gd name="connsiteY70" fmla="*/ 1026770 h 1558616"/>
              <a:gd name="connsiteX71" fmla="*/ 6890421 w 7217309"/>
              <a:gd name="connsiteY71" fmla="*/ 1029986 h 1558616"/>
              <a:gd name="connsiteX72" fmla="*/ 6949497 w 7217309"/>
              <a:gd name="connsiteY72" fmla="*/ 1036416 h 1558616"/>
              <a:gd name="connsiteX73" fmla="*/ 7217309 w 7217309"/>
              <a:gd name="connsiteY73" fmla="*/ 811355 h 1558616"/>
              <a:gd name="connsiteX74" fmla="*/ 6945559 w 7217309"/>
              <a:gd name="connsiteY74" fmla="*/ 589509 h 1558616"/>
              <a:gd name="connsiteX75" fmla="*/ 6866791 w 7217309"/>
              <a:gd name="connsiteY75" fmla="*/ 599155 h 1558616"/>
              <a:gd name="connsiteX76" fmla="*/ 6862853 w 7217309"/>
              <a:gd name="connsiteY76" fmla="*/ 586294 h 1558616"/>
              <a:gd name="connsiteX77" fmla="*/ 6445382 w 7217309"/>
              <a:gd name="connsiteY77" fmla="*/ 358018 h 1558616"/>
              <a:gd name="connsiteX78" fmla="*/ 6213016 w 7217309"/>
              <a:gd name="connsiteY78" fmla="*/ 403030 h 1558616"/>
              <a:gd name="connsiteX79" fmla="*/ 6197263 w 7217309"/>
              <a:gd name="connsiteY79" fmla="*/ 412676 h 1558616"/>
              <a:gd name="connsiteX80" fmla="*/ 6189386 w 7217309"/>
              <a:gd name="connsiteY80" fmla="*/ 396600 h 1558616"/>
              <a:gd name="connsiteX81" fmla="*/ 5795546 w 7217309"/>
              <a:gd name="connsiteY81" fmla="*/ 149033 h 1558616"/>
              <a:gd name="connsiteX82" fmla="*/ 5548411 w 7217309"/>
              <a:gd name="connsiteY82" fmla="*/ 213738 h 1558616"/>
              <a:gd name="connsiteX83" fmla="*/ 5469084 w 7217309"/>
              <a:gd name="connsiteY83" fmla="*/ 277741 h 1558616"/>
              <a:gd name="connsiteX84" fmla="*/ 5389757 w 7217309"/>
              <a:gd name="connsiteY84" fmla="*/ 213738 h 1558616"/>
              <a:gd name="connsiteX85" fmla="*/ 5142622 w 7217309"/>
              <a:gd name="connsiteY85" fmla="*/ 149033 h 1558616"/>
              <a:gd name="connsiteX86" fmla="*/ 4802012 w 7217309"/>
              <a:gd name="connsiteY86" fmla="*/ 296880 h 1558616"/>
              <a:gd name="connsiteX87" fmla="*/ 4756151 w 7217309"/>
              <a:gd name="connsiteY87" fmla="*/ 382795 h 1558616"/>
              <a:gd name="connsiteX88" fmla="*/ 4728197 w 7217309"/>
              <a:gd name="connsiteY88" fmla="*/ 341912 h 1558616"/>
              <a:gd name="connsiteX89" fmla="*/ 4371526 w 7217309"/>
              <a:gd name="connsiteY89" fmla="*/ 208985 h 1558616"/>
              <a:gd name="connsiteX90" fmla="*/ 4190359 w 7217309"/>
              <a:gd name="connsiteY90" fmla="*/ 237922 h 1558616"/>
              <a:gd name="connsiteX91" fmla="*/ 4174606 w 7217309"/>
              <a:gd name="connsiteY91" fmla="*/ 241137 h 1558616"/>
              <a:gd name="connsiteX92" fmla="*/ 4170667 w 7217309"/>
              <a:gd name="connsiteY92" fmla="*/ 228276 h 1558616"/>
              <a:gd name="connsiteX93" fmla="*/ 3776827 w 7217309"/>
              <a:gd name="connsiteY93" fmla="*/ 0 h 15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7217309" h="1558616">
                <a:moveTo>
                  <a:pt x="3776827" y="0"/>
                </a:moveTo>
                <a:cubicBezTo>
                  <a:pt x="3587784" y="0"/>
                  <a:pt x="3426309" y="102885"/>
                  <a:pt x="3382987" y="247567"/>
                </a:cubicBezTo>
                <a:cubicBezTo>
                  <a:pt x="3382987" y="247567"/>
                  <a:pt x="3382987" y="247567"/>
                  <a:pt x="3375110" y="263643"/>
                </a:cubicBezTo>
                <a:cubicBezTo>
                  <a:pt x="3375110" y="263643"/>
                  <a:pt x="3375110" y="263643"/>
                  <a:pt x="3359356" y="253997"/>
                </a:cubicBezTo>
                <a:cubicBezTo>
                  <a:pt x="3288465" y="225061"/>
                  <a:pt x="3213635" y="208985"/>
                  <a:pt x="3126991" y="208985"/>
                </a:cubicBezTo>
                <a:cubicBezTo>
                  <a:pt x="3102869" y="208985"/>
                  <a:pt x="3079115" y="210492"/>
                  <a:pt x="3055908" y="213387"/>
                </a:cubicBezTo>
                <a:lnTo>
                  <a:pt x="3042174" y="215965"/>
                </a:lnTo>
                <a:lnTo>
                  <a:pt x="3019790" y="188835"/>
                </a:lnTo>
                <a:cubicBezTo>
                  <a:pt x="2941981" y="111026"/>
                  <a:pt x="2834489" y="62900"/>
                  <a:pt x="2715757" y="62900"/>
                </a:cubicBezTo>
                <a:cubicBezTo>
                  <a:pt x="2598881" y="62900"/>
                  <a:pt x="2492896" y="109534"/>
                  <a:pt x="2415394" y="185209"/>
                </a:cubicBezTo>
                <a:lnTo>
                  <a:pt x="2375521" y="235353"/>
                </a:lnTo>
                <a:lnTo>
                  <a:pt x="2339421" y="205567"/>
                </a:lnTo>
                <a:cubicBezTo>
                  <a:pt x="2278264" y="164250"/>
                  <a:pt x="2204538" y="140125"/>
                  <a:pt x="2125178" y="140125"/>
                </a:cubicBezTo>
                <a:cubicBezTo>
                  <a:pt x="1992911" y="140125"/>
                  <a:pt x="1876296" y="207140"/>
                  <a:pt x="1807435" y="309068"/>
                </a:cubicBezTo>
                <a:lnTo>
                  <a:pt x="1788430" y="344083"/>
                </a:lnTo>
                <a:lnTo>
                  <a:pt x="1758497" y="296238"/>
                </a:lnTo>
                <a:cubicBezTo>
                  <a:pt x="1683913" y="213498"/>
                  <a:pt x="1560592" y="159242"/>
                  <a:pt x="1421763" y="159242"/>
                </a:cubicBezTo>
                <a:cubicBezTo>
                  <a:pt x="1232720" y="159242"/>
                  <a:pt x="1071246" y="262127"/>
                  <a:pt x="1027923" y="406809"/>
                </a:cubicBezTo>
                <a:cubicBezTo>
                  <a:pt x="1027923" y="406809"/>
                  <a:pt x="1027923" y="406809"/>
                  <a:pt x="1020046" y="422885"/>
                </a:cubicBezTo>
                <a:cubicBezTo>
                  <a:pt x="1020046" y="422885"/>
                  <a:pt x="1020046" y="422885"/>
                  <a:pt x="1004293" y="413239"/>
                </a:cubicBezTo>
                <a:cubicBezTo>
                  <a:pt x="933401" y="384303"/>
                  <a:pt x="858572" y="368227"/>
                  <a:pt x="771927" y="368227"/>
                </a:cubicBezTo>
                <a:cubicBezTo>
                  <a:pt x="578945" y="368227"/>
                  <a:pt x="409594" y="464682"/>
                  <a:pt x="354456" y="596503"/>
                </a:cubicBezTo>
                <a:cubicBezTo>
                  <a:pt x="354456" y="596503"/>
                  <a:pt x="354456" y="596503"/>
                  <a:pt x="350518" y="609364"/>
                </a:cubicBezTo>
                <a:cubicBezTo>
                  <a:pt x="322949" y="599718"/>
                  <a:pt x="271750" y="599718"/>
                  <a:pt x="271750" y="599718"/>
                </a:cubicBezTo>
                <a:cubicBezTo>
                  <a:pt x="122090" y="599718"/>
                  <a:pt x="0" y="696173"/>
                  <a:pt x="0" y="821564"/>
                </a:cubicBezTo>
                <a:cubicBezTo>
                  <a:pt x="0" y="946955"/>
                  <a:pt x="118152" y="1046625"/>
                  <a:pt x="267811" y="1046625"/>
                </a:cubicBezTo>
                <a:cubicBezTo>
                  <a:pt x="287503" y="1046625"/>
                  <a:pt x="307195" y="1043410"/>
                  <a:pt x="326887" y="1040195"/>
                </a:cubicBezTo>
                <a:cubicBezTo>
                  <a:pt x="326887" y="1040195"/>
                  <a:pt x="326887" y="1040195"/>
                  <a:pt x="342641" y="1036979"/>
                </a:cubicBezTo>
                <a:cubicBezTo>
                  <a:pt x="342641" y="1036979"/>
                  <a:pt x="342641" y="1036979"/>
                  <a:pt x="350518" y="1049840"/>
                </a:cubicBezTo>
                <a:cubicBezTo>
                  <a:pt x="389902" y="1194522"/>
                  <a:pt x="567130" y="1300622"/>
                  <a:pt x="771927" y="1300622"/>
                </a:cubicBezTo>
                <a:cubicBezTo>
                  <a:pt x="831003" y="1300622"/>
                  <a:pt x="894017" y="1290977"/>
                  <a:pt x="945217" y="1274901"/>
                </a:cubicBezTo>
                <a:cubicBezTo>
                  <a:pt x="945217" y="1274901"/>
                  <a:pt x="945217" y="1274901"/>
                  <a:pt x="953094" y="1271686"/>
                </a:cubicBezTo>
                <a:cubicBezTo>
                  <a:pt x="953094" y="1271686"/>
                  <a:pt x="953094" y="1271686"/>
                  <a:pt x="960970" y="1278116"/>
                </a:cubicBezTo>
                <a:cubicBezTo>
                  <a:pt x="1047615" y="1352065"/>
                  <a:pt x="1185459" y="1403507"/>
                  <a:pt x="1335118" y="1403507"/>
                </a:cubicBezTo>
                <a:cubicBezTo>
                  <a:pt x="1465086" y="1403507"/>
                  <a:pt x="1581761" y="1367337"/>
                  <a:pt x="1666867" y="1311273"/>
                </a:cubicBezTo>
                <a:lnTo>
                  <a:pt x="1737362" y="1252047"/>
                </a:lnTo>
                <a:lnTo>
                  <a:pt x="1771683" y="1315277"/>
                </a:lnTo>
                <a:cubicBezTo>
                  <a:pt x="1870868" y="1462090"/>
                  <a:pt x="2038836" y="1558616"/>
                  <a:pt x="2229348" y="1558616"/>
                </a:cubicBezTo>
                <a:cubicBezTo>
                  <a:pt x="2381758" y="1558616"/>
                  <a:pt x="2519740" y="1496840"/>
                  <a:pt x="2619619" y="1396961"/>
                </a:cubicBezTo>
                <a:lnTo>
                  <a:pt x="2656418" y="1352360"/>
                </a:lnTo>
                <a:lnTo>
                  <a:pt x="2718311" y="1394859"/>
                </a:lnTo>
                <a:cubicBezTo>
                  <a:pt x="2800649" y="1440524"/>
                  <a:pt x="2906247" y="1469460"/>
                  <a:pt x="3018491" y="1469460"/>
                </a:cubicBezTo>
                <a:cubicBezTo>
                  <a:pt x="3191781" y="1469460"/>
                  <a:pt x="3341440" y="1405157"/>
                  <a:pt x="3424147" y="1315133"/>
                </a:cubicBezTo>
                <a:cubicBezTo>
                  <a:pt x="3424147" y="1315133"/>
                  <a:pt x="3424147" y="1315133"/>
                  <a:pt x="3432024" y="1305487"/>
                </a:cubicBezTo>
                <a:cubicBezTo>
                  <a:pt x="3432024" y="1305487"/>
                  <a:pt x="3432024" y="1305487"/>
                  <a:pt x="3447777" y="1311918"/>
                </a:cubicBezTo>
                <a:cubicBezTo>
                  <a:pt x="3518669" y="1347284"/>
                  <a:pt x="3601375" y="1366575"/>
                  <a:pt x="3691958" y="1366575"/>
                </a:cubicBezTo>
                <a:lnTo>
                  <a:pt x="3760088" y="1362262"/>
                </a:lnTo>
                <a:lnTo>
                  <a:pt x="3831743" y="1401155"/>
                </a:lnTo>
                <a:cubicBezTo>
                  <a:pt x="3885169" y="1423752"/>
                  <a:pt x="3943908" y="1436248"/>
                  <a:pt x="4005566" y="1436248"/>
                </a:cubicBezTo>
                <a:cubicBezTo>
                  <a:pt x="4098053" y="1436248"/>
                  <a:pt x="4183973" y="1408133"/>
                  <a:pt x="4255245" y="1359982"/>
                </a:cubicBezTo>
                <a:lnTo>
                  <a:pt x="4278968" y="1340408"/>
                </a:lnTo>
                <a:lnTo>
                  <a:pt x="4308992" y="1376798"/>
                </a:lnTo>
                <a:cubicBezTo>
                  <a:pt x="4363322" y="1431128"/>
                  <a:pt x="4438377" y="1464731"/>
                  <a:pt x="4521281" y="1464731"/>
                </a:cubicBezTo>
                <a:cubicBezTo>
                  <a:pt x="4624911" y="1464731"/>
                  <a:pt x="4716278" y="1412226"/>
                  <a:pt x="4770230" y="1332366"/>
                </a:cubicBezTo>
                <a:lnTo>
                  <a:pt x="4773414" y="1326501"/>
                </a:lnTo>
                <a:lnTo>
                  <a:pt x="4845273" y="1358333"/>
                </a:lnTo>
                <a:cubicBezTo>
                  <a:pt x="4909272" y="1380438"/>
                  <a:pt x="4981148" y="1393298"/>
                  <a:pt x="5055977" y="1393298"/>
                </a:cubicBezTo>
                <a:cubicBezTo>
                  <a:pt x="5099299" y="1393298"/>
                  <a:pt x="5141145" y="1389279"/>
                  <a:pt x="5180837" y="1381844"/>
                </a:cubicBezTo>
                <a:lnTo>
                  <a:pt x="5290275" y="1350607"/>
                </a:lnTo>
                <a:lnTo>
                  <a:pt x="5311039" y="1367739"/>
                </a:lnTo>
                <a:cubicBezTo>
                  <a:pt x="5355580" y="1397830"/>
                  <a:pt x="5409274" y="1415400"/>
                  <a:pt x="5467072" y="1415400"/>
                </a:cubicBezTo>
                <a:cubicBezTo>
                  <a:pt x="5524870" y="1415400"/>
                  <a:pt x="5578564" y="1397830"/>
                  <a:pt x="5623104" y="1367739"/>
                </a:cubicBezTo>
                <a:lnTo>
                  <a:pt x="5644987" y="1349684"/>
                </a:lnTo>
                <a:lnTo>
                  <a:pt x="5645394" y="1349894"/>
                </a:lnTo>
                <a:cubicBezTo>
                  <a:pt x="5714809" y="1377222"/>
                  <a:pt x="5795546" y="1393298"/>
                  <a:pt x="5882191" y="1393298"/>
                </a:cubicBezTo>
                <a:cubicBezTo>
                  <a:pt x="6031850" y="1393298"/>
                  <a:pt x="6169694" y="1341856"/>
                  <a:pt x="6256339" y="1267907"/>
                </a:cubicBezTo>
                <a:cubicBezTo>
                  <a:pt x="6264216" y="1261477"/>
                  <a:pt x="6264216" y="1261477"/>
                  <a:pt x="6264216" y="1261477"/>
                </a:cubicBezTo>
                <a:cubicBezTo>
                  <a:pt x="6272092" y="1264692"/>
                  <a:pt x="6272092" y="1264692"/>
                  <a:pt x="6272092" y="1264692"/>
                </a:cubicBezTo>
                <a:cubicBezTo>
                  <a:pt x="6323292" y="1280768"/>
                  <a:pt x="6386306" y="1290413"/>
                  <a:pt x="6445382" y="1290413"/>
                </a:cubicBezTo>
                <a:cubicBezTo>
                  <a:pt x="6650179" y="1290413"/>
                  <a:pt x="6827407" y="1184313"/>
                  <a:pt x="6866791" y="1039631"/>
                </a:cubicBezTo>
                <a:cubicBezTo>
                  <a:pt x="6874668" y="1026770"/>
                  <a:pt x="6874668" y="1026770"/>
                  <a:pt x="6874668" y="1026770"/>
                </a:cubicBezTo>
                <a:cubicBezTo>
                  <a:pt x="6890421" y="1029986"/>
                  <a:pt x="6890421" y="1029986"/>
                  <a:pt x="6890421" y="1029986"/>
                </a:cubicBezTo>
                <a:cubicBezTo>
                  <a:pt x="6910113" y="1033201"/>
                  <a:pt x="6929805" y="1036416"/>
                  <a:pt x="6949497" y="1036416"/>
                </a:cubicBezTo>
                <a:cubicBezTo>
                  <a:pt x="7099157" y="1036416"/>
                  <a:pt x="7217309" y="936746"/>
                  <a:pt x="7217309" y="811355"/>
                </a:cubicBezTo>
                <a:cubicBezTo>
                  <a:pt x="7217309" y="685964"/>
                  <a:pt x="7095218" y="589509"/>
                  <a:pt x="6945559" y="589509"/>
                </a:cubicBezTo>
                <a:cubicBezTo>
                  <a:pt x="6945559" y="589509"/>
                  <a:pt x="6894360" y="589509"/>
                  <a:pt x="6866791" y="599155"/>
                </a:cubicBezTo>
                <a:cubicBezTo>
                  <a:pt x="6862853" y="586294"/>
                  <a:pt x="6862853" y="586294"/>
                  <a:pt x="6862853" y="586294"/>
                </a:cubicBezTo>
                <a:cubicBezTo>
                  <a:pt x="6807715" y="454473"/>
                  <a:pt x="6638364" y="358018"/>
                  <a:pt x="6445382" y="358018"/>
                </a:cubicBezTo>
                <a:cubicBezTo>
                  <a:pt x="6358737" y="358018"/>
                  <a:pt x="6283908" y="374094"/>
                  <a:pt x="6213016" y="403030"/>
                </a:cubicBezTo>
                <a:cubicBezTo>
                  <a:pt x="6197263" y="412676"/>
                  <a:pt x="6197263" y="412676"/>
                  <a:pt x="6197263" y="412676"/>
                </a:cubicBezTo>
                <a:cubicBezTo>
                  <a:pt x="6189386" y="396600"/>
                  <a:pt x="6189386" y="396600"/>
                  <a:pt x="6189386" y="396600"/>
                </a:cubicBezTo>
                <a:cubicBezTo>
                  <a:pt x="6146063" y="251918"/>
                  <a:pt x="5984589" y="149033"/>
                  <a:pt x="5795546" y="149033"/>
                </a:cubicBezTo>
                <a:cubicBezTo>
                  <a:pt x="5702993" y="149033"/>
                  <a:pt x="5617333" y="173147"/>
                  <a:pt x="5548411" y="213738"/>
                </a:cubicBezTo>
                <a:lnTo>
                  <a:pt x="5469084" y="277741"/>
                </a:lnTo>
                <a:lnTo>
                  <a:pt x="5389757" y="213738"/>
                </a:lnTo>
                <a:cubicBezTo>
                  <a:pt x="5320835" y="173147"/>
                  <a:pt x="5235174" y="149033"/>
                  <a:pt x="5142622" y="149033"/>
                </a:cubicBezTo>
                <a:cubicBezTo>
                  <a:pt x="5000840" y="149033"/>
                  <a:pt x="4874564" y="206906"/>
                  <a:pt x="4802012" y="296880"/>
                </a:cubicBezTo>
                <a:lnTo>
                  <a:pt x="4756151" y="382795"/>
                </a:lnTo>
                <a:lnTo>
                  <a:pt x="4728197" y="341912"/>
                </a:lnTo>
                <a:cubicBezTo>
                  <a:pt x="4649183" y="261432"/>
                  <a:pt x="4519216" y="208985"/>
                  <a:pt x="4371526" y="208985"/>
                </a:cubicBezTo>
                <a:cubicBezTo>
                  <a:pt x="4308511" y="208985"/>
                  <a:pt x="4245497" y="218631"/>
                  <a:pt x="4190359" y="237922"/>
                </a:cubicBezTo>
                <a:cubicBezTo>
                  <a:pt x="4190359" y="237922"/>
                  <a:pt x="4190359" y="237922"/>
                  <a:pt x="4174606" y="241137"/>
                </a:cubicBezTo>
                <a:cubicBezTo>
                  <a:pt x="4174606" y="241137"/>
                  <a:pt x="4174606" y="241137"/>
                  <a:pt x="4170667" y="228276"/>
                </a:cubicBezTo>
                <a:cubicBezTo>
                  <a:pt x="4119468" y="96455"/>
                  <a:pt x="3961932" y="0"/>
                  <a:pt x="37768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vert="horz" wrap="square" lIns="68525" tIns="34263" rIns="68525" bIns="34263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839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678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517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352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186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033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864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698" algn="l" defTabSz="4568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291420" y="2082712"/>
            <a:ext cx="4792846" cy="453202"/>
            <a:chOff x="2370544" y="2081756"/>
            <a:chExt cx="4792846" cy="494882"/>
          </a:xfrm>
        </p:grpSpPr>
        <p:sp>
          <p:nvSpPr>
            <p:cNvPr id="287" name="Freeform 10"/>
            <p:cNvSpPr>
              <a:spLocks/>
            </p:cNvSpPr>
            <p:nvPr/>
          </p:nvSpPr>
          <p:spPr bwMode="auto">
            <a:xfrm>
              <a:off x="2370544" y="2081756"/>
              <a:ext cx="998892" cy="48483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ea typeface="ＭＳ Ｐゴシック" charset="0"/>
                  <a:cs typeface="ＭＳ Ｐゴシック" charset="0"/>
                </a:rPr>
                <a:t>Virtual Controller</a:t>
              </a:r>
            </a:p>
          </p:txBody>
        </p:sp>
        <p:sp>
          <p:nvSpPr>
            <p:cNvPr id="289" name="Freeform 10"/>
            <p:cNvSpPr>
              <a:spLocks/>
            </p:cNvSpPr>
            <p:nvPr/>
          </p:nvSpPr>
          <p:spPr bwMode="auto">
            <a:xfrm>
              <a:off x="4018129" y="2091803"/>
              <a:ext cx="998892" cy="48483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ea typeface="ＭＳ Ｐゴシック" charset="0"/>
                  <a:cs typeface="ＭＳ Ｐゴシック" charset="0"/>
                </a:rPr>
                <a:t>Cache</a:t>
              </a:r>
            </a:p>
          </p:txBody>
        </p:sp>
        <p:sp>
          <p:nvSpPr>
            <p:cNvPr id="290" name="Freeform 10"/>
            <p:cNvSpPr>
              <a:spLocks/>
            </p:cNvSpPr>
            <p:nvPr/>
          </p:nvSpPr>
          <p:spPr bwMode="auto">
            <a:xfrm>
              <a:off x="6164498" y="2081756"/>
              <a:ext cx="998892" cy="48483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ea typeface="ＭＳ Ｐゴシック" charset="0"/>
                  <a:cs typeface="ＭＳ Ｐゴシック" charset="0"/>
                </a:rPr>
                <a:t>Capacity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476635" y="1398274"/>
            <a:ext cx="5632432" cy="274550"/>
            <a:chOff x="2476635" y="1398274"/>
            <a:chExt cx="5632432" cy="274550"/>
          </a:xfrm>
        </p:grpSpPr>
        <p:grpSp>
          <p:nvGrpSpPr>
            <p:cNvPr id="532" name="Group 531"/>
            <p:cNvGrpSpPr/>
            <p:nvPr/>
          </p:nvGrpSpPr>
          <p:grpSpPr>
            <a:xfrm>
              <a:off x="6003755" y="1412598"/>
              <a:ext cx="395575" cy="209149"/>
              <a:chOff x="4956523" y="1513596"/>
              <a:chExt cx="395575" cy="209149"/>
            </a:xfrm>
          </p:grpSpPr>
          <p:pic>
            <p:nvPicPr>
              <p:cNvPr id="533" name="Picture 532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56523" y="1513596"/>
                <a:ext cx="199632" cy="2091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534" name="Picture 533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52466" y="1513596"/>
                <a:ext cx="199632" cy="2091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</p:grpSp>
        <p:grpSp>
          <p:nvGrpSpPr>
            <p:cNvPr id="505" name="Group 504"/>
            <p:cNvGrpSpPr/>
            <p:nvPr/>
          </p:nvGrpSpPr>
          <p:grpSpPr>
            <a:xfrm>
              <a:off x="5920479" y="1463675"/>
              <a:ext cx="395575" cy="209149"/>
              <a:chOff x="4956523" y="1513596"/>
              <a:chExt cx="395575" cy="209149"/>
            </a:xfrm>
          </p:grpSpPr>
          <p:pic>
            <p:nvPicPr>
              <p:cNvPr id="508" name="Picture 507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56523" y="1513596"/>
                <a:ext cx="199632" cy="2091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509" name="Picture 50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52466" y="1513596"/>
                <a:ext cx="199632" cy="2091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</p:grpSp>
        <p:grpSp>
          <p:nvGrpSpPr>
            <p:cNvPr id="540" name="Group 539"/>
            <p:cNvGrpSpPr/>
            <p:nvPr/>
          </p:nvGrpSpPr>
          <p:grpSpPr>
            <a:xfrm>
              <a:off x="4246175" y="1432650"/>
              <a:ext cx="895908" cy="184311"/>
              <a:chOff x="3711587" y="1526733"/>
              <a:chExt cx="895908" cy="184311"/>
            </a:xfrm>
          </p:grpSpPr>
          <p:grpSp>
            <p:nvGrpSpPr>
              <p:cNvPr id="542" name="Group 541"/>
              <p:cNvGrpSpPr/>
              <p:nvPr/>
            </p:nvGrpSpPr>
            <p:grpSpPr>
              <a:xfrm>
                <a:off x="3711587" y="1530118"/>
                <a:ext cx="290122" cy="175786"/>
                <a:chOff x="1947250" y="3483864"/>
                <a:chExt cx="186350" cy="114299"/>
              </a:xfrm>
            </p:grpSpPr>
            <p:sp>
              <p:nvSpPr>
                <p:cNvPr id="555" name="Rectangle 554"/>
                <p:cNvSpPr/>
                <p:nvPr/>
              </p:nvSpPr>
              <p:spPr>
                <a:xfrm>
                  <a:off x="1947250" y="3483864"/>
                  <a:ext cx="186350" cy="91440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6" name="Rectangle 555"/>
                <p:cNvSpPr/>
                <p:nvPr/>
              </p:nvSpPr>
              <p:spPr>
                <a:xfrm flipV="1">
                  <a:off x="1947623" y="3552444"/>
                  <a:ext cx="82550" cy="45719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57" name="Straight Connector 556"/>
                <p:cNvCxnSpPr/>
                <p:nvPr/>
              </p:nvCxnSpPr>
              <p:spPr>
                <a:xfrm>
                  <a:off x="1955815" y="3502791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8" name="Straight Connector 557"/>
                <p:cNvCxnSpPr/>
                <p:nvPr/>
              </p:nvCxnSpPr>
              <p:spPr>
                <a:xfrm>
                  <a:off x="1957496" y="3527915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9" name="Straight Connector 558"/>
                <p:cNvCxnSpPr/>
                <p:nvPr/>
              </p:nvCxnSpPr>
              <p:spPr>
                <a:xfrm>
                  <a:off x="1955826" y="3553043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3" name="Group 542"/>
              <p:cNvGrpSpPr/>
              <p:nvPr/>
            </p:nvGrpSpPr>
            <p:grpSpPr>
              <a:xfrm>
                <a:off x="4014480" y="1526733"/>
                <a:ext cx="290122" cy="175786"/>
                <a:chOff x="1947250" y="3483864"/>
                <a:chExt cx="186350" cy="114299"/>
              </a:xfrm>
            </p:grpSpPr>
            <p:sp>
              <p:nvSpPr>
                <p:cNvPr id="550" name="Rectangle 549"/>
                <p:cNvSpPr/>
                <p:nvPr/>
              </p:nvSpPr>
              <p:spPr>
                <a:xfrm>
                  <a:off x="1947250" y="3483864"/>
                  <a:ext cx="186350" cy="91440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1" name="Rectangle 550"/>
                <p:cNvSpPr/>
                <p:nvPr/>
              </p:nvSpPr>
              <p:spPr>
                <a:xfrm flipV="1">
                  <a:off x="1947623" y="3552444"/>
                  <a:ext cx="82550" cy="45719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52" name="Straight Connector 551"/>
                <p:cNvCxnSpPr/>
                <p:nvPr/>
              </p:nvCxnSpPr>
              <p:spPr>
                <a:xfrm>
                  <a:off x="1955815" y="3502791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3" name="Straight Connector 552"/>
                <p:cNvCxnSpPr/>
                <p:nvPr/>
              </p:nvCxnSpPr>
              <p:spPr>
                <a:xfrm>
                  <a:off x="1957496" y="3527915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4" name="Straight Connector 553"/>
                <p:cNvCxnSpPr/>
                <p:nvPr/>
              </p:nvCxnSpPr>
              <p:spPr>
                <a:xfrm>
                  <a:off x="1955826" y="3553043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4" name="Group 543"/>
              <p:cNvGrpSpPr/>
              <p:nvPr/>
            </p:nvGrpSpPr>
            <p:grpSpPr>
              <a:xfrm>
                <a:off x="4317373" y="1535258"/>
                <a:ext cx="290122" cy="175786"/>
                <a:chOff x="1947250" y="3483864"/>
                <a:chExt cx="186350" cy="114299"/>
              </a:xfrm>
            </p:grpSpPr>
            <p:sp>
              <p:nvSpPr>
                <p:cNvPr id="545" name="Rectangle 544"/>
                <p:cNvSpPr/>
                <p:nvPr/>
              </p:nvSpPr>
              <p:spPr>
                <a:xfrm>
                  <a:off x="1947250" y="3483864"/>
                  <a:ext cx="186350" cy="91440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6" name="Rectangle 545"/>
                <p:cNvSpPr/>
                <p:nvPr/>
              </p:nvSpPr>
              <p:spPr>
                <a:xfrm flipV="1">
                  <a:off x="1947623" y="3552444"/>
                  <a:ext cx="82550" cy="45719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47" name="Straight Connector 546"/>
                <p:cNvCxnSpPr/>
                <p:nvPr/>
              </p:nvCxnSpPr>
              <p:spPr>
                <a:xfrm>
                  <a:off x="1955815" y="3502791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8" name="Straight Connector 547"/>
                <p:cNvCxnSpPr/>
                <p:nvPr/>
              </p:nvCxnSpPr>
              <p:spPr>
                <a:xfrm>
                  <a:off x="1957496" y="3527915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Straight Connector 548"/>
                <p:cNvCxnSpPr/>
                <p:nvPr/>
              </p:nvCxnSpPr>
              <p:spPr>
                <a:xfrm>
                  <a:off x="1955826" y="3553043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1" name="Group 510"/>
            <p:cNvGrpSpPr/>
            <p:nvPr/>
          </p:nvGrpSpPr>
          <p:grpSpPr>
            <a:xfrm>
              <a:off x="4162899" y="1483727"/>
              <a:ext cx="895908" cy="184311"/>
              <a:chOff x="3711587" y="1526733"/>
              <a:chExt cx="895908" cy="184311"/>
            </a:xfrm>
          </p:grpSpPr>
          <p:grpSp>
            <p:nvGrpSpPr>
              <p:cNvPr id="514" name="Group 513"/>
              <p:cNvGrpSpPr/>
              <p:nvPr/>
            </p:nvGrpSpPr>
            <p:grpSpPr>
              <a:xfrm>
                <a:off x="3711587" y="1530118"/>
                <a:ext cx="290122" cy="175786"/>
                <a:chOff x="1947250" y="3483864"/>
                <a:chExt cx="186350" cy="114299"/>
              </a:xfrm>
            </p:grpSpPr>
            <p:sp>
              <p:nvSpPr>
                <p:cNvPr id="527" name="Rectangle 526"/>
                <p:cNvSpPr/>
                <p:nvPr/>
              </p:nvSpPr>
              <p:spPr>
                <a:xfrm>
                  <a:off x="1947250" y="3483864"/>
                  <a:ext cx="186350" cy="91440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8" name="Rectangle 527"/>
                <p:cNvSpPr/>
                <p:nvPr/>
              </p:nvSpPr>
              <p:spPr>
                <a:xfrm flipV="1">
                  <a:off x="1947623" y="3552444"/>
                  <a:ext cx="82550" cy="45719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29" name="Straight Connector 528"/>
                <p:cNvCxnSpPr/>
                <p:nvPr/>
              </p:nvCxnSpPr>
              <p:spPr>
                <a:xfrm>
                  <a:off x="1955815" y="3502791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Straight Connector 529"/>
                <p:cNvCxnSpPr/>
                <p:nvPr/>
              </p:nvCxnSpPr>
              <p:spPr>
                <a:xfrm>
                  <a:off x="1957496" y="3527915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Straight Connector 530"/>
                <p:cNvCxnSpPr/>
                <p:nvPr/>
              </p:nvCxnSpPr>
              <p:spPr>
                <a:xfrm>
                  <a:off x="1955826" y="3553043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5" name="Group 514"/>
              <p:cNvGrpSpPr/>
              <p:nvPr/>
            </p:nvGrpSpPr>
            <p:grpSpPr>
              <a:xfrm>
                <a:off x="4014480" y="1526733"/>
                <a:ext cx="290122" cy="175786"/>
                <a:chOff x="1947250" y="3483864"/>
                <a:chExt cx="186350" cy="114299"/>
              </a:xfrm>
            </p:grpSpPr>
            <p:sp>
              <p:nvSpPr>
                <p:cNvPr id="522" name="Rectangle 521"/>
                <p:cNvSpPr/>
                <p:nvPr/>
              </p:nvSpPr>
              <p:spPr>
                <a:xfrm>
                  <a:off x="1947250" y="3483864"/>
                  <a:ext cx="186350" cy="91440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3" name="Rectangle 522"/>
                <p:cNvSpPr/>
                <p:nvPr/>
              </p:nvSpPr>
              <p:spPr>
                <a:xfrm flipV="1">
                  <a:off x="1947623" y="3552444"/>
                  <a:ext cx="82550" cy="45719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24" name="Straight Connector 523"/>
                <p:cNvCxnSpPr/>
                <p:nvPr/>
              </p:nvCxnSpPr>
              <p:spPr>
                <a:xfrm>
                  <a:off x="1955815" y="3502791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5" name="Straight Connector 524"/>
                <p:cNvCxnSpPr/>
                <p:nvPr/>
              </p:nvCxnSpPr>
              <p:spPr>
                <a:xfrm>
                  <a:off x="1957496" y="3527915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Straight Connector 525"/>
                <p:cNvCxnSpPr/>
                <p:nvPr/>
              </p:nvCxnSpPr>
              <p:spPr>
                <a:xfrm>
                  <a:off x="1955826" y="3553043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6" name="Group 515"/>
              <p:cNvGrpSpPr/>
              <p:nvPr/>
            </p:nvGrpSpPr>
            <p:grpSpPr>
              <a:xfrm>
                <a:off x="4317373" y="1535258"/>
                <a:ext cx="290122" cy="175786"/>
                <a:chOff x="1947250" y="3483864"/>
                <a:chExt cx="186350" cy="114299"/>
              </a:xfrm>
            </p:grpSpPr>
            <p:sp>
              <p:nvSpPr>
                <p:cNvPr id="517" name="Rectangle 516"/>
                <p:cNvSpPr/>
                <p:nvPr/>
              </p:nvSpPr>
              <p:spPr>
                <a:xfrm>
                  <a:off x="1947250" y="3483864"/>
                  <a:ext cx="186350" cy="91440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8" name="Rectangle 517"/>
                <p:cNvSpPr/>
                <p:nvPr/>
              </p:nvSpPr>
              <p:spPr>
                <a:xfrm flipV="1">
                  <a:off x="1947623" y="3552444"/>
                  <a:ext cx="82550" cy="45719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19" name="Straight Connector 518"/>
                <p:cNvCxnSpPr/>
                <p:nvPr/>
              </p:nvCxnSpPr>
              <p:spPr>
                <a:xfrm>
                  <a:off x="1955815" y="3502791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0" name="Straight Connector 519"/>
                <p:cNvCxnSpPr/>
                <p:nvPr/>
              </p:nvCxnSpPr>
              <p:spPr>
                <a:xfrm>
                  <a:off x="1957496" y="3527915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1" name="Straight Connector 520"/>
                <p:cNvCxnSpPr/>
                <p:nvPr/>
              </p:nvCxnSpPr>
              <p:spPr>
                <a:xfrm>
                  <a:off x="1955826" y="3553043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60" name="Group 559"/>
            <p:cNvGrpSpPr/>
            <p:nvPr/>
          </p:nvGrpSpPr>
          <p:grpSpPr>
            <a:xfrm>
              <a:off x="2559911" y="1398274"/>
              <a:ext cx="870501" cy="223470"/>
              <a:chOff x="2415674" y="1520471"/>
              <a:chExt cx="870501" cy="223470"/>
            </a:xfrm>
          </p:grpSpPr>
          <p:grpSp>
            <p:nvGrpSpPr>
              <p:cNvPr id="561" name="Group 560"/>
              <p:cNvGrpSpPr/>
              <p:nvPr/>
            </p:nvGrpSpPr>
            <p:grpSpPr>
              <a:xfrm>
                <a:off x="2415674" y="1520471"/>
                <a:ext cx="283028" cy="223470"/>
                <a:chOff x="6088743" y="1010216"/>
                <a:chExt cx="283028" cy="223470"/>
              </a:xfrm>
            </p:grpSpPr>
            <p:sp>
              <p:nvSpPr>
                <p:cNvPr id="582" name="Rectangle 581"/>
                <p:cNvSpPr/>
                <p:nvPr/>
              </p:nvSpPr>
              <p:spPr>
                <a:xfrm>
                  <a:off x="6088743" y="1010216"/>
                  <a:ext cx="283028" cy="22347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83" name="Group 582"/>
                <p:cNvGrpSpPr/>
                <p:nvPr/>
              </p:nvGrpSpPr>
              <p:grpSpPr>
                <a:xfrm>
                  <a:off x="6142677" y="1046501"/>
                  <a:ext cx="167619" cy="141160"/>
                  <a:chOff x="422500" y="3138968"/>
                  <a:chExt cx="167619" cy="141160"/>
                </a:xfrm>
              </p:grpSpPr>
              <p:sp>
                <p:nvSpPr>
                  <p:cNvPr id="584" name="Rounded Rectangle 583"/>
                  <p:cNvSpPr/>
                  <p:nvPr/>
                </p:nvSpPr>
                <p:spPr>
                  <a:xfrm>
                    <a:off x="422500" y="3140815"/>
                    <a:ext cx="167619" cy="139313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00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585" name="Group 584"/>
                  <p:cNvGrpSpPr/>
                  <p:nvPr/>
                </p:nvGrpSpPr>
                <p:grpSpPr>
                  <a:xfrm>
                    <a:off x="440421" y="3138968"/>
                    <a:ext cx="125903" cy="137076"/>
                    <a:chOff x="4262357" y="1345079"/>
                    <a:chExt cx="161014" cy="166032"/>
                  </a:xfrm>
                  <a:solidFill>
                    <a:schemeClr val="bg2">
                      <a:lumMod val="85000"/>
                    </a:schemeClr>
                  </a:solidFill>
                </p:grpSpPr>
                <p:cxnSp>
                  <p:nvCxnSpPr>
                    <p:cNvPr id="586" name="Straight Connector 585"/>
                    <p:cNvCxnSpPr/>
                    <p:nvPr/>
                  </p:nvCxnSpPr>
                  <p:spPr>
                    <a:xfrm>
                      <a:off x="4394291" y="1423333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7" name="Straight Connector 586"/>
                    <p:cNvCxnSpPr/>
                    <p:nvPr/>
                  </p:nvCxnSpPr>
                  <p:spPr>
                    <a:xfrm>
                      <a:off x="4345826" y="134507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8" name="Straight Connector 587"/>
                    <p:cNvCxnSpPr/>
                    <p:nvPr/>
                  </p:nvCxnSpPr>
                  <p:spPr>
                    <a:xfrm>
                      <a:off x="4346369" y="146516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7" name="Straight Connector 616"/>
                    <p:cNvCxnSpPr/>
                    <p:nvPr/>
                  </p:nvCxnSpPr>
                  <p:spPr>
                    <a:xfrm>
                      <a:off x="4262357" y="1430337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18" name="Rounded Rectangle 617"/>
                    <p:cNvSpPr/>
                    <p:nvPr/>
                  </p:nvSpPr>
                  <p:spPr>
                    <a:xfrm>
                      <a:off x="4289502" y="1373603"/>
                      <a:ext cx="111139" cy="118343"/>
                    </a:xfrm>
                    <a:prstGeom prst="round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562" name="Group 561"/>
              <p:cNvGrpSpPr/>
              <p:nvPr/>
            </p:nvGrpSpPr>
            <p:grpSpPr>
              <a:xfrm>
                <a:off x="2706116" y="1520471"/>
                <a:ext cx="283028" cy="223470"/>
                <a:chOff x="6088743" y="1010216"/>
                <a:chExt cx="283028" cy="223470"/>
              </a:xfrm>
            </p:grpSpPr>
            <p:sp>
              <p:nvSpPr>
                <p:cNvPr id="573" name="Rectangle 572"/>
                <p:cNvSpPr/>
                <p:nvPr/>
              </p:nvSpPr>
              <p:spPr>
                <a:xfrm>
                  <a:off x="6088743" y="1010216"/>
                  <a:ext cx="283028" cy="22347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74" name="Group 573"/>
                <p:cNvGrpSpPr/>
                <p:nvPr/>
              </p:nvGrpSpPr>
              <p:grpSpPr>
                <a:xfrm>
                  <a:off x="6142677" y="1046501"/>
                  <a:ext cx="167619" cy="141160"/>
                  <a:chOff x="422500" y="3138968"/>
                  <a:chExt cx="167619" cy="141160"/>
                </a:xfrm>
              </p:grpSpPr>
              <p:sp>
                <p:nvSpPr>
                  <p:cNvPr id="575" name="Rounded Rectangle 574"/>
                  <p:cNvSpPr/>
                  <p:nvPr/>
                </p:nvSpPr>
                <p:spPr>
                  <a:xfrm>
                    <a:off x="422500" y="3140815"/>
                    <a:ext cx="167619" cy="139313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00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576" name="Group 575"/>
                  <p:cNvGrpSpPr/>
                  <p:nvPr/>
                </p:nvGrpSpPr>
                <p:grpSpPr>
                  <a:xfrm>
                    <a:off x="440421" y="3138968"/>
                    <a:ext cx="125903" cy="137076"/>
                    <a:chOff x="4262357" y="1345079"/>
                    <a:chExt cx="161014" cy="166032"/>
                  </a:xfrm>
                  <a:solidFill>
                    <a:schemeClr val="bg2">
                      <a:lumMod val="85000"/>
                    </a:schemeClr>
                  </a:solidFill>
                </p:grpSpPr>
                <p:cxnSp>
                  <p:nvCxnSpPr>
                    <p:cNvPr id="577" name="Straight Connector 576"/>
                    <p:cNvCxnSpPr/>
                    <p:nvPr/>
                  </p:nvCxnSpPr>
                  <p:spPr>
                    <a:xfrm>
                      <a:off x="4394291" y="1423333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8" name="Straight Connector 577"/>
                    <p:cNvCxnSpPr/>
                    <p:nvPr/>
                  </p:nvCxnSpPr>
                  <p:spPr>
                    <a:xfrm>
                      <a:off x="4345826" y="134507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9" name="Straight Connector 578"/>
                    <p:cNvCxnSpPr/>
                    <p:nvPr/>
                  </p:nvCxnSpPr>
                  <p:spPr>
                    <a:xfrm>
                      <a:off x="4346369" y="146516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0" name="Straight Connector 579"/>
                    <p:cNvCxnSpPr/>
                    <p:nvPr/>
                  </p:nvCxnSpPr>
                  <p:spPr>
                    <a:xfrm>
                      <a:off x="4262357" y="1430337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81" name="Rounded Rectangle 580"/>
                    <p:cNvSpPr/>
                    <p:nvPr/>
                  </p:nvSpPr>
                  <p:spPr>
                    <a:xfrm>
                      <a:off x="4289502" y="1373603"/>
                      <a:ext cx="111139" cy="118343"/>
                    </a:xfrm>
                    <a:prstGeom prst="round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563" name="Group 562"/>
              <p:cNvGrpSpPr/>
              <p:nvPr/>
            </p:nvGrpSpPr>
            <p:grpSpPr>
              <a:xfrm>
                <a:off x="3003147" y="1520471"/>
                <a:ext cx="283028" cy="223470"/>
                <a:chOff x="6088743" y="1010216"/>
                <a:chExt cx="283028" cy="223470"/>
              </a:xfrm>
            </p:grpSpPr>
            <p:sp>
              <p:nvSpPr>
                <p:cNvPr id="564" name="Rectangle 563"/>
                <p:cNvSpPr/>
                <p:nvPr/>
              </p:nvSpPr>
              <p:spPr>
                <a:xfrm>
                  <a:off x="6088743" y="1010216"/>
                  <a:ext cx="283028" cy="22347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65" name="Group 564"/>
                <p:cNvGrpSpPr/>
                <p:nvPr/>
              </p:nvGrpSpPr>
              <p:grpSpPr>
                <a:xfrm>
                  <a:off x="6142677" y="1046501"/>
                  <a:ext cx="167619" cy="141160"/>
                  <a:chOff x="422500" y="3138968"/>
                  <a:chExt cx="167619" cy="141160"/>
                </a:xfrm>
              </p:grpSpPr>
              <p:sp>
                <p:nvSpPr>
                  <p:cNvPr id="566" name="Rounded Rectangle 565"/>
                  <p:cNvSpPr/>
                  <p:nvPr/>
                </p:nvSpPr>
                <p:spPr>
                  <a:xfrm>
                    <a:off x="422500" y="3140815"/>
                    <a:ext cx="167619" cy="139313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00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567" name="Group 566"/>
                  <p:cNvGrpSpPr/>
                  <p:nvPr/>
                </p:nvGrpSpPr>
                <p:grpSpPr>
                  <a:xfrm>
                    <a:off x="440421" y="3138968"/>
                    <a:ext cx="125903" cy="137076"/>
                    <a:chOff x="4262357" y="1345079"/>
                    <a:chExt cx="161014" cy="166032"/>
                  </a:xfrm>
                  <a:solidFill>
                    <a:schemeClr val="bg2">
                      <a:lumMod val="85000"/>
                    </a:schemeClr>
                  </a:solidFill>
                </p:grpSpPr>
                <p:cxnSp>
                  <p:nvCxnSpPr>
                    <p:cNvPr id="568" name="Straight Connector 567"/>
                    <p:cNvCxnSpPr/>
                    <p:nvPr/>
                  </p:nvCxnSpPr>
                  <p:spPr>
                    <a:xfrm>
                      <a:off x="4394291" y="1423333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9" name="Straight Connector 568"/>
                    <p:cNvCxnSpPr/>
                    <p:nvPr/>
                  </p:nvCxnSpPr>
                  <p:spPr>
                    <a:xfrm>
                      <a:off x="4345826" y="134507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0" name="Straight Connector 569"/>
                    <p:cNvCxnSpPr/>
                    <p:nvPr/>
                  </p:nvCxnSpPr>
                  <p:spPr>
                    <a:xfrm>
                      <a:off x="4346369" y="146516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1" name="Straight Connector 570"/>
                    <p:cNvCxnSpPr/>
                    <p:nvPr/>
                  </p:nvCxnSpPr>
                  <p:spPr>
                    <a:xfrm>
                      <a:off x="4262357" y="1430337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2" name="Rounded Rectangle 571"/>
                    <p:cNvSpPr/>
                    <p:nvPr/>
                  </p:nvSpPr>
                  <p:spPr>
                    <a:xfrm>
                      <a:off x="4289502" y="1373603"/>
                      <a:ext cx="111139" cy="118343"/>
                    </a:xfrm>
                    <a:prstGeom prst="round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459" name="Group 458"/>
            <p:cNvGrpSpPr/>
            <p:nvPr/>
          </p:nvGrpSpPr>
          <p:grpSpPr>
            <a:xfrm>
              <a:off x="2476635" y="1449351"/>
              <a:ext cx="870501" cy="223470"/>
              <a:chOff x="2415674" y="1520471"/>
              <a:chExt cx="870501" cy="223470"/>
            </a:xfrm>
          </p:grpSpPr>
          <p:grpSp>
            <p:nvGrpSpPr>
              <p:cNvPr id="461" name="Group 460"/>
              <p:cNvGrpSpPr/>
              <p:nvPr/>
            </p:nvGrpSpPr>
            <p:grpSpPr>
              <a:xfrm>
                <a:off x="2415674" y="1520471"/>
                <a:ext cx="283028" cy="223470"/>
                <a:chOff x="6088743" y="1010216"/>
                <a:chExt cx="283028" cy="223470"/>
              </a:xfrm>
            </p:grpSpPr>
            <p:sp>
              <p:nvSpPr>
                <p:cNvPr id="487" name="Rectangle 486"/>
                <p:cNvSpPr/>
                <p:nvPr/>
              </p:nvSpPr>
              <p:spPr>
                <a:xfrm>
                  <a:off x="6088743" y="1010216"/>
                  <a:ext cx="283028" cy="22347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88" name="Group 487"/>
                <p:cNvGrpSpPr/>
                <p:nvPr/>
              </p:nvGrpSpPr>
              <p:grpSpPr>
                <a:xfrm>
                  <a:off x="6142677" y="1046501"/>
                  <a:ext cx="167619" cy="141160"/>
                  <a:chOff x="422500" y="3138968"/>
                  <a:chExt cx="167619" cy="141160"/>
                </a:xfrm>
              </p:grpSpPr>
              <p:sp>
                <p:nvSpPr>
                  <p:cNvPr id="489" name="Rounded Rectangle 488"/>
                  <p:cNvSpPr/>
                  <p:nvPr/>
                </p:nvSpPr>
                <p:spPr>
                  <a:xfrm>
                    <a:off x="422500" y="3140815"/>
                    <a:ext cx="167619" cy="139313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00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490" name="Group 489"/>
                  <p:cNvGrpSpPr/>
                  <p:nvPr/>
                </p:nvGrpSpPr>
                <p:grpSpPr>
                  <a:xfrm>
                    <a:off x="440421" y="3138968"/>
                    <a:ext cx="125903" cy="137076"/>
                    <a:chOff x="4262357" y="1345079"/>
                    <a:chExt cx="161014" cy="166032"/>
                  </a:xfrm>
                  <a:solidFill>
                    <a:schemeClr val="bg2">
                      <a:lumMod val="85000"/>
                    </a:schemeClr>
                  </a:solidFill>
                </p:grpSpPr>
                <p:cxnSp>
                  <p:nvCxnSpPr>
                    <p:cNvPr id="491" name="Straight Connector 490"/>
                    <p:cNvCxnSpPr/>
                    <p:nvPr/>
                  </p:nvCxnSpPr>
                  <p:spPr>
                    <a:xfrm>
                      <a:off x="4394291" y="1423333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2" name="Straight Connector 491"/>
                    <p:cNvCxnSpPr/>
                    <p:nvPr/>
                  </p:nvCxnSpPr>
                  <p:spPr>
                    <a:xfrm>
                      <a:off x="4345826" y="134507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3" name="Straight Connector 492"/>
                    <p:cNvCxnSpPr/>
                    <p:nvPr/>
                  </p:nvCxnSpPr>
                  <p:spPr>
                    <a:xfrm>
                      <a:off x="4346369" y="146516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4" name="Straight Connector 493"/>
                    <p:cNvCxnSpPr/>
                    <p:nvPr/>
                  </p:nvCxnSpPr>
                  <p:spPr>
                    <a:xfrm>
                      <a:off x="4262357" y="1430337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95" name="Rounded Rectangle 494"/>
                    <p:cNvSpPr/>
                    <p:nvPr/>
                  </p:nvSpPr>
                  <p:spPr>
                    <a:xfrm>
                      <a:off x="4289502" y="1373603"/>
                      <a:ext cx="111139" cy="118343"/>
                    </a:xfrm>
                    <a:prstGeom prst="round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462" name="Group 461"/>
              <p:cNvGrpSpPr/>
              <p:nvPr/>
            </p:nvGrpSpPr>
            <p:grpSpPr>
              <a:xfrm>
                <a:off x="2706116" y="1520471"/>
                <a:ext cx="283028" cy="223470"/>
                <a:chOff x="6088743" y="1010216"/>
                <a:chExt cx="283028" cy="223470"/>
              </a:xfrm>
            </p:grpSpPr>
            <p:sp>
              <p:nvSpPr>
                <p:cNvPr id="473" name="Rectangle 472"/>
                <p:cNvSpPr/>
                <p:nvPr/>
              </p:nvSpPr>
              <p:spPr>
                <a:xfrm>
                  <a:off x="6088743" y="1010216"/>
                  <a:ext cx="283028" cy="22347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74" name="Group 473"/>
                <p:cNvGrpSpPr/>
                <p:nvPr/>
              </p:nvGrpSpPr>
              <p:grpSpPr>
                <a:xfrm>
                  <a:off x="6142677" y="1046501"/>
                  <a:ext cx="167619" cy="141160"/>
                  <a:chOff x="422500" y="3138968"/>
                  <a:chExt cx="167619" cy="141160"/>
                </a:xfrm>
              </p:grpSpPr>
              <p:sp>
                <p:nvSpPr>
                  <p:cNvPr id="475" name="Rounded Rectangle 474"/>
                  <p:cNvSpPr/>
                  <p:nvPr/>
                </p:nvSpPr>
                <p:spPr>
                  <a:xfrm>
                    <a:off x="422500" y="3140815"/>
                    <a:ext cx="167619" cy="139313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00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476" name="Group 475"/>
                  <p:cNvGrpSpPr/>
                  <p:nvPr/>
                </p:nvGrpSpPr>
                <p:grpSpPr>
                  <a:xfrm>
                    <a:off x="440421" y="3138968"/>
                    <a:ext cx="125903" cy="137076"/>
                    <a:chOff x="4262357" y="1345079"/>
                    <a:chExt cx="161014" cy="166032"/>
                  </a:xfrm>
                  <a:solidFill>
                    <a:schemeClr val="bg2">
                      <a:lumMod val="85000"/>
                    </a:schemeClr>
                  </a:solidFill>
                </p:grpSpPr>
                <p:cxnSp>
                  <p:nvCxnSpPr>
                    <p:cNvPr id="477" name="Straight Connector 476"/>
                    <p:cNvCxnSpPr/>
                    <p:nvPr/>
                  </p:nvCxnSpPr>
                  <p:spPr>
                    <a:xfrm>
                      <a:off x="4394291" y="1423333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8" name="Straight Connector 477"/>
                    <p:cNvCxnSpPr/>
                    <p:nvPr/>
                  </p:nvCxnSpPr>
                  <p:spPr>
                    <a:xfrm>
                      <a:off x="4345826" y="134507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9" name="Straight Connector 478"/>
                    <p:cNvCxnSpPr/>
                    <p:nvPr/>
                  </p:nvCxnSpPr>
                  <p:spPr>
                    <a:xfrm>
                      <a:off x="4346369" y="146516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0" name="Straight Connector 479"/>
                    <p:cNvCxnSpPr/>
                    <p:nvPr/>
                  </p:nvCxnSpPr>
                  <p:spPr>
                    <a:xfrm>
                      <a:off x="4262357" y="1430337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86" name="Rounded Rectangle 485"/>
                    <p:cNvSpPr/>
                    <p:nvPr/>
                  </p:nvSpPr>
                  <p:spPr>
                    <a:xfrm>
                      <a:off x="4289502" y="1373603"/>
                      <a:ext cx="111139" cy="118343"/>
                    </a:xfrm>
                    <a:prstGeom prst="round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463" name="Group 462"/>
              <p:cNvGrpSpPr/>
              <p:nvPr/>
            </p:nvGrpSpPr>
            <p:grpSpPr>
              <a:xfrm>
                <a:off x="3003147" y="1520471"/>
                <a:ext cx="283028" cy="223470"/>
                <a:chOff x="6088743" y="1010216"/>
                <a:chExt cx="283028" cy="223470"/>
              </a:xfrm>
            </p:grpSpPr>
            <p:sp>
              <p:nvSpPr>
                <p:cNvPr id="464" name="Rectangle 463"/>
                <p:cNvSpPr/>
                <p:nvPr/>
              </p:nvSpPr>
              <p:spPr>
                <a:xfrm>
                  <a:off x="6088743" y="1010216"/>
                  <a:ext cx="283028" cy="22347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65" name="Group 464"/>
                <p:cNvGrpSpPr/>
                <p:nvPr/>
              </p:nvGrpSpPr>
              <p:grpSpPr>
                <a:xfrm>
                  <a:off x="6142677" y="1046501"/>
                  <a:ext cx="167619" cy="141160"/>
                  <a:chOff x="422500" y="3138968"/>
                  <a:chExt cx="167619" cy="141160"/>
                </a:xfrm>
              </p:grpSpPr>
              <p:sp>
                <p:nvSpPr>
                  <p:cNvPr id="466" name="Rounded Rectangle 465"/>
                  <p:cNvSpPr/>
                  <p:nvPr/>
                </p:nvSpPr>
                <p:spPr>
                  <a:xfrm>
                    <a:off x="422500" y="3140815"/>
                    <a:ext cx="167619" cy="139313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00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467" name="Group 466"/>
                  <p:cNvGrpSpPr/>
                  <p:nvPr/>
                </p:nvGrpSpPr>
                <p:grpSpPr>
                  <a:xfrm>
                    <a:off x="440421" y="3138968"/>
                    <a:ext cx="125903" cy="137076"/>
                    <a:chOff x="4262357" y="1345079"/>
                    <a:chExt cx="161014" cy="166032"/>
                  </a:xfrm>
                  <a:solidFill>
                    <a:schemeClr val="bg2">
                      <a:lumMod val="85000"/>
                    </a:schemeClr>
                  </a:solidFill>
                </p:grpSpPr>
                <p:cxnSp>
                  <p:nvCxnSpPr>
                    <p:cNvPr id="468" name="Straight Connector 467"/>
                    <p:cNvCxnSpPr/>
                    <p:nvPr/>
                  </p:nvCxnSpPr>
                  <p:spPr>
                    <a:xfrm>
                      <a:off x="4394291" y="1423333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9" name="Straight Connector 468"/>
                    <p:cNvCxnSpPr/>
                    <p:nvPr/>
                  </p:nvCxnSpPr>
                  <p:spPr>
                    <a:xfrm>
                      <a:off x="4345826" y="134507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0" name="Straight Connector 469"/>
                    <p:cNvCxnSpPr/>
                    <p:nvPr/>
                  </p:nvCxnSpPr>
                  <p:spPr>
                    <a:xfrm>
                      <a:off x="4346369" y="146516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1" name="Straight Connector 470"/>
                    <p:cNvCxnSpPr/>
                    <p:nvPr/>
                  </p:nvCxnSpPr>
                  <p:spPr>
                    <a:xfrm>
                      <a:off x="4262357" y="1430337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72" name="Rounded Rectangle 471"/>
                    <p:cNvSpPr/>
                    <p:nvPr/>
                  </p:nvSpPr>
                  <p:spPr>
                    <a:xfrm>
                      <a:off x="4289502" y="1373603"/>
                      <a:ext cx="111139" cy="118343"/>
                    </a:xfrm>
                    <a:prstGeom prst="round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5" name="Group 4"/>
            <p:cNvGrpSpPr/>
            <p:nvPr/>
          </p:nvGrpSpPr>
          <p:grpSpPr>
            <a:xfrm>
              <a:off x="7230166" y="1412598"/>
              <a:ext cx="878901" cy="260226"/>
              <a:chOff x="7230166" y="1412598"/>
              <a:chExt cx="878901" cy="260226"/>
            </a:xfrm>
          </p:grpSpPr>
          <p:grpSp>
            <p:nvGrpSpPr>
              <p:cNvPr id="358" name="Group 357"/>
              <p:cNvGrpSpPr/>
              <p:nvPr/>
            </p:nvGrpSpPr>
            <p:grpSpPr>
              <a:xfrm>
                <a:off x="7313442" y="1412598"/>
                <a:ext cx="395575" cy="209149"/>
                <a:chOff x="4956523" y="1513596"/>
                <a:chExt cx="395575" cy="209149"/>
              </a:xfrm>
            </p:grpSpPr>
            <p:pic>
              <p:nvPicPr>
                <p:cNvPr id="359" name="Picture 358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56523" y="1513596"/>
                  <a:ext cx="199632" cy="2091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360" name="Picture 359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152466" y="1513596"/>
                  <a:ext cx="199632" cy="2091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</p:grpSp>
          <p:grpSp>
            <p:nvGrpSpPr>
              <p:cNvPr id="361" name="Group 360"/>
              <p:cNvGrpSpPr/>
              <p:nvPr/>
            </p:nvGrpSpPr>
            <p:grpSpPr>
              <a:xfrm>
                <a:off x="7230166" y="1463675"/>
                <a:ext cx="395575" cy="209149"/>
                <a:chOff x="4956523" y="1513596"/>
                <a:chExt cx="395575" cy="209149"/>
              </a:xfrm>
            </p:grpSpPr>
            <p:pic>
              <p:nvPicPr>
                <p:cNvPr id="362" name="Picture 361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56523" y="1513596"/>
                  <a:ext cx="199632" cy="2091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363" name="Picture 362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152466" y="1513596"/>
                  <a:ext cx="199632" cy="2091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</p:grpSp>
          <p:grpSp>
            <p:nvGrpSpPr>
              <p:cNvPr id="364" name="Group 363"/>
              <p:cNvGrpSpPr/>
              <p:nvPr/>
            </p:nvGrpSpPr>
            <p:grpSpPr>
              <a:xfrm>
                <a:off x="7713492" y="1412598"/>
                <a:ext cx="395575" cy="209149"/>
                <a:chOff x="4956523" y="1513596"/>
                <a:chExt cx="395575" cy="209149"/>
              </a:xfrm>
            </p:grpSpPr>
            <p:pic>
              <p:nvPicPr>
                <p:cNvPr id="365" name="Picture 364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56523" y="1513596"/>
                  <a:ext cx="199632" cy="2091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366" name="Picture 365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152466" y="1513596"/>
                  <a:ext cx="199632" cy="2091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</p:grpSp>
          <p:grpSp>
            <p:nvGrpSpPr>
              <p:cNvPr id="367" name="Group 366"/>
              <p:cNvGrpSpPr/>
              <p:nvPr/>
            </p:nvGrpSpPr>
            <p:grpSpPr>
              <a:xfrm>
                <a:off x="7630216" y="1463675"/>
                <a:ext cx="395575" cy="209149"/>
                <a:chOff x="4956523" y="1513596"/>
                <a:chExt cx="395575" cy="209149"/>
              </a:xfrm>
            </p:grpSpPr>
            <p:pic>
              <p:nvPicPr>
                <p:cNvPr id="368" name="Picture 367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56523" y="1513596"/>
                  <a:ext cx="199632" cy="2091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369" name="Picture 368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152466" y="1513596"/>
                  <a:ext cx="199632" cy="2091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</p:grpSp>
        </p:grpSp>
      </p:grpSp>
      <p:sp>
        <p:nvSpPr>
          <p:cNvPr id="2" name="Rectangle 1"/>
          <p:cNvSpPr/>
          <p:nvPr/>
        </p:nvSpPr>
        <p:spPr>
          <a:xfrm>
            <a:off x="2763566" y="977904"/>
            <a:ext cx="4965080" cy="369330"/>
          </a:xfrm>
          <a:prstGeom prst="rect">
            <a:avLst/>
          </a:prstGeom>
          <a:gradFill flip="none" rotWithShape="1">
            <a:gsLst>
              <a:gs pos="1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304800" algn="ctr" rotWithShape="0">
              <a:schemeClr val="bg1"/>
            </a:outerShdw>
          </a:effectLst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Creating Virtual Pools of Shared Resources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66766" y="1519552"/>
            <a:ext cx="650114" cy="599433"/>
            <a:chOff x="4866766" y="1519552"/>
            <a:chExt cx="650114" cy="599433"/>
          </a:xfrm>
        </p:grpSpPr>
        <p:grpSp>
          <p:nvGrpSpPr>
            <p:cNvPr id="16" name="Group 15"/>
            <p:cNvGrpSpPr/>
            <p:nvPr/>
          </p:nvGrpSpPr>
          <p:grpSpPr>
            <a:xfrm>
              <a:off x="4962583" y="1519552"/>
              <a:ext cx="395575" cy="209149"/>
              <a:chOff x="4956523" y="1513596"/>
              <a:chExt cx="395575" cy="209149"/>
            </a:xfrm>
          </p:grpSpPr>
          <p:pic>
            <p:nvPicPr>
              <p:cNvPr id="229" name="Picture 22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56523" y="1513596"/>
                <a:ext cx="199632" cy="2091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245" name="Picture 24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52466" y="1513596"/>
                <a:ext cx="199632" cy="2091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</p:grpSp>
        <p:sp>
          <p:nvSpPr>
            <p:cNvPr id="283" name="TextBox 282"/>
            <p:cNvSpPr txBox="1"/>
            <p:nvPr/>
          </p:nvSpPr>
          <p:spPr>
            <a:xfrm>
              <a:off x="4866766" y="1688098"/>
              <a:ext cx="6501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Write Cache</a:t>
              </a:r>
              <a:endParaRPr lang="en-US" sz="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53917" y="1544391"/>
            <a:ext cx="895908" cy="445958"/>
            <a:chOff x="3711587" y="1544390"/>
            <a:chExt cx="895908" cy="445958"/>
          </a:xfrm>
        </p:grpSpPr>
        <p:grpSp>
          <p:nvGrpSpPr>
            <p:cNvPr id="15" name="Group 14"/>
            <p:cNvGrpSpPr/>
            <p:nvPr/>
          </p:nvGrpSpPr>
          <p:grpSpPr>
            <a:xfrm>
              <a:off x="3711587" y="1544390"/>
              <a:ext cx="895908" cy="184311"/>
              <a:chOff x="3711587" y="1526733"/>
              <a:chExt cx="895908" cy="184311"/>
            </a:xfrm>
          </p:grpSpPr>
          <p:grpSp>
            <p:nvGrpSpPr>
              <p:cNvPr id="213" name="Group 212"/>
              <p:cNvGrpSpPr/>
              <p:nvPr/>
            </p:nvGrpSpPr>
            <p:grpSpPr>
              <a:xfrm>
                <a:off x="3711587" y="1530118"/>
                <a:ext cx="290122" cy="175786"/>
                <a:chOff x="1947250" y="3483864"/>
                <a:chExt cx="186350" cy="114299"/>
              </a:xfrm>
            </p:grpSpPr>
            <p:sp>
              <p:nvSpPr>
                <p:cNvPr id="214" name="Rectangle 213"/>
                <p:cNvSpPr/>
                <p:nvPr/>
              </p:nvSpPr>
              <p:spPr>
                <a:xfrm>
                  <a:off x="1947250" y="3483864"/>
                  <a:ext cx="186350" cy="91440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 flipV="1">
                  <a:off x="1947623" y="3552444"/>
                  <a:ext cx="82550" cy="45719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16" name="Straight Connector 215"/>
                <p:cNvCxnSpPr/>
                <p:nvPr/>
              </p:nvCxnSpPr>
              <p:spPr>
                <a:xfrm>
                  <a:off x="1955815" y="3502791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1957496" y="3527915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1955826" y="3553043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oup 268"/>
              <p:cNvGrpSpPr/>
              <p:nvPr/>
            </p:nvGrpSpPr>
            <p:grpSpPr>
              <a:xfrm>
                <a:off x="4014480" y="1526733"/>
                <a:ext cx="290122" cy="175786"/>
                <a:chOff x="1947250" y="3483864"/>
                <a:chExt cx="186350" cy="114299"/>
              </a:xfrm>
            </p:grpSpPr>
            <p:sp>
              <p:nvSpPr>
                <p:cNvPr id="270" name="Rectangle 269"/>
                <p:cNvSpPr/>
                <p:nvPr/>
              </p:nvSpPr>
              <p:spPr>
                <a:xfrm>
                  <a:off x="1947250" y="3483864"/>
                  <a:ext cx="186350" cy="91440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1" name="Rectangle 270"/>
                <p:cNvSpPr/>
                <p:nvPr/>
              </p:nvSpPr>
              <p:spPr>
                <a:xfrm flipV="1">
                  <a:off x="1947623" y="3552444"/>
                  <a:ext cx="82550" cy="45719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72" name="Straight Connector 271"/>
                <p:cNvCxnSpPr/>
                <p:nvPr/>
              </p:nvCxnSpPr>
              <p:spPr>
                <a:xfrm>
                  <a:off x="1955815" y="3502791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/>
                <p:cNvCxnSpPr/>
                <p:nvPr/>
              </p:nvCxnSpPr>
              <p:spPr>
                <a:xfrm>
                  <a:off x="1957496" y="3527915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/>
              </p:nvCxnSpPr>
              <p:spPr>
                <a:xfrm>
                  <a:off x="1955826" y="3553043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/>
              <p:cNvGrpSpPr/>
              <p:nvPr/>
            </p:nvGrpSpPr>
            <p:grpSpPr>
              <a:xfrm>
                <a:off x="4317373" y="1535258"/>
                <a:ext cx="290122" cy="175786"/>
                <a:chOff x="1947250" y="3483864"/>
                <a:chExt cx="186350" cy="114299"/>
              </a:xfrm>
            </p:grpSpPr>
            <p:sp>
              <p:nvSpPr>
                <p:cNvPr id="276" name="Rectangle 275"/>
                <p:cNvSpPr/>
                <p:nvPr/>
              </p:nvSpPr>
              <p:spPr>
                <a:xfrm>
                  <a:off x="1947250" y="3483864"/>
                  <a:ext cx="186350" cy="91440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7" name="Rectangle 276"/>
                <p:cNvSpPr/>
                <p:nvPr/>
              </p:nvSpPr>
              <p:spPr>
                <a:xfrm flipV="1">
                  <a:off x="1947623" y="3552444"/>
                  <a:ext cx="82550" cy="45719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78" name="Straight Connector 277"/>
                <p:cNvCxnSpPr/>
                <p:nvPr/>
              </p:nvCxnSpPr>
              <p:spPr>
                <a:xfrm>
                  <a:off x="1955815" y="3502791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/>
                <p:cNvCxnSpPr/>
                <p:nvPr/>
              </p:nvCxnSpPr>
              <p:spPr>
                <a:xfrm>
                  <a:off x="1957496" y="3527915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/>
              </p:nvCxnSpPr>
              <p:spPr>
                <a:xfrm>
                  <a:off x="1955826" y="3553043"/>
                  <a:ext cx="163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5" name="TextBox 284"/>
            <p:cNvSpPr txBox="1"/>
            <p:nvPr/>
          </p:nvSpPr>
          <p:spPr>
            <a:xfrm>
              <a:off x="3742688" y="1728738"/>
              <a:ext cx="8337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Memory</a:t>
              </a:r>
              <a:endParaRPr lang="en-US" sz="8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15674" y="1505232"/>
            <a:ext cx="870501" cy="485117"/>
            <a:chOff x="2415674" y="1505231"/>
            <a:chExt cx="870501" cy="485117"/>
          </a:xfrm>
        </p:grpSpPr>
        <p:grpSp>
          <p:nvGrpSpPr>
            <p:cNvPr id="14" name="Group 13"/>
            <p:cNvGrpSpPr/>
            <p:nvPr/>
          </p:nvGrpSpPr>
          <p:grpSpPr>
            <a:xfrm>
              <a:off x="2415674" y="1505231"/>
              <a:ext cx="870501" cy="223470"/>
              <a:chOff x="2415674" y="1520471"/>
              <a:chExt cx="870501" cy="223470"/>
            </a:xfrm>
          </p:grpSpPr>
          <p:grpSp>
            <p:nvGrpSpPr>
              <p:cNvPr id="219" name="Group 218"/>
              <p:cNvGrpSpPr/>
              <p:nvPr/>
            </p:nvGrpSpPr>
            <p:grpSpPr>
              <a:xfrm>
                <a:off x="2415674" y="1520471"/>
                <a:ext cx="283028" cy="223470"/>
                <a:chOff x="6088743" y="1010216"/>
                <a:chExt cx="283028" cy="223470"/>
              </a:xfrm>
            </p:grpSpPr>
            <p:sp>
              <p:nvSpPr>
                <p:cNvPr id="220" name="Rectangle 219"/>
                <p:cNvSpPr/>
                <p:nvPr/>
              </p:nvSpPr>
              <p:spPr>
                <a:xfrm>
                  <a:off x="6088743" y="1010216"/>
                  <a:ext cx="283028" cy="22347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21" name="Group 220"/>
                <p:cNvGrpSpPr/>
                <p:nvPr/>
              </p:nvGrpSpPr>
              <p:grpSpPr>
                <a:xfrm>
                  <a:off x="6142677" y="1046501"/>
                  <a:ext cx="167619" cy="141160"/>
                  <a:chOff x="422500" y="3138968"/>
                  <a:chExt cx="167619" cy="141160"/>
                </a:xfrm>
              </p:grpSpPr>
              <p:sp>
                <p:nvSpPr>
                  <p:cNvPr id="222" name="Rounded Rectangle 221"/>
                  <p:cNvSpPr/>
                  <p:nvPr/>
                </p:nvSpPr>
                <p:spPr>
                  <a:xfrm>
                    <a:off x="422500" y="3140815"/>
                    <a:ext cx="167619" cy="139313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00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223" name="Group 222"/>
                  <p:cNvGrpSpPr/>
                  <p:nvPr/>
                </p:nvGrpSpPr>
                <p:grpSpPr>
                  <a:xfrm>
                    <a:off x="440421" y="3138968"/>
                    <a:ext cx="125903" cy="137076"/>
                    <a:chOff x="4262357" y="1345079"/>
                    <a:chExt cx="161014" cy="166032"/>
                  </a:xfrm>
                  <a:solidFill>
                    <a:schemeClr val="bg2">
                      <a:lumMod val="85000"/>
                    </a:schemeClr>
                  </a:solidFill>
                </p:grpSpPr>
                <p:cxnSp>
                  <p:nvCxnSpPr>
                    <p:cNvPr id="224" name="Straight Connector 223"/>
                    <p:cNvCxnSpPr/>
                    <p:nvPr/>
                  </p:nvCxnSpPr>
                  <p:spPr>
                    <a:xfrm>
                      <a:off x="4394291" y="1423333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5" name="Straight Connector 224"/>
                    <p:cNvCxnSpPr/>
                    <p:nvPr/>
                  </p:nvCxnSpPr>
                  <p:spPr>
                    <a:xfrm>
                      <a:off x="4345826" y="134507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6" name="Straight Connector 225"/>
                    <p:cNvCxnSpPr/>
                    <p:nvPr/>
                  </p:nvCxnSpPr>
                  <p:spPr>
                    <a:xfrm>
                      <a:off x="4346369" y="146516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7" name="Straight Connector 226"/>
                    <p:cNvCxnSpPr/>
                    <p:nvPr/>
                  </p:nvCxnSpPr>
                  <p:spPr>
                    <a:xfrm>
                      <a:off x="4262357" y="1430337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28" name="Rounded Rectangle 227"/>
                    <p:cNvSpPr/>
                    <p:nvPr/>
                  </p:nvSpPr>
                  <p:spPr>
                    <a:xfrm>
                      <a:off x="4289502" y="1373603"/>
                      <a:ext cx="111139" cy="118343"/>
                    </a:xfrm>
                    <a:prstGeom prst="round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246" name="Group 245"/>
              <p:cNvGrpSpPr/>
              <p:nvPr/>
            </p:nvGrpSpPr>
            <p:grpSpPr>
              <a:xfrm>
                <a:off x="2706116" y="1520471"/>
                <a:ext cx="283028" cy="223470"/>
                <a:chOff x="6088743" y="1010216"/>
                <a:chExt cx="283028" cy="223470"/>
              </a:xfrm>
            </p:grpSpPr>
            <p:sp>
              <p:nvSpPr>
                <p:cNvPr id="247" name="Rectangle 246"/>
                <p:cNvSpPr/>
                <p:nvPr/>
              </p:nvSpPr>
              <p:spPr>
                <a:xfrm>
                  <a:off x="6088743" y="1010216"/>
                  <a:ext cx="283028" cy="22347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48" name="Group 247"/>
                <p:cNvGrpSpPr/>
                <p:nvPr/>
              </p:nvGrpSpPr>
              <p:grpSpPr>
                <a:xfrm>
                  <a:off x="6142677" y="1046501"/>
                  <a:ext cx="167619" cy="141160"/>
                  <a:chOff x="422500" y="3138968"/>
                  <a:chExt cx="167619" cy="141160"/>
                </a:xfrm>
              </p:grpSpPr>
              <p:sp>
                <p:nvSpPr>
                  <p:cNvPr id="249" name="Rounded Rectangle 248"/>
                  <p:cNvSpPr/>
                  <p:nvPr/>
                </p:nvSpPr>
                <p:spPr>
                  <a:xfrm>
                    <a:off x="422500" y="3140815"/>
                    <a:ext cx="167619" cy="139313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00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250" name="Group 249"/>
                  <p:cNvGrpSpPr/>
                  <p:nvPr/>
                </p:nvGrpSpPr>
                <p:grpSpPr>
                  <a:xfrm>
                    <a:off x="440421" y="3138968"/>
                    <a:ext cx="125903" cy="137076"/>
                    <a:chOff x="4262357" y="1345079"/>
                    <a:chExt cx="161014" cy="166032"/>
                  </a:xfrm>
                  <a:solidFill>
                    <a:schemeClr val="bg2">
                      <a:lumMod val="85000"/>
                    </a:schemeClr>
                  </a:solidFill>
                </p:grpSpPr>
                <p:cxnSp>
                  <p:nvCxnSpPr>
                    <p:cNvPr id="251" name="Straight Connector 250"/>
                    <p:cNvCxnSpPr/>
                    <p:nvPr/>
                  </p:nvCxnSpPr>
                  <p:spPr>
                    <a:xfrm>
                      <a:off x="4394291" y="1423333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2" name="Straight Connector 251"/>
                    <p:cNvCxnSpPr/>
                    <p:nvPr/>
                  </p:nvCxnSpPr>
                  <p:spPr>
                    <a:xfrm>
                      <a:off x="4345826" y="134507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3" name="Straight Connector 252"/>
                    <p:cNvCxnSpPr/>
                    <p:nvPr/>
                  </p:nvCxnSpPr>
                  <p:spPr>
                    <a:xfrm>
                      <a:off x="4346369" y="146516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Straight Connector 253"/>
                    <p:cNvCxnSpPr/>
                    <p:nvPr/>
                  </p:nvCxnSpPr>
                  <p:spPr>
                    <a:xfrm>
                      <a:off x="4262357" y="1430337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5" name="Rounded Rectangle 254"/>
                    <p:cNvSpPr/>
                    <p:nvPr/>
                  </p:nvSpPr>
                  <p:spPr>
                    <a:xfrm>
                      <a:off x="4289502" y="1373603"/>
                      <a:ext cx="111139" cy="118343"/>
                    </a:xfrm>
                    <a:prstGeom prst="round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256" name="Group 255"/>
              <p:cNvGrpSpPr/>
              <p:nvPr/>
            </p:nvGrpSpPr>
            <p:grpSpPr>
              <a:xfrm>
                <a:off x="3003147" y="1520471"/>
                <a:ext cx="283028" cy="223470"/>
                <a:chOff x="6088743" y="1010216"/>
                <a:chExt cx="283028" cy="223470"/>
              </a:xfrm>
            </p:grpSpPr>
            <p:sp>
              <p:nvSpPr>
                <p:cNvPr id="257" name="Rectangle 256"/>
                <p:cNvSpPr/>
                <p:nvPr/>
              </p:nvSpPr>
              <p:spPr>
                <a:xfrm>
                  <a:off x="6088743" y="1010216"/>
                  <a:ext cx="283028" cy="22347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58" name="Group 257"/>
                <p:cNvGrpSpPr/>
                <p:nvPr/>
              </p:nvGrpSpPr>
              <p:grpSpPr>
                <a:xfrm>
                  <a:off x="6142677" y="1046501"/>
                  <a:ext cx="167619" cy="141160"/>
                  <a:chOff x="422500" y="3138968"/>
                  <a:chExt cx="167619" cy="141160"/>
                </a:xfrm>
              </p:grpSpPr>
              <p:sp>
                <p:nvSpPr>
                  <p:cNvPr id="259" name="Rounded Rectangle 258"/>
                  <p:cNvSpPr/>
                  <p:nvPr/>
                </p:nvSpPr>
                <p:spPr>
                  <a:xfrm>
                    <a:off x="422500" y="3140815"/>
                    <a:ext cx="167619" cy="139313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00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261" name="Group 260"/>
                  <p:cNvGrpSpPr/>
                  <p:nvPr/>
                </p:nvGrpSpPr>
                <p:grpSpPr>
                  <a:xfrm>
                    <a:off x="440421" y="3138968"/>
                    <a:ext cx="125903" cy="137076"/>
                    <a:chOff x="4262357" y="1345079"/>
                    <a:chExt cx="161014" cy="166032"/>
                  </a:xfrm>
                  <a:solidFill>
                    <a:schemeClr val="bg2">
                      <a:lumMod val="85000"/>
                    </a:schemeClr>
                  </a:solidFill>
                </p:grpSpPr>
                <p:cxnSp>
                  <p:nvCxnSpPr>
                    <p:cNvPr id="262" name="Straight Connector 261"/>
                    <p:cNvCxnSpPr/>
                    <p:nvPr/>
                  </p:nvCxnSpPr>
                  <p:spPr>
                    <a:xfrm>
                      <a:off x="4394291" y="1423333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" name="Straight Connector 263"/>
                    <p:cNvCxnSpPr/>
                    <p:nvPr/>
                  </p:nvCxnSpPr>
                  <p:spPr>
                    <a:xfrm>
                      <a:off x="4345826" y="134507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5" name="Straight Connector 264"/>
                    <p:cNvCxnSpPr/>
                    <p:nvPr/>
                  </p:nvCxnSpPr>
                  <p:spPr>
                    <a:xfrm>
                      <a:off x="4346369" y="1465169"/>
                      <a:ext cx="0" cy="45942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6" name="Straight Connector 265"/>
                    <p:cNvCxnSpPr/>
                    <p:nvPr/>
                  </p:nvCxnSpPr>
                  <p:spPr>
                    <a:xfrm>
                      <a:off x="4262357" y="1430337"/>
                      <a:ext cx="29080" cy="0"/>
                    </a:xfrm>
                    <a:prstGeom prst="lin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8" name="Rounded Rectangle 267"/>
                    <p:cNvSpPr/>
                    <p:nvPr/>
                  </p:nvSpPr>
                  <p:spPr>
                    <a:xfrm>
                      <a:off x="4289502" y="1373603"/>
                      <a:ext cx="111139" cy="118343"/>
                    </a:xfrm>
                    <a:prstGeom prst="round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sp>
          <p:nvSpPr>
            <p:cNvPr id="282" name="TextBox 281"/>
            <p:cNvSpPr txBox="1"/>
            <p:nvPr/>
          </p:nvSpPr>
          <p:spPr>
            <a:xfrm>
              <a:off x="2434071" y="1728738"/>
              <a:ext cx="8337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CPU</a:t>
              </a:r>
            </a:p>
          </p:txBody>
        </p:sp>
      </p:grpSp>
      <p:grpSp>
        <p:nvGrpSpPr>
          <p:cNvPr id="397" name="Group 396"/>
          <p:cNvGrpSpPr/>
          <p:nvPr/>
        </p:nvGrpSpPr>
        <p:grpSpPr>
          <a:xfrm>
            <a:off x="7157225" y="3972617"/>
            <a:ext cx="1627632" cy="354647"/>
            <a:chOff x="5962958" y="3825940"/>
            <a:chExt cx="1627632" cy="354647"/>
          </a:xfrm>
        </p:grpSpPr>
        <p:sp>
          <p:nvSpPr>
            <p:cNvPr id="406" name="Rectangle 405"/>
            <p:cNvSpPr/>
            <p:nvPr/>
          </p:nvSpPr>
          <p:spPr>
            <a:xfrm>
              <a:off x="5962958" y="3825940"/>
              <a:ext cx="1627632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6045241" y="3948763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408" name="Group 407"/>
            <p:cNvGrpSpPr/>
            <p:nvPr/>
          </p:nvGrpSpPr>
          <p:grpSpPr>
            <a:xfrm>
              <a:off x="6351016" y="3878314"/>
              <a:ext cx="219450" cy="249899"/>
              <a:chOff x="10782301" y="6920601"/>
              <a:chExt cx="232410" cy="249899"/>
            </a:xfrm>
          </p:grpSpPr>
          <p:sp>
            <p:nvSpPr>
              <p:cNvPr id="432" name="Rectangle 431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33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34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35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6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7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09" name="Group 408"/>
            <p:cNvGrpSpPr/>
            <p:nvPr/>
          </p:nvGrpSpPr>
          <p:grpSpPr>
            <a:xfrm>
              <a:off x="6593304" y="3878314"/>
              <a:ext cx="957637" cy="249899"/>
              <a:chOff x="1339364" y="3073387"/>
              <a:chExt cx="1014192" cy="249899"/>
            </a:xfrm>
          </p:grpSpPr>
          <p:sp>
            <p:nvSpPr>
              <p:cNvPr id="749" name="Rectangle 748"/>
              <p:cNvSpPr/>
              <p:nvPr/>
            </p:nvSpPr>
            <p:spPr>
              <a:xfrm>
                <a:off x="1604161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7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62" name="Rectangle 761"/>
              <p:cNvSpPr/>
              <p:nvPr/>
            </p:nvSpPr>
            <p:spPr>
              <a:xfrm>
                <a:off x="2121146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57" name="Rectangle 756"/>
              <p:cNvSpPr/>
              <p:nvPr/>
            </p:nvSpPr>
            <p:spPr>
              <a:xfrm>
                <a:off x="1861393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28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64341" cy="33414"/>
                <a:chOff x="2759" y="1571"/>
                <a:chExt cx="2535" cy="98"/>
              </a:xfrm>
              <a:solidFill>
                <a:schemeClr val="tx1"/>
              </a:solidFill>
            </p:grpSpPr>
            <p:sp>
              <p:nvSpPr>
                <p:cNvPr id="429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0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1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51" name="Freeform 11"/>
                <p:cNvSpPr>
                  <a:spLocks/>
                </p:cNvSpPr>
                <p:nvPr/>
              </p:nvSpPr>
              <p:spPr bwMode="auto">
                <a:xfrm>
                  <a:off x="3536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52" name="Freeform 12"/>
                <p:cNvSpPr>
                  <a:spLocks/>
                </p:cNvSpPr>
                <p:nvPr/>
              </p:nvSpPr>
              <p:spPr bwMode="auto">
                <a:xfrm>
                  <a:off x="3616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53" name="Freeform 13"/>
                <p:cNvSpPr>
                  <a:spLocks noEditPoints="1"/>
                </p:cNvSpPr>
                <p:nvPr/>
              </p:nvSpPr>
              <p:spPr bwMode="auto">
                <a:xfrm>
                  <a:off x="3701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54" name="Freeform 11"/>
                <p:cNvSpPr>
                  <a:spLocks/>
                </p:cNvSpPr>
                <p:nvPr/>
              </p:nvSpPr>
              <p:spPr bwMode="auto">
                <a:xfrm>
                  <a:off x="4290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55" name="Freeform 12"/>
                <p:cNvSpPr>
                  <a:spLocks/>
                </p:cNvSpPr>
                <p:nvPr/>
              </p:nvSpPr>
              <p:spPr bwMode="auto">
                <a:xfrm>
                  <a:off x="4370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56" name="Freeform 13"/>
                <p:cNvSpPr>
                  <a:spLocks noEditPoints="1"/>
                </p:cNvSpPr>
                <p:nvPr/>
              </p:nvSpPr>
              <p:spPr bwMode="auto">
                <a:xfrm>
                  <a:off x="4455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59" name="Freeform 11"/>
                <p:cNvSpPr>
                  <a:spLocks/>
                </p:cNvSpPr>
                <p:nvPr/>
              </p:nvSpPr>
              <p:spPr bwMode="auto">
                <a:xfrm>
                  <a:off x="5052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60" name="Freeform 12"/>
                <p:cNvSpPr>
                  <a:spLocks/>
                </p:cNvSpPr>
                <p:nvPr/>
              </p:nvSpPr>
              <p:spPr bwMode="auto">
                <a:xfrm>
                  <a:off x="5132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61" name="Freeform 13"/>
                <p:cNvSpPr>
                  <a:spLocks noEditPoints="1"/>
                </p:cNvSpPr>
                <p:nvPr/>
              </p:nvSpPr>
              <p:spPr bwMode="auto">
                <a:xfrm>
                  <a:off x="5217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  <p:sp>
            <p:nvSpPr>
              <p:cNvPr id="750" name="Freeform 337"/>
              <p:cNvSpPr/>
              <p:nvPr/>
            </p:nvSpPr>
            <p:spPr>
              <a:xfrm>
                <a:off x="1632736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58" name="Freeform 337"/>
              <p:cNvSpPr/>
              <p:nvPr/>
            </p:nvSpPr>
            <p:spPr>
              <a:xfrm>
                <a:off x="188996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63" name="Freeform 337"/>
              <p:cNvSpPr/>
              <p:nvPr/>
            </p:nvSpPr>
            <p:spPr>
              <a:xfrm>
                <a:off x="2149721" y="3096510"/>
                <a:ext cx="181257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</p:grpSp>
      <p:grpSp>
        <p:nvGrpSpPr>
          <p:cNvPr id="439" name="Group 438"/>
          <p:cNvGrpSpPr/>
          <p:nvPr/>
        </p:nvGrpSpPr>
        <p:grpSpPr>
          <a:xfrm>
            <a:off x="5363781" y="3972617"/>
            <a:ext cx="1627632" cy="354647"/>
            <a:chOff x="5962958" y="3825940"/>
            <a:chExt cx="1627632" cy="354647"/>
          </a:xfrm>
        </p:grpSpPr>
        <p:sp>
          <p:nvSpPr>
            <p:cNvPr id="448" name="Rectangle 447"/>
            <p:cNvSpPr/>
            <p:nvPr/>
          </p:nvSpPr>
          <p:spPr>
            <a:xfrm>
              <a:off x="5962958" y="3825940"/>
              <a:ext cx="1627632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045241" y="3948763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450" name="Group 449"/>
            <p:cNvGrpSpPr/>
            <p:nvPr/>
          </p:nvGrpSpPr>
          <p:grpSpPr>
            <a:xfrm>
              <a:off x="6351016" y="3878314"/>
              <a:ext cx="219450" cy="249899"/>
              <a:chOff x="10782301" y="6920601"/>
              <a:chExt cx="232410" cy="249899"/>
            </a:xfrm>
          </p:grpSpPr>
          <p:sp>
            <p:nvSpPr>
              <p:cNvPr id="593" name="Rectangle 592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94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595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596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7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8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51" name="Group 450"/>
            <p:cNvGrpSpPr/>
            <p:nvPr/>
          </p:nvGrpSpPr>
          <p:grpSpPr>
            <a:xfrm>
              <a:off x="6593306" y="3878314"/>
              <a:ext cx="950494" cy="249899"/>
              <a:chOff x="1339364" y="3073387"/>
              <a:chExt cx="1006626" cy="249899"/>
            </a:xfrm>
          </p:grpSpPr>
          <p:sp>
            <p:nvSpPr>
              <p:cNvPr id="513" name="Rectangle 512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90" name="Rectangle 689"/>
              <p:cNvSpPr/>
              <p:nvPr/>
            </p:nvSpPr>
            <p:spPr>
              <a:xfrm>
                <a:off x="1596595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41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38" name="Rectangle 737"/>
              <p:cNvSpPr/>
              <p:nvPr/>
            </p:nvSpPr>
            <p:spPr>
              <a:xfrm>
                <a:off x="1851305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43" name="Rectangle 742"/>
              <p:cNvSpPr/>
              <p:nvPr/>
            </p:nvSpPr>
            <p:spPr>
              <a:xfrm>
                <a:off x="2113580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589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56499" cy="33414"/>
                <a:chOff x="2759" y="1571"/>
                <a:chExt cx="2512" cy="98"/>
              </a:xfrm>
              <a:solidFill>
                <a:schemeClr val="tx1"/>
              </a:solidFill>
            </p:grpSpPr>
            <p:sp>
              <p:nvSpPr>
                <p:cNvPr id="590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1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2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92" name="Freeform 11"/>
                <p:cNvSpPr>
                  <a:spLocks/>
                </p:cNvSpPr>
                <p:nvPr/>
              </p:nvSpPr>
              <p:spPr bwMode="auto">
                <a:xfrm>
                  <a:off x="3513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33" name="Freeform 12"/>
                <p:cNvSpPr>
                  <a:spLocks/>
                </p:cNvSpPr>
                <p:nvPr/>
              </p:nvSpPr>
              <p:spPr bwMode="auto">
                <a:xfrm>
                  <a:off x="3593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34" name="Freeform 13"/>
                <p:cNvSpPr>
                  <a:spLocks noEditPoints="1"/>
                </p:cNvSpPr>
                <p:nvPr/>
              </p:nvSpPr>
              <p:spPr bwMode="auto">
                <a:xfrm>
                  <a:off x="3678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35" name="Freeform 11"/>
                <p:cNvSpPr>
                  <a:spLocks/>
                </p:cNvSpPr>
                <p:nvPr/>
              </p:nvSpPr>
              <p:spPr bwMode="auto">
                <a:xfrm>
                  <a:off x="4260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36" name="Freeform 12"/>
                <p:cNvSpPr>
                  <a:spLocks/>
                </p:cNvSpPr>
                <p:nvPr/>
              </p:nvSpPr>
              <p:spPr bwMode="auto">
                <a:xfrm>
                  <a:off x="4340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37" name="Freeform 13"/>
                <p:cNvSpPr>
                  <a:spLocks noEditPoints="1"/>
                </p:cNvSpPr>
                <p:nvPr/>
              </p:nvSpPr>
              <p:spPr bwMode="auto">
                <a:xfrm>
                  <a:off x="4425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40" name="Freeform 11"/>
                <p:cNvSpPr>
                  <a:spLocks/>
                </p:cNvSpPr>
                <p:nvPr/>
              </p:nvSpPr>
              <p:spPr bwMode="auto">
                <a:xfrm>
                  <a:off x="502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41" name="Freeform 12"/>
                <p:cNvSpPr>
                  <a:spLocks/>
                </p:cNvSpPr>
                <p:nvPr/>
              </p:nvSpPr>
              <p:spPr bwMode="auto">
                <a:xfrm>
                  <a:off x="510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42" name="Freeform 13"/>
                <p:cNvSpPr>
                  <a:spLocks noEditPoints="1"/>
                </p:cNvSpPr>
                <p:nvPr/>
              </p:nvSpPr>
              <p:spPr bwMode="auto">
                <a:xfrm>
                  <a:off x="519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  <p:sp>
            <p:nvSpPr>
              <p:cNvPr id="691" name="Freeform 337"/>
              <p:cNvSpPr/>
              <p:nvPr/>
            </p:nvSpPr>
            <p:spPr>
              <a:xfrm>
                <a:off x="1625171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39" name="Freeform 337"/>
              <p:cNvSpPr/>
              <p:nvPr/>
            </p:nvSpPr>
            <p:spPr>
              <a:xfrm>
                <a:off x="1879882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44" name="Freeform 337"/>
              <p:cNvSpPr/>
              <p:nvPr/>
            </p:nvSpPr>
            <p:spPr>
              <a:xfrm>
                <a:off x="2142157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</p:grpSp>
      <p:grpSp>
        <p:nvGrpSpPr>
          <p:cNvPr id="600" name="Group 599"/>
          <p:cNvGrpSpPr/>
          <p:nvPr/>
        </p:nvGrpSpPr>
        <p:grpSpPr>
          <a:xfrm>
            <a:off x="3527557" y="3972617"/>
            <a:ext cx="1627632" cy="354647"/>
            <a:chOff x="5962958" y="3825940"/>
            <a:chExt cx="1627632" cy="354647"/>
          </a:xfrm>
        </p:grpSpPr>
        <p:sp>
          <p:nvSpPr>
            <p:cNvPr id="609" name="Rectangle 608"/>
            <p:cNvSpPr/>
            <p:nvPr/>
          </p:nvSpPr>
          <p:spPr>
            <a:xfrm>
              <a:off x="5962958" y="3825940"/>
              <a:ext cx="1627632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10" name="Rectangle 609"/>
            <p:cNvSpPr/>
            <p:nvPr/>
          </p:nvSpPr>
          <p:spPr>
            <a:xfrm>
              <a:off x="6045241" y="3948763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611" name="Group 610"/>
            <p:cNvGrpSpPr/>
            <p:nvPr/>
          </p:nvGrpSpPr>
          <p:grpSpPr>
            <a:xfrm>
              <a:off x="6351016" y="3878314"/>
              <a:ext cx="219450" cy="249899"/>
              <a:chOff x="10782301" y="6920601"/>
              <a:chExt cx="232410" cy="249899"/>
            </a:xfrm>
          </p:grpSpPr>
          <p:sp>
            <p:nvSpPr>
              <p:cNvPr id="637" name="Rectangle 636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38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639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640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41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65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612" name="Group 611"/>
            <p:cNvGrpSpPr/>
            <p:nvPr/>
          </p:nvGrpSpPr>
          <p:grpSpPr>
            <a:xfrm>
              <a:off x="6593303" y="3878314"/>
              <a:ext cx="952875" cy="249899"/>
              <a:chOff x="1339364" y="3073387"/>
              <a:chExt cx="1009149" cy="249899"/>
            </a:xfrm>
          </p:grpSpPr>
          <p:sp>
            <p:nvSpPr>
              <p:cNvPr id="631" name="Rectangle 630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2116103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74" name="Rectangle 673"/>
              <p:cNvSpPr/>
              <p:nvPr/>
            </p:nvSpPr>
            <p:spPr>
              <a:xfrm>
                <a:off x="1853827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1599118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32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633" name="Group 10"/>
              <p:cNvGrpSpPr>
                <a:grpSpLocks noChangeAspect="1"/>
              </p:cNvGrpSpPr>
              <p:nvPr/>
            </p:nvGrpSpPr>
            <p:grpSpPr bwMode="auto">
              <a:xfrm>
                <a:off x="1414315" y="3277826"/>
                <a:ext cx="859228" cy="33414"/>
                <a:chOff x="2759" y="1571"/>
                <a:chExt cx="2520" cy="98"/>
              </a:xfrm>
              <a:solidFill>
                <a:schemeClr val="tx1"/>
              </a:solidFill>
            </p:grpSpPr>
            <p:sp>
              <p:nvSpPr>
                <p:cNvPr id="634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35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3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63" name="Freeform 11"/>
                <p:cNvSpPr>
                  <a:spLocks/>
                </p:cNvSpPr>
                <p:nvPr/>
              </p:nvSpPr>
              <p:spPr bwMode="auto">
                <a:xfrm>
                  <a:off x="3521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69" name="Freeform 12"/>
                <p:cNvSpPr>
                  <a:spLocks/>
                </p:cNvSpPr>
                <p:nvPr/>
              </p:nvSpPr>
              <p:spPr bwMode="auto">
                <a:xfrm>
                  <a:off x="3601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70" name="Freeform 13"/>
                <p:cNvSpPr>
                  <a:spLocks noEditPoints="1"/>
                </p:cNvSpPr>
                <p:nvPr/>
              </p:nvSpPr>
              <p:spPr bwMode="auto">
                <a:xfrm>
                  <a:off x="3686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71" name="Freeform 11"/>
                <p:cNvSpPr>
                  <a:spLocks/>
                </p:cNvSpPr>
                <p:nvPr/>
              </p:nvSpPr>
              <p:spPr bwMode="auto">
                <a:xfrm>
                  <a:off x="4268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72" name="Freeform 12"/>
                <p:cNvSpPr>
                  <a:spLocks/>
                </p:cNvSpPr>
                <p:nvPr/>
              </p:nvSpPr>
              <p:spPr bwMode="auto">
                <a:xfrm>
                  <a:off x="4348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73" name="Freeform 13"/>
                <p:cNvSpPr>
                  <a:spLocks noEditPoints="1"/>
                </p:cNvSpPr>
                <p:nvPr/>
              </p:nvSpPr>
              <p:spPr bwMode="auto">
                <a:xfrm>
                  <a:off x="4433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80" name="Freeform 11"/>
                <p:cNvSpPr>
                  <a:spLocks/>
                </p:cNvSpPr>
                <p:nvPr/>
              </p:nvSpPr>
              <p:spPr bwMode="auto">
                <a:xfrm>
                  <a:off x="5037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81" name="Freeform 12"/>
                <p:cNvSpPr>
                  <a:spLocks/>
                </p:cNvSpPr>
                <p:nvPr/>
              </p:nvSpPr>
              <p:spPr bwMode="auto">
                <a:xfrm>
                  <a:off x="5117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82" name="Freeform 13"/>
                <p:cNvSpPr>
                  <a:spLocks noEditPoints="1"/>
                </p:cNvSpPr>
                <p:nvPr/>
              </p:nvSpPr>
              <p:spPr bwMode="auto">
                <a:xfrm>
                  <a:off x="5202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  <p:sp>
            <p:nvSpPr>
              <p:cNvPr id="662" name="Freeform 337"/>
              <p:cNvSpPr/>
              <p:nvPr/>
            </p:nvSpPr>
            <p:spPr>
              <a:xfrm>
                <a:off x="1627693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79" name="Freeform 337"/>
              <p:cNvSpPr/>
              <p:nvPr/>
            </p:nvSpPr>
            <p:spPr>
              <a:xfrm>
                <a:off x="1882403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84" name="Freeform 337"/>
              <p:cNvSpPr/>
              <p:nvPr/>
            </p:nvSpPr>
            <p:spPr>
              <a:xfrm>
                <a:off x="2144678" y="3096510"/>
                <a:ext cx="181255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</p:grpSp>
      <p:grpSp>
        <p:nvGrpSpPr>
          <p:cNvPr id="675" name="Group 674"/>
          <p:cNvGrpSpPr/>
          <p:nvPr/>
        </p:nvGrpSpPr>
        <p:grpSpPr>
          <a:xfrm>
            <a:off x="1714813" y="3972617"/>
            <a:ext cx="1627632" cy="354647"/>
            <a:chOff x="5962958" y="3825940"/>
            <a:chExt cx="1627632" cy="354647"/>
          </a:xfrm>
        </p:grpSpPr>
        <p:sp>
          <p:nvSpPr>
            <p:cNvPr id="701" name="Rectangle 700"/>
            <p:cNvSpPr/>
            <p:nvPr/>
          </p:nvSpPr>
          <p:spPr>
            <a:xfrm>
              <a:off x="5962958" y="3825940"/>
              <a:ext cx="1627632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6045241" y="3948763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703" name="Group 702"/>
            <p:cNvGrpSpPr/>
            <p:nvPr/>
          </p:nvGrpSpPr>
          <p:grpSpPr>
            <a:xfrm>
              <a:off x="6351016" y="3878314"/>
              <a:ext cx="219450" cy="249899"/>
              <a:chOff x="10782301" y="6920601"/>
              <a:chExt cx="232410" cy="249899"/>
            </a:xfrm>
          </p:grpSpPr>
          <p:sp>
            <p:nvSpPr>
              <p:cNvPr id="727" name="Rectangle 726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28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729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730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31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32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704" name="Group 703"/>
            <p:cNvGrpSpPr/>
            <p:nvPr/>
          </p:nvGrpSpPr>
          <p:grpSpPr>
            <a:xfrm>
              <a:off x="6593305" y="3878314"/>
              <a:ext cx="950494" cy="249899"/>
              <a:chOff x="1339364" y="3073387"/>
              <a:chExt cx="1006626" cy="249899"/>
            </a:xfrm>
          </p:grpSpPr>
          <p:sp>
            <p:nvSpPr>
              <p:cNvPr id="721" name="Rectangle 720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22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1851305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1596595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2113580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723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56499" cy="33414"/>
                <a:chOff x="2759" y="1571"/>
                <a:chExt cx="2512" cy="98"/>
              </a:xfrm>
              <a:solidFill>
                <a:schemeClr val="tx1"/>
              </a:solidFill>
            </p:grpSpPr>
            <p:sp>
              <p:nvSpPr>
                <p:cNvPr id="724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25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72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48" name="Freeform 11"/>
                <p:cNvSpPr>
                  <a:spLocks/>
                </p:cNvSpPr>
                <p:nvPr/>
              </p:nvSpPr>
              <p:spPr bwMode="auto">
                <a:xfrm>
                  <a:off x="3513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49" name="Freeform 12"/>
                <p:cNvSpPr>
                  <a:spLocks/>
                </p:cNvSpPr>
                <p:nvPr/>
              </p:nvSpPr>
              <p:spPr bwMode="auto">
                <a:xfrm>
                  <a:off x="3593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50" name="Freeform 13"/>
                <p:cNvSpPr>
                  <a:spLocks noEditPoints="1"/>
                </p:cNvSpPr>
                <p:nvPr/>
              </p:nvSpPr>
              <p:spPr bwMode="auto">
                <a:xfrm>
                  <a:off x="3678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51" name="Freeform 11"/>
                <p:cNvSpPr>
                  <a:spLocks/>
                </p:cNvSpPr>
                <p:nvPr/>
              </p:nvSpPr>
              <p:spPr bwMode="auto">
                <a:xfrm>
                  <a:off x="4260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52" name="Freeform 12"/>
                <p:cNvSpPr>
                  <a:spLocks/>
                </p:cNvSpPr>
                <p:nvPr/>
              </p:nvSpPr>
              <p:spPr bwMode="auto">
                <a:xfrm>
                  <a:off x="4340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53" name="Freeform 13"/>
                <p:cNvSpPr>
                  <a:spLocks noEditPoints="1"/>
                </p:cNvSpPr>
                <p:nvPr/>
              </p:nvSpPr>
              <p:spPr bwMode="auto">
                <a:xfrm>
                  <a:off x="4425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56" name="Freeform 11"/>
                <p:cNvSpPr>
                  <a:spLocks/>
                </p:cNvSpPr>
                <p:nvPr/>
              </p:nvSpPr>
              <p:spPr bwMode="auto">
                <a:xfrm>
                  <a:off x="502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57" name="Freeform 12"/>
                <p:cNvSpPr>
                  <a:spLocks/>
                </p:cNvSpPr>
                <p:nvPr/>
              </p:nvSpPr>
              <p:spPr bwMode="auto">
                <a:xfrm>
                  <a:off x="510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58" name="Freeform 13"/>
                <p:cNvSpPr>
                  <a:spLocks noEditPoints="1"/>
                </p:cNvSpPr>
                <p:nvPr/>
              </p:nvSpPr>
              <p:spPr bwMode="auto">
                <a:xfrm>
                  <a:off x="519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  <p:sp>
            <p:nvSpPr>
              <p:cNvPr id="647" name="Freeform 337"/>
              <p:cNvSpPr/>
              <p:nvPr/>
            </p:nvSpPr>
            <p:spPr>
              <a:xfrm>
                <a:off x="1625171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55" name="Freeform 337"/>
              <p:cNvSpPr/>
              <p:nvPr/>
            </p:nvSpPr>
            <p:spPr>
              <a:xfrm>
                <a:off x="1879882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60" name="Freeform 337"/>
              <p:cNvSpPr/>
              <p:nvPr/>
            </p:nvSpPr>
            <p:spPr>
              <a:xfrm>
                <a:off x="2142157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770919" y="1513202"/>
            <a:ext cx="833707" cy="477147"/>
            <a:chOff x="5770919" y="1513202"/>
            <a:chExt cx="833707" cy="477147"/>
          </a:xfrm>
        </p:grpSpPr>
        <p:sp>
          <p:nvSpPr>
            <p:cNvPr id="284" name="TextBox 283"/>
            <p:cNvSpPr txBox="1"/>
            <p:nvPr/>
          </p:nvSpPr>
          <p:spPr>
            <a:xfrm>
              <a:off x="5770919" y="1728739"/>
              <a:ext cx="8337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SSDs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796021" y="1513202"/>
              <a:ext cx="795625" cy="209149"/>
              <a:chOff x="5796021" y="1513202"/>
              <a:chExt cx="795625" cy="209149"/>
            </a:xfrm>
          </p:grpSpPr>
          <p:grpSp>
            <p:nvGrpSpPr>
              <p:cNvPr id="370" name="Group 369"/>
              <p:cNvGrpSpPr/>
              <p:nvPr/>
            </p:nvGrpSpPr>
            <p:grpSpPr>
              <a:xfrm>
                <a:off x="5796021" y="1513202"/>
                <a:ext cx="395575" cy="209149"/>
                <a:chOff x="4956523" y="1513596"/>
                <a:chExt cx="395575" cy="209149"/>
              </a:xfrm>
            </p:grpSpPr>
            <p:pic>
              <p:nvPicPr>
                <p:cNvPr id="371" name="Picture 370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56523" y="1513596"/>
                  <a:ext cx="199632" cy="2091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372" name="Picture 371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152466" y="1513596"/>
                  <a:ext cx="199632" cy="2091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</p:grpSp>
          <p:grpSp>
            <p:nvGrpSpPr>
              <p:cNvPr id="373" name="Group 372"/>
              <p:cNvGrpSpPr/>
              <p:nvPr/>
            </p:nvGrpSpPr>
            <p:grpSpPr>
              <a:xfrm>
                <a:off x="6196071" y="1513202"/>
                <a:ext cx="395575" cy="209149"/>
                <a:chOff x="4956523" y="1513596"/>
                <a:chExt cx="395575" cy="209149"/>
              </a:xfrm>
            </p:grpSpPr>
            <p:pic>
              <p:nvPicPr>
                <p:cNvPr id="374" name="Picture 373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56523" y="1513596"/>
                  <a:ext cx="199632" cy="2091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  <p:pic>
              <p:nvPicPr>
                <p:cNvPr id="375" name="Picture 374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152466" y="1513596"/>
                  <a:ext cx="199632" cy="2091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31951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1.97531E-6 L 0.09809 1.97531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7037E-6 L 0.14809 -3.7037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11111E-6 1.48148E-6 L 0.0467 -0.0009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animBg="1"/>
      <p:bldP spid="294" grpId="0" animBg="1"/>
      <p:bldP spid="297" grpId="0" animBg="1"/>
      <p:bldP spid="512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Rectangle 694"/>
          <p:cNvSpPr/>
          <p:nvPr/>
        </p:nvSpPr>
        <p:spPr>
          <a:xfrm rot="10800000">
            <a:off x="5866126" y="2156460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96" name="Rectangle 695"/>
          <p:cNvSpPr/>
          <p:nvPr/>
        </p:nvSpPr>
        <p:spPr>
          <a:xfrm rot="10800000">
            <a:off x="440686" y="2156460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97" name="Rectangle 696"/>
          <p:cNvSpPr/>
          <p:nvPr/>
        </p:nvSpPr>
        <p:spPr>
          <a:xfrm rot="10800000">
            <a:off x="2249167" y="2156460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98" name="Rectangle 697"/>
          <p:cNvSpPr/>
          <p:nvPr/>
        </p:nvSpPr>
        <p:spPr>
          <a:xfrm rot="10800000">
            <a:off x="4057647" y="2156460"/>
            <a:ext cx="1769114" cy="25908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Scaling of </a:t>
            </a:r>
            <a:br>
              <a:rPr lang="en-US" dirty="0"/>
            </a:br>
            <a:r>
              <a:rPr lang="en-US" dirty="0"/>
              <a:t>Compute and Capacity</a:t>
            </a:r>
          </a:p>
        </p:txBody>
      </p:sp>
      <p:grpSp>
        <p:nvGrpSpPr>
          <p:cNvPr id="589" name="Group 588"/>
          <p:cNvGrpSpPr/>
          <p:nvPr/>
        </p:nvGrpSpPr>
        <p:grpSpPr>
          <a:xfrm>
            <a:off x="504350" y="3323021"/>
            <a:ext cx="5267181" cy="416560"/>
            <a:chOff x="1287780" y="2518093"/>
            <a:chExt cx="5578241" cy="416560"/>
          </a:xfrm>
        </p:grpSpPr>
        <p:sp>
          <p:nvSpPr>
            <p:cNvPr id="592" name="Rectangle 591"/>
            <p:cNvSpPr/>
            <p:nvPr/>
          </p:nvSpPr>
          <p:spPr>
            <a:xfrm>
              <a:off x="1287780" y="2518093"/>
              <a:ext cx="5578241" cy="4165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591" name="Rectangle 590"/>
            <p:cNvSpPr/>
            <p:nvPr/>
          </p:nvSpPr>
          <p:spPr>
            <a:xfrm>
              <a:off x="3149589" y="2557096"/>
              <a:ext cx="185462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spc="30" dirty="0">
                  <a:solidFill>
                    <a:schemeClr val="bg1"/>
                  </a:solidFill>
                </a:rPr>
                <a:t>HX Data Platform</a:t>
              </a:r>
            </a:p>
          </p:txBody>
        </p:sp>
      </p:grpSp>
      <p:grpSp>
        <p:nvGrpSpPr>
          <p:cNvPr id="624" name="Group 623"/>
          <p:cNvGrpSpPr/>
          <p:nvPr/>
        </p:nvGrpSpPr>
        <p:grpSpPr>
          <a:xfrm>
            <a:off x="5962959" y="4314498"/>
            <a:ext cx="1604566" cy="282408"/>
            <a:chOff x="7068754" y="1073150"/>
            <a:chExt cx="1699326" cy="282408"/>
          </a:xfrm>
        </p:grpSpPr>
        <p:cxnSp>
          <p:nvCxnSpPr>
            <p:cNvPr id="625" name="Straight Connector 624"/>
            <p:cNvCxnSpPr/>
            <p:nvPr/>
          </p:nvCxnSpPr>
          <p:spPr>
            <a:xfrm>
              <a:off x="7068754" y="1214354"/>
              <a:ext cx="1699326" cy="0"/>
            </a:xfrm>
            <a:prstGeom prst="line">
              <a:avLst/>
            </a:prstGeom>
            <a:ln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6" name="Rectangle 625"/>
            <p:cNvSpPr/>
            <p:nvPr/>
          </p:nvSpPr>
          <p:spPr>
            <a:xfrm>
              <a:off x="7309443" y="1073150"/>
              <a:ext cx="1296784" cy="2824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1"/>
                  </a:solidFill>
                </a:rPr>
                <a:t>Add Nodes</a:t>
              </a:r>
            </a:p>
          </p:txBody>
        </p:sp>
      </p:grpSp>
      <p:grpSp>
        <p:nvGrpSpPr>
          <p:cNvPr id="628" name="Group 627"/>
          <p:cNvGrpSpPr/>
          <p:nvPr/>
        </p:nvGrpSpPr>
        <p:grpSpPr>
          <a:xfrm>
            <a:off x="508021" y="4314498"/>
            <a:ext cx="5454938" cy="282408"/>
            <a:chOff x="4721423" y="1073150"/>
            <a:chExt cx="5777086" cy="282408"/>
          </a:xfrm>
        </p:grpSpPr>
        <p:cxnSp>
          <p:nvCxnSpPr>
            <p:cNvPr id="629" name="Straight Connector 628"/>
            <p:cNvCxnSpPr/>
            <p:nvPr/>
          </p:nvCxnSpPr>
          <p:spPr>
            <a:xfrm>
              <a:off x="4721423" y="1214354"/>
              <a:ext cx="5777086" cy="0"/>
            </a:xfrm>
            <a:prstGeom prst="line">
              <a:avLst/>
            </a:prstGeom>
            <a:ln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0" name="Rectangle 629"/>
            <p:cNvSpPr/>
            <p:nvPr/>
          </p:nvSpPr>
          <p:spPr>
            <a:xfrm>
              <a:off x="5960099" y="1073150"/>
              <a:ext cx="3794305" cy="2824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>
                  <a:shade val="95000"/>
                  <a:satMod val="10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1"/>
                  </a:solidFill>
                </a:rPr>
                <a:t>Scale Cache or Capacity Within Nodes</a:t>
              </a:r>
            </a:p>
          </p:txBody>
        </p:sp>
      </p:grpSp>
      <p:grpSp>
        <p:nvGrpSpPr>
          <p:cNvPr id="441" name="Group 440"/>
          <p:cNvGrpSpPr/>
          <p:nvPr/>
        </p:nvGrpSpPr>
        <p:grpSpPr>
          <a:xfrm>
            <a:off x="504350" y="3323021"/>
            <a:ext cx="7077503" cy="416560"/>
            <a:chOff x="1287780" y="2518093"/>
            <a:chExt cx="7495474" cy="416560"/>
          </a:xfrm>
        </p:grpSpPr>
        <p:sp>
          <p:nvSpPr>
            <p:cNvPr id="173" name="Rectangle 172"/>
            <p:cNvSpPr/>
            <p:nvPr/>
          </p:nvSpPr>
          <p:spPr>
            <a:xfrm>
              <a:off x="1287780" y="2518093"/>
              <a:ext cx="7495474" cy="4165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4159922" y="2557096"/>
              <a:ext cx="173601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1400" spc="30" dirty="0">
                  <a:solidFill>
                    <a:schemeClr val="bg1"/>
                  </a:solidFill>
                </a:rPr>
                <a:t>HX Data Platform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15449" y="1398038"/>
            <a:ext cx="2578799" cy="1049224"/>
            <a:chOff x="6415448" y="1398037"/>
            <a:chExt cx="2578799" cy="1049224"/>
          </a:xfrm>
        </p:grpSpPr>
        <p:grpSp>
          <p:nvGrpSpPr>
            <p:cNvPr id="19" name="Group 18"/>
            <p:cNvGrpSpPr/>
            <p:nvPr/>
          </p:nvGrpSpPr>
          <p:grpSpPr>
            <a:xfrm>
              <a:off x="7764710" y="1648944"/>
              <a:ext cx="1229537" cy="798317"/>
              <a:chOff x="7660798" y="1626541"/>
              <a:chExt cx="1341536" cy="871036"/>
            </a:xfrm>
          </p:grpSpPr>
          <p:sp>
            <p:nvSpPr>
              <p:cNvPr id="263" name="Rounded Rectangle 262"/>
              <p:cNvSpPr/>
              <p:nvPr/>
            </p:nvSpPr>
            <p:spPr>
              <a:xfrm>
                <a:off x="7660798" y="1626541"/>
                <a:ext cx="1341536" cy="871036"/>
              </a:xfrm>
              <a:prstGeom prst="roundRect">
                <a:avLst>
                  <a:gd name="adj" fmla="val 3358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66" name="Picture 265" descr="Sinlgle-SERVER-ICON.emf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83740" y="2276956"/>
                <a:ext cx="646975" cy="189495"/>
              </a:xfrm>
              <a:prstGeom prst="rect">
                <a:avLst/>
              </a:prstGeom>
              <a:effectLst>
                <a:outerShdw blurRad="381000" algn="ctr" rotWithShape="0">
                  <a:schemeClr val="bg1">
                    <a:alpha val="40000"/>
                  </a:schemeClr>
                </a:outerShdw>
              </a:effectLst>
            </p:spPr>
          </p:pic>
          <p:pic>
            <p:nvPicPr>
              <p:cNvPr id="270" name="Picture 269" descr="Sinlgle-SERVER-ICON.emf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30715" y="2275558"/>
                <a:ext cx="646975" cy="189495"/>
              </a:xfrm>
              <a:prstGeom prst="rect">
                <a:avLst/>
              </a:prstGeom>
              <a:effectLst>
                <a:outerShdw blurRad="381000" algn="ctr" rotWithShape="0">
                  <a:schemeClr val="bg1">
                    <a:alpha val="40000"/>
                  </a:schemeClr>
                </a:outerShdw>
              </a:effectLst>
            </p:spPr>
          </p:pic>
        </p:grpSp>
        <p:sp>
          <p:nvSpPr>
            <p:cNvPr id="622" name="Rectangle 621"/>
            <p:cNvSpPr/>
            <p:nvPr/>
          </p:nvSpPr>
          <p:spPr>
            <a:xfrm>
              <a:off x="6415448" y="1674799"/>
              <a:ext cx="1315686" cy="67403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400" spc="-40" dirty="0">
                  <a:solidFill>
                    <a:schemeClr val="tx2"/>
                  </a:solidFill>
                </a:rPr>
                <a:t>Scale </a:t>
              </a:r>
            </a:p>
            <a:p>
              <a:pPr algn="r">
                <a:lnSpc>
                  <a:spcPct val="90000"/>
                </a:lnSpc>
              </a:pPr>
              <a:r>
                <a:rPr lang="en-US" sz="1400" spc="-40" dirty="0">
                  <a:solidFill>
                    <a:schemeClr val="tx2"/>
                  </a:solidFill>
                </a:rPr>
                <a:t>Compute-Only </a:t>
              </a:r>
              <a:r>
                <a:rPr lang="en-US" sz="1400" dirty="0">
                  <a:solidFill>
                    <a:schemeClr val="accent4"/>
                  </a:solidFill>
                </a:rPr>
                <a:t>Blades</a:t>
              </a: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8765909" y="2280672"/>
              <a:ext cx="164592" cy="91440"/>
            </a:xfrm>
            <a:prstGeom prst="rect">
              <a:avLst/>
            </a:prstGeom>
            <a:solidFill>
              <a:srgbClr val="3A82D2"/>
            </a:solidFill>
            <a:ln w="12700">
              <a:gradFill flip="none" rotWithShape="1">
                <a:gsLst>
                  <a:gs pos="0">
                    <a:srgbClr val="949494"/>
                  </a:gs>
                  <a:gs pos="100000">
                    <a:srgbClr val="949494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00" dirty="0"/>
                <a:t>IOVisor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8178036" y="2280672"/>
              <a:ext cx="164592" cy="91440"/>
            </a:xfrm>
            <a:prstGeom prst="rect">
              <a:avLst/>
            </a:prstGeom>
            <a:solidFill>
              <a:srgbClr val="3A82D2"/>
            </a:solidFill>
            <a:ln w="12700">
              <a:gradFill flip="none" rotWithShape="1">
                <a:gsLst>
                  <a:gs pos="0">
                    <a:srgbClr val="949494"/>
                  </a:gs>
                  <a:gs pos="100000">
                    <a:srgbClr val="A2A2A2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00" dirty="0"/>
                <a:t>IOVisor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7785736" y="2052078"/>
              <a:ext cx="1183868" cy="174653"/>
              <a:chOff x="7683740" y="2073451"/>
              <a:chExt cx="1293950" cy="190893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8330715" y="2073451"/>
                <a:ext cx="646975" cy="189495"/>
                <a:chOff x="8330715" y="2073451"/>
                <a:chExt cx="646975" cy="189495"/>
              </a:xfrm>
            </p:grpSpPr>
            <p:pic>
              <p:nvPicPr>
                <p:cNvPr id="269" name="Picture 268" descr="Sinlgle-SERVER-ICON.emf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30715" y="2073451"/>
                  <a:ext cx="646975" cy="189495"/>
                </a:xfrm>
                <a:prstGeom prst="rect">
                  <a:avLst/>
                </a:prstGeom>
                <a:effectLst>
                  <a:outerShdw blurRad="381000" algn="ctr" rotWithShape="0">
                    <a:schemeClr val="bg1">
                      <a:alpha val="40000"/>
                    </a:schemeClr>
                  </a:outerShdw>
                </a:effectLst>
              </p:spPr>
            </p:pic>
            <p:sp>
              <p:nvSpPr>
                <p:cNvPr id="275" name="Rectangle 274"/>
                <p:cNvSpPr/>
                <p:nvPr/>
              </p:nvSpPr>
              <p:spPr>
                <a:xfrm>
                  <a:off x="8755054" y="2119625"/>
                  <a:ext cx="179897" cy="99942"/>
                </a:xfrm>
                <a:prstGeom prst="rect">
                  <a:avLst/>
                </a:prstGeom>
                <a:solidFill>
                  <a:srgbClr val="3A82D2"/>
                </a:solidFill>
                <a:ln w="12700">
                  <a:gradFill flip="none" rotWithShape="1">
                    <a:gsLst>
                      <a:gs pos="0">
                        <a:srgbClr val="949494"/>
                      </a:gs>
                      <a:gs pos="100000">
                        <a:srgbClr val="949494"/>
                      </a:gs>
                    </a:gsLst>
                    <a:lin ang="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300" dirty="0"/>
                    <a:t>IOVisor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7683740" y="2074849"/>
                <a:ext cx="646975" cy="189495"/>
                <a:chOff x="7683740" y="2074849"/>
                <a:chExt cx="646975" cy="189495"/>
              </a:xfrm>
            </p:grpSpPr>
            <p:pic>
              <p:nvPicPr>
                <p:cNvPr id="265" name="Picture 264" descr="Sinlgle-SERVER-ICON.emf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3740" y="2074849"/>
                  <a:ext cx="646975" cy="189495"/>
                </a:xfrm>
                <a:prstGeom prst="rect">
                  <a:avLst/>
                </a:prstGeom>
                <a:effectLst>
                  <a:outerShdw blurRad="381000" algn="ctr" rotWithShape="0">
                    <a:schemeClr val="bg1">
                      <a:alpha val="40000"/>
                    </a:schemeClr>
                  </a:outerShdw>
                </a:effectLst>
              </p:spPr>
            </p:pic>
            <p:sp>
              <p:nvSpPr>
                <p:cNvPr id="276" name="Rectangle 275"/>
                <p:cNvSpPr/>
                <p:nvPr/>
              </p:nvSpPr>
              <p:spPr>
                <a:xfrm>
                  <a:off x="8112754" y="2119625"/>
                  <a:ext cx="179897" cy="99942"/>
                </a:xfrm>
                <a:prstGeom prst="rect">
                  <a:avLst/>
                </a:prstGeom>
                <a:solidFill>
                  <a:srgbClr val="3A82D2"/>
                </a:solidFill>
                <a:ln w="12700">
                  <a:gradFill flip="none" rotWithShape="1">
                    <a:gsLst>
                      <a:gs pos="0">
                        <a:srgbClr val="949494"/>
                      </a:gs>
                      <a:gs pos="100000">
                        <a:srgbClr val="A2A2A2"/>
                      </a:gs>
                    </a:gsLst>
                    <a:lin ang="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300" dirty="0"/>
                    <a:t>IOVisor</a:t>
                  </a:r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7785736" y="1863971"/>
              <a:ext cx="1183868" cy="174653"/>
              <a:chOff x="7683740" y="1871344"/>
              <a:chExt cx="1293950" cy="190893"/>
            </a:xfrm>
          </p:grpSpPr>
          <p:pic>
            <p:nvPicPr>
              <p:cNvPr id="264" name="Picture 263" descr="Sinlgle-SERVER-ICON.emf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83740" y="1872742"/>
                <a:ext cx="646975" cy="189495"/>
              </a:xfrm>
              <a:prstGeom prst="rect">
                <a:avLst/>
              </a:prstGeom>
              <a:effectLst>
                <a:outerShdw blurRad="381000" algn="ctr" rotWithShape="0">
                  <a:schemeClr val="bg1">
                    <a:alpha val="40000"/>
                  </a:schemeClr>
                </a:outerShdw>
              </a:effectLst>
            </p:spPr>
          </p:pic>
          <p:pic>
            <p:nvPicPr>
              <p:cNvPr id="268" name="Picture 267" descr="Sinlgle-SERVER-ICON.emf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30715" y="1871344"/>
                <a:ext cx="646975" cy="189495"/>
              </a:xfrm>
              <a:prstGeom prst="rect">
                <a:avLst/>
              </a:prstGeom>
              <a:effectLst>
                <a:outerShdw blurRad="381000" algn="ctr" rotWithShape="0">
                  <a:schemeClr val="bg1">
                    <a:alpha val="40000"/>
                  </a:schemeClr>
                </a:outerShdw>
              </a:effectLst>
            </p:spPr>
          </p:pic>
          <p:sp>
            <p:nvSpPr>
              <p:cNvPr id="277" name="Rectangle 276"/>
              <p:cNvSpPr/>
              <p:nvPr/>
            </p:nvSpPr>
            <p:spPr>
              <a:xfrm>
                <a:off x="8760465" y="1917518"/>
                <a:ext cx="179897" cy="99942"/>
              </a:xfrm>
              <a:prstGeom prst="rect">
                <a:avLst/>
              </a:prstGeom>
              <a:solidFill>
                <a:srgbClr val="3A82D2"/>
              </a:solidFill>
              <a:ln w="12700">
                <a:gradFill flip="none" rotWithShape="1">
                  <a:gsLst>
                    <a:gs pos="0">
                      <a:srgbClr val="949494"/>
                    </a:gs>
                    <a:gs pos="100000">
                      <a:srgbClr val="949494"/>
                    </a:gs>
                  </a:gsLst>
                  <a:lin ang="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300" dirty="0"/>
                  <a:t>IOVisor</a:t>
                </a:r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8113490" y="1917518"/>
                <a:ext cx="179897" cy="99942"/>
              </a:xfrm>
              <a:prstGeom prst="rect">
                <a:avLst/>
              </a:prstGeom>
              <a:solidFill>
                <a:srgbClr val="3A82D2"/>
              </a:solidFill>
              <a:ln w="12700">
                <a:gradFill flip="none" rotWithShape="1">
                  <a:gsLst>
                    <a:gs pos="0">
                      <a:srgbClr val="949494"/>
                    </a:gs>
                    <a:gs pos="100000">
                      <a:srgbClr val="A2A2A2"/>
                    </a:gs>
                  </a:gsLst>
                  <a:lin ang="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300" dirty="0"/>
                  <a:t>IOVisor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785736" y="1675864"/>
              <a:ext cx="1183868" cy="174653"/>
              <a:chOff x="7683740" y="1669237"/>
              <a:chExt cx="1293950" cy="190893"/>
            </a:xfrm>
          </p:grpSpPr>
          <p:pic>
            <p:nvPicPr>
              <p:cNvPr id="267" name="Picture 266" descr="Sinlgle-SERVER-ICON.emf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83740" y="1670635"/>
                <a:ext cx="646975" cy="189495"/>
              </a:xfrm>
              <a:prstGeom prst="rect">
                <a:avLst/>
              </a:prstGeom>
              <a:effectLst>
                <a:outerShdw blurRad="381000" algn="ctr" rotWithShape="0">
                  <a:schemeClr val="bg1">
                    <a:alpha val="40000"/>
                  </a:schemeClr>
                </a:outerShdw>
              </a:effectLst>
            </p:spPr>
          </p:pic>
          <p:pic>
            <p:nvPicPr>
              <p:cNvPr id="271" name="Picture 270" descr="Sinlgle-SERVER-ICON.emf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30715" y="1669237"/>
                <a:ext cx="646975" cy="189495"/>
              </a:xfrm>
              <a:prstGeom prst="rect">
                <a:avLst/>
              </a:prstGeom>
              <a:effectLst>
                <a:outerShdw blurRad="381000" algn="ctr" rotWithShape="0">
                  <a:schemeClr val="bg1">
                    <a:alpha val="40000"/>
                  </a:schemeClr>
                </a:outerShdw>
              </a:effectLst>
            </p:spPr>
          </p:pic>
          <p:sp>
            <p:nvSpPr>
              <p:cNvPr id="279" name="Rectangle 278"/>
              <p:cNvSpPr/>
              <p:nvPr/>
            </p:nvSpPr>
            <p:spPr>
              <a:xfrm>
                <a:off x="8762064" y="1714013"/>
                <a:ext cx="179897" cy="99942"/>
              </a:xfrm>
              <a:prstGeom prst="rect">
                <a:avLst/>
              </a:prstGeom>
              <a:solidFill>
                <a:srgbClr val="3A82D2"/>
              </a:solidFill>
              <a:ln w="12700">
                <a:gradFill flip="none" rotWithShape="1">
                  <a:gsLst>
                    <a:gs pos="0">
                      <a:srgbClr val="949494"/>
                    </a:gs>
                    <a:gs pos="100000">
                      <a:srgbClr val="949494"/>
                    </a:gs>
                  </a:gsLst>
                  <a:lin ang="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300" dirty="0"/>
                  <a:t>IOVisor</a:t>
                </a:r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8109919" y="1717823"/>
                <a:ext cx="181103" cy="95118"/>
              </a:xfrm>
              <a:prstGeom prst="rect">
                <a:avLst/>
              </a:prstGeom>
              <a:solidFill>
                <a:srgbClr val="3A82D2"/>
              </a:solidFill>
              <a:ln w="12700">
                <a:gradFill flip="none" rotWithShape="1">
                  <a:gsLst>
                    <a:gs pos="0">
                      <a:srgbClr val="959595"/>
                    </a:gs>
                    <a:gs pos="100000">
                      <a:srgbClr val="9B9B9B"/>
                    </a:gs>
                  </a:gsLst>
                  <a:lin ang="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300" dirty="0"/>
                  <a:t>IOVisor</a:t>
                </a:r>
              </a:p>
            </p:txBody>
          </p:sp>
        </p:grpSp>
        <p:sp>
          <p:nvSpPr>
            <p:cNvPr id="306" name="Shape 545"/>
            <p:cNvSpPr/>
            <p:nvPr/>
          </p:nvSpPr>
          <p:spPr>
            <a:xfrm>
              <a:off x="7831799" y="1398037"/>
              <a:ext cx="230658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5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307" name="Shape 545"/>
            <p:cNvSpPr/>
            <p:nvPr/>
          </p:nvSpPr>
          <p:spPr>
            <a:xfrm>
              <a:off x="8120121" y="1398037"/>
              <a:ext cx="230658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308" name="Shape 545"/>
            <p:cNvSpPr/>
            <p:nvPr/>
          </p:nvSpPr>
          <p:spPr>
            <a:xfrm>
              <a:off x="8408443" y="1398037"/>
              <a:ext cx="230658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309" name="Shape 545"/>
            <p:cNvSpPr/>
            <p:nvPr/>
          </p:nvSpPr>
          <p:spPr>
            <a:xfrm>
              <a:off x="8699843" y="1398786"/>
              <a:ext cx="230658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940041" y="3090332"/>
            <a:ext cx="1042595" cy="109415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>
            <a:defPPr>
              <a:defRPr lang="en-US"/>
            </a:defPPr>
            <a:lvl1pPr algn="ctr">
              <a:defRPr sz="1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/>
              <a:t>Non-HyperFlex  Hosts Can Connect to Storage with IOVisor</a:t>
            </a:r>
          </a:p>
        </p:txBody>
      </p:sp>
      <p:cxnSp>
        <p:nvCxnSpPr>
          <p:cNvPr id="272" name="Straight Connector 271"/>
          <p:cNvCxnSpPr/>
          <p:nvPr/>
        </p:nvCxnSpPr>
        <p:spPr>
          <a:xfrm flipV="1">
            <a:off x="8378699" y="2523067"/>
            <a:ext cx="0" cy="567266"/>
          </a:xfrm>
          <a:prstGeom prst="line">
            <a:avLst/>
          </a:prstGeom>
          <a:ln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 flipV="1">
            <a:off x="7598956" y="3537223"/>
            <a:ext cx="341084" cy="0"/>
          </a:xfrm>
          <a:prstGeom prst="line">
            <a:avLst/>
          </a:prstGeom>
          <a:ln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91262" y="2724822"/>
            <a:ext cx="1625146" cy="526860"/>
            <a:chOff x="491262" y="2724822"/>
            <a:chExt cx="1625146" cy="526860"/>
          </a:xfrm>
        </p:grpSpPr>
        <p:grpSp>
          <p:nvGrpSpPr>
            <p:cNvPr id="4" name="Group 3"/>
            <p:cNvGrpSpPr/>
            <p:nvPr/>
          </p:nvGrpSpPr>
          <p:grpSpPr>
            <a:xfrm>
              <a:off x="491262" y="2958850"/>
              <a:ext cx="1625146" cy="292832"/>
              <a:chOff x="491262" y="2958850"/>
              <a:chExt cx="1625146" cy="292832"/>
            </a:xfrm>
          </p:grpSpPr>
          <p:sp>
            <p:nvSpPr>
              <p:cNvPr id="287" name="Freeform 6"/>
              <p:cNvSpPr>
                <a:spLocks/>
              </p:cNvSpPr>
              <p:nvPr/>
            </p:nvSpPr>
            <p:spPr bwMode="auto">
              <a:xfrm>
                <a:off x="1589598" y="2958850"/>
                <a:ext cx="526810" cy="292832"/>
              </a:xfrm>
              <a:prstGeom prst="rect">
                <a:avLst/>
              </a:pr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500" b="1" dirty="0">
                    <a:solidFill>
                      <a:srgbClr val="FFFFFF"/>
                    </a:solidFill>
                    <a:latin typeface="+mj-lt"/>
                  </a:rPr>
                  <a:t>CONTROLLER</a:t>
                </a:r>
              </a:p>
            </p:txBody>
          </p:sp>
          <p:sp>
            <p:nvSpPr>
              <p:cNvPr id="288" name="Freeform 10"/>
              <p:cNvSpPr>
                <a:spLocks/>
              </p:cNvSpPr>
              <p:nvPr/>
            </p:nvSpPr>
            <p:spPr bwMode="auto">
              <a:xfrm>
                <a:off x="491262" y="2960205"/>
                <a:ext cx="1074185" cy="29147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sz="700" dirty="0">
                    <a:solidFill>
                      <a:srgbClr val="FFFFFF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HYPERVISOR</a:t>
                </a:r>
              </a:p>
            </p:txBody>
          </p:sp>
        </p:grpSp>
        <p:grpSp>
          <p:nvGrpSpPr>
            <p:cNvPr id="680" name="Group 679"/>
            <p:cNvGrpSpPr/>
            <p:nvPr/>
          </p:nvGrpSpPr>
          <p:grpSpPr>
            <a:xfrm>
              <a:off x="628898" y="2724822"/>
              <a:ext cx="798913" cy="195423"/>
              <a:chOff x="604133" y="2724822"/>
              <a:chExt cx="798913" cy="195423"/>
            </a:xfrm>
          </p:grpSpPr>
          <p:sp>
            <p:nvSpPr>
              <p:cNvPr id="681" name="Shape 545"/>
              <p:cNvSpPr/>
              <p:nvPr/>
            </p:nvSpPr>
            <p:spPr>
              <a:xfrm>
                <a:off x="604133" y="2724822"/>
                <a:ext cx="237744" cy="195423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682" name="Shape 545"/>
              <p:cNvSpPr/>
              <p:nvPr/>
            </p:nvSpPr>
            <p:spPr>
              <a:xfrm>
                <a:off x="1165302" y="2724822"/>
                <a:ext cx="237744" cy="195423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683" name="Shape 545"/>
              <p:cNvSpPr/>
              <p:nvPr/>
            </p:nvSpPr>
            <p:spPr>
              <a:xfrm>
                <a:off x="884717" y="2724822"/>
                <a:ext cx="237744" cy="195423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377998" y="500114"/>
            <a:ext cx="2616252" cy="680712"/>
            <a:chOff x="6377998" y="500114"/>
            <a:chExt cx="2616252" cy="680712"/>
          </a:xfrm>
        </p:grpSpPr>
        <p:sp>
          <p:nvSpPr>
            <p:cNvPr id="253" name="Rectangle 252"/>
            <p:cNvSpPr/>
            <p:nvPr/>
          </p:nvSpPr>
          <p:spPr>
            <a:xfrm>
              <a:off x="6377998" y="506795"/>
              <a:ext cx="1353136" cy="67403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400" dirty="0">
                  <a:solidFill>
                    <a:schemeClr val="tx2"/>
                  </a:solidFill>
                </a:rPr>
                <a:t>Scale</a:t>
              </a:r>
              <a:br>
                <a:rPr lang="en-US" sz="1400" dirty="0">
                  <a:solidFill>
                    <a:schemeClr val="tx2"/>
                  </a:solidFill>
                </a:rPr>
              </a:br>
              <a:r>
                <a:rPr lang="en-US" sz="1400" dirty="0">
                  <a:solidFill>
                    <a:schemeClr val="tx2"/>
                  </a:solidFill>
                </a:rPr>
                <a:t>Compute-Only </a:t>
              </a:r>
              <a:r>
                <a:rPr lang="en-US" sz="1400" dirty="0">
                  <a:solidFill>
                    <a:schemeClr val="accent4"/>
                  </a:solidFill>
                </a:rPr>
                <a:t>Racks</a:t>
              </a:r>
            </a:p>
          </p:txBody>
        </p:sp>
        <p:sp>
          <p:nvSpPr>
            <p:cNvPr id="297" name="Shape 545"/>
            <p:cNvSpPr/>
            <p:nvPr/>
          </p:nvSpPr>
          <p:spPr>
            <a:xfrm>
              <a:off x="7845750" y="500114"/>
              <a:ext cx="230658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5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298" name="Shape 545"/>
            <p:cNvSpPr/>
            <p:nvPr/>
          </p:nvSpPr>
          <p:spPr>
            <a:xfrm>
              <a:off x="8134072" y="500114"/>
              <a:ext cx="230658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301" name="Shape 545"/>
            <p:cNvSpPr/>
            <p:nvPr/>
          </p:nvSpPr>
          <p:spPr>
            <a:xfrm>
              <a:off x="8422394" y="500114"/>
              <a:ext cx="230658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302" name="Shape 545"/>
            <p:cNvSpPr/>
            <p:nvPr/>
          </p:nvSpPr>
          <p:spPr>
            <a:xfrm>
              <a:off x="8713794" y="500863"/>
              <a:ext cx="230658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grpSp>
          <p:nvGrpSpPr>
            <p:cNvPr id="313" name="Group 312"/>
            <p:cNvGrpSpPr/>
            <p:nvPr/>
          </p:nvGrpSpPr>
          <p:grpSpPr>
            <a:xfrm>
              <a:off x="7785740" y="737708"/>
              <a:ext cx="1208507" cy="180904"/>
              <a:chOff x="7775485" y="1692836"/>
              <a:chExt cx="544759" cy="171611"/>
            </a:xfrm>
          </p:grpSpPr>
          <p:pic>
            <p:nvPicPr>
              <p:cNvPr id="314" name="Picture 313" descr="Sinlgle-SERVER-ICON.emf"/>
              <p:cNvPicPr>
                <a:picLocks/>
              </p:cNvPicPr>
              <p:nvPr/>
            </p:nvPicPr>
            <p:blipFill rotWithShape="1">
              <a:blip r:embed="rId3" cstate="screen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78" t="10783" r="1856" b="5872"/>
              <a:stretch/>
            </p:blipFill>
            <p:spPr>
              <a:xfrm>
                <a:off x="7775485" y="1692836"/>
                <a:ext cx="544759" cy="171611"/>
              </a:xfrm>
              <a:prstGeom prst="roundRect">
                <a:avLst>
                  <a:gd name="adj" fmla="val 21933"/>
                </a:avLst>
              </a:prstGeom>
              <a:effectLst>
                <a:outerShdw blurRad="381000" algn="ctr" rotWithShape="0">
                  <a:schemeClr val="bg1">
                    <a:alpha val="40000"/>
                  </a:schemeClr>
                </a:outerShdw>
              </a:effectLst>
            </p:spPr>
          </p:pic>
          <p:sp>
            <p:nvSpPr>
              <p:cNvPr id="315" name="Rectangle 314"/>
              <p:cNvSpPr/>
              <p:nvPr/>
            </p:nvSpPr>
            <p:spPr>
              <a:xfrm>
                <a:off x="8169491" y="1722068"/>
                <a:ext cx="122480" cy="107631"/>
              </a:xfrm>
              <a:prstGeom prst="rect">
                <a:avLst/>
              </a:prstGeom>
              <a:solidFill>
                <a:srgbClr val="3A82D2"/>
              </a:solidFill>
              <a:ln w="12700">
                <a:gradFill flip="none" rotWithShape="1">
                  <a:gsLst>
                    <a:gs pos="0">
                      <a:srgbClr val="949494"/>
                    </a:gs>
                    <a:gs pos="100000">
                      <a:srgbClr val="949494"/>
                    </a:gs>
                  </a:gsLst>
                  <a:lin ang="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500" dirty="0"/>
                  <a:t>IOVisor</a:t>
                </a:r>
              </a:p>
            </p:txBody>
          </p:sp>
        </p:grpSp>
        <p:grpSp>
          <p:nvGrpSpPr>
            <p:cNvPr id="257" name="Group 256"/>
            <p:cNvGrpSpPr/>
            <p:nvPr/>
          </p:nvGrpSpPr>
          <p:grpSpPr>
            <a:xfrm>
              <a:off x="7785739" y="934493"/>
              <a:ext cx="1208511" cy="179472"/>
              <a:chOff x="7775487" y="1684082"/>
              <a:chExt cx="544761" cy="170252"/>
            </a:xfrm>
          </p:grpSpPr>
          <p:pic>
            <p:nvPicPr>
              <p:cNvPr id="258" name="Picture 257" descr="Sinlgle-SERVER-ICON.emf"/>
              <p:cNvPicPr>
                <a:picLocks/>
              </p:cNvPicPr>
              <p:nvPr/>
            </p:nvPicPr>
            <p:blipFill rotWithShape="1">
              <a:blip r:embed="rId3" cstate="screen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79" t="6531" r="1855" b="10783"/>
              <a:stretch/>
            </p:blipFill>
            <p:spPr>
              <a:xfrm>
                <a:off x="7775487" y="1684082"/>
                <a:ext cx="544761" cy="170252"/>
              </a:xfrm>
              <a:prstGeom prst="roundRect">
                <a:avLst/>
              </a:prstGeom>
              <a:effectLst>
                <a:outerShdw blurRad="381000" algn="ctr" rotWithShape="0">
                  <a:schemeClr val="bg1">
                    <a:alpha val="40000"/>
                  </a:schemeClr>
                </a:outerShdw>
              </a:effectLst>
            </p:spPr>
          </p:pic>
          <p:sp>
            <p:nvSpPr>
              <p:cNvPr id="259" name="Rectangle 258"/>
              <p:cNvSpPr/>
              <p:nvPr/>
            </p:nvSpPr>
            <p:spPr>
              <a:xfrm>
                <a:off x="8169492" y="1711567"/>
                <a:ext cx="122479" cy="107631"/>
              </a:xfrm>
              <a:prstGeom prst="rect">
                <a:avLst/>
              </a:prstGeom>
              <a:solidFill>
                <a:srgbClr val="3A82D2"/>
              </a:solidFill>
              <a:ln w="12700">
                <a:gradFill flip="none" rotWithShape="1">
                  <a:gsLst>
                    <a:gs pos="0">
                      <a:srgbClr val="949494"/>
                    </a:gs>
                    <a:gs pos="100000">
                      <a:srgbClr val="949494"/>
                    </a:gs>
                  </a:gsLst>
                  <a:lin ang="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500" dirty="0"/>
                  <a:t>IOVisor</a:t>
                </a:r>
              </a:p>
            </p:txBody>
          </p:sp>
        </p:grpSp>
      </p:grpSp>
      <p:grpSp>
        <p:nvGrpSpPr>
          <p:cNvPr id="260" name="Group 259"/>
          <p:cNvGrpSpPr/>
          <p:nvPr/>
        </p:nvGrpSpPr>
        <p:grpSpPr>
          <a:xfrm>
            <a:off x="2321151" y="2724822"/>
            <a:ext cx="1625146" cy="526860"/>
            <a:chOff x="491262" y="2724822"/>
            <a:chExt cx="1625146" cy="526860"/>
          </a:xfrm>
        </p:grpSpPr>
        <p:grpSp>
          <p:nvGrpSpPr>
            <p:cNvPr id="261" name="Group 260"/>
            <p:cNvGrpSpPr/>
            <p:nvPr/>
          </p:nvGrpSpPr>
          <p:grpSpPr>
            <a:xfrm>
              <a:off x="491262" y="2958850"/>
              <a:ext cx="1625146" cy="292832"/>
              <a:chOff x="491262" y="2958850"/>
              <a:chExt cx="1625146" cy="292832"/>
            </a:xfrm>
          </p:grpSpPr>
          <p:sp>
            <p:nvSpPr>
              <p:cNvPr id="286" name="Freeform 6"/>
              <p:cNvSpPr>
                <a:spLocks/>
              </p:cNvSpPr>
              <p:nvPr/>
            </p:nvSpPr>
            <p:spPr bwMode="auto">
              <a:xfrm>
                <a:off x="1589598" y="2958850"/>
                <a:ext cx="526810" cy="292832"/>
              </a:xfrm>
              <a:prstGeom prst="rect">
                <a:avLst/>
              </a:pr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500" b="1" dirty="0">
                    <a:solidFill>
                      <a:srgbClr val="FFFFFF"/>
                    </a:solidFill>
                    <a:latin typeface="+mj-lt"/>
                  </a:rPr>
                  <a:t>CONTROLLER</a:t>
                </a:r>
              </a:p>
            </p:txBody>
          </p:sp>
          <p:sp>
            <p:nvSpPr>
              <p:cNvPr id="289" name="Freeform 10"/>
              <p:cNvSpPr>
                <a:spLocks/>
              </p:cNvSpPr>
              <p:nvPr/>
            </p:nvSpPr>
            <p:spPr bwMode="auto">
              <a:xfrm>
                <a:off x="491262" y="2960205"/>
                <a:ext cx="1074185" cy="29147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sz="700" dirty="0">
                    <a:solidFill>
                      <a:srgbClr val="FFFFFF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HYPERVISOR</a:t>
                </a:r>
              </a:p>
            </p:txBody>
          </p:sp>
        </p:grpSp>
        <p:grpSp>
          <p:nvGrpSpPr>
            <p:cNvPr id="262" name="Group 261"/>
            <p:cNvGrpSpPr/>
            <p:nvPr/>
          </p:nvGrpSpPr>
          <p:grpSpPr>
            <a:xfrm>
              <a:off x="628898" y="2724822"/>
              <a:ext cx="798913" cy="195423"/>
              <a:chOff x="604133" y="2724822"/>
              <a:chExt cx="798913" cy="195423"/>
            </a:xfrm>
          </p:grpSpPr>
          <p:sp>
            <p:nvSpPr>
              <p:cNvPr id="283" name="Shape 545"/>
              <p:cNvSpPr/>
              <p:nvPr/>
            </p:nvSpPr>
            <p:spPr>
              <a:xfrm>
                <a:off x="604133" y="2724822"/>
                <a:ext cx="237744" cy="195423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284" name="Shape 545"/>
              <p:cNvSpPr/>
              <p:nvPr/>
            </p:nvSpPr>
            <p:spPr>
              <a:xfrm>
                <a:off x="1165302" y="2724822"/>
                <a:ext cx="237744" cy="195423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285" name="Shape 545"/>
              <p:cNvSpPr/>
              <p:nvPr/>
            </p:nvSpPr>
            <p:spPr>
              <a:xfrm>
                <a:off x="884717" y="2724822"/>
                <a:ext cx="237744" cy="195423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</p:grpSp>
      </p:grpSp>
      <p:grpSp>
        <p:nvGrpSpPr>
          <p:cNvPr id="290" name="Group 289"/>
          <p:cNvGrpSpPr/>
          <p:nvPr/>
        </p:nvGrpSpPr>
        <p:grpSpPr>
          <a:xfrm>
            <a:off x="4129629" y="2724822"/>
            <a:ext cx="1625146" cy="526860"/>
            <a:chOff x="491262" y="2724822"/>
            <a:chExt cx="1625146" cy="526860"/>
          </a:xfrm>
        </p:grpSpPr>
        <p:grpSp>
          <p:nvGrpSpPr>
            <p:cNvPr id="291" name="Group 290"/>
            <p:cNvGrpSpPr/>
            <p:nvPr/>
          </p:nvGrpSpPr>
          <p:grpSpPr>
            <a:xfrm>
              <a:off x="491262" y="2958850"/>
              <a:ext cx="1625146" cy="292832"/>
              <a:chOff x="491262" y="2958850"/>
              <a:chExt cx="1625146" cy="292832"/>
            </a:xfrm>
          </p:grpSpPr>
          <p:sp>
            <p:nvSpPr>
              <p:cNvPr id="304" name="Freeform 6"/>
              <p:cNvSpPr>
                <a:spLocks/>
              </p:cNvSpPr>
              <p:nvPr/>
            </p:nvSpPr>
            <p:spPr bwMode="auto">
              <a:xfrm>
                <a:off x="1589598" y="2958850"/>
                <a:ext cx="526810" cy="292832"/>
              </a:xfrm>
              <a:prstGeom prst="rect">
                <a:avLst/>
              </a:pr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500" b="1" dirty="0">
                    <a:solidFill>
                      <a:srgbClr val="FFFFFF"/>
                    </a:solidFill>
                    <a:latin typeface="+mj-lt"/>
                  </a:rPr>
                  <a:t>CONTROLLER</a:t>
                </a:r>
              </a:p>
            </p:txBody>
          </p:sp>
          <p:sp>
            <p:nvSpPr>
              <p:cNvPr id="310" name="Freeform 10"/>
              <p:cNvSpPr>
                <a:spLocks/>
              </p:cNvSpPr>
              <p:nvPr/>
            </p:nvSpPr>
            <p:spPr bwMode="auto">
              <a:xfrm>
                <a:off x="491262" y="2960205"/>
                <a:ext cx="1074185" cy="29147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sz="700" dirty="0">
                    <a:solidFill>
                      <a:srgbClr val="FFFFFF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HYPERVISOR</a:t>
                </a:r>
              </a:p>
            </p:txBody>
          </p:sp>
        </p:grpSp>
        <p:grpSp>
          <p:nvGrpSpPr>
            <p:cNvPr id="292" name="Group 291"/>
            <p:cNvGrpSpPr/>
            <p:nvPr/>
          </p:nvGrpSpPr>
          <p:grpSpPr>
            <a:xfrm>
              <a:off x="628898" y="2724822"/>
              <a:ext cx="798913" cy="195423"/>
              <a:chOff x="604133" y="2724822"/>
              <a:chExt cx="798913" cy="195423"/>
            </a:xfrm>
          </p:grpSpPr>
          <p:sp>
            <p:nvSpPr>
              <p:cNvPr id="295" name="Shape 545"/>
              <p:cNvSpPr/>
              <p:nvPr/>
            </p:nvSpPr>
            <p:spPr>
              <a:xfrm>
                <a:off x="604133" y="2724822"/>
                <a:ext cx="237744" cy="195423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296" name="Shape 545"/>
              <p:cNvSpPr/>
              <p:nvPr/>
            </p:nvSpPr>
            <p:spPr>
              <a:xfrm>
                <a:off x="1165302" y="2724822"/>
                <a:ext cx="237744" cy="195423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303" name="Shape 545"/>
              <p:cNvSpPr/>
              <p:nvPr/>
            </p:nvSpPr>
            <p:spPr>
              <a:xfrm>
                <a:off x="884717" y="2724822"/>
                <a:ext cx="237744" cy="195423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</p:grpSp>
      </p:grpSp>
      <p:grpSp>
        <p:nvGrpSpPr>
          <p:cNvPr id="311" name="Group 310"/>
          <p:cNvGrpSpPr/>
          <p:nvPr/>
        </p:nvGrpSpPr>
        <p:grpSpPr>
          <a:xfrm>
            <a:off x="5938110" y="2724822"/>
            <a:ext cx="1625146" cy="526860"/>
            <a:chOff x="491262" y="2724822"/>
            <a:chExt cx="1625146" cy="526860"/>
          </a:xfrm>
        </p:grpSpPr>
        <p:grpSp>
          <p:nvGrpSpPr>
            <p:cNvPr id="312" name="Group 311"/>
            <p:cNvGrpSpPr/>
            <p:nvPr/>
          </p:nvGrpSpPr>
          <p:grpSpPr>
            <a:xfrm>
              <a:off x="491262" y="2958850"/>
              <a:ext cx="1625146" cy="292832"/>
              <a:chOff x="491262" y="2958850"/>
              <a:chExt cx="1625146" cy="292832"/>
            </a:xfrm>
          </p:grpSpPr>
          <p:sp>
            <p:nvSpPr>
              <p:cNvPr id="320" name="Freeform 6"/>
              <p:cNvSpPr>
                <a:spLocks/>
              </p:cNvSpPr>
              <p:nvPr/>
            </p:nvSpPr>
            <p:spPr bwMode="auto">
              <a:xfrm>
                <a:off x="1589598" y="2958850"/>
                <a:ext cx="526810" cy="292832"/>
              </a:xfrm>
              <a:prstGeom prst="rect">
                <a:avLst/>
              </a:pr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500" b="1" dirty="0">
                    <a:solidFill>
                      <a:srgbClr val="FFFFFF"/>
                    </a:solidFill>
                    <a:latin typeface="+mj-lt"/>
                  </a:rPr>
                  <a:t>CONTROLLER</a:t>
                </a:r>
              </a:p>
            </p:txBody>
          </p:sp>
          <p:sp>
            <p:nvSpPr>
              <p:cNvPr id="321" name="Freeform 10"/>
              <p:cNvSpPr>
                <a:spLocks/>
              </p:cNvSpPr>
              <p:nvPr/>
            </p:nvSpPr>
            <p:spPr bwMode="auto">
              <a:xfrm>
                <a:off x="491262" y="2960205"/>
                <a:ext cx="1074185" cy="29147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sz="700" dirty="0">
                    <a:solidFill>
                      <a:srgbClr val="FFFFFF"/>
                    </a:solidFill>
                    <a:latin typeface="+mj-lt"/>
                    <a:ea typeface="ＭＳ Ｐゴシック" charset="0"/>
                    <a:cs typeface="ＭＳ Ｐゴシック" charset="0"/>
                  </a:rPr>
                  <a:t>HYPERVISOR</a:t>
                </a:r>
              </a:p>
            </p:txBody>
          </p:sp>
        </p:grpSp>
        <p:grpSp>
          <p:nvGrpSpPr>
            <p:cNvPr id="316" name="Group 315"/>
            <p:cNvGrpSpPr/>
            <p:nvPr/>
          </p:nvGrpSpPr>
          <p:grpSpPr>
            <a:xfrm>
              <a:off x="628898" y="2724822"/>
              <a:ext cx="798913" cy="195423"/>
              <a:chOff x="604133" y="2724822"/>
              <a:chExt cx="798913" cy="195423"/>
            </a:xfrm>
          </p:grpSpPr>
          <p:sp>
            <p:nvSpPr>
              <p:cNvPr id="317" name="Shape 545"/>
              <p:cNvSpPr/>
              <p:nvPr/>
            </p:nvSpPr>
            <p:spPr>
              <a:xfrm>
                <a:off x="604133" y="2724822"/>
                <a:ext cx="237744" cy="195423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lnSpc>
                    <a:spcPct val="90000"/>
                  </a:lnSpc>
                  <a:defRPr sz="1800" b="0">
                    <a:solidFill>
                      <a:srgbClr val="000000"/>
                    </a:solidFill>
                  </a:defRPr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318" name="Shape 545"/>
              <p:cNvSpPr/>
              <p:nvPr/>
            </p:nvSpPr>
            <p:spPr>
              <a:xfrm>
                <a:off x="1165302" y="2724822"/>
                <a:ext cx="237744" cy="195423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  <p:sp>
            <p:nvSpPr>
              <p:cNvPr id="319" name="Shape 545"/>
              <p:cNvSpPr/>
              <p:nvPr/>
            </p:nvSpPr>
            <p:spPr>
              <a:xfrm>
                <a:off x="884717" y="2724822"/>
                <a:ext cx="237744" cy="195423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>
                    <a:solidFill>
                      <a:srgbClr val="FFFFFF"/>
                    </a:solidFill>
                    <a:latin typeface="+mj-lt"/>
                  </a:rPr>
                  <a:t>VM</a:t>
                </a:r>
              </a:p>
            </p:txBody>
          </p:sp>
        </p:grpSp>
      </p:grpSp>
      <p:grpSp>
        <p:nvGrpSpPr>
          <p:cNvPr id="293" name="Group 292"/>
          <p:cNvGrpSpPr/>
          <p:nvPr/>
        </p:nvGrpSpPr>
        <p:grpSpPr>
          <a:xfrm>
            <a:off x="5936866" y="3825941"/>
            <a:ext cx="1627632" cy="354647"/>
            <a:chOff x="5936866" y="3825941"/>
            <a:chExt cx="1627632" cy="354647"/>
          </a:xfrm>
        </p:grpSpPr>
        <p:sp>
          <p:nvSpPr>
            <p:cNvPr id="327" name="Rectangle 326"/>
            <p:cNvSpPr/>
            <p:nvPr/>
          </p:nvSpPr>
          <p:spPr>
            <a:xfrm>
              <a:off x="5936866" y="3825941"/>
              <a:ext cx="1627632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019149" y="3948764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6324924" y="3878315"/>
              <a:ext cx="219450" cy="249899"/>
              <a:chOff x="10782301" y="6920601"/>
              <a:chExt cx="232410" cy="249899"/>
            </a:xfrm>
          </p:grpSpPr>
          <p:sp>
            <p:nvSpPr>
              <p:cNvPr id="407" name="Rectangle 406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8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09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10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1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12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30" name="Group 329"/>
            <p:cNvGrpSpPr/>
            <p:nvPr/>
          </p:nvGrpSpPr>
          <p:grpSpPr>
            <a:xfrm>
              <a:off x="6567213" y="3878315"/>
              <a:ext cx="219450" cy="249899"/>
              <a:chOff x="1339364" y="3073387"/>
              <a:chExt cx="232410" cy="249899"/>
            </a:xfrm>
          </p:grpSpPr>
          <p:sp>
            <p:nvSpPr>
              <p:cNvPr id="401" name="Rectangle 400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2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03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04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05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0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31" name="Group 330"/>
            <p:cNvGrpSpPr/>
            <p:nvPr/>
          </p:nvGrpSpPr>
          <p:grpSpPr>
            <a:xfrm>
              <a:off x="6808318" y="3878315"/>
              <a:ext cx="219450" cy="249899"/>
              <a:chOff x="10782301" y="6920601"/>
              <a:chExt cx="232410" cy="249899"/>
            </a:xfrm>
          </p:grpSpPr>
          <p:sp>
            <p:nvSpPr>
              <p:cNvPr id="387" name="Rectangle 386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8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97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98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99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00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32" name="Group 331"/>
            <p:cNvGrpSpPr/>
            <p:nvPr/>
          </p:nvGrpSpPr>
          <p:grpSpPr>
            <a:xfrm>
              <a:off x="7050607" y="3878315"/>
              <a:ext cx="219450" cy="249899"/>
              <a:chOff x="1339364" y="3073387"/>
              <a:chExt cx="232410" cy="249899"/>
            </a:xfrm>
          </p:grpSpPr>
          <p:sp>
            <p:nvSpPr>
              <p:cNvPr id="340" name="Rectangle 339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1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83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84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85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8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33" name="Group 332"/>
            <p:cNvGrpSpPr/>
            <p:nvPr/>
          </p:nvGrpSpPr>
          <p:grpSpPr>
            <a:xfrm>
              <a:off x="7293495" y="3878315"/>
              <a:ext cx="219450" cy="249899"/>
              <a:chOff x="1339364" y="3073387"/>
              <a:chExt cx="232410" cy="249899"/>
            </a:xfrm>
          </p:grpSpPr>
          <p:sp>
            <p:nvSpPr>
              <p:cNvPr id="334" name="Rectangle 333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35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36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37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38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39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</p:grpSp>
      <p:grpSp>
        <p:nvGrpSpPr>
          <p:cNvPr id="413" name="Group 412"/>
          <p:cNvGrpSpPr/>
          <p:nvPr/>
        </p:nvGrpSpPr>
        <p:grpSpPr>
          <a:xfrm>
            <a:off x="4143422" y="3825941"/>
            <a:ext cx="1627632" cy="354647"/>
            <a:chOff x="4143422" y="3825941"/>
            <a:chExt cx="1627632" cy="354647"/>
          </a:xfrm>
        </p:grpSpPr>
        <p:sp>
          <p:nvSpPr>
            <p:cNvPr id="414" name="Rectangle 413"/>
            <p:cNvSpPr/>
            <p:nvPr/>
          </p:nvSpPr>
          <p:spPr>
            <a:xfrm>
              <a:off x="4143422" y="3825941"/>
              <a:ext cx="1627632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4225705" y="3948764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416" name="Group 415"/>
            <p:cNvGrpSpPr/>
            <p:nvPr/>
          </p:nvGrpSpPr>
          <p:grpSpPr>
            <a:xfrm>
              <a:off x="4531480" y="3878315"/>
              <a:ext cx="219450" cy="249899"/>
              <a:chOff x="10782301" y="6920601"/>
              <a:chExt cx="232410" cy="249899"/>
            </a:xfrm>
          </p:grpSpPr>
          <p:sp>
            <p:nvSpPr>
              <p:cNvPr id="567" name="Rectangle 566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68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569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570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1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72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17" name="Group 416"/>
            <p:cNvGrpSpPr/>
            <p:nvPr/>
          </p:nvGrpSpPr>
          <p:grpSpPr>
            <a:xfrm>
              <a:off x="4773769" y="3878315"/>
              <a:ext cx="219450" cy="249899"/>
              <a:chOff x="1339364" y="3073387"/>
              <a:chExt cx="232410" cy="249899"/>
            </a:xfrm>
          </p:grpSpPr>
          <p:sp>
            <p:nvSpPr>
              <p:cNvPr id="560" name="Rectangle 559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61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562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563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4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6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18" name="Group 417"/>
            <p:cNvGrpSpPr/>
            <p:nvPr/>
          </p:nvGrpSpPr>
          <p:grpSpPr>
            <a:xfrm>
              <a:off x="5014874" y="3878315"/>
              <a:ext cx="219450" cy="249899"/>
              <a:chOff x="10782301" y="6920601"/>
              <a:chExt cx="232410" cy="249899"/>
            </a:xfrm>
          </p:grpSpPr>
          <p:sp>
            <p:nvSpPr>
              <p:cNvPr id="542" name="Rectangle 541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43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544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545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7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59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19" name="Group 418"/>
            <p:cNvGrpSpPr/>
            <p:nvPr/>
          </p:nvGrpSpPr>
          <p:grpSpPr>
            <a:xfrm>
              <a:off x="5257163" y="3878315"/>
              <a:ext cx="219450" cy="249899"/>
              <a:chOff x="1339364" y="3073387"/>
              <a:chExt cx="232410" cy="249899"/>
            </a:xfrm>
          </p:grpSpPr>
          <p:sp>
            <p:nvSpPr>
              <p:cNvPr id="428" name="Rectangle 427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9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52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53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7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1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20" name="Group 419"/>
            <p:cNvGrpSpPr/>
            <p:nvPr/>
          </p:nvGrpSpPr>
          <p:grpSpPr>
            <a:xfrm>
              <a:off x="5500050" y="3878315"/>
              <a:ext cx="219450" cy="249899"/>
              <a:chOff x="1339364" y="3073387"/>
              <a:chExt cx="232410" cy="249899"/>
            </a:xfrm>
          </p:grpSpPr>
          <p:sp>
            <p:nvSpPr>
              <p:cNvPr id="421" name="Rectangle 420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2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24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425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6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27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</p:grpSp>
      <p:grpSp>
        <p:nvGrpSpPr>
          <p:cNvPr id="573" name="Group 572"/>
          <p:cNvGrpSpPr/>
          <p:nvPr/>
        </p:nvGrpSpPr>
        <p:grpSpPr>
          <a:xfrm>
            <a:off x="2315149" y="3825941"/>
            <a:ext cx="1627632" cy="354647"/>
            <a:chOff x="2315149" y="3825941"/>
            <a:chExt cx="1627632" cy="354647"/>
          </a:xfrm>
        </p:grpSpPr>
        <p:sp>
          <p:nvSpPr>
            <p:cNvPr id="574" name="Rectangle 573"/>
            <p:cNvSpPr/>
            <p:nvPr/>
          </p:nvSpPr>
          <p:spPr>
            <a:xfrm>
              <a:off x="2315149" y="3825941"/>
              <a:ext cx="1627632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575" name="Rectangle 574"/>
            <p:cNvSpPr/>
            <p:nvPr/>
          </p:nvSpPr>
          <p:spPr>
            <a:xfrm>
              <a:off x="2397432" y="3948764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576" name="Group 575"/>
            <p:cNvGrpSpPr/>
            <p:nvPr/>
          </p:nvGrpSpPr>
          <p:grpSpPr>
            <a:xfrm>
              <a:off x="2703207" y="3878315"/>
              <a:ext cx="219450" cy="249899"/>
              <a:chOff x="10782301" y="6920601"/>
              <a:chExt cx="232410" cy="249899"/>
            </a:xfrm>
          </p:grpSpPr>
          <p:sp>
            <p:nvSpPr>
              <p:cNvPr id="608" name="Rectangle 607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09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610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611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12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13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577" name="Group 576"/>
            <p:cNvGrpSpPr/>
            <p:nvPr/>
          </p:nvGrpSpPr>
          <p:grpSpPr>
            <a:xfrm>
              <a:off x="2945496" y="3878315"/>
              <a:ext cx="219450" cy="249899"/>
              <a:chOff x="1339364" y="3073387"/>
              <a:chExt cx="232410" cy="249899"/>
            </a:xfrm>
          </p:grpSpPr>
          <p:sp>
            <p:nvSpPr>
              <p:cNvPr id="602" name="Rectangle 601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03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604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605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6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7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578" name="Group 577"/>
            <p:cNvGrpSpPr/>
            <p:nvPr/>
          </p:nvGrpSpPr>
          <p:grpSpPr>
            <a:xfrm>
              <a:off x="3188982" y="3878315"/>
              <a:ext cx="219450" cy="249899"/>
              <a:chOff x="10782301" y="6920601"/>
              <a:chExt cx="232410" cy="249899"/>
            </a:xfrm>
          </p:grpSpPr>
          <p:sp>
            <p:nvSpPr>
              <p:cNvPr id="596" name="Rectangle 595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97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598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599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0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01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579" name="Group 578"/>
            <p:cNvGrpSpPr/>
            <p:nvPr/>
          </p:nvGrpSpPr>
          <p:grpSpPr>
            <a:xfrm>
              <a:off x="3431271" y="3878315"/>
              <a:ext cx="219450" cy="249899"/>
              <a:chOff x="1339364" y="3073387"/>
              <a:chExt cx="232410" cy="249899"/>
            </a:xfrm>
          </p:grpSpPr>
          <p:sp>
            <p:nvSpPr>
              <p:cNvPr id="587" name="Rectangle 586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88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590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593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4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95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580" name="Group 579"/>
            <p:cNvGrpSpPr/>
            <p:nvPr/>
          </p:nvGrpSpPr>
          <p:grpSpPr>
            <a:xfrm>
              <a:off x="3671777" y="3878315"/>
              <a:ext cx="219450" cy="249899"/>
              <a:chOff x="1339364" y="3073387"/>
              <a:chExt cx="232410" cy="249899"/>
            </a:xfrm>
          </p:grpSpPr>
          <p:sp>
            <p:nvSpPr>
              <p:cNvPr id="581" name="Rectangle 580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82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583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584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5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8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</p:grpSp>
      <p:grpSp>
        <p:nvGrpSpPr>
          <p:cNvPr id="614" name="Group 613"/>
          <p:cNvGrpSpPr/>
          <p:nvPr/>
        </p:nvGrpSpPr>
        <p:grpSpPr>
          <a:xfrm>
            <a:off x="510356" y="3825941"/>
            <a:ext cx="1627632" cy="354647"/>
            <a:chOff x="510356" y="3825941"/>
            <a:chExt cx="1627632" cy="354647"/>
          </a:xfrm>
        </p:grpSpPr>
        <p:sp>
          <p:nvSpPr>
            <p:cNvPr id="615" name="Rectangle 614"/>
            <p:cNvSpPr/>
            <p:nvPr/>
          </p:nvSpPr>
          <p:spPr>
            <a:xfrm>
              <a:off x="510356" y="3825941"/>
              <a:ext cx="1627632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92639" y="3948764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617" name="Group 616"/>
            <p:cNvGrpSpPr/>
            <p:nvPr/>
          </p:nvGrpSpPr>
          <p:grpSpPr>
            <a:xfrm>
              <a:off x="898414" y="3878315"/>
              <a:ext cx="219450" cy="249899"/>
              <a:chOff x="10782301" y="6920601"/>
              <a:chExt cx="232410" cy="249899"/>
            </a:xfrm>
          </p:grpSpPr>
          <p:sp>
            <p:nvSpPr>
              <p:cNvPr id="653" name="Rectangle 652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54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655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656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57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58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618" name="Group 617"/>
            <p:cNvGrpSpPr/>
            <p:nvPr/>
          </p:nvGrpSpPr>
          <p:grpSpPr>
            <a:xfrm>
              <a:off x="1140703" y="3878315"/>
              <a:ext cx="219450" cy="249899"/>
              <a:chOff x="1339364" y="3073387"/>
              <a:chExt cx="232410" cy="249899"/>
            </a:xfrm>
          </p:grpSpPr>
          <p:sp>
            <p:nvSpPr>
              <p:cNvPr id="647" name="Rectangle 646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48" name="Freeform 337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649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650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51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52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619" name="Group 618"/>
            <p:cNvGrpSpPr/>
            <p:nvPr/>
          </p:nvGrpSpPr>
          <p:grpSpPr>
            <a:xfrm>
              <a:off x="1384189" y="3878315"/>
              <a:ext cx="219450" cy="249899"/>
              <a:chOff x="10782301" y="6920601"/>
              <a:chExt cx="232410" cy="249899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42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643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644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45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4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620" name="Group 619"/>
            <p:cNvGrpSpPr/>
            <p:nvPr/>
          </p:nvGrpSpPr>
          <p:grpSpPr>
            <a:xfrm>
              <a:off x="1629458" y="3878315"/>
              <a:ext cx="219450" cy="249899"/>
              <a:chOff x="10782301" y="6920601"/>
              <a:chExt cx="232410" cy="249899"/>
            </a:xfrm>
          </p:grpSpPr>
          <p:sp>
            <p:nvSpPr>
              <p:cNvPr id="635" name="Rectangle 634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36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637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638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39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40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621" name="Group 620"/>
            <p:cNvGrpSpPr/>
            <p:nvPr/>
          </p:nvGrpSpPr>
          <p:grpSpPr>
            <a:xfrm>
              <a:off x="1867583" y="3878315"/>
              <a:ext cx="219450" cy="249899"/>
              <a:chOff x="10782301" y="6920601"/>
              <a:chExt cx="232410" cy="249899"/>
            </a:xfrm>
          </p:grpSpPr>
          <p:sp>
            <p:nvSpPr>
              <p:cNvPr id="623" name="Rectangle 622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27" name="Freeform 343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631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632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33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634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61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/>
          <p:cNvSpPr/>
          <p:nvPr/>
        </p:nvSpPr>
        <p:spPr>
          <a:xfrm rot="5400000" flipH="1">
            <a:off x="4633206" y="2051045"/>
            <a:ext cx="2456347" cy="18299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7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 rot="5400000" flipH="1">
            <a:off x="2111373" y="2188340"/>
            <a:ext cx="1409700" cy="345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7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 rot="5400000" flipH="1">
            <a:off x="2111374" y="335915"/>
            <a:ext cx="1409700" cy="345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7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4632960"/>
            <a:ext cx="7493000" cy="5105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 rot="5400000" flipH="1">
            <a:off x="5605460" y="1604960"/>
            <a:ext cx="5143503" cy="1933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7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1" name="Title 2"/>
          <p:cNvSpPr>
            <a:spLocks noGrp="1"/>
          </p:cNvSpPr>
          <p:nvPr>
            <p:ph type="title"/>
          </p:nvPr>
        </p:nvSpPr>
        <p:spPr>
          <a:xfrm>
            <a:off x="212600" y="224211"/>
            <a:ext cx="7199872" cy="731837"/>
          </a:xfrm>
        </p:spPr>
        <p:txBody>
          <a:bodyPr/>
          <a:lstStyle/>
          <a:p>
            <a:r>
              <a:rPr lang="en-US" dirty="0"/>
              <a:t>Independent Scaling with </a:t>
            </a:r>
            <a:r>
              <a:rPr lang="en-US" dirty="0" smtClean="0"/>
              <a:t>Cisco UCS</a:t>
            </a:r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 rot="10800000" flipH="1">
            <a:off x="1091108" y="1345773"/>
            <a:ext cx="109360" cy="1421240"/>
            <a:chOff x="2833935" y="1184896"/>
            <a:chExt cx="118912" cy="1548394"/>
          </a:xfrm>
          <a:solidFill>
            <a:srgbClr val="FF8000"/>
          </a:solidFill>
        </p:grpSpPr>
        <p:cxnSp>
          <p:nvCxnSpPr>
            <p:cNvPr id="81" name="Straight Connector 80"/>
            <p:cNvCxnSpPr>
              <a:cxnSpLocks/>
            </p:cNvCxnSpPr>
            <p:nvPr/>
          </p:nvCxnSpPr>
          <p:spPr>
            <a:xfrm rot="10800000" flipH="1">
              <a:off x="2833935" y="1184896"/>
              <a:ext cx="0" cy="1548394"/>
            </a:xfrm>
            <a:prstGeom prst="line">
              <a:avLst/>
            </a:prstGeom>
            <a:grpFill/>
            <a:ln>
              <a:solidFill>
                <a:srgbClr val="FF8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2" name="Isosceles Triangle 81"/>
            <p:cNvSpPr/>
            <p:nvPr/>
          </p:nvSpPr>
          <p:spPr>
            <a:xfrm rot="16200000" flipV="1">
              <a:off x="2775833" y="1904414"/>
              <a:ext cx="244669" cy="10935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83" name="Rectangle 82"/>
          <p:cNvSpPr/>
          <p:nvPr/>
        </p:nvSpPr>
        <p:spPr>
          <a:xfrm>
            <a:off x="960700" y="2744327"/>
            <a:ext cx="2233350" cy="315455"/>
          </a:xfrm>
          <a:prstGeom prst="rect">
            <a:avLst/>
          </a:prstGeom>
        </p:spPr>
        <p:txBody>
          <a:bodyPr wrap="square" lIns="68563" tIns="34282" rIns="68563" bIns="34282" anchor="t">
            <a:spAutoFit/>
          </a:bodyPr>
          <a:lstStyle/>
          <a:p>
            <a:pPr lvl="0" algn="ctr"/>
            <a:r>
              <a:rPr lang="en-US" sz="800" dirty="0" smtClean="0">
                <a:solidFill>
                  <a:srgbClr val="FF8000"/>
                </a:solidFill>
              </a:rPr>
              <a:t>HX220c All Flash </a:t>
            </a:r>
          </a:p>
          <a:p>
            <a:pPr lvl="0" algn="ctr"/>
            <a:r>
              <a:rPr lang="en-US" sz="800" dirty="0" smtClean="0">
                <a:solidFill>
                  <a:srgbClr val="FF8000"/>
                </a:solidFill>
              </a:rPr>
              <a:t>Cluster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617415" y="2744327"/>
            <a:ext cx="1843460" cy="315455"/>
          </a:xfrm>
          <a:prstGeom prst="rect">
            <a:avLst/>
          </a:prstGeom>
        </p:spPr>
        <p:txBody>
          <a:bodyPr wrap="square" lIns="68563" tIns="34282" rIns="68563" bIns="34282" anchor="t">
            <a:spAutoFit/>
          </a:bodyPr>
          <a:lstStyle/>
          <a:p>
            <a:pPr lvl="0" algn="ctr"/>
            <a:r>
              <a:rPr lang="en-US" sz="800" dirty="0" smtClean="0">
                <a:solidFill>
                  <a:srgbClr val="FF8000"/>
                </a:solidFill>
              </a:rPr>
              <a:t>HX240c All Flash </a:t>
            </a:r>
          </a:p>
          <a:p>
            <a:pPr lvl="0" algn="ctr"/>
            <a:r>
              <a:rPr lang="en-US" sz="800" dirty="0" smtClean="0">
                <a:solidFill>
                  <a:srgbClr val="FF8000"/>
                </a:solidFill>
              </a:rPr>
              <a:t>Cluster</a:t>
            </a:r>
            <a:endParaRPr lang="en-US" sz="800" dirty="0">
              <a:solidFill>
                <a:srgbClr val="FF8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537" y="1694934"/>
            <a:ext cx="81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rgbClr val="FF8000"/>
                </a:solidFill>
              </a:rPr>
              <a:t>All Flash</a:t>
            </a:r>
          </a:p>
          <a:p>
            <a:pPr lvl="0"/>
            <a:r>
              <a:rPr lang="en-US" sz="1200" b="1" dirty="0">
                <a:solidFill>
                  <a:srgbClr val="FF8000"/>
                </a:solidFill>
              </a:rPr>
              <a:t>Nodes and Clusters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2803088" y="4613084"/>
            <a:ext cx="1472114" cy="192344"/>
          </a:xfrm>
          <a:prstGeom prst="rect">
            <a:avLst/>
          </a:prstGeom>
        </p:spPr>
        <p:txBody>
          <a:bodyPr wrap="square" lIns="68563" tIns="34282" rIns="68563" bIns="34282" anchor="t">
            <a:spAutoFit/>
          </a:bodyPr>
          <a:lstStyle/>
          <a:p>
            <a:pPr algn="ctr"/>
            <a:r>
              <a:rPr lang="en-US" sz="800" dirty="0" smtClean="0">
                <a:solidFill>
                  <a:srgbClr val="0C82C1"/>
                </a:solidFill>
              </a:rPr>
              <a:t>HX240c Cluster</a:t>
            </a:r>
            <a:r>
              <a:rPr lang="en-US" sz="800" dirty="0" smtClean="0">
                <a:solidFill>
                  <a:schemeClr val="tx2"/>
                </a:solidFill>
              </a:rPr>
              <a:t> </a:t>
            </a:r>
            <a:endParaRPr lang="en-US" sz="800" dirty="0"/>
          </a:p>
        </p:txBody>
      </p:sp>
      <p:sp>
        <p:nvSpPr>
          <p:cNvPr id="111" name="Rectangle 110"/>
          <p:cNvSpPr/>
          <p:nvPr/>
        </p:nvSpPr>
        <p:spPr>
          <a:xfrm>
            <a:off x="1253380" y="4613084"/>
            <a:ext cx="1647990" cy="192344"/>
          </a:xfrm>
          <a:prstGeom prst="rect">
            <a:avLst/>
          </a:prstGeom>
        </p:spPr>
        <p:txBody>
          <a:bodyPr wrap="square" lIns="68563" tIns="34282" rIns="68563" bIns="34282" anchor="t">
            <a:spAutoFit/>
          </a:bodyPr>
          <a:lstStyle/>
          <a:p>
            <a:pPr lvl="0" algn="ctr"/>
            <a:r>
              <a:rPr lang="en-US" sz="800" dirty="0" smtClean="0">
                <a:solidFill>
                  <a:srgbClr val="0C82C1"/>
                </a:solidFill>
              </a:rPr>
              <a:t>HX220c Cluster</a:t>
            </a:r>
            <a:r>
              <a:rPr lang="en-US" sz="800" dirty="0" smtClean="0">
                <a:solidFill>
                  <a:schemeClr val="tx2"/>
                </a:solidFill>
              </a:rPr>
              <a:t> </a:t>
            </a:r>
            <a:endParaRPr lang="en-US" sz="800" dirty="0"/>
          </a:p>
        </p:txBody>
      </p:sp>
      <p:grpSp>
        <p:nvGrpSpPr>
          <p:cNvPr id="148" name="Group 147"/>
          <p:cNvGrpSpPr/>
          <p:nvPr/>
        </p:nvGrpSpPr>
        <p:grpSpPr>
          <a:xfrm rot="10800000" flipH="1">
            <a:off x="1091108" y="3212595"/>
            <a:ext cx="109360" cy="1404938"/>
            <a:chOff x="2833935" y="1247159"/>
            <a:chExt cx="118912" cy="1530634"/>
          </a:xfrm>
          <a:solidFill>
            <a:srgbClr val="FF8000"/>
          </a:solidFill>
        </p:grpSpPr>
        <p:cxnSp>
          <p:nvCxnSpPr>
            <p:cNvPr id="149" name="Straight Connector 148"/>
            <p:cNvCxnSpPr>
              <a:cxnSpLocks/>
            </p:cNvCxnSpPr>
            <p:nvPr/>
          </p:nvCxnSpPr>
          <p:spPr>
            <a:xfrm rot="10800000" flipH="1">
              <a:off x="2833935" y="1247159"/>
              <a:ext cx="0" cy="1530634"/>
            </a:xfrm>
            <a:prstGeom prst="line">
              <a:avLst/>
            </a:prstGeom>
            <a:grpFill/>
            <a:ln>
              <a:solidFill>
                <a:srgbClr val="0C82C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0" name="Isosceles Triangle 149"/>
            <p:cNvSpPr/>
            <p:nvPr/>
          </p:nvSpPr>
          <p:spPr>
            <a:xfrm rot="16200000" flipV="1">
              <a:off x="2775833" y="1957797"/>
              <a:ext cx="244669" cy="109359"/>
            </a:xfrm>
            <a:prstGeom prst="triangle">
              <a:avLst/>
            </a:prstGeom>
            <a:solidFill>
              <a:srgbClr val="0C82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151" name="Rectangle 150"/>
          <p:cNvSpPr/>
          <p:nvPr/>
        </p:nvSpPr>
        <p:spPr>
          <a:xfrm>
            <a:off x="295736" y="3534382"/>
            <a:ext cx="748204" cy="807897"/>
          </a:xfrm>
          <a:prstGeom prst="rect">
            <a:avLst/>
          </a:prstGeom>
        </p:spPr>
        <p:txBody>
          <a:bodyPr wrap="square" lIns="68563" tIns="34282" rIns="68563" bIns="34282" anchor="t">
            <a:spAutoFit/>
          </a:bodyPr>
          <a:lstStyle/>
          <a:p>
            <a:pPr lvl="0"/>
            <a:r>
              <a:rPr lang="en-US" sz="1200" b="1" dirty="0">
                <a:solidFill>
                  <a:srgbClr val="0C82C2"/>
                </a:solidFill>
              </a:rPr>
              <a:t>Hybrid </a:t>
            </a:r>
          </a:p>
          <a:p>
            <a:pPr lvl="0"/>
            <a:r>
              <a:rPr lang="en-US" sz="1200" b="1" dirty="0">
                <a:solidFill>
                  <a:srgbClr val="0C82C2"/>
                </a:solidFill>
              </a:rPr>
              <a:t>Nodes and Clusters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431980" y="3640842"/>
            <a:ext cx="485663" cy="315455"/>
          </a:xfrm>
          <a:prstGeom prst="rect">
            <a:avLst/>
          </a:prstGeom>
        </p:spPr>
        <p:txBody>
          <a:bodyPr wrap="square" lIns="68563" tIns="34282" rIns="68563" bIns="34282" anchor="b">
            <a:spAutoFit/>
          </a:bodyPr>
          <a:lstStyle/>
          <a:p>
            <a:pPr algn="ctr" defTabSz="457189"/>
            <a:r>
              <a:rPr lang="en-US" sz="1600" b="1" dirty="0">
                <a:solidFill>
                  <a:srgbClr val="0C82C1"/>
                </a:solidFill>
                <a:ea typeface="ＭＳ Ｐゴシック" charset="0"/>
                <a:cs typeface="ＭＳ Ｐゴシック" charset="0"/>
              </a:rPr>
              <a:t>+</a:t>
            </a:r>
            <a:endParaRPr lang="en-US" b="1" dirty="0">
              <a:solidFill>
                <a:srgbClr val="0C82C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4473758" y="1905387"/>
            <a:ext cx="485663" cy="315455"/>
          </a:xfrm>
          <a:prstGeom prst="rect">
            <a:avLst/>
          </a:prstGeom>
        </p:spPr>
        <p:txBody>
          <a:bodyPr wrap="square" lIns="68563" tIns="34282" rIns="68563" bIns="34282" anchor="b">
            <a:spAutoFit/>
          </a:bodyPr>
          <a:lstStyle/>
          <a:p>
            <a:pPr algn="ctr" defTabSz="457189"/>
            <a:r>
              <a:rPr lang="en-US" sz="1600" b="1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+</a:t>
            </a:r>
            <a:endParaRPr lang="en-US" b="1" dirty="0">
              <a:solidFill>
                <a:srgbClr val="FF8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TextBox 58"/>
          <p:cNvSpPr txBox="1">
            <a:spLocks noChangeAspect="1"/>
          </p:cNvSpPr>
          <p:nvPr/>
        </p:nvSpPr>
        <p:spPr>
          <a:xfrm>
            <a:off x="7548564" y="508000"/>
            <a:ext cx="1257296" cy="125729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456314">
              <a:spcBef>
                <a:spcPts val="600"/>
              </a:spcBef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Maximize 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TCO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Cluster Scaling </a:t>
            </a:r>
          </a:p>
        </p:txBody>
      </p:sp>
      <p:sp>
        <p:nvSpPr>
          <p:cNvPr id="60" name="TextBox 59"/>
          <p:cNvSpPr txBox="1">
            <a:spLocks noChangeAspect="1"/>
          </p:cNvSpPr>
          <p:nvPr/>
        </p:nvSpPr>
        <p:spPr>
          <a:xfrm>
            <a:off x="7548564" y="3378200"/>
            <a:ext cx="1257296" cy="125729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456314">
              <a:spcBef>
                <a:spcPts val="600"/>
              </a:spcBef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Minimize Cost per </a:t>
            </a:r>
            <a:br>
              <a:rPr lang="en-US" sz="1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VDI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Seat</a:t>
            </a:r>
          </a:p>
        </p:txBody>
      </p:sp>
      <p:sp>
        <p:nvSpPr>
          <p:cNvPr id="61" name="TextBox 60"/>
          <p:cNvSpPr txBox="1">
            <a:spLocks noChangeAspect="1"/>
          </p:cNvSpPr>
          <p:nvPr/>
        </p:nvSpPr>
        <p:spPr>
          <a:xfrm>
            <a:off x="7548564" y="1943100"/>
            <a:ext cx="1257296" cy="125729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 defTabSz="456314">
              <a:spcBef>
                <a:spcPts val="600"/>
              </a:spcBef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Maximize All Flash 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IOPS</a:t>
            </a:r>
            <a:endParaRPr lang="en-US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6308" y="1825871"/>
            <a:ext cx="1440730" cy="81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" name="Group 87"/>
          <p:cNvGrpSpPr/>
          <p:nvPr/>
        </p:nvGrpSpPr>
        <p:grpSpPr>
          <a:xfrm>
            <a:off x="5141045" y="3221775"/>
            <a:ext cx="1440730" cy="868360"/>
            <a:chOff x="6172185" y="3979720"/>
            <a:chExt cx="1764792" cy="1063680"/>
          </a:xfrm>
        </p:grpSpPr>
        <p:pic>
          <p:nvPicPr>
            <p:cNvPr id="89" name="Picture 88" descr="KO71009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2185" y="3979720"/>
              <a:ext cx="1764792" cy="322178"/>
            </a:xfrm>
            <a:prstGeom prst="rect">
              <a:avLst/>
            </a:prstGeom>
          </p:spPr>
        </p:pic>
        <p:pic>
          <p:nvPicPr>
            <p:cNvPr id="97" name="Picture 96" descr="KO71009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2185" y="4229430"/>
              <a:ext cx="1764792" cy="322178"/>
            </a:xfrm>
            <a:prstGeom prst="rect">
              <a:avLst/>
            </a:prstGeom>
          </p:spPr>
        </p:pic>
        <p:pic>
          <p:nvPicPr>
            <p:cNvPr id="99" name="Picture 98" descr="KO71009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2185" y="4481398"/>
              <a:ext cx="1764792" cy="322178"/>
            </a:xfrm>
            <a:prstGeom prst="rect">
              <a:avLst/>
            </a:prstGeom>
          </p:spPr>
        </p:pic>
        <p:pic>
          <p:nvPicPr>
            <p:cNvPr id="100" name="Picture 99" descr="KO71009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2185" y="4721222"/>
              <a:ext cx="1764792" cy="322178"/>
            </a:xfrm>
            <a:prstGeom prst="rect">
              <a:avLst/>
            </a:prstGeom>
          </p:spPr>
        </p:pic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5141045" y="2680709"/>
            <a:ext cx="1440730" cy="545434"/>
            <a:chOff x="5949740" y="1966664"/>
            <a:chExt cx="1585690" cy="600313"/>
          </a:xfrm>
        </p:grpSpPr>
        <p:pic>
          <p:nvPicPr>
            <p:cNvPr id="103" name="Picture 102" descr="KO71017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9740" y="1966664"/>
              <a:ext cx="1580961" cy="206539"/>
            </a:xfrm>
            <a:prstGeom prst="rect">
              <a:avLst/>
            </a:prstGeom>
          </p:spPr>
        </p:pic>
        <p:pic>
          <p:nvPicPr>
            <p:cNvPr id="104" name="Picture 103" descr="KO71017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469" y="2095241"/>
              <a:ext cx="1580961" cy="206539"/>
            </a:xfrm>
            <a:prstGeom prst="rect">
              <a:avLst/>
            </a:prstGeom>
          </p:spPr>
        </p:pic>
        <p:pic>
          <p:nvPicPr>
            <p:cNvPr id="106" name="Picture 105" descr="KO71017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9740" y="2221757"/>
              <a:ext cx="1580961" cy="206539"/>
            </a:xfrm>
            <a:prstGeom prst="rect">
              <a:avLst/>
            </a:prstGeom>
          </p:spPr>
        </p:pic>
        <p:pic>
          <p:nvPicPr>
            <p:cNvPr id="107" name="Picture 106" descr="KO71017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469" y="2360438"/>
              <a:ext cx="1580961" cy="206539"/>
            </a:xfrm>
            <a:prstGeom prst="rect">
              <a:avLst/>
            </a:prstGeom>
          </p:spPr>
        </p:pic>
      </p:grpSp>
      <p:sp>
        <p:nvSpPr>
          <p:cNvPr id="108" name="Rectangle 107"/>
          <p:cNvSpPr/>
          <p:nvPr/>
        </p:nvSpPr>
        <p:spPr>
          <a:xfrm>
            <a:off x="4946398" y="1106039"/>
            <a:ext cx="1853622" cy="623231"/>
          </a:xfrm>
          <a:prstGeom prst="rect">
            <a:avLst/>
          </a:prstGeom>
        </p:spPr>
        <p:txBody>
          <a:bodyPr wrap="square" lIns="68563" tIns="34282" rIns="68563" bIns="34282" anchor="b">
            <a:spAutoFit/>
          </a:bodyPr>
          <a:lstStyle/>
          <a:p>
            <a:pPr algn="ctr"/>
            <a:r>
              <a:rPr lang="en-US" sz="1200" b="1" dirty="0">
                <a:solidFill>
                  <a:srgbClr val="408B39"/>
                </a:solidFill>
              </a:rPr>
              <a:t>UCS Compute-Only Nodes</a:t>
            </a:r>
          </a:p>
          <a:p>
            <a:pPr algn="ctr"/>
            <a:r>
              <a:rPr lang="en-US" sz="1200" b="1" dirty="0">
                <a:solidFill>
                  <a:srgbClr val="408B39"/>
                </a:solidFill>
              </a:rPr>
              <a:t>B200 / C220 / C240   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542620" y="2074333"/>
            <a:ext cx="1070039" cy="597643"/>
            <a:chOff x="2267442" y="1863325"/>
            <a:chExt cx="1764683" cy="985618"/>
          </a:xfrm>
        </p:grpSpPr>
        <p:pic>
          <p:nvPicPr>
            <p:cNvPr id="67" name="Picture 66" descr="KR70999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1863325"/>
              <a:ext cx="1764683" cy="221814"/>
            </a:xfrm>
            <a:prstGeom prst="rect">
              <a:avLst/>
            </a:prstGeom>
          </p:spPr>
        </p:pic>
        <p:pic>
          <p:nvPicPr>
            <p:cNvPr id="68" name="Picture 67" descr="KR70999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014309"/>
              <a:ext cx="1764683" cy="221814"/>
            </a:xfrm>
            <a:prstGeom prst="rect">
              <a:avLst/>
            </a:prstGeom>
          </p:spPr>
        </p:pic>
        <p:pic>
          <p:nvPicPr>
            <p:cNvPr id="69" name="Picture 68" descr="KR70999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166709"/>
              <a:ext cx="1764683" cy="221814"/>
            </a:xfrm>
            <a:prstGeom prst="rect">
              <a:avLst/>
            </a:prstGeom>
          </p:spPr>
        </p:pic>
        <p:pic>
          <p:nvPicPr>
            <p:cNvPr id="70" name="Picture 69" descr="KR70999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319724"/>
              <a:ext cx="1764683" cy="221814"/>
            </a:xfrm>
            <a:prstGeom prst="rect">
              <a:avLst/>
            </a:prstGeom>
          </p:spPr>
        </p:pic>
        <p:pic>
          <p:nvPicPr>
            <p:cNvPr id="71" name="Picture 70" descr="KR70999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474729"/>
              <a:ext cx="1764683" cy="221814"/>
            </a:xfrm>
            <a:prstGeom prst="rect">
              <a:avLst/>
            </a:prstGeom>
          </p:spPr>
        </p:pic>
        <p:pic>
          <p:nvPicPr>
            <p:cNvPr id="72" name="Picture 71" descr="KR70999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7442" y="2627129"/>
              <a:ext cx="1764683" cy="221814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3011030" y="1785274"/>
            <a:ext cx="1056379" cy="915989"/>
            <a:chOff x="4065706" y="3349415"/>
            <a:chExt cx="1769476" cy="1534318"/>
          </a:xfrm>
        </p:grpSpPr>
        <p:pic>
          <p:nvPicPr>
            <p:cNvPr id="86" name="Picture 85" descr="KR70998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5706" y="3349415"/>
              <a:ext cx="1764792" cy="386267"/>
            </a:xfrm>
            <a:prstGeom prst="rect">
              <a:avLst/>
            </a:prstGeom>
          </p:spPr>
        </p:pic>
        <p:pic>
          <p:nvPicPr>
            <p:cNvPr id="87" name="Picture 86" descr="KR70998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0390" y="3631697"/>
              <a:ext cx="1764792" cy="386267"/>
            </a:xfrm>
            <a:prstGeom prst="rect">
              <a:avLst/>
            </a:prstGeom>
          </p:spPr>
        </p:pic>
        <p:pic>
          <p:nvPicPr>
            <p:cNvPr id="90" name="Picture 89" descr="KR70998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0390" y="3922923"/>
              <a:ext cx="1764792" cy="386267"/>
            </a:xfrm>
            <a:prstGeom prst="rect">
              <a:avLst/>
            </a:prstGeom>
          </p:spPr>
        </p:pic>
        <p:pic>
          <p:nvPicPr>
            <p:cNvPr id="91" name="Picture 90" descr="KR70998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0390" y="4219021"/>
              <a:ext cx="1764792" cy="386267"/>
            </a:xfrm>
            <a:prstGeom prst="rect">
              <a:avLst/>
            </a:prstGeom>
          </p:spPr>
        </p:pic>
        <p:pic>
          <p:nvPicPr>
            <p:cNvPr id="92" name="Picture 91" descr="KR70998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0390" y="4497466"/>
              <a:ext cx="1764792" cy="386267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1542019" y="3910217"/>
            <a:ext cx="1070038" cy="597641"/>
            <a:chOff x="2300914" y="1208387"/>
            <a:chExt cx="1764792" cy="915079"/>
          </a:xfrm>
        </p:grpSpPr>
        <p:pic>
          <p:nvPicPr>
            <p:cNvPr id="74" name="Picture 73" descr="KR02017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208387"/>
              <a:ext cx="1764792" cy="155180"/>
            </a:xfrm>
            <a:prstGeom prst="rect">
              <a:avLst/>
            </a:prstGeom>
          </p:spPr>
        </p:pic>
        <p:pic>
          <p:nvPicPr>
            <p:cNvPr id="75" name="Picture 74" descr="KR02017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358686"/>
              <a:ext cx="1764792" cy="155180"/>
            </a:xfrm>
            <a:prstGeom prst="rect">
              <a:avLst/>
            </a:prstGeom>
          </p:spPr>
        </p:pic>
        <p:pic>
          <p:nvPicPr>
            <p:cNvPr id="76" name="Picture 75" descr="KR02017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511086"/>
              <a:ext cx="1764792" cy="155180"/>
            </a:xfrm>
            <a:prstGeom prst="rect">
              <a:avLst/>
            </a:prstGeom>
          </p:spPr>
        </p:pic>
        <p:pic>
          <p:nvPicPr>
            <p:cNvPr id="77" name="Picture 76" descr="KR02017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663486"/>
              <a:ext cx="1764792" cy="155180"/>
            </a:xfrm>
            <a:prstGeom prst="rect">
              <a:avLst/>
            </a:prstGeom>
          </p:spPr>
        </p:pic>
        <p:pic>
          <p:nvPicPr>
            <p:cNvPr id="78" name="Picture 77" descr="KR02017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815886"/>
              <a:ext cx="1764792" cy="155180"/>
            </a:xfrm>
            <a:prstGeom prst="rect">
              <a:avLst/>
            </a:prstGeom>
          </p:spPr>
        </p:pic>
        <p:pic>
          <p:nvPicPr>
            <p:cNvPr id="79" name="Picture 78" descr="KR02017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0914" y="1968286"/>
              <a:ext cx="1764792" cy="155180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3010957" y="3620617"/>
            <a:ext cx="1056376" cy="915987"/>
            <a:chOff x="2372620" y="3328887"/>
            <a:chExt cx="1764792" cy="1488411"/>
          </a:xfrm>
        </p:grpSpPr>
        <p:pic>
          <p:nvPicPr>
            <p:cNvPr id="94" name="Picture 93" descr="KR02021(1)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3328887"/>
              <a:ext cx="1764792" cy="340152"/>
            </a:xfrm>
            <a:prstGeom prst="rect">
              <a:avLst/>
            </a:prstGeom>
          </p:spPr>
        </p:pic>
        <p:pic>
          <p:nvPicPr>
            <p:cNvPr id="95" name="Picture 94" descr="KR02021(1)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3616852"/>
              <a:ext cx="1764792" cy="340152"/>
            </a:xfrm>
            <a:prstGeom prst="rect">
              <a:avLst/>
            </a:prstGeom>
          </p:spPr>
        </p:pic>
        <p:pic>
          <p:nvPicPr>
            <p:cNvPr id="96" name="Picture 95" descr="KR02021(1)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3908078"/>
              <a:ext cx="1764792" cy="340152"/>
            </a:xfrm>
            <a:prstGeom prst="rect">
              <a:avLst/>
            </a:prstGeom>
          </p:spPr>
        </p:pic>
        <p:pic>
          <p:nvPicPr>
            <p:cNvPr id="98" name="Picture 97" descr="KR02021(1)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4204176"/>
              <a:ext cx="1764792" cy="340152"/>
            </a:xfrm>
            <a:prstGeom prst="rect">
              <a:avLst/>
            </a:prstGeom>
          </p:spPr>
        </p:pic>
        <p:pic>
          <p:nvPicPr>
            <p:cNvPr id="102" name="Picture 101" descr="KR02021(1)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20" y="4477146"/>
              <a:ext cx="1764792" cy="340152"/>
            </a:xfrm>
            <a:prstGeom prst="rect">
              <a:avLst/>
            </a:prstGeom>
          </p:spPr>
        </p:pic>
      </p:grpSp>
      <p:grpSp>
        <p:nvGrpSpPr>
          <p:cNvPr id="116" name="Group 115"/>
          <p:cNvGrpSpPr/>
          <p:nvPr/>
        </p:nvGrpSpPr>
        <p:grpSpPr>
          <a:xfrm>
            <a:off x="1559840" y="1791578"/>
            <a:ext cx="1233270" cy="207476"/>
            <a:chOff x="3535768" y="1393318"/>
            <a:chExt cx="1233270" cy="207476"/>
          </a:xfrm>
        </p:grpSpPr>
        <p:pic>
          <p:nvPicPr>
            <p:cNvPr id="120" name="Picture 119" descr="HKL17572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8334" y="1393318"/>
              <a:ext cx="1060704" cy="108420"/>
            </a:xfrm>
            <a:prstGeom prst="rect">
              <a:avLst/>
            </a:prstGeom>
          </p:spPr>
        </p:pic>
        <p:pic>
          <p:nvPicPr>
            <p:cNvPr id="122" name="Picture 121" descr="HKL17572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5768" y="1492374"/>
              <a:ext cx="1060704" cy="108420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3002280" y="1576859"/>
            <a:ext cx="1183413" cy="181740"/>
            <a:chOff x="7308850" y="944983"/>
            <a:chExt cx="1183413" cy="181740"/>
          </a:xfrm>
        </p:grpSpPr>
        <p:pic>
          <p:nvPicPr>
            <p:cNvPr id="118" name="Picture 117" descr="KQ52011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913" b="41556"/>
            <a:stretch/>
          </p:blipFill>
          <p:spPr>
            <a:xfrm>
              <a:off x="7308850" y="1016896"/>
              <a:ext cx="1060704" cy="109827"/>
            </a:xfrm>
            <a:prstGeom prst="rect">
              <a:avLst/>
            </a:prstGeom>
          </p:spPr>
        </p:pic>
        <p:pic>
          <p:nvPicPr>
            <p:cNvPr id="119" name="Picture 118" descr="KQ52011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913" b="41556"/>
            <a:stretch/>
          </p:blipFill>
          <p:spPr>
            <a:xfrm>
              <a:off x="7431559" y="944983"/>
              <a:ext cx="1060704" cy="109827"/>
            </a:xfrm>
            <a:prstGeom prst="rect">
              <a:avLst/>
            </a:prstGeom>
          </p:spPr>
        </p:pic>
      </p:grpSp>
      <p:grpSp>
        <p:nvGrpSpPr>
          <p:cNvPr id="123" name="Group 122"/>
          <p:cNvGrpSpPr/>
          <p:nvPr/>
        </p:nvGrpSpPr>
        <p:grpSpPr>
          <a:xfrm>
            <a:off x="2983554" y="3404593"/>
            <a:ext cx="1183413" cy="181740"/>
            <a:chOff x="7308850" y="944983"/>
            <a:chExt cx="1183413" cy="181740"/>
          </a:xfrm>
        </p:grpSpPr>
        <p:pic>
          <p:nvPicPr>
            <p:cNvPr id="124" name="Picture 123" descr="KQ52011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913" b="41556"/>
            <a:stretch/>
          </p:blipFill>
          <p:spPr>
            <a:xfrm>
              <a:off x="7308850" y="1016896"/>
              <a:ext cx="1060704" cy="109827"/>
            </a:xfrm>
            <a:prstGeom prst="rect">
              <a:avLst/>
            </a:prstGeom>
          </p:spPr>
        </p:pic>
        <p:pic>
          <p:nvPicPr>
            <p:cNvPr id="125" name="Picture 124" descr="KQ52011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913" b="41556"/>
            <a:stretch/>
          </p:blipFill>
          <p:spPr>
            <a:xfrm>
              <a:off x="7431559" y="944983"/>
              <a:ext cx="1060704" cy="109827"/>
            </a:xfrm>
            <a:prstGeom prst="rect">
              <a:avLst/>
            </a:prstGeom>
          </p:spPr>
        </p:pic>
      </p:grpSp>
      <p:grpSp>
        <p:nvGrpSpPr>
          <p:cNvPr id="126" name="Group 125"/>
          <p:cNvGrpSpPr/>
          <p:nvPr/>
        </p:nvGrpSpPr>
        <p:grpSpPr>
          <a:xfrm>
            <a:off x="1523100" y="3601296"/>
            <a:ext cx="1233270" cy="207476"/>
            <a:chOff x="3535768" y="1393318"/>
            <a:chExt cx="1233270" cy="207476"/>
          </a:xfrm>
        </p:grpSpPr>
        <p:pic>
          <p:nvPicPr>
            <p:cNvPr id="127" name="Picture 126" descr="HKL17572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8334" y="1393318"/>
              <a:ext cx="1060704" cy="108420"/>
            </a:xfrm>
            <a:prstGeom prst="rect">
              <a:avLst/>
            </a:prstGeom>
          </p:spPr>
        </p:pic>
        <p:pic>
          <p:nvPicPr>
            <p:cNvPr id="128" name="Picture 127" descr="HKL17572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5768" y="1492374"/>
              <a:ext cx="1060704" cy="10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148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7"/>
          <p:cNvSpPr/>
          <p:nvPr/>
        </p:nvSpPr>
        <p:spPr>
          <a:xfrm rot="5400000">
            <a:off x="1993345" y="-1993345"/>
            <a:ext cx="5157310" cy="9144001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79000">
                <a:schemeClr val="tx2">
                  <a:alpha val="9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Introducing Adaptive Infrastructure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Simplified Operations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Dynamic Resource Allocation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53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28" y="3673"/>
            <a:ext cx="9159928" cy="5139828"/>
          </a:xfrm>
          <a:prstGeom prst="rect">
            <a:avLst/>
          </a:prstGeom>
        </p:spPr>
      </p:pic>
      <p:sp>
        <p:nvSpPr>
          <p:cNvPr id="221" name="Rectangle 220"/>
          <p:cNvSpPr/>
          <p:nvPr/>
        </p:nvSpPr>
        <p:spPr>
          <a:xfrm flipV="1">
            <a:off x="-15928" y="0"/>
            <a:ext cx="9159928" cy="51435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70000"/>
                </a:srgbClr>
              </a:gs>
              <a:gs pos="0">
                <a:schemeClr val="bg1">
                  <a:alpha val="92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Adaptive Infrastructure for Simplified Operations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95116" y="1653109"/>
            <a:ext cx="1157520" cy="947464"/>
            <a:chOff x="4925024" y="2213462"/>
            <a:chExt cx="933725" cy="764282"/>
          </a:xfrm>
        </p:grpSpPr>
        <p:grpSp>
          <p:nvGrpSpPr>
            <p:cNvPr id="223" name="Group 222"/>
            <p:cNvGrpSpPr/>
            <p:nvPr/>
          </p:nvGrpSpPr>
          <p:grpSpPr>
            <a:xfrm>
              <a:off x="5271496" y="2388502"/>
              <a:ext cx="240783" cy="420721"/>
              <a:chOff x="9250369" y="754161"/>
              <a:chExt cx="404812" cy="652463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75" name="Freeform 6"/>
              <p:cNvSpPr>
                <a:spLocks noEditPoints="1"/>
              </p:cNvSpPr>
              <p:nvPr/>
            </p:nvSpPr>
            <p:spPr bwMode="auto">
              <a:xfrm>
                <a:off x="9250369" y="754161"/>
                <a:ext cx="404812" cy="652463"/>
              </a:xfrm>
              <a:custGeom>
                <a:avLst/>
                <a:gdLst>
                  <a:gd name="T0" fmla="*/ 102 w 108"/>
                  <a:gd name="T1" fmla="*/ 0 h 174"/>
                  <a:gd name="T2" fmla="*/ 7 w 108"/>
                  <a:gd name="T3" fmla="*/ 0 h 174"/>
                  <a:gd name="T4" fmla="*/ 0 w 108"/>
                  <a:gd name="T5" fmla="*/ 7 h 174"/>
                  <a:gd name="T6" fmla="*/ 0 w 108"/>
                  <a:gd name="T7" fmla="*/ 167 h 174"/>
                  <a:gd name="T8" fmla="*/ 7 w 108"/>
                  <a:gd name="T9" fmla="*/ 174 h 174"/>
                  <a:gd name="T10" fmla="*/ 102 w 108"/>
                  <a:gd name="T11" fmla="*/ 174 h 174"/>
                  <a:gd name="T12" fmla="*/ 107 w 108"/>
                  <a:gd name="T13" fmla="*/ 171 h 174"/>
                  <a:gd name="T14" fmla="*/ 107 w 108"/>
                  <a:gd name="T15" fmla="*/ 171 h 174"/>
                  <a:gd name="T16" fmla="*/ 107 w 108"/>
                  <a:gd name="T17" fmla="*/ 171 h 174"/>
                  <a:gd name="T18" fmla="*/ 108 w 108"/>
                  <a:gd name="T19" fmla="*/ 168 h 174"/>
                  <a:gd name="T20" fmla="*/ 108 w 108"/>
                  <a:gd name="T21" fmla="*/ 6 h 174"/>
                  <a:gd name="T22" fmla="*/ 102 w 108"/>
                  <a:gd name="T23" fmla="*/ 0 h 174"/>
                  <a:gd name="T24" fmla="*/ 103 w 108"/>
                  <a:gd name="T25" fmla="*/ 122 h 174"/>
                  <a:gd name="T26" fmla="*/ 99 w 108"/>
                  <a:gd name="T27" fmla="*/ 126 h 174"/>
                  <a:gd name="T28" fmla="*/ 10 w 108"/>
                  <a:gd name="T29" fmla="*/ 126 h 174"/>
                  <a:gd name="T30" fmla="*/ 6 w 108"/>
                  <a:gd name="T31" fmla="*/ 122 h 174"/>
                  <a:gd name="T32" fmla="*/ 6 w 108"/>
                  <a:gd name="T33" fmla="*/ 110 h 174"/>
                  <a:gd name="T34" fmla="*/ 10 w 108"/>
                  <a:gd name="T35" fmla="*/ 106 h 174"/>
                  <a:gd name="T36" fmla="*/ 99 w 108"/>
                  <a:gd name="T37" fmla="*/ 106 h 174"/>
                  <a:gd name="T38" fmla="*/ 103 w 108"/>
                  <a:gd name="T39" fmla="*/ 110 h 174"/>
                  <a:gd name="T40" fmla="*/ 103 w 108"/>
                  <a:gd name="T41" fmla="*/ 122 h 174"/>
                  <a:gd name="T42" fmla="*/ 103 w 108"/>
                  <a:gd name="T43" fmla="*/ 98 h 174"/>
                  <a:gd name="T44" fmla="*/ 99 w 108"/>
                  <a:gd name="T45" fmla="*/ 102 h 174"/>
                  <a:gd name="T46" fmla="*/ 10 w 108"/>
                  <a:gd name="T47" fmla="*/ 102 h 174"/>
                  <a:gd name="T48" fmla="*/ 6 w 108"/>
                  <a:gd name="T49" fmla="*/ 98 h 174"/>
                  <a:gd name="T50" fmla="*/ 6 w 108"/>
                  <a:gd name="T51" fmla="*/ 85 h 174"/>
                  <a:gd name="T52" fmla="*/ 10 w 108"/>
                  <a:gd name="T53" fmla="*/ 82 h 174"/>
                  <a:gd name="T54" fmla="*/ 99 w 108"/>
                  <a:gd name="T55" fmla="*/ 82 h 174"/>
                  <a:gd name="T56" fmla="*/ 103 w 108"/>
                  <a:gd name="T57" fmla="*/ 85 h 174"/>
                  <a:gd name="T58" fmla="*/ 103 w 108"/>
                  <a:gd name="T59" fmla="*/ 98 h 174"/>
                  <a:gd name="T60" fmla="*/ 103 w 108"/>
                  <a:gd name="T61" fmla="*/ 74 h 174"/>
                  <a:gd name="T62" fmla="*/ 99 w 108"/>
                  <a:gd name="T63" fmla="*/ 77 h 174"/>
                  <a:gd name="T64" fmla="*/ 10 w 108"/>
                  <a:gd name="T65" fmla="*/ 77 h 174"/>
                  <a:gd name="T66" fmla="*/ 6 w 108"/>
                  <a:gd name="T67" fmla="*/ 74 h 174"/>
                  <a:gd name="T68" fmla="*/ 6 w 108"/>
                  <a:gd name="T69" fmla="*/ 61 h 174"/>
                  <a:gd name="T70" fmla="*/ 10 w 108"/>
                  <a:gd name="T71" fmla="*/ 58 h 174"/>
                  <a:gd name="T72" fmla="*/ 99 w 108"/>
                  <a:gd name="T73" fmla="*/ 58 h 174"/>
                  <a:gd name="T74" fmla="*/ 103 w 108"/>
                  <a:gd name="T75" fmla="*/ 61 h 174"/>
                  <a:gd name="T76" fmla="*/ 103 w 108"/>
                  <a:gd name="T77" fmla="*/ 74 h 174"/>
                  <a:gd name="T78" fmla="*/ 103 w 108"/>
                  <a:gd name="T79" fmla="*/ 50 h 174"/>
                  <a:gd name="T80" fmla="*/ 99 w 108"/>
                  <a:gd name="T81" fmla="*/ 53 h 174"/>
                  <a:gd name="T82" fmla="*/ 10 w 108"/>
                  <a:gd name="T83" fmla="*/ 53 h 174"/>
                  <a:gd name="T84" fmla="*/ 6 w 108"/>
                  <a:gd name="T85" fmla="*/ 50 h 174"/>
                  <a:gd name="T86" fmla="*/ 6 w 108"/>
                  <a:gd name="T87" fmla="*/ 37 h 174"/>
                  <a:gd name="T88" fmla="*/ 10 w 108"/>
                  <a:gd name="T89" fmla="*/ 33 h 174"/>
                  <a:gd name="T90" fmla="*/ 99 w 108"/>
                  <a:gd name="T91" fmla="*/ 33 h 174"/>
                  <a:gd name="T92" fmla="*/ 103 w 108"/>
                  <a:gd name="T93" fmla="*/ 37 h 174"/>
                  <a:gd name="T94" fmla="*/ 103 w 108"/>
                  <a:gd name="T95" fmla="*/ 50 h 174"/>
                  <a:gd name="T96" fmla="*/ 103 w 108"/>
                  <a:gd name="T97" fmla="*/ 25 h 174"/>
                  <a:gd name="T98" fmla="*/ 99 w 108"/>
                  <a:gd name="T99" fmla="*/ 29 h 174"/>
                  <a:gd name="T100" fmla="*/ 10 w 108"/>
                  <a:gd name="T101" fmla="*/ 29 h 174"/>
                  <a:gd name="T102" fmla="*/ 6 w 108"/>
                  <a:gd name="T103" fmla="*/ 25 h 174"/>
                  <a:gd name="T104" fmla="*/ 6 w 108"/>
                  <a:gd name="T105" fmla="*/ 13 h 174"/>
                  <a:gd name="T106" fmla="*/ 10 w 108"/>
                  <a:gd name="T107" fmla="*/ 9 h 174"/>
                  <a:gd name="T108" fmla="*/ 99 w 108"/>
                  <a:gd name="T109" fmla="*/ 9 h 174"/>
                  <a:gd name="T110" fmla="*/ 103 w 108"/>
                  <a:gd name="T111" fmla="*/ 13 h 174"/>
                  <a:gd name="T112" fmla="*/ 103 w 108"/>
                  <a:gd name="T11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" h="174">
                    <a:moveTo>
                      <a:pt x="10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3"/>
                      <a:pt x="0" y="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1" y="171"/>
                      <a:pt x="3" y="174"/>
                      <a:pt x="7" y="174"/>
                    </a:cubicBezTo>
                    <a:cubicBezTo>
                      <a:pt x="102" y="174"/>
                      <a:pt x="102" y="174"/>
                      <a:pt x="102" y="174"/>
                    </a:cubicBezTo>
                    <a:cubicBezTo>
                      <a:pt x="104" y="174"/>
                      <a:pt x="106" y="173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0"/>
                      <a:pt x="108" y="169"/>
                      <a:pt x="108" y="168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05" y="0"/>
                      <a:pt x="102" y="0"/>
                    </a:cubicBezTo>
                    <a:close/>
                    <a:moveTo>
                      <a:pt x="103" y="122"/>
                    </a:moveTo>
                    <a:cubicBezTo>
                      <a:pt x="103" y="124"/>
                      <a:pt x="101" y="126"/>
                      <a:pt x="99" y="126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8" y="126"/>
                      <a:pt x="6" y="124"/>
                      <a:pt x="6" y="122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6" y="108"/>
                      <a:pt x="8" y="106"/>
                      <a:pt x="10" y="106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1" y="106"/>
                      <a:pt x="103" y="108"/>
                      <a:pt x="103" y="110"/>
                    </a:cubicBezTo>
                    <a:lnTo>
                      <a:pt x="103" y="122"/>
                    </a:lnTo>
                    <a:close/>
                    <a:moveTo>
                      <a:pt x="103" y="98"/>
                    </a:moveTo>
                    <a:cubicBezTo>
                      <a:pt x="103" y="100"/>
                      <a:pt x="101" y="102"/>
                      <a:pt x="99" y="102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8" y="102"/>
                      <a:pt x="6" y="100"/>
                      <a:pt x="6" y="98"/>
                    </a:cubicBezTo>
                    <a:cubicBezTo>
                      <a:pt x="6" y="85"/>
                      <a:pt x="6" y="85"/>
                      <a:pt x="6" y="85"/>
                    </a:cubicBezTo>
                    <a:cubicBezTo>
                      <a:pt x="6" y="83"/>
                      <a:pt x="8" y="82"/>
                      <a:pt x="10" y="82"/>
                    </a:cubicBezTo>
                    <a:cubicBezTo>
                      <a:pt x="99" y="82"/>
                      <a:pt x="99" y="82"/>
                      <a:pt x="99" y="82"/>
                    </a:cubicBezTo>
                    <a:cubicBezTo>
                      <a:pt x="101" y="82"/>
                      <a:pt x="103" y="83"/>
                      <a:pt x="103" y="85"/>
                    </a:cubicBezTo>
                    <a:lnTo>
                      <a:pt x="103" y="98"/>
                    </a:lnTo>
                    <a:close/>
                    <a:moveTo>
                      <a:pt x="103" y="74"/>
                    </a:moveTo>
                    <a:cubicBezTo>
                      <a:pt x="103" y="76"/>
                      <a:pt x="101" y="77"/>
                      <a:pt x="9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6" y="76"/>
                      <a:pt x="6" y="74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6" y="59"/>
                      <a:pt x="8" y="58"/>
                      <a:pt x="10" y="58"/>
                    </a:cubicBezTo>
                    <a:cubicBezTo>
                      <a:pt x="99" y="58"/>
                      <a:pt x="99" y="58"/>
                      <a:pt x="99" y="58"/>
                    </a:cubicBezTo>
                    <a:cubicBezTo>
                      <a:pt x="101" y="58"/>
                      <a:pt x="103" y="59"/>
                      <a:pt x="103" y="61"/>
                    </a:cubicBezTo>
                    <a:lnTo>
                      <a:pt x="103" y="74"/>
                    </a:lnTo>
                    <a:close/>
                    <a:moveTo>
                      <a:pt x="103" y="50"/>
                    </a:moveTo>
                    <a:cubicBezTo>
                      <a:pt x="103" y="52"/>
                      <a:pt x="101" y="53"/>
                      <a:pt x="9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8" y="53"/>
                      <a:pt x="6" y="52"/>
                      <a:pt x="6" y="50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5"/>
                      <a:pt x="8" y="33"/>
                      <a:pt x="10" y="33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101" y="33"/>
                      <a:pt x="103" y="35"/>
                      <a:pt x="103" y="37"/>
                    </a:cubicBezTo>
                    <a:lnTo>
                      <a:pt x="103" y="50"/>
                    </a:lnTo>
                    <a:close/>
                    <a:moveTo>
                      <a:pt x="103" y="25"/>
                    </a:moveTo>
                    <a:cubicBezTo>
                      <a:pt x="103" y="27"/>
                      <a:pt x="101" y="29"/>
                      <a:pt x="99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29"/>
                      <a:pt x="6" y="27"/>
                      <a:pt x="6" y="2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8" y="9"/>
                      <a:pt x="10" y="9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101" y="9"/>
                      <a:pt x="103" y="11"/>
                      <a:pt x="103" y="13"/>
                    </a:cubicBezTo>
                    <a:lnTo>
                      <a:pt x="103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76" name="Oval 7"/>
              <p:cNvSpPr>
                <a:spLocks noChangeArrowheads="1"/>
              </p:cNvSpPr>
              <p:nvPr/>
            </p:nvSpPr>
            <p:spPr bwMode="auto">
              <a:xfrm>
                <a:off x="9580563" y="1174849"/>
                <a:ext cx="30162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77" name="Oval 8"/>
              <p:cNvSpPr>
                <a:spLocks noChangeArrowheads="1"/>
              </p:cNvSpPr>
              <p:nvPr/>
            </p:nvSpPr>
            <p:spPr bwMode="auto">
              <a:xfrm>
                <a:off x="9494838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78" name="Oval 9"/>
              <p:cNvSpPr>
                <a:spLocks noChangeArrowheads="1"/>
              </p:cNvSpPr>
              <p:nvPr/>
            </p:nvSpPr>
            <p:spPr bwMode="auto">
              <a:xfrm>
                <a:off x="9299575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79" name="Oval 10"/>
              <p:cNvSpPr>
                <a:spLocks noChangeArrowheads="1"/>
              </p:cNvSpPr>
              <p:nvPr/>
            </p:nvSpPr>
            <p:spPr bwMode="auto">
              <a:xfrm>
                <a:off x="9539288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80" name="Oval 11"/>
              <p:cNvSpPr>
                <a:spLocks noChangeArrowheads="1"/>
              </p:cNvSpPr>
              <p:nvPr/>
            </p:nvSpPr>
            <p:spPr bwMode="auto">
              <a:xfrm>
                <a:off x="9494838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81" name="Oval 12"/>
              <p:cNvSpPr>
                <a:spLocks noChangeArrowheads="1"/>
              </p:cNvSpPr>
              <p:nvPr/>
            </p:nvSpPr>
            <p:spPr bwMode="auto">
              <a:xfrm>
                <a:off x="9539288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82" name="Oval 13"/>
              <p:cNvSpPr>
                <a:spLocks noChangeArrowheads="1"/>
              </p:cNvSpPr>
              <p:nvPr/>
            </p:nvSpPr>
            <p:spPr bwMode="auto">
              <a:xfrm>
                <a:off x="9299575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83" name="Oval 14"/>
              <p:cNvSpPr>
                <a:spLocks noChangeArrowheads="1"/>
              </p:cNvSpPr>
              <p:nvPr/>
            </p:nvSpPr>
            <p:spPr bwMode="auto">
              <a:xfrm>
                <a:off x="9580563" y="995461"/>
                <a:ext cx="30162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84" name="Oval 15"/>
              <p:cNvSpPr>
                <a:spLocks noChangeArrowheads="1"/>
              </p:cNvSpPr>
              <p:nvPr/>
            </p:nvSpPr>
            <p:spPr bwMode="auto">
              <a:xfrm>
                <a:off x="9539288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85" name="Oval 16"/>
              <p:cNvSpPr>
                <a:spLocks noChangeArrowheads="1"/>
              </p:cNvSpPr>
              <p:nvPr/>
            </p:nvSpPr>
            <p:spPr bwMode="auto">
              <a:xfrm>
                <a:off x="9299575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86" name="Oval 17"/>
              <p:cNvSpPr>
                <a:spLocks noChangeArrowheads="1"/>
              </p:cNvSpPr>
              <p:nvPr/>
            </p:nvSpPr>
            <p:spPr bwMode="auto">
              <a:xfrm>
                <a:off x="9494838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87" name="Oval 18"/>
              <p:cNvSpPr>
                <a:spLocks noChangeArrowheads="1"/>
              </p:cNvSpPr>
              <p:nvPr/>
            </p:nvSpPr>
            <p:spPr bwMode="auto">
              <a:xfrm>
                <a:off x="9580563" y="904974"/>
                <a:ext cx="30162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88" name="Oval 19"/>
              <p:cNvSpPr>
                <a:spLocks noChangeArrowheads="1"/>
              </p:cNvSpPr>
              <p:nvPr/>
            </p:nvSpPr>
            <p:spPr bwMode="auto">
              <a:xfrm>
                <a:off x="9539288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89" name="Oval 20"/>
              <p:cNvSpPr>
                <a:spLocks noChangeArrowheads="1"/>
              </p:cNvSpPr>
              <p:nvPr/>
            </p:nvSpPr>
            <p:spPr bwMode="auto">
              <a:xfrm>
                <a:off x="9580563" y="811311"/>
                <a:ext cx="30162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90" name="Oval 21"/>
              <p:cNvSpPr>
                <a:spLocks noChangeArrowheads="1"/>
              </p:cNvSpPr>
              <p:nvPr/>
            </p:nvSpPr>
            <p:spPr bwMode="auto">
              <a:xfrm>
                <a:off x="9494838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91" name="Oval 22"/>
              <p:cNvSpPr>
                <a:spLocks noChangeArrowheads="1"/>
              </p:cNvSpPr>
              <p:nvPr/>
            </p:nvSpPr>
            <p:spPr bwMode="auto">
              <a:xfrm>
                <a:off x="9299575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92" name="Oval 23"/>
              <p:cNvSpPr>
                <a:spLocks noChangeArrowheads="1"/>
              </p:cNvSpPr>
              <p:nvPr/>
            </p:nvSpPr>
            <p:spPr bwMode="auto">
              <a:xfrm>
                <a:off x="9580563" y="1084361"/>
                <a:ext cx="30162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93" name="Oval 24"/>
              <p:cNvSpPr>
                <a:spLocks noChangeArrowheads="1"/>
              </p:cNvSpPr>
              <p:nvPr/>
            </p:nvSpPr>
            <p:spPr bwMode="auto">
              <a:xfrm>
                <a:off x="9539288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94" name="Oval 25"/>
              <p:cNvSpPr>
                <a:spLocks noChangeArrowheads="1"/>
              </p:cNvSpPr>
              <p:nvPr/>
            </p:nvSpPr>
            <p:spPr bwMode="auto">
              <a:xfrm>
                <a:off x="9494838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95" name="Oval 26"/>
              <p:cNvSpPr>
                <a:spLocks noChangeArrowheads="1"/>
              </p:cNvSpPr>
              <p:nvPr/>
            </p:nvSpPr>
            <p:spPr bwMode="auto">
              <a:xfrm>
                <a:off x="9299575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</p:grpSp>
        <p:grpSp>
          <p:nvGrpSpPr>
            <p:cNvPr id="224" name="Group 223"/>
            <p:cNvGrpSpPr/>
            <p:nvPr/>
          </p:nvGrpSpPr>
          <p:grpSpPr>
            <a:xfrm>
              <a:off x="5529251" y="2444802"/>
              <a:ext cx="176340" cy="308119"/>
              <a:chOff x="9250369" y="754161"/>
              <a:chExt cx="404812" cy="652463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54" name="Freeform 6"/>
              <p:cNvSpPr>
                <a:spLocks noEditPoints="1"/>
              </p:cNvSpPr>
              <p:nvPr/>
            </p:nvSpPr>
            <p:spPr bwMode="auto">
              <a:xfrm>
                <a:off x="9250369" y="754161"/>
                <a:ext cx="404812" cy="652463"/>
              </a:xfrm>
              <a:custGeom>
                <a:avLst/>
                <a:gdLst>
                  <a:gd name="T0" fmla="*/ 102 w 108"/>
                  <a:gd name="T1" fmla="*/ 0 h 174"/>
                  <a:gd name="T2" fmla="*/ 7 w 108"/>
                  <a:gd name="T3" fmla="*/ 0 h 174"/>
                  <a:gd name="T4" fmla="*/ 0 w 108"/>
                  <a:gd name="T5" fmla="*/ 7 h 174"/>
                  <a:gd name="T6" fmla="*/ 0 w 108"/>
                  <a:gd name="T7" fmla="*/ 167 h 174"/>
                  <a:gd name="T8" fmla="*/ 7 w 108"/>
                  <a:gd name="T9" fmla="*/ 174 h 174"/>
                  <a:gd name="T10" fmla="*/ 102 w 108"/>
                  <a:gd name="T11" fmla="*/ 174 h 174"/>
                  <a:gd name="T12" fmla="*/ 107 w 108"/>
                  <a:gd name="T13" fmla="*/ 171 h 174"/>
                  <a:gd name="T14" fmla="*/ 107 w 108"/>
                  <a:gd name="T15" fmla="*/ 171 h 174"/>
                  <a:gd name="T16" fmla="*/ 107 w 108"/>
                  <a:gd name="T17" fmla="*/ 171 h 174"/>
                  <a:gd name="T18" fmla="*/ 108 w 108"/>
                  <a:gd name="T19" fmla="*/ 168 h 174"/>
                  <a:gd name="T20" fmla="*/ 108 w 108"/>
                  <a:gd name="T21" fmla="*/ 6 h 174"/>
                  <a:gd name="T22" fmla="*/ 102 w 108"/>
                  <a:gd name="T23" fmla="*/ 0 h 174"/>
                  <a:gd name="T24" fmla="*/ 103 w 108"/>
                  <a:gd name="T25" fmla="*/ 122 h 174"/>
                  <a:gd name="T26" fmla="*/ 99 w 108"/>
                  <a:gd name="T27" fmla="*/ 126 h 174"/>
                  <a:gd name="T28" fmla="*/ 10 w 108"/>
                  <a:gd name="T29" fmla="*/ 126 h 174"/>
                  <a:gd name="T30" fmla="*/ 6 w 108"/>
                  <a:gd name="T31" fmla="*/ 122 h 174"/>
                  <a:gd name="T32" fmla="*/ 6 w 108"/>
                  <a:gd name="T33" fmla="*/ 110 h 174"/>
                  <a:gd name="T34" fmla="*/ 10 w 108"/>
                  <a:gd name="T35" fmla="*/ 106 h 174"/>
                  <a:gd name="T36" fmla="*/ 99 w 108"/>
                  <a:gd name="T37" fmla="*/ 106 h 174"/>
                  <a:gd name="T38" fmla="*/ 103 w 108"/>
                  <a:gd name="T39" fmla="*/ 110 h 174"/>
                  <a:gd name="T40" fmla="*/ 103 w 108"/>
                  <a:gd name="T41" fmla="*/ 122 h 174"/>
                  <a:gd name="T42" fmla="*/ 103 w 108"/>
                  <a:gd name="T43" fmla="*/ 98 h 174"/>
                  <a:gd name="T44" fmla="*/ 99 w 108"/>
                  <a:gd name="T45" fmla="*/ 102 h 174"/>
                  <a:gd name="T46" fmla="*/ 10 w 108"/>
                  <a:gd name="T47" fmla="*/ 102 h 174"/>
                  <a:gd name="T48" fmla="*/ 6 w 108"/>
                  <a:gd name="T49" fmla="*/ 98 h 174"/>
                  <a:gd name="T50" fmla="*/ 6 w 108"/>
                  <a:gd name="T51" fmla="*/ 85 h 174"/>
                  <a:gd name="T52" fmla="*/ 10 w 108"/>
                  <a:gd name="T53" fmla="*/ 82 h 174"/>
                  <a:gd name="T54" fmla="*/ 99 w 108"/>
                  <a:gd name="T55" fmla="*/ 82 h 174"/>
                  <a:gd name="T56" fmla="*/ 103 w 108"/>
                  <a:gd name="T57" fmla="*/ 85 h 174"/>
                  <a:gd name="T58" fmla="*/ 103 w 108"/>
                  <a:gd name="T59" fmla="*/ 98 h 174"/>
                  <a:gd name="T60" fmla="*/ 103 w 108"/>
                  <a:gd name="T61" fmla="*/ 74 h 174"/>
                  <a:gd name="T62" fmla="*/ 99 w 108"/>
                  <a:gd name="T63" fmla="*/ 77 h 174"/>
                  <a:gd name="T64" fmla="*/ 10 w 108"/>
                  <a:gd name="T65" fmla="*/ 77 h 174"/>
                  <a:gd name="T66" fmla="*/ 6 w 108"/>
                  <a:gd name="T67" fmla="*/ 74 h 174"/>
                  <a:gd name="T68" fmla="*/ 6 w 108"/>
                  <a:gd name="T69" fmla="*/ 61 h 174"/>
                  <a:gd name="T70" fmla="*/ 10 w 108"/>
                  <a:gd name="T71" fmla="*/ 58 h 174"/>
                  <a:gd name="T72" fmla="*/ 99 w 108"/>
                  <a:gd name="T73" fmla="*/ 58 h 174"/>
                  <a:gd name="T74" fmla="*/ 103 w 108"/>
                  <a:gd name="T75" fmla="*/ 61 h 174"/>
                  <a:gd name="T76" fmla="*/ 103 w 108"/>
                  <a:gd name="T77" fmla="*/ 74 h 174"/>
                  <a:gd name="T78" fmla="*/ 103 w 108"/>
                  <a:gd name="T79" fmla="*/ 50 h 174"/>
                  <a:gd name="T80" fmla="*/ 99 w 108"/>
                  <a:gd name="T81" fmla="*/ 53 h 174"/>
                  <a:gd name="T82" fmla="*/ 10 w 108"/>
                  <a:gd name="T83" fmla="*/ 53 h 174"/>
                  <a:gd name="T84" fmla="*/ 6 w 108"/>
                  <a:gd name="T85" fmla="*/ 50 h 174"/>
                  <a:gd name="T86" fmla="*/ 6 w 108"/>
                  <a:gd name="T87" fmla="*/ 37 h 174"/>
                  <a:gd name="T88" fmla="*/ 10 w 108"/>
                  <a:gd name="T89" fmla="*/ 33 h 174"/>
                  <a:gd name="T90" fmla="*/ 99 w 108"/>
                  <a:gd name="T91" fmla="*/ 33 h 174"/>
                  <a:gd name="T92" fmla="*/ 103 w 108"/>
                  <a:gd name="T93" fmla="*/ 37 h 174"/>
                  <a:gd name="T94" fmla="*/ 103 w 108"/>
                  <a:gd name="T95" fmla="*/ 50 h 174"/>
                  <a:gd name="T96" fmla="*/ 103 w 108"/>
                  <a:gd name="T97" fmla="*/ 25 h 174"/>
                  <a:gd name="T98" fmla="*/ 99 w 108"/>
                  <a:gd name="T99" fmla="*/ 29 h 174"/>
                  <a:gd name="T100" fmla="*/ 10 w 108"/>
                  <a:gd name="T101" fmla="*/ 29 h 174"/>
                  <a:gd name="T102" fmla="*/ 6 w 108"/>
                  <a:gd name="T103" fmla="*/ 25 h 174"/>
                  <a:gd name="T104" fmla="*/ 6 w 108"/>
                  <a:gd name="T105" fmla="*/ 13 h 174"/>
                  <a:gd name="T106" fmla="*/ 10 w 108"/>
                  <a:gd name="T107" fmla="*/ 9 h 174"/>
                  <a:gd name="T108" fmla="*/ 99 w 108"/>
                  <a:gd name="T109" fmla="*/ 9 h 174"/>
                  <a:gd name="T110" fmla="*/ 103 w 108"/>
                  <a:gd name="T111" fmla="*/ 13 h 174"/>
                  <a:gd name="T112" fmla="*/ 103 w 108"/>
                  <a:gd name="T11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" h="174">
                    <a:moveTo>
                      <a:pt x="10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3"/>
                      <a:pt x="0" y="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1" y="171"/>
                      <a:pt x="3" y="174"/>
                      <a:pt x="7" y="174"/>
                    </a:cubicBezTo>
                    <a:cubicBezTo>
                      <a:pt x="102" y="174"/>
                      <a:pt x="102" y="174"/>
                      <a:pt x="102" y="174"/>
                    </a:cubicBezTo>
                    <a:cubicBezTo>
                      <a:pt x="104" y="174"/>
                      <a:pt x="106" y="173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0"/>
                      <a:pt x="108" y="169"/>
                      <a:pt x="108" y="168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05" y="0"/>
                      <a:pt x="102" y="0"/>
                    </a:cubicBezTo>
                    <a:close/>
                    <a:moveTo>
                      <a:pt x="103" y="122"/>
                    </a:moveTo>
                    <a:cubicBezTo>
                      <a:pt x="103" y="124"/>
                      <a:pt x="101" y="126"/>
                      <a:pt x="99" y="126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8" y="126"/>
                      <a:pt x="6" y="124"/>
                      <a:pt x="6" y="122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6" y="108"/>
                      <a:pt x="8" y="106"/>
                      <a:pt x="10" y="106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1" y="106"/>
                      <a:pt x="103" y="108"/>
                      <a:pt x="103" y="110"/>
                    </a:cubicBezTo>
                    <a:lnTo>
                      <a:pt x="103" y="122"/>
                    </a:lnTo>
                    <a:close/>
                    <a:moveTo>
                      <a:pt x="103" y="98"/>
                    </a:moveTo>
                    <a:cubicBezTo>
                      <a:pt x="103" y="100"/>
                      <a:pt x="101" y="102"/>
                      <a:pt x="99" y="102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8" y="102"/>
                      <a:pt x="6" y="100"/>
                      <a:pt x="6" y="98"/>
                    </a:cubicBezTo>
                    <a:cubicBezTo>
                      <a:pt x="6" y="85"/>
                      <a:pt x="6" y="85"/>
                      <a:pt x="6" y="85"/>
                    </a:cubicBezTo>
                    <a:cubicBezTo>
                      <a:pt x="6" y="83"/>
                      <a:pt x="8" y="82"/>
                      <a:pt x="10" y="82"/>
                    </a:cubicBezTo>
                    <a:cubicBezTo>
                      <a:pt x="99" y="82"/>
                      <a:pt x="99" y="82"/>
                      <a:pt x="99" y="82"/>
                    </a:cubicBezTo>
                    <a:cubicBezTo>
                      <a:pt x="101" y="82"/>
                      <a:pt x="103" y="83"/>
                      <a:pt x="103" y="85"/>
                    </a:cubicBezTo>
                    <a:lnTo>
                      <a:pt x="103" y="98"/>
                    </a:lnTo>
                    <a:close/>
                    <a:moveTo>
                      <a:pt x="103" y="74"/>
                    </a:moveTo>
                    <a:cubicBezTo>
                      <a:pt x="103" y="76"/>
                      <a:pt x="101" y="77"/>
                      <a:pt x="9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6" y="76"/>
                      <a:pt x="6" y="74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6" y="59"/>
                      <a:pt x="8" y="58"/>
                      <a:pt x="10" y="58"/>
                    </a:cubicBezTo>
                    <a:cubicBezTo>
                      <a:pt x="99" y="58"/>
                      <a:pt x="99" y="58"/>
                      <a:pt x="99" y="58"/>
                    </a:cubicBezTo>
                    <a:cubicBezTo>
                      <a:pt x="101" y="58"/>
                      <a:pt x="103" y="59"/>
                      <a:pt x="103" y="61"/>
                    </a:cubicBezTo>
                    <a:lnTo>
                      <a:pt x="103" y="74"/>
                    </a:lnTo>
                    <a:close/>
                    <a:moveTo>
                      <a:pt x="103" y="50"/>
                    </a:moveTo>
                    <a:cubicBezTo>
                      <a:pt x="103" y="52"/>
                      <a:pt x="101" y="53"/>
                      <a:pt x="9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8" y="53"/>
                      <a:pt x="6" y="52"/>
                      <a:pt x="6" y="50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5"/>
                      <a:pt x="8" y="33"/>
                      <a:pt x="10" y="33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101" y="33"/>
                      <a:pt x="103" y="35"/>
                      <a:pt x="103" y="37"/>
                    </a:cubicBezTo>
                    <a:lnTo>
                      <a:pt x="103" y="50"/>
                    </a:lnTo>
                    <a:close/>
                    <a:moveTo>
                      <a:pt x="103" y="25"/>
                    </a:moveTo>
                    <a:cubicBezTo>
                      <a:pt x="103" y="27"/>
                      <a:pt x="101" y="29"/>
                      <a:pt x="99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29"/>
                      <a:pt x="6" y="27"/>
                      <a:pt x="6" y="2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8" y="9"/>
                      <a:pt x="10" y="9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101" y="9"/>
                      <a:pt x="103" y="11"/>
                      <a:pt x="103" y="13"/>
                    </a:cubicBezTo>
                    <a:lnTo>
                      <a:pt x="103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55" name="Oval 7"/>
              <p:cNvSpPr>
                <a:spLocks noChangeArrowheads="1"/>
              </p:cNvSpPr>
              <p:nvPr/>
            </p:nvSpPr>
            <p:spPr bwMode="auto">
              <a:xfrm>
                <a:off x="9580563" y="1174849"/>
                <a:ext cx="30162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56" name="Oval 8"/>
              <p:cNvSpPr>
                <a:spLocks noChangeArrowheads="1"/>
              </p:cNvSpPr>
              <p:nvPr/>
            </p:nvSpPr>
            <p:spPr bwMode="auto">
              <a:xfrm>
                <a:off x="9494838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57" name="Oval 9"/>
              <p:cNvSpPr>
                <a:spLocks noChangeArrowheads="1"/>
              </p:cNvSpPr>
              <p:nvPr/>
            </p:nvSpPr>
            <p:spPr bwMode="auto">
              <a:xfrm>
                <a:off x="9299575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58" name="Oval 10"/>
              <p:cNvSpPr>
                <a:spLocks noChangeArrowheads="1"/>
              </p:cNvSpPr>
              <p:nvPr/>
            </p:nvSpPr>
            <p:spPr bwMode="auto">
              <a:xfrm>
                <a:off x="9539288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59" name="Oval 11"/>
              <p:cNvSpPr>
                <a:spLocks noChangeArrowheads="1"/>
              </p:cNvSpPr>
              <p:nvPr/>
            </p:nvSpPr>
            <p:spPr bwMode="auto">
              <a:xfrm>
                <a:off x="9494838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60" name="Oval 12"/>
              <p:cNvSpPr>
                <a:spLocks noChangeArrowheads="1"/>
              </p:cNvSpPr>
              <p:nvPr/>
            </p:nvSpPr>
            <p:spPr bwMode="auto">
              <a:xfrm>
                <a:off x="9539288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61" name="Oval 13"/>
              <p:cNvSpPr>
                <a:spLocks noChangeArrowheads="1"/>
              </p:cNvSpPr>
              <p:nvPr/>
            </p:nvSpPr>
            <p:spPr bwMode="auto">
              <a:xfrm>
                <a:off x="9299575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62" name="Oval 14"/>
              <p:cNvSpPr>
                <a:spLocks noChangeArrowheads="1"/>
              </p:cNvSpPr>
              <p:nvPr/>
            </p:nvSpPr>
            <p:spPr bwMode="auto">
              <a:xfrm>
                <a:off x="9580563" y="995461"/>
                <a:ext cx="30162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63" name="Oval 15"/>
              <p:cNvSpPr>
                <a:spLocks noChangeArrowheads="1"/>
              </p:cNvSpPr>
              <p:nvPr/>
            </p:nvSpPr>
            <p:spPr bwMode="auto">
              <a:xfrm>
                <a:off x="9539288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64" name="Oval 16"/>
              <p:cNvSpPr>
                <a:spLocks noChangeArrowheads="1"/>
              </p:cNvSpPr>
              <p:nvPr/>
            </p:nvSpPr>
            <p:spPr bwMode="auto">
              <a:xfrm>
                <a:off x="9299575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65" name="Oval 17"/>
              <p:cNvSpPr>
                <a:spLocks noChangeArrowheads="1"/>
              </p:cNvSpPr>
              <p:nvPr/>
            </p:nvSpPr>
            <p:spPr bwMode="auto">
              <a:xfrm>
                <a:off x="9494838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66" name="Oval 18"/>
              <p:cNvSpPr>
                <a:spLocks noChangeArrowheads="1"/>
              </p:cNvSpPr>
              <p:nvPr/>
            </p:nvSpPr>
            <p:spPr bwMode="auto">
              <a:xfrm>
                <a:off x="9580563" y="904974"/>
                <a:ext cx="30162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67" name="Oval 19"/>
              <p:cNvSpPr>
                <a:spLocks noChangeArrowheads="1"/>
              </p:cNvSpPr>
              <p:nvPr/>
            </p:nvSpPr>
            <p:spPr bwMode="auto">
              <a:xfrm>
                <a:off x="9539288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68" name="Oval 20"/>
              <p:cNvSpPr>
                <a:spLocks noChangeArrowheads="1"/>
              </p:cNvSpPr>
              <p:nvPr/>
            </p:nvSpPr>
            <p:spPr bwMode="auto">
              <a:xfrm>
                <a:off x="9580563" y="811311"/>
                <a:ext cx="30162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69" name="Oval 21"/>
              <p:cNvSpPr>
                <a:spLocks noChangeArrowheads="1"/>
              </p:cNvSpPr>
              <p:nvPr/>
            </p:nvSpPr>
            <p:spPr bwMode="auto">
              <a:xfrm>
                <a:off x="9494838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70" name="Oval 22"/>
              <p:cNvSpPr>
                <a:spLocks noChangeArrowheads="1"/>
              </p:cNvSpPr>
              <p:nvPr/>
            </p:nvSpPr>
            <p:spPr bwMode="auto">
              <a:xfrm>
                <a:off x="9299575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71" name="Oval 23"/>
              <p:cNvSpPr>
                <a:spLocks noChangeArrowheads="1"/>
              </p:cNvSpPr>
              <p:nvPr/>
            </p:nvSpPr>
            <p:spPr bwMode="auto">
              <a:xfrm>
                <a:off x="9580563" y="1084361"/>
                <a:ext cx="30162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72" name="Oval 24"/>
              <p:cNvSpPr>
                <a:spLocks noChangeArrowheads="1"/>
              </p:cNvSpPr>
              <p:nvPr/>
            </p:nvSpPr>
            <p:spPr bwMode="auto">
              <a:xfrm>
                <a:off x="9539288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73" name="Oval 25"/>
              <p:cNvSpPr>
                <a:spLocks noChangeArrowheads="1"/>
              </p:cNvSpPr>
              <p:nvPr/>
            </p:nvSpPr>
            <p:spPr bwMode="auto">
              <a:xfrm>
                <a:off x="9494838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74" name="Oval 26"/>
              <p:cNvSpPr>
                <a:spLocks noChangeArrowheads="1"/>
              </p:cNvSpPr>
              <p:nvPr/>
            </p:nvSpPr>
            <p:spPr bwMode="auto">
              <a:xfrm>
                <a:off x="9299575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</p:grpSp>
        <p:grpSp>
          <p:nvGrpSpPr>
            <p:cNvPr id="226" name="Group 225"/>
            <p:cNvGrpSpPr/>
            <p:nvPr/>
          </p:nvGrpSpPr>
          <p:grpSpPr>
            <a:xfrm>
              <a:off x="5080555" y="2444802"/>
              <a:ext cx="176340" cy="308119"/>
              <a:chOff x="9250369" y="754161"/>
              <a:chExt cx="404812" cy="652463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33" name="Freeform 6"/>
              <p:cNvSpPr>
                <a:spLocks noEditPoints="1"/>
              </p:cNvSpPr>
              <p:nvPr/>
            </p:nvSpPr>
            <p:spPr bwMode="auto">
              <a:xfrm>
                <a:off x="9250369" y="754161"/>
                <a:ext cx="404812" cy="652463"/>
              </a:xfrm>
              <a:custGeom>
                <a:avLst/>
                <a:gdLst>
                  <a:gd name="T0" fmla="*/ 102 w 108"/>
                  <a:gd name="T1" fmla="*/ 0 h 174"/>
                  <a:gd name="T2" fmla="*/ 7 w 108"/>
                  <a:gd name="T3" fmla="*/ 0 h 174"/>
                  <a:gd name="T4" fmla="*/ 0 w 108"/>
                  <a:gd name="T5" fmla="*/ 7 h 174"/>
                  <a:gd name="T6" fmla="*/ 0 w 108"/>
                  <a:gd name="T7" fmla="*/ 167 h 174"/>
                  <a:gd name="T8" fmla="*/ 7 w 108"/>
                  <a:gd name="T9" fmla="*/ 174 h 174"/>
                  <a:gd name="T10" fmla="*/ 102 w 108"/>
                  <a:gd name="T11" fmla="*/ 174 h 174"/>
                  <a:gd name="T12" fmla="*/ 107 w 108"/>
                  <a:gd name="T13" fmla="*/ 171 h 174"/>
                  <a:gd name="T14" fmla="*/ 107 w 108"/>
                  <a:gd name="T15" fmla="*/ 171 h 174"/>
                  <a:gd name="T16" fmla="*/ 107 w 108"/>
                  <a:gd name="T17" fmla="*/ 171 h 174"/>
                  <a:gd name="T18" fmla="*/ 108 w 108"/>
                  <a:gd name="T19" fmla="*/ 168 h 174"/>
                  <a:gd name="T20" fmla="*/ 108 w 108"/>
                  <a:gd name="T21" fmla="*/ 6 h 174"/>
                  <a:gd name="T22" fmla="*/ 102 w 108"/>
                  <a:gd name="T23" fmla="*/ 0 h 174"/>
                  <a:gd name="T24" fmla="*/ 103 w 108"/>
                  <a:gd name="T25" fmla="*/ 122 h 174"/>
                  <a:gd name="T26" fmla="*/ 99 w 108"/>
                  <a:gd name="T27" fmla="*/ 126 h 174"/>
                  <a:gd name="T28" fmla="*/ 10 w 108"/>
                  <a:gd name="T29" fmla="*/ 126 h 174"/>
                  <a:gd name="T30" fmla="*/ 6 w 108"/>
                  <a:gd name="T31" fmla="*/ 122 h 174"/>
                  <a:gd name="T32" fmla="*/ 6 w 108"/>
                  <a:gd name="T33" fmla="*/ 110 h 174"/>
                  <a:gd name="T34" fmla="*/ 10 w 108"/>
                  <a:gd name="T35" fmla="*/ 106 h 174"/>
                  <a:gd name="T36" fmla="*/ 99 w 108"/>
                  <a:gd name="T37" fmla="*/ 106 h 174"/>
                  <a:gd name="T38" fmla="*/ 103 w 108"/>
                  <a:gd name="T39" fmla="*/ 110 h 174"/>
                  <a:gd name="T40" fmla="*/ 103 w 108"/>
                  <a:gd name="T41" fmla="*/ 122 h 174"/>
                  <a:gd name="T42" fmla="*/ 103 w 108"/>
                  <a:gd name="T43" fmla="*/ 98 h 174"/>
                  <a:gd name="T44" fmla="*/ 99 w 108"/>
                  <a:gd name="T45" fmla="*/ 102 h 174"/>
                  <a:gd name="T46" fmla="*/ 10 w 108"/>
                  <a:gd name="T47" fmla="*/ 102 h 174"/>
                  <a:gd name="T48" fmla="*/ 6 w 108"/>
                  <a:gd name="T49" fmla="*/ 98 h 174"/>
                  <a:gd name="T50" fmla="*/ 6 w 108"/>
                  <a:gd name="T51" fmla="*/ 85 h 174"/>
                  <a:gd name="T52" fmla="*/ 10 w 108"/>
                  <a:gd name="T53" fmla="*/ 82 h 174"/>
                  <a:gd name="T54" fmla="*/ 99 w 108"/>
                  <a:gd name="T55" fmla="*/ 82 h 174"/>
                  <a:gd name="T56" fmla="*/ 103 w 108"/>
                  <a:gd name="T57" fmla="*/ 85 h 174"/>
                  <a:gd name="T58" fmla="*/ 103 w 108"/>
                  <a:gd name="T59" fmla="*/ 98 h 174"/>
                  <a:gd name="T60" fmla="*/ 103 w 108"/>
                  <a:gd name="T61" fmla="*/ 74 h 174"/>
                  <a:gd name="T62" fmla="*/ 99 w 108"/>
                  <a:gd name="T63" fmla="*/ 77 h 174"/>
                  <a:gd name="T64" fmla="*/ 10 w 108"/>
                  <a:gd name="T65" fmla="*/ 77 h 174"/>
                  <a:gd name="T66" fmla="*/ 6 w 108"/>
                  <a:gd name="T67" fmla="*/ 74 h 174"/>
                  <a:gd name="T68" fmla="*/ 6 w 108"/>
                  <a:gd name="T69" fmla="*/ 61 h 174"/>
                  <a:gd name="T70" fmla="*/ 10 w 108"/>
                  <a:gd name="T71" fmla="*/ 58 h 174"/>
                  <a:gd name="T72" fmla="*/ 99 w 108"/>
                  <a:gd name="T73" fmla="*/ 58 h 174"/>
                  <a:gd name="T74" fmla="*/ 103 w 108"/>
                  <a:gd name="T75" fmla="*/ 61 h 174"/>
                  <a:gd name="T76" fmla="*/ 103 w 108"/>
                  <a:gd name="T77" fmla="*/ 74 h 174"/>
                  <a:gd name="T78" fmla="*/ 103 w 108"/>
                  <a:gd name="T79" fmla="*/ 50 h 174"/>
                  <a:gd name="T80" fmla="*/ 99 w 108"/>
                  <a:gd name="T81" fmla="*/ 53 h 174"/>
                  <a:gd name="T82" fmla="*/ 10 w 108"/>
                  <a:gd name="T83" fmla="*/ 53 h 174"/>
                  <a:gd name="T84" fmla="*/ 6 w 108"/>
                  <a:gd name="T85" fmla="*/ 50 h 174"/>
                  <a:gd name="T86" fmla="*/ 6 w 108"/>
                  <a:gd name="T87" fmla="*/ 37 h 174"/>
                  <a:gd name="T88" fmla="*/ 10 w 108"/>
                  <a:gd name="T89" fmla="*/ 33 h 174"/>
                  <a:gd name="T90" fmla="*/ 99 w 108"/>
                  <a:gd name="T91" fmla="*/ 33 h 174"/>
                  <a:gd name="T92" fmla="*/ 103 w 108"/>
                  <a:gd name="T93" fmla="*/ 37 h 174"/>
                  <a:gd name="T94" fmla="*/ 103 w 108"/>
                  <a:gd name="T95" fmla="*/ 50 h 174"/>
                  <a:gd name="T96" fmla="*/ 103 w 108"/>
                  <a:gd name="T97" fmla="*/ 25 h 174"/>
                  <a:gd name="T98" fmla="*/ 99 w 108"/>
                  <a:gd name="T99" fmla="*/ 29 h 174"/>
                  <a:gd name="T100" fmla="*/ 10 w 108"/>
                  <a:gd name="T101" fmla="*/ 29 h 174"/>
                  <a:gd name="T102" fmla="*/ 6 w 108"/>
                  <a:gd name="T103" fmla="*/ 25 h 174"/>
                  <a:gd name="T104" fmla="*/ 6 w 108"/>
                  <a:gd name="T105" fmla="*/ 13 h 174"/>
                  <a:gd name="T106" fmla="*/ 10 w 108"/>
                  <a:gd name="T107" fmla="*/ 9 h 174"/>
                  <a:gd name="T108" fmla="*/ 99 w 108"/>
                  <a:gd name="T109" fmla="*/ 9 h 174"/>
                  <a:gd name="T110" fmla="*/ 103 w 108"/>
                  <a:gd name="T111" fmla="*/ 13 h 174"/>
                  <a:gd name="T112" fmla="*/ 103 w 108"/>
                  <a:gd name="T11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" h="174">
                    <a:moveTo>
                      <a:pt x="10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3"/>
                      <a:pt x="0" y="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1" y="171"/>
                      <a:pt x="3" y="174"/>
                      <a:pt x="7" y="174"/>
                    </a:cubicBezTo>
                    <a:cubicBezTo>
                      <a:pt x="102" y="174"/>
                      <a:pt x="102" y="174"/>
                      <a:pt x="102" y="174"/>
                    </a:cubicBezTo>
                    <a:cubicBezTo>
                      <a:pt x="104" y="174"/>
                      <a:pt x="106" y="173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0"/>
                      <a:pt x="108" y="169"/>
                      <a:pt x="108" y="168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05" y="0"/>
                      <a:pt x="102" y="0"/>
                    </a:cubicBezTo>
                    <a:close/>
                    <a:moveTo>
                      <a:pt x="103" y="122"/>
                    </a:moveTo>
                    <a:cubicBezTo>
                      <a:pt x="103" y="124"/>
                      <a:pt x="101" y="126"/>
                      <a:pt x="99" y="126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8" y="126"/>
                      <a:pt x="6" y="124"/>
                      <a:pt x="6" y="122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6" y="108"/>
                      <a:pt x="8" y="106"/>
                      <a:pt x="10" y="106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1" y="106"/>
                      <a:pt x="103" y="108"/>
                      <a:pt x="103" y="110"/>
                    </a:cubicBezTo>
                    <a:lnTo>
                      <a:pt x="103" y="122"/>
                    </a:lnTo>
                    <a:close/>
                    <a:moveTo>
                      <a:pt x="103" y="98"/>
                    </a:moveTo>
                    <a:cubicBezTo>
                      <a:pt x="103" y="100"/>
                      <a:pt x="101" y="102"/>
                      <a:pt x="99" y="102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8" y="102"/>
                      <a:pt x="6" y="100"/>
                      <a:pt x="6" y="98"/>
                    </a:cubicBezTo>
                    <a:cubicBezTo>
                      <a:pt x="6" y="85"/>
                      <a:pt x="6" y="85"/>
                      <a:pt x="6" y="85"/>
                    </a:cubicBezTo>
                    <a:cubicBezTo>
                      <a:pt x="6" y="83"/>
                      <a:pt x="8" y="82"/>
                      <a:pt x="10" y="82"/>
                    </a:cubicBezTo>
                    <a:cubicBezTo>
                      <a:pt x="99" y="82"/>
                      <a:pt x="99" y="82"/>
                      <a:pt x="99" y="82"/>
                    </a:cubicBezTo>
                    <a:cubicBezTo>
                      <a:pt x="101" y="82"/>
                      <a:pt x="103" y="83"/>
                      <a:pt x="103" y="85"/>
                    </a:cubicBezTo>
                    <a:lnTo>
                      <a:pt x="103" y="98"/>
                    </a:lnTo>
                    <a:close/>
                    <a:moveTo>
                      <a:pt x="103" y="74"/>
                    </a:moveTo>
                    <a:cubicBezTo>
                      <a:pt x="103" y="76"/>
                      <a:pt x="101" y="77"/>
                      <a:pt x="9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6" y="76"/>
                      <a:pt x="6" y="74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6" y="59"/>
                      <a:pt x="8" y="58"/>
                      <a:pt x="10" y="58"/>
                    </a:cubicBezTo>
                    <a:cubicBezTo>
                      <a:pt x="99" y="58"/>
                      <a:pt x="99" y="58"/>
                      <a:pt x="99" y="58"/>
                    </a:cubicBezTo>
                    <a:cubicBezTo>
                      <a:pt x="101" y="58"/>
                      <a:pt x="103" y="59"/>
                      <a:pt x="103" y="61"/>
                    </a:cubicBezTo>
                    <a:lnTo>
                      <a:pt x="103" y="74"/>
                    </a:lnTo>
                    <a:close/>
                    <a:moveTo>
                      <a:pt x="103" y="50"/>
                    </a:moveTo>
                    <a:cubicBezTo>
                      <a:pt x="103" y="52"/>
                      <a:pt x="101" y="53"/>
                      <a:pt x="9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8" y="53"/>
                      <a:pt x="6" y="52"/>
                      <a:pt x="6" y="50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5"/>
                      <a:pt x="8" y="33"/>
                      <a:pt x="10" y="33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101" y="33"/>
                      <a:pt x="103" y="35"/>
                      <a:pt x="103" y="37"/>
                    </a:cubicBezTo>
                    <a:lnTo>
                      <a:pt x="103" y="50"/>
                    </a:lnTo>
                    <a:close/>
                    <a:moveTo>
                      <a:pt x="103" y="25"/>
                    </a:moveTo>
                    <a:cubicBezTo>
                      <a:pt x="103" y="27"/>
                      <a:pt x="101" y="29"/>
                      <a:pt x="99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29"/>
                      <a:pt x="6" y="27"/>
                      <a:pt x="6" y="2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8" y="9"/>
                      <a:pt x="10" y="9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101" y="9"/>
                      <a:pt x="103" y="11"/>
                      <a:pt x="103" y="13"/>
                    </a:cubicBezTo>
                    <a:lnTo>
                      <a:pt x="103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34" name="Oval 7"/>
              <p:cNvSpPr>
                <a:spLocks noChangeArrowheads="1"/>
              </p:cNvSpPr>
              <p:nvPr/>
            </p:nvSpPr>
            <p:spPr bwMode="auto">
              <a:xfrm>
                <a:off x="9580563" y="1174849"/>
                <a:ext cx="30162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35" name="Oval 8"/>
              <p:cNvSpPr>
                <a:spLocks noChangeArrowheads="1"/>
              </p:cNvSpPr>
              <p:nvPr/>
            </p:nvSpPr>
            <p:spPr bwMode="auto">
              <a:xfrm>
                <a:off x="9494838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36" name="Oval 9"/>
              <p:cNvSpPr>
                <a:spLocks noChangeArrowheads="1"/>
              </p:cNvSpPr>
              <p:nvPr/>
            </p:nvSpPr>
            <p:spPr bwMode="auto">
              <a:xfrm>
                <a:off x="9299575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37" name="Oval 10"/>
              <p:cNvSpPr>
                <a:spLocks noChangeArrowheads="1"/>
              </p:cNvSpPr>
              <p:nvPr/>
            </p:nvSpPr>
            <p:spPr bwMode="auto">
              <a:xfrm>
                <a:off x="9539288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38" name="Oval 11"/>
              <p:cNvSpPr>
                <a:spLocks noChangeArrowheads="1"/>
              </p:cNvSpPr>
              <p:nvPr/>
            </p:nvSpPr>
            <p:spPr bwMode="auto">
              <a:xfrm>
                <a:off x="9494838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39" name="Oval 12"/>
              <p:cNvSpPr>
                <a:spLocks noChangeArrowheads="1"/>
              </p:cNvSpPr>
              <p:nvPr/>
            </p:nvSpPr>
            <p:spPr bwMode="auto">
              <a:xfrm>
                <a:off x="9539288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40" name="Oval 13"/>
              <p:cNvSpPr>
                <a:spLocks noChangeArrowheads="1"/>
              </p:cNvSpPr>
              <p:nvPr/>
            </p:nvSpPr>
            <p:spPr bwMode="auto">
              <a:xfrm>
                <a:off x="9299575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41" name="Oval 14"/>
              <p:cNvSpPr>
                <a:spLocks noChangeArrowheads="1"/>
              </p:cNvSpPr>
              <p:nvPr/>
            </p:nvSpPr>
            <p:spPr bwMode="auto">
              <a:xfrm>
                <a:off x="9580563" y="995461"/>
                <a:ext cx="30162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42" name="Oval 15"/>
              <p:cNvSpPr>
                <a:spLocks noChangeArrowheads="1"/>
              </p:cNvSpPr>
              <p:nvPr/>
            </p:nvSpPr>
            <p:spPr bwMode="auto">
              <a:xfrm>
                <a:off x="9539288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43" name="Oval 16"/>
              <p:cNvSpPr>
                <a:spLocks noChangeArrowheads="1"/>
              </p:cNvSpPr>
              <p:nvPr/>
            </p:nvSpPr>
            <p:spPr bwMode="auto">
              <a:xfrm>
                <a:off x="9299575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44" name="Oval 17"/>
              <p:cNvSpPr>
                <a:spLocks noChangeArrowheads="1"/>
              </p:cNvSpPr>
              <p:nvPr/>
            </p:nvSpPr>
            <p:spPr bwMode="auto">
              <a:xfrm>
                <a:off x="9494838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45" name="Oval 18"/>
              <p:cNvSpPr>
                <a:spLocks noChangeArrowheads="1"/>
              </p:cNvSpPr>
              <p:nvPr/>
            </p:nvSpPr>
            <p:spPr bwMode="auto">
              <a:xfrm>
                <a:off x="9580563" y="904974"/>
                <a:ext cx="30162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46" name="Oval 19"/>
              <p:cNvSpPr>
                <a:spLocks noChangeArrowheads="1"/>
              </p:cNvSpPr>
              <p:nvPr/>
            </p:nvSpPr>
            <p:spPr bwMode="auto">
              <a:xfrm>
                <a:off x="9539288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47" name="Oval 20"/>
              <p:cNvSpPr>
                <a:spLocks noChangeArrowheads="1"/>
              </p:cNvSpPr>
              <p:nvPr/>
            </p:nvSpPr>
            <p:spPr bwMode="auto">
              <a:xfrm>
                <a:off x="9580563" y="811311"/>
                <a:ext cx="30162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48" name="Oval 21"/>
              <p:cNvSpPr>
                <a:spLocks noChangeArrowheads="1"/>
              </p:cNvSpPr>
              <p:nvPr/>
            </p:nvSpPr>
            <p:spPr bwMode="auto">
              <a:xfrm>
                <a:off x="9494838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49" name="Oval 22"/>
              <p:cNvSpPr>
                <a:spLocks noChangeArrowheads="1"/>
              </p:cNvSpPr>
              <p:nvPr/>
            </p:nvSpPr>
            <p:spPr bwMode="auto">
              <a:xfrm>
                <a:off x="9299575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50" name="Oval 23"/>
              <p:cNvSpPr>
                <a:spLocks noChangeArrowheads="1"/>
              </p:cNvSpPr>
              <p:nvPr/>
            </p:nvSpPr>
            <p:spPr bwMode="auto">
              <a:xfrm>
                <a:off x="9580563" y="1084361"/>
                <a:ext cx="30162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51" name="Oval 24"/>
              <p:cNvSpPr>
                <a:spLocks noChangeArrowheads="1"/>
              </p:cNvSpPr>
              <p:nvPr/>
            </p:nvSpPr>
            <p:spPr bwMode="auto">
              <a:xfrm>
                <a:off x="9539288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52" name="Oval 25"/>
              <p:cNvSpPr>
                <a:spLocks noChangeArrowheads="1"/>
              </p:cNvSpPr>
              <p:nvPr/>
            </p:nvSpPr>
            <p:spPr bwMode="auto">
              <a:xfrm>
                <a:off x="9494838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  <p:sp>
            <p:nvSpPr>
              <p:cNvPr id="253" name="Oval 26"/>
              <p:cNvSpPr>
                <a:spLocks noChangeArrowheads="1"/>
              </p:cNvSpPr>
              <p:nvPr/>
            </p:nvSpPr>
            <p:spPr bwMode="auto">
              <a:xfrm>
                <a:off x="9299575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16747" tIns="108373" rIns="216747" bIns="108373" numCol="1" anchor="t" anchorCtr="0" compatLnSpc="1">
                <a:prstTxWarp prst="textNoShape">
                  <a:avLst/>
                </a:prstTxWarp>
              </a:bodyPr>
              <a:lstStyle/>
              <a:p>
                <a:pPr defTabSz="423302"/>
                <a:endParaRPr lang="en-US" sz="170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228" name="Up Arrow 227"/>
            <p:cNvSpPr/>
            <p:nvPr/>
          </p:nvSpPr>
          <p:spPr>
            <a:xfrm rot="5400000">
              <a:off x="5685516" y="2513181"/>
              <a:ext cx="175104" cy="171363"/>
            </a:xfrm>
            <a:prstGeom prst="upArrow">
              <a:avLst/>
            </a:prstGeom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23302"/>
              <a:endParaRPr lang="en-US" sz="1700" dirty="0">
                <a:solidFill>
                  <a:srgbClr val="FFFFFF"/>
                </a:solidFill>
              </a:endParaRPr>
            </a:p>
          </p:txBody>
        </p:sp>
        <p:sp>
          <p:nvSpPr>
            <p:cNvPr id="229" name="Up Arrow 228"/>
            <p:cNvSpPr/>
            <p:nvPr/>
          </p:nvSpPr>
          <p:spPr>
            <a:xfrm rot="16200000" flipH="1">
              <a:off x="4923154" y="2513181"/>
              <a:ext cx="175104" cy="171363"/>
            </a:xfrm>
            <a:prstGeom prst="upArrow">
              <a:avLst/>
            </a:prstGeom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23302"/>
              <a:endParaRPr lang="en-US" sz="1700" dirty="0">
                <a:solidFill>
                  <a:srgbClr val="FFFFFF"/>
                </a:solidFill>
              </a:endParaRPr>
            </a:p>
          </p:txBody>
        </p:sp>
        <p:sp>
          <p:nvSpPr>
            <p:cNvPr id="231" name="Up Arrow 230"/>
            <p:cNvSpPr/>
            <p:nvPr/>
          </p:nvSpPr>
          <p:spPr>
            <a:xfrm>
              <a:off x="5306206" y="2213462"/>
              <a:ext cx="171363" cy="175104"/>
            </a:xfrm>
            <a:prstGeom prst="upArrow">
              <a:avLst/>
            </a:prstGeom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23302"/>
              <a:endParaRPr lang="en-US" sz="1700" dirty="0">
                <a:solidFill>
                  <a:srgbClr val="FFFFFF"/>
                </a:solidFill>
              </a:endParaRPr>
            </a:p>
          </p:txBody>
        </p:sp>
        <p:sp>
          <p:nvSpPr>
            <p:cNvPr id="232" name="Up Arrow 231"/>
            <p:cNvSpPr/>
            <p:nvPr/>
          </p:nvSpPr>
          <p:spPr>
            <a:xfrm rot="10800000">
              <a:off x="5306206" y="2802640"/>
              <a:ext cx="171363" cy="175104"/>
            </a:xfrm>
            <a:prstGeom prst="upArrow">
              <a:avLst/>
            </a:prstGeom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23302"/>
              <a:endParaRPr lang="en-US" sz="1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96" name="Group 295"/>
          <p:cNvGrpSpPr/>
          <p:nvPr/>
        </p:nvGrpSpPr>
        <p:grpSpPr>
          <a:xfrm>
            <a:off x="7086847" y="1881276"/>
            <a:ext cx="570170" cy="565558"/>
            <a:chOff x="6546817" y="1719515"/>
            <a:chExt cx="556519" cy="552018"/>
          </a:xfrm>
          <a:solidFill>
            <a:schemeClr val="accent5"/>
          </a:solidFill>
        </p:grpSpPr>
        <p:sp>
          <p:nvSpPr>
            <p:cNvPr id="297" name="Freeform 6"/>
            <p:cNvSpPr>
              <a:spLocks noEditPoints="1"/>
            </p:cNvSpPr>
            <p:nvPr/>
          </p:nvSpPr>
          <p:spPr bwMode="auto">
            <a:xfrm>
              <a:off x="6902465" y="2070795"/>
              <a:ext cx="200871" cy="198834"/>
            </a:xfrm>
            <a:custGeom>
              <a:avLst/>
              <a:gdLst>
                <a:gd name="T0" fmla="*/ 1348 w 1862"/>
                <a:gd name="T1" fmla="*/ 478 h 1865"/>
                <a:gd name="T2" fmla="*/ 1128 w 1862"/>
                <a:gd name="T3" fmla="*/ 665 h 1865"/>
                <a:gd name="T4" fmla="*/ 878 w 1862"/>
                <a:gd name="T5" fmla="*/ 929 h 1865"/>
                <a:gd name="T6" fmla="*/ 661 w 1862"/>
                <a:gd name="T7" fmla="*/ 1219 h 1865"/>
                <a:gd name="T8" fmla="*/ 660 w 1862"/>
                <a:gd name="T9" fmla="*/ 1216 h 1865"/>
                <a:gd name="T10" fmla="*/ 651 w 1862"/>
                <a:gd name="T11" fmla="*/ 1185 h 1865"/>
                <a:gd name="T12" fmla="*/ 606 w 1862"/>
                <a:gd name="T13" fmla="*/ 1084 h 1865"/>
                <a:gd name="T14" fmla="*/ 555 w 1862"/>
                <a:gd name="T15" fmla="*/ 1010 h 1865"/>
                <a:gd name="T16" fmla="*/ 501 w 1862"/>
                <a:gd name="T17" fmla="*/ 985 h 1865"/>
                <a:gd name="T18" fmla="*/ 430 w 1862"/>
                <a:gd name="T19" fmla="*/ 999 h 1865"/>
                <a:gd name="T20" fmla="*/ 351 w 1862"/>
                <a:gd name="T21" fmla="*/ 1048 h 1865"/>
                <a:gd name="T22" fmla="*/ 375 w 1862"/>
                <a:gd name="T23" fmla="*/ 1114 h 1865"/>
                <a:gd name="T24" fmla="*/ 449 w 1862"/>
                <a:gd name="T25" fmla="*/ 1189 h 1865"/>
                <a:gd name="T26" fmla="*/ 498 w 1862"/>
                <a:gd name="T27" fmla="*/ 1286 h 1865"/>
                <a:gd name="T28" fmla="*/ 518 w 1862"/>
                <a:gd name="T29" fmla="*/ 1328 h 1865"/>
                <a:gd name="T30" fmla="*/ 524 w 1862"/>
                <a:gd name="T31" fmla="*/ 1339 h 1865"/>
                <a:gd name="T32" fmla="*/ 543 w 1862"/>
                <a:gd name="T33" fmla="*/ 1377 h 1865"/>
                <a:gd name="T34" fmla="*/ 571 w 1862"/>
                <a:gd name="T35" fmla="*/ 1451 h 1865"/>
                <a:gd name="T36" fmla="*/ 588 w 1862"/>
                <a:gd name="T37" fmla="*/ 1513 h 1865"/>
                <a:gd name="T38" fmla="*/ 618 w 1862"/>
                <a:gd name="T39" fmla="*/ 1508 h 1865"/>
                <a:gd name="T40" fmla="*/ 666 w 1862"/>
                <a:gd name="T41" fmla="*/ 1479 h 1865"/>
                <a:gd name="T42" fmla="*/ 715 w 1862"/>
                <a:gd name="T43" fmla="*/ 1451 h 1865"/>
                <a:gd name="T44" fmla="*/ 720 w 1862"/>
                <a:gd name="T45" fmla="*/ 1447 h 1865"/>
                <a:gd name="T46" fmla="*/ 741 w 1862"/>
                <a:gd name="T47" fmla="*/ 1427 h 1865"/>
                <a:gd name="T48" fmla="*/ 799 w 1862"/>
                <a:gd name="T49" fmla="*/ 1336 h 1865"/>
                <a:gd name="T50" fmla="*/ 913 w 1862"/>
                <a:gd name="T51" fmla="*/ 1136 h 1865"/>
                <a:gd name="T52" fmla="*/ 1056 w 1862"/>
                <a:gd name="T53" fmla="*/ 929 h 1865"/>
                <a:gd name="T54" fmla="*/ 1243 w 1862"/>
                <a:gd name="T55" fmla="*/ 704 h 1865"/>
                <a:gd name="T56" fmla="*/ 1427 w 1862"/>
                <a:gd name="T57" fmla="*/ 521 h 1865"/>
                <a:gd name="T58" fmla="*/ 1538 w 1862"/>
                <a:gd name="T59" fmla="*/ 430 h 1865"/>
                <a:gd name="T60" fmla="*/ 1534 w 1862"/>
                <a:gd name="T61" fmla="*/ 425 h 1865"/>
                <a:gd name="T62" fmla="*/ 1515 w 1862"/>
                <a:gd name="T63" fmla="*/ 395 h 1865"/>
                <a:gd name="T64" fmla="*/ 1011 w 1862"/>
                <a:gd name="T65" fmla="*/ 4 h 1865"/>
                <a:gd name="T66" fmla="*/ 1241 w 1862"/>
                <a:gd name="T67" fmla="*/ 52 h 1865"/>
                <a:gd name="T68" fmla="*/ 1445 w 1862"/>
                <a:gd name="T69" fmla="*/ 153 h 1865"/>
                <a:gd name="T70" fmla="*/ 1616 w 1862"/>
                <a:gd name="T71" fmla="*/ 299 h 1865"/>
                <a:gd name="T72" fmla="*/ 1747 w 1862"/>
                <a:gd name="T73" fmla="*/ 481 h 1865"/>
                <a:gd name="T74" fmla="*/ 1832 w 1862"/>
                <a:gd name="T75" fmla="*/ 695 h 1865"/>
                <a:gd name="T76" fmla="*/ 1862 w 1862"/>
                <a:gd name="T77" fmla="*/ 932 h 1865"/>
                <a:gd name="T78" fmla="*/ 1832 w 1862"/>
                <a:gd name="T79" fmla="*/ 1169 h 1865"/>
                <a:gd name="T80" fmla="*/ 1747 w 1862"/>
                <a:gd name="T81" fmla="*/ 1383 h 1865"/>
                <a:gd name="T82" fmla="*/ 1616 w 1862"/>
                <a:gd name="T83" fmla="*/ 1567 h 1865"/>
                <a:gd name="T84" fmla="*/ 1445 w 1862"/>
                <a:gd name="T85" fmla="*/ 1713 h 1865"/>
                <a:gd name="T86" fmla="*/ 1241 w 1862"/>
                <a:gd name="T87" fmla="*/ 1813 h 1865"/>
                <a:gd name="T88" fmla="*/ 1011 w 1862"/>
                <a:gd name="T89" fmla="*/ 1862 h 1865"/>
                <a:gd name="T90" fmla="*/ 770 w 1862"/>
                <a:gd name="T91" fmla="*/ 1852 h 1865"/>
                <a:gd name="T92" fmla="*/ 548 w 1862"/>
                <a:gd name="T93" fmla="*/ 1784 h 1865"/>
                <a:gd name="T94" fmla="*/ 354 w 1862"/>
                <a:gd name="T95" fmla="*/ 1669 h 1865"/>
                <a:gd name="T96" fmla="*/ 196 w 1862"/>
                <a:gd name="T97" fmla="*/ 1509 h 1865"/>
                <a:gd name="T98" fmla="*/ 79 w 1862"/>
                <a:gd name="T99" fmla="*/ 1315 h 1865"/>
                <a:gd name="T100" fmla="*/ 12 w 1862"/>
                <a:gd name="T101" fmla="*/ 1093 h 1865"/>
                <a:gd name="T102" fmla="*/ 3 w 1862"/>
                <a:gd name="T103" fmla="*/ 851 h 1865"/>
                <a:gd name="T104" fmla="*/ 52 w 1862"/>
                <a:gd name="T105" fmla="*/ 621 h 1865"/>
                <a:gd name="T106" fmla="*/ 152 w 1862"/>
                <a:gd name="T107" fmla="*/ 416 h 1865"/>
                <a:gd name="T108" fmla="*/ 296 w 1862"/>
                <a:gd name="T109" fmla="*/ 245 h 1865"/>
                <a:gd name="T110" fmla="*/ 480 w 1862"/>
                <a:gd name="T111" fmla="*/ 114 h 1865"/>
                <a:gd name="T112" fmla="*/ 694 w 1862"/>
                <a:gd name="T113" fmla="*/ 30 h 1865"/>
                <a:gd name="T114" fmla="*/ 930 w 1862"/>
                <a:gd name="T115" fmla="*/ 0 h 1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62" h="1865">
                  <a:moveTo>
                    <a:pt x="1503" y="377"/>
                  </a:moveTo>
                  <a:lnTo>
                    <a:pt x="1424" y="425"/>
                  </a:lnTo>
                  <a:lnTo>
                    <a:pt x="1348" y="478"/>
                  </a:lnTo>
                  <a:lnTo>
                    <a:pt x="1273" y="536"/>
                  </a:lnTo>
                  <a:lnTo>
                    <a:pt x="1200" y="598"/>
                  </a:lnTo>
                  <a:lnTo>
                    <a:pt x="1128" y="665"/>
                  </a:lnTo>
                  <a:lnTo>
                    <a:pt x="1056" y="734"/>
                  </a:lnTo>
                  <a:lnTo>
                    <a:pt x="962" y="832"/>
                  </a:lnTo>
                  <a:lnTo>
                    <a:pt x="878" y="929"/>
                  </a:lnTo>
                  <a:lnTo>
                    <a:pt x="800" y="1026"/>
                  </a:lnTo>
                  <a:lnTo>
                    <a:pt x="728" y="1122"/>
                  </a:lnTo>
                  <a:lnTo>
                    <a:pt x="661" y="1219"/>
                  </a:lnTo>
                  <a:lnTo>
                    <a:pt x="661" y="1219"/>
                  </a:lnTo>
                  <a:lnTo>
                    <a:pt x="661" y="1218"/>
                  </a:lnTo>
                  <a:lnTo>
                    <a:pt x="660" y="1216"/>
                  </a:lnTo>
                  <a:lnTo>
                    <a:pt x="659" y="1210"/>
                  </a:lnTo>
                  <a:lnTo>
                    <a:pt x="655" y="1199"/>
                  </a:lnTo>
                  <a:lnTo>
                    <a:pt x="651" y="1185"/>
                  </a:lnTo>
                  <a:lnTo>
                    <a:pt x="644" y="1165"/>
                  </a:lnTo>
                  <a:lnTo>
                    <a:pt x="624" y="1122"/>
                  </a:lnTo>
                  <a:lnTo>
                    <a:pt x="606" y="1084"/>
                  </a:lnTo>
                  <a:lnTo>
                    <a:pt x="588" y="1054"/>
                  </a:lnTo>
                  <a:lnTo>
                    <a:pt x="572" y="1028"/>
                  </a:lnTo>
                  <a:lnTo>
                    <a:pt x="555" y="1010"/>
                  </a:lnTo>
                  <a:lnTo>
                    <a:pt x="538" y="996"/>
                  </a:lnTo>
                  <a:lnTo>
                    <a:pt x="519" y="989"/>
                  </a:lnTo>
                  <a:lnTo>
                    <a:pt x="501" y="985"/>
                  </a:lnTo>
                  <a:lnTo>
                    <a:pt x="478" y="987"/>
                  </a:lnTo>
                  <a:lnTo>
                    <a:pt x="455" y="991"/>
                  </a:lnTo>
                  <a:lnTo>
                    <a:pt x="430" y="999"/>
                  </a:lnTo>
                  <a:lnTo>
                    <a:pt x="405" y="1011"/>
                  </a:lnTo>
                  <a:lnTo>
                    <a:pt x="378" y="1027"/>
                  </a:lnTo>
                  <a:lnTo>
                    <a:pt x="351" y="1048"/>
                  </a:lnTo>
                  <a:lnTo>
                    <a:pt x="321" y="1076"/>
                  </a:lnTo>
                  <a:lnTo>
                    <a:pt x="348" y="1092"/>
                  </a:lnTo>
                  <a:lnTo>
                    <a:pt x="375" y="1114"/>
                  </a:lnTo>
                  <a:lnTo>
                    <a:pt x="401" y="1138"/>
                  </a:lnTo>
                  <a:lnTo>
                    <a:pt x="429" y="1165"/>
                  </a:lnTo>
                  <a:lnTo>
                    <a:pt x="449" y="1189"/>
                  </a:lnTo>
                  <a:lnTo>
                    <a:pt x="465" y="1217"/>
                  </a:lnTo>
                  <a:lnTo>
                    <a:pt x="481" y="1249"/>
                  </a:lnTo>
                  <a:lnTo>
                    <a:pt x="498" y="1286"/>
                  </a:lnTo>
                  <a:lnTo>
                    <a:pt x="518" y="1327"/>
                  </a:lnTo>
                  <a:lnTo>
                    <a:pt x="518" y="1327"/>
                  </a:lnTo>
                  <a:lnTo>
                    <a:pt x="518" y="1328"/>
                  </a:lnTo>
                  <a:lnTo>
                    <a:pt x="519" y="1329"/>
                  </a:lnTo>
                  <a:lnTo>
                    <a:pt x="522" y="1332"/>
                  </a:lnTo>
                  <a:lnTo>
                    <a:pt x="524" y="1339"/>
                  </a:lnTo>
                  <a:lnTo>
                    <a:pt x="528" y="1347"/>
                  </a:lnTo>
                  <a:lnTo>
                    <a:pt x="535" y="1360"/>
                  </a:lnTo>
                  <a:lnTo>
                    <a:pt x="543" y="1377"/>
                  </a:lnTo>
                  <a:lnTo>
                    <a:pt x="554" y="1398"/>
                  </a:lnTo>
                  <a:lnTo>
                    <a:pt x="563" y="1425"/>
                  </a:lnTo>
                  <a:lnTo>
                    <a:pt x="571" y="1451"/>
                  </a:lnTo>
                  <a:lnTo>
                    <a:pt x="579" y="1475"/>
                  </a:lnTo>
                  <a:lnTo>
                    <a:pt x="585" y="1495"/>
                  </a:lnTo>
                  <a:lnTo>
                    <a:pt x="588" y="1513"/>
                  </a:lnTo>
                  <a:lnTo>
                    <a:pt x="590" y="1524"/>
                  </a:lnTo>
                  <a:lnTo>
                    <a:pt x="605" y="1516"/>
                  </a:lnTo>
                  <a:lnTo>
                    <a:pt x="618" y="1508"/>
                  </a:lnTo>
                  <a:lnTo>
                    <a:pt x="632" y="1500"/>
                  </a:lnTo>
                  <a:lnTo>
                    <a:pt x="647" y="1491"/>
                  </a:lnTo>
                  <a:lnTo>
                    <a:pt x="666" y="1479"/>
                  </a:lnTo>
                  <a:lnTo>
                    <a:pt x="688" y="1466"/>
                  </a:lnTo>
                  <a:lnTo>
                    <a:pt x="715" y="1453"/>
                  </a:lnTo>
                  <a:lnTo>
                    <a:pt x="715" y="1451"/>
                  </a:lnTo>
                  <a:lnTo>
                    <a:pt x="715" y="1451"/>
                  </a:lnTo>
                  <a:lnTo>
                    <a:pt x="717" y="1450"/>
                  </a:lnTo>
                  <a:lnTo>
                    <a:pt x="720" y="1447"/>
                  </a:lnTo>
                  <a:lnTo>
                    <a:pt x="725" y="1443"/>
                  </a:lnTo>
                  <a:lnTo>
                    <a:pt x="732" y="1436"/>
                  </a:lnTo>
                  <a:lnTo>
                    <a:pt x="741" y="1427"/>
                  </a:lnTo>
                  <a:lnTo>
                    <a:pt x="754" y="1414"/>
                  </a:lnTo>
                  <a:lnTo>
                    <a:pt x="770" y="1398"/>
                  </a:lnTo>
                  <a:lnTo>
                    <a:pt x="799" y="1336"/>
                  </a:lnTo>
                  <a:lnTo>
                    <a:pt x="832" y="1271"/>
                  </a:lnTo>
                  <a:lnTo>
                    <a:pt x="870" y="1204"/>
                  </a:lnTo>
                  <a:lnTo>
                    <a:pt x="913" y="1136"/>
                  </a:lnTo>
                  <a:lnTo>
                    <a:pt x="958" y="1066"/>
                  </a:lnTo>
                  <a:lnTo>
                    <a:pt x="1005" y="997"/>
                  </a:lnTo>
                  <a:lnTo>
                    <a:pt x="1056" y="929"/>
                  </a:lnTo>
                  <a:lnTo>
                    <a:pt x="1109" y="861"/>
                  </a:lnTo>
                  <a:lnTo>
                    <a:pt x="1177" y="780"/>
                  </a:lnTo>
                  <a:lnTo>
                    <a:pt x="1243" y="704"/>
                  </a:lnTo>
                  <a:lnTo>
                    <a:pt x="1306" y="637"/>
                  </a:lnTo>
                  <a:lnTo>
                    <a:pt x="1368" y="576"/>
                  </a:lnTo>
                  <a:lnTo>
                    <a:pt x="1427" y="521"/>
                  </a:lnTo>
                  <a:lnTo>
                    <a:pt x="1484" y="473"/>
                  </a:lnTo>
                  <a:lnTo>
                    <a:pt x="1538" y="430"/>
                  </a:lnTo>
                  <a:lnTo>
                    <a:pt x="1538" y="430"/>
                  </a:lnTo>
                  <a:lnTo>
                    <a:pt x="1537" y="430"/>
                  </a:lnTo>
                  <a:lnTo>
                    <a:pt x="1536" y="428"/>
                  </a:lnTo>
                  <a:lnTo>
                    <a:pt x="1534" y="425"/>
                  </a:lnTo>
                  <a:lnTo>
                    <a:pt x="1529" y="418"/>
                  </a:lnTo>
                  <a:lnTo>
                    <a:pt x="1523" y="408"/>
                  </a:lnTo>
                  <a:lnTo>
                    <a:pt x="1515" y="395"/>
                  </a:lnTo>
                  <a:lnTo>
                    <a:pt x="1503" y="377"/>
                  </a:lnTo>
                  <a:close/>
                  <a:moveTo>
                    <a:pt x="930" y="0"/>
                  </a:moveTo>
                  <a:lnTo>
                    <a:pt x="1011" y="4"/>
                  </a:lnTo>
                  <a:lnTo>
                    <a:pt x="1091" y="13"/>
                  </a:lnTo>
                  <a:lnTo>
                    <a:pt x="1167" y="30"/>
                  </a:lnTo>
                  <a:lnTo>
                    <a:pt x="1241" y="52"/>
                  </a:lnTo>
                  <a:lnTo>
                    <a:pt x="1312" y="80"/>
                  </a:lnTo>
                  <a:lnTo>
                    <a:pt x="1380" y="114"/>
                  </a:lnTo>
                  <a:lnTo>
                    <a:pt x="1445" y="153"/>
                  </a:lnTo>
                  <a:lnTo>
                    <a:pt x="1506" y="197"/>
                  </a:lnTo>
                  <a:lnTo>
                    <a:pt x="1564" y="245"/>
                  </a:lnTo>
                  <a:lnTo>
                    <a:pt x="1616" y="299"/>
                  </a:lnTo>
                  <a:lnTo>
                    <a:pt x="1665" y="355"/>
                  </a:lnTo>
                  <a:lnTo>
                    <a:pt x="1709" y="416"/>
                  </a:lnTo>
                  <a:lnTo>
                    <a:pt x="1747" y="481"/>
                  </a:lnTo>
                  <a:lnTo>
                    <a:pt x="1781" y="549"/>
                  </a:lnTo>
                  <a:lnTo>
                    <a:pt x="1810" y="621"/>
                  </a:lnTo>
                  <a:lnTo>
                    <a:pt x="1832" y="695"/>
                  </a:lnTo>
                  <a:lnTo>
                    <a:pt x="1848" y="773"/>
                  </a:lnTo>
                  <a:lnTo>
                    <a:pt x="1858" y="851"/>
                  </a:lnTo>
                  <a:lnTo>
                    <a:pt x="1862" y="932"/>
                  </a:lnTo>
                  <a:lnTo>
                    <a:pt x="1858" y="1013"/>
                  </a:lnTo>
                  <a:lnTo>
                    <a:pt x="1848" y="1093"/>
                  </a:lnTo>
                  <a:lnTo>
                    <a:pt x="1832" y="1169"/>
                  </a:lnTo>
                  <a:lnTo>
                    <a:pt x="1810" y="1243"/>
                  </a:lnTo>
                  <a:lnTo>
                    <a:pt x="1781" y="1315"/>
                  </a:lnTo>
                  <a:lnTo>
                    <a:pt x="1747" y="1383"/>
                  </a:lnTo>
                  <a:lnTo>
                    <a:pt x="1709" y="1448"/>
                  </a:lnTo>
                  <a:lnTo>
                    <a:pt x="1665" y="1509"/>
                  </a:lnTo>
                  <a:lnTo>
                    <a:pt x="1616" y="1567"/>
                  </a:lnTo>
                  <a:lnTo>
                    <a:pt x="1564" y="1620"/>
                  </a:lnTo>
                  <a:lnTo>
                    <a:pt x="1506" y="1669"/>
                  </a:lnTo>
                  <a:lnTo>
                    <a:pt x="1445" y="1713"/>
                  </a:lnTo>
                  <a:lnTo>
                    <a:pt x="1380" y="1751"/>
                  </a:lnTo>
                  <a:lnTo>
                    <a:pt x="1312" y="1784"/>
                  </a:lnTo>
                  <a:lnTo>
                    <a:pt x="1241" y="1813"/>
                  </a:lnTo>
                  <a:lnTo>
                    <a:pt x="1167" y="1835"/>
                  </a:lnTo>
                  <a:lnTo>
                    <a:pt x="1091" y="1852"/>
                  </a:lnTo>
                  <a:lnTo>
                    <a:pt x="1011" y="1862"/>
                  </a:lnTo>
                  <a:lnTo>
                    <a:pt x="930" y="1865"/>
                  </a:lnTo>
                  <a:lnTo>
                    <a:pt x="849" y="1862"/>
                  </a:lnTo>
                  <a:lnTo>
                    <a:pt x="770" y="1852"/>
                  </a:lnTo>
                  <a:lnTo>
                    <a:pt x="694" y="1835"/>
                  </a:lnTo>
                  <a:lnTo>
                    <a:pt x="620" y="1813"/>
                  </a:lnTo>
                  <a:lnTo>
                    <a:pt x="548" y="1784"/>
                  </a:lnTo>
                  <a:lnTo>
                    <a:pt x="480" y="1751"/>
                  </a:lnTo>
                  <a:lnTo>
                    <a:pt x="415" y="1713"/>
                  </a:lnTo>
                  <a:lnTo>
                    <a:pt x="354" y="1669"/>
                  </a:lnTo>
                  <a:lnTo>
                    <a:pt x="296" y="1620"/>
                  </a:lnTo>
                  <a:lnTo>
                    <a:pt x="244" y="1567"/>
                  </a:lnTo>
                  <a:lnTo>
                    <a:pt x="196" y="1509"/>
                  </a:lnTo>
                  <a:lnTo>
                    <a:pt x="152" y="1448"/>
                  </a:lnTo>
                  <a:lnTo>
                    <a:pt x="113" y="1383"/>
                  </a:lnTo>
                  <a:lnTo>
                    <a:pt x="79" y="1315"/>
                  </a:lnTo>
                  <a:lnTo>
                    <a:pt x="52" y="1243"/>
                  </a:lnTo>
                  <a:lnTo>
                    <a:pt x="29" y="1169"/>
                  </a:lnTo>
                  <a:lnTo>
                    <a:pt x="12" y="1093"/>
                  </a:lnTo>
                  <a:lnTo>
                    <a:pt x="3" y="1013"/>
                  </a:lnTo>
                  <a:lnTo>
                    <a:pt x="0" y="932"/>
                  </a:lnTo>
                  <a:lnTo>
                    <a:pt x="3" y="851"/>
                  </a:lnTo>
                  <a:lnTo>
                    <a:pt x="12" y="773"/>
                  </a:lnTo>
                  <a:lnTo>
                    <a:pt x="29" y="695"/>
                  </a:lnTo>
                  <a:lnTo>
                    <a:pt x="52" y="621"/>
                  </a:lnTo>
                  <a:lnTo>
                    <a:pt x="79" y="549"/>
                  </a:lnTo>
                  <a:lnTo>
                    <a:pt x="113" y="481"/>
                  </a:lnTo>
                  <a:lnTo>
                    <a:pt x="152" y="416"/>
                  </a:lnTo>
                  <a:lnTo>
                    <a:pt x="196" y="355"/>
                  </a:lnTo>
                  <a:lnTo>
                    <a:pt x="244" y="299"/>
                  </a:lnTo>
                  <a:lnTo>
                    <a:pt x="296" y="245"/>
                  </a:lnTo>
                  <a:lnTo>
                    <a:pt x="354" y="197"/>
                  </a:lnTo>
                  <a:lnTo>
                    <a:pt x="415" y="153"/>
                  </a:lnTo>
                  <a:lnTo>
                    <a:pt x="480" y="114"/>
                  </a:lnTo>
                  <a:lnTo>
                    <a:pt x="548" y="80"/>
                  </a:lnTo>
                  <a:lnTo>
                    <a:pt x="620" y="52"/>
                  </a:lnTo>
                  <a:lnTo>
                    <a:pt x="694" y="30"/>
                  </a:lnTo>
                  <a:lnTo>
                    <a:pt x="770" y="13"/>
                  </a:lnTo>
                  <a:lnTo>
                    <a:pt x="849" y="4"/>
                  </a:lnTo>
                  <a:lnTo>
                    <a:pt x="9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grpSp>
          <p:nvGrpSpPr>
            <p:cNvPr id="298" name="Group 297"/>
            <p:cNvGrpSpPr>
              <a:grpSpLocks noChangeAspect="1"/>
            </p:cNvGrpSpPr>
            <p:nvPr/>
          </p:nvGrpSpPr>
          <p:grpSpPr bwMode="auto">
            <a:xfrm>
              <a:off x="6546817" y="1719515"/>
              <a:ext cx="506561" cy="552018"/>
              <a:chOff x="1213" y="-377"/>
              <a:chExt cx="4800" cy="5069"/>
            </a:xfrm>
            <a:grpFill/>
          </p:grpSpPr>
          <p:sp>
            <p:nvSpPr>
              <p:cNvPr id="299" name="Freeform 26"/>
              <p:cNvSpPr>
                <a:spLocks/>
              </p:cNvSpPr>
              <p:nvPr/>
            </p:nvSpPr>
            <p:spPr bwMode="auto">
              <a:xfrm>
                <a:off x="1213" y="3022"/>
                <a:ext cx="3267" cy="477"/>
              </a:xfrm>
              <a:custGeom>
                <a:avLst/>
                <a:gdLst>
                  <a:gd name="T0" fmla="*/ 1375 w 1383"/>
                  <a:gd name="T1" fmla="*/ 105 h 202"/>
                  <a:gd name="T2" fmla="*/ 1073 w 1383"/>
                  <a:gd name="T3" fmla="*/ 117 h 202"/>
                  <a:gd name="T4" fmla="*/ 772 w 1383"/>
                  <a:gd name="T5" fmla="*/ 112 h 202"/>
                  <a:gd name="T6" fmla="*/ 478 w 1383"/>
                  <a:gd name="T7" fmla="*/ 89 h 202"/>
                  <a:gd name="T8" fmla="*/ 190 w 1383"/>
                  <a:gd name="T9" fmla="*/ 42 h 202"/>
                  <a:gd name="T10" fmla="*/ 50 w 1383"/>
                  <a:gd name="T11" fmla="*/ 0 h 202"/>
                  <a:gd name="T12" fmla="*/ 8 w 1383"/>
                  <a:gd name="T13" fmla="*/ 29 h 202"/>
                  <a:gd name="T14" fmla="*/ 3 w 1383"/>
                  <a:gd name="T15" fmla="*/ 43 h 202"/>
                  <a:gd name="T16" fmla="*/ 26 w 1383"/>
                  <a:gd name="T17" fmla="*/ 64 h 202"/>
                  <a:gd name="T18" fmla="*/ 78 w 1383"/>
                  <a:gd name="T19" fmla="*/ 90 h 202"/>
                  <a:gd name="T20" fmla="*/ 191 w 1383"/>
                  <a:gd name="T21" fmla="*/ 125 h 202"/>
                  <a:gd name="T22" fmla="*/ 325 w 1383"/>
                  <a:gd name="T23" fmla="*/ 152 h 202"/>
                  <a:gd name="T24" fmla="*/ 582 w 1383"/>
                  <a:gd name="T25" fmla="*/ 184 h 202"/>
                  <a:gd name="T26" fmla="*/ 878 w 1383"/>
                  <a:gd name="T27" fmla="*/ 200 h 202"/>
                  <a:gd name="T28" fmla="*/ 1191 w 1383"/>
                  <a:gd name="T29" fmla="*/ 199 h 202"/>
                  <a:gd name="T30" fmla="*/ 1354 w 1383"/>
                  <a:gd name="T31" fmla="*/ 191 h 202"/>
                  <a:gd name="T32" fmla="*/ 1383 w 1383"/>
                  <a:gd name="T33" fmla="*/ 105 h 202"/>
                  <a:gd name="T34" fmla="*/ 1375 w 1383"/>
                  <a:gd name="T35" fmla="*/ 105 h 202"/>
                  <a:gd name="T36" fmla="*/ 1375 w 1383"/>
                  <a:gd name="T37" fmla="*/ 105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83" h="202">
                    <a:moveTo>
                      <a:pt x="1375" y="105"/>
                    </a:moveTo>
                    <a:cubicBezTo>
                      <a:pt x="1275" y="112"/>
                      <a:pt x="1174" y="116"/>
                      <a:pt x="1073" y="117"/>
                    </a:cubicBezTo>
                    <a:cubicBezTo>
                      <a:pt x="972" y="118"/>
                      <a:pt x="872" y="116"/>
                      <a:pt x="772" y="112"/>
                    </a:cubicBezTo>
                    <a:cubicBezTo>
                      <a:pt x="674" y="107"/>
                      <a:pt x="576" y="100"/>
                      <a:pt x="478" y="89"/>
                    </a:cubicBezTo>
                    <a:cubicBezTo>
                      <a:pt x="382" y="79"/>
                      <a:pt x="285" y="65"/>
                      <a:pt x="190" y="42"/>
                    </a:cubicBezTo>
                    <a:cubicBezTo>
                      <a:pt x="143" y="31"/>
                      <a:pt x="95" y="18"/>
                      <a:pt x="50" y="0"/>
                    </a:cubicBezTo>
                    <a:cubicBezTo>
                      <a:pt x="35" y="8"/>
                      <a:pt x="19" y="16"/>
                      <a:pt x="8" y="29"/>
                    </a:cubicBezTo>
                    <a:cubicBezTo>
                      <a:pt x="4" y="33"/>
                      <a:pt x="0" y="37"/>
                      <a:pt x="3" y="43"/>
                    </a:cubicBezTo>
                    <a:cubicBezTo>
                      <a:pt x="8" y="52"/>
                      <a:pt x="17" y="58"/>
                      <a:pt x="26" y="64"/>
                    </a:cubicBezTo>
                    <a:cubicBezTo>
                      <a:pt x="42" y="75"/>
                      <a:pt x="60" y="83"/>
                      <a:pt x="78" y="90"/>
                    </a:cubicBezTo>
                    <a:cubicBezTo>
                      <a:pt x="115" y="105"/>
                      <a:pt x="153" y="116"/>
                      <a:pt x="191" y="125"/>
                    </a:cubicBezTo>
                    <a:cubicBezTo>
                      <a:pt x="235" y="136"/>
                      <a:pt x="280" y="145"/>
                      <a:pt x="325" y="152"/>
                    </a:cubicBezTo>
                    <a:cubicBezTo>
                      <a:pt x="410" y="167"/>
                      <a:pt x="496" y="176"/>
                      <a:pt x="582" y="184"/>
                    </a:cubicBezTo>
                    <a:cubicBezTo>
                      <a:pt x="681" y="192"/>
                      <a:pt x="779" y="197"/>
                      <a:pt x="878" y="200"/>
                    </a:cubicBezTo>
                    <a:cubicBezTo>
                      <a:pt x="982" y="202"/>
                      <a:pt x="1087" y="202"/>
                      <a:pt x="1191" y="199"/>
                    </a:cubicBezTo>
                    <a:cubicBezTo>
                      <a:pt x="1246" y="197"/>
                      <a:pt x="1300" y="194"/>
                      <a:pt x="1354" y="191"/>
                    </a:cubicBezTo>
                    <a:cubicBezTo>
                      <a:pt x="1361" y="161"/>
                      <a:pt x="1371" y="132"/>
                      <a:pt x="1383" y="105"/>
                    </a:cubicBezTo>
                    <a:cubicBezTo>
                      <a:pt x="1381" y="105"/>
                      <a:pt x="1378" y="105"/>
                      <a:pt x="1375" y="105"/>
                    </a:cubicBezTo>
                    <a:cubicBezTo>
                      <a:pt x="1372" y="105"/>
                      <a:pt x="1378" y="105"/>
                      <a:pt x="1375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  <p:sp>
            <p:nvSpPr>
              <p:cNvPr id="300" name="Freeform 27"/>
              <p:cNvSpPr>
                <a:spLocks/>
              </p:cNvSpPr>
              <p:nvPr/>
            </p:nvSpPr>
            <p:spPr bwMode="auto">
              <a:xfrm>
                <a:off x="1218" y="3327"/>
                <a:ext cx="3621" cy="1365"/>
              </a:xfrm>
              <a:custGeom>
                <a:avLst/>
                <a:gdLst>
                  <a:gd name="T0" fmla="*/ 1339 w 1533"/>
                  <a:gd name="T1" fmla="*/ 171 h 578"/>
                  <a:gd name="T2" fmla="*/ 1341 w 1533"/>
                  <a:gd name="T3" fmla="*/ 131 h 578"/>
                  <a:gd name="T4" fmla="*/ 1033 w 1533"/>
                  <a:gd name="T5" fmla="*/ 140 h 578"/>
                  <a:gd name="T6" fmla="*/ 721 w 1533"/>
                  <a:gd name="T7" fmla="*/ 133 h 578"/>
                  <a:gd name="T8" fmla="*/ 437 w 1533"/>
                  <a:gd name="T9" fmla="*/ 108 h 578"/>
                  <a:gd name="T10" fmla="*/ 177 w 1533"/>
                  <a:gd name="T11" fmla="*/ 63 h 578"/>
                  <a:gd name="T12" fmla="*/ 84 w 1533"/>
                  <a:gd name="T13" fmla="*/ 37 h 578"/>
                  <a:gd name="T14" fmla="*/ 0 w 1533"/>
                  <a:gd name="T15" fmla="*/ 0 h 578"/>
                  <a:gd name="T16" fmla="*/ 0 w 1533"/>
                  <a:gd name="T17" fmla="*/ 415 h 578"/>
                  <a:gd name="T18" fmla="*/ 11 w 1533"/>
                  <a:gd name="T19" fmla="*/ 430 h 578"/>
                  <a:gd name="T20" fmla="*/ 55 w 1533"/>
                  <a:gd name="T21" fmla="*/ 457 h 578"/>
                  <a:gd name="T22" fmla="*/ 162 w 1533"/>
                  <a:gd name="T23" fmla="*/ 494 h 578"/>
                  <a:gd name="T24" fmla="*/ 419 w 1533"/>
                  <a:gd name="T25" fmla="*/ 542 h 578"/>
                  <a:gd name="T26" fmla="*/ 693 w 1533"/>
                  <a:gd name="T27" fmla="*/ 568 h 578"/>
                  <a:gd name="T28" fmla="*/ 999 w 1533"/>
                  <a:gd name="T29" fmla="*/ 577 h 578"/>
                  <a:gd name="T30" fmla="*/ 1308 w 1533"/>
                  <a:gd name="T31" fmla="*/ 569 h 578"/>
                  <a:gd name="T32" fmla="*/ 1533 w 1533"/>
                  <a:gd name="T33" fmla="*/ 551 h 578"/>
                  <a:gd name="T34" fmla="*/ 1339 w 1533"/>
                  <a:gd name="T35" fmla="*/ 171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33" h="578">
                    <a:moveTo>
                      <a:pt x="1339" y="171"/>
                    </a:moveTo>
                    <a:cubicBezTo>
                      <a:pt x="1339" y="157"/>
                      <a:pt x="1340" y="144"/>
                      <a:pt x="1341" y="131"/>
                    </a:cubicBezTo>
                    <a:cubicBezTo>
                      <a:pt x="1238" y="137"/>
                      <a:pt x="1135" y="140"/>
                      <a:pt x="1033" y="140"/>
                    </a:cubicBezTo>
                    <a:cubicBezTo>
                      <a:pt x="929" y="141"/>
                      <a:pt x="825" y="138"/>
                      <a:pt x="721" y="133"/>
                    </a:cubicBezTo>
                    <a:cubicBezTo>
                      <a:pt x="626" y="128"/>
                      <a:pt x="531" y="120"/>
                      <a:pt x="437" y="108"/>
                    </a:cubicBezTo>
                    <a:cubicBezTo>
                      <a:pt x="350" y="98"/>
                      <a:pt x="262" y="84"/>
                      <a:pt x="177" y="63"/>
                    </a:cubicBezTo>
                    <a:cubicBezTo>
                      <a:pt x="145" y="56"/>
                      <a:pt x="114" y="47"/>
                      <a:pt x="84" y="37"/>
                    </a:cubicBezTo>
                    <a:cubicBezTo>
                      <a:pt x="55" y="27"/>
                      <a:pt x="26" y="15"/>
                      <a:pt x="0" y="0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0" y="421"/>
                      <a:pt x="7" y="426"/>
                      <a:pt x="11" y="430"/>
                    </a:cubicBezTo>
                    <a:cubicBezTo>
                      <a:pt x="24" y="441"/>
                      <a:pt x="39" y="450"/>
                      <a:pt x="55" y="457"/>
                    </a:cubicBezTo>
                    <a:cubicBezTo>
                      <a:pt x="89" y="473"/>
                      <a:pt x="126" y="484"/>
                      <a:pt x="162" y="494"/>
                    </a:cubicBezTo>
                    <a:cubicBezTo>
                      <a:pt x="246" y="517"/>
                      <a:pt x="333" y="531"/>
                      <a:pt x="419" y="542"/>
                    </a:cubicBezTo>
                    <a:cubicBezTo>
                      <a:pt x="510" y="554"/>
                      <a:pt x="602" y="562"/>
                      <a:pt x="693" y="568"/>
                    </a:cubicBezTo>
                    <a:cubicBezTo>
                      <a:pt x="795" y="574"/>
                      <a:pt x="897" y="577"/>
                      <a:pt x="999" y="577"/>
                    </a:cubicBezTo>
                    <a:cubicBezTo>
                      <a:pt x="1102" y="578"/>
                      <a:pt x="1205" y="575"/>
                      <a:pt x="1308" y="569"/>
                    </a:cubicBezTo>
                    <a:cubicBezTo>
                      <a:pt x="1383" y="565"/>
                      <a:pt x="1458" y="559"/>
                      <a:pt x="1533" y="551"/>
                    </a:cubicBezTo>
                    <a:cubicBezTo>
                      <a:pt x="1416" y="466"/>
                      <a:pt x="1339" y="327"/>
                      <a:pt x="1339" y="1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  <p:sp>
            <p:nvSpPr>
              <p:cNvPr id="301" name="Freeform 28"/>
              <p:cNvSpPr>
                <a:spLocks/>
              </p:cNvSpPr>
              <p:nvPr/>
            </p:nvSpPr>
            <p:spPr bwMode="auto">
              <a:xfrm>
                <a:off x="1213" y="1470"/>
                <a:ext cx="4800" cy="477"/>
              </a:xfrm>
              <a:custGeom>
                <a:avLst/>
                <a:gdLst>
                  <a:gd name="T0" fmla="*/ 1981 w 2032"/>
                  <a:gd name="T1" fmla="*/ 0 h 202"/>
                  <a:gd name="T2" fmla="*/ 1850 w 2032"/>
                  <a:gd name="T3" fmla="*/ 40 h 202"/>
                  <a:gd name="T4" fmla="*/ 1706 w 2032"/>
                  <a:gd name="T5" fmla="*/ 69 h 202"/>
                  <a:gd name="T6" fmla="*/ 1421 w 2032"/>
                  <a:gd name="T7" fmla="*/ 102 h 202"/>
                  <a:gd name="T8" fmla="*/ 1124 w 2032"/>
                  <a:gd name="T9" fmla="*/ 116 h 202"/>
                  <a:gd name="T10" fmla="*/ 827 w 2032"/>
                  <a:gd name="T11" fmla="*/ 114 h 202"/>
                  <a:gd name="T12" fmla="*/ 533 w 2032"/>
                  <a:gd name="T13" fmla="*/ 95 h 202"/>
                  <a:gd name="T14" fmla="*/ 255 w 2032"/>
                  <a:gd name="T15" fmla="*/ 56 h 202"/>
                  <a:gd name="T16" fmla="*/ 50 w 2032"/>
                  <a:gd name="T17" fmla="*/ 0 h 202"/>
                  <a:gd name="T18" fmla="*/ 8 w 2032"/>
                  <a:gd name="T19" fmla="*/ 29 h 202"/>
                  <a:gd name="T20" fmla="*/ 3 w 2032"/>
                  <a:gd name="T21" fmla="*/ 42 h 202"/>
                  <a:gd name="T22" fmla="*/ 23 w 2032"/>
                  <a:gd name="T23" fmla="*/ 62 h 202"/>
                  <a:gd name="T24" fmla="*/ 74 w 2032"/>
                  <a:gd name="T25" fmla="*/ 89 h 202"/>
                  <a:gd name="T26" fmla="*/ 186 w 2032"/>
                  <a:gd name="T27" fmla="*/ 124 h 202"/>
                  <a:gd name="T28" fmla="*/ 320 w 2032"/>
                  <a:gd name="T29" fmla="*/ 151 h 202"/>
                  <a:gd name="T30" fmla="*/ 577 w 2032"/>
                  <a:gd name="T31" fmla="*/ 183 h 202"/>
                  <a:gd name="T32" fmla="*/ 872 w 2032"/>
                  <a:gd name="T33" fmla="*/ 199 h 202"/>
                  <a:gd name="T34" fmla="*/ 1185 w 2032"/>
                  <a:gd name="T35" fmla="*/ 199 h 202"/>
                  <a:gd name="T36" fmla="*/ 1494 w 2032"/>
                  <a:gd name="T37" fmla="*/ 180 h 202"/>
                  <a:gd name="T38" fmla="*/ 1768 w 2032"/>
                  <a:gd name="T39" fmla="*/ 141 h 202"/>
                  <a:gd name="T40" fmla="*/ 1901 w 2032"/>
                  <a:gd name="T41" fmla="*/ 108 h 202"/>
                  <a:gd name="T42" fmla="*/ 1969 w 2032"/>
                  <a:gd name="T43" fmla="*/ 84 h 202"/>
                  <a:gd name="T44" fmla="*/ 2016 w 2032"/>
                  <a:gd name="T45" fmla="*/ 56 h 202"/>
                  <a:gd name="T46" fmla="*/ 2028 w 2032"/>
                  <a:gd name="T47" fmla="*/ 36 h 202"/>
                  <a:gd name="T48" fmla="*/ 2016 w 2032"/>
                  <a:gd name="T49" fmla="*/ 22 h 202"/>
                  <a:gd name="T50" fmla="*/ 1981 w 2032"/>
                  <a:gd name="T51" fmla="*/ 0 h 202"/>
                  <a:gd name="T52" fmla="*/ 1981 w 2032"/>
                  <a:gd name="T53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32" h="202">
                    <a:moveTo>
                      <a:pt x="1981" y="0"/>
                    </a:moveTo>
                    <a:cubicBezTo>
                      <a:pt x="1938" y="17"/>
                      <a:pt x="1894" y="30"/>
                      <a:pt x="1850" y="40"/>
                    </a:cubicBezTo>
                    <a:cubicBezTo>
                      <a:pt x="1802" y="52"/>
                      <a:pt x="1754" y="61"/>
                      <a:pt x="1706" y="69"/>
                    </a:cubicBezTo>
                    <a:cubicBezTo>
                      <a:pt x="1612" y="84"/>
                      <a:pt x="1516" y="94"/>
                      <a:pt x="1421" y="102"/>
                    </a:cubicBezTo>
                    <a:cubicBezTo>
                      <a:pt x="1322" y="109"/>
                      <a:pt x="1223" y="114"/>
                      <a:pt x="1124" y="116"/>
                    </a:cubicBezTo>
                    <a:cubicBezTo>
                      <a:pt x="1025" y="118"/>
                      <a:pt x="926" y="117"/>
                      <a:pt x="827" y="114"/>
                    </a:cubicBezTo>
                    <a:cubicBezTo>
                      <a:pt x="729" y="110"/>
                      <a:pt x="631" y="104"/>
                      <a:pt x="533" y="95"/>
                    </a:cubicBezTo>
                    <a:cubicBezTo>
                      <a:pt x="440" y="86"/>
                      <a:pt x="347" y="74"/>
                      <a:pt x="255" y="56"/>
                    </a:cubicBezTo>
                    <a:cubicBezTo>
                      <a:pt x="185" y="43"/>
                      <a:pt x="116" y="27"/>
                      <a:pt x="50" y="0"/>
                    </a:cubicBezTo>
                    <a:cubicBezTo>
                      <a:pt x="35" y="7"/>
                      <a:pt x="19" y="16"/>
                      <a:pt x="8" y="29"/>
                    </a:cubicBezTo>
                    <a:cubicBezTo>
                      <a:pt x="4" y="33"/>
                      <a:pt x="0" y="37"/>
                      <a:pt x="3" y="42"/>
                    </a:cubicBezTo>
                    <a:cubicBezTo>
                      <a:pt x="7" y="51"/>
                      <a:pt x="16" y="57"/>
                      <a:pt x="23" y="62"/>
                    </a:cubicBezTo>
                    <a:cubicBezTo>
                      <a:pt x="39" y="73"/>
                      <a:pt x="57" y="81"/>
                      <a:pt x="74" y="89"/>
                    </a:cubicBezTo>
                    <a:cubicBezTo>
                      <a:pt x="110" y="104"/>
                      <a:pt x="148" y="114"/>
                      <a:pt x="186" y="124"/>
                    </a:cubicBezTo>
                    <a:cubicBezTo>
                      <a:pt x="230" y="135"/>
                      <a:pt x="275" y="144"/>
                      <a:pt x="320" y="151"/>
                    </a:cubicBezTo>
                    <a:cubicBezTo>
                      <a:pt x="405" y="166"/>
                      <a:pt x="491" y="176"/>
                      <a:pt x="577" y="183"/>
                    </a:cubicBezTo>
                    <a:cubicBezTo>
                      <a:pt x="675" y="192"/>
                      <a:pt x="773" y="197"/>
                      <a:pt x="872" y="199"/>
                    </a:cubicBezTo>
                    <a:cubicBezTo>
                      <a:pt x="976" y="202"/>
                      <a:pt x="1080" y="202"/>
                      <a:pt x="1185" y="199"/>
                    </a:cubicBezTo>
                    <a:cubicBezTo>
                      <a:pt x="1288" y="196"/>
                      <a:pt x="1391" y="190"/>
                      <a:pt x="1494" y="180"/>
                    </a:cubicBezTo>
                    <a:cubicBezTo>
                      <a:pt x="1586" y="171"/>
                      <a:pt x="1678" y="159"/>
                      <a:pt x="1768" y="141"/>
                    </a:cubicBezTo>
                    <a:cubicBezTo>
                      <a:pt x="1813" y="132"/>
                      <a:pt x="1858" y="122"/>
                      <a:pt x="1901" y="108"/>
                    </a:cubicBezTo>
                    <a:cubicBezTo>
                      <a:pt x="1924" y="101"/>
                      <a:pt x="1947" y="93"/>
                      <a:pt x="1969" y="84"/>
                    </a:cubicBezTo>
                    <a:cubicBezTo>
                      <a:pt x="1985" y="76"/>
                      <a:pt x="2002" y="68"/>
                      <a:pt x="2016" y="56"/>
                    </a:cubicBezTo>
                    <a:cubicBezTo>
                      <a:pt x="2021" y="52"/>
                      <a:pt x="2032" y="43"/>
                      <a:pt x="2028" y="36"/>
                    </a:cubicBezTo>
                    <a:cubicBezTo>
                      <a:pt x="2026" y="30"/>
                      <a:pt x="2021" y="26"/>
                      <a:pt x="2016" y="22"/>
                    </a:cubicBezTo>
                    <a:cubicBezTo>
                      <a:pt x="2005" y="13"/>
                      <a:pt x="1993" y="6"/>
                      <a:pt x="1981" y="0"/>
                    </a:cubicBezTo>
                    <a:cubicBezTo>
                      <a:pt x="1981" y="0"/>
                      <a:pt x="2020" y="19"/>
                      <a:pt x="198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  <p:sp>
            <p:nvSpPr>
              <p:cNvPr id="302" name="Freeform 29"/>
              <p:cNvSpPr>
                <a:spLocks/>
              </p:cNvSpPr>
              <p:nvPr/>
            </p:nvSpPr>
            <p:spPr bwMode="auto">
              <a:xfrm>
                <a:off x="1216" y="-377"/>
                <a:ext cx="4792" cy="773"/>
              </a:xfrm>
              <a:custGeom>
                <a:avLst/>
                <a:gdLst>
                  <a:gd name="T0" fmla="*/ 63 w 2029"/>
                  <a:gd name="T1" fmla="*/ 209 h 327"/>
                  <a:gd name="T2" fmla="*/ 169 w 2029"/>
                  <a:gd name="T3" fmla="*/ 245 h 327"/>
                  <a:gd name="T4" fmla="*/ 305 w 2029"/>
                  <a:gd name="T5" fmla="*/ 274 h 327"/>
                  <a:gd name="T6" fmla="*/ 559 w 2029"/>
                  <a:gd name="T7" fmla="*/ 307 h 327"/>
                  <a:gd name="T8" fmla="*/ 852 w 2029"/>
                  <a:gd name="T9" fmla="*/ 324 h 327"/>
                  <a:gd name="T10" fmla="*/ 1165 w 2029"/>
                  <a:gd name="T11" fmla="*/ 324 h 327"/>
                  <a:gd name="T12" fmla="*/ 1459 w 2029"/>
                  <a:gd name="T13" fmla="*/ 308 h 327"/>
                  <a:gd name="T14" fmla="*/ 1715 w 2029"/>
                  <a:gd name="T15" fmla="*/ 275 h 327"/>
                  <a:gd name="T16" fmla="*/ 1849 w 2029"/>
                  <a:gd name="T17" fmla="*/ 247 h 327"/>
                  <a:gd name="T18" fmla="*/ 1959 w 2029"/>
                  <a:gd name="T19" fmla="*/ 212 h 327"/>
                  <a:gd name="T20" fmla="*/ 2010 w 2029"/>
                  <a:gd name="T21" fmla="*/ 185 h 327"/>
                  <a:gd name="T22" fmla="*/ 2028 w 2029"/>
                  <a:gd name="T23" fmla="*/ 166 h 327"/>
                  <a:gd name="T24" fmla="*/ 2023 w 2029"/>
                  <a:gd name="T25" fmla="*/ 154 h 327"/>
                  <a:gd name="T26" fmla="*/ 1989 w 2029"/>
                  <a:gd name="T27" fmla="*/ 129 h 327"/>
                  <a:gd name="T28" fmla="*/ 1882 w 2029"/>
                  <a:gd name="T29" fmla="*/ 89 h 327"/>
                  <a:gd name="T30" fmla="*/ 1745 w 2029"/>
                  <a:gd name="T31" fmla="*/ 57 h 327"/>
                  <a:gd name="T32" fmla="*/ 1495 w 2029"/>
                  <a:gd name="T33" fmla="*/ 23 h 327"/>
                  <a:gd name="T34" fmla="*/ 1205 w 2029"/>
                  <a:gd name="T35" fmla="*/ 4 h 327"/>
                  <a:gd name="T36" fmla="*/ 892 w 2029"/>
                  <a:gd name="T37" fmla="*/ 3 h 327"/>
                  <a:gd name="T38" fmla="*/ 595 w 2029"/>
                  <a:gd name="T39" fmla="*/ 18 h 327"/>
                  <a:gd name="T40" fmla="*/ 335 w 2029"/>
                  <a:gd name="T41" fmla="*/ 49 h 327"/>
                  <a:gd name="T42" fmla="*/ 204 w 2029"/>
                  <a:gd name="T43" fmla="*/ 74 h 327"/>
                  <a:gd name="T44" fmla="*/ 86 w 2029"/>
                  <a:gd name="T45" fmla="*/ 109 h 327"/>
                  <a:gd name="T46" fmla="*/ 34 w 2029"/>
                  <a:gd name="T47" fmla="*/ 133 h 327"/>
                  <a:gd name="T48" fmla="*/ 5 w 2029"/>
                  <a:gd name="T49" fmla="*/ 156 h 327"/>
                  <a:gd name="T50" fmla="*/ 2 w 2029"/>
                  <a:gd name="T51" fmla="*/ 168 h 327"/>
                  <a:gd name="T52" fmla="*/ 24 w 2029"/>
                  <a:gd name="T53" fmla="*/ 188 h 327"/>
                  <a:gd name="T54" fmla="*/ 63 w 2029"/>
                  <a:gd name="T55" fmla="*/ 209 h 327"/>
                  <a:gd name="T56" fmla="*/ 63 w 2029"/>
                  <a:gd name="T57" fmla="*/ 209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29" h="327">
                    <a:moveTo>
                      <a:pt x="63" y="209"/>
                    </a:moveTo>
                    <a:cubicBezTo>
                      <a:pt x="97" y="224"/>
                      <a:pt x="133" y="235"/>
                      <a:pt x="169" y="245"/>
                    </a:cubicBezTo>
                    <a:cubicBezTo>
                      <a:pt x="214" y="256"/>
                      <a:pt x="259" y="266"/>
                      <a:pt x="305" y="274"/>
                    </a:cubicBezTo>
                    <a:cubicBezTo>
                      <a:pt x="389" y="289"/>
                      <a:pt x="474" y="299"/>
                      <a:pt x="559" y="307"/>
                    </a:cubicBezTo>
                    <a:cubicBezTo>
                      <a:pt x="657" y="316"/>
                      <a:pt x="754" y="321"/>
                      <a:pt x="852" y="324"/>
                    </a:cubicBezTo>
                    <a:cubicBezTo>
                      <a:pt x="956" y="327"/>
                      <a:pt x="1061" y="327"/>
                      <a:pt x="1165" y="324"/>
                    </a:cubicBezTo>
                    <a:cubicBezTo>
                      <a:pt x="1263" y="322"/>
                      <a:pt x="1361" y="316"/>
                      <a:pt x="1459" y="308"/>
                    </a:cubicBezTo>
                    <a:cubicBezTo>
                      <a:pt x="1545" y="300"/>
                      <a:pt x="1630" y="290"/>
                      <a:pt x="1715" y="275"/>
                    </a:cubicBezTo>
                    <a:cubicBezTo>
                      <a:pt x="1760" y="268"/>
                      <a:pt x="1805" y="259"/>
                      <a:pt x="1849" y="247"/>
                    </a:cubicBezTo>
                    <a:cubicBezTo>
                      <a:pt x="1887" y="238"/>
                      <a:pt x="1924" y="227"/>
                      <a:pt x="1959" y="212"/>
                    </a:cubicBezTo>
                    <a:cubicBezTo>
                      <a:pt x="1977" y="205"/>
                      <a:pt x="1995" y="196"/>
                      <a:pt x="2010" y="185"/>
                    </a:cubicBezTo>
                    <a:cubicBezTo>
                      <a:pt x="2016" y="180"/>
                      <a:pt x="2025" y="174"/>
                      <a:pt x="2028" y="166"/>
                    </a:cubicBezTo>
                    <a:cubicBezTo>
                      <a:pt x="2029" y="162"/>
                      <a:pt x="2026" y="157"/>
                      <a:pt x="2023" y="154"/>
                    </a:cubicBezTo>
                    <a:cubicBezTo>
                      <a:pt x="2014" y="144"/>
                      <a:pt x="2001" y="136"/>
                      <a:pt x="1989" y="129"/>
                    </a:cubicBezTo>
                    <a:cubicBezTo>
                      <a:pt x="1955" y="111"/>
                      <a:pt x="1919" y="99"/>
                      <a:pt x="1882" y="89"/>
                    </a:cubicBezTo>
                    <a:cubicBezTo>
                      <a:pt x="1837" y="76"/>
                      <a:pt x="1791" y="66"/>
                      <a:pt x="1745" y="57"/>
                    </a:cubicBezTo>
                    <a:cubicBezTo>
                      <a:pt x="1662" y="42"/>
                      <a:pt x="1578" y="31"/>
                      <a:pt x="1495" y="23"/>
                    </a:cubicBezTo>
                    <a:cubicBezTo>
                      <a:pt x="1398" y="14"/>
                      <a:pt x="1301" y="8"/>
                      <a:pt x="1205" y="4"/>
                    </a:cubicBezTo>
                    <a:cubicBezTo>
                      <a:pt x="1101" y="1"/>
                      <a:pt x="996" y="0"/>
                      <a:pt x="892" y="3"/>
                    </a:cubicBezTo>
                    <a:cubicBezTo>
                      <a:pt x="793" y="5"/>
                      <a:pt x="694" y="10"/>
                      <a:pt x="595" y="18"/>
                    </a:cubicBezTo>
                    <a:cubicBezTo>
                      <a:pt x="508" y="25"/>
                      <a:pt x="421" y="35"/>
                      <a:pt x="335" y="49"/>
                    </a:cubicBezTo>
                    <a:cubicBezTo>
                      <a:pt x="291" y="56"/>
                      <a:pt x="247" y="64"/>
                      <a:pt x="204" y="74"/>
                    </a:cubicBezTo>
                    <a:cubicBezTo>
                      <a:pt x="164" y="84"/>
                      <a:pt x="125" y="94"/>
                      <a:pt x="86" y="109"/>
                    </a:cubicBezTo>
                    <a:cubicBezTo>
                      <a:pt x="68" y="116"/>
                      <a:pt x="51" y="123"/>
                      <a:pt x="34" y="133"/>
                    </a:cubicBezTo>
                    <a:cubicBezTo>
                      <a:pt x="23" y="139"/>
                      <a:pt x="12" y="146"/>
                      <a:pt x="5" y="156"/>
                    </a:cubicBezTo>
                    <a:cubicBezTo>
                      <a:pt x="2" y="160"/>
                      <a:pt x="0" y="163"/>
                      <a:pt x="2" y="168"/>
                    </a:cubicBezTo>
                    <a:cubicBezTo>
                      <a:pt x="7" y="176"/>
                      <a:pt x="16" y="183"/>
                      <a:pt x="24" y="188"/>
                    </a:cubicBezTo>
                    <a:cubicBezTo>
                      <a:pt x="36" y="196"/>
                      <a:pt x="49" y="203"/>
                      <a:pt x="63" y="209"/>
                    </a:cubicBezTo>
                    <a:cubicBezTo>
                      <a:pt x="113" y="231"/>
                      <a:pt x="12" y="187"/>
                      <a:pt x="63" y="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  <p:sp>
            <p:nvSpPr>
              <p:cNvPr id="303" name="Freeform 30"/>
              <p:cNvSpPr>
                <a:spLocks/>
              </p:cNvSpPr>
              <p:nvPr/>
            </p:nvSpPr>
            <p:spPr bwMode="auto">
              <a:xfrm>
                <a:off x="1218" y="223"/>
                <a:ext cx="4788" cy="1363"/>
              </a:xfrm>
              <a:custGeom>
                <a:avLst/>
                <a:gdLst>
                  <a:gd name="T0" fmla="*/ 2027 w 2027"/>
                  <a:gd name="T1" fmla="*/ 415 h 577"/>
                  <a:gd name="T2" fmla="*/ 2027 w 2027"/>
                  <a:gd name="T3" fmla="*/ 0 h 577"/>
                  <a:gd name="T4" fmla="*/ 1919 w 2027"/>
                  <a:gd name="T5" fmla="*/ 44 h 577"/>
                  <a:gd name="T6" fmla="*/ 1788 w 2027"/>
                  <a:gd name="T7" fmla="*/ 77 h 577"/>
                  <a:gd name="T8" fmla="*/ 1535 w 2027"/>
                  <a:gd name="T9" fmla="*/ 114 h 577"/>
                  <a:gd name="T10" fmla="*/ 1249 w 2027"/>
                  <a:gd name="T11" fmla="*/ 135 h 577"/>
                  <a:gd name="T12" fmla="*/ 938 w 2027"/>
                  <a:gd name="T13" fmla="*/ 140 h 577"/>
                  <a:gd name="T14" fmla="*/ 636 w 2027"/>
                  <a:gd name="T15" fmla="*/ 127 h 577"/>
                  <a:gd name="T16" fmla="*/ 368 w 2027"/>
                  <a:gd name="T17" fmla="*/ 99 h 577"/>
                  <a:gd name="T18" fmla="*/ 112 w 2027"/>
                  <a:gd name="T19" fmla="*/ 46 h 577"/>
                  <a:gd name="T20" fmla="*/ 0 w 2027"/>
                  <a:gd name="T21" fmla="*/ 0 h 577"/>
                  <a:gd name="T22" fmla="*/ 0 w 2027"/>
                  <a:gd name="T23" fmla="*/ 415 h 577"/>
                  <a:gd name="T24" fmla="*/ 11 w 2027"/>
                  <a:gd name="T25" fmla="*/ 430 h 577"/>
                  <a:gd name="T26" fmla="*/ 56 w 2027"/>
                  <a:gd name="T27" fmla="*/ 457 h 577"/>
                  <a:gd name="T28" fmla="*/ 168 w 2027"/>
                  <a:gd name="T29" fmla="*/ 496 h 577"/>
                  <a:gd name="T30" fmla="*/ 413 w 2027"/>
                  <a:gd name="T31" fmla="*/ 542 h 577"/>
                  <a:gd name="T32" fmla="*/ 716 w 2027"/>
                  <a:gd name="T33" fmla="*/ 569 h 577"/>
                  <a:gd name="T34" fmla="*/ 1028 w 2027"/>
                  <a:gd name="T35" fmla="*/ 577 h 577"/>
                  <a:gd name="T36" fmla="*/ 1331 w 2027"/>
                  <a:gd name="T37" fmla="*/ 568 h 577"/>
                  <a:gd name="T38" fmla="*/ 1600 w 2027"/>
                  <a:gd name="T39" fmla="*/ 543 h 577"/>
                  <a:gd name="T40" fmla="*/ 1820 w 2027"/>
                  <a:gd name="T41" fmla="*/ 505 h 577"/>
                  <a:gd name="T42" fmla="*/ 1906 w 2027"/>
                  <a:gd name="T43" fmla="*/ 482 h 577"/>
                  <a:gd name="T44" fmla="*/ 1983 w 2027"/>
                  <a:gd name="T45" fmla="*/ 451 h 577"/>
                  <a:gd name="T46" fmla="*/ 2018 w 2027"/>
                  <a:gd name="T47" fmla="*/ 428 h 577"/>
                  <a:gd name="T48" fmla="*/ 2027 w 2027"/>
                  <a:gd name="T49" fmla="*/ 415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27" h="577">
                    <a:moveTo>
                      <a:pt x="2027" y="415"/>
                    </a:moveTo>
                    <a:cubicBezTo>
                      <a:pt x="2027" y="0"/>
                      <a:pt x="2027" y="0"/>
                      <a:pt x="2027" y="0"/>
                    </a:cubicBezTo>
                    <a:cubicBezTo>
                      <a:pt x="1994" y="19"/>
                      <a:pt x="1956" y="33"/>
                      <a:pt x="1919" y="44"/>
                    </a:cubicBezTo>
                    <a:cubicBezTo>
                      <a:pt x="1876" y="57"/>
                      <a:pt x="1832" y="68"/>
                      <a:pt x="1788" y="77"/>
                    </a:cubicBezTo>
                    <a:cubicBezTo>
                      <a:pt x="1705" y="94"/>
                      <a:pt x="1620" y="105"/>
                      <a:pt x="1535" y="114"/>
                    </a:cubicBezTo>
                    <a:cubicBezTo>
                      <a:pt x="1440" y="125"/>
                      <a:pt x="1345" y="131"/>
                      <a:pt x="1249" y="135"/>
                    </a:cubicBezTo>
                    <a:cubicBezTo>
                      <a:pt x="1146" y="140"/>
                      <a:pt x="1042" y="141"/>
                      <a:pt x="938" y="140"/>
                    </a:cubicBezTo>
                    <a:cubicBezTo>
                      <a:pt x="837" y="138"/>
                      <a:pt x="737" y="134"/>
                      <a:pt x="636" y="127"/>
                    </a:cubicBezTo>
                    <a:cubicBezTo>
                      <a:pt x="547" y="121"/>
                      <a:pt x="457" y="112"/>
                      <a:pt x="368" y="99"/>
                    </a:cubicBezTo>
                    <a:cubicBezTo>
                      <a:pt x="282" y="86"/>
                      <a:pt x="196" y="71"/>
                      <a:pt x="112" y="46"/>
                    </a:cubicBezTo>
                    <a:cubicBezTo>
                      <a:pt x="74" y="34"/>
                      <a:pt x="35" y="20"/>
                      <a:pt x="0" y="0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0" y="420"/>
                      <a:pt x="7" y="426"/>
                      <a:pt x="11" y="430"/>
                    </a:cubicBezTo>
                    <a:cubicBezTo>
                      <a:pt x="24" y="441"/>
                      <a:pt x="40" y="450"/>
                      <a:pt x="56" y="457"/>
                    </a:cubicBezTo>
                    <a:cubicBezTo>
                      <a:pt x="92" y="474"/>
                      <a:pt x="130" y="486"/>
                      <a:pt x="168" y="496"/>
                    </a:cubicBezTo>
                    <a:cubicBezTo>
                      <a:pt x="249" y="517"/>
                      <a:pt x="331" y="531"/>
                      <a:pt x="413" y="542"/>
                    </a:cubicBezTo>
                    <a:cubicBezTo>
                      <a:pt x="514" y="555"/>
                      <a:pt x="615" y="563"/>
                      <a:pt x="716" y="569"/>
                    </a:cubicBezTo>
                    <a:cubicBezTo>
                      <a:pt x="820" y="575"/>
                      <a:pt x="924" y="577"/>
                      <a:pt x="1028" y="577"/>
                    </a:cubicBezTo>
                    <a:cubicBezTo>
                      <a:pt x="1129" y="577"/>
                      <a:pt x="1230" y="574"/>
                      <a:pt x="1331" y="568"/>
                    </a:cubicBezTo>
                    <a:cubicBezTo>
                      <a:pt x="1421" y="562"/>
                      <a:pt x="1511" y="555"/>
                      <a:pt x="1600" y="543"/>
                    </a:cubicBezTo>
                    <a:cubicBezTo>
                      <a:pt x="1674" y="534"/>
                      <a:pt x="1747" y="522"/>
                      <a:pt x="1820" y="505"/>
                    </a:cubicBezTo>
                    <a:cubicBezTo>
                      <a:pt x="1849" y="499"/>
                      <a:pt x="1877" y="491"/>
                      <a:pt x="1906" y="482"/>
                    </a:cubicBezTo>
                    <a:cubicBezTo>
                      <a:pt x="1932" y="474"/>
                      <a:pt x="1958" y="464"/>
                      <a:pt x="1983" y="451"/>
                    </a:cubicBezTo>
                    <a:cubicBezTo>
                      <a:pt x="1995" y="445"/>
                      <a:pt x="2008" y="438"/>
                      <a:pt x="2018" y="428"/>
                    </a:cubicBezTo>
                    <a:cubicBezTo>
                      <a:pt x="2022" y="425"/>
                      <a:pt x="2027" y="420"/>
                      <a:pt x="2027" y="4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  <p:sp>
            <p:nvSpPr>
              <p:cNvPr id="304" name="Freeform 31"/>
              <p:cNvSpPr>
                <a:spLocks/>
              </p:cNvSpPr>
              <p:nvPr/>
            </p:nvSpPr>
            <p:spPr bwMode="auto">
              <a:xfrm>
                <a:off x="1218" y="1775"/>
                <a:ext cx="4788" cy="1365"/>
              </a:xfrm>
              <a:custGeom>
                <a:avLst/>
                <a:gdLst>
                  <a:gd name="T0" fmla="*/ 1810 w 2027"/>
                  <a:gd name="T1" fmla="*/ 357 h 578"/>
                  <a:gd name="T2" fmla="*/ 2027 w 2027"/>
                  <a:gd name="T3" fmla="*/ 411 h 578"/>
                  <a:gd name="T4" fmla="*/ 2027 w 2027"/>
                  <a:gd name="T5" fmla="*/ 0 h 578"/>
                  <a:gd name="T6" fmla="*/ 1919 w 2027"/>
                  <a:gd name="T7" fmla="*/ 44 h 578"/>
                  <a:gd name="T8" fmla="*/ 1788 w 2027"/>
                  <a:gd name="T9" fmla="*/ 77 h 578"/>
                  <a:gd name="T10" fmla="*/ 1535 w 2027"/>
                  <a:gd name="T11" fmla="*/ 115 h 578"/>
                  <a:gd name="T12" fmla="*/ 1249 w 2027"/>
                  <a:gd name="T13" fmla="*/ 135 h 578"/>
                  <a:gd name="T14" fmla="*/ 938 w 2027"/>
                  <a:gd name="T15" fmla="*/ 140 h 578"/>
                  <a:gd name="T16" fmla="*/ 632 w 2027"/>
                  <a:gd name="T17" fmla="*/ 127 h 578"/>
                  <a:gd name="T18" fmla="*/ 360 w 2027"/>
                  <a:gd name="T19" fmla="*/ 98 h 578"/>
                  <a:gd name="T20" fmla="*/ 103 w 2027"/>
                  <a:gd name="T21" fmla="*/ 43 h 578"/>
                  <a:gd name="T22" fmla="*/ 0 w 2027"/>
                  <a:gd name="T23" fmla="*/ 0 h 578"/>
                  <a:gd name="T24" fmla="*/ 0 w 2027"/>
                  <a:gd name="T25" fmla="*/ 415 h 578"/>
                  <a:gd name="T26" fmla="*/ 11 w 2027"/>
                  <a:gd name="T27" fmla="*/ 430 h 578"/>
                  <a:gd name="T28" fmla="*/ 56 w 2027"/>
                  <a:gd name="T29" fmla="*/ 457 h 578"/>
                  <a:gd name="T30" fmla="*/ 137 w 2027"/>
                  <a:gd name="T31" fmla="*/ 487 h 578"/>
                  <a:gd name="T32" fmla="*/ 356 w 2027"/>
                  <a:gd name="T33" fmla="*/ 534 h 578"/>
                  <a:gd name="T34" fmla="*/ 642 w 2027"/>
                  <a:gd name="T35" fmla="*/ 564 h 578"/>
                  <a:gd name="T36" fmla="*/ 952 w 2027"/>
                  <a:gd name="T37" fmla="*/ 577 h 578"/>
                  <a:gd name="T38" fmla="*/ 1263 w 2027"/>
                  <a:gd name="T39" fmla="*/ 572 h 578"/>
                  <a:gd name="T40" fmla="*/ 1422 w 2027"/>
                  <a:gd name="T41" fmla="*/ 562 h 578"/>
                  <a:gd name="T42" fmla="*/ 1810 w 2027"/>
                  <a:gd name="T43" fmla="*/ 357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27" h="578">
                    <a:moveTo>
                      <a:pt x="1810" y="357"/>
                    </a:moveTo>
                    <a:cubicBezTo>
                      <a:pt x="1888" y="357"/>
                      <a:pt x="1962" y="377"/>
                      <a:pt x="2027" y="411"/>
                    </a:cubicBezTo>
                    <a:cubicBezTo>
                      <a:pt x="2027" y="0"/>
                      <a:pt x="2027" y="0"/>
                      <a:pt x="2027" y="0"/>
                    </a:cubicBezTo>
                    <a:cubicBezTo>
                      <a:pt x="1994" y="19"/>
                      <a:pt x="1956" y="33"/>
                      <a:pt x="1919" y="44"/>
                    </a:cubicBezTo>
                    <a:cubicBezTo>
                      <a:pt x="1876" y="58"/>
                      <a:pt x="1832" y="68"/>
                      <a:pt x="1788" y="77"/>
                    </a:cubicBezTo>
                    <a:cubicBezTo>
                      <a:pt x="1705" y="94"/>
                      <a:pt x="1620" y="105"/>
                      <a:pt x="1535" y="115"/>
                    </a:cubicBezTo>
                    <a:cubicBezTo>
                      <a:pt x="1440" y="125"/>
                      <a:pt x="1345" y="131"/>
                      <a:pt x="1249" y="135"/>
                    </a:cubicBezTo>
                    <a:cubicBezTo>
                      <a:pt x="1146" y="140"/>
                      <a:pt x="1042" y="141"/>
                      <a:pt x="938" y="140"/>
                    </a:cubicBezTo>
                    <a:cubicBezTo>
                      <a:pt x="836" y="138"/>
                      <a:pt x="734" y="134"/>
                      <a:pt x="632" y="127"/>
                    </a:cubicBezTo>
                    <a:cubicBezTo>
                      <a:pt x="541" y="120"/>
                      <a:pt x="450" y="111"/>
                      <a:pt x="360" y="98"/>
                    </a:cubicBezTo>
                    <a:cubicBezTo>
                      <a:pt x="273" y="85"/>
                      <a:pt x="187" y="69"/>
                      <a:pt x="103" y="43"/>
                    </a:cubicBezTo>
                    <a:cubicBezTo>
                      <a:pt x="68" y="32"/>
                      <a:pt x="32" y="19"/>
                      <a:pt x="0" y="0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0" y="420"/>
                      <a:pt x="7" y="426"/>
                      <a:pt x="11" y="430"/>
                    </a:cubicBezTo>
                    <a:cubicBezTo>
                      <a:pt x="24" y="442"/>
                      <a:pt x="40" y="450"/>
                      <a:pt x="56" y="457"/>
                    </a:cubicBezTo>
                    <a:cubicBezTo>
                      <a:pt x="82" y="469"/>
                      <a:pt x="109" y="479"/>
                      <a:pt x="137" y="487"/>
                    </a:cubicBezTo>
                    <a:cubicBezTo>
                      <a:pt x="208" y="508"/>
                      <a:pt x="282" y="522"/>
                      <a:pt x="356" y="534"/>
                    </a:cubicBezTo>
                    <a:cubicBezTo>
                      <a:pt x="451" y="548"/>
                      <a:pt x="546" y="558"/>
                      <a:pt x="642" y="564"/>
                    </a:cubicBezTo>
                    <a:cubicBezTo>
                      <a:pt x="745" y="572"/>
                      <a:pt x="848" y="576"/>
                      <a:pt x="952" y="577"/>
                    </a:cubicBezTo>
                    <a:cubicBezTo>
                      <a:pt x="1056" y="578"/>
                      <a:pt x="1160" y="576"/>
                      <a:pt x="1263" y="572"/>
                    </a:cubicBezTo>
                    <a:cubicBezTo>
                      <a:pt x="1316" y="569"/>
                      <a:pt x="1369" y="566"/>
                      <a:pt x="1422" y="562"/>
                    </a:cubicBezTo>
                    <a:cubicBezTo>
                      <a:pt x="1507" y="438"/>
                      <a:pt x="1649" y="357"/>
                      <a:pt x="1810" y="3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1404102" y="1744022"/>
            <a:ext cx="733776" cy="746788"/>
            <a:chOff x="4710741" y="977763"/>
            <a:chExt cx="733776" cy="746788"/>
          </a:xfrm>
        </p:grpSpPr>
        <p:sp>
          <p:nvSpPr>
            <p:cNvPr id="129" name="Freeform 7"/>
            <p:cNvSpPr>
              <a:spLocks noEditPoints="1"/>
            </p:cNvSpPr>
            <p:nvPr/>
          </p:nvSpPr>
          <p:spPr bwMode="auto">
            <a:xfrm>
              <a:off x="5043447" y="1501061"/>
              <a:ext cx="401070" cy="80511"/>
            </a:xfrm>
            <a:custGeom>
              <a:avLst/>
              <a:gdLst/>
              <a:ahLst/>
              <a:cxnLst>
                <a:cxn ang="0">
                  <a:pos x="1011" y="0"/>
                </a:cxn>
                <a:cxn ang="0">
                  <a:pos x="1011" y="203"/>
                </a:cxn>
                <a:cxn ang="0">
                  <a:pos x="40" y="139"/>
                </a:cxn>
                <a:cxn ang="0">
                  <a:pos x="63" y="139"/>
                </a:cxn>
                <a:cxn ang="0">
                  <a:pos x="40" y="64"/>
                </a:cxn>
                <a:cxn ang="0">
                  <a:pos x="288" y="165"/>
                </a:cxn>
                <a:cxn ang="0">
                  <a:pos x="288" y="139"/>
                </a:cxn>
                <a:cxn ang="0">
                  <a:pos x="262" y="113"/>
                </a:cxn>
                <a:cxn ang="0">
                  <a:pos x="288" y="113"/>
                </a:cxn>
                <a:cxn ang="0">
                  <a:pos x="262" y="38"/>
                </a:cxn>
                <a:cxn ang="0">
                  <a:pos x="340" y="165"/>
                </a:cxn>
                <a:cxn ang="0">
                  <a:pos x="340" y="139"/>
                </a:cxn>
                <a:cxn ang="0">
                  <a:pos x="314" y="113"/>
                </a:cxn>
                <a:cxn ang="0">
                  <a:pos x="340" y="113"/>
                </a:cxn>
                <a:cxn ang="0">
                  <a:pos x="314" y="38"/>
                </a:cxn>
                <a:cxn ang="0">
                  <a:pos x="389" y="165"/>
                </a:cxn>
                <a:cxn ang="0">
                  <a:pos x="389" y="139"/>
                </a:cxn>
                <a:cxn ang="0">
                  <a:pos x="366" y="113"/>
                </a:cxn>
                <a:cxn ang="0">
                  <a:pos x="389" y="113"/>
                </a:cxn>
                <a:cxn ang="0">
                  <a:pos x="366" y="38"/>
                </a:cxn>
                <a:cxn ang="0">
                  <a:pos x="441" y="165"/>
                </a:cxn>
                <a:cxn ang="0">
                  <a:pos x="441" y="139"/>
                </a:cxn>
                <a:cxn ang="0">
                  <a:pos x="415" y="113"/>
                </a:cxn>
                <a:cxn ang="0">
                  <a:pos x="441" y="113"/>
                </a:cxn>
                <a:cxn ang="0">
                  <a:pos x="415" y="38"/>
                </a:cxn>
                <a:cxn ang="0">
                  <a:pos x="493" y="165"/>
                </a:cxn>
                <a:cxn ang="0">
                  <a:pos x="493" y="139"/>
                </a:cxn>
                <a:cxn ang="0">
                  <a:pos x="467" y="113"/>
                </a:cxn>
                <a:cxn ang="0">
                  <a:pos x="493" y="113"/>
                </a:cxn>
                <a:cxn ang="0">
                  <a:pos x="467" y="38"/>
                </a:cxn>
                <a:cxn ang="0">
                  <a:pos x="543" y="165"/>
                </a:cxn>
                <a:cxn ang="0">
                  <a:pos x="543" y="139"/>
                </a:cxn>
                <a:cxn ang="0">
                  <a:pos x="517" y="113"/>
                </a:cxn>
                <a:cxn ang="0">
                  <a:pos x="543" y="113"/>
                </a:cxn>
                <a:cxn ang="0">
                  <a:pos x="517" y="38"/>
                </a:cxn>
                <a:cxn ang="0">
                  <a:pos x="595" y="165"/>
                </a:cxn>
                <a:cxn ang="0">
                  <a:pos x="595" y="139"/>
                </a:cxn>
                <a:cxn ang="0">
                  <a:pos x="569" y="113"/>
                </a:cxn>
                <a:cxn ang="0">
                  <a:pos x="595" y="113"/>
                </a:cxn>
                <a:cxn ang="0">
                  <a:pos x="569" y="38"/>
                </a:cxn>
                <a:cxn ang="0">
                  <a:pos x="647" y="165"/>
                </a:cxn>
                <a:cxn ang="0">
                  <a:pos x="647" y="139"/>
                </a:cxn>
                <a:cxn ang="0">
                  <a:pos x="621" y="113"/>
                </a:cxn>
                <a:cxn ang="0">
                  <a:pos x="647" y="113"/>
                </a:cxn>
                <a:cxn ang="0">
                  <a:pos x="621" y="38"/>
                </a:cxn>
                <a:cxn ang="0">
                  <a:pos x="798" y="165"/>
                </a:cxn>
                <a:cxn ang="0">
                  <a:pos x="798" y="139"/>
                </a:cxn>
                <a:cxn ang="0">
                  <a:pos x="696" y="113"/>
                </a:cxn>
                <a:cxn ang="0">
                  <a:pos x="798" y="113"/>
                </a:cxn>
                <a:cxn ang="0">
                  <a:pos x="824" y="139"/>
                </a:cxn>
                <a:cxn ang="0">
                  <a:pos x="850" y="113"/>
                </a:cxn>
                <a:cxn ang="0">
                  <a:pos x="850" y="90"/>
                </a:cxn>
                <a:cxn ang="0">
                  <a:pos x="824" y="64"/>
                </a:cxn>
                <a:cxn ang="0">
                  <a:pos x="850" y="64"/>
                </a:cxn>
                <a:cxn ang="0">
                  <a:pos x="876" y="139"/>
                </a:cxn>
                <a:cxn ang="0">
                  <a:pos x="902" y="113"/>
                </a:cxn>
                <a:cxn ang="0">
                  <a:pos x="902" y="90"/>
                </a:cxn>
                <a:cxn ang="0">
                  <a:pos x="876" y="64"/>
                </a:cxn>
                <a:cxn ang="0">
                  <a:pos x="902" y="64"/>
                </a:cxn>
                <a:cxn ang="0">
                  <a:pos x="947" y="113"/>
                </a:cxn>
                <a:cxn ang="0">
                  <a:pos x="970" y="90"/>
                </a:cxn>
                <a:cxn ang="0">
                  <a:pos x="970" y="64"/>
                </a:cxn>
              </a:cxnLst>
              <a:rect l="0" t="0" r="r" b="b"/>
              <a:pathLst>
                <a:path w="1011" h="203">
                  <a:moveTo>
                    <a:pt x="0" y="0"/>
                  </a:moveTo>
                  <a:lnTo>
                    <a:pt x="0" y="0"/>
                  </a:lnTo>
                  <a:moveTo>
                    <a:pt x="1011" y="0"/>
                  </a:moveTo>
                  <a:lnTo>
                    <a:pt x="0" y="0"/>
                  </a:lnTo>
                  <a:lnTo>
                    <a:pt x="0" y="203"/>
                  </a:lnTo>
                  <a:lnTo>
                    <a:pt x="1011" y="203"/>
                  </a:lnTo>
                  <a:lnTo>
                    <a:pt x="1011" y="0"/>
                  </a:lnTo>
                  <a:moveTo>
                    <a:pt x="63" y="139"/>
                  </a:moveTo>
                  <a:lnTo>
                    <a:pt x="40" y="139"/>
                  </a:lnTo>
                  <a:lnTo>
                    <a:pt x="40" y="113"/>
                  </a:lnTo>
                  <a:lnTo>
                    <a:pt x="63" y="113"/>
                  </a:lnTo>
                  <a:lnTo>
                    <a:pt x="63" y="139"/>
                  </a:lnTo>
                  <a:moveTo>
                    <a:pt x="63" y="90"/>
                  </a:moveTo>
                  <a:lnTo>
                    <a:pt x="40" y="90"/>
                  </a:lnTo>
                  <a:lnTo>
                    <a:pt x="40" y="64"/>
                  </a:lnTo>
                  <a:lnTo>
                    <a:pt x="63" y="64"/>
                  </a:lnTo>
                  <a:lnTo>
                    <a:pt x="63" y="90"/>
                  </a:lnTo>
                  <a:moveTo>
                    <a:pt x="288" y="165"/>
                  </a:moveTo>
                  <a:lnTo>
                    <a:pt x="262" y="165"/>
                  </a:lnTo>
                  <a:lnTo>
                    <a:pt x="262" y="139"/>
                  </a:lnTo>
                  <a:lnTo>
                    <a:pt x="288" y="139"/>
                  </a:lnTo>
                  <a:lnTo>
                    <a:pt x="288" y="165"/>
                  </a:lnTo>
                  <a:moveTo>
                    <a:pt x="288" y="113"/>
                  </a:moveTo>
                  <a:lnTo>
                    <a:pt x="262" y="113"/>
                  </a:lnTo>
                  <a:lnTo>
                    <a:pt x="262" y="90"/>
                  </a:lnTo>
                  <a:lnTo>
                    <a:pt x="288" y="90"/>
                  </a:lnTo>
                  <a:lnTo>
                    <a:pt x="288" y="113"/>
                  </a:lnTo>
                  <a:moveTo>
                    <a:pt x="288" y="64"/>
                  </a:moveTo>
                  <a:lnTo>
                    <a:pt x="262" y="64"/>
                  </a:lnTo>
                  <a:lnTo>
                    <a:pt x="262" y="38"/>
                  </a:lnTo>
                  <a:lnTo>
                    <a:pt x="288" y="38"/>
                  </a:lnTo>
                  <a:lnTo>
                    <a:pt x="288" y="64"/>
                  </a:lnTo>
                  <a:moveTo>
                    <a:pt x="340" y="165"/>
                  </a:moveTo>
                  <a:lnTo>
                    <a:pt x="314" y="165"/>
                  </a:lnTo>
                  <a:lnTo>
                    <a:pt x="314" y="139"/>
                  </a:lnTo>
                  <a:lnTo>
                    <a:pt x="340" y="139"/>
                  </a:lnTo>
                  <a:lnTo>
                    <a:pt x="340" y="165"/>
                  </a:lnTo>
                  <a:moveTo>
                    <a:pt x="340" y="113"/>
                  </a:moveTo>
                  <a:lnTo>
                    <a:pt x="314" y="113"/>
                  </a:lnTo>
                  <a:lnTo>
                    <a:pt x="314" y="90"/>
                  </a:lnTo>
                  <a:lnTo>
                    <a:pt x="340" y="90"/>
                  </a:lnTo>
                  <a:lnTo>
                    <a:pt x="340" y="113"/>
                  </a:lnTo>
                  <a:moveTo>
                    <a:pt x="340" y="64"/>
                  </a:moveTo>
                  <a:lnTo>
                    <a:pt x="314" y="64"/>
                  </a:lnTo>
                  <a:lnTo>
                    <a:pt x="314" y="38"/>
                  </a:lnTo>
                  <a:lnTo>
                    <a:pt x="340" y="38"/>
                  </a:lnTo>
                  <a:lnTo>
                    <a:pt x="340" y="64"/>
                  </a:lnTo>
                  <a:moveTo>
                    <a:pt x="389" y="165"/>
                  </a:moveTo>
                  <a:lnTo>
                    <a:pt x="366" y="165"/>
                  </a:lnTo>
                  <a:lnTo>
                    <a:pt x="366" y="139"/>
                  </a:lnTo>
                  <a:lnTo>
                    <a:pt x="389" y="139"/>
                  </a:lnTo>
                  <a:lnTo>
                    <a:pt x="389" y="165"/>
                  </a:lnTo>
                  <a:moveTo>
                    <a:pt x="389" y="113"/>
                  </a:moveTo>
                  <a:lnTo>
                    <a:pt x="366" y="113"/>
                  </a:lnTo>
                  <a:lnTo>
                    <a:pt x="366" y="90"/>
                  </a:lnTo>
                  <a:lnTo>
                    <a:pt x="389" y="90"/>
                  </a:lnTo>
                  <a:lnTo>
                    <a:pt x="389" y="113"/>
                  </a:lnTo>
                  <a:moveTo>
                    <a:pt x="389" y="64"/>
                  </a:moveTo>
                  <a:lnTo>
                    <a:pt x="366" y="64"/>
                  </a:lnTo>
                  <a:lnTo>
                    <a:pt x="366" y="38"/>
                  </a:lnTo>
                  <a:lnTo>
                    <a:pt x="389" y="38"/>
                  </a:lnTo>
                  <a:lnTo>
                    <a:pt x="389" y="64"/>
                  </a:lnTo>
                  <a:moveTo>
                    <a:pt x="441" y="165"/>
                  </a:moveTo>
                  <a:lnTo>
                    <a:pt x="415" y="165"/>
                  </a:lnTo>
                  <a:lnTo>
                    <a:pt x="415" y="139"/>
                  </a:lnTo>
                  <a:lnTo>
                    <a:pt x="441" y="139"/>
                  </a:lnTo>
                  <a:lnTo>
                    <a:pt x="441" y="165"/>
                  </a:lnTo>
                  <a:moveTo>
                    <a:pt x="441" y="113"/>
                  </a:moveTo>
                  <a:lnTo>
                    <a:pt x="415" y="113"/>
                  </a:lnTo>
                  <a:lnTo>
                    <a:pt x="415" y="90"/>
                  </a:lnTo>
                  <a:lnTo>
                    <a:pt x="441" y="90"/>
                  </a:lnTo>
                  <a:lnTo>
                    <a:pt x="441" y="113"/>
                  </a:lnTo>
                  <a:moveTo>
                    <a:pt x="441" y="64"/>
                  </a:moveTo>
                  <a:lnTo>
                    <a:pt x="415" y="64"/>
                  </a:lnTo>
                  <a:lnTo>
                    <a:pt x="415" y="38"/>
                  </a:lnTo>
                  <a:lnTo>
                    <a:pt x="441" y="38"/>
                  </a:lnTo>
                  <a:lnTo>
                    <a:pt x="441" y="64"/>
                  </a:lnTo>
                  <a:moveTo>
                    <a:pt x="493" y="165"/>
                  </a:moveTo>
                  <a:lnTo>
                    <a:pt x="467" y="165"/>
                  </a:lnTo>
                  <a:lnTo>
                    <a:pt x="467" y="139"/>
                  </a:lnTo>
                  <a:lnTo>
                    <a:pt x="493" y="139"/>
                  </a:lnTo>
                  <a:lnTo>
                    <a:pt x="493" y="165"/>
                  </a:lnTo>
                  <a:moveTo>
                    <a:pt x="493" y="113"/>
                  </a:moveTo>
                  <a:lnTo>
                    <a:pt x="467" y="113"/>
                  </a:lnTo>
                  <a:lnTo>
                    <a:pt x="467" y="90"/>
                  </a:lnTo>
                  <a:lnTo>
                    <a:pt x="493" y="90"/>
                  </a:lnTo>
                  <a:lnTo>
                    <a:pt x="493" y="113"/>
                  </a:lnTo>
                  <a:moveTo>
                    <a:pt x="493" y="64"/>
                  </a:moveTo>
                  <a:lnTo>
                    <a:pt x="467" y="64"/>
                  </a:lnTo>
                  <a:lnTo>
                    <a:pt x="467" y="38"/>
                  </a:lnTo>
                  <a:lnTo>
                    <a:pt x="493" y="38"/>
                  </a:lnTo>
                  <a:lnTo>
                    <a:pt x="493" y="64"/>
                  </a:lnTo>
                  <a:moveTo>
                    <a:pt x="543" y="165"/>
                  </a:moveTo>
                  <a:lnTo>
                    <a:pt x="517" y="165"/>
                  </a:lnTo>
                  <a:lnTo>
                    <a:pt x="517" y="139"/>
                  </a:lnTo>
                  <a:lnTo>
                    <a:pt x="543" y="139"/>
                  </a:lnTo>
                  <a:lnTo>
                    <a:pt x="543" y="165"/>
                  </a:lnTo>
                  <a:moveTo>
                    <a:pt x="543" y="113"/>
                  </a:moveTo>
                  <a:lnTo>
                    <a:pt x="517" y="113"/>
                  </a:lnTo>
                  <a:lnTo>
                    <a:pt x="517" y="90"/>
                  </a:lnTo>
                  <a:lnTo>
                    <a:pt x="543" y="90"/>
                  </a:lnTo>
                  <a:lnTo>
                    <a:pt x="543" y="113"/>
                  </a:lnTo>
                  <a:moveTo>
                    <a:pt x="543" y="64"/>
                  </a:moveTo>
                  <a:lnTo>
                    <a:pt x="517" y="64"/>
                  </a:lnTo>
                  <a:lnTo>
                    <a:pt x="517" y="38"/>
                  </a:lnTo>
                  <a:lnTo>
                    <a:pt x="543" y="38"/>
                  </a:lnTo>
                  <a:lnTo>
                    <a:pt x="543" y="64"/>
                  </a:lnTo>
                  <a:moveTo>
                    <a:pt x="595" y="165"/>
                  </a:moveTo>
                  <a:lnTo>
                    <a:pt x="569" y="165"/>
                  </a:lnTo>
                  <a:lnTo>
                    <a:pt x="569" y="139"/>
                  </a:lnTo>
                  <a:lnTo>
                    <a:pt x="595" y="139"/>
                  </a:lnTo>
                  <a:lnTo>
                    <a:pt x="595" y="165"/>
                  </a:lnTo>
                  <a:moveTo>
                    <a:pt x="595" y="113"/>
                  </a:moveTo>
                  <a:lnTo>
                    <a:pt x="569" y="113"/>
                  </a:lnTo>
                  <a:lnTo>
                    <a:pt x="569" y="90"/>
                  </a:lnTo>
                  <a:lnTo>
                    <a:pt x="595" y="90"/>
                  </a:lnTo>
                  <a:lnTo>
                    <a:pt x="595" y="113"/>
                  </a:lnTo>
                  <a:moveTo>
                    <a:pt x="595" y="64"/>
                  </a:moveTo>
                  <a:lnTo>
                    <a:pt x="569" y="64"/>
                  </a:lnTo>
                  <a:lnTo>
                    <a:pt x="569" y="38"/>
                  </a:lnTo>
                  <a:lnTo>
                    <a:pt x="595" y="38"/>
                  </a:lnTo>
                  <a:lnTo>
                    <a:pt x="595" y="64"/>
                  </a:lnTo>
                  <a:moveTo>
                    <a:pt x="647" y="165"/>
                  </a:moveTo>
                  <a:lnTo>
                    <a:pt x="621" y="165"/>
                  </a:lnTo>
                  <a:lnTo>
                    <a:pt x="621" y="139"/>
                  </a:lnTo>
                  <a:lnTo>
                    <a:pt x="647" y="139"/>
                  </a:lnTo>
                  <a:lnTo>
                    <a:pt x="647" y="165"/>
                  </a:lnTo>
                  <a:moveTo>
                    <a:pt x="647" y="113"/>
                  </a:moveTo>
                  <a:lnTo>
                    <a:pt x="621" y="113"/>
                  </a:lnTo>
                  <a:lnTo>
                    <a:pt x="621" y="90"/>
                  </a:lnTo>
                  <a:lnTo>
                    <a:pt x="647" y="90"/>
                  </a:lnTo>
                  <a:lnTo>
                    <a:pt x="647" y="113"/>
                  </a:lnTo>
                  <a:moveTo>
                    <a:pt x="647" y="64"/>
                  </a:moveTo>
                  <a:lnTo>
                    <a:pt x="621" y="64"/>
                  </a:lnTo>
                  <a:lnTo>
                    <a:pt x="621" y="38"/>
                  </a:lnTo>
                  <a:lnTo>
                    <a:pt x="647" y="38"/>
                  </a:lnTo>
                  <a:lnTo>
                    <a:pt x="647" y="64"/>
                  </a:lnTo>
                  <a:moveTo>
                    <a:pt x="798" y="165"/>
                  </a:moveTo>
                  <a:lnTo>
                    <a:pt x="696" y="165"/>
                  </a:lnTo>
                  <a:lnTo>
                    <a:pt x="696" y="139"/>
                  </a:lnTo>
                  <a:lnTo>
                    <a:pt x="798" y="139"/>
                  </a:lnTo>
                  <a:lnTo>
                    <a:pt x="798" y="165"/>
                  </a:lnTo>
                  <a:moveTo>
                    <a:pt x="798" y="113"/>
                  </a:moveTo>
                  <a:lnTo>
                    <a:pt x="696" y="113"/>
                  </a:lnTo>
                  <a:lnTo>
                    <a:pt x="696" y="90"/>
                  </a:lnTo>
                  <a:lnTo>
                    <a:pt x="798" y="90"/>
                  </a:lnTo>
                  <a:lnTo>
                    <a:pt x="798" y="113"/>
                  </a:lnTo>
                  <a:moveTo>
                    <a:pt x="850" y="165"/>
                  </a:moveTo>
                  <a:lnTo>
                    <a:pt x="824" y="165"/>
                  </a:lnTo>
                  <a:lnTo>
                    <a:pt x="824" y="139"/>
                  </a:lnTo>
                  <a:lnTo>
                    <a:pt x="850" y="139"/>
                  </a:lnTo>
                  <a:lnTo>
                    <a:pt x="850" y="165"/>
                  </a:lnTo>
                  <a:moveTo>
                    <a:pt x="850" y="113"/>
                  </a:moveTo>
                  <a:lnTo>
                    <a:pt x="824" y="113"/>
                  </a:lnTo>
                  <a:lnTo>
                    <a:pt x="824" y="90"/>
                  </a:lnTo>
                  <a:lnTo>
                    <a:pt x="850" y="90"/>
                  </a:lnTo>
                  <a:lnTo>
                    <a:pt x="850" y="113"/>
                  </a:lnTo>
                  <a:moveTo>
                    <a:pt x="850" y="64"/>
                  </a:moveTo>
                  <a:lnTo>
                    <a:pt x="824" y="64"/>
                  </a:lnTo>
                  <a:lnTo>
                    <a:pt x="824" y="38"/>
                  </a:lnTo>
                  <a:lnTo>
                    <a:pt x="850" y="38"/>
                  </a:lnTo>
                  <a:lnTo>
                    <a:pt x="850" y="64"/>
                  </a:lnTo>
                  <a:moveTo>
                    <a:pt x="902" y="165"/>
                  </a:moveTo>
                  <a:lnTo>
                    <a:pt x="876" y="165"/>
                  </a:lnTo>
                  <a:lnTo>
                    <a:pt x="876" y="139"/>
                  </a:lnTo>
                  <a:lnTo>
                    <a:pt x="902" y="139"/>
                  </a:lnTo>
                  <a:lnTo>
                    <a:pt x="902" y="165"/>
                  </a:lnTo>
                  <a:moveTo>
                    <a:pt x="902" y="113"/>
                  </a:moveTo>
                  <a:lnTo>
                    <a:pt x="876" y="113"/>
                  </a:lnTo>
                  <a:lnTo>
                    <a:pt x="876" y="90"/>
                  </a:lnTo>
                  <a:lnTo>
                    <a:pt x="902" y="90"/>
                  </a:lnTo>
                  <a:lnTo>
                    <a:pt x="902" y="113"/>
                  </a:lnTo>
                  <a:moveTo>
                    <a:pt x="902" y="64"/>
                  </a:moveTo>
                  <a:lnTo>
                    <a:pt x="876" y="64"/>
                  </a:lnTo>
                  <a:lnTo>
                    <a:pt x="876" y="38"/>
                  </a:lnTo>
                  <a:lnTo>
                    <a:pt x="902" y="38"/>
                  </a:lnTo>
                  <a:lnTo>
                    <a:pt x="902" y="64"/>
                  </a:lnTo>
                  <a:moveTo>
                    <a:pt x="970" y="139"/>
                  </a:moveTo>
                  <a:lnTo>
                    <a:pt x="947" y="139"/>
                  </a:lnTo>
                  <a:lnTo>
                    <a:pt x="947" y="113"/>
                  </a:lnTo>
                  <a:lnTo>
                    <a:pt x="970" y="113"/>
                  </a:lnTo>
                  <a:lnTo>
                    <a:pt x="970" y="139"/>
                  </a:lnTo>
                  <a:moveTo>
                    <a:pt x="970" y="90"/>
                  </a:moveTo>
                  <a:lnTo>
                    <a:pt x="947" y="90"/>
                  </a:lnTo>
                  <a:lnTo>
                    <a:pt x="947" y="64"/>
                  </a:lnTo>
                  <a:lnTo>
                    <a:pt x="970" y="64"/>
                  </a:lnTo>
                  <a:lnTo>
                    <a:pt x="970" y="9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63">
                <a:lnSpc>
                  <a:spcPct val="110000"/>
                </a:lnSpc>
                <a:defRPr/>
              </a:pPr>
              <a:endParaRPr lang="en-US" kern="0">
                <a:solidFill>
                  <a:srgbClr val="676767"/>
                </a:solidFill>
                <a:sym typeface="Gill Sans" charset="0"/>
              </a:endParaRPr>
            </a:p>
          </p:txBody>
        </p:sp>
        <p:sp>
          <p:nvSpPr>
            <p:cNvPr id="137" name="Freeform 32"/>
            <p:cNvSpPr>
              <a:spLocks noEditPoints="1"/>
            </p:cNvSpPr>
            <p:nvPr/>
          </p:nvSpPr>
          <p:spPr bwMode="auto">
            <a:xfrm>
              <a:off x="4710741" y="1200410"/>
              <a:ext cx="256678" cy="524141"/>
            </a:xfrm>
            <a:custGeom>
              <a:avLst/>
              <a:gdLst>
                <a:gd name="T0" fmla="*/ 0 w 846"/>
                <a:gd name="T1" fmla="*/ 1728 h 1728"/>
                <a:gd name="T2" fmla="*/ 846 w 846"/>
                <a:gd name="T3" fmla="*/ 1728 h 1728"/>
                <a:gd name="T4" fmla="*/ 846 w 846"/>
                <a:gd name="T5" fmla="*/ 0 h 1728"/>
                <a:gd name="T6" fmla="*/ 0 w 846"/>
                <a:gd name="T7" fmla="*/ 0 h 1728"/>
                <a:gd name="T8" fmla="*/ 0 w 846"/>
                <a:gd name="T9" fmla="*/ 1728 h 1728"/>
                <a:gd name="T10" fmla="*/ 574 w 846"/>
                <a:gd name="T11" fmla="*/ 1649 h 1728"/>
                <a:gd name="T12" fmla="*/ 513 w 846"/>
                <a:gd name="T13" fmla="*/ 1649 h 1728"/>
                <a:gd name="T14" fmla="*/ 513 w 846"/>
                <a:gd name="T15" fmla="*/ 1118 h 1728"/>
                <a:gd name="T16" fmla="*/ 574 w 846"/>
                <a:gd name="T17" fmla="*/ 1118 h 1728"/>
                <a:gd name="T18" fmla="*/ 574 w 846"/>
                <a:gd name="T19" fmla="*/ 1649 h 1728"/>
                <a:gd name="T20" fmla="*/ 655 w 846"/>
                <a:gd name="T21" fmla="*/ 1649 h 1728"/>
                <a:gd name="T22" fmla="*/ 594 w 846"/>
                <a:gd name="T23" fmla="*/ 1649 h 1728"/>
                <a:gd name="T24" fmla="*/ 594 w 846"/>
                <a:gd name="T25" fmla="*/ 1118 h 1728"/>
                <a:gd name="T26" fmla="*/ 655 w 846"/>
                <a:gd name="T27" fmla="*/ 1118 h 1728"/>
                <a:gd name="T28" fmla="*/ 655 w 846"/>
                <a:gd name="T29" fmla="*/ 1649 h 1728"/>
                <a:gd name="T30" fmla="*/ 737 w 846"/>
                <a:gd name="T31" fmla="*/ 1649 h 1728"/>
                <a:gd name="T32" fmla="*/ 675 w 846"/>
                <a:gd name="T33" fmla="*/ 1649 h 1728"/>
                <a:gd name="T34" fmla="*/ 675 w 846"/>
                <a:gd name="T35" fmla="*/ 1118 h 1728"/>
                <a:gd name="T36" fmla="*/ 737 w 846"/>
                <a:gd name="T37" fmla="*/ 1118 h 1728"/>
                <a:gd name="T38" fmla="*/ 737 w 846"/>
                <a:gd name="T39" fmla="*/ 1649 h 1728"/>
                <a:gd name="T40" fmla="*/ 696 w 846"/>
                <a:gd name="T41" fmla="*/ 56 h 1728"/>
                <a:gd name="T42" fmla="*/ 737 w 846"/>
                <a:gd name="T43" fmla="*/ 96 h 1728"/>
                <a:gd name="T44" fmla="*/ 696 w 846"/>
                <a:gd name="T45" fmla="*/ 137 h 1728"/>
                <a:gd name="T46" fmla="*/ 656 w 846"/>
                <a:gd name="T47" fmla="*/ 96 h 1728"/>
                <a:gd name="T48" fmla="*/ 696 w 846"/>
                <a:gd name="T49" fmla="*/ 56 h 1728"/>
                <a:gd name="T50" fmla="*/ 93 w 846"/>
                <a:gd name="T51" fmla="*/ 212 h 1728"/>
                <a:gd name="T52" fmla="*/ 762 w 846"/>
                <a:gd name="T53" fmla="*/ 212 h 1728"/>
                <a:gd name="T54" fmla="*/ 762 w 846"/>
                <a:gd name="T55" fmla="*/ 375 h 1728"/>
                <a:gd name="T56" fmla="*/ 93 w 846"/>
                <a:gd name="T57" fmla="*/ 375 h 1728"/>
                <a:gd name="T58" fmla="*/ 93 w 846"/>
                <a:gd name="T59" fmla="*/ 212 h 1728"/>
                <a:gd name="T60" fmla="*/ 93 w 846"/>
                <a:gd name="T61" fmla="*/ 413 h 1728"/>
                <a:gd name="T62" fmla="*/ 762 w 846"/>
                <a:gd name="T63" fmla="*/ 413 h 1728"/>
                <a:gd name="T64" fmla="*/ 762 w 846"/>
                <a:gd name="T65" fmla="*/ 576 h 1728"/>
                <a:gd name="T66" fmla="*/ 93 w 846"/>
                <a:gd name="T67" fmla="*/ 576 h 1728"/>
                <a:gd name="T68" fmla="*/ 93 w 846"/>
                <a:gd name="T69" fmla="*/ 413 h 1728"/>
                <a:gd name="T70" fmla="*/ 93 w 846"/>
                <a:gd name="T71" fmla="*/ 614 h 1728"/>
                <a:gd name="T72" fmla="*/ 762 w 846"/>
                <a:gd name="T73" fmla="*/ 614 h 1728"/>
                <a:gd name="T74" fmla="*/ 762 w 846"/>
                <a:gd name="T75" fmla="*/ 777 h 1728"/>
                <a:gd name="T76" fmla="*/ 93 w 846"/>
                <a:gd name="T77" fmla="*/ 777 h 1728"/>
                <a:gd name="T78" fmla="*/ 93 w 846"/>
                <a:gd name="T79" fmla="*/ 614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6" h="1728">
                  <a:moveTo>
                    <a:pt x="0" y="1728"/>
                  </a:moveTo>
                  <a:cubicBezTo>
                    <a:pt x="846" y="1728"/>
                    <a:pt x="846" y="1728"/>
                    <a:pt x="846" y="1728"/>
                  </a:cubicBezTo>
                  <a:cubicBezTo>
                    <a:pt x="846" y="0"/>
                    <a:pt x="846" y="0"/>
                    <a:pt x="84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728"/>
                  </a:lnTo>
                  <a:close/>
                  <a:moveTo>
                    <a:pt x="574" y="1649"/>
                  </a:moveTo>
                  <a:cubicBezTo>
                    <a:pt x="513" y="1649"/>
                    <a:pt x="513" y="1649"/>
                    <a:pt x="513" y="1649"/>
                  </a:cubicBezTo>
                  <a:cubicBezTo>
                    <a:pt x="513" y="1118"/>
                    <a:pt x="513" y="1118"/>
                    <a:pt x="513" y="1118"/>
                  </a:cubicBezTo>
                  <a:cubicBezTo>
                    <a:pt x="574" y="1118"/>
                    <a:pt x="574" y="1118"/>
                    <a:pt x="574" y="1118"/>
                  </a:cubicBezTo>
                  <a:lnTo>
                    <a:pt x="574" y="1649"/>
                  </a:lnTo>
                  <a:close/>
                  <a:moveTo>
                    <a:pt x="655" y="1649"/>
                  </a:moveTo>
                  <a:cubicBezTo>
                    <a:pt x="594" y="1649"/>
                    <a:pt x="594" y="1649"/>
                    <a:pt x="594" y="1649"/>
                  </a:cubicBezTo>
                  <a:cubicBezTo>
                    <a:pt x="594" y="1118"/>
                    <a:pt x="594" y="1118"/>
                    <a:pt x="594" y="1118"/>
                  </a:cubicBezTo>
                  <a:cubicBezTo>
                    <a:pt x="655" y="1118"/>
                    <a:pt x="655" y="1118"/>
                    <a:pt x="655" y="1118"/>
                  </a:cubicBezTo>
                  <a:lnTo>
                    <a:pt x="655" y="1649"/>
                  </a:lnTo>
                  <a:close/>
                  <a:moveTo>
                    <a:pt x="737" y="1649"/>
                  </a:moveTo>
                  <a:cubicBezTo>
                    <a:pt x="675" y="1649"/>
                    <a:pt x="675" y="1649"/>
                    <a:pt x="675" y="1649"/>
                  </a:cubicBezTo>
                  <a:cubicBezTo>
                    <a:pt x="675" y="1118"/>
                    <a:pt x="675" y="1118"/>
                    <a:pt x="675" y="1118"/>
                  </a:cubicBezTo>
                  <a:cubicBezTo>
                    <a:pt x="737" y="1118"/>
                    <a:pt x="737" y="1118"/>
                    <a:pt x="737" y="1118"/>
                  </a:cubicBezTo>
                  <a:lnTo>
                    <a:pt x="737" y="1649"/>
                  </a:lnTo>
                  <a:close/>
                  <a:moveTo>
                    <a:pt x="696" y="56"/>
                  </a:moveTo>
                  <a:cubicBezTo>
                    <a:pt x="718" y="56"/>
                    <a:pt x="737" y="74"/>
                    <a:pt x="737" y="96"/>
                  </a:cubicBezTo>
                  <a:cubicBezTo>
                    <a:pt x="737" y="119"/>
                    <a:pt x="718" y="137"/>
                    <a:pt x="696" y="137"/>
                  </a:cubicBezTo>
                  <a:cubicBezTo>
                    <a:pt x="674" y="137"/>
                    <a:pt x="656" y="119"/>
                    <a:pt x="656" y="96"/>
                  </a:cubicBezTo>
                  <a:cubicBezTo>
                    <a:pt x="656" y="74"/>
                    <a:pt x="674" y="56"/>
                    <a:pt x="696" y="56"/>
                  </a:cubicBezTo>
                  <a:close/>
                  <a:moveTo>
                    <a:pt x="93" y="212"/>
                  </a:moveTo>
                  <a:cubicBezTo>
                    <a:pt x="762" y="212"/>
                    <a:pt x="762" y="212"/>
                    <a:pt x="762" y="212"/>
                  </a:cubicBezTo>
                  <a:cubicBezTo>
                    <a:pt x="762" y="375"/>
                    <a:pt x="762" y="375"/>
                    <a:pt x="762" y="375"/>
                  </a:cubicBezTo>
                  <a:cubicBezTo>
                    <a:pt x="93" y="375"/>
                    <a:pt x="93" y="375"/>
                    <a:pt x="93" y="375"/>
                  </a:cubicBezTo>
                  <a:lnTo>
                    <a:pt x="93" y="212"/>
                  </a:lnTo>
                  <a:close/>
                  <a:moveTo>
                    <a:pt x="93" y="413"/>
                  </a:moveTo>
                  <a:cubicBezTo>
                    <a:pt x="762" y="413"/>
                    <a:pt x="762" y="413"/>
                    <a:pt x="762" y="413"/>
                  </a:cubicBezTo>
                  <a:cubicBezTo>
                    <a:pt x="762" y="576"/>
                    <a:pt x="762" y="576"/>
                    <a:pt x="762" y="576"/>
                  </a:cubicBezTo>
                  <a:cubicBezTo>
                    <a:pt x="93" y="576"/>
                    <a:pt x="93" y="576"/>
                    <a:pt x="93" y="576"/>
                  </a:cubicBezTo>
                  <a:lnTo>
                    <a:pt x="93" y="413"/>
                  </a:lnTo>
                  <a:close/>
                  <a:moveTo>
                    <a:pt x="93" y="614"/>
                  </a:moveTo>
                  <a:cubicBezTo>
                    <a:pt x="762" y="614"/>
                    <a:pt x="762" y="614"/>
                    <a:pt x="762" y="614"/>
                  </a:cubicBezTo>
                  <a:cubicBezTo>
                    <a:pt x="762" y="777"/>
                    <a:pt x="762" y="777"/>
                    <a:pt x="762" y="777"/>
                  </a:cubicBezTo>
                  <a:cubicBezTo>
                    <a:pt x="93" y="777"/>
                    <a:pt x="93" y="777"/>
                    <a:pt x="93" y="777"/>
                  </a:cubicBezTo>
                  <a:lnTo>
                    <a:pt x="93" y="61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63">
                <a:defRPr/>
              </a:pPr>
              <a:endParaRPr lang="en-US" sz="600" kern="0">
                <a:solidFill>
                  <a:srgbClr val="2C2C2C"/>
                </a:solidFill>
                <a:sym typeface="Gill Sans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256413" y="1266362"/>
              <a:ext cx="182744" cy="182426"/>
              <a:chOff x="956539" y="597867"/>
              <a:chExt cx="377044" cy="376391"/>
            </a:xfrm>
            <a:solidFill>
              <a:schemeClr val="tx2"/>
            </a:solidFill>
          </p:grpSpPr>
          <p:sp>
            <p:nvSpPr>
              <p:cNvPr id="155" name="Freeform 6"/>
              <p:cNvSpPr>
                <a:spLocks/>
              </p:cNvSpPr>
              <p:nvPr/>
            </p:nvSpPr>
            <p:spPr bwMode="auto">
              <a:xfrm>
                <a:off x="1051290" y="692618"/>
                <a:ext cx="187542" cy="187542"/>
              </a:xfrm>
              <a:custGeom>
                <a:avLst/>
                <a:gdLst>
                  <a:gd name="T0" fmla="*/ 747 w 763"/>
                  <a:gd name="T1" fmla="*/ 0 h 763"/>
                  <a:gd name="T2" fmla="*/ 15 w 763"/>
                  <a:gd name="T3" fmla="*/ 0 h 763"/>
                  <a:gd name="T4" fmla="*/ 0 w 763"/>
                  <a:gd name="T5" fmla="*/ 15 h 763"/>
                  <a:gd name="T6" fmla="*/ 0 w 763"/>
                  <a:gd name="T7" fmla="*/ 747 h 763"/>
                  <a:gd name="T8" fmla="*/ 15 w 763"/>
                  <a:gd name="T9" fmla="*/ 763 h 763"/>
                  <a:gd name="T10" fmla="*/ 747 w 763"/>
                  <a:gd name="T11" fmla="*/ 763 h 763"/>
                  <a:gd name="T12" fmla="*/ 763 w 763"/>
                  <a:gd name="T13" fmla="*/ 747 h 763"/>
                  <a:gd name="T14" fmla="*/ 763 w 763"/>
                  <a:gd name="T15" fmla="*/ 15 h 763"/>
                  <a:gd name="T16" fmla="*/ 747 w 763"/>
                  <a:gd name="T17" fmla="*/ 0 h 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3" h="763">
                    <a:moveTo>
                      <a:pt x="74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747"/>
                      <a:pt x="0" y="747"/>
                      <a:pt x="0" y="747"/>
                    </a:cubicBezTo>
                    <a:cubicBezTo>
                      <a:pt x="0" y="756"/>
                      <a:pt x="7" y="763"/>
                      <a:pt x="15" y="763"/>
                    </a:cubicBezTo>
                    <a:cubicBezTo>
                      <a:pt x="747" y="763"/>
                      <a:pt x="747" y="763"/>
                      <a:pt x="747" y="763"/>
                    </a:cubicBezTo>
                    <a:cubicBezTo>
                      <a:pt x="756" y="763"/>
                      <a:pt x="763" y="756"/>
                      <a:pt x="763" y="747"/>
                    </a:cubicBezTo>
                    <a:cubicBezTo>
                      <a:pt x="763" y="15"/>
                      <a:pt x="763" y="15"/>
                      <a:pt x="763" y="15"/>
                    </a:cubicBezTo>
                    <a:cubicBezTo>
                      <a:pt x="763" y="7"/>
                      <a:pt x="756" y="0"/>
                      <a:pt x="7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7"/>
              <p:cNvSpPr>
                <a:spLocks noEditPoints="1"/>
              </p:cNvSpPr>
              <p:nvPr/>
            </p:nvSpPr>
            <p:spPr bwMode="auto">
              <a:xfrm>
                <a:off x="956539" y="597867"/>
                <a:ext cx="377044" cy="376391"/>
              </a:xfrm>
              <a:custGeom>
                <a:avLst/>
                <a:gdLst>
                  <a:gd name="T0" fmla="*/ 1532 w 1532"/>
                  <a:gd name="T1" fmla="*/ 323 h 1532"/>
                  <a:gd name="T2" fmla="*/ 1368 w 1532"/>
                  <a:gd name="T3" fmla="*/ 321 h 1532"/>
                  <a:gd name="T4" fmla="*/ 1209 w 1532"/>
                  <a:gd name="T5" fmla="*/ 166 h 1532"/>
                  <a:gd name="T6" fmla="*/ 1125 w 1532"/>
                  <a:gd name="T7" fmla="*/ 0 h 1532"/>
                  <a:gd name="T8" fmla="*/ 1049 w 1532"/>
                  <a:gd name="T9" fmla="*/ 166 h 1532"/>
                  <a:gd name="T10" fmla="*/ 965 w 1532"/>
                  <a:gd name="T11" fmla="*/ 0 h 1532"/>
                  <a:gd name="T12" fmla="*/ 888 w 1532"/>
                  <a:gd name="T13" fmla="*/ 166 h 1532"/>
                  <a:gd name="T14" fmla="*/ 804 w 1532"/>
                  <a:gd name="T15" fmla="*/ 0 h 1532"/>
                  <a:gd name="T16" fmla="*/ 728 w 1532"/>
                  <a:gd name="T17" fmla="*/ 166 h 1532"/>
                  <a:gd name="T18" fmla="*/ 644 w 1532"/>
                  <a:gd name="T19" fmla="*/ 0 h 1532"/>
                  <a:gd name="T20" fmla="*/ 567 w 1532"/>
                  <a:gd name="T21" fmla="*/ 166 h 1532"/>
                  <a:gd name="T22" fmla="*/ 484 w 1532"/>
                  <a:gd name="T23" fmla="*/ 0 h 1532"/>
                  <a:gd name="T24" fmla="*/ 407 w 1532"/>
                  <a:gd name="T25" fmla="*/ 166 h 1532"/>
                  <a:gd name="T26" fmla="*/ 323 w 1532"/>
                  <a:gd name="T27" fmla="*/ 0 h 1532"/>
                  <a:gd name="T28" fmla="*/ 319 w 1532"/>
                  <a:gd name="T29" fmla="*/ 166 h 1532"/>
                  <a:gd name="T30" fmla="*/ 164 w 1532"/>
                  <a:gd name="T31" fmla="*/ 323 h 1532"/>
                  <a:gd name="T32" fmla="*/ 0 w 1532"/>
                  <a:gd name="T33" fmla="*/ 407 h 1532"/>
                  <a:gd name="T34" fmla="*/ 164 w 1532"/>
                  <a:gd name="T35" fmla="*/ 483 h 1532"/>
                  <a:gd name="T36" fmla="*/ 0 w 1532"/>
                  <a:gd name="T37" fmla="*/ 567 h 1532"/>
                  <a:gd name="T38" fmla="*/ 164 w 1532"/>
                  <a:gd name="T39" fmla="*/ 644 h 1532"/>
                  <a:gd name="T40" fmla="*/ 0 w 1532"/>
                  <a:gd name="T41" fmla="*/ 728 h 1532"/>
                  <a:gd name="T42" fmla="*/ 164 w 1532"/>
                  <a:gd name="T43" fmla="*/ 804 h 1532"/>
                  <a:gd name="T44" fmla="*/ 0 w 1532"/>
                  <a:gd name="T45" fmla="*/ 888 h 1532"/>
                  <a:gd name="T46" fmla="*/ 164 w 1532"/>
                  <a:gd name="T47" fmla="*/ 965 h 1532"/>
                  <a:gd name="T48" fmla="*/ 0 w 1532"/>
                  <a:gd name="T49" fmla="*/ 1048 h 1532"/>
                  <a:gd name="T50" fmla="*/ 164 w 1532"/>
                  <a:gd name="T51" fmla="*/ 1125 h 1532"/>
                  <a:gd name="T52" fmla="*/ 0 w 1532"/>
                  <a:gd name="T53" fmla="*/ 1209 h 1532"/>
                  <a:gd name="T54" fmla="*/ 164 w 1532"/>
                  <a:gd name="T55" fmla="*/ 1215 h 1532"/>
                  <a:gd name="T56" fmla="*/ 323 w 1532"/>
                  <a:gd name="T57" fmla="*/ 1371 h 1532"/>
                  <a:gd name="T58" fmla="*/ 407 w 1532"/>
                  <a:gd name="T59" fmla="*/ 1532 h 1532"/>
                  <a:gd name="T60" fmla="*/ 484 w 1532"/>
                  <a:gd name="T61" fmla="*/ 1371 h 1532"/>
                  <a:gd name="T62" fmla="*/ 567 w 1532"/>
                  <a:gd name="T63" fmla="*/ 1532 h 1532"/>
                  <a:gd name="T64" fmla="*/ 644 w 1532"/>
                  <a:gd name="T65" fmla="*/ 1371 h 1532"/>
                  <a:gd name="T66" fmla="*/ 728 w 1532"/>
                  <a:gd name="T67" fmla="*/ 1532 h 1532"/>
                  <a:gd name="T68" fmla="*/ 804 w 1532"/>
                  <a:gd name="T69" fmla="*/ 1371 h 1532"/>
                  <a:gd name="T70" fmla="*/ 888 w 1532"/>
                  <a:gd name="T71" fmla="*/ 1532 h 1532"/>
                  <a:gd name="T72" fmla="*/ 965 w 1532"/>
                  <a:gd name="T73" fmla="*/ 1371 h 1532"/>
                  <a:gd name="T74" fmla="*/ 1049 w 1532"/>
                  <a:gd name="T75" fmla="*/ 1532 h 1532"/>
                  <a:gd name="T76" fmla="*/ 1125 w 1532"/>
                  <a:gd name="T77" fmla="*/ 1371 h 1532"/>
                  <a:gd name="T78" fmla="*/ 1209 w 1532"/>
                  <a:gd name="T79" fmla="*/ 1532 h 1532"/>
                  <a:gd name="T80" fmla="*/ 1213 w 1532"/>
                  <a:gd name="T81" fmla="*/ 1371 h 1532"/>
                  <a:gd name="T82" fmla="*/ 1368 w 1532"/>
                  <a:gd name="T83" fmla="*/ 1209 h 1532"/>
                  <a:gd name="T84" fmla="*/ 1532 w 1532"/>
                  <a:gd name="T85" fmla="*/ 1125 h 1532"/>
                  <a:gd name="T86" fmla="*/ 1368 w 1532"/>
                  <a:gd name="T87" fmla="*/ 1048 h 1532"/>
                  <a:gd name="T88" fmla="*/ 1532 w 1532"/>
                  <a:gd name="T89" fmla="*/ 965 h 1532"/>
                  <a:gd name="T90" fmla="*/ 1368 w 1532"/>
                  <a:gd name="T91" fmla="*/ 888 h 1532"/>
                  <a:gd name="T92" fmla="*/ 1532 w 1532"/>
                  <a:gd name="T93" fmla="*/ 804 h 1532"/>
                  <a:gd name="T94" fmla="*/ 1368 w 1532"/>
                  <a:gd name="T95" fmla="*/ 728 h 1532"/>
                  <a:gd name="T96" fmla="*/ 1532 w 1532"/>
                  <a:gd name="T97" fmla="*/ 644 h 1532"/>
                  <a:gd name="T98" fmla="*/ 1368 w 1532"/>
                  <a:gd name="T99" fmla="*/ 567 h 1532"/>
                  <a:gd name="T100" fmla="*/ 1532 w 1532"/>
                  <a:gd name="T101" fmla="*/ 483 h 1532"/>
                  <a:gd name="T102" fmla="*/ 1368 w 1532"/>
                  <a:gd name="T103" fmla="*/ 407 h 1532"/>
                  <a:gd name="T104" fmla="*/ 1227 w 1532"/>
                  <a:gd name="T105" fmla="*/ 1151 h 1532"/>
                  <a:gd name="T106" fmla="*/ 383 w 1532"/>
                  <a:gd name="T107" fmla="*/ 1229 h 1532"/>
                  <a:gd name="T108" fmla="*/ 306 w 1532"/>
                  <a:gd name="T109" fmla="*/ 385 h 1532"/>
                  <a:gd name="T110" fmla="*/ 1149 w 1532"/>
                  <a:gd name="T111" fmla="*/ 308 h 1532"/>
                  <a:gd name="T112" fmla="*/ 1227 w 1532"/>
                  <a:gd name="T113" fmla="*/ 1151 h 1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32" h="1532">
                    <a:moveTo>
                      <a:pt x="1532" y="407"/>
                    </a:moveTo>
                    <a:cubicBezTo>
                      <a:pt x="1532" y="323"/>
                      <a:pt x="1532" y="323"/>
                      <a:pt x="1532" y="323"/>
                    </a:cubicBezTo>
                    <a:cubicBezTo>
                      <a:pt x="1368" y="323"/>
                      <a:pt x="1368" y="323"/>
                      <a:pt x="1368" y="323"/>
                    </a:cubicBezTo>
                    <a:cubicBezTo>
                      <a:pt x="1368" y="321"/>
                      <a:pt x="1368" y="321"/>
                      <a:pt x="1368" y="321"/>
                    </a:cubicBezTo>
                    <a:cubicBezTo>
                      <a:pt x="1368" y="236"/>
                      <a:pt x="1299" y="166"/>
                      <a:pt x="1213" y="166"/>
                    </a:cubicBezTo>
                    <a:cubicBezTo>
                      <a:pt x="1209" y="166"/>
                      <a:pt x="1209" y="166"/>
                      <a:pt x="1209" y="166"/>
                    </a:cubicBezTo>
                    <a:cubicBezTo>
                      <a:pt x="1209" y="0"/>
                      <a:pt x="1209" y="0"/>
                      <a:pt x="1209" y="0"/>
                    </a:cubicBezTo>
                    <a:cubicBezTo>
                      <a:pt x="1125" y="0"/>
                      <a:pt x="1125" y="0"/>
                      <a:pt x="1125" y="0"/>
                    </a:cubicBezTo>
                    <a:cubicBezTo>
                      <a:pt x="1125" y="166"/>
                      <a:pt x="1125" y="166"/>
                      <a:pt x="1125" y="166"/>
                    </a:cubicBezTo>
                    <a:cubicBezTo>
                      <a:pt x="1049" y="166"/>
                      <a:pt x="1049" y="166"/>
                      <a:pt x="1049" y="166"/>
                    </a:cubicBezTo>
                    <a:cubicBezTo>
                      <a:pt x="1049" y="0"/>
                      <a:pt x="1049" y="0"/>
                      <a:pt x="1049" y="0"/>
                    </a:cubicBezTo>
                    <a:cubicBezTo>
                      <a:pt x="965" y="0"/>
                      <a:pt x="965" y="0"/>
                      <a:pt x="965" y="0"/>
                    </a:cubicBezTo>
                    <a:cubicBezTo>
                      <a:pt x="965" y="166"/>
                      <a:pt x="965" y="166"/>
                      <a:pt x="965" y="166"/>
                    </a:cubicBezTo>
                    <a:cubicBezTo>
                      <a:pt x="888" y="166"/>
                      <a:pt x="888" y="166"/>
                      <a:pt x="888" y="166"/>
                    </a:cubicBezTo>
                    <a:cubicBezTo>
                      <a:pt x="888" y="0"/>
                      <a:pt x="888" y="0"/>
                      <a:pt x="888" y="0"/>
                    </a:cubicBezTo>
                    <a:cubicBezTo>
                      <a:pt x="804" y="0"/>
                      <a:pt x="804" y="0"/>
                      <a:pt x="804" y="0"/>
                    </a:cubicBezTo>
                    <a:cubicBezTo>
                      <a:pt x="804" y="166"/>
                      <a:pt x="804" y="166"/>
                      <a:pt x="804" y="166"/>
                    </a:cubicBezTo>
                    <a:cubicBezTo>
                      <a:pt x="728" y="166"/>
                      <a:pt x="728" y="166"/>
                      <a:pt x="728" y="166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644" y="0"/>
                      <a:pt x="644" y="0"/>
                      <a:pt x="644" y="0"/>
                    </a:cubicBezTo>
                    <a:cubicBezTo>
                      <a:pt x="644" y="166"/>
                      <a:pt x="644" y="166"/>
                      <a:pt x="644" y="166"/>
                    </a:cubicBezTo>
                    <a:cubicBezTo>
                      <a:pt x="567" y="166"/>
                      <a:pt x="567" y="166"/>
                      <a:pt x="567" y="166"/>
                    </a:cubicBezTo>
                    <a:cubicBezTo>
                      <a:pt x="567" y="0"/>
                      <a:pt x="567" y="0"/>
                      <a:pt x="567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84" y="166"/>
                      <a:pt x="484" y="166"/>
                      <a:pt x="484" y="166"/>
                    </a:cubicBezTo>
                    <a:cubicBezTo>
                      <a:pt x="407" y="166"/>
                      <a:pt x="407" y="166"/>
                      <a:pt x="407" y="166"/>
                    </a:cubicBezTo>
                    <a:cubicBezTo>
                      <a:pt x="407" y="0"/>
                      <a:pt x="407" y="0"/>
                      <a:pt x="407" y="0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323" y="166"/>
                      <a:pt x="323" y="166"/>
                      <a:pt x="323" y="166"/>
                    </a:cubicBezTo>
                    <a:cubicBezTo>
                      <a:pt x="319" y="166"/>
                      <a:pt x="319" y="166"/>
                      <a:pt x="319" y="166"/>
                    </a:cubicBezTo>
                    <a:cubicBezTo>
                      <a:pt x="233" y="166"/>
                      <a:pt x="164" y="236"/>
                      <a:pt x="164" y="321"/>
                    </a:cubicBezTo>
                    <a:cubicBezTo>
                      <a:pt x="164" y="323"/>
                      <a:pt x="164" y="323"/>
                      <a:pt x="164" y="323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0" y="407"/>
                      <a:pt x="0" y="407"/>
                      <a:pt x="0" y="407"/>
                    </a:cubicBezTo>
                    <a:cubicBezTo>
                      <a:pt x="164" y="407"/>
                      <a:pt x="164" y="407"/>
                      <a:pt x="164" y="407"/>
                    </a:cubicBezTo>
                    <a:cubicBezTo>
                      <a:pt x="164" y="483"/>
                      <a:pt x="164" y="483"/>
                      <a:pt x="164" y="483"/>
                    </a:cubicBezTo>
                    <a:cubicBezTo>
                      <a:pt x="0" y="483"/>
                      <a:pt x="0" y="483"/>
                      <a:pt x="0" y="483"/>
                    </a:cubicBezTo>
                    <a:cubicBezTo>
                      <a:pt x="0" y="567"/>
                      <a:pt x="0" y="567"/>
                      <a:pt x="0" y="567"/>
                    </a:cubicBezTo>
                    <a:cubicBezTo>
                      <a:pt x="164" y="567"/>
                      <a:pt x="164" y="567"/>
                      <a:pt x="164" y="567"/>
                    </a:cubicBezTo>
                    <a:cubicBezTo>
                      <a:pt x="164" y="644"/>
                      <a:pt x="164" y="644"/>
                      <a:pt x="164" y="644"/>
                    </a:cubicBezTo>
                    <a:cubicBezTo>
                      <a:pt x="0" y="644"/>
                      <a:pt x="0" y="644"/>
                      <a:pt x="0" y="644"/>
                    </a:cubicBezTo>
                    <a:cubicBezTo>
                      <a:pt x="0" y="728"/>
                      <a:pt x="0" y="728"/>
                      <a:pt x="0" y="728"/>
                    </a:cubicBezTo>
                    <a:cubicBezTo>
                      <a:pt x="164" y="728"/>
                      <a:pt x="164" y="728"/>
                      <a:pt x="164" y="728"/>
                    </a:cubicBezTo>
                    <a:cubicBezTo>
                      <a:pt x="164" y="804"/>
                      <a:pt x="164" y="804"/>
                      <a:pt x="164" y="804"/>
                    </a:cubicBezTo>
                    <a:cubicBezTo>
                      <a:pt x="0" y="804"/>
                      <a:pt x="0" y="804"/>
                      <a:pt x="0" y="804"/>
                    </a:cubicBezTo>
                    <a:cubicBezTo>
                      <a:pt x="0" y="888"/>
                      <a:pt x="0" y="888"/>
                      <a:pt x="0" y="888"/>
                    </a:cubicBezTo>
                    <a:cubicBezTo>
                      <a:pt x="164" y="888"/>
                      <a:pt x="164" y="888"/>
                      <a:pt x="164" y="888"/>
                    </a:cubicBezTo>
                    <a:cubicBezTo>
                      <a:pt x="164" y="965"/>
                      <a:pt x="164" y="965"/>
                      <a:pt x="164" y="965"/>
                    </a:cubicBezTo>
                    <a:cubicBezTo>
                      <a:pt x="0" y="965"/>
                      <a:pt x="0" y="965"/>
                      <a:pt x="0" y="965"/>
                    </a:cubicBezTo>
                    <a:cubicBezTo>
                      <a:pt x="0" y="1048"/>
                      <a:pt x="0" y="1048"/>
                      <a:pt x="0" y="1048"/>
                    </a:cubicBezTo>
                    <a:cubicBezTo>
                      <a:pt x="164" y="1048"/>
                      <a:pt x="164" y="1048"/>
                      <a:pt x="164" y="1048"/>
                    </a:cubicBezTo>
                    <a:cubicBezTo>
                      <a:pt x="164" y="1125"/>
                      <a:pt x="164" y="1125"/>
                      <a:pt x="164" y="1125"/>
                    </a:cubicBezTo>
                    <a:cubicBezTo>
                      <a:pt x="0" y="1125"/>
                      <a:pt x="0" y="1125"/>
                      <a:pt x="0" y="1125"/>
                    </a:cubicBezTo>
                    <a:cubicBezTo>
                      <a:pt x="0" y="1209"/>
                      <a:pt x="0" y="1209"/>
                      <a:pt x="0" y="1209"/>
                    </a:cubicBezTo>
                    <a:cubicBezTo>
                      <a:pt x="164" y="1209"/>
                      <a:pt x="164" y="1209"/>
                      <a:pt x="164" y="1209"/>
                    </a:cubicBezTo>
                    <a:cubicBezTo>
                      <a:pt x="164" y="1215"/>
                      <a:pt x="164" y="1215"/>
                      <a:pt x="164" y="1215"/>
                    </a:cubicBezTo>
                    <a:cubicBezTo>
                      <a:pt x="164" y="1301"/>
                      <a:pt x="233" y="1371"/>
                      <a:pt x="319" y="1371"/>
                    </a:cubicBezTo>
                    <a:cubicBezTo>
                      <a:pt x="323" y="1371"/>
                      <a:pt x="323" y="1371"/>
                      <a:pt x="323" y="1371"/>
                    </a:cubicBezTo>
                    <a:cubicBezTo>
                      <a:pt x="323" y="1532"/>
                      <a:pt x="323" y="1532"/>
                      <a:pt x="323" y="1532"/>
                    </a:cubicBezTo>
                    <a:cubicBezTo>
                      <a:pt x="407" y="1532"/>
                      <a:pt x="407" y="1532"/>
                      <a:pt x="407" y="1532"/>
                    </a:cubicBezTo>
                    <a:cubicBezTo>
                      <a:pt x="407" y="1371"/>
                      <a:pt x="407" y="1371"/>
                      <a:pt x="407" y="1371"/>
                    </a:cubicBezTo>
                    <a:cubicBezTo>
                      <a:pt x="484" y="1371"/>
                      <a:pt x="484" y="1371"/>
                      <a:pt x="484" y="1371"/>
                    </a:cubicBezTo>
                    <a:cubicBezTo>
                      <a:pt x="484" y="1532"/>
                      <a:pt x="484" y="1532"/>
                      <a:pt x="484" y="1532"/>
                    </a:cubicBezTo>
                    <a:cubicBezTo>
                      <a:pt x="567" y="1532"/>
                      <a:pt x="567" y="1532"/>
                      <a:pt x="567" y="1532"/>
                    </a:cubicBezTo>
                    <a:cubicBezTo>
                      <a:pt x="567" y="1371"/>
                      <a:pt x="567" y="1371"/>
                      <a:pt x="567" y="1371"/>
                    </a:cubicBezTo>
                    <a:cubicBezTo>
                      <a:pt x="644" y="1371"/>
                      <a:pt x="644" y="1371"/>
                      <a:pt x="644" y="1371"/>
                    </a:cubicBezTo>
                    <a:cubicBezTo>
                      <a:pt x="644" y="1532"/>
                      <a:pt x="644" y="1532"/>
                      <a:pt x="644" y="1532"/>
                    </a:cubicBezTo>
                    <a:cubicBezTo>
                      <a:pt x="728" y="1532"/>
                      <a:pt x="728" y="1532"/>
                      <a:pt x="728" y="1532"/>
                    </a:cubicBezTo>
                    <a:cubicBezTo>
                      <a:pt x="728" y="1371"/>
                      <a:pt x="728" y="1371"/>
                      <a:pt x="728" y="1371"/>
                    </a:cubicBezTo>
                    <a:cubicBezTo>
                      <a:pt x="804" y="1371"/>
                      <a:pt x="804" y="1371"/>
                      <a:pt x="804" y="1371"/>
                    </a:cubicBezTo>
                    <a:cubicBezTo>
                      <a:pt x="804" y="1532"/>
                      <a:pt x="804" y="1532"/>
                      <a:pt x="804" y="1532"/>
                    </a:cubicBezTo>
                    <a:cubicBezTo>
                      <a:pt x="888" y="1532"/>
                      <a:pt x="888" y="1532"/>
                      <a:pt x="888" y="1532"/>
                    </a:cubicBezTo>
                    <a:cubicBezTo>
                      <a:pt x="888" y="1371"/>
                      <a:pt x="888" y="1371"/>
                      <a:pt x="888" y="1371"/>
                    </a:cubicBezTo>
                    <a:cubicBezTo>
                      <a:pt x="965" y="1371"/>
                      <a:pt x="965" y="1371"/>
                      <a:pt x="965" y="1371"/>
                    </a:cubicBezTo>
                    <a:cubicBezTo>
                      <a:pt x="965" y="1532"/>
                      <a:pt x="965" y="1532"/>
                      <a:pt x="965" y="1532"/>
                    </a:cubicBezTo>
                    <a:cubicBezTo>
                      <a:pt x="1049" y="1532"/>
                      <a:pt x="1049" y="1532"/>
                      <a:pt x="1049" y="1532"/>
                    </a:cubicBezTo>
                    <a:cubicBezTo>
                      <a:pt x="1049" y="1371"/>
                      <a:pt x="1049" y="1371"/>
                      <a:pt x="1049" y="1371"/>
                    </a:cubicBezTo>
                    <a:cubicBezTo>
                      <a:pt x="1125" y="1371"/>
                      <a:pt x="1125" y="1371"/>
                      <a:pt x="1125" y="1371"/>
                    </a:cubicBezTo>
                    <a:cubicBezTo>
                      <a:pt x="1125" y="1532"/>
                      <a:pt x="1125" y="1532"/>
                      <a:pt x="1125" y="1532"/>
                    </a:cubicBezTo>
                    <a:cubicBezTo>
                      <a:pt x="1209" y="1532"/>
                      <a:pt x="1209" y="1532"/>
                      <a:pt x="1209" y="1532"/>
                    </a:cubicBezTo>
                    <a:cubicBezTo>
                      <a:pt x="1209" y="1371"/>
                      <a:pt x="1209" y="1371"/>
                      <a:pt x="1209" y="1371"/>
                    </a:cubicBezTo>
                    <a:cubicBezTo>
                      <a:pt x="1213" y="1371"/>
                      <a:pt x="1213" y="1371"/>
                      <a:pt x="1213" y="1371"/>
                    </a:cubicBezTo>
                    <a:cubicBezTo>
                      <a:pt x="1299" y="1371"/>
                      <a:pt x="1368" y="1301"/>
                      <a:pt x="1368" y="1215"/>
                    </a:cubicBezTo>
                    <a:cubicBezTo>
                      <a:pt x="1368" y="1209"/>
                      <a:pt x="1368" y="1209"/>
                      <a:pt x="1368" y="1209"/>
                    </a:cubicBezTo>
                    <a:cubicBezTo>
                      <a:pt x="1532" y="1209"/>
                      <a:pt x="1532" y="1209"/>
                      <a:pt x="1532" y="1209"/>
                    </a:cubicBezTo>
                    <a:cubicBezTo>
                      <a:pt x="1532" y="1125"/>
                      <a:pt x="1532" y="1125"/>
                      <a:pt x="1532" y="1125"/>
                    </a:cubicBezTo>
                    <a:cubicBezTo>
                      <a:pt x="1368" y="1125"/>
                      <a:pt x="1368" y="1125"/>
                      <a:pt x="1368" y="1125"/>
                    </a:cubicBezTo>
                    <a:cubicBezTo>
                      <a:pt x="1368" y="1048"/>
                      <a:pt x="1368" y="1048"/>
                      <a:pt x="1368" y="1048"/>
                    </a:cubicBezTo>
                    <a:cubicBezTo>
                      <a:pt x="1532" y="1048"/>
                      <a:pt x="1532" y="1048"/>
                      <a:pt x="1532" y="1048"/>
                    </a:cubicBezTo>
                    <a:cubicBezTo>
                      <a:pt x="1532" y="965"/>
                      <a:pt x="1532" y="965"/>
                      <a:pt x="1532" y="965"/>
                    </a:cubicBezTo>
                    <a:cubicBezTo>
                      <a:pt x="1368" y="965"/>
                      <a:pt x="1368" y="965"/>
                      <a:pt x="1368" y="965"/>
                    </a:cubicBezTo>
                    <a:cubicBezTo>
                      <a:pt x="1368" y="888"/>
                      <a:pt x="1368" y="888"/>
                      <a:pt x="1368" y="888"/>
                    </a:cubicBezTo>
                    <a:cubicBezTo>
                      <a:pt x="1532" y="888"/>
                      <a:pt x="1532" y="888"/>
                      <a:pt x="1532" y="888"/>
                    </a:cubicBezTo>
                    <a:cubicBezTo>
                      <a:pt x="1532" y="804"/>
                      <a:pt x="1532" y="804"/>
                      <a:pt x="1532" y="804"/>
                    </a:cubicBezTo>
                    <a:cubicBezTo>
                      <a:pt x="1368" y="804"/>
                      <a:pt x="1368" y="804"/>
                      <a:pt x="1368" y="804"/>
                    </a:cubicBezTo>
                    <a:cubicBezTo>
                      <a:pt x="1368" y="728"/>
                      <a:pt x="1368" y="728"/>
                      <a:pt x="1368" y="728"/>
                    </a:cubicBezTo>
                    <a:cubicBezTo>
                      <a:pt x="1532" y="728"/>
                      <a:pt x="1532" y="728"/>
                      <a:pt x="1532" y="728"/>
                    </a:cubicBezTo>
                    <a:cubicBezTo>
                      <a:pt x="1532" y="644"/>
                      <a:pt x="1532" y="644"/>
                      <a:pt x="1532" y="644"/>
                    </a:cubicBezTo>
                    <a:cubicBezTo>
                      <a:pt x="1368" y="644"/>
                      <a:pt x="1368" y="644"/>
                      <a:pt x="1368" y="644"/>
                    </a:cubicBezTo>
                    <a:cubicBezTo>
                      <a:pt x="1368" y="567"/>
                      <a:pt x="1368" y="567"/>
                      <a:pt x="1368" y="567"/>
                    </a:cubicBezTo>
                    <a:cubicBezTo>
                      <a:pt x="1532" y="567"/>
                      <a:pt x="1532" y="567"/>
                      <a:pt x="1532" y="567"/>
                    </a:cubicBezTo>
                    <a:cubicBezTo>
                      <a:pt x="1532" y="483"/>
                      <a:pt x="1532" y="483"/>
                      <a:pt x="1532" y="483"/>
                    </a:cubicBezTo>
                    <a:cubicBezTo>
                      <a:pt x="1368" y="483"/>
                      <a:pt x="1368" y="483"/>
                      <a:pt x="1368" y="483"/>
                    </a:cubicBezTo>
                    <a:cubicBezTo>
                      <a:pt x="1368" y="407"/>
                      <a:pt x="1368" y="407"/>
                      <a:pt x="1368" y="407"/>
                    </a:cubicBezTo>
                    <a:lnTo>
                      <a:pt x="1532" y="407"/>
                    </a:lnTo>
                    <a:close/>
                    <a:moveTo>
                      <a:pt x="1227" y="1151"/>
                    </a:moveTo>
                    <a:cubicBezTo>
                      <a:pt x="1227" y="1194"/>
                      <a:pt x="1192" y="1229"/>
                      <a:pt x="1149" y="1229"/>
                    </a:cubicBezTo>
                    <a:cubicBezTo>
                      <a:pt x="383" y="1229"/>
                      <a:pt x="383" y="1229"/>
                      <a:pt x="383" y="1229"/>
                    </a:cubicBezTo>
                    <a:cubicBezTo>
                      <a:pt x="340" y="1229"/>
                      <a:pt x="306" y="1194"/>
                      <a:pt x="306" y="1151"/>
                    </a:cubicBezTo>
                    <a:cubicBezTo>
                      <a:pt x="306" y="385"/>
                      <a:pt x="306" y="385"/>
                      <a:pt x="306" y="385"/>
                    </a:cubicBezTo>
                    <a:cubicBezTo>
                      <a:pt x="306" y="343"/>
                      <a:pt x="340" y="308"/>
                      <a:pt x="383" y="308"/>
                    </a:cubicBezTo>
                    <a:cubicBezTo>
                      <a:pt x="1149" y="308"/>
                      <a:pt x="1149" y="308"/>
                      <a:pt x="1149" y="308"/>
                    </a:cubicBezTo>
                    <a:cubicBezTo>
                      <a:pt x="1192" y="308"/>
                      <a:pt x="1227" y="343"/>
                      <a:pt x="1227" y="385"/>
                    </a:cubicBezTo>
                    <a:lnTo>
                      <a:pt x="1227" y="1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8" name="Freeform 7"/>
            <p:cNvSpPr>
              <a:spLocks noEditPoints="1"/>
            </p:cNvSpPr>
            <p:nvPr/>
          </p:nvSpPr>
          <p:spPr bwMode="auto">
            <a:xfrm>
              <a:off x="5043447" y="1643458"/>
              <a:ext cx="401070" cy="80511"/>
            </a:xfrm>
            <a:custGeom>
              <a:avLst/>
              <a:gdLst/>
              <a:ahLst/>
              <a:cxnLst>
                <a:cxn ang="0">
                  <a:pos x="1011" y="0"/>
                </a:cxn>
                <a:cxn ang="0">
                  <a:pos x="1011" y="203"/>
                </a:cxn>
                <a:cxn ang="0">
                  <a:pos x="40" y="139"/>
                </a:cxn>
                <a:cxn ang="0">
                  <a:pos x="63" y="139"/>
                </a:cxn>
                <a:cxn ang="0">
                  <a:pos x="40" y="64"/>
                </a:cxn>
                <a:cxn ang="0">
                  <a:pos x="288" y="165"/>
                </a:cxn>
                <a:cxn ang="0">
                  <a:pos x="288" y="139"/>
                </a:cxn>
                <a:cxn ang="0">
                  <a:pos x="262" y="113"/>
                </a:cxn>
                <a:cxn ang="0">
                  <a:pos x="288" y="113"/>
                </a:cxn>
                <a:cxn ang="0">
                  <a:pos x="262" y="38"/>
                </a:cxn>
                <a:cxn ang="0">
                  <a:pos x="340" y="165"/>
                </a:cxn>
                <a:cxn ang="0">
                  <a:pos x="340" y="139"/>
                </a:cxn>
                <a:cxn ang="0">
                  <a:pos x="314" y="113"/>
                </a:cxn>
                <a:cxn ang="0">
                  <a:pos x="340" y="113"/>
                </a:cxn>
                <a:cxn ang="0">
                  <a:pos x="314" y="38"/>
                </a:cxn>
                <a:cxn ang="0">
                  <a:pos x="389" y="165"/>
                </a:cxn>
                <a:cxn ang="0">
                  <a:pos x="389" y="139"/>
                </a:cxn>
                <a:cxn ang="0">
                  <a:pos x="366" y="113"/>
                </a:cxn>
                <a:cxn ang="0">
                  <a:pos x="389" y="113"/>
                </a:cxn>
                <a:cxn ang="0">
                  <a:pos x="366" y="38"/>
                </a:cxn>
                <a:cxn ang="0">
                  <a:pos x="441" y="165"/>
                </a:cxn>
                <a:cxn ang="0">
                  <a:pos x="441" y="139"/>
                </a:cxn>
                <a:cxn ang="0">
                  <a:pos x="415" y="113"/>
                </a:cxn>
                <a:cxn ang="0">
                  <a:pos x="441" y="113"/>
                </a:cxn>
                <a:cxn ang="0">
                  <a:pos x="415" y="38"/>
                </a:cxn>
                <a:cxn ang="0">
                  <a:pos x="493" y="165"/>
                </a:cxn>
                <a:cxn ang="0">
                  <a:pos x="493" y="139"/>
                </a:cxn>
                <a:cxn ang="0">
                  <a:pos x="467" y="113"/>
                </a:cxn>
                <a:cxn ang="0">
                  <a:pos x="493" y="113"/>
                </a:cxn>
                <a:cxn ang="0">
                  <a:pos x="467" y="38"/>
                </a:cxn>
                <a:cxn ang="0">
                  <a:pos x="543" y="165"/>
                </a:cxn>
                <a:cxn ang="0">
                  <a:pos x="543" y="139"/>
                </a:cxn>
                <a:cxn ang="0">
                  <a:pos x="517" y="113"/>
                </a:cxn>
                <a:cxn ang="0">
                  <a:pos x="543" y="113"/>
                </a:cxn>
                <a:cxn ang="0">
                  <a:pos x="517" y="38"/>
                </a:cxn>
                <a:cxn ang="0">
                  <a:pos x="595" y="165"/>
                </a:cxn>
                <a:cxn ang="0">
                  <a:pos x="595" y="139"/>
                </a:cxn>
                <a:cxn ang="0">
                  <a:pos x="569" y="113"/>
                </a:cxn>
                <a:cxn ang="0">
                  <a:pos x="595" y="113"/>
                </a:cxn>
                <a:cxn ang="0">
                  <a:pos x="569" y="38"/>
                </a:cxn>
                <a:cxn ang="0">
                  <a:pos x="647" y="165"/>
                </a:cxn>
                <a:cxn ang="0">
                  <a:pos x="647" y="139"/>
                </a:cxn>
                <a:cxn ang="0">
                  <a:pos x="621" y="113"/>
                </a:cxn>
                <a:cxn ang="0">
                  <a:pos x="647" y="113"/>
                </a:cxn>
                <a:cxn ang="0">
                  <a:pos x="621" y="38"/>
                </a:cxn>
                <a:cxn ang="0">
                  <a:pos x="798" y="165"/>
                </a:cxn>
                <a:cxn ang="0">
                  <a:pos x="798" y="139"/>
                </a:cxn>
                <a:cxn ang="0">
                  <a:pos x="696" y="113"/>
                </a:cxn>
                <a:cxn ang="0">
                  <a:pos x="798" y="113"/>
                </a:cxn>
                <a:cxn ang="0">
                  <a:pos x="824" y="139"/>
                </a:cxn>
                <a:cxn ang="0">
                  <a:pos x="850" y="113"/>
                </a:cxn>
                <a:cxn ang="0">
                  <a:pos x="850" y="90"/>
                </a:cxn>
                <a:cxn ang="0">
                  <a:pos x="824" y="64"/>
                </a:cxn>
                <a:cxn ang="0">
                  <a:pos x="850" y="64"/>
                </a:cxn>
                <a:cxn ang="0">
                  <a:pos x="876" y="139"/>
                </a:cxn>
                <a:cxn ang="0">
                  <a:pos x="902" y="113"/>
                </a:cxn>
                <a:cxn ang="0">
                  <a:pos x="902" y="90"/>
                </a:cxn>
                <a:cxn ang="0">
                  <a:pos x="876" y="64"/>
                </a:cxn>
                <a:cxn ang="0">
                  <a:pos x="902" y="64"/>
                </a:cxn>
                <a:cxn ang="0">
                  <a:pos x="947" y="113"/>
                </a:cxn>
                <a:cxn ang="0">
                  <a:pos x="970" y="90"/>
                </a:cxn>
                <a:cxn ang="0">
                  <a:pos x="970" y="64"/>
                </a:cxn>
              </a:cxnLst>
              <a:rect l="0" t="0" r="r" b="b"/>
              <a:pathLst>
                <a:path w="1011" h="203">
                  <a:moveTo>
                    <a:pt x="0" y="0"/>
                  </a:moveTo>
                  <a:lnTo>
                    <a:pt x="0" y="0"/>
                  </a:lnTo>
                  <a:moveTo>
                    <a:pt x="1011" y="0"/>
                  </a:moveTo>
                  <a:lnTo>
                    <a:pt x="0" y="0"/>
                  </a:lnTo>
                  <a:lnTo>
                    <a:pt x="0" y="203"/>
                  </a:lnTo>
                  <a:lnTo>
                    <a:pt x="1011" y="203"/>
                  </a:lnTo>
                  <a:lnTo>
                    <a:pt x="1011" y="0"/>
                  </a:lnTo>
                  <a:moveTo>
                    <a:pt x="63" y="139"/>
                  </a:moveTo>
                  <a:lnTo>
                    <a:pt x="40" y="139"/>
                  </a:lnTo>
                  <a:lnTo>
                    <a:pt x="40" y="113"/>
                  </a:lnTo>
                  <a:lnTo>
                    <a:pt x="63" y="113"/>
                  </a:lnTo>
                  <a:lnTo>
                    <a:pt x="63" y="139"/>
                  </a:lnTo>
                  <a:moveTo>
                    <a:pt x="63" y="90"/>
                  </a:moveTo>
                  <a:lnTo>
                    <a:pt x="40" y="90"/>
                  </a:lnTo>
                  <a:lnTo>
                    <a:pt x="40" y="64"/>
                  </a:lnTo>
                  <a:lnTo>
                    <a:pt x="63" y="64"/>
                  </a:lnTo>
                  <a:lnTo>
                    <a:pt x="63" y="90"/>
                  </a:lnTo>
                  <a:moveTo>
                    <a:pt x="288" y="165"/>
                  </a:moveTo>
                  <a:lnTo>
                    <a:pt x="262" y="165"/>
                  </a:lnTo>
                  <a:lnTo>
                    <a:pt x="262" y="139"/>
                  </a:lnTo>
                  <a:lnTo>
                    <a:pt x="288" y="139"/>
                  </a:lnTo>
                  <a:lnTo>
                    <a:pt x="288" y="165"/>
                  </a:lnTo>
                  <a:moveTo>
                    <a:pt x="288" y="113"/>
                  </a:moveTo>
                  <a:lnTo>
                    <a:pt x="262" y="113"/>
                  </a:lnTo>
                  <a:lnTo>
                    <a:pt x="262" y="90"/>
                  </a:lnTo>
                  <a:lnTo>
                    <a:pt x="288" y="90"/>
                  </a:lnTo>
                  <a:lnTo>
                    <a:pt x="288" y="113"/>
                  </a:lnTo>
                  <a:moveTo>
                    <a:pt x="288" y="64"/>
                  </a:moveTo>
                  <a:lnTo>
                    <a:pt x="262" y="64"/>
                  </a:lnTo>
                  <a:lnTo>
                    <a:pt x="262" y="38"/>
                  </a:lnTo>
                  <a:lnTo>
                    <a:pt x="288" y="38"/>
                  </a:lnTo>
                  <a:lnTo>
                    <a:pt x="288" y="64"/>
                  </a:lnTo>
                  <a:moveTo>
                    <a:pt x="340" y="165"/>
                  </a:moveTo>
                  <a:lnTo>
                    <a:pt x="314" y="165"/>
                  </a:lnTo>
                  <a:lnTo>
                    <a:pt x="314" y="139"/>
                  </a:lnTo>
                  <a:lnTo>
                    <a:pt x="340" y="139"/>
                  </a:lnTo>
                  <a:lnTo>
                    <a:pt x="340" y="165"/>
                  </a:lnTo>
                  <a:moveTo>
                    <a:pt x="340" y="113"/>
                  </a:moveTo>
                  <a:lnTo>
                    <a:pt x="314" y="113"/>
                  </a:lnTo>
                  <a:lnTo>
                    <a:pt x="314" y="90"/>
                  </a:lnTo>
                  <a:lnTo>
                    <a:pt x="340" y="90"/>
                  </a:lnTo>
                  <a:lnTo>
                    <a:pt x="340" y="113"/>
                  </a:lnTo>
                  <a:moveTo>
                    <a:pt x="340" y="64"/>
                  </a:moveTo>
                  <a:lnTo>
                    <a:pt x="314" y="64"/>
                  </a:lnTo>
                  <a:lnTo>
                    <a:pt x="314" y="38"/>
                  </a:lnTo>
                  <a:lnTo>
                    <a:pt x="340" y="38"/>
                  </a:lnTo>
                  <a:lnTo>
                    <a:pt x="340" y="64"/>
                  </a:lnTo>
                  <a:moveTo>
                    <a:pt x="389" y="165"/>
                  </a:moveTo>
                  <a:lnTo>
                    <a:pt x="366" y="165"/>
                  </a:lnTo>
                  <a:lnTo>
                    <a:pt x="366" y="139"/>
                  </a:lnTo>
                  <a:lnTo>
                    <a:pt x="389" y="139"/>
                  </a:lnTo>
                  <a:lnTo>
                    <a:pt x="389" y="165"/>
                  </a:lnTo>
                  <a:moveTo>
                    <a:pt x="389" y="113"/>
                  </a:moveTo>
                  <a:lnTo>
                    <a:pt x="366" y="113"/>
                  </a:lnTo>
                  <a:lnTo>
                    <a:pt x="366" y="90"/>
                  </a:lnTo>
                  <a:lnTo>
                    <a:pt x="389" y="90"/>
                  </a:lnTo>
                  <a:lnTo>
                    <a:pt x="389" y="113"/>
                  </a:lnTo>
                  <a:moveTo>
                    <a:pt x="389" y="64"/>
                  </a:moveTo>
                  <a:lnTo>
                    <a:pt x="366" y="64"/>
                  </a:lnTo>
                  <a:lnTo>
                    <a:pt x="366" y="38"/>
                  </a:lnTo>
                  <a:lnTo>
                    <a:pt x="389" y="38"/>
                  </a:lnTo>
                  <a:lnTo>
                    <a:pt x="389" y="64"/>
                  </a:lnTo>
                  <a:moveTo>
                    <a:pt x="441" y="165"/>
                  </a:moveTo>
                  <a:lnTo>
                    <a:pt x="415" y="165"/>
                  </a:lnTo>
                  <a:lnTo>
                    <a:pt x="415" y="139"/>
                  </a:lnTo>
                  <a:lnTo>
                    <a:pt x="441" y="139"/>
                  </a:lnTo>
                  <a:lnTo>
                    <a:pt x="441" y="165"/>
                  </a:lnTo>
                  <a:moveTo>
                    <a:pt x="441" y="113"/>
                  </a:moveTo>
                  <a:lnTo>
                    <a:pt x="415" y="113"/>
                  </a:lnTo>
                  <a:lnTo>
                    <a:pt x="415" y="90"/>
                  </a:lnTo>
                  <a:lnTo>
                    <a:pt x="441" y="90"/>
                  </a:lnTo>
                  <a:lnTo>
                    <a:pt x="441" y="113"/>
                  </a:lnTo>
                  <a:moveTo>
                    <a:pt x="441" y="64"/>
                  </a:moveTo>
                  <a:lnTo>
                    <a:pt x="415" y="64"/>
                  </a:lnTo>
                  <a:lnTo>
                    <a:pt x="415" y="38"/>
                  </a:lnTo>
                  <a:lnTo>
                    <a:pt x="441" y="38"/>
                  </a:lnTo>
                  <a:lnTo>
                    <a:pt x="441" y="64"/>
                  </a:lnTo>
                  <a:moveTo>
                    <a:pt x="493" y="165"/>
                  </a:moveTo>
                  <a:lnTo>
                    <a:pt x="467" y="165"/>
                  </a:lnTo>
                  <a:lnTo>
                    <a:pt x="467" y="139"/>
                  </a:lnTo>
                  <a:lnTo>
                    <a:pt x="493" y="139"/>
                  </a:lnTo>
                  <a:lnTo>
                    <a:pt x="493" y="165"/>
                  </a:lnTo>
                  <a:moveTo>
                    <a:pt x="493" y="113"/>
                  </a:moveTo>
                  <a:lnTo>
                    <a:pt x="467" y="113"/>
                  </a:lnTo>
                  <a:lnTo>
                    <a:pt x="467" y="90"/>
                  </a:lnTo>
                  <a:lnTo>
                    <a:pt x="493" y="90"/>
                  </a:lnTo>
                  <a:lnTo>
                    <a:pt x="493" y="113"/>
                  </a:lnTo>
                  <a:moveTo>
                    <a:pt x="493" y="64"/>
                  </a:moveTo>
                  <a:lnTo>
                    <a:pt x="467" y="64"/>
                  </a:lnTo>
                  <a:lnTo>
                    <a:pt x="467" y="38"/>
                  </a:lnTo>
                  <a:lnTo>
                    <a:pt x="493" y="38"/>
                  </a:lnTo>
                  <a:lnTo>
                    <a:pt x="493" y="64"/>
                  </a:lnTo>
                  <a:moveTo>
                    <a:pt x="543" y="165"/>
                  </a:moveTo>
                  <a:lnTo>
                    <a:pt x="517" y="165"/>
                  </a:lnTo>
                  <a:lnTo>
                    <a:pt x="517" y="139"/>
                  </a:lnTo>
                  <a:lnTo>
                    <a:pt x="543" y="139"/>
                  </a:lnTo>
                  <a:lnTo>
                    <a:pt x="543" y="165"/>
                  </a:lnTo>
                  <a:moveTo>
                    <a:pt x="543" y="113"/>
                  </a:moveTo>
                  <a:lnTo>
                    <a:pt x="517" y="113"/>
                  </a:lnTo>
                  <a:lnTo>
                    <a:pt x="517" y="90"/>
                  </a:lnTo>
                  <a:lnTo>
                    <a:pt x="543" y="90"/>
                  </a:lnTo>
                  <a:lnTo>
                    <a:pt x="543" y="113"/>
                  </a:lnTo>
                  <a:moveTo>
                    <a:pt x="543" y="64"/>
                  </a:moveTo>
                  <a:lnTo>
                    <a:pt x="517" y="64"/>
                  </a:lnTo>
                  <a:lnTo>
                    <a:pt x="517" y="38"/>
                  </a:lnTo>
                  <a:lnTo>
                    <a:pt x="543" y="38"/>
                  </a:lnTo>
                  <a:lnTo>
                    <a:pt x="543" y="64"/>
                  </a:lnTo>
                  <a:moveTo>
                    <a:pt x="595" y="165"/>
                  </a:moveTo>
                  <a:lnTo>
                    <a:pt x="569" y="165"/>
                  </a:lnTo>
                  <a:lnTo>
                    <a:pt x="569" y="139"/>
                  </a:lnTo>
                  <a:lnTo>
                    <a:pt x="595" y="139"/>
                  </a:lnTo>
                  <a:lnTo>
                    <a:pt x="595" y="165"/>
                  </a:lnTo>
                  <a:moveTo>
                    <a:pt x="595" y="113"/>
                  </a:moveTo>
                  <a:lnTo>
                    <a:pt x="569" y="113"/>
                  </a:lnTo>
                  <a:lnTo>
                    <a:pt x="569" y="90"/>
                  </a:lnTo>
                  <a:lnTo>
                    <a:pt x="595" y="90"/>
                  </a:lnTo>
                  <a:lnTo>
                    <a:pt x="595" y="113"/>
                  </a:lnTo>
                  <a:moveTo>
                    <a:pt x="595" y="64"/>
                  </a:moveTo>
                  <a:lnTo>
                    <a:pt x="569" y="64"/>
                  </a:lnTo>
                  <a:lnTo>
                    <a:pt x="569" y="38"/>
                  </a:lnTo>
                  <a:lnTo>
                    <a:pt x="595" y="38"/>
                  </a:lnTo>
                  <a:lnTo>
                    <a:pt x="595" y="64"/>
                  </a:lnTo>
                  <a:moveTo>
                    <a:pt x="647" y="165"/>
                  </a:moveTo>
                  <a:lnTo>
                    <a:pt x="621" y="165"/>
                  </a:lnTo>
                  <a:lnTo>
                    <a:pt x="621" y="139"/>
                  </a:lnTo>
                  <a:lnTo>
                    <a:pt x="647" y="139"/>
                  </a:lnTo>
                  <a:lnTo>
                    <a:pt x="647" y="165"/>
                  </a:lnTo>
                  <a:moveTo>
                    <a:pt x="647" y="113"/>
                  </a:moveTo>
                  <a:lnTo>
                    <a:pt x="621" y="113"/>
                  </a:lnTo>
                  <a:lnTo>
                    <a:pt x="621" y="90"/>
                  </a:lnTo>
                  <a:lnTo>
                    <a:pt x="647" y="90"/>
                  </a:lnTo>
                  <a:lnTo>
                    <a:pt x="647" y="113"/>
                  </a:lnTo>
                  <a:moveTo>
                    <a:pt x="647" y="64"/>
                  </a:moveTo>
                  <a:lnTo>
                    <a:pt x="621" y="64"/>
                  </a:lnTo>
                  <a:lnTo>
                    <a:pt x="621" y="38"/>
                  </a:lnTo>
                  <a:lnTo>
                    <a:pt x="647" y="38"/>
                  </a:lnTo>
                  <a:lnTo>
                    <a:pt x="647" y="64"/>
                  </a:lnTo>
                  <a:moveTo>
                    <a:pt x="798" y="165"/>
                  </a:moveTo>
                  <a:lnTo>
                    <a:pt x="696" y="165"/>
                  </a:lnTo>
                  <a:lnTo>
                    <a:pt x="696" y="139"/>
                  </a:lnTo>
                  <a:lnTo>
                    <a:pt x="798" y="139"/>
                  </a:lnTo>
                  <a:lnTo>
                    <a:pt x="798" y="165"/>
                  </a:lnTo>
                  <a:moveTo>
                    <a:pt x="798" y="113"/>
                  </a:moveTo>
                  <a:lnTo>
                    <a:pt x="696" y="113"/>
                  </a:lnTo>
                  <a:lnTo>
                    <a:pt x="696" y="90"/>
                  </a:lnTo>
                  <a:lnTo>
                    <a:pt x="798" y="90"/>
                  </a:lnTo>
                  <a:lnTo>
                    <a:pt x="798" y="113"/>
                  </a:lnTo>
                  <a:moveTo>
                    <a:pt x="850" y="165"/>
                  </a:moveTo>
                  <a:lnTo>
                    <a:pt x="824" y="165"/>
                  </a:lnTo>
                  <a:lnTo>
                    <a:pt x="824" y="139"/>
                  </a:lnTo>
                  <a:lnTo>
                    <a:pt x="850" y="139"/>
                  </a:lnTo>
                  <a:lnTo>
                    <a:pt x="850" y="165"/>
                  </a:lnTo>
                  <a:moveTo>
                    <a:pt x="850" y="113"/>
                  </a:moveTo>
                  <a:lnTo>
                    <a:pt x="824" y="113"/>
                  </a:lnTo>
                  <a:lnTo>
                    <a:pt x="824" y="90"/>
                  </a:lnTo>
                  <a:lnTo>
                    <a:pt x="850" y="90"/>
                  </a:lnTo>
                  <a:lnTo>
                    <a:pt x="850" y="113"/>
                  </a:lnTo>
                  <a:moveTo>
                    <a:pt x="850" y="64"/>
                  </a:moveTo>
                  <a:lnTo>
                    <a:pt x="824" y="64"/>
                  </a:lnTo>
                  <a:lnTo>
                    <a:pt x="824" y="38"/>
                  </a:lnTo>
                  <a:lnTo>
                    <a:pt x="850" y="38"/>
                  </a:lnTo>
                  <a:lnTo>
                    <a:pt x="850" y="64"/>
                  </a:lnTo>
                  <a:moveTo>
                    <a:pt x="902" y="165"/>
                  </a:moveTo>
                  <a:lnTo>
                    <a:pt x="876" y="165"/>
                  </a:lnTo>
                  <a:lnTo>
                    <a:pt x="876" y="139"/>
                  </a:lnTo>
                  <a:lnTo>
                    <a:pt x="902" y="139"/>
                  </a:lnTo>
                  <a:lnTo>
                    <a:pt x="902" y="165"/>
                  </a:lnTo>
                  <a:moveTo>
                    <a:pt x="902" y="113"/>
                  </a:moveTo>
                  <a:lnTo>
                    <a:pt x="876" y="113"/>
                  </a:lnTo>
                  <a:lnTo>
                    <a:pt x="876" y="90"/>
                  </a:lnTo>
                  <a:lnTo>
                    <a:pt x="902" y="90"/>
                  </a:lnTo>
                  <a:lnTo>
                    <a:pt x="902" y="113"/>
                  </a:lnTo>
                  <a:moveTo>
                    <a:pt x="902" y="64"/>
                  </a:moveTo>
                  <a:lnTo>
                    <a:pt x="876" y="64"/>
                  </a:lnTo>
                  <a:lnTo>
                    <a:pt x="876" y="38"/>
                  </a:lnTo>
                  <a:lnTo>
                    <a:pt x="902" y="38"/>
                  </a:lnTo>
                  <a:lnTo>
                    <a:pt x="902" y="64"/>
                  </a:lnTo>
                  <a:moveTo>
                    <a:pt x="970" y="139"/>
                  </a:moveTo>
                  <a:lnTo>
                    <a:pt x="947" y="139"/>
                  </a:lnTo>
                  <a:lnTo>
                    <a:pt x="947" y="113"/>
                  </a:lnTo>
                  <a:lnTo>
                    <a:pt x="970" y="113"/>
                  </a:lnTo>
                  <a:lnTo>
                    <a:pt x="970" y="139"/>
                  </a:lnTo>
                  <a:moveTo>
                    <a:pt x="970" y="90"/>
                  </a:moveTo>
                  <a:lnTo>
                    <a:pt x="947" y="90"/>
                  </a:lnTo>
                  <a:lnTo>
                    <a:pt x="947" y="64"/>
                  </a:lnTo>
                  <a:lnTo>
                    <a:pt x="970" y="64"/>
                  </a:lnTo>
                  <a:lnTo>
                    <a:pt x="970" y="9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63">
                <a:lnSpc>
                  <a:spcPct val="110000"/>
                </a:lnSpc>
                <a:defRPr/>
              </a:pPr>
              <a:endParaRPr lang="en-US" kern="0">
                <a:solidFill>
                  <a:srgbClr val="676767"/>
                </a:solidFill>
                <a:sym typeface="Gill Sans" charset="0"/>
              </a:endParaRPr>
            </a:p>
          </p:txBody>
        </p:sp>
        <p:sp>
          <p:nvSpPr>
            <p:cNvPr id="182" name="Up Arrow 230"/>
            <p:cNvSpPr/>
            <p:nvPr/>
          </p:nvSpPr>
          <p:spPr>
            <a:xfrm flipV="1">
              <a:off x="5020404" y="977763"/>
              <a:ext cx="141992" cy="198145"/>
            </a:xfrm>
            <a:prstGeom prst="upArrow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23302"/>
              <a:endParaRPr lang="en-US" sz="1700" dirty="0">
                <a:solidFill>
                  <a:srgbClr val="FFFFFF"/>
                </a:solidFill>
              </a:endParaRPr>
            </a:p>
          </p:txBody>
        </p:sp>
        <p:sp>
          <p:nvSpPr>
            <p:cNvPr id="183" name="Up Arrow 230"/>
            <p:cNvSpPr/>
            <p:nvPr/>
          </p:nvSpPr>
          <p:spPr>
            <a:xfrm flipV="1">
              <a:off x="5272381" y="977763"/>
              <a:ext cx="141992" cy="198145"/>
            </a:xfrm>
            <a:prstGeom prst="upArrow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23302"/>
              <a:endParaRPr lang="en-US" sz="1700" dirty="0">
                <a:solidFill>
                  <a:srgbClr val="FFFFFF"/>
                </a:solidFill>
              </a:endParaRPr>
            </a:p>
          </p:txBody>
        </p:sp>
        <p:sp>
          <p:nvSpPr>
            <p:cNvPr id="184" name="Up Arrow 230"/>
            <p:cNvSpPr/>
            <p:nvPr/>
          </p:nvSpPr>
          <p:spPr>
            <a:xfrm flipV="1">
              <a:off x="4768427" y="977763"/>
              <a:ext cx="141992" cy="198145"/>
            </a:xfrm>
            <a:prstGeom prst="upArrow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23302"/>
              <a:endParaRPr lang="en-US" sz="1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039688" y="2846439"/>
            <a:ext cx="2592309" cy="1565503"/>
            <a:chOff x="533883" y="1596741"/>
            <a:chExt cx="2592309" cy="1565503"/>
          </a:xfrm>
        </p:grpSpPr>
        <p:sp>
          <p:nvSpPr>
            <p:cNvPr id="99" name="Rectangle 98"/>
            <p:cNvSpPr/>
            <p:nvPr/>
          </p:nvSpPr>
          <p:spPr>
            <a:xfrm rot="10800000" flipH="1">
              <a:off x="534653" y="1596741"/>
              <a:ext cx="2589231" cy="15655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074"/>
              <a:endParaRPr 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533883" y="1600321"/>
              <a:ext cx="2592309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1" name="Isosceles Triangle 247"/>
            <p:cNvSpPr/>
            <p:nvPr/>
          </p:nvSpPr>
          <p:spPr>
            <a:xfrm flipV="1">
              <a:off x="1695601" y="1600324"/>
              <a:ext cx="268873" cy="120178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94828" y="1814384"/>
              <a:ext cx="2468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5"/>
                  </a:solidFill>
                </a:rPr>
                <a:t>Flexible Infrastructure       </a:t>
              </a:r>
              <a:r>
                <a:rPr lang="en-US" sz="1600" dirty="0"/>
                <a:t>shift resources for operational demands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474479" y="2846439"/>
            <a:ext cx="2592309" cy="1565502"/>
            <a:chOff x="3226853" y="1596743"/>
            <a:chExt cx="2592309" cy="1565502"/>
          </a:xfrm>
        </p:grpSpPr>
        <p:sp>
          <p:nvSpPr>
            <p:cNvPr id="104" name="Rectangle 103"/>
            <p:cNvSpPr/>
            <p:nvPr/>
          </p:nvSpPr>
          <p:spPr>
            <a:xfrm rot="10800000" flipH="1">
              <a:off x="3228393" y="1596743"/>
              <a:ext cx="2589231" cy="15655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074"/>
              <a:endParaRPr 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3226853" y="1600321"/>
              <a:ext cx="2592309" cy="0"/>
            </a:xfrm>
            <a:prstGeom prst="lin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6" name="Isosceles Triangle 252"/>
            <p:cNvSpPr/>
            <p:nvPr/>
          </p:nvSpPr>
          <p:spPr>
            <a:xfrm flipV="1">
              <a:off x="4388571" y="1600324"/>
              <a:ext cx="268873" cy="120178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288567" y="1806433"/>
              <a:ext cx="24688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2"/>
                  </a:solidFill>
                </a:rPr>
                <a:t>Intelligent Automation</a:t>
              </a:r>
              <a:r>
                <a:rPr lang="en-US" sz="1600" b="1" dirty="0"/>
                <a:t/>
              </a:r>
              <a:br>
                <a:rPr lang="en-US" sz="1600" b="1" dirty="0"/>
              </a:br>
              <a:r>
                <a:rPr lang="en-US" sz="1600" dirty="0"/>
                <a:t>flexible deployment tailored to your specific needs 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3271897" y="2846439"/>
            <a:ext cx="2632796" cy="1565503"/>
            <a:chOff x="5908768" y="1596742"/>
            <a:chExt cx="2632796" cy="1565503"/>
          </a:xfrm>
        </p:grpSpPr>
        <p:sp>
          <p:nvSpPr>
            <p:cNvPr id="109" name="Rectangle 108"/>
            <p:cNvSpPr/>
            <p:nvPr/>
          </p:nvSpPr>
          <p:spPr>
            <a:xfrm rot="10800000" flipH="1">
              <a:off x="5910309" y="1596742"/>
              <a:ext cx="2589231" cy="15655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13" tIns="60907" rIns="121813" bIns="609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074"/>
              <a:endParaRPr 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5908768" y="1600321"/>
              <a:ext cx="2592309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1" name="Isosceles Triangle 257"/>
            <p:cNvSpPr/>
            <p:nvPr/>
          </p:nvSpPr>
          <p:spPr>
            <a:xfrm flipV="1">
              <a:off x="7070487" y="1600324"/>
              <a:ext cx="268873" cy="120178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984958" y="1846188"/>
              <a:ext cx="25566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Independent Scaling</a:t>
              </a:r>
              <a:r>
                <a:rPr lang="en-US" sz="1600" dirty="0"/>
                <a:t> </a:t>
              </a:r>
              <a:br>
                <a:rPr lang="en-US" sz="1600" dirty="0"/>
              </a:br>
              <a:r>
                <a:rPr lang="en-US" sz="1600" dirty="0"/>
                <a:t>of nodes, compute or capacity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3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5945302" y="1498777"/>
            <a:ext cx="2369274" cy="2595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b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Traditional Storage</a:t>
            </a:r>
          </a:p>
        </p:txBody>
      </p:sp>
      <p:sp>
        <p:nvSpPr>
          <p:cNvPr id="86" name="Rectangle 85"/>
          <p:cNvSpPr/>
          <p:nvPr/>
        </p:nvSpPr>
        <p:spPr>
          <a:xfrm>
            <a:off x="3320983" y="1498776"/>
            <a:ext cx="2530272" cy="2595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b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Standard Compute-Only Nodes </a:t>
            </a:r>
          </a:p>
        </p:txBody>
      </p:sp>
      <p:sp>
        <p:nvSpPr>
          <p:cNvPr id="85" name="Rectangle 84"/>
          <p:cNvSpPr/>
          <p:nvPr/>
        </p:nvSpPr>
        <p:spPr>
          <a:xfrm>
            <a:off x="770667" y="1498776"/>
            <a:ext cx="2456270" cy="2595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b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Hyperconverged 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59" name="Picture 558" descr="Sinlgle-SERVER-ICON.emf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9" t="6531" r="1855" b="10783"/>
          <a:stretch/>
        </p:blipFill>
        <p:spPr>
          <a:xfrm>
            <a:off x="1753587" y="2293924"/>
            <a:ext cx="1208511" cy="1794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</p:pic>
      <p:pic>
        <p:nvPicPr>
          <p:cNvPr id="620" name="Picture 619" descr="Sinlgle-SERVER-ICON.emf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8" t="10783" r="1856" b="5872"/>
          <a:stretch/>
        </p:blipFill>
        <p:spPr>
          <a:xfrm>
            <a:off x="1752019" y="2492820"/>
            <a:ext cx="1208507" cy="18090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</p:pic>
      <p:pic>
        <p:nvPicPr>
          <p:cNvPr id="593" name="Picture 592" descr="Sinlgle-SERVER-ICON.emf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9" t="6531" r="1855" b="10783"/>
          <a:stretch/>
        </p:blipFill>
        <p:spPr>
          <a:xfrm>
            <a:off x="1752018" y="2696325"/>
            <a:ext cx="1208511" cy="1794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</p:pic>
      <p:pic>
        <p:nvPicPr>
          <p:cNvPr id="76" name="Picture 75" descr="Sinlgle-SERVER-ICON.emf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8" t="10783" r="1856" b="5872"/>
          <a:stretch/>
        </p:blipFill>
        <p:spPr>
          <a:xfrm>
            <a:off x="1751797" y="2901478"/>
            <a:ext cx="1208507" cy="180904"/>
          </a:xfrm>
          <a:prstGeom prst="rect">
            <a:avLst/>
          </a:prstGeom>
          <a:solidFill>
            <a:srgbClr val="676767"/>
          </a:solidFill>
          <a:ln>
            <a:noFill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0667" y="132159"/>
            <a:ext cx="7543909" cy="731837"/>
          </a:xfrm>
        </p:spPr>
        <p:txBody>
          <a:bodyPr/>
          <a:lstStyle/>
          <a:p>
            <a:r>
              <a:rPr lang="en-US" dirty="0"/>
              <a:t>Integrate Into Your Existing Infrastructure </a:t>
            </a:r>
          </a:p>
        </p:txBody>
      </p:sp>
      <p:grpSp>
        <p:nvGrpSpPr>
          <p:cNvPr id="335" name="Group 334"/>
          <p:cNvGrpSpPr/>
          <p:nvPr/>
        </p:nvGrpSpPr>
        <p:grpSpPr>
          <a:xfrm>
            <a:off x="4444648" y="2837085"/>
            <a:ext cx="1229537" cy="798317"/>
            <a:chOff x="7660798" y="1626541"/>
            <a:chExt cx="1341536" cy="871036"/>
          </a:xfrm>
        </p:grpSpPr>
        <p:sp>
          <p:nvSpPr>
            <p:cNvPr id="527" name="Rounded Rectangle 526"/>
            <p:cNvSpPr/>
            <p:nvPr/>
          </p:nvSpPr>
          <p:spPr>
            <a:xfrm>
              <a:off x="7660798" y="1626541"/>
              <a:ext cx="1341536" cy="871036"/>
            </a:xfrm>
            <a:prstGeom prst="roundRect">
              <a:avLst>
                <a:gd name="adj" fmla="val 2588"/>
              </a:avLst>
            </a:prstGeom>
            <a:solidFill>
              <a:srgbClr val="67676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pic>
          <p:nvPicPr>
            <p:cNvPr id="528" name="Picture 527" descr="Sinlgle-SERVER-ICON.emf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3740" y="2276956"/>
              <a:ext cx="646975" cy="189495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529" name="Picture 528" descr="Sinlgle-SERVER-ICON.emf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0715" y="2275558"/>
              <a:ext cx="646975" cy="189495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336" name="Rectangle 335"/>
          <p:cNvSpPr/>
          <p:nvPr/>
        </p:nvSpPr>
        <p:spPr>
          <a:xfrm>
            <a:off x="3141107" y="2925265"/>
            <a:ext cx="1315686" cy="549381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100" spc="-40" dirty="0">
                <a:solidFill>
                  <a:schemeClr val="tx2"/>
                </a:solidFill>
              </a:rPr>
              <a:t>Scale </a:t>
            </a:r>
          </a:p>
          <a:p>
            <a:pPr algn="r">
              <a:lnSpc>
                <a:spcPct val="90000"/>
              </a:lnSpc>
            </a:pPr>
            <a:r>
              <a:rPr lang="en-US" sz="1100" spc="-40" dirty="0">
                <a:solidFill>
                  <a:schemeClr val="tx2"/>
                </a:solidFill>
              </a:rPr>
              <a:t>Compute-Only </a:t>
            </a:r>
            <a:r>
              <a:rPr lang="en-US" sz="1100" dirty="0">
                <a:solidFill>
                  <a:schemeClr val="accent4"/>
                </a:solidFill>
              </a:rPr>
              <a:t>Blades</a:t>
            </a:r>
          </a:p>
        </p:txBody>
      </p:sp>
      <p:grpSp>
        <p:nvGrpSpPr>
          <p:cNvPr id="339" name="Group 338"/>
          <p:cNvGrpSpPr/>
          <p:nvPr/>
        </p:nvGrpSpPr>
        <p:grpSpPr>
          <a:xfrm>
            <a:off x="4465675" y="3240219"/>
            <a:ext cx="1183868" cy="174653"/>
            <a:chOff x="7683740" y="2073451"/>
            <a:chExt cx="1293950" cy="190893"/>
          </a:xfrm>
        </p:grpSpPr>
        <p:pic>
          <p:nvPicPr>
            <p:cNvPr id="525" name="Picture 524" descr="Sinlgle-SERVER-ICON.emf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0715" y="2073451"/>
              <a:ext cx="646975" cy="189495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523" name="Picture 522" descr="Sinlgle-SERVER-ICON.emf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3740" y="2074849"/>
              <a:ext cx="646975" cy="189495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</p:grpSp>
      <p:grpSp>
        <p:nvGrpSpPr>
          <p:cNvPr id="340" name="Group 339"/>
          <p:cNvGrpSpPr/>
          <p:nvPr/>
        </p:nvGrpSpPr>
        <p:grpSpPr>
          <a:xfrm>
            <a:off x="4465675" y="3052112"/>
            <a:ext cx="1183868" cy="174653"/>
            <a:chOff x="7683740" y="1871344"/>
            <a:chExt cx="1293950" cy="190893"/>
          </a:xfrm>
        </p:grpSpPr>
        <p:pic>
          <p:nvPicPr>
            <p:cNvPr id="517" name="Picture 516" descr="Sinlgle-SERVER-ICON.emf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3740" y="1872742"/>
              <a:ext cx="646975" cy="189495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518" name="Picture 517" descr="Sinlgle-SERVER-ICON.emf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0715" y="1871344"/>
              <a:ext cx="646975" cy="189495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</p:grpSp>
      <p:grpSp>
        <p:nvGrpSpPr>
          <p:cNvPr id="341" name="Group 340"/>
          <p:cNvGrpSpPr/>
          <p:nvPr/>
        </p:nvGrpSpPr>
        <p:grpSpPr>
          <a:xfrm>
            <a:off x="4465675" y="2864006"/>
            <a:ext cx="1183868" cy="174654"/>
            <a:chOff x="7683740" y="1669237"/>
            <a:chExt cx="1293950" cy="190894"/>
          </a:xfrm>
        </p:grpSpPr>
        <p:pic>
          <p:nvPicPr>
            <p:cNvPr id="513" name="Picture 512" descr="Sinlgle-SERVER-ICON.emf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3740" y="1670636"/>
              <a:ext cx="646975" cy="189495"/>
            </a:xfrm>
            <a:prstGeom prst="rect">
              <a:avLst/>
            </a:prstGeom>
            <a:noFill/>
            <a:effectLst>
              <a:outerShdw blurRad="381000" algn="ctr" rotWithShape="0">
                <a:schemeClr val="bg1"/>
              </a:outerShdw>
            </a:effectLst>
          </p:spPr>
        </p:pic>
        <p:pic>
          <p:nvPicPr>
            <p:cNvPr id="514" name="Picture 513" descr="Sinlgle-SERVER-ICON.emf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0715" y="1669237"/>
              <a:ext cx="646975" cy="189495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509" name="Shape 545"/>
          <p:cNvSpPr/>
          <p:nvPr/>
        </p:nvSpPr>
        <p:spPr>
          <a:xfrm>
            <a:off x="4511738" y="2586178"/>
            <a:ext cx="230658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510" name="Shape 545"/>
          <p:cNvSpPr/>
          <p:nvPr/>
        </p:nvSpPr>
        <p:spPr>
          <a:xfrm>
            <a:off x="4800060" y="2586178"/>
            <a:ext cx="230658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511" name="Shape 545"/>
          <p:cNvSpPr/>
          <p:nvPr/>
        </p:nvSpPr>
        <p:spPr>
          <a:xfrm>
            <a:off x="5088382" y="2586178"/>
            <a:ext cx="230658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512" name="Shape 545"/>
          <p:cNvSpPr/>
          <p:nvPr/>
        </p:nvSpPr>
        <p:spPr>
          <a:xfrm>
            <a:off x="5379782" y="2586927"/>
            <a:ext cx="230658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531" name="Rectangle 530"/>
          <p:cNvSpPr/>
          <p:nvPr/>
        </p:nvSpPr>
        <p:spPr>
          <a:xfrm>
            <a:off x="3103656" y="1757260"/>
            <a:ext cx="1353136" cy="549381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100" dirty="0">
                <a:solidFill>
                  <a:schemeClr val="tx2"/>
                </a:solidFill>
              </a:rPr>
              <a:t>Scale</a:t>
            </a:r>
            <a:br>
              <a:rPr lang="en-US" sz="1100" dirty="0">
                <a:solidFill>
                  <a:schemeClr val="tx2"/>
                </a:solidFill>
              </a:rPr>
            </a:br>
            <a:r>
              <a:rPr lang="en-US" sz="1100" dirty="0">
                <a:solidFill>
                  <a:schemeClr val="tx2"/>
                </a:solidFill>
              </a:rPr>
              <a:t>Compute-Only </a:t>
            </a:r>
            <a:r>
              <a:rPr lang="en-US" sz="1100" dirty="0">
                <a:solidFill>
                  <a:schemeClr val="accent4"/>
                </a:solidFill>
              </a:rPr>
              <a:t>Racks</a:t>
            </a:r>
          </a:p>
        </p:txBody>
      </p:sp>
      <p:sp>
        <p:nvSpPr>
          <p:cNvPr id="532" name="Shape 545"/>
          <p:cNvSpPr/>
          <p:nvPr/>
        </p:nvSpPr>
        <p:spPr>
          <a:xfrm>
            <a:off x="4525688" y="1688254"/>
            <a:ext cx="230658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533" name="Shape 545"/>
          <p:cNvSpPr/>
          <p:nvPr/>
        </p:nvSpPr>
        <p:spPr>
          <a:xfrm>
            <a:off x="4814010" y="1688254"/>
            <a:ext cx="230658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534" name="Shape 545"/>
          <p:cNvSpPr/>
          <p:nvPr/>
        </p:nvSpPr>
        <p:spPr>
          <a:xfrm>
            <a:off x="5102332" y="1688254"/>
            <a:ext cx="230658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535" name="Shape 545"/>
          <p:cNvSpPr/>
          <p:nvPr/>
        </p:nvSpPr>
        <p:spPr>
          <a:xfrm>
            <a:off x="5393732" y="1689003"/>
            <a:ext cx="230658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4683" y="4136641"/>
            <a:ext cx="7543909" cy="468422"/>
          </a:xfrm>
          <a:prstGeom prst="rect">
            <a:avLst/>
          </a:prstGeom>
          <a:pattFill prst="dkUpDiag">
            <a:fgClr>
              <a:srgbClr val="FA5706"/>
            </a:fgClr>
            <a:bgClr>
              <a:srgbClr val="FB6C25"/>
            </a:bgClr>
          </a:patt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1400" dirty="0"/>
              <a:t>Common Network Fabric</a:t>
            </a:r>
          </a:p>
        </p:txBody>
      </p:sp>
      <p:sp>
        <p:nvSpPr>
          <p:cNvPr id="544" name="Rectangle 543"/>
          <p:cNvSpPr/>
          <p:nvPr/>
        </p:nvSpPr>
        <p:spPr>
          <a:xfrm>
            <a:off x="770667" y="981789"/>
            <a:ext cx="7543909" cy="468422"/>
          </a:xfrm>
          <a:prstGeom prst="rect">
            <a:avLst/>
          </a:prstGeom>
          <a:pattFill prst="dkUpDiag">
            <a:fgClr>
              <a:schemeClr val="tx2"/>
            </a:fgClr>
            <a:bgClr>
              <a:schemeClr val="accent1"/>
            </a:bgClr>
          </a:patt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1400" dirty="0"/>
              <a:t>Common Management Policy</a:t>
            </a:r>
          </a:p>
        </p:txBody>
      </p:sp>
      <p:sp>
        <p:nvSpPr>
          <p:cNvPr id="553" name="Shape 545"/>
          <p:cNvSpPr/>
          <p:nvPr/>
        </p:nvSpPr>
        <p:spPr>
          <a:xfrm>
            <a:off x="1810237" y="1846105"/>
            <a:ext cx="230658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5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554" name="Shape 545"/>
          <p:cNvSpPr/>
          <p:nvPr/>
        </p:nvSpPr>
        <p:spPr>
          <a:xfrm>
            <a:off x="2098559" y="1846105"/>
            <a:ext cx="230658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555" name="Shape 545"/>
          <p:cNvSpPr/>
          <p:nvPr/>
        </p:nvSpPr>
        <p:spPr>
          <a:xfrm>
            <a:off x="2386881" y="1846105"/>
            <a:ext cx="230658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sp>
        <p:nvSpPr>
          <p:cNvPr id="556" name="Shape 545"/>
          <p:cNvSpPr/>
          <p:nvPr/>
        </p:nvSpPr>
        <p:spPr>
          <a:xfrm>
            <a:off x="2678281" y="1846855"/>
            <a:ext cx="230658" cy="19542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00" dirty="0">
                <a:solidFill>
                  <a:srgbClr val="FFFFFF"/>
                </a:solidFill>
                <a:latin typeface="+mj-lt"/>
              </a:rPr>
              <a:t>VM</a:t>
            </a:r>
          </a:p>
        </p:txBody>
      </p:sp>
      <p:pic>
        <p:nvPicPr>
          <p:cNvPr id="561" name="Picture 560" descr="Sinlgle-SERVER-ICON.emf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8" t="10783" r="1856" b="5872"/>
          <a:stretch/>
        </p:blipFill>
        <p:spPr>
          <a:xfrm>
            <a:off x="1751796" y="2089478"/>
            <a:ext cx="1208507" cy="1794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</p:pic>
      <p:sp>
        <p:nvSpPr>
          <p:cNvPr id="562" name="Rectangle 561"/>
          <p:cNvSpPr/>
          <p:nvPr/>
        </p:nvSpPr>
        <p:spPr>
          <a:xfrm>
            <a:off x="2275178" y="2121196"/>
            <a:ext cx="631929" cy="916184"/>
          </a:xfrm>
          <a:prstGeom prst="rect">
            <a:avLst/>
          </a:prstGeom>
          <a:solidFill>
            <a:schemeClr val="accent1">
              <a:alpha val="90000"/>
            </a:schemeClr>
          </a:solidFill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7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HX Data </a:t>
            </a:r>
          </a:p>
          <a:p>
            <a:pPr algn="ctr">
              <a:lnSpc>
                <a:spcPct val="90000"/>
              </a:lnSpc>
            </a:pPr>
            <a:r>
              <a:rPr lang="en-US" sz="7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Platform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63216" y="2378949"/>
            <a:ext cx="1353136" cy="397032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100" dirty="0">
                <a:solidFill>
                  <a:schemeClr val="tx2"/>
                </a:solidFill>
              </a:rPr>
              <a:t>HX Cluster</a:t>
            </a:r>
          </a:p>
          <a:p>
            <a:pPr algn="r">
              <a:lnSpc>
                <a:spcPct val="90000"/>
              </a:lnSpc>
            </a:pPr>
            <a:r>
              <a:rPr lang="en-US" sz="1100" dirty="0">
                <a:solidFill>
                  <a:schemeClr val="accent4"/>
                </a:solidFill>
              </a:rPr>
              <a:t>Nodes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851255" y="2378949"/>
            <a:ext cx="1353136" cy="397032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100" dirty="0">
                <a:solidFill>
                  <a:schemeClr val="tx2"/>
                </a:solidFill>
              </a:rPr>
              <a:t>Storage Arrays</a:t>
            </a:r>
          </a:p>
          <a:p>
            <a:pPr algn="r">
              <a:lnSpc>
                <a:spcPct val="90000"/>
              </a:lnSpc>
            </a:pPr>
            <a:r>
              <a:rPr lang="en-US" sz="1100" dirty="0">
                <a:solidFill>
                  <a:schemeClr val="accent4"/>
                </a:solidFill>
              </a:rPr>
              <a:t>SAN/NAS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049833" y="2864006"/>
            <a:ext cx="457200" cy="0"/>
          </a:xfrm>
          <a:prstGeom prst="straightConnector1">
            <a:avLst/>
          </a:prstGeom>
          <a:ln w="38100" cmpd="sng">
            <a:solidFill>
              <a:srgbClr val="FF6600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5700828" y="2877243"/>
            <a:ext cx="457200" cy="0"/>
          </a:xfrm>
          <a:prstGeom prst="straightConnector1">
            <a:avLst/>
          </a:prstGeom>
          <a:ln w="38100" cmpd="sng">
            <a:solidFill>
              <a:srgbClr val="FF6600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>
            <a:grpSpLocks noChangeAspect="1"/>
          </p:cNvGrpSpPr>
          <p:nvPr/>
        </p:nvGrpSpPr>
        <p:grpSpPr bwMode="auto">
          <a:xfrm>
            <a:off x="7272668" y="2412389"/>
            <a:ext cx="801929" cy="338985"/>
            <a:chOff x="1216" y="-377"/>
            <a:chExt cx="4792" cy="1963"/>
          </a:xfrm>
          <a:solidFill>
            <a:srgbClr val="8D8D8D"/>
          </a:solidFill>
        </p:grpSpPr>
        <p:sp>
          <p:nvSpPr>
            <p:cNvPr id="59" name="Freeform 29"/>
            <p:cNvSpPr>
              <a:spLocks/>
            </p:cNvSpPr>
            <p:nvPr/>
          </p:nvSpPr>
          <p:spPr bwMode="auto">
            <a:xfrm>
              <a:off x="1216" y="-377"/>
              <a:ext cx="4792" cy="773"/>
            </a:xfrm>
            <a:custGeom>
              <a:avLst/>
              <a:gdLst>
                <a:gd name="T0" fmla="*/ 63 w 2029"/>
                <a:gd name="T1" fmla="*/ 209 h 327"/>
                <a:gd name="T2" fmla="*/ 169 w 2029"/>
                <a:gd name="T3" fmla="*/ 245 h 327"/>
                <a:gd name="T4" fmla="*/ 305 w 2029"/>
                <a:gd name="T5" fmla="*/ 274 h 327"/>
                <a:gd name="T6" fmla="*/ 559 w 2029"/>
                <a:gd name="T7" fmla="*/ 307 h 327"/>
                <a:gd name="T8" fmla="*/ 852 w 2029"/>
                <a:gd name="T9" fmla="*/ 324 h 327"/>
                <a:gd name="T10" fmla="*/ 1165 w 2029"/>
                <a:gd name="T11" fmla="*/ 324 h 327"/>
                <a:gd name="T12" fmla="*/ 1459 w 2029"/>
                <a:gd name="T13" fmla="*/ 308 h 327"/>
                <a:gd name="T14" fmla="*/ 1715 w 2029"/>
                <a:gd name="T15" fmla="*/ 275 h 327"/>
                <a:gd name="T16" fmla="*/ 1849 w 2029"/>
                <a:gd name="T17" fmla="*/ 247 h 327"/>
                <a:gd name="T18" fmla="*/ 1959 w 2029"/>
                <a:gd name="T19" fmla="*/ 212 h 327"/>
                <a:gd name="T20" fmla="*/ 2010 w 2029"/>
                <a:gd name="T21" fmla="*/ 185 h 327"/>
                <a:gd name="T22" fmla="*/ 2028 w 2029"/>
                <a:gd name="T23" fmla="*/ 166 h 327"/>
                <a:gd name="T24" fmla="*/ 2023 w 2029"/>
                <a:gd name="T25" fmla="*/ 154 h 327"/>
                <a:gd name="T26" fmla="*/ 1989 w 2029"/>
                <a:gd name="T27" fmla="*/ 129 h 327"/>
                <a:gd name="T28" fmla="*/ 1882 w 2029"/>
                <a:gd name="T29" fmla="*/ 89 h 327"/>
                <a:gd name="T30" fmla="*/ 1745 w 2029"/>
                <a:gd name="T31" fmla="*/ 57 h 327"/>
                <a:gd name="T32" fmla="*/ 1495 w 2029"/>
                <a:gd name="T33" fmla="*/ 23 h 327"/>
                <a:gd name="T34" fmla="*/ 1205 w 2029"/>
                <a:gd name="T35" fmla="*/ 4 h 327"/>
                <a:gd name="T36" fmla="*/ 892 w 2029"/>
                <a:gd name="T37" fmla="*/ 3 h 327"/>
                <a:gd name="T38" fmla="*/ 595 w 2029"/>
                <a:gd name="T39" fmla="*/ 18 h 327"/>
                <a:gd name="T40" fmla="*/ 335 w 2029"/>
                <a:gd name="T41" fmla="*/ 49 h 327"/>
                <a:gd name="T42" fmla="*/ 204 w 2029"/>
                <a:gd name="T43" fmla="*/ 74 h 327"/>
                <a:gd name="T44" fmla="*/ 86 w 2029"/>
                <a:gd name="T45" fmla="*/ 109 h 327"/>
                <a:gd name="T46" fmla="*/ 34 w 2029"/>
                <a:gd name="T47" fmla="*/ 133 h 327"/>
                <a:gd name="T48" fmla="*/ 5 w 2029"/>
                <a:gd name="T49" fmla="*/ 156 h 327"/>
                <a:gd name="T50" fmla="*/ 2 w 2029"/>
                <a:gd name="T51" fmla="*/ 168 h 327"/>
                <a:gd name="T52" fmla="*/ 24 w 2029"/>
                <a:gd name="T53" fmla="*/ 188 h 327"/>
                <a:gd name="T54" fmla="*/ 63 w 2029"/>
                <a:gd name="T55" fmla="*/ 209 h 327"/>
                <a:gd name="T56" fmla="*/ 63 w 2029"/>
                <a:gd name="T57" fmla="*/ 209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29" h="327">
                  <a:moveTo>
                    <a:pt x="63" y="209"/>
                  </a:moveTo>
                  <a:cubicBezTo>
                    <a:pt x="97" y="224"/>
                    <a:pt x="133" y="235"/>
                    <a:pt x="169" y="245"/>
                  </a:cubicBezTo>
                  <a:cubicBezTo>
                    <a:pt x="214" y="256"/>
                    <a:pt x="259" y="266"/>
                    <a:pt x="305" y="274"/>
                  </a:cubicBezTo>
                  <a:cubicBezTo>
                    <a:pt x="389" y="289"/>
                    <a:pt x="474" y="299"/>
                    <a:pt x="559" y="307"/>
                  </a:cubicBezTo>
                  <a:cubicBezTo>
                    <a:pt x="657" y="316"/>
                    <a:pt x="754" y="321"/>
                    <a:pt x="852" y="324"/>
                  </a:cubicBezTo>
                  <a:cubicBezTo>
                    <a:pt x="956" y="327"/>
                    <a:pt x="1061" y="327"/>
                    <a:pt x="1165" y="324"/>
                  </a:cubicBezTo>
                  <a:cubicBezTo>
                    <a:pt x="1263" y="322"/>
                    <a:pt x="1361" y="316"/>
                    <a:pt x="1459" y="308"/>
                  </a:cubicBezTo>
                  <a:cubicBezTo>
                    <a:pt x="1545" y="300"/>
                    <a:pt x="1630" y="290"/>
                    <a:pt x="1715" y="275"/>
                  </a:cubicBezTo>
                  <a:cubicBezTo>
                    <a:pt x="1760" y="268"/>
                    <a:pt x="1805" y="259"/>
                    <a:pt x="1849" y="247"/>
                  </a:cubicBezTo>
                  <a:cubicBezTo>
                    <a:pt x="1887" y="238"/>
                    <a:pt x="1924" y="227"/>
                    <a:pt x="1959" y="212"/>
                  </a:cubicBezTo>
                  <a:cubicBezTo>
                    <a:pt x="1977" y="205"/>
                    <a:pt x="1995" y="196"/>
                    <a:pt x="2010" y="185"/>
                  </a:cubicBezTo>
                  <a:cubicBezTo>
                    <a:pt x="2016" y="180"/>
                    <a:pt x="2025" y="174"/>
                    <a:pt x="2028" y="166"/>
                  </a:cubicBezTo>
                  <a:cubicBezTo>
                    <a:pt x="2029" y="162"/>
                    <a:pt x="2026" y="157"/>
                    <a:pt x="2023" y="154"/>
                  </a:cubicBezTo>
                  <a:cubicBezTo>
                    <a:pt x="2014" y="144"/>
                    <a:pt x="2001" y="136"/>
                    <a:pt x="1989" y="129"/>
                  </a:cubicBezTo>
                  <a:cubicBezTo>
                    <a:pt x="1955" y="111"/>
                    <a:pt x="1919" y="99"/>
                    <a:pt x="1882" y="89"/>
                  </a:cubicBezTo>
                  <a:cubicBezTo>
                    <a:pt x="1837" y="76"/>
                    <a:pt x="1791" y="66"/>
                    <a:pt x="1745" y="57"/>
                  </a:cubicBezTo>
                  <a:cubicBezTo>
                    <a:pt x="1662" y="42"/>
                    <a:pt x="1578" y="31"/>
                    <a:pt x="1495" y="23"/>
                  </a:cubicBezTo>
                  <a:cubicBezTo>
                    <a:pt x="1398" y="14"/>
                    <a:pt x="1301" y="8"/>
                    <a:pt x="1205" y="4"/>
                  </a:cubicBezTo>
                  <a:cubicBezTo>
                    <a:pt x="1101" y="1"/>
                    <a:pt x="996" y="0"/>
                    <a:pt x="892" y="3"/>
                  </a:cubicBezTo>
                  <a:cubicBezTo>
                    <a:pt x="793" y="5"/>
                    <a:pt x="694" y="10"/>
                    <a:pt x="595" y="18"/>
                  </a:cubicBezTo>
                  <a:cubicBezTo>
                    <a:pt x="508" y="25"/>
                    <a:pt x="421" y="35"/>
                    <a:pt x="335" y="49"/>
                  </a:cubicBezTo>
                  <a:cubicBezTo>
                    <a:pt x="291" y="56"/>
                    <a:pt x="247" y="64"/>
                    <a:pt x="204" y="74"/>
                  </a:cubicBezTo>
                  <a:cubicBezTo>
                    <a:pt x="164" y="84"/>
                    <a:pt x="125" y="94"/>
                    <a:pt x="86" y="109"/>
                  </a:cubicBezTo>
                  <a:cubicBezTo>
                    <a:pt x="68" y="116"/>
                    <a:pt x="51" y="123"/>
                    <a:pt x="34" y="133"/>
                  </a:cubicBezTo>
                  <a:cubicBezTo>
                    <a:pt x="23" y="139"/>
                    <a:pt x="12" y="146"/>
                    <a:pt x="5" y="156"/>
                  </a:cubicBezTo>
                  <a:cubicBezTo>
                    <a:pt x="2" y="160"/>
                    <a:pt x="0" y="163"/>
                    <a:pt x="2" y="168"/>
                  </a:cubicBezTo>
                  <a:cubicBezTo>
                    <a:pt x="7" y="176"/>
                    <a:pt x="16" y="183"/>
                    <a:pt x="24" y="188"/>
                  </a:cubicBezTo>
                  <a:cubicBezTo>
                    <a:pt x="36" y="196"/>
                    <a:pt x="49" y="203"/>
                    <a:pt x="63" y="209"/>
                  </a:cubicBezTo>
                  <a:cubicBezTo>
                    <a:pt x="113" y="231"/>
                    <a:pt x="12" y="187"/>
                    <a:pt x="63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C2C2C"/>
                </a:solidFill>
                <a:latin typeface="CiscoSansTT"/>
              </a:endParaRPr>
            </a:p>
          </p:txBody>
        </p:sp>
        <p:sp>
          <p:nvSpPr>
            <p:cNvPr id="60" name="Freeform 30"/>
            <p:cNvSpPr>
              <a:spLocks/>
            </p:cNvSpPr>
            <p:nvPr/>
          </p:nvSpPr>
          <p:spPr bwMode="auto">
            <a:xfrm>
              <a:off x="1218" y="223"/>
              <a:ext cx="4788" cy="1363"/>
            </a:xfrm>
            <a:custGeom>
              <a:avLst/>
              <a:gdLst>
                <a:gd name="T0" fmla="*/ 2027 w 2027"/>
                <a:gd name="T1" fmla="*/ 415 h 577"/>
                <a:gd name="T2" fmla="*/ 2027 w 2027"/>
                <a:gd name="T3" fmla="*/ 0 h 577"/>
                <a:gd name="T4" fmla="*/ 1919 w 2027"/>
                <a:gd name="T5" fmla="*/ 44 h 577"/>
                <a:gd name="T6" fmla="*/ 1788 w 2027"/>
                <a:gd name="T7" fmla="*/ 77 h 577"/>
                <a:gd name="T8" fmla="*/ 1535 w 2027"/>
                <a:gd name="T9" fmla="*/ 114 h 577"/>
                <a:gd name="T10" fmla="*/ 1249 w 2027"/>
                <a:gd name="T11" fmla="*/ 135 h 577"/>
                <a:gd name="T12" fmla="*/ 938 w 2027"/>
                <a:gd name="T13" fmla="*/ 140 h 577"/>
                <a:gd name="T14" fmla="*/ 636 w 2027"/>
                <a:gd name="T15" fmla="*/ 127 h 577"/>
                <a:gd name="T16" fmla="*/ 368 w 2027"/>
                <a:gd name="T17" fmla="*/ 99 h 577"/>
                <a:gd name="T18" fmla="*/ 112 w 2027"/>
                <a:gd name="T19" fmla="*/ 46 h 577"/>
                <a:gd name="T20" fmla="*/ 0 w 2027"/>
                <a:gd name="T21" fmla="*/ 0 h 577"/>
                <a:gd name="T22" fmla="*/ 0 w 2027"/>
                <a:gd name="T23" fmla="*/ 415 h 577"/>
                <a:gd name="T24" fmla="*/ 11 w 2027"/>
                <a:gd name="T25" fmla="*/ 430 h 577"/>
                <a:gd name="T26" fmla="*/ 56 w 2027"/>
                <a:gd name="T27" fmla="*/ 457 h 577"/>
                <a:gd name="T28" fmla="*/ 168 w 2027"/>
                <a:gd name="T29" fmla="*/ 496 h 577"/>
                <a:gd name="T30" fmla="*/ 413 w 2027"/>
                <a:gd name="T31" fmla="*/ 542 h 577"/>
                <a:gd name="T32" fmla="*/ 716 w 2027"/>
                <a:gd name="T33" fmla="*/ 569 h 577"/>
                <a:gd name="T34" fmla="*/ 1028 w 2027"/>
                <a:gd name="T35" fmla="*/ 577 h 577"/>
                <a:gd name="T36" fmla="*/ 1331 w 2027"/>
                <a:gd name="T37" fmla="*/ 568 h 577"/>
                <a:gd name="T38" fmla="*/ 1600 w 2027"/>
                <a:gd name="T39" fmla="*/ 543 h 577"/>
                <a:gd name="T40" fmla="*/ 1820 w 2027"/>
                <a:gd name="T41" fmla="*/ 505 h 577"/>
                <a:gd name="T42" fmla="*/ 1906 w 2027"/>
                <a:gd name="T43" fmla="*/ 482 h 577"/>
                <a:gd name="T44" fmla="*/ 1983 w 2027"/>
                <a:gd name="T45" fmla="*/ 451 h 577"/>
                <a:gd name="T46" fmla="*/ 2018 w 2027"/>
                <a:gd name="T47" fmla="*/ 428 h 577"/>
                <a:gd name="T48" fmla="*/ 2027 w 2027"/>
                <a:gd name="T49" fmla="*/ 4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27" h="577">
                  <a:moveTo>
                    <a:pt x="2027" y="415"/>
                  </a:moveTo>
                  <a:cubicBezTo>
                    <a:pt x="2027" y="0"/>
                    <a:pt x="2027" y="0"/>
                    <a:pt x="2027" y="0"/>
                  </a:cubicBezTo>
                  <a:cubicBezTo>
                    <a:pt x="1994" y="19"/>
                    <a:pt x="1956" y="33"/>
                    <a:pt x="1919" y="44"/>
                  </a:cubicBezTo>
                  <a:cubicBezTo>
                    <a:pt x="1876" y="57"/>
                    <a:pt x="1832" y="68"/>
                    <a:pt x="1788" y="77"/>
                  </a:cubicBezTo>
                  <a:cubicBezTo>
                    <a:pt x="1705" y="94"/>
                    <a:pt x="1620" y="105"/>
                    <a:pt x="1535" y="114"/>
                  </a:cubicBezTo>
                  <a:cubicBezTo>
                    <a:pt x="1440" y="125"/>
                    <a:pt x="1345" y="131"/>
                    <a:pt x="1249" y="135"/>
                  </a:cubicBezTo>
                  <a:cubicBezTo>
                    <a:pt x="1146" y="140"/>
                    <a:pt x="1042" y="141"/>
                    <a:pt x="938" y="140"/>
                  </a:cubicBezTo>
                  <a:cubicBezTo>
                    <a:pt x="837" y="138"/>
                    <a:pt x="737" y="134"/>
                    <a:pt x="636" y="127"/>
                  </a:cubicBezTo>
                  <a:cubicBezTo>
                    <a:pt x="547" y="121"/>
                    <a:pt x="457" y="112"/>
                    <a:pt x="368" y="99"/>
                  </a:cubicBezTo>
                  <a:cubicBezTo>
                    <a:pt x="282" y="86"/>
                    <a:pt x="196" y="71"/>
                    <a:pt x="112" y="46"/>
                  </a:cubicBezTo>
                  <a:cubicBezTo>
                    <a:pt x="74" y="34"/>
                    <a:pt x="35" y="20"/>
                    <a:pt x="0" y="0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0" y="420"/>
                    <a:pt x="7" y="426"/>
                    <a:pt x="11" y="430"/>
                  </a:cubicBezTo>
                  <a:cubicBezTo>
                    <a:pt x="24" y="441"/>
                    <a:pt x="40" y="450"/>
                    <a:pt x="56" y="457"/>
                  </a:cubicBezTo>
                  <a:cubicBezTo>
                    <a:pt x="92" y="474"/>
                    <a:pt x="130" y="486"/>
                    <a:pt x="168" y="496"/>
                  </a:cubicBezTo>
                  <a:cubicBezTo>
                    <a:pt x="249" y="517"/>
                    <a:pt x="331" y="531"/>
                    <a:pt x="413" y="542"/>
                  </a:cubicBezTo>
                  <a:cubicBezTo>
                    <a:pt x="514" y="555"/>
                    <a:pt x="615" y="563"/>
                    <a:pt x="716" y="569"/>
                  </a:cubicBezTo>
                  <a:cubicBezTo>
                    <a:pt x="820" y="575"/>
                    <a:pt x="924" y="577"/>
                    <a:pt x="1028" y="577"/>
                  </a:cubicBezTo>
                  <a:cubicBezTo>
                    <a:pt x="1129" y="577"/>
                    <a:pt x="1230" y="574"/>
                    <a:pt x="1331" y="568"/>
                  </a:cubicBezTo>
                  <a:cubicBezTo>
                    <a:pt x="1421" y="562"/>
                    <a:pt x="1511" y="555"/>
                    <a:pt x="1600" y="543"/>
                  </a:cubicBezTo>
                  <a:cubicBezTo>
                    <a:pt x="1674" y="534"/>
                    <a:pt x="1747" y="522"/>
                    <a:pt x="1820" y="505"/>
                  </a:cubicBezTo>
                  <a:cubicBezTo>
                    <a:pt x="1849" y="499"/>
                    <a:pt x="1877" y="491"/>
                    <a:pt x="1906" y="482"/>
                  </a:cubicBezTo>
                  <a:cubicBezTo>
                    <a:pt x="1932" y="474"/>
                    <a:pt x="1958" y="464"/>
                    <a:pt x="1983" y="451"/>
                  </a:cubicBezTo>
                  <a:cubicBezTo>
                    <a:pt x="1995" y="445"/>
                    <a:pt x="2008" y="438"/>
                    <a:pt x="2018" y="428"/>
                  </a:cubicBezTo>
                  <a:cubicBezTo>
                    <a:pt x="2022" y="425"/>
                    <a:pt x="2027" y="420"/>
                    <a:pt x="2027" y="4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C2C2C"/>
                </a:solidFill>
                <a:latin typeface="CiscoSansTT"/>
              </a:endParaRPr>
            </a:p>
          </p:txBody>
        </p:sp>
      </p:grpSp>
      <p:pic>
        <p:nvPicPr>
          <p:cNvPr id="61" name="Picture 60" descr="Sinlgle-SERVER-ICON.emf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9" t="6531" r="1855" b="10783"/>
          <a:stretch/>
        </p:blipFill>
        <p:spPr>
          <a:xfrm>
            <a:off x="4484126" y="2114452"/>
            <a:ext cx="1208511" cy="1794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</p:pic>
      <p:pic>
        <p:nvPicPr>
          <p:cNvPr id="62" name="Picture 61" descr="Sinlgle-SERVER-ICON.emf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8" t="10783" r="1856" b="5872"/>
          <a:stretch/>
        </p:blipFill>
        <p:spPr>
          <a:xfrm>
            <a:off x="4480767" y="1910597"/>
            <a:ext cx="1211870" cy="17888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</p:pic>
      <p:cxnSp>
        <p:nvCxnSpPr>
          <p:cNvPr id="51" name="Straight Arrow Connector 50"/>
          <p:cNvCxnSpPr/>
          <p:nvPr/>
        </p:nvCxnSpPr>
        <p:spPr>
          <a:xfrm>
            <a:off x="2998337" y="2445154"/>
            <a:ext cx="3133048" cy="0"/>
          </a:xfrm>
          <a:prstGeom prst="straightConnector1">
            <a:avLst/>
          </a:prstGeom>
          <a:ln w="38100" cmpd="sng">
            <a:solidFill>
              <a:srgbClr val="FF6600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>
            <a:grpSpLocks noChangeAspect="1"/>
          </p:cNvGrpSpPr>
          <p:nvPr/>
        </p:nvGrpSpPr>
        <p:grpSpPr bwMode="auto">
          <a:xfrm>
            <a:off x="7273003" y="2648745"/>
            <a:ext cx="801929" cy="338985"/>
            <a:chOff x="1216" y="-377"/>
            <a:chExt cx="4792" cy="1963"/>
          </a:xfrm>
          <a:solidFill>
            <a:srgbClr val="8D8D8D"/>
          </a:solidFill>
        </p:grpSpPr>
        <p:sp>
          <p:nvSpPr>
            <p:cNvPr id="54" name="Freeform 29"/>
            <p:cNvSpPr>
              <a:spLocks/>
            </p:cNvSpPr>
            <p:nvPr/>
          </p:nvSpPr>
          <p:spPr bwMode="auto">
            <a:xfrm>
              <a:off x="1216" y="-377"/>
              <a:ext cx="4792" cy="773"/>
            </a:xfrm>
            <a:custGeom>
              <a:avLst/>
              <a:gdLst>
                <a:gd name="T0" fmla="*/ 63 w 2029"/>
                <a:gd name="T1" fmla="*/ 209 h 327"/>
                <a:gd name="T2" fmla="*/ 169 w 2029"/>
                <a:gd name="T3" fmla="*/ 245 h 327"/>
                <a:gd name="T4" fmla="*/ 305 w 2029"/>
                <a:gd name="T5" fmla="*/ 274 h 327"/>
                <a:gd name="T6" fmla="*/ 559 w 2029"/>
                <a:gd name="T7" fmla="*/ 307 h 327"/>
                <a:gd name="T8" fmla="*/ 852 w 2029"/>
                <a:gd name="T9" fmla="*/ 324 h 327"/>
                <a:gd name="T10" fmla="*/ 1165 w 2029"/>
                <a:gd name="T11" fmla="*/ 324 h 327"/>
                <a:gd name="T12" fmla="*/ 1459 w 2029"/>
                <a:gd name="T13" fmla="*/ 308 h 327"/>
                <a:gd name="T14" fmla="*/ 1715 w 2029"/>
                <a:gd name="T15" fmla="*/ 275 h 327"/>
                <a:gd name="T16" fmla="*/ 1849 w 2029"/>
                <a:gd name="T17" fmla="*/ 247 h 327"/>
                <a:gd name="T18" fmla="*/ 1959 w 2029"/>
                <a:gd name="T19" fmla="*/ 212 h 327"/>
                <a:gd name="T20" fmla="*/ 2010 w 2029"/>
                <a:gd name="T21" fmla="*/ 185 h 327"/>
                <a:gd name="T22" fmla="*/ 2028 w 2029"/>
                <a:gd name="T23" fmla="*/ 166 h 327"/>
                <a:gd name="T24" fmla="*/ 2023 w 2029"/>
                <a:gd name="T25" fmla="*/ 154 h 327"/>
                <a:gd name="T26" fmla="*/ 1989 w 2029"/>
                <a:gd name="T27" fmla="*/ 129 h 327"/>
                <a:gd name="T28" fmla="*/ 1882 w 2029"/>
                <a:gd name="T29" fmla="*/ 89 h 327"/>
                <a:gd name="T30" fmla="*/ 1745 w 2029"/>
                <a:gd name="T31" fmla="*/ 57 h 327"/>
                <a:gd name="T32" fmla="*/ 1495 w 2029"/>
                <a:gd name="T33" fmla="*/ 23 h 327"/>
                <a:gd name="T34" fmla="*/ 1205 w 2029"/>
                <a:gd name="T35" fmla="*/ 4 h 327"/>
                <a:gd name="T36" fmla="*/ 892 w 2029"/>
                <a:gd name="T37" fmla="*/ 3 h 327"/>
                <a:gd name="T38" fmla="*/ 595 w 2029"/>
                <a:gd name="T39" fmla="*/ 18 h 327"/>
                <a:gd name="T40" fmla="*/ 335 w 2029"/>
                <a:gd name="T41" fmla="*/ 49 h 327"/>
                <a:gd name="T42" fmla="*/ 204 w 2029"/>
                <a:gd name="T43" fmla="*/ 74 h 327"/>
                <a:gd name="T44" fmla="*/ 86 w 2029"/>
                <a:gd name="T45" fmla="*/ 109 h 327"/>
                <a:gd name="T46" fmla="*/ 34 w 2029"/>
                <a:gd name="T47" fmla="*/ 133 h 327"/>
                <a:gd name="T48" fmla="*/ 5 w 2029"/>
                <a:gd name="T49" fmla="*/ 156 h 327"/>
                <a:gd name="T50" fmla="*/ 2 w 2029"/>
                <a:gd name="T51" fmla="*/ 168 h 327"/>
                <a:gd name="T52" fmla="*/ 24 w 2029"/>
                <a:gd name="T53" fmla="*/ 188 h 327"/>
                <a:gd name="T54" fmla="*/ 63 w 2029"/>
                <a:gd name="T55" fmla="*/ 209 h 327"/>
                <a:gd name="T56" fmla="*/ 63 w 2029"/>
                <a:gd name="T57" fmla="*/ 209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29" h="327">
                  <a:moveTo>
                    <a:pt x="63" y="209"/>
                  </a:moveTo>
                  <a:cubicBezTo>
                    <a:pt x="97" y="224"/>
                    <a:pt x="133" y="235"/>
                    <a:pt x="169" y="245"/>
                  </a:cubicBezTo>
                  <a:cubicBezTo>
                    <a:pt x="214" y="256"/>
                    <a:pt x="259" y="266"/>
                    <a:pt x="305" y="274"/>
                  </a:cubicBezTo>
                  <a:cubicBezTo>
                    <a:pt x="389" y="289"/>
                    <a:pt x="474" y="299"/>
                    <a:pt x="559" y="307"/>
                  </a:cubicBezTo>
                  <a:cubicBezTo>
                    <a:pt x="657" y="316"/>
                    <a:pt x="754" y="321"/>
                    <a:pt x="852" y="324"/>
                  </a:cubicBezTo>
                  <a:cubicBezTo>
                    <a:pt x="956" y="327"/>
                    <a:pt x="1061" y="327"/>
                    <a:pt x="1165" y="324"/>
                  </a:cubicBezTo>
                  <a:cubicBezTo>
                    <a:pt x="1263" y="322"/>
                    <a:pt x="1361" y="316"/>
                    <a:pt x="1459" y="308"/>
                  </a:cubicBezTo>
                  <a:cubicBezTo>
                    <a:pt x="1545" y="300"/>
                    <a:pt x="1630" y="290"/>
                    <a:pt x="1715" y="275"/>
                  </a:cubicBezTo>
                  <a:cubicBezTo>
                    <a:pt x="1760" y="268"/>
                    <a:pt x="1805" y="259"/>
                    <a:pt x="1849" y="247"/>
                  </a:cubicBezTo>
                  <a:cubicBezTo>
                    <a:pt x="1887" y="238"/>
                    <a:pt x="1924" y="227"/>
                    <a:pt x="1959" y="212"/>
                  </a:cubicBezTo>
                  <a:cubicBezTo>
                    <a:pt x="1977" y="205"/>
                    <a:pt x="1995" y="196"/>
                    <a:pt x="2010" y="185"/>
                  </a:cubicBezTo>
                  <a:cubicBezTo>
                    <a:pt x="2016" y="180"/>
                    <a:pt x="2025" y="174"/>
                    <a:pt x="2028" y="166"/>
                  </a:cubicBezTo>
                  <a:cubicBezTo>
                    <a:pt x="2029" y="162"/>
                    <a:pt x="2026" y="157"/>
                    <a:pt x="2023" y="154"/>
                  </a:cubicBezTo>
                  <a:cubicBezTo>
                    <a:pt x="2014" y="144"/>
                    <a:pt x="2001" y="136"/>
                    <a:pt x="1989" y="129"/>
                  </a:cubicBezTo>
                  <a:cubicBezTo>
                    <a:pt x="1955" y="111"/>
                    <a:pt x="1919" y="99"/>
                    <a:pt x="1882" y="89"/>
                  </a:cubicBezTo>
                  <a:cubicBezTo>
                    <a:pt x="1837" y="76"/>
                    <a:pt x="1791" y="66"/>
                    <a:pt x="1745" y="57"/>
                  </a:cubicBezTo>
                  <a:cubicBezTo>
                    <a:pt x="1662" y="42"/>
                    <a:pt x="1578" y="31"/>
                    <a:pt x="1495" y="23"/>
                  </a:cubicBezTo>
                  <a:cubicBezTo>
                    <a:pt x="1398" y="14"/>
                    <a:pt x="1301" y="8"/>
                    <a:pt x="1205" y="4"/>
                  </a:cubicBezTo>
                  <a:cubicBezTo>
                    <a:pt x="1101" y="1"/>
                    <a:pt x="996" y="0"/>
                    <a:pt x="892" y="3"/>
                  </a:cubicBezTo>
                  <a:cubicBezTo>
                    <a:pt x="793" y="5"/>
                    <a:pt x="694" y="10"/>
                    <a:pt x="595" y="18"/>
                  </a:cubicBezTo>
                  <a:cubicBezTo>
                    <a:pt x="508" y="25"/>
                    <a:pt x="421" y="35"/>
                    <a:pt x="335" y="49"/>
                  </a:cubicBezTo>
                  <a:cubicBezTo>
                    <a:pt x="291" y="56"/>
                    <a:pt x="247" y="64"/>
                    <a:pt x="204" y="74"/>
                  </a:cubicBezTo>
                  <a:cubicBezTo>
                    <a:pt x="164" y="84"/>
                    <a:pt x="125" y="94"/>
                    <a:pt x="86" y="109"/>
                  </a:cubicBezTo>
                  <a:cubicBezTo>
                    <a:pt x="68" y="116"/>
                    <a:pt x="51" y="123"/>
                    <a:pt x="34" y="133"/>
                  </a:cubicBezTo>
                  <a:cubicBezTo>
                    <a:pt x="23" y="139"/>
                    <a:pt x="12" y="146"/>
                    <a:pt x="5" y="156"/>
                  </a:cubicBezTo>
                  <a:cubicBezTo>
                    <a:pt x="2" y="160"/>
                    <a:pt x="0" y="163"/>
                    <a:pt x="2" y="168"/>
                  </a:cubicBezTo>
                  <a:cubicBezTo>
                    <a:pt x="7" y="176"/>
                    <a:pt x="16" y="183"/>
                    <a:pt x="24" y="188"/>
                  </a:cubicBezTo>
                  <a:cubicBezTo>
                    <a:pt x="36" y="196"/>
                    <a:pt x="49" y="203"/>
                    <a:pt x="63" y="209"/>
                  </a:cubicBezTo>
                  <a:cubicBezTo>
                    <a:pt x="113" y="231"/>
                    <a:pt x="12" y="187"/>
                    <a:pt x="63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C2C2C"/>
                </a:solidFill>
                <a:latin typeface="CiscoSansTT"/>
              </a:endParaRPr>
            </a:p>
          </p:txBody>
        </p:sp>
        <p:sp>
          <p:nvSpPr>
            <p:cNvPr id="55" name="Freeform 30"/>
            <p:cNvSpPr>
              <a:spLocks/>
            </p:cNvSpPr>
            <p:nvPr/>
          </p:nvSpPr>
          <p:spPr bwMode="auto">
            <a:xfrm>
              <a:off x="1218" y="223"/>
              <a:ext cx="4788" cy="1363"/>
            </a:xfrm>
            <a:custGeom>
              <a:avLst/>
              <a:gdLst>
                <a:gd name="T0" fmla="*/ 2027 w 2027"/>
                <a:gd name="T1" fmla="*/ 415 h 577"/>
                <a:gd name="T2" fmla="*/ 2027 w 2027"/>
                <a:gd name="T3" fmla="*/ 0 h 577"/>
                <a:gd name="T4" fmla="*/ 1919 w 2027"/>
                <a:gd name="T5" fmla="*/ 44 h 577"/>
                <a:gd name="T6" fmla="*/ 1788 w 2027"/>
                <a:gd name="T7" fmla="*/ 77 h 577"/>
                <a:gd name="T8" fmla="*/ 1535 w 2027"/>
                <a:gd name="T9" fmla="*/ 114 h 577"/>
                <a:gd name="T10" fmla="*/ 1249 w 2027"/>
                <a:gd name="T11" fmla="*/ 135 h 577"/>
                <a:gd name="T12" fmla="*/ 938 w 2027"/>
                <a:gd name="T13" fmla="*/ 140 h 577"/>
                <a:gd name="T14" fmla="*/ 636 w 2027"/>
                <a:gd name="T15" fmla="*/ 127 h 577"/>
                <a:gd name="T16" fmla="*/ 368 w 2027"/>
                <a:gd name="T17" fmla="*/ 99 h 577"/>
                <a:gd name="T18" fmla="*/ 112 w 2027"/>
                <a:gd name="T19" fmla="*/ 46 h 577"/>
                <a:gd name="T20" fmla="*/ 0 w 2027"/>
                <a:gd name="T21" fmla="*/ 0 h 577"/>
                <a:gd name="T22" fmla="*/ 0 w 2027"/>
                <a:gd name="T23" fmla="*/ 415 h 577"/>
                <a:gd name="T24" fmla="*/ 11 w 2027"/>
                <a:gd name="T25" fmla="*/ 430 h 577"/>
                <a:gd name="T26" fmla="*/ 56 w 2027"/>
                <a:gd name="T27" fmla="*/ 457 h 577"/>
                <a:gd name="T28" fmla="*/ 168 w 2027"/>
                <a:gd name="T29" fmla="*/ 496 h 577"/>
                <a:gd name="T30" fmla="*/ 413 w 2027"/>
                <a:gd name="T31" fmla="*/ 542 h 577"/>
                <a:gd name="T32" fmla="*/ 716 w 2027"/>
                <a:gd name="T33" fmla="*/ 569 h 577"/>
                <a:gd name="T34" fmla="*/ 1028 w 2027"/>
                <a:gd name="T35" fmla="*/ 577 h 577"/>
                <a:gd name="T36" fmla="*/ 1331 w 2027"/>
                <a:gd name="T37" fmla="*/ 568 h 577"/>
                <a:gd name="T38" fmla="*/ 1600 w 2027"/>
                <a:gd name="T39" fmla="*/ 543 h 577"/>
                <a:gd name="T40" fmla="*/ 1820 w 2027"/>
                <a:gd name="T41" fmla="*/ 505 h 577"/>
                <a:gd name="T42" fmla="*/ 1906 w 2027"/>
                <a:gd name="T43" fmla="*/ 482 h 577"/>
                <a:gd name="T44" fmla="*/ 1983 w 2027"/>
                <a:gd name="T45" fmla="*/ 451 h 577"/>
                <a:gd name="T46" fmla="*/ 2018 w 2027"/>
                <a:gd name="T47" fmla="*/ 428 h 577"/>
                <a:gd name="T48" fmla="*/ 2027 w 2027"/>
                <a:gd name="T49" fmla="*/ 4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27" h="577">
                  <a:moveTo>
                    <a:pt x="2027" y="415"/>
                  </a:moveTo>
                  <a:cubicBezTo>
                    <a:pt x="2027" y="0"/>
                    <a:pt x="2027" y="0"/>
                    <a:pt x="2027" y="0"/>
                  </a:cubicBezTo>
                  <a:cubicBezTo>
                    <a:pt x="1994" y="19"/>
                    <a:pt x="1956" y="33"/>
                    <a:pt x="1919" y="44"/>
                  </a:cubicBezTo>
                  <a:cubicBezTo>
                    <a:pt x="1876" y="57"/>
                    <a:pt x="1832" y="68"/>
                    <a:pt x="1788" y="77"/>
                  </a:cubicBezTo>
                  <a:cubicBezTo>
                    <a:pt x="1705" y="94"/>
                    <a:pt x="1620" y="105"/>
                    <a:pt x="1535" y="114"/>
                  </a:cubicBezTo>
                  <a:cubicBezTo>
                    <a:pt x="1440" y="125"/>
                    <a:pt x="1345" y="131"/>
                    <a:pt x="1249" y="135"/>
                  </a:cubicBezTo>
                  <a:cubicBezTo>
                    <a:pt x="1146" y="140"/>
                    <a:pt x="1042" y="141"/>
                    <a:pt x="938" y="140"/>
                  </a:cubicBezTo>
                  <a:cubicBezTo>
                    <a:pt x="837" y="138"/>
                    <a:pt x="737" y="134"/>
                    <a:pt x="636" y="127"/>
                  </a:cubicBezTo>
                  <a:cubicBezTo>
                    <a:pt x="547" y="121"/>
                    <a:pt x="457" y="112"/>
                    <a:pt x="368" y="99"/>
                  </a:cubicBezTo>
                  <a:cubicBezTo>
                    <a:pt x="282" y="86"/>
                    <a:pt x="196" y="71"/>
                    <a:pt x="112" y="46"/>
                  </a:cubicBezTo>
                  <a:cubicBezTo>
                    <a:pt x="74" y="34"/>
                    <a:pt x="35" y="20"/>
                    <a:pt x="0" y="0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0" y="420"/>
                    <a:pt x="7" y="426"/>
                    <a:pt x="11" y="430"/>
                  </a:cubicBezTo>
                  <a:cubicBezTo>
                    <a:pt x="24" y="441"/>
                    <a:pt x="40" y="450"/>
                    <a:pt x="56" y="457"/>
                  </a:cubicBezTo>
                  <a:cubicBezTo>
                    <a:pt x="92" y="474"/>
                    <a:pt x="130" y="486"/>
                    <a:pt x="168" y="496"/>
                  </a:cubicBezTo>
                  <a:cubicBezTo>
                    <a:pt x="249" y="517"/>
                    <a:pt x="331" y="531"/>
                    <a:pt x="413" y="542"/>
                  </a:cubicBezTo>
                  <a:cubicBezTo>
                    <a:pt x="514" y="555"/>
                    <a:pt x="615" y="563"/>
                    <a:pt x="716" y="569"/>
                  </a:cubicBezTo>
                  <a:cubicBezTo>
                    <a:pt x="820" y="575"/>
                    <a:pt x="924" y="577"/>
                    <a:pt x="1028" y="577"/>
                  </a:cubicBezTo>
                  <a:cubicBezTo>
                    <a:pt x="1129" y="577"/>
                    <a:pt x="1230" y="574"/>
                    <a:pt x="1331" y="568"/>
                  </a:cubicBezTo>
                  <a:cubicBezTo>
                    <a:pt x="1421" y="562"/>
                    <a:pt x="1511" y="555"/>
                    <a:pt x="1600" y="543"/>
                  </a:cubicBezTo>
                  <a:cubicBezTo>
                    <a:pt x="1674" y="534"/>
                    <a:pt x="1747" y="522"/>
                    <a:pt x="1820" y="505"/>
                  </a:cubicBezTo>
                  <a:cubicBezTo>
                    <a:pt x="1849" y="499"/>
                    <a:pt x="1877" y="491"/>
                    <a:pt x="1906" y="482"/>
                  </a:cubicBezTo>
                  <a:cubicBezTo>
                    <a:pt x="1932" y="474"/>
                    <a:pt x="1958" y="464"/>
                    <a:pt x="1983" y="451"/>
                  </a:cubicBezTo>
                  <a:cubicBezTo>
                    <a:pt x="1995" y="445"/>
                    <a:pt x="2008" y="438"/>
                    <a:pt x="2018" y="428"/>
                  </a:cubicBezTo>
                  <a:cubicBezTo>
                    <a:pt x="2022" y="425"/>
                    <a:pt x="2027" y="420"/>
                    <a:pt x="2027" y="4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C2C2C"/>
                </a:solidFill>
                <a:latin typeface="CiscoSansTT"/>
              </a:endParaRPr>
            </a:p>
          </p:txBody>
        </p:sp>
      </p:grpSp>
      <p:grpSp>
        <p:nvGrpSpPr>
          <p:cNvPr id="57" name="Group 56"/>
          <p:cNvGrpSpPr>
            <a:grpSpLocks noChangeAspect="1"/>
          </p:cNvGrpSpPr>
          <p:nvPr/>
        </p:nvGrpSpPr>
        <p:grpSpPr bwMode="auto">
          <a:xfrm>
            <a:off x="7272334" y="2181558"/>
            <a:ext cx="801929" cy="338985"/>
            <a:chOff x="1216" y="-377"/>
            <a:chExt cx="4792" cy="1963"/>
          </a:xfrm>
          <a:solidFill>
            <a:srgbClr val="8D8D8D"/>
          </a:solidFill>
        </p:grpSpPr>
        <p:sp>
          <p:nvSpPr>
            <p:cNvPr id="58" name="Freeform 29"/>
            <p:cNvSpPr>
              <a:spLocks/>
            </p:cNvSpPr>
            <p:nvPr/>
          </p:nvSpPr>
          <p:spPr bwMode="auto">
            <a:xfrm>
              <a:off x="1216" y="-377"/>
              <a:ext cx="4792" cy="773"/>
            </a:xfrm>
            <a:custGeom>
              <a:avLst/>
              <a:gdLst>
                <a:gd name="T0" fmla="*/ 63 w 2029"/>
                <a:gd name="T1" fmla="*/ 209 h 327"/>
                <a:gd name="T2" fmla="*/ 169 w 2029"/>
                <a:gd name="T3" fmla="*/ 245 h 327"/>
                <a:gd name="T4" fmla="*/ 305 w 2029"/>
                <a:gd name="T5" fmla="*/ 274 h 327"/>
                <a:gd name="T6" fmla="*/ 559 w 2029"/>
                <a:gd name="T7" fmla="*/ 307 h 327"/>
                <a:gd name="T8" fmla="*/ 852 w 2029"/>
                <a:gd name="T9" fmla="*/ 324 h 327"/>
                <a:gd name="T10" fmla="*/ 1165 w 2029"/>
                <a:gd name="T11" fmla="*/ 324 h 327"/>
                <a:gd name="T12" fmla="*/ 1459 w 2029"/>
                <a:gd name="T13" fmla="*/ 308 h 327"/>
                <a:gd name="T14" fmla="*/ 1715 w 2029"/>
                <a:gd name="T15" fmla="*/ 275 h 327"/>
                <a:gd name="T16" fmla="*/ 1849 w 2029"/>
                <a:gd name="T17" fmla="*/ 247 h 327"/>
                <a:gd name="T18" fmla="*/ 1959 w 2029"/>
                <a:gd name="T19" fmla="*/ 212 h 327"/>
                <a:gd name="T20" fmla="*/ 2010 w 2029"/>
                <a:gd name="T21" fmla="*/ 185 h 327"/>
                <a:gd name="T22" fmla="*/ 2028 w 2029"/>
                <a:gd name="T23" fmla="*/ 166 h 327"/>
                <a:gd name="T24" fmla="*/ 2023 w 2029"/>
                <a:gd name="T25" fmla="*/ 154 h 327"/>
                <a:gd name="T26" fmla="*/ 1989 w 2029"/>
                <a:gd name="T27" fmla="*/ 129 h 327"/>
                <a:gd name="T28" fmla="*/ 1882 w 2029"/>
                <a:gd name="T29" fmla="*/ 89 h 327"/>
                <a:gd name="T30" fmla="*/ 1745 w 2029"/>
                <a:gd name="T31" fmla="*/ 57 h 327"/>
                <a:gd name="T32" fmla="*/ 1495 w 2029"/>
                <a:gd name="T33" fmla="*/ 23 h 327"/>
                <a:gd name="T34" fmla="*/ 1205 w 2029"/>
                <a:gd name="T35" fmla="*/ 4 h 327"/>
                <a:gd name="T36" fmla="*/ 892 w 2029"/>
                <a:gd name="T37" fmla="*/ 3 h 327"/>
                <a:gd name="T38" fmla="*/ 595 w 2029"/>
                <a:gd name="T39" fmla="*/ 18 h 327"/>
                <a:gd name="T40" fmla="*/ 335 w 2029"/>
                <a:gd name="T41" fmla="*/ 49 h 327"/>
                <a:gd name="T42" fmla="*/ 204 w 2029"/>
                <a:gd name="T43" fmla="*/ 74 h 327"/>
                <a:gd name="T44" fmla="*/ 86 w 2029"/>
                <a:gd name="T45" fmla="*/ 109 h 327"/>
                <a:gd name="T46" fmla="*/ 34 w 2029"/>
                <a:gd name="T47" fmla="*/ 133 h 327"/>
                <a:gd name="T48" fmla="*/ 5 w 2029"/>
                <a:gd name="T49" fmla="*/ 156 h 327"/>
                <a:gd name="T50" fmla="*/ 2 w 2029"/>
                <a:gd name="T51" fmla="*/ 168 h 327"/>
                <a:gd name="T52" fmla="*/ 24 w 2029"/>
                <a:gd name="T53" fmla="*/ 188 h 327"/>
                <a:gd name="T54" fmla="*/ 63 w 2029"/>
                <a:gd name="T55" fmla="*/ 209 h 327"/>
                <a:gd name="T56" fmla="*/ 63 w 2029"/>
                <a:gd name="T57" fmla="*/ 209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29" h="327">
                  <a:moveTo>
                    <a:pt x="63" y="209"/>
                  </a:moveTo>
                  <a:cubicBezTo>
                    <a:pt x="97" y="224"/>
                    <a:pt x="133" y="235"/>
                    <a:pt x="169" y="245"/>
                  </a:cubicBezTo>
                  <a:cubicBezTo>
                    <a:pt x="214" y="256"/>
                    <a:pt x="259" y="266"/>
                    <a:pt x="305" y="274"/>
                  </a:cubicBezTo>
                  <a:cubicBezTo>
                    <a:pt x="389" y="289"/>
                    <a:pt x="474" y="299"/>
                    <a:pt x="559" y="307"/>
                  </a:cubicBezTo>
                  <a:cubicBezTo>
                    <a:pt x="657" y="316"/>
                    <a:pt x="754" y="321"/>
                    <a:pt x="852" y="324"/>
                  </a:cubicBezTo>
                  <a:cubicBezTo>
                    <a:pt x="956" y="327"/>
                    <a:pt x="1061" y="327"/>
                    <a:pt x="1165" y="324"/>
                  </a:cubicBezTo>
                  <a:cubicBezTo>
                    <a:pt x="1263" y="322"/>
                    <a:pt x="1361" y="316"/>
                    <a:pt x="1459" y="308"/>
                  </a:cubicBezTo>
                  <a:cubicBezTo>
                    <a:pt x="1545" y="300"/>
                    <a:pt x="1630" y="290"/>
                    <a:pt x="1715" y="275"/>
                  </a:cubicBezTo>
                  <a:cubicBezTo>
                    <a:pt x="1760" y="268"/>
                    <a:pt x="1805" y="259"/>
                    <a:pt x="1849" y="247"/>
                  </a:cubicBezTo>
                  <a:cubicBezTo>
                    <a:pt x="1887" y="238"/>
                    <a:pt x="1924" y="227"/>
                    <a:pt x="1959" y="212"/>
                  </a:cubicBezTo>
                  <a:cubicBezTo>
                    <a:pt x="1977" y="205"/>
                    <a:pt x="1995" y="196"/>
                    <a:pt x="2010" y="185"/>
                  </a:cubicBezTo>
                  <a:cubicBezTo>
                    <a:pt x="2016" y="180"/>
                    <a:pt x="2025" y="174"/>
                    <a:pt x="2028" y="166"/>
                  </a:cubicBezTo>
                  <a:cubicBezTo>
                    <a:pt x="2029" y="162"/>
                    <a:pt x="2026" y="157"/>
                    <a:pt x="2023" y="154"/>
                  </a:cubicBezTo>
                  <a:cubicBezTo>
                    <a:pt x="2014" y="144"/>
                    <a:pt x="2001" y="136"/>
                    <a:pt x="1989" y="129"/>
                  </a:cubicBezTo>
                  <a:cubicBezTo>
                    <a:pt x="1955" y="111"/>
                    <a:pt x="1919" y="99"/>
                    <a:pt x="1882" y="89"/>
                  </a:cubicBezTo>
                  <a:cubicBezTo>
                    <a:pt x="1837" y="76"/>
                    <a:pt x="1791" y="66"/>
                    <a:pt x="1745" y="57"/>
                  </a:cubicBezTo>
                  <a:cubicBezTo>
                    <a:pt x="1662" y="42"/>
                    <a:pt x="1578" y="31"/>
                    <a:pt x="1495" y="23"/>
                  </a:cubicBezTo>
                  <a:cubicBezTo>
                    <a:pt x="1398" y="14"/>
                    <a:pt x="1301" y="8"/>
                    <a:pt x="1205" y="4"/>
                  </a:cubicBezTo>
                  <a:cubicBezTo>
                    <a:pt x="1101" y="1"/>
                    <a:pt x="996" y="0"/>
                    <a:pt x="892" y="3"/>
                  </a:cubicBezTo>
                  <a:cubicBezTo>
                    <a:pt x="793" y="5"/>
                    <a:pt x="694" y="10"/>
                    <a:pt x="595" y="18"/>
                  </a:cubicBezTo>
                  <a:cubicBezTo>
                    <a:pt x="508" y="25"/>
                    <a:pt x="421" y="35"/>
                    <a:pt x="335" y="49"/>
                  </a:cubicBezTo>
                  <a:cubicBezTo>
                    <a:pt x="291" y="56"/>
                    <a:pt x="247" y="64"/>
                    <a:pt x="204" y="74"/>
                  </a:cubicBezTo>
                  <a:cubicBezTo>
                    <a:pt x="164" y="84"/>
                    <a:pt x="125" y="94"/>
                    <a:pt x="86" y="109"/>
                  </a:cubicBezTo>
                  <a:cubicBezTo>
                    <a:pt x="68" y="116"/>
                    <a:pt x="51" y="123"/>
                    <a:pt x="34" y="133"/>
                  </a:cubicBezTo>
                  <a:cubicBezTo>
                    <a:pt x="23" y="139"/>
                    <a:pt x="12" y="146"/>
                    <a:pt x="5" y="156"/>
                  </a:cubicBezTo>
                  <a:cubicBezTo>
                    <a:pt x="2" y="160"/>
                    <a:pt x="0" y="163"/>
                    <a:pt x="2" y="168"/>
                  </a:cubicBezTo>
                  <a:cubicBezTo>
                    <a:pt x="7" y="176"/>
                    <a:pt x="16" y="183"/>
                    <a:pt x="24" y="188"/>
                  </a:cubicBezTo>
                  <a:cubicBezTo>
                    <a:pt x="36" y="196"/>
                    <a:pt x="49" y="203"/>
                    <a:pt x="63" y="209"/>
                  </a:cubicBezTo>
                  <a:cubicBezTo>
                    <a:pt x="113" y="231"/>
                    <a:pt x="12" y="187"/>
                    <a:pt x="63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C2C2C"/>
                </a:solidFill>
                <a:latin typeface="CiscoSansTT"/>
              </a:endParaRPr>
            </a:p>
          </p:txBody>
        </p:sp>
        <p:sp>
          <p:nvSpPr>
            <p:cNvPr id="63" name="Freeform 30"/>
            <p:cNvSpPr>
              <a:spLocks/>
            </p:cNvSpPr>
            <p:nvPr/>
          </p:nvSpPr>
          <p:spPr bwMode="auto">
            <a:xfrm>
              <a:off x="1218" y="223"/>
              <a:ext cx="4788" cy="1363"/>
            </a:xfrm>
            <a:custGeom>
              <a:avLst/>
              <a:gdLst>
                <a:gd name="T0" fmla="*/ 2027 w 2027"/>
                <a:gd name="T1" fmla="*/ 415 h 577"/>
                <a:gd name="T2" fmla="*/ 2027 w 2027"/>
                <a:gd name="T3" fmla="*/ 0 h 577"/>
                <a:gd name="T4" fmla="*/ 1919 w 2027"/>
                <a:gd name="T5" fmla="*/ 44 h 577"/>
                <a:gd name="T6" fmla="*/ 1788 w 2027"/>
                <a:gd name="T7" fmla="*/ 77 h 577"/>
                <a:gd name="T8" fmla="*/ 1535 w 2027"/>
                <a:gd name="T9" fmla="*/ 114 h 577"/>
                <a:gd name="T10" fmla="*/ 1249 w 2027"/>
                <a:gd name="T11" fmla="*/ 135 h 577"/>
                <a:gd name="T12" fmla="*/ 938 w 2027"/>
                <a:gd name="T13" fmla="*/ 140 h 577"/>
                <a:gd name="T14" fmla="*/ 636 w 2027"/>
                <a:gd name="T15" fmla="*/ 127 h 577"/>
                <a:gd name="T16" fmla="*/ 368 w 2027"/>
                <a:gd name="T17" fmla="*/ 99 h 577"/>
                <a:gd name="T18" fmla="*/ 112 w 2027"/>
                <a:gd name="T19" fmla="*/ 46 h 577"/>
                <a:gd name="T20" fmla="*/ 0 w 2027"/>
                <a:gd name="T21" fmla="*/ 0 h 577"/>
                <a:gd name="T22" fmla="*/ 0 w 2027"/>
                <a:gd name="T23" fmla="*/ 415 h 577"/>
                <a:gd name="T24" fmla="*/ 11 w 2027"/>
                <a:gd name="T25" fmla="*/ 430 h 577"/>
                <a:gd name="T26" fmla="*/ 56 w 2027"/>
                <a:gd name="T27" fmla="*/ 457 h 577"/>
                <a:gd name="T28" fmla="*/ 168 w 2027"/>
                <a:gd name="T29" fmla="*/ 496 h 577"/>
                <a:gd name="T30" fmla="*/ 413 w 2027"/>
                <a:gd name="T31" fmla="*/ 542 h 577"/>
                <a:gd name="T32" fmla="*/ 716 w 2027"/>
                <a:gd name="T33" fmla="*/ 569 h 577"/>
                <a:gd name="T34" fmla="*/ 1028 w 2027"/>
                <a:gd name="T35" fmla="*/ 577 h 577"/>
                <a:gd name="T36" fmla="*/ 1331 w 2027"/>
                <a:gd name="T37" fmla="*/ 568 h 577"/>
                <a:gd name="T38" fmla="*/ 1600 w 2027"/>
                <a:gd name="T39" fmla="*/ 543 h 577"/>
                <a:gd name="T40" fmla="*/ 1820 w 2027"/>
                <a:gd name="T41" fmla="*/ 505 h 577"/>
                <a:gd name="T42" fmla="*/ 1906 w 2027"/>
                <a:gd name="T43" fmla="*/ 482 h 577"/>
                <a:gd name="T44" fmla="*/ 1983 w 2027"/>
                <a:gd name="T45" fmla="*/ 451 h 577"/>
                <a:gd name="T46" fmla="*/ 2018 w 2027"/>
                <a:gd name="T47" fmla="*/ 428 h 577"/>
                <a:gd name="T48" fmla="*/ 2027 w 2027"/>
                <a:gd name="T49" fmla="*/ 4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27" h="577">
                  <a:moveTo>
                    <a:pt x="2027" y="415"/>
                  </a:moveTo>
                  <a:cubicBezTo>
                    <a:pt x="2027" y="0"/>
                    <a:pt x="2027" y="0"/>
                    <a:pt x="2027" y="0"/>
                  </a:cubicBezTo>
                  <a:cubicBezTo>
                    <a:pt x="1994" y="19"/>
                    <a:pt x="1956" y="33"/>
                    <a:pt x="1919" y="44"/>
                  </a:cubicBezTo>
                  <a:cubicBezTo>
                    <a:pt x="1876" y="57"/>
                    <a:pt x="1832" y="68"/>
                    <a:pt x="1788" y="77"/>
                  </a:cubicBezTo>
                  <a:cubicBezTo>
                    <a:pt x="1705" y="94"/>
                    <a:pt x="1620" y="105"/>
                    <a:pt x="1535" y="114"/>
                  </a:cubicBezTo>
                  <a:cubicBezTo>
                    <a:pt x="1440" y="125"/>
                    <a:pt x="1345" y="131"/>
                    <a:pt x="1249" y="135"/>
                  </a:cubicBezTo>
                  <a:cubicBezTo>
                    <a:pt x="1146" y="140"/>
                    <a:pt x="1042" y="141"/>
                    <a:pt x="938" y="140"/>
                  </a:cubicBezTo>
                  <a:cubicBezTo>
                    <a:pt x="837" y="138"/>
                    <a:pt x="737" y="134"/>
                    <a:pt x="636" y="127"/>
                  </a:cubicBezTo>
                  <a:cubicBezTo>
                    <a:pt x="547" y="121"/>
                    <a:pt x="457" y="112"/>
                    <a:pt x="368" y="99"/>
                  </a:cubicBezTo>
                  <a:cubicBezTo>
                    <a:pt x="282" y="86"/>
                    <a:pt x="196" y="71"/>
                    <a:pt x="112" y="46"/>
                  </a:cubicBezTo>
                  <a:cubicBezTo>
                    <a:pt x="74" y="34"/>
                    <a:pt x="35" y="20"/>
                    <a:pt x="0" y="0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0" y="420"/>
                    <a:pt x="7" y="426"/>
                    <a:pt x="11" y="430"/>
                  </a:cubicBezTo>
                  <a:cubicBezTo>
                    <a:pt x="24" y="441"/>
                    <a:pt x="40" y="450"/>
                    <a:pt x="56" y="457"/>
                  </a:cubicBezTo>
                  <a:cubicBezTo>
                    <a:pt x="92" y="474"/>
                    <a:pt x="130" y="486"/>
                    <a:pt x="168" y="496"/>
                  </a:cubicBezTo>
                  <a:cubicBezTo>
                    <a:pt x="249" y="517"/>
                    <a:pt x="331" y="531"/>
                    <a:pt x="413" y="542"/>
                  </a:cubicBezTo>
                  <a:cubicBezTo>
                    <a:pt x="514" y="555"/>
                    <a:pt x="615" y="563"/>
                    <a:pt x="716" y="569"/>
                  </a:cubicBezTo>
                  <a:cubicBezTo>
                    <a:pt x="820" y="575"/>
                    <a:pt x="924" y="577"/>
                    <a:pt x="1028" y="577"/>
                  </a:cubicBezTo>
                  <a:cubicBezTo>
                    <a:pt x="1129" y="577"/>
                    <a:pt x="1230" y="574"/>
                    <a:pt x="1331" y="568"/>
                  </a:cubicBezTo>
                  <a:cubicBezTo>
                    <a:pt x="1421" y="562"/>
                    <a:pt x="1511" y="555"/>
                    <a:pt x="1600" y="543"/>
                  </a:cubicBezTo>
                  <a:cubicBezTo>
                    <a:pt x="1674" y="534"/>
                    <a:pt x="1747" y="522"/>
                    <a:pt x="1820" y="505"/>
                  </a:cubicBezTo>
                  <a:cubicBezTo>
                    <a:pt x="1849" y="499"/>
                    <a:pt x="1877" y="491"/>
                    <a:pt x="1906" y="482"/>
                  </a:cubicBezTo>
                  <a:cubicBezTo>
                    <a:pt x="1932" y="474"/>
                    <a:pt x="1958" y="464"/>
                    <a:pt x="1983" y="451"/>
                  </a:cubicBezTo>
                  <a:cubicBezTo>
                    <a:pt x="1995" y="445"/>
                    <a:pt x="2008" y="438"/>
                    <a:pt x="2018" y="428"/>
                  </a:cubicBezTo>
                  <a:cubicBezTo>
                    <a:pt x="2022" y="425"/>
                    <a:pt x="2027" y="420"/>
                    <a:pt x="2027" y="4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C2C2C"/>
                </a:solidFill>
                <a:latin typeface="CiscoSansT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2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 225"/>
          <p:cNvSpPr/>
          <p:nvPr/>
        </p:nvSpPr>
        <p:spPr>
          <a:xfrm rot="10800000" flipV="1">
            <a:off x="223687" y="2528118"/>
            <a:ext cx="8706002" cy="1618022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224" name="Rectangle 223"/>
          <p:cNvSpPr/>
          <p:nvPr/>
        </p:nvSpPr>
        <p:spPr>
          <a:xfrm rot="10800000" flipH="1" flipV="1">
            <a:off x="223687" y="2148529"/>
            <a:ext cx="8706002" cy="420624"/>
          </a:xfrm>
          <a:prstGeom prst="rect">
            <a:avLst/>
          </a:prstGeom>
          <a:pattFill prst="dkUpDiag">
            <a:fgClr>
              <a:srgbClr val="FA5706"/>
            </a:fgClr>
            <a:bgClr>
              <a:srgbClr val="FB6C25"/>
            </a:bgClr>
          </a:patt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100" dirty="0"/>
          </a:p>
        </p:txBody>
      </p:sp>
      <p:sp>
        <p:nvSpPr>
          <p:cNvPr id="53" name="Title 1"/>
          <p:cNvSpPr txBox="1">
            <a:spLocks noGrp="1"/>
          </p:cNvSpPr>
          <p:nvPr>
            <p:ph type="title"/>
          </p:nvPr>
        </p:nvSpPr>
        <p:spPr>
          <a:xfrm>
            <a:off x="1316742" y="294595"/>
            <a:ext cx="8345488" cy="731837"/>
          </a:xfrm>
        </p:spPr>
        <p:txBody>
          <a:bodyPr/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Simplified Operations with HCI and CI Working Together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31454" y="3182169"/>
            <a:ext cx="4902358" cy="416560"/>
            <a:chOff x="1287780" y="2518093"/>
            <a:chExt cx="5578241" cy="416560"/>
          </a:xfrm>
        </p:grpSpPr>
        <p:sp>
          <p:nvSpPr>
            <p:cNvPr id="42" name="Rectangle 41"/>
            <p:cNvSpPr/>
            <p:nvPr/>
          </p:nvSpPr>
          <p:spPr>
            <a:xfrm>
              <a:off x="1287780" y="2518093"/>
              <a:ext cx="5578241" cy="4165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149589" y="2557096"/>
              <a:ext cx="185462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spc="30" dirty="0">
                  <a:solidFill>
                    <a:schemeClr val="bg1"/>
                  </a:solidFill>
                </a:rPr>
                <a:t>HX Data Platform</a:t>
              </a: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331452" y="3685090"/>
            <a:ext cx="1618894" cy="354647"/>
            <a:chOff x="504349" y="3825940"/>
            <a:chExt cx="1618894" cy="354647"/>
          </a:xfrm>
        </p:grpSpPr>
        <p:sp>
          <p:nvSpPr>
            <p:cNvPr id="192" name="Rectangle 191"/>
            <p:cNvSpPr/>
            <p:nvPr/>
          </p:nvSpPr>
          <p:spPr>
            <a:xfrm>
              <a:off x="504349" y="3825940"/>
              <a:ext cx="1618894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86632" y="3948763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194" name="Group 193"/>
            <p:cNvGrpSpPr/>
            <p:nvPr/>
          </p:nvGrpSpPr>
          <p:grpSpPr>
            <a:xfrm>
              <a:off x="892407" y="3878314"/>
              <a:ext cx="219450" cy="249899"/>
              <a:chOff x="10782301" y="6920601"/>
              <a:chExt cx="232410" cy="249899"/>
            </a:xfrm>
          </p:grpSpPr>
          <p:sp>
            <p:nvSpPr>
              <p:cNvPr id="218" name="Rectangle 217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19" name="Freeform 218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220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221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222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223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195" name="Group 194"/>
            <p:cNvGrpSpPr/>
            <p:nvPr/>
          </p:nvGrpSpPr>
          <p:grpSpPr>
            <a:xfrm>
              <a:off x="1134696" y="3878314"/>
              <a:ext cx="219450" cy="249899"/>
              <a:chOff x="1339364" y="3073387"/>
              <a:chExt cx="232410" cy="249899"/>
            </a:xfrm>
          </p:grpSpPr>
          <p:sp>
            <p:nvSpPr>
              <p:cNvPr id="212" name="Rectangle 211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13" name="Freeform 212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214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215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216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217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196" name="Group 195"/>
            <p:cNvGrpSpPr/>
            <p:nvPr/>
          </p:nvGrpSpPr>
          <p:grpSpPr>
            <a:xfrm>
              <a:off x="1861562" y="3878314"/>
              <a:ext cx="219450" cy="249899"/>
              <a:chOff x="7320171" y="3878314"/>
              <a:chExt cx="219450" cy="249899"/>
            </a:xfrm>
          </p:grpSpPr>
          <p:sp>
            <p:nvSpPr>
              <p:cNvPr id="205" name="Rectangle 204"/>
              <p:cNvSpPr/>
              <p:nvPr/>
            </p:nvSpPr>
            <p:spPr>
              <a:xfrm>
                <a:off x="7320171" y="3878314"/>
                <a:ext cx="21945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06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07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08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09" name="Rounded Rectangle 208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10" name="Freeform 23"/>
              <p:cNvSpPr>
                <a:spLocks noEditPoints="1"/>
              </p:cNvSpPr>
              <p:nvPr/>
            </p:nvSpPr>
            <p:spPr bwMode="auto">
              <a:xfrm>
                <a:off x="7368046" y="3914872"/>
                <a:ext cx="123699" cy="129694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11" name="Freeform 24"/>
              <p:cNvSpPr>
                <a:spLocks noEditPoints="1"/>
              </p:cNvSpPr>
              <p:nvPr/>
            </p:nvSpPr>
            <p:spPr bwMode="auto">
              <a:xfrm>
                <a:off x="7371757" y="4014435"/>
                <a:ext cx="59375" cy="39301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1619274" y="3878314"/>
              <a:ext cx="219450" cy="249899"/>
              <a:chOff x="7320171" y="3878314"/>
              <a:chExt cx="219450" cy="249899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7320171" y="3878314"/>
                <a:ext cx="21945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99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00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01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02" name="Rounded Rectangle 201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03" name="Freeform 23"/>
              <p:cNvSpPr>
                <a:spLocks noEditPoints="1"/>
              </p:cNvSpPr>
              <p:nvPr/>
            </p:nvSpPr>
            <p:spPr bwMode="auto">
              <a:xfrm>
                <a:off x="7368046" y="3914872"/>
                <a:ext cx="123699" cy="129694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04" name="Freeform 24"/>
              <p:cNvSpPr>
                <a:spLocks noEditPoints="1"/>
              </p:cNvSpPr>
              <p:nvPr/>
            </p:nvSpPr>
            <p:spPr bwMode="auto">
              <a:xfrm>
                <a:off x="7371757" y="4014435"/>
                <a:ext cx="59375" cy="39301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</p:grpSp>
      <p:grpSp>
        <p:nvGrpSpPr>
          <p:cNvPr id="231" name="Group 230"/>
          <p:cNvGrpSpPr/>
          <p:nvPr/>
        </p:nvGrpSpPr>
        <p:grpSpPr>
          <a:xfrm>
            <a:off x="1204088" y="3737464"/>
            <a:ext cx="219450" cy="249899"/>
            <a:chOff x="1339364" y="3073387"/>
            <a:chExt cx="232410" cy="249899"/>
          </a:xfrm>
        </p:grpSpPr>
        <p:sp>
          <p:nvSpPr>
            <p:cNvPr id="232" name="Rectangle 231"/>
            <p:cNvSpPr/>
            <p:nvPr/>
          </p:nvSpPr>
          <p:spPr>
            <a:xfrm>
              <a:off x="1339364" y="3073387"/>
              <a:ext cx="232410" cy="249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1367939" y="3096510"/>
              <a:ext cx="181256" cy="165735"/>
            </a:xfrm>
            <a:custGeom>
              <a:avLst/>
              <a:gdLst>
                <a:gd name="connsiteX0" fmla="*/ 24918 w 181256"/>
                <a:gd name="connsiteY0" fmla="*/ 107579 h 165735"/>
                <a:gd name="connsiteX1" fmla="*/ 24918 w 181256"/>
                <a:gd name="connsiteY1" fmla="*/ 141362 h 165735"/>
                <a:gd name="connsiteX2" fmla="*/ 86172 w 181256"/>
                <a:gd name="connsiteY2" fmla="*/ 141362 h 165735"/>
                <a:gd name="connsiteX3" fmla="*/ 86172 w 181256"/>
                <a:gd name="connsiteY3" fmla="*/ 107579 h 165735"/>
                <a:gd name="connsiteX4" fmla="*/ 95085 w 181256"/>
                <a:gd name="connsiteY4" fmla="*/ 107543 h 165735"/>
                <a:gd name="connsiteX5" fmla="*/ 95085 w 181256"/>
                <a:gd name="connsiteY5" fmla="*/ 141326 h 165735"/>
                <a:gd name="connsiteX6" fmla="*/ 156339 w 181256"/>
                <a:gd name="connsiteY6" fmla="*/ 141326 h 165735"/>
                <a:gd name="connsiteX7" fmla="*/ 156339 w 181256"/>
                <a:gd name="connsiteY7" fmla="*/ 107543 h 165735"/>
                <a:gd name="connsiteX8" fmla="*/ 24937 w 181256"/>
                <a:gd name="connsiteY8" fmla="*/ 65991 h 165735"/>
                <a:gd name="connsiteX9" fmla="*/ 24937 w 181256"/>
                <a:gd name="connsiteY9" fmla="*/ 99774 h 165735"/>
                <a:gd name="connsiteX10" fmla="*/ 86191 w 181256"/>
                <a:gd name="connsiteY10" fmla="*/ 99774 h 165735"/>
                <a:gd name="connsiteX11" fmla="*/ 86191 w 181256"/>
                <a:gd name="connsiteY11" fmla="*/ 65991 h 165735"/>
                <a:gd name="connsiteX12" fmla="*/ 95066 w 181256"/>
                <a:gd name="connsiteY12" fmla="*/ 65970 h 165735"/>
                <a:gd name="connsiteX13" fmla="*/ 95066 w 181256"/>
                <a:gd name="connsiteY13" fmla="*/ 99753 h 165735"/>
                <a:gd name="connsiteX14" fmla="*/ 156320 w 181256"/>
                <a:gd name="connsiteY14" fmla="*/ 99753 h 165735"/>
                <a:gd name="connsiteX15" fmla="*/ 156320 w 181256"/>
                <a:gd name="connsiteY15" fmla="*/ 65970 h 165735"/>
                <a:gd name="connsiteX16" fmla="*/ 95066 w 181256"/>
                <a:gd name="connsiteY16" fmla="*/ 24381 h 165735"/>
                <a:gd name="connsiteX17" fmla="*/ 95066 w 181256"/>
                <a:gd name="connsiteY17" fmla="*/ 58164 h 165735"/>
                <a:gd name="connsiteX18" fmla="*/ 156320 w 181256"/>
                <a:gd name="connsiteY18" fmla="*/ 58164 h 165735"/>
                <a:gd name="connsiteX19" fmla="*/ 156320 w 181256"/>
                <a:gd name="connsiteY19" fmla="*/ 24381 h 165735"/>
                <a:gd name="connsiteX20" fmla="*/ 24937 w 181256"/>
                <a:gd name="connsiteY20" fmla="*/ 24373 h 165735"/>
                <a:gd name="connsiteX21" fmla="*/ 24937 w 181256"/>
                <a:gd name="connsiteY21" fmla="*/ 58156 h 165735"/>
                <a:gd name="connsiteX22" fmla="*/ 86191 w 181256"/>
                <a:gd name="connsiteY22" fmla="*/ 58156 h 165735"/>
                <a:gd name="connsiteX23" fmla="*/ 86191 w 181256"/>
                <a:gd name="connsiteY23" fmla="*/ 24373 h 165735"/>
                <a:gd name="connsiteX24" fmla="*/ 0 w 181256"/>
                <a:gd name="connsiteY24" fmla="*/ 0 h 165735"/>
                <a:gd name="connsiteX25" fmla="*/ 181256 w 181256"/>
                <a:gd name="connsiteY25" fmla="*/ 0 h 165735"/>
                <a:gd name="connsiteX26" fmla="*/ 181256 w 181256"/>
                <a:gd name="connsiteY26" fmla="*/ 165735 h 165735"/>
                <a:gd name="connsiteX27" fmla="*/ 0 w 181256"/>
                <a:gd name="connsiteY27" fmla="*/ 165735 h 16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256" h="165735">
                  <a:moveTo>
                    <a:pt x="24918" y="107579"/>
                  </a:moveTo>
                  <a:lnTo>
                    <a:pt x="24918" y="141362"/>
                  </a:lnTo>
                  <a:lnTo>
                    <a:pt x="86172" y="141362"/>
                  </a:lnTo>
                  <a:lnTo>
                    <a:pt x="86172" y="107579"/>
                  </a:lnTo>
                  <a:close/>
                  <a:moveTo>
                    <a:pt x="95085" y="107543"/>
                  </a:moveTo>
                  <a:lnTo>
                    <a:pt x="95085" y="141326"/>
                  </a:lnTo>
                  <a:lnTo>
                    <a:pt x="156339" y="141326"/>
                  </a:lnTo>
                  <a:lnTo>
                    <a:pt x="156339" y="107543"/>
                  </a:lnTo>
                  <a:close/>
                  <a:moveTo>
                    <a:pt x="24937" y="65991"/>
                  </a:moveTo>
                  <a:lnTo>
                    <a:pt x="24937" y="99774"/>
                  </a:lnTo>
                  <a:lnTo>
                    <a:pt x="86191" y="99774"/>
                  </a:lnTo>
                  <a:lnTo>
                    <a:pt x="86191" y="65991"/>
                  </a:lnTo>
                  <a:close/>
                  <a:moveTo>
                    <a:pt x="95066" y="65970"/>
                  </a:moveTo>
                  <a:lnTo>
                    <a:pt x="95066" y="99753"/>
                  </a:lnTo>
                  <a:lnTo>
                    <a:pt x="156320" y="99753"/>
                  </a:lnTo>
                  <a:lnTo>
                    <a:pt x="156320" y="65970"/>
                  </a:lnTo>
                  <a:close/>
                  <a:moveTo>
                    <a:pt x="95066" y="24381"/>
                  </a:moveTo>
                  <a:lnTo>
                    <a:pt x="95066" y="58164"/>
                  </a:lnTo>
                  <a:lnTo>
                    <a:pt x="156320" y="58164"/>
                  </a:lnTo>
                  <a:lnTo>
                    <a:pt x="156320" y="24381"/>
                  </a:lnTo>
                  <a:close/>
                  <a:moveTo>
                    <a:pt x="24937" y="24373"/>
                  </a:moveTo>
                  <a:lnTo>
                    <a:pt x="24937" y="58156"/>
                  </a:lnTo>
                  <a:lnTo>
                    <a:pt x="86191" y="58156"/>
                  </a:lnTo>
                  <a:lnTo>
                    <a:pt x="86191" y="24373"/>
                  </a:lnTo>
                  <a:close/>
                  <a:moveTo>
                    <a:pt x="0" y="0"/>
                  </a:moveTo>
                  <a:lnTo>
                    <a:pt x="181256" y="0"/>
                  </a:lnTo>
                  <a:lnTo>
                    <a:pt x="181256" y="165735"/>
                  </a:lnTo>
                  <a:lnTo>
                    <a:pt x="0" y="16573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234" name="Group 10"/>
            <p:cNvGrpSpPr>
              <a:grpSpLocks noChangeAspect="1"/>
            </p:cNvGrpSpPr>
            <p:nvPr/>
          </p:nvGrpSpPr>
          <p:grpSpPr bwMode="auto">
            <a:xfrm>
              <a:off x="1414313" y="3277826"/>
              <a:ext cx="82513" cy="33414"/>
              <a:chOff x="2759" y="1571"/>
              <a:chExt cx="242" cy="98"/>
            </a:xfrm>
            <a:solidFill>
              <a:schemeClr val="tx1"/>
            </a:solidFill>
          </p:grpSpPr>
          <p:sp>
            <p:nvSpPr>
              <p:cNvPr id="235" name="Freeform 11"/>
              <p:cNvSpPr>
                <a:spLocks/>
              </p:cNvSpPr>
              <p:nvPr/>
            </p:nvSpPr>
            <p:spPr bwMode="auto">
              <a:xfrm>
                <a:off x="275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2 w 143"/>
                  <a:gd name="T3" fmla="*/ 123 h 186"/>
                  <a:gd name="T4" fmla="*/ 29 w 143"/>
                  <a:gd name="T5" fmla="*/ 145 h 186"/>
                  <a:gd name="T6" fmla="*/ 48 w 143"/>
                  <a:gd name="T7" fmla="*/ 159 h 186"/>
                  <a:gd name="T8" fmla="*/ 75 w 143"/>
                  <a:gd name="T9" fmla="*/ 164 h 186"/>
                  <a:gd name="T10" fmla="*/ 99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4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8 w 143"/>
                  <a:gd name="T37" fmla="*/ 25 h 186"/>
                  <a:gd name="T38" fmla="*/ 137 w 143"/>
                  <a:gd name="T39" fmla="*/ 54 h 186"/>
                  <a:gd name="T40" fmla="*/ 114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39 w 143"/>
                  <a:gd name="T47" fmla="*/ 29 h 186"/>
                  <a:gd name="T48" fmla="*/ 29 w 143"/>
                  <a:gd name="T49" fmla="*/ 48 h 186"/>
                  <a:gd name="T50" fmla="*/ 36 w 143"/>
                  <a:gd name="T51" fmla="*/ 64 h 186"/>
                  <a:gd name="T52" fmla="*/ 72 w 143"/>
                  <a:gd name="T53" fmla="*/ 77 h 186"/>
                  <a:gd name="T54" fmla="*/ 112 w 143"/>
                  <a:gd name="T55" fmla="*/ 88 h 186"/>
                  <a:gd name="T56" fmla="*/ 135 w 143"/>
                  <a:gd name="T57" fmla="*/ 106 h 186"/>
                  <a:gd name="T58" fmla="*/ 143 w 143"/>
                  <a:gd name="T59" fmla="*/ 132 h 186"/>
                  <a:gd name="T60" fmla="*/ 134 w 143"/>
                  <a:gd name="T61" fmla="*/ 159 h 186"/>
                  <a:gd name="T62" fmla="*/ 111 w 143"/>
                  <a:gd name="T63" fmla="*/ 179 h 186"/>
                  <a:gd name="T64" fmla="*/ 76 w 143"/>
                  <a:gd name="T65" fmla="*/ 186 h 186"/>
                  <a:gd name="T66" fmla="*/ 35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2" y="123"/>
                      <a:pt x="22" y="123"/>
                      <a:pt x="22" y="123"/>
                    </a:cubicBezTo>
                    <a:cubicBezTo>
                      <a:pt x="23" y="132"/>
                      <a:pt x="26" y="139"/>
                      <a:pt x="29" y="145"/>
                    </a:cubicBezTo>
                    <a:cubicBezTo>
                      <a:pt x="33" y="151"/>
                      <a:pt x="39" y="155"/>
                      <a:pt x="48" y="159"/>
                    </a:cubicBezTo>
                    <a:cubicBezTo>
                      <a:pt x="56" y="163"/>
                      <a:pt x="65" y="164"/>
                      <a:pt x="75" y="164"/>
                    </a:cubicBezTo>
                    <a:cubicBezTo>
                      <a:pt x="84" y="164"/>
                      <a:pt x="92" y="163"/>
                      <a:pt x="99" y="160"/>
                    </a:cubicBezTo>
                    <a:cubicBezTo>
                      <a:pt x="106" y="158"/>
                      <a:pt x="111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1" y="115"/>
                      <a:pt x="106" y="111"/>
                      <a:pt x="99" y="109"/>
                    </a:cubicBezTo>
                    <a:cubicBezTo>
                      <a:pt x="94" y="107"/>
                      <a:pt x="83" y="104"/>
                      <a:pt x="67" y="100"/>
                    </a:cubicBezTo>
                    <a:cubicBezTo>
                      <a:pt x="50" y="96"/>
                      <a:pt x="39" y="92"/>
                      <a:pt x="32" y="89"/>
                    </a:cubicBezTo>
                    <a:cubicBezTo>
                      <a:pt x="23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9" y="32"/>
                      <a:pt x="14" y="24"/>
                    </a:cubicBezTo>
                    <a:cubicBezTo>
                      <a:pt x="19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5" y="11"/>
                      <a:pt x="123" y="17"/>
                      <a:pt x="128" y="25"/>
                    </a:cubicBezTo>
                    <a:cubicBezTo>
                      <a:pt x="134" y="34"/>
                      <a:pt x="137" y="43"/>
                      <a:pt x="137" y="54"/>
                    </a:cubicBezTo>
                    <a:cubicBezTo>
                      <a:pt x="114" y="55"/>
                      <a:pt x="114" y="55"/>
                      <a:pt x="114" y="55"/>
                    </a:cubicBezTo>
                    <a:cubicBezTo>
                      <a:pt x="113" y="44"/>
                      <a:pt x="109" y="35"/>
                      <a:pt x="102" y="30"/>
                    </a:cubicBezTo>
                    <a:cubicBezTo>
                      <a:pt x="95" y="24"/>
                      <a:pt x="84" y="21"/>
                      <a:pt x="71" y="21"/>
                    </a:cubicBezTo>
                    <a:cubicBezTo>
                      <a:pt x="56" y="21"/>
                      <a:pt x="46" y="24"/>
                      <a:pt x="39" y="29"/>
                    </a:cubicBezTo>
                    <a:cubicBezTo>
                      <a:pt x="33" y="34"/>
                      <a:pt x="29" y="40"/>
                      <a:pt x="29" y="48"/>
                    </a:cubicBezTo>
                    <a:cubicBezTo>
                      <a:pt x="29" y="54"/>
                      <a:pt x="32" y="60"/>
                      <a:pt x="36" y="64"/>
                    </a:cubicBezTo>
                    <a:cubicBezTo>
                      <a:pt x="41" y="68"/>
                      <a:pt x="53" y="72"/>
                      <a:pt x="72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2" y="93"/>
                      <a:pt x="130" y="99"/>
                      <a:pt x="135" y="106"/>
                    </a:cubicBezTo>
                    <a:cubicBezTo>
                      <a:pt x="140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4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6" y="186"/>
                    </a:cubicBezTo>
                    <a:cubicBezTo>
                      <a:pt x="60" y="186"/>
                      <a:pt x="46" y="183"/>
                      <a:pt x="35" y="179"/>
                    </a:cubicBezTo>
                    <a:cubicBezTo>
                      <a:pt x="24" y="174"/>
                      <a:pt x="16" y="167"/>
                      <a:pt x="10" y="157"/>
                    </a:cubicBezTo>
                    <a:cubicBezTo>
                      <a:pt x="3" y="148"/>
                      <a:pt x="0" y="137"/>
                      <a:pt x="0" y="12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36" name="Freeform 12"/>
              <p:cNvSpPr>
                <a:spLocks/>
              </p:cNvSpPr>
              <p:nvPr/>
            </p:nvSpPr>
            <p:spPr bwMode="auto">
              <a:xfrm>
                <a:off x="283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3 w 143"/>
                  <a:gd name="T3" fmla="*/ 123 h 186"/>
                  <a:gd name="T4" fmla="*/ 30 w 143"/>
                  <a:gd name="T5" fmla="*/ 145 h 186"/>
                  <a:gd name="T6" fmla="*/ 48 w 143"/>
                  <a:gd name="T7" fmla="*/ 159 h 186"/>
                  <a:gd name="T8" fmla="*/ 76 w 143"/>
                  <a:gd name="T9" fmla="*/ 164 h 186"/>
                  <a:gd name="T10" fmla="*/ 100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5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9 w 143"/>
                  <a:gd name="T37" fmla="*/ 25 h 186"/>
                  <a:gd name="T38" fmla="*/ 138 w 143"/>
                  <a:gd name="T39" fmla="*/ 54 h 186"/>
                  <a:gd name="T40" fmla="*/ 115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40 w 143"/>
                  <a:gd name="T47" fmla="*/ 29 h 186"/>
                  <a:gd name="T48" fmla="*/ 30 w 143"/>
                  <a:gd name="T49" fmla="*/ 48 h 186"/>
                  <a:gd name="T50" fmla="*/ 37 w 143"/>
                  <a:gd name="T51" fmla="*/ 64 h 186"/>
                  <a:gd name="T52" fmla="*/ 73 w 143"/>
                  <a:gd name="T53" fmla="*/ 77 h 186"/>
                  <a:gd name="T54" fmla="*/ 112 w 143"/>
                  <a:gd name="T55" fmla="*/ 88 h 186"/>
                  <a:gd name="T56" fmla="*/ 136 w 143"/>
                  <a:gd name="T57" fmla="*/ 106 h 186"/>
                  <a:gd name="T58" fmla="*/ 143 w 143"/>
                  <a:gd name="T59" fmla="*/ 132 h 186"/>
                  <a:gd name="T60" fmla="*/ 135 w 143"/>
                  <a:gd name="T61" fmla="*/ 159 h 186"/>
                  <a:gd name="T62" fmla="*/ 111 w 143"/>
                  <a:gd name="T63" fmla="*/ 179 h 186"/>
                  <a:gd name="T64" fmla="*/ 77 w 143"/>
                  <a:gd name="T65" fmla="*/ 186 h 186"/>
                  <a:gd name="T66" fmla="*/ 36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3" y="123"/>
                      <a:pt x="23" y="123"/>
                      <a:pt x="23" y="123"/>
                    </a:cubicBezTo>
                    <a:cubicBezTo>
                      <a:pt x="24" y="132"/>
                      <a:pt x="26" y="139"/>
                      <a:pt x="30" y="145"/>
                    </a:cubicBezTo>
                    <a:cubicBezTo>
                      <a:pt x="34" y="151"/>
                      <a:pt x="40" y="155"/>
                      <a:pt x="48" y="159"/>
                    </a:cubicBezTo>
                    <a:cubicBezTo>
                      <a:pt x="56" y="163"/>
                      <a:pt x="65" y="164"/>
                      <a:pt x="76" y="164"/>
                    </a:cubicBezTo>
                    <a:cubicBezTo>
                      <a:pt x="85" y="164"/>
                      <a:pt x="93" y="163"/>
                      <a:pt x="100" y="160"/>
                    </a:cubicBezTo>
                    <a:cubicBezTo>
                      <a:pt x="106" y="158"/>
                      <a:pt x="112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2" y="115"/>
                      <a:pt x="107" y="111"/>
                      <a:pt x="99" y="109"/>
                    </a:cubicBezTo>
                    <a:cubicBezTo>
                      <a:pt x="94" y="107"/>
                      <a:pt x="84" y="104"/>
                      <a:pt x="67" y="100"/>
                    </a:cubicBezTo>
                    <a:cubicBezTo>
                      <a:pt x="51" y="96"/>
                      <a:pt x="39" y="92"/>
                      <a:pt x="32" y="89"/>
                    </a:cubicBezTo>
                    <a:cubicBezTo>
                      <a:pt x="24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10" y="32"/>
                      <a:pt x="15" y="24"/>
                    </a:cubicBezTo>
                    <a:cubicBezTo>
                      <a:pt x="20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6" y="11"/>
                      <a:pt x="123" y="17"/>
                      <a:pt x="129" y="25"/>
                    </a:cubicBezTo>
                    <a:cubicBezTo>
                      <a:pt x="134" y="34"/>
                      <a:pt x="137" y="43"/>
                      <a:pt x="138" y="54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114" y="44"/>
                      <a:pt x="109" y="35"/>
                      <a:pt x="102" y="30"/>
                    </a:cubicBezTo>
                    <a:cubicBezTo>
                      <a:pt x="95" y="24"/>
                      <a:pt x="85" y="21"/>
                      <a:pt x="71" y="21"/>
                    </a:cubicBezTo>
                    <a:cubicBezTo>
                      <a:pt x="57" y="21"/>
                      <a:pt x="46" y="24"/>
                      <a:pt x="40" y="29"/>
                    </a:cubicBezTo>
                    <a:cubicBezTo>
                      <a:pt x="33" y="34"/>
                      <a:pt x="30" y="40"/>
                      <a:pt x="30" y="48"/>
                    </a:cubicBezTo>
                    <a:cubicBezTo>
                      <a:pt x="30" y="54"/>
                      <a:pt x="32" y="60"/>
                      <a:pt x="37" y="64"/>
                    </a:cubicBezTo>
                    <a:cubicBezTo>
                      <a:pt x="41" y="68"/>
                      <a:pt x="53" y="72"/>
                      <a:pt x="73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3" y="93"/>
                      <a:pt x="131" y="99"/>
                      <a:pt x="136" y="106"/>
                    </a:cubicBezTo>
                    <a:cubicBezTo>
                      <a:pt x="141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5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7" y="186"/>
                    </a:cubicBezTo>
                    <a:cubicBezTo>
                      <a:pt x="60" y="186"/>
                      <a:pt x="47" y="183"/>
                      <a:pt x="36" y="179"/>
                    </a:cubicBezTo>
                    <a:cubicBezTo>
                      <a:pt x="25" y="174"/>
                      <a:pt x="16" y="167"/>
                      <a:pt x="10" y="157"/>
                    </a:cubicBezTo>
                    <a:cubicBezTo>
                      <a:pt x="4" y="148"/>
                      <a:pt x="0" y="137"/>
                      <a:pt x="0" y="12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37" name="Freeform 13"/>
              <p:cNvSpPr>
                <a:spLocks noEditPoints="1"/>
              </p:cNvSpPr>
              <p:nvPr/>
            </p:nvSpPr>
            <p:spPr bwMode="auto">
              <a:xfrm>
                <a:off x="2924" y="1572"/>
                <a:ext cx="77" cy="95"/>
              </a:xfrm>
              <a:custGeom>
                <a:avLst/>
                <a:gdLst>
                  <a:gd name="T0" fmla="*/ 0 w 148"/>
                  <a:gd name="T1" fmla="*/ 180 h 180"/>
                  <a:gd name="T2" fmla="*/ 0 w 148"/>
                  <a:gd name="T3" fmla="*/ 0 h 180"/>
                  <a:gd name="T4" fmla="*/ 61 w 148"/>
                  <a:gd name="T5" fmla="*/ 0 h 180"/>
                  <a:gd name="T6" fmla="*/ 93 w 148"/>
                  <a:gd name="T7" fmla="*/ 3 h 180"/>
                  <a:gd name="T8" fmla="*/ 120 w 148"/>
                  <a:gd name="T9" fmla="*/ 16 h 180"/>
                  <a:gd name="T10" fmla="*/ 141 w 148"/>
                  <a:gd name="T11" fmla="*/ 46 h 180"/>
                  <a:gd name="T12" fmla="*/ 148 w 148"/>
                  <a:gd name="T13" fmla="*/ 89 h 180"/>
                  <a:gd name="T14" fmla="*/ 143 w 148"/>
                  <a:gd name="T15" fmla="*/ 125 h 180"/>
                  <a:gd name="T16" fmla="*/ 131 w 148"/>
                  <a:gd name="T17" fmla="*/ 151 h 180"/>
                  <a:gd name="T18" fmla="*/ 115 w 148"/>
                  <a:gd name="T19" fmla="*/ 168 h 180"/>
                  <a:gd name="T20" fmla="*/ 93 w 148"/>
                  <a:gd name="T21" fmla="*/ 177 h 180"/>
                  <a:gd name="T22" fmla="*/ 64 w 148"/>
                  <a:gd name="T23" fmla="*/ 180 h 180"/>
                  <a:gd name="T24" fmla="*/ 0 w 148"/>
                  <a:gd name="T25" fmla="*/ 180 h 180"/>
                  <a:gd name="T26" fmla="*/ 23 w 148"/>
                  <a:gd name="T27" fmla="*/ 158 h 180"/>
                  <a:gd name="T28" fmla="*/ 62 w 148"/>
                  <a:gd name="T29" fmla="*/ 158 h 180"/>
                  <a:gd name="T30" fmla="*/ 90 w 148"/>
                  <a:gd name="T31" fmla="*/ 155 h 180"/>
                  <a:gd name="T32" fmla="*/ 106 w 148"/>
                  <a:gd name="T33" fmla="*/ 146 h 180"/>
                  <a:gd name="T34" fmla="*/ 119 w 148"/>
                  <a:gd name="T35" fmla="*/ 123 h 180"/>
                  <a:gd name="T36" fmla="*/ 124 w 148"/>
                  <a:gd name="T37" fmla="*/ 89 h 180"/>
                  <a:gd name="T38" fmla="*/ 114 w 148"/>
                  <a:gd name="T39" fmla="*/ 45 h 180"/>
                  <a:gd name="T40" fmla="*/ 92 w 148"/>
                  <a:gd name="T41" fmla="*/ 25 h 180"/>
                  <a:gd name="T42" fmla="*/ 61 w 148"/>
                  <a:gd name="T43" fmla="*/ 21 h 180"/>
                  <a:gd name="T44" fmla="*/ 23 w 148"/>
                  <a:gd name="T45" fmla="*/ 21 h 180"/>
                  <a:gd name="T46" fmla="*/ 23 w 148"/>
                  <a:gd name="T47" fmla="*/ 15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8" h="180">
                    <a:moveTo>
                      <a:pt x="0" y="18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5" y="0"/>
                      <a:pt x="86" y="1"/>
                      <a:pt x="93" y="3"/>
                    </a:cubicBezTo>
                    <a:cubicBezTo>
                      <a:pt x="104" y="5"/>
                      <a:pt x="112" y="9"/>
                      <a:pt x="120" y="16"/>
                    </a:cubicBezTo>
                    <a:cubicBezTo>
                      <a:pt x="129" y="24"/>
                      <a:pt x="136" y="34"/>
                      <a:pt x="141" y="46"/>
                    </a:cubicBezTo>
                    <a:cubicBezTo>
                      <a:pt x="146" y="59"/>
                      <a:pt x="148" y="73"/>
                      <a:pt x="148" y="89"/>
                    </a:cubicBezTo>
                    <a:cubicBezTo>
                      <a:pt x="148" y="103"/>
                      <a:pt x="146" y="115"/>
                      <a:pt x="143" y="125"/>
                    </a:cubicBezTo>
                    <a:cubicBezTo>
                      <a:pt x="140" y="136"/>
                      <a:pt x="136" y="144"/>
                      <a:pt x="131" y="151"/>
                    </a:cubicBezTo>
                    <a:cubicBezTo>
                      <a:pt x="126" y="158"/>
                      <a:pt x="121" y="164"/>
                      <a:pt x="115" y="168"/>
                    </a:cubicBezTo>
                    <a:cubicBezTo>
                      <a:pt x="109" y="172"/>
                      <a:pt x="102" y="175"/>
                      <a:pt x="93" y="177"/>
                    </a:cubicBezTo>
                    <a:cubicBezTo>
                      <a:pt x="85" y="179"/>
                      <a:pt x="75" y="180"/>
                      <a:pt x="64" y="180"/>
                    </a:cubicBezTo>
                    <a:lnTo>
                      <a:pt x="0" y="180"/>
                    </a:lnTo>
                    <a:close/>
                    <a:moveTo>
                      <a:pt x="23" y="158"/>
                    </a:moveTo>
                    <a:cubicBezTo>
                      <a:pt x="62" y="158"/>
                      <a:pt x="62" y="158"/>
                      <a:pt x="62" y="158"/>
                    </a:cubicBezTo>
                    <a:cubicBezTo>
                      <a:pt x="74" y="158"/>
                      <a:pt x="83" y="157"/>
                      <a:pt x="90" y="155"/>
                    </a:cubicBezTo>
                    <a:cubicBezTo>
                      <a:pt x="96" y="153"/>
                      <a:pt x="102" y="150"/>
                      <a:pt x="106" y="146"/>
                    </a:cubicBezTo>
                    <a:cubicBezTo>
                      <a:pt x="111" y="140"/>
                      <a:pt x="116" y="133"/>
                      <a:pt x="119" y="123"/>
                    </a:cubicBezTo>
                    <a:cubicBezTo>
                      <a:pt x="122" y="114"/>
                      <a:pt x="124" y="102"/>
                      <a:pt x="124" y="89"/>
                    </a:cubicBezTo>
                    <a:cubicBezTo>
                      <a:pt x="124" y="70"/>
                      <a:pt x="120" y="55"/>
                      <a:pt x="114" y="45"/>
                    </a:cubicBezTo>
                    <a:cubicBezTo>
                      <a:pt x="108" y="35"/>
                      <a:pt x="101" y="28"/>
                      <a:pt x="92" y="25"/>
                    </a:cubicBezTo>
                    <a:cubicBezTo>
                      <a:pt x="85" y="23"/>
                      <a:pt x="75" y="21"/>
                      <a:pt x="61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</p:grpSp>
      <p:grpSp>
        <p:nvGrpSpPr>
          <p:cNvPr id="238" name="Group 237"/>
          <p:cNvGrpSpPr/>
          <p:nvPr/>
        </p:nvGrpSpPr>
        <p:grpSpPr>
          <a:xfrm>
            <a:off x="475946" y="2822363"/>
            <a:ext cx="1474401" cy="278131"/>
            <a:chOff x="604133" y="2724822"/>
            <a:chExt cx="798913" cy="195423"/>
          </a:xfrm>
        </p:grpSpPr>
        <p:sp>
          <p:nvSpPr>
            <p:cNvPr id="239" name="Shape 545"/>
            <p:cNvSpPr/>
            <p:nvPr/>
          </p:nvSpPr>
          <p:spPr>
            <a:xfrm>
              <a:off x="604133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240" name="Shape 545"/>
            <p:cNvSpPr/>
            <p:nvPr/>
          </p:nvSpPr>
          <p:spPr>
            <a:xfrm>
              <a:off x="1165302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241" name="Shape 545"/>
            <p:cNvSpPr/>
            <p:nvPr/>
          </p:nvSpPr>
          <p:spPr>
            <a:xfrm>
              <a:off x="884717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1973184" y="3682107"/>
            <a:ext cx="1618894" cy="354647"/>
            <a:chOff x="504349" y="3825940"/>
            <a:chExt cx="1618894" cy="354647"/>
          </a:xfrm>
        </p:grpSpPr>
        <p:sp>
          <p:nvSpPr>
            <p:cNvPr id="321" name="Rectangle 320"/>
            <p:cNvSpPr/>
            <p:nvPr/>
          </p:nvSpPr>
          <p:spPr>
            <a:xfrm>
              <a:off x="504349" y="3825940"/>
              <a:ext cx="1618894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586632" y="3948763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323" name="Group 322"/>
            <p:cNvGrpSpPr/>
            <p:nvPr/>
          </p:nvGrpSpPr>
          <p:grpSpPr>
            <a:xfrm>
              <a:off x="892407" y="3878314"/>
              <a:ext cx="219450" cy="249899"/>
              <a:chOff x="10782301" y="6920601"/>
              <a:chExt cx="232410" cy="249899"/>
            </a:xfrm>
          </p:grpSpPr>
          <p:sp>
            <p:nvSpPr>
              <p:cNvPr id="347" name="Rectangle 346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8" name="Freeform 347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49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50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1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52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24" name="Group 323"/>
            <p:cNvGrpSpPr/>
            <p:nvPr/>
          </p:nvGrpSpPr>
          <p:grpSpPr>
            <a:xfrm>
              <a:off x="1134696" y="3878314"/>
              <a:ext cx="219450" cy="249899"/>
              <a:chOff x="1339364" y="3073387"/>
              <a:chExt cx="232410" cy="249899"/>
            </a:xfrm>
          </p:grpSpPr>
          <p:sp>
            <p:nvSpPr>
              <p:cNvPr id="341" name="Rectangle 340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2" name="Freeform 341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43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44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5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4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25" name="Group 324"/>
            <p:cNvGrpSpPr/>
            <p:nvPr/>
          </p:nvGrpSpPr>
          <p:grpSpPr>
            <a:xfrm>
              <a:off x="1861562" y="3878314"/>
              <a:ext cx="219450" cy="249899"/>
              <a:chOff x="7320171" y="3878314"/>
              <a:chExt cx="219450" cy="249899"/>
            </a:xfrm>
          </p:grpSpPr>
          <p:sp>
            <p:nvSpPr>
              <p:cNvPr id="334" name="Rectangle 333"/>
              <p:cNvSpPr/>
              <p:nvPr/>
            </p:nvSpPr>
            <p:spPr>
              <a:xfrm>
                <a:off x="7320171" y="3878314"/>
                <a:ext cx="21945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35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36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37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38" name="Rounded Rectangle 337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39" name="Freeform 23"/>
              <p:cNvSpPr>
                <a:spLocks noEditPoints="1"/>
              </p:cNvSpPr>
              <p:nvPr/>
            </p:nvSpPr>
            <p:spPr bwMode="auto">
              <a:xfrm>
                <a:off x="7368046" y="3914872"/>
                <a:ext cx="123699" cy="129694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40" name="Freeform 24"/>
              <p:cNvSpPr>
                <a:spLocks noEditPoints="1"/>
              </p:cNvSpPr>
              <p:nvPr/>
            </p:nvSpPr>
            <p:spPr bwMode="auto">
              <a:xfrm>
                <a:off x="7371757" y="4014435"/>
                <a:ext cx="59375" cy="39301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326" name="Group 325"/>
            <p:cNvGrpSpPr/>
            <p:nvPr/>
          </p:nvGrpSpPr>
          <p:grpSpPr>
            <a:xfrm>
              <a:off x="1619274" y="3878314"/>
              <a:ext cx="219450" cy="249899"/>
              <a:chOff x="7320171" y="3878314"/>
              <a:chExt cx="219450" cy="249899"/>
            </a:xfrm>
          </p:grpSpPr>
          <p:sp>
            <p:nvSpPr>
              <p:cNvPr id="327" name="Rectangle 326"/>
              <p:cNvSpPr/>
              <p:nvPr/>
            </p:nvSpPr>
            <p:spPr>
              <a:xfrm>
                <a:off x="7320171" y="3878314"/>
                <a:ext cx="21945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28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29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30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31" name="Rounded Rectangle 330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32" name="Freeform 23"/>
              <p:cNvSpPr>
                <a:spLocks noEditPoints="1"/>
              </p:cNvSpPr>
              <p:nvPr/>
            </p:nvSpPr>
            <p:spPr bwMode="auto">
              <a:xfrm>
                <a:off x="7368046" y="3914872"/>
                <a:ext cx="123699" cy="129694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33" name="Freeform 24"/>
              <p:cNvSpPr>
                <a:spLocks noEditPoints="1"/>
              </p:cNvSpPr>
              <p:nvPr/>
            </p:nvSpPr>
            <p:spPr bwMode="auto">
              <a:xfrm>
                <a:off x="7371757" y="4014435"/>
                <a:ext cx="59375" cy="39301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</p:grpSp>
      <p:grpSp>
        <p:nvGrpSpPr>
          <p:cNvPr id="353" name="Group 352"/>
          <p:cNvGrpSpPr/>
          <p:nvPr/>
        </p:nvGrpSpPr>
        <p:grpSpPr>
          <a:xfrm>
            <a:off x="2845820" y="3734481"/>
            <a:ext cx="219450" cy="249899"/>
            <a:chOff x="1339364" y="3073387"/>
            <a:chExt cx="232410" cy="249899"/>
          </a:xfrm>
        </p:grpSpPr>
        <p:sp>
          <p:nvSpPr>
            <p:cNvPr id="354" name="Rectangle 353"/>
            <p:cNvSpPr/>
            <p:nvPr/>
          </p:nvSpPr>
          <p:spPr>
            <a:xfrm>
              <a:off x="1339364" y="3073387"/>
              <a:ext cx="232410" cy="249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55" name="Freeform 354"/>
            <p:cNvSpPr/>
            <p:nvPr/>
          </p:nvSpPr>
          <p:spPr>
            <a:xfrm>
              <a:off x="1367939" y="3096510"/>
              <a:ext cx="181256" cy="165735"/>
            </a:xfrm>
            <a:custGeom>
              <a:avLst/>
              <a:gdLst>
                <a:gd name="connsiteX0" fmla="*/ 24918 w 181256"/>
                <a:gd name="connsiteY0" fmla="*/ 107579 h 165735"/>
                <a:gd name="connsiteX1" fmla="*/ 24918 w 181256"/>
                <a:gd name="connsiteY1" fmla="*/ 141362 h 165735"/>
                <a:gd name="connsiteX2" fmla="*/ 86172 w 181256"/>
                <a:gd name="connsiteY2" fmla="*/ 141362 h 165735"/>
                <a:gd name="connsiteX3" fmla="*/ 86172 w 181256"/>
                <a:gd name="connsiteY3" fmla="*/ 107579 h 165735"/>
                <a:gd name="connsiteX4" fmla="*/ 95085 w 181256"/>
                <a:gd name="connsiteY4" fmla="*/ 107543 h 165735"/>
                <a:gd name="connsiteX5" fmla="*/ 95085 w 181256"/>
                <a:gd name="connsiteY5" fmla="*/ 141326 h 165735"/>
                <a:gd name="connsiteX6" fmla="*/ 156339 w 181256"/>
                <a:gd name="connsiteY6" fmla="*/ 141326 h 165735"/>
                <a:gd name="connsiteX7" fmla="*/ 156339 w 181256"/>
                <a:gd name="connsiteY7" fmla="*/ 107543 h 165735"/>
                <a:gd name="connsiteX8" fmla="*/ 24937 w 181256"/>
                <a:gd name="connsiteY8" fmla="*/ 65991 h 165735"/>
                <a:gd name="connsiteX9" fmla="*/ 24937 w 181256"/>
                <a:gd name="connsiteY9" fmla="*/ 99774 h 165735"/>
                <a:gd name="connsiteX10" fmla="*/ 86191 w 181256"/>
                <a:gd name="connsiteY10" fmla="*/ 99774 h 165735"/>
                <a:gd name="connsiteX11" fmla="*/ 86191 w 181256"/>
                <a:gd name="connsiteY11" fmla="*/ 65991 h 165735"/>
                <a:gd name="connsiteX12" fmla="*/ 95066 w 181256"/>
                <a:gd name="connsiteY12" fmla="*/ 65970 h 165735"/>
                <a:gd name="connsiteX13" fmla="*/ 95066 w 181256"/>
                <a:gd name="connsiteY13" fmla="*/ 99753 h 165735"/>
                <a:gd name="connsiteX14" fmla="*/ 156320 w 181256"/>
                <a:gd name="connsiteY14" fmla="*/ 99753 h 165735"/>
                <a:gd name="connsiteX15" fmla="*/ 156320 w 181256"/>
                <a:gd name="connsiteY15" fmla="*/ 65970 h 165735"/>
                <a:gd name="connsiteX16" fmla="*/ 95066 w 181256"/>
                <a:gd name="connsiteY16" fmla="*/ 24381 h 165735"/>
                <a:gd name="connsiteX17" fmla="*/ 95066 w 181256"/>
                <a:gd name="connsiteY17" fmla="*/ 58164 h 165735"/>
                <a:gd name="connsiteX18" fmla="*/ 156320 w 181256"/>
                <a:gd name="connsiteY18" fmla="*/ 58164 h 165735"/>
                <a:gd name="connsiteX19" fmla="*/ 156320 w 181256"/>
                <a:gd name="connsiteY19" fmla="*/ 24381 h 165735"/>
                <a:gd name="connsiteX20" fmla="*/ 24937 w 181256"/>
                <a:gd name="connsiteY20" fmla="*/ 24373 h 165735"/>
                <a:gd name="connsiteX21" fmla="*/ 24937 w 181256"/>
                <a:gd name="connsiteY21" fmla="*/ 58156 h 165735"/>
                <a:gd name="connsiteX22" fmla="*/ 86191 w 181256"/>
                <a:gd name="connsiteY22" fmla="*/ 58156 h 165735"/>
                <a:gd name="connsiteX23" fmla="*/ 86191 w 181256"/>
                <a:gd name="connsiteY23" fmla="*/ 24373 h 165735"/>
                <a:gd name="connsiteX24" fmla="*/ 0 w 181256"/>
                <a:gd name="connsiteY24" fmla="*/ 0 h 165735"/>
                <a:gd name="connsiteX25" fmla="*/ 181256 w 181256"/>
                <a:gd name="connsiteY25" fmla="*/ 0 h 165735"/>
                <a:gd name="connsiteX26" fmla="*/ 181256 w 181256"/>
                <a:gd name="connsiteY26" fmla="*/ 165735 h 165735"/>
                <a:gd name="connsiteX27" fmla="*/ 0 w 181256"/>
                <a:gd name="connsiteY27" fmla="*/ 165735 h 16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256" h="165735">
                  <a:moveTo>
                    <a:pt x="24918" y="107579"/>
                  </a:moveTo>
                  <a:lnTo>
                    <a:pt x="24918" y="141362"/>
                  </a:lnTo>
                  <a:lnTo>
                    <a:pt x="86172" y="141362"/>
                  </a:lnTo>
                  <a:lnTo>
                    <a:pt x="86172" y="107579"/>
                  </a:lnTo>
                  <a:close/>
                  <a:moveTo>
                    <a:pt x="95085" y="107543"/>
                  </a:moveTo>
                  <a:lnTo>
                    <a:pt x="95085" y="141326"/>
                  </a:lnTo>
                  <a:lnTo>
                    <a:pt x="156339" y="141326"/>
                  </a:lnTo>
                  <a:lnTo>
                    <a:pt x="156339" y="107543"/>
                  </a:lnTo>
                  <a:close/>
                  <a:moveTo>
                    <a:pt x="24937" y="65991"/>
                  </a:moveTo>
                  <a:lnTo>
                    <a:pt x="24937" y="99774"/>
                  </a:lnTo>
                  <a:lnTo>
                    <a:pt x="86191" y="99774"/>
                  </a:lnTo>
                  <a:lnTo>
                    <a:pt x="86191" y="65991"/>
                  </a:lnTo>
                  <a:close/>
                  <a:moveTo>
                    <a:pt x="95066" y="65970"/>
                  </a:moveTo>
                  <a:lnTo>
                    <a:pt x="95066" y="99753"/>
                  </a:lnTo>
                  <a:lnTo>
                    <a:pt x="156320" y="99753"/>
                  </a:lnTo>
                  <a:lnTo>
                    <a:pt x="156320" y="65970"/>
                  </a:lnTo>
                  <a:close/>
                  <a:moveTo>
                    <a:pt x="95066" y="24381"/>
                  </a:moveTo>
                  <a:lnTo>
                    <a:pt x="95066" y="58164"/>
                  </a:lnTo>
                  <a:lnTo>
                    <a:pt x="156320" y="58164"/>
                  </a:lnTo>
                  <a:lnTo>
                    <a:pt x="156320" y="24381"/>
                  </a:lnTo>
                  <a:close/>
                  <a:moveTo>
                    <a:pt x="24937" y="24373"/>
                  </a:moveTo>
                  <a:lnTo>
                    <a:pt x="24937" y="58156"/>
                  </a:lnTo>
                  <a:lnTo>
                    <a:pt x="86191" y="58156"/>
                  </a:lnTo>
                  <a:lnTo>
                    <a:pt x="86191" y="24373"/>
                  </a:lnTo>
                  <a:close/>
                  <a:moveTo>
                    <a:pt x="0" y="0"/>
                  </a:moveTo>
                  <a:lnTo>
                    <a:pt x="181256" y="0"/>
                  </a:lnTo>
                  <a:lnTo>
                    <a:pt x="181256" y="165735"/>
                  </a:lnTo>
                  <a:lnTo>
                    <a:pt x="0" y="16573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356" name="Group 10"/>
            <p:cNvGrpSpPr>
              <a:grpSpLocks noChangeAspect="1"/>
            </p:cNvGrpSpPr>
            <p:nvPr/>
          </p:nvGrpSpPr>
          <p:grpSpPr bwMode="auto">
            <a:xfrm>
              <a:off x="1414313" y="3277826"/>
              <a:ext cx="82513" cy="33414"/>
              <a:chOff x="2759" y="1571"/>
              <a:chExt cx="242" cy="98"/>
            </a:xfrm>
            <a:solidFill>
              <a:schemeClr val="tx1"/>
            </a:solidFill>
          </p:grpSpPr>
          <p:sp>
            <p:nvSpPr>
              <p:cNvPr id="357" name="Freeform 11"/>
              <p:cNvSpPr>
                <a:spLocks/>
              </p:cNvSpPr>
              <p:nvPr/>
            </p:nvSpPr>
            <p:spPr bwMode="auto">
              <a:xfrm>
                <a:off x="275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2 w 143"/>
                  <a:gd name="T3" fmla="*/ 123 h 186"/>
                  <a:gd name="T4" fmla="*/ 29 w 143"/>
                  <a:gd name="T5" fmla="*/ 145 h 186"/>
                  <a:gd name="T6" fmla="*/ 48 w 143"/>
                  <a:gd name="T7" fmla="*/ 159 h 186"/>
                  <a:gd name="T8" fmla="*/ 75 w 143"/>
                  <a:gd name="T9" fmla="*/ 164 h 186"/>
                  <a:gd name="T10" fmla="*/ 99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4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8 w 143"/>
                  <a:gd name="T37" fmla="*/ 25 h 186"/>
                  <a:gd name="T38" fmla="*/ 137 w 143"/>
                  <a:gd name="T39" fmla="*/ 54 h 186"/>
                  <a:gd name="T40" fmla="*/ 114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39 w 143"/>
                  <a:gd name="T47" fmla="*/ 29 h 186"/>
                  <a:gd name="T48" fmla="*/ 29 w 143"/>
                  <a:gd name="T49" fmla="*/ 48 h 186"/>
                  <a:gd name="T50" fmla="*/ 36 w 143"/>
                  <a:gd name="T51" fmla="*/ 64 h 186"/>
                  <a:gd name="T52" fmla="*/ 72 w 143"/>
                  <a:gd name="T53" fmla="*/ 77 h 186"/>
                  <a:gd name="T54" fmla="*/ 112 w 143"/>
                  <a:gd name="T55" fmla="*/ 88 h 186"/>
                  <a:gd name="T56" fmla="*/ 135 w 143"/>
                  <a:gd name="T57" fmla="*/ 106 h 186"/>
                  <a:gd name="T58" fmla="*/ 143 w 143"/>
                  <a:gd name="T59" fmla="*/ 132 h 186"/>
                  <a:gd name="T60" fmla="*/ 134 w 143"/>
                  <a:gd name="T61" fmla="*/ 159 h 186"/>
                  <a:gd name="T62" fmla="*/ 111 w 143"/>
                  <a:gd name="T63" fmla="*/ 179 h 186"/>
                  <a:gd name="T64" fmla="*/ 76 w 143"/>
                  <a:gd name="T65" fmla="*/ 186 h 186"/>
                  <a:gd name="T66" fmla="*/ 35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2" y="123"/>
                      <a:pt x="22" y="123"/>
                      <a:pt x="22" y="123"/>
                    </a:cubicBezTo>
                    <a:cubicBezTo>
                      <a:pt x="23" y="132"/>
                      <a:pt x="26" y="139"/>
                      <a:pt x="29" y="145"/>
                    </a:cubicBezTo>
                    <a:cubicBezTo>
                      <a:pt x="33" y="151"/>
                      <a:pt x="39" y="155"/>
                      <a:pt x="48" y="159"/>
                    </a:cubicBezTo>
                    <a:cubicBezTo>
                      <a:pt x="56" y="163"/>
                      <a:pt x="65" y="164"/>
                      <a:pt x="75" y="164"/>
                    </a:cubicBezTo>
                    <a:cubicBezTo>
                      <a:pt x="84" y="164"/>
                      <a:pt x="92" y="163"/>
                      <a:pt x="99" y="160"/>
                    </a:cubicBezTo>
                    <a:cubicBezTo>
                      <a:pt x="106" y="158"/>
                      <a:pt x="111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1" y="115"/>
                      <a:pt x="106" y="111"/>
                      <a:pt x="99" y="109"/>
                    </a:cubicBezTo>
                    <a:cubicBezTo>
                      <a:pt x="94" y="107"/>
                      <a:pt x="83" y="104"/>
                      <a:pt x="67" y="100"/>
                    </a:cubicBezTo>
                    <a:cubicBezTo>
                      <a:pt x="50" y="96"/>
                      <a:pt x="39" y="92"/>
                      <a:pt x="32" y="89"/>
                    </a:cubicBezTo>
                    <a:cubicBezTo>
                      <a:pt x="23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9" y="32"/>
                      <a:pt x="14" y="24"/>
                    </a:cubicBezTo>
                    <a:cubicBezTo>
                      <a:pt x="19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5" y="11"/>
                      <a:pt x="123" y="17"/>
                      <a:pt x="128" y="25"/>
                    </a:cubicBezTo>
                    <a:cubicBezTo>
                      <a:pt x="134" y="34"/>
                      <a:pt x="137" y="43"/>
                      <a:pt x="137" y="54"/>
                    </a:cubicBezTo>
                    <a:cubicBezTo>
                      <a:pt x="114" y="55"/>
                      <a:pt x="114" y="55"/>
                      <a:pt x="114" y="55"/>
                    </a:cubicBezTo>
                    <a:cubicBezTo>
                      <a:pt x="113" y="44"/>
                      <a:pt x="109" y="35"/>
                      <a:pt x="102" y="30"/>
                    </a:cubicBezTo>
                    <a:cubicBezTo>
                      <a:pt x="95" y="24"/>
                      <a:pt x="84" y="21"/>
                      <a:pt x="71" y="21"/>
                    </a:cubicBezTo>
                    <a:cubicBezTo>
                      <a:pt x="56" y="21"/>
                      <a:pt x="46" y="24"/>
                      <a:pt x="39" y="29"/>
                    </a:cubicBezTo>
                    <a:cubicBezTo>
                      <a:pt x="33" y="34"/>
                      <a:pt x="29" y="40"/>
                      <a:pt x="29" y="48"/>
                    </a:cubicBezTo>
                    <a:cubicBezTo>
                      <a:pt x="29" y="54"/>
                      <a:pt x="32" y="60"/>
                      <a:pt x="36" y="64"/>
                    </a:cubicBezTo>
                    <a:cubicBezTo>
                      <a:pt x="41" y="68"/>
                      <a:pt x="53" y="72"/>
                      <a:pt x="72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2" y="93"/>
                      <a:pt x="130" y="99"/>
                      <a:pt x="135" y="106"/>
                    </a:cubicBezTo>
                    <a:cubicBezTo>
                      <a:pt x="140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4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6" y="186"/>
                    </a:cubicBezTo>
                    <a:cubicBezTo>
                      <a:pt x="60" y="186"/>
                      <a:pt x="46" y="183"/>
                      <a:pt x="35" y="179"/>
                    </a:cubicBezTo>
                    <a:cubicBezTo>
                      <a:pt x="24" y="174"/>
                      <a:pt x="16" y="167"/>
                      <a:pt x="10" y="157"/>
                    </a:cubicBezTo>
                    <a:cubicBezTo>
                      <a:pt x="3" y="148"/>
                      <a:pt x="0" y="137"/>
                      <a:pt x="0" y="12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58" name="Freeform 12"/>
              <p:cNvSpPr>
                <a:spLocks/>
              </p:cNvSpPr>
              <p:nvPr/>
            </p:nvSpPr>
            <p:spPr bwMode="auto">
              <a:xfrm>
                <a:off x="283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3 w 143"/>
                  <a:gd name="T3" fmla="*/ 123 h 186"/>
                  <a:gd name="T4" fmla="*/ 30 w 143"/>
                  <a:gd name="T5" fmla="*/ 145 h 186"/>
                  <a:gd name="T6" fmla="*/ 48 w 143"/>
                  <a:gd name="T7" fmla="*/ 159 h 186"/>
                  <a:gd name="T8" fmla="*/ 76 w 143"/>
                  <a:gd name="T9" fmla="*/ 164 h 186"/>
                  <a:gd name="T10" fmla="*/ 100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5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9 w 143"/>
                  <a:gd name="T37" fmla="*/ 25 h 186"/>
                  <a:gd name="T38" fmla="*/ 138 w 143"/>
                  <a:gd name="T39" fmla="*/ 54 h 186"/>
                  <a:gd name="T40" fmla="*/ 115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40 w 143"/>
                  <a:gd name="T47" fmla="*/ 29 h 186"/>
                  <a:gd name="T48" fmla="*/ 30 w 143"/>
                  <a:gd name="T49" fmla="*/ 48 h 186"/>
                  <a:gd name="T50" fmla="*/ 37 w 143"/>
                  <a:gd name="T51" fmla="*/ 64 h 186"/>
                  <a:gd name="T52" fmla="*/ 73 w 143"/>
                  <a:gd name="T53" fmla="*/ 77 h 186"/>
                  <a:gd name="T54" fmla="*/ 112 w 143"/>
                  <a:gd name="T55" fmla="*/ 88 h 186"/>
                  <a:gd name="T56" fmla="*/ 136 w 143"/>
                  <a:gd name="T57" fmla="*/ 106 h 186"/>
                  <a:gd name="T58" fmla="*/ 143 w 143"/>
                  <a:gd name="T59" fmla="*/ 132 h 186"/>
                  <a:gd name="T60" fmla="*/ 135 w 143"/>
                  <a:gd name="T61" fmla="*/ 159 h 186"/>
                  <a:gd name="T62" fmla="*/ 111 w 143"/>
                  <a:gd name="T63" fmla="*/ 179 h 186"/>
                  <a:gd name="T64" fmla="*/ 77 w 143"/>
                  <a:gd name="T65" fmla="*/ 186 h 186"/>
                  <a:gd name="T66" fmla="*/ 36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3" y="123"/>
                      <a:pt x="23" y="123"/>
                      <a:pt x="23" y="123"/>
                    </a:cubicBezTo>
                    <a:cubicBezTo>
                      <a:pt x="24" y="132"/>
                      <a:pt x="26" y="139"/>
                      <a:pt x="30" y="145"/>
                    </a:cubicBezTo>
                    <a:cubicBezTo>
                      <a:pt x="34" y="151"/>
                      <a:pt x="40" y="155"/>
                      <a:pt x="48" y="159"/>
                    </a:cubicBezTo>
                    <a:cubicBezTo>
                      <a:pt x="56" y="163"/>
                      <a:pt x="65" y="164"/>
                      <a:pt x="76" y="164"/>
                    </a:cubicBezTo>
                    <a:cubicBezTo>
                      <a:pt x="85" y="164"/>
                      <a:pt x="93" y="163"/>
                      <a:pt x="100" y="160"/>
                    </a:cubicBezTo>
                    <a:cubicBezTo>
                      <a:pt x="106" y="158"/>
                      <a:pt x="112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2" y="115"/>
                      <a:pt x="107" y="111"/>
                      <a:pt x="99" y="109"/>
                    </a:cubicBezTo>
                    <a:cubicBezTo>
                      <a:pt x="94" y="107"/>
                      <a:pt x="84" y="104"/>
                      <a:pt x="67" y="100"/>
                    </a:cubicBezTo>
                    <a:cubicBezTo>
                      <a:pt x="51" y="96"/>
                      <a:pt x="39" y="92"/>
                      <a:pt x="32" y="89"/>
                    </a:cubicBezTo>
                    <a:cubicBezTo>
                      <a:pt x="24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10" y="32"/>
                      <a:pt x="15" y="24"/>
                    </a:cubicBezTo>
                    <a:cubicBezTo>
                      <a:pt x="20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6" y="11"/>
                      <a:pt x="123" y="17"/>
                      <a:pt x="129" y="25"/>
                    </a:cubicBezTo>
                    <a:cubicBezTo>
                      <a:pt x="134" y="34"/>
                      <a:pt x="137" y="43"/>
                      <a:pt x="138" y="54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114" y="44"/>
                      <a:pt x="109" y="35"/>
                      <a:pt x="102" y="30"/>
                    </a:cubicBezTo>
                    <a:cubicBezTo>
                      <a:pt x="95" y="24"/>
                      <a:pt x="85" y="21"/>
                      <a:pt x="71" y="21"/>
                    </a:cubicBezTo>
                    <a:cubicBezTo>
                      <a:pt x="57" y="21"/>
                      <a:pt x="46" y="24"/>
                      <a:pt x="40" y="29"/>
                    </a:cubicBezTo>
                    <a:cubicBezTo>
                      <a:pt x="33" y="34"/>
                      <a:pt x="30" y="40"/>
                      <a:pt x="30" y="48"/>
                    </a:cubicBezTo>
                    <a:cubicBezTo>
                      <a:pt x="30" y="54"/>
                      <a:pt x="32" y="60"/>
                      <a:pt x="37" y="64"/>
                    </a:cubicBezTo>
                    <a:cubicBezTo>
                      <a:pt x="41" y="68"/>
                      <a:pt x="53" y="72"/>
                      <a:pt x="73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3" y="93"/>
                      <a:pt x="131" y="99"/>
                      <a:pt x="136" y="106"/>
                    </a:cubicBezTo>
                    <a:cubicBezTo>
                      <a:pt x="141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5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7" y="186"/>
                    </a:cubicBezTo>
                    <a:cubicBezTo>
                      <a:pt x="60" y="186"/>
                      <a:pt x="47" y="183"/>
                      <a:pt x="36" y="179"/>
                    </a:cubicBezTo>
                    <a:cubicBezTo>
                      <a:pt x="25" y="174"/>
                      <a:pt x="16" y="167"/>
                      <a:pt x="10" y="157"/>
                    </a:cubicBezTo>
                    <a:cubicBezTo>
                      <a:pt x="4" y="148"/>
                      <a:pt x="0" y="137"/>
                      <a:pt x="0" y="12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59" name="Freeform 13"/>
              <p:cNvSpPr>
                <a:spLocks noEditPoints="1"/>
              </p:cNvSpPr>
              <p:nvPr/>
            </p:nvSpPr>
            <p:spPr bwMode="auto">
              <a:xfrm>
                <a:off x="2924" y="1572"/>
                <a:ext cx="77" cy="95"/>
              </a:xfrm>
              <a:custGeom>
                <a:avLst/>
                <a:gdLst>
                  <a:gd name="T0" fmla="*/ 0 w 148"/>
                  <a:gd name="T1" fmla="*/ 180 h 180"/>
                  <a:gd name="T2" fmla="*/ 0 w 148"/>
                  <a:gd name="T3" fmla="*/ 0 h 180"/>
                  <a:gd name="T4" fmla="*/ 61 w 148"/>
                  <a:gd name="T5" fmla="*/ 0 h 180"/>
                  <a:gd name="T6" fmla="*/ 93 w 148"/>
                  <a:gd name="T7" fmla="*/ 3 h 180"/>
                  <a:gd name="T8" fmla="*/ 120 w 148"/>
                  <a:gd name="T9" fmla="*/ 16 h 180"/>
                  <a:gd name="T10" fmla="*/ 141 w 148"/>
                  <a:gd name="T11" fmla="*/ 46 h 180"/>
                  <a:gd name="T12" fmla="*/ 148 w 148"/>
                  <a:gd name="T13" fmla="*/ 89 h 180"/>
                  <a:gd name="T14" fmla="*/ 143 w 148"/>
                  <a:gd name="T15" fmla="*/ 125 h 180"/>
                  <a:gd name="T16" fmla="*/ 131 w 148"/>
                  <a:gd name="T17" fmla="*/ 151 h 180"/>
                  <a:gd name="T18" fmla="*/ 115 w 148"/>
                  <a:gd name="T19" fmla="*/ 168 h 180"/>
                  <a:gd name="T20" fmla="*/ 93 w 148"/>
                  <a:gd name="T21" fmla="*/ 177 h 180"/>
                  <a:gd name="T22" fmla="*/ 64 w 148"/>
                  <a:gd name="T23" fmla="*/ 180 h 180"/>
                  <a:gd name="T24" fmla="*/ 0 w 148"/>
                  <a:gd name="T25" fmla="*/ 180 h 180"/>
                  <a:gd name="T26" fmla="*/ 23 w 148"/>
                  <a:gd name="T27" fmla="*/ 158 h 180"/>
                  <a:gd name="T28" fmla="*/ 62 w 148"/>
                  <a:gd name="T29" fmla="*/ 158 h 180"/>
                  <a:gd name="T30" fmla="*/ 90 w 148"/>
                  <a:gd name="T31" fmla="*/ 155 h 180"/>
                  <a:gd name="T32" fmla="*/ 106 w 148"/>
                  <a:gd name="T33" fmla="*/ 146 h 180"/>
                  <a:gd name="T34" fmla="*/ 119 w 148"/>
                  <a:gd name="T35" fmla="*/ 123 h 180"/>
                  <a:gd name="T36" fmla="*/ 124 w 148"/>
                  <a:gd name="T37" fmla="*/ 89 h 180"/>
                  <a:gd name="T38" fmla="*/ 114 w 148"/>
                  <a:gd name="T39" fmla="*/ 45 h 180"/>
                  <a:gd name="T40" fmla="*/ 92 w 148"/>
                  <a:gd name="T41" fmla="*/ 25 h 180"/>
                  <a:gd name="T42" fmla="*/ 61 w 148"/>
                  <a:gd name="T43" fmla="*/ 21 h 180"/>
                  <a:gd name="T44" fmla="*/ 23 w 148"/>
                  <a:gd name="T45" fmla="*/ 21 h 180"/>
                  <a:gd name="T46" fmla="*/ 23 w 148"/>
                  <a:gd name="T47" fmla="*/ 15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8" h="180">
                    <a:moveTo>
                      <a:pt x="0" y="18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5" y="0"/>
                      <a:pt x="86" y="1"/>
                      <a:pt x="93" y="3"/>
                    </a:cubicBezTo>
                    <a:cubicBezTo>
                      <a:pt x="104" y="5"/>
                      <a:pt x="112" y="9"/>
                      <a:pt x="120" y="16"/>
                    </a:cubicBezTo>
                    <a:cubicBezTo>
                      <a:pt x="129" y="24"/>
                      <a:pt x="136" y="34"/>
                      <a:pt x="141" y="46"/>
                    </a:cubicBezTo>
                    <a:cubicBezTo>
                      <a:pt x="146" y="59"/>
                      <a:pt x="148" y="73"/>
                      <a:pt x="148" y="89"/>
                    </a:cubicBezTo>
                    <a:cubicBezTo>
                      <a:pt x="148" y="103"/>
                      <a:pt x="146" y="115"/>
                      <a:pt x="143" y="125"/>
                    </a:cubicBezTo>
                    <a:cubicBezTo>
                      <a:pt x="140" y="136"/>
                      <a:pt x="136" y="144"/>
                      <a:pt x="131" y="151"/>
                    </a:cubicBezTo>
                    <a:cubicBezTo>
                      <a:pt x="126" y="158"/>
                      <a:pt x="121" y="164"/>
                      <a:pt x="115" y="168"/>
                    </a:cubicBezTo>
                    <a:cubicBezTo>
                      <a:pt x="109" y="172"/>
                      <a:pt x="102" y="175"/>
                      <a:pt x="93" y="177"/>
                    </a:cubicBezTo>
                    <a:cubicBezTo>
                      <a:pt x="85" y="179"/>
                      <a:pt x="75" y="180"/>
                      <a:pt x="64" y="180"/>
                    </a:cubicBezTo>
                    <a:lnTo>
                      <a:pt x="0" y="180"/>
                    </a:lnTo>
                    <a:close/>
                    <a:moveTo>
                      <a:pt x="23" y="158"/>
                    </a:moveTo>
                    <a:cubicBezTo>
                      <a:pt x="62" y="158"/>
                      <a:pt x="62" y="158"/>
                      <a:pt x="62" y="158"/>
                    </a:cubicBezTo>
                    <a:cubicBezTo>
                      <a:pt x="74" y="158"/>
                      <a:pt x="83" y="157"/>
                      <a:pt x="90" y="155"/>
                    </a:cubicBezTo>
                    <a:cubicBezTo>
                      <a:pt x="96" y="153"/>
                      <a:pt x="102" y="150"/>
                      <a:pt x="106" y="146"/>
                    </a:cubicBezTo>
                    <a:cubicBezTo>
                      <a:pt x="111" y="140"/>
                      <a:pt x="116" y="133"/>
                      <a:pt x="119" y="123"/>
                    </a:cubicBezTo>
                    <a:cubicBezTo>
                      <a:pt x="122" y="114"/>
                      <a:pt x="124" y="102"/>
                      <a:pt x="124" y="89"/>
                    </a:cubicBezTo>
                    <a:cubicBezTo>
                      <a:pt x="124" y="70"/>
                      <a:pt x="120" y="55"/>
                      <a:pt x="114" y="45"/>
                    </a:cubicBezTo>
                    <a:cubicBezTo>
                      <a:pt x="108" y="35"/>
                      <a:pt x="101" y="28"/>
                      <a:pt x="92" y="25"/>
                    </a:cubicBezTo>
                    <a:cubicBezTo>
                      <a:pt x="85" y="23"/>
                      <a:pt x="75" y="21"/>
                      <a:pt x="61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</p:grpSp>
      <p:grpSp>
        <p:nvGrpSpPr>
          <p:cNvPr id="360" name="Group 359"/>
          <p:cNvGrpSpPr/>
          <p:nvPr/>
        </p:nvGrpSpPr>
        <p:grpSpPr>
          <a:xfrm>
            <a:off x="3614916" y="3680615"/>
            <a:ext cx="1618894" cy="354647"/>
            <a:chOff x="504349" y="3825940"/>
            <a:chExt cx="1618894" cy="354647"/>
          </a:xfrm>
        </p:grpSpPr>
        <p:sp>
          <p:nvSpPr>
            <p:cNvPr id="361" name="Rectangle 360"/>
            <p:cNvSpPr/>
            <p:nvPr/>
          </p:nvSpPr>
          <p:spPr>
            <a:xfrm>
              <a:off x="504349" y="3825940"/>
              <a:ext cx="1618894" cy="354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586632" y="3948763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892407" y="3878314"/>
              <a:ext cx="219450" cy="249899"/>
              <a:chOff x="10782301" y="6920601"/>
              <a:chExt cx="232410" cy="249899"/>
            </a:xfrm>
          </p:grpSpPr>
          <p:sp>
            <p:nvSpPr>
              <p:cNvPr id="387" name="Rectangle 386"/>
              <p:cNvSpPr/>
              <p:nvPr/>
            </p:nvSpPr>
            <p:spPr>
              <a:xfrm>
                <a:off x="10782301" y="6920601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8" name="Freeform 387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89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90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91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92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64" name="Group 363"/>
            <p:cNvGrpSpPr/>
            <p:nvPr/>
          </p:nvGrpSpPr>
          <p:grpSpPr>
            <a:xfrm>
              <a:off x="1134696" y="3878314"/>
              <a:ext cx="219450" cy="249899"/>
              <a:chOff x="1339364" y="3073387"/>
              <a:chExt cx="232410" cy="249899"/>
            </a:xfrm>
          </p:grpSpPr>
          <p:sp>
            <p:nvSpPr>
              <p:cNvPr id="381" name="Rectangle 380"/>
              <p:cNvSpPr/>
              <p:nvPr/>
            </p:nvSpPr>
            <p:spPr>
              <a:xfrm>
                <a:off x="1339364" y="3073387"/>
                <a:ext cx="23241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2" name="Freeform 381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383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solidFill>
                <a:schemeClr val="tx1"/>
              </a:solidFill>
            </p:grpSpPr>
            <p:sp>
              <p:nvSpPr>
                <p:cNvPr id="384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85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38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365" name="Group 364"/>
            <p:cNvGrpSpPr/>
            <p:nvPr/>
          </p:nvGrpSpPr>
          <p:grpSpPr>
            <a:xfrm>
              <a:off x="1861562" y="3878314"/>
              <a:ext cx="219450" cy="249899"/>
              <a:chOff x="7320171" y="3878314"/>
              <a:chExt cx="219450" cy="249899"/>
            </a:xfrm>
          </p:grpSpPr>
          <p:sp>
            <p:nvSpPr>
              <p:cNvPr id="374" name="Rectangle 373"/>
              <p:cNvSpPr/>
              <p:nvPr/>
            </p:nvSpPr>
            <p:spPr>
              <a:xfrm>
                <a:off x="7320171" y="3878314"/>
                <a:ext cx="21945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5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76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77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78" name="Rounded Rectangle 377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9" name="Freeform 23"/>
              <p:cNvSpPr>
                <a:spLocks noEditPoints="1"/>
              </p:cNvSpPr>
              <p:nvPr/>
            </p:nvSpPr>
            <p:spPr bwMode="auto">
              <a:xfrm>
                <a:off x="7368046" y="3914872"/>
                <a:ext cx="123699" cy="129694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80" name="Freeform 24"/>
              <p:cNvSpPr>
                <a:spLocks noEditPoints="1"/>
              </p:cNvSpPr>
              <p:nvPr/>
            </p:nvSpPr>
            <p:spPr bwMode="auto">
              <a:xfrm>
                <a:off x="7371757" y="4014435"/>
                <a:ext cx="59375" cy="39301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366" name="Group 365"/>
            <p:cNvGrpSpPr/>
            <p:nvPr/>
          </p:nvGrpSpPr>
          <p:grpSpPr>
            <a:xfrm>
              <a:off x="1619274" y="3878314"/>
              <a:ext cx="219450" cy="249899"/>
              <a:chOff x="7320171" y="3878314"/>
              <a:chExt cx="219450" cy="249899"/>
            </a:xfrm>
          </p:grpSpPr>
          <p:sp>
            <p:nvSpPr>
              <p:cNvPr id="367" name="Rectangle 366"/>
              <p:cNvSpPr/>
              <p:nvPr/>
            </p:nvSpPr>
            <p:spPr>
              <a:xfrm>
                <a:off x="7320171" y="3878314"/>
                <a:ext cx="219450" cy="24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8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69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70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71" name="Rounded Rectangle 370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2" name="Freeform 23"/>
              <p:cNvSpPr>
                <a:spLocks noEditPoints="1"/>
              </p:cNvSpPr>
              <p:nvPr/>
            </p:nvSpPr>
            <p:spPr bwMode="auto">
              <a:xfrm>
                <a:off x="7368046" y="3914872"/>
                <a:ext cx="123699" cy="129694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73" name="Freeform 24"/>
              <p:cNvSpPr>
                <a:spLocks noEditPoints="1"/>
              </p:cNvSpPr>
              <p:nvPr/>
            </p:nvSpPr>
            <p:spPr bwMode="auto">
              <a:xfrm>
                <a:off x="7371757" y="4014435"/>
                <a:ext cx="59375" cy="39301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</p:grpSp>
      <p:grpSp>
        <p:nvGrpSpPr>
          <p:cNvPr id="393" name="Group 392"/>
          <p:cNvGrpSpPr/>
          <p:nvPr/>
        </p:nvGrpSpPr>
        <p:grpSpPr>
          <a:xfrm>
            <a:off x="4487552" y="3732989"/>
            <a:ext cx="219450" cy="249899"/>
            <a:chOff x="1339364" y="3073387"/>
            <a:chExt cx="232410" cy="249899"/>
          </a:xfrm>
        </p:grpSpPr>
        <p:sp>
          <p:nvSpPr>
            <p:cNvPr id="394" name="Rectangle 393"/>
            <p:cNvSpPr/>
            <p:nvPr/>
          </p:nvSpPr>
          <p:spPr>
            <a:xfrm>
              <a:off x="1339364" y="3073387"/>
              <a:ext cx="232410" cy="249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95" name="Freeform 394"/>
            <p:cNvSpPr/>
            <p:nvPr/>
          </p:nvSpPr>
          <p:spPr>
            <a:xfrm>
              <a:off x="1367939" y="3096510"/>
              <a:ext cx="181256" cy="165735"/>
            </a:xfrm>
            <a:custGeom>
              <a:avLst/>
              <a:gdLst>
                <a:gd name="connsiteX0" fmla="*/ 24918 w 181256"/>
                <a:gd name="connsiteY0" fmla="*/ 107579 h 165735"/>
                <a:gd name="connsiteX1" fmla="*/ 24918 w 181256"/>
                <a:gd name="connsiteY1" fmla="*/ 141362 h 165735"/>
                <a:gd name="connsiteX2" fmla="*/ 86172 w 181256"/>
                <a:gd name="connsiteY2" fmla="*/ 141362 h 165735"/>
                <a:gd name="connsiteX3" fmla="*/ 86172 w 181256"/>
                <a:gd name="connsiteY3" fmla="*/ 107579 h 165735"/>
                <a:gd name="connsiteX4" fmla="*/ 95085 w 181256"/>
                <a:gd name="connsiteY4" fmla="*/ 107543 h 165735"/>
                <a:gd name="connsiteX5" fmla="*/ 95085 w 181256"/>
                <a:gd name="connsiteY5" fmla="*/ 141326 h 165735"/>
                <a:gd name="connsiteX6" fmla="*/ 156339 w 181256"/>
                <a:gd name="connsiteY6" fmla="*/ 141326 h 165735"/>
                <a:gd name="connsiteX7" fmla="*/ 156339 w 181256"/>
                <a:gd name="connsiteY7" fmla="*/ 107543 h 165735"/>
                <a:gd name="connsiteX8" fmla="*/ 24937 w 181256"/>
                <a:gd name="connsiteY8" fmla="*/ 65991 h 165735"/>
                <a:gd name="connsiteX9" fmla="*/ 24937 w 181256"/>
                <a:gd name="connsiteY9" fmla="*/ 99774 h 165735"/>
                <a:gd name="connsiteX10" fmla="*/ 86191 w 181256"/>
                <a:gd name="connsiteY10" fmla="*/ 99774 h 165735"/>
                <a:gd name="connsiteX11" fmla="*/ 86191 w 181256"/>
                <a:gd name="connsiteY11" fmla="*/ 65991 h 165735"/>
                <a:gd name="connsiteX12" fmla="*/ 95066 w 181256"/>
                <a:gd name="connsiteY12" fmla="*/ 65970 h 165735"/>
                <a:gd name="connsiteX13" fmla="*/ 95066 w 181256"/>
                <a:gd name="connsiteY13" fmla="*/ 99753 h 165735"/>
                <a:gd name="connsiteX14" fmla="*/ 156320 w 181256"/>
                <a:gd name="connsiteY14" fmla="*/ 99753 h 165735"/>
                <a:gd name="connsiteX15" fmla="*/ 156320 w 181256"/>
                <a:gd name="connsiteY15" fmla="*/ 65970 h 165735"/>
                <a:gd name="connsiteX16" fmla="*/ 95066 w 181256"/>
                <a:gd name="connsiteY16" fmla="*/ 24381 h 165735"/>
                <a:gd name="connsiteX17" fmla="*/ 95066 w 181256"/>
                <a:gd name="connsiteY17" fmla="*/ 58164 h 165735"/>
                <a:gd name="connsiteX18" fmla="*/ 156320 w 181256"/>
                <a:gd name="connsiteY18" fmla="*/ 58164 h 165735"/>
                <a:gd name="connsiteX19" fmla="*/ 156320 w 181256"/>
                <a:gd name="connsiteY19" fmla="*/ 24381 h 165735"/>
                <a:gd name="connsiteX20" fmla="*/ 24937 w 181256"/>
                <a:gd name="connsiteY20" fmla="*/ 24373 h 165735"/>
                <a:gd name="connsiteX21" fmla="*/ 24937 w 181256"/>
                <a:gd name="connsiteY21" fmla="*/ 58156 h 165735"/>
                <a:gd name="connsiteX22" fmla="*/ 86191 w 181256"/>
                <a:gd name="connsiteY22" fmla="*/ 58156 h 165735"/>
                <a:gd name="connsiteX23" fmla="*/ 86191 w 181256"/>
                <a:gd name="connsiteY23" fmla="*/ 24373 h 165735"/>
                <a:gd name="connsiteX24" fmla="*/ 0 w 181256"/>
                <a:gd name="connsiteY24" fmla="*/ 0 h 165735"/>
                <a:gd name="connsiteX25" fmla="*/ 181256 w 181256"/>
                <a:gd name="connsiteY25" fmla="*/ 0 h 165735"/>
                <a:gd name="connsiteX26" fmla="*/ 181256 w 181256"/>
                <a:gd name="connsiteY26" fmla="*/ 165735 h 165735"/>
                <a:gd name="connsiteX27" fmla="*/ 0 w 181256"/>
                <a:gd name="connsiteY27" fmla="*/ 165735 h 16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256" h="165735">
                  <a:moveTo>
                    <a:pt x="24918" y="107579"/>
                  </a:moveTo>
                  <a:lnTo>
                    <a:pt x="24918" y="141362"/>
                  </a:lnTo>
                  <a:lnTo>
                    <a:pt x="86172" y="141362"/>
                  </a:lnTo>
                  <a:lnTo>
                    <a:pt x="86172" y="107579"/>
                  </a:lnTo>
                  <a:close/>
                  <a:moveTo>
                    <a:pt x="95085" y="107543"/>
                  </a:moveTo>
                  <a:lnTo>
                    <a:pt x="95085" y="141326"/>
                  </a:lnTo>
                  <a:lnTo>
                    <a:pt x="156339" y="141326"/>
                  </a:lnTo>
                  <a:lnTo>
                    <a:pt x="156339" y="107543"/>
                  </a:lnTo>
                  <a:close/>
                  <a:moveTo>
                    <a:pt x="24937" y="65991"/>
                  </a:moveTo>
                  <a:lnTo>
                    <a:pt x="24937" y="99774"/>
                  </a:lnTo>
                  <a:lnTo>
                    <a:pt x="86191" y="99774"/>
                  </a:lnTo>
                  <a:lnTo>
                    <a:pt x="86191" y="65991"/>
                  </a:lnTo>
                  <a:close/>
                  <a:moveTo>
                    <a:pt x="95066" y="65970"/>
                  </a:moveTo>
                  <a:lnTo>
                    <a:pt x="95066" y="99753"/>
                  </a:lnTo>
                  <a:lnTo>
                    <a:pt x="156320" y="99753"/>
                  </a:lnTo>
                  <a:lnTo>
                    <a:pt x="156320" y="65970"/>
                  </a:lnTo>
                  <a:close/>
                  <a:moveTo>
                    <a:pt x="95066" y="24381"/>
                  </a:moveTo>
                  <a:lnTo>
                    <a:pt x="95066" y="58164"/>
                  </a:lnTo>
                  <a:lnTo>
                    <a:pt x="156320" y="58164"/>
                  </a:lnTo>
                  <a:lnTo>
                    <a:pt x="156320" y="24381"/>
                  </a:lnTo>
                  <a:close/>
                  <a:moveTo>
                    <a:pt x="24937" y="24373"/>
                  </a:moveTo>
                  <a:lnTo>
                    <a:pt x="24937" y="58156"/>
                  </a:lnTo>
                  <a:lnTo>
                    <a:pt x="86191" y="58156"/>
                  </a:lnTo>
                  <a:lnTo>
                    <a:pt x="86191" y="24373"/>
                  </a:lnTo>
                  <a:close/>
                  <a:moveTo>
                    <a:pt x="0" y="0"/>
                  </a:moveTo>
                  <a:lnTo>
                    <a:pt x="181256" y="0"/>
                  </a:lnTo>
                  <a:lnTo>
                    <a:pt x="181256" y="165735"/>
                  </a:lnTo>
                  <a:lnTo>
                    <a:pt x="0" y="16573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396" name="Group 10"/>
            <p:cNvGrpSpPr>
              <a:grpSpLocks noChangeAspect="1"/>
            </p:cNvGrpSpPr>
            <p:nvPr/>
          </p:nvGrpSpPr>
          <p:grpSpPr bwMode="auto">
            <a:xfrm>
              <a:off x="1414313" y="3277826"/>
              <a:ext cx="82513" cy="33414"/>
              <a:chOff x="2759" y="1571"/>
              <a:chExt cx="242" cy="98"/>
            </a:xfrm>
            <a:solidFill>
              <a:schemeClr val="tx1"/>
            </a:solidFill>
          </p:grpSpPr>
          <p:sp>
            <p:nvSpPr>
              <p:cNvPr id="397" name="Freeform 11"/>
              <p:cNvSpPr>
                <a:spLocks/>
              </p:cNvSpPr>
              <p:nvPr/>
            </p:nvSpPr>
            <p:spPr bwMode="auto">
              <a:xfrm>
                <a:off x="275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2 w 143"/>
                  <a:gd name="T3" fmla="*/ 123 h 186"/>
                  <a:gd name="T4" fmla="*/ 29 w 143"/>
                  <a:gd name="T5" fmla="*/ 145 h 186"/>
                  <a:gd name="T6" fmla="*/ 48 w 143"/>
                  <a:gd name="T7" fmla="*/ 159 h 186"/>
                  <a:gd name="T8" fmla="*/ 75 w 143"/>
                  <a:gd name="T9" fmla="*/ 164 h 186"/>
                  <a:gd name="T10" fmla="*/ 99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4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8 w 143"/>
                  <a:gd name="T37" fmla="*/ 25 h 186"/>
                  <a:gd name="T38" fmla="*/ 137 w 143"/>
                  <a:gd name="T39" fmla="*/ 54 h 186"/>
                  <a:gd name="T40" fmla="*/ 114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39 w 143"/>
                  <a:gd name="T47" fmla="*/ 29 h 186"/>
                  <a:gd name="T48" fmla="*/ 29 w 143"/>
                  <a:gd name="T49" fmla="*/ 48 h 186"/>
                  <a:gd name="T50" fmla="*/ 36 w 143"/>
                  <a:gd name="T51" fmla="*/ 64 h 186"/>
                  <a:gd name="T52" fmla="*/ 72 w 143"/>
                  <a:gd name="T53" fmla="*/ 77 h 186"/>
                  <a:gd name="T54" fmla="*/ 112 w 143"/>
                  <a:gd name="T55" fmla="*/ 88 h 186"/>
                  <a:gd name="T56" fmla="*/ 135 w 143"/>
                  <a:gd name="T57" fmla="*/ 106 h 186"/>
                  <a:gd name="T58" fmla="*/ 143 w 143"/>
                  <a:gd name="T59" fmla="*/ 132 h 186"/>
                  <a:gd name="T60" fmla="*/ 134 w 143"/>
                  <a:gd name="T61" fmla="*/ 159 h 186"/>
                  <a:gd name="T62" fmla="*/ 111 w 143"/>
                  <a:gd name="T63" fmla="*/ 179 h 186"/>
                  <a:gd name="T64" fmla="*/ 76 w 143"/>
                  <a:gd name="T65" fmla="*/ 186 h 186"/>
                  <a:gd name="T66" fmla="*/ 35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2" y="123"/>
                      <a:pt x="22" y="123"/>
                      <a:pt x="22" y="123"/>
                    </a:cubicBezTo>
                    <a:cubicBezTo>
                      <a:pt x="23" y="132"/>
                      <a:pt x="26" y="139"/>
                      <a:pt x="29" y="145"/>
                    </a:cubicBezTo>
                    <a:cubicBezTo>
                      <a:pt x="33" y="151"/>
                      <a:pt x="39" y="155"/>
                      <a:pt x="48" y="159"/>
                    </a:cubicBezTo>
                    <a:cubicBezTo>
                      <a:pt x="56" y="163"/>
                      <a:pt x="65" y="164"/>
                      <a:pt x="75" y="164"/>
                    </a:cubicBezTo>
                    <a:cubicBezTo>
                      <a:pt x="84" y="164"/>
                      <a:pt x="92" y="163"/>
                      <a:pt x="99" y="160"/>
                    </a:cubicBezTo>
                    <a:cubicBezTo>
                      <a:pt x="106" y="158"/>
                      <a:pt x="111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1" y="115"/>
                      <a:pt x="106" y="111"/>
                      <a:pt x="99" y="109"/>
                    </a:cubicBezTo>
                    <a:cubicBezTo>
                      <a:pt x="94" y="107"/>
                      <a:pt x="83" y="104"/>
                      <a:pt x="67" y="100"/>
                    </a:cubicBezTo>
                    <a:cubicBezTo>
                      <a:pt x="50" y="96"/>
                      <a:pt x="39" y="92"/>
                      <a:pt x="32" y="89"/>
                    </a:cubicBezTo>
                    <a:cubicBezTo>
                      <a:pt x="23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9" y="32"/>
                      <a:pt x="14" y="24"/>
                    </a:cubicBezTo>
                    <a:cubicBezTo>
                      <a:pt x="19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5" y="11"/>
                      <a:pt x="123" y="17"/>
                      <a:pt x="128" y="25"/>
                    </a:cubicBezTo>
                    <a:cubicBezTo>
                      <a:pt x="134" y="34"/>
                      <a:pt x="137" y="43"/>
                      <a:pt x="137" y="54"/>
                    </a:cubicBezTo>
                    <a:cubicBezTo>
                      <a:pt x="114" y="55"/>
                      <a:pt x="114" y="55"/>
                      <a:pt x="114" y="55"/>
                    </a:cubicBezTo>
                    <a:cubicBezTo>
                      <a:pt x="113" y="44"/>
                      <a:pt x="109" y="35"/>
                      <a:pt x="102" y="30"/>
                    </a:cubicBezTo>
                    <a:cubicBezTo>
                      <a:pt x="95" y="24"/>
                      <a:pt x="84" y="21"/>
                      <a:pt x="71" y="21"/>
                    </a:cubicBezTo>
                    <a:cubicBezTo>
                      <a:pt x="56" y="21"/>
                      <a:pt x="46" y="24"/>
                      <a:pt x="39" y="29"/>
                    </a:cubicBezTo>
                    <a:cubicBezTo>
                      <a:pt x="33" y="34"/>
                      <a:pt x="29" y="40"/>
                      <a:pt x="29" y="48"/>
                    </a:cubicBezTo>
                    <a:cubicBezTo>
                      <a:pt x="29" y="54"/>
                      <a:pt x="32" y="60"/>
                      <a:pt x="36" y="64"/>
                    </a:cubicBezTo>
                    <a:cubicBezTo>
                      <a:pt x="41" y="68"/>
                      <a:pt x="53" y="72"/>
                      <a:pt x="72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2" y="93"/>
                      <a:pt x="130" y="99"/>
                      <a:pt x="135" y="106"/>
                    </a:cubicBezTo>
                    <a:cubicBezTo>
                      <a:pt x="140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4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6" y="186"/>
                    </a:cubicBezTo>
                    <a:cubicBezTo>
                      <a:pt x="60" y="186"/>
                      <a:pt x="46" y="183"/>
                      <a:pt x="35" y="179"/>
                    </a:cubicBezTo>
                    <a:cubicBezTo>
                      <a:pt x="24" y="174"/>
                      <a:pt x="16" y="167"/>
                      <a:pt x="10" y="157"/>
                    </a:cubicBezTo>
                    <a:cubicBezTo>
                      <a:pt x="3" y="148"/>
                      <a:pt x="0" y="137"/>
                      <a:pt x="0" y="12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98" name="Freeform 12"/>
              <p:cNvSpPr>
                <a:spLocks/>
              </p:cNvSpPr>
              <p:nvPr/>
            </p:nvSpPr>
            <p:spPr bwMode="auto">
              <a:xfrm>
                <a:off x="2839" y="1571"/>
                <a:ext cx="75" cy="98"/>
              </a:xfrm>
              <a:custGeom>
                <a:avLst/>
                <a:gdLst>
                  <a:gd name="T0" fmla="*/ 0 w 143"/>
                  <a:gd name="T1" fmla="*/ 125 h 186"/>
                  <a:gd name="T2" fmla="*/ 23 w 143"/>
                  <a:gd name="T3" fmla="*/ 123 h 186"/>
                  <a:gd name="T4" fmla="*/ 30 w 143"/>
                  <a:gd name="T5" fmla="*/ 145 h 186"/>
                  <a:gd name="T6" fmla="*/ 48 w 143"/>
                  <a:gd name="T7" fmla="*/ 159 h 186"/>
                  <a:gd name="T8" fmla="*/ 76 w 143"/>
                  <a:gd name="T9" fmla="*/ 164 h 186"/>
                  <a:gd name="T10" fmla="*/ 100 w 143"/>
                  <a:gd name="T11" fmla="*/ 160 h 186"/>
                  <a:gd name="T12" fmla="*/ 115 w 143"/>
                  <a:gd name="T13" fmla="*/ 149 h 186"/>
                  <a:gd name="T14" fmla="*/ 120 w 143"/>
                  <a:gd name="T15" fmla="*/ 134 h 186"/>
                  <a:gd name="T16" fmla="*/ 115 w 143"/>
                  <a:gd name="T17" fmla="*/ 119 h 186"/>
                  <a:gd name="T18" fmla="*/ 99 w 143"/>
                  <a:gd name="T19" fmla="*/ 109 h 186"/>
                  <a:gd name="T20" fmla="*/ 67 w 143"/>
                  <a:gd name="T21" fmla="*/ 100 h 186"/>
                  <a:gd name="T22" fmla="*/ 32 w 143"/>
                  <a:gd name="T23" fmla="*/ 89 h 186"/>
                  <a:gd name="T24" fmla="*/ 13 w 143"/>
                  <a:gd name="T25" fmla="*/ 72 h 186"/>
                  <a:gd name="T26" fmla="*/ 7 w 143"/>
                  <a:gd name="T27" fmla="*/ 50 h 186"/>
                  <a:gd name="T28" fmla="*/ 15 w 143"/>
                  <a:gd name="T29" fmla="*/ 24 h 186"/>
                  <a:gd name="T30" fmla="*/ 37 w 143"/>
                  <a:gd name="T31" fmla="*/ 6 h 186"/>
                  <a:gd name="T32" fmla="*/ 70 w 143"/>
                  <a:gd name="T33" fmla="*/ 0 h 186"/>
                  <a:gd name="T34" fmla="*/ 105 w 143"/>
                  <a:gd name="T35" fmla="*/ 6 h 186"/>
                  <a:gd name="T36" fmla="*/ 129 w 143"/>
                  <a:gd name="T37" fmla="*/ 25 h 186"/>
                  <a:gd name="T38" fmla="*/ 138 w 143"/>
                  <a:gd name="T39" fmla="*/ 54 h 186"/>
                  <a:gd name="T40" fmla="*/ 115 w 143"/>
                  <a:gd name="T41" fmla="*/ 55 h 186"/>
                  <a:gd name="T42" fmla="*/ 102 w 143"/>
                  <a:gd name="T43" fmla="*/ 30 h 186"/>
                  <a:gd name="T44" fmla="*/ 71 w 143"/>
                  <a:gd name="T45" fmla="*/ 21 h 186"/>
                  <a:gd name="T46" fmla="*/ 40 w 143"/>
                  <a:gd name="T47" fmla="*/ 29 h 186"/>
                  <a:gd name="T48" fmla="*/ 30 w 143"/>
                  <a:gd name="T49" fmla="*/ 48 h 186"/>
                  <a:gd name="T50" fmla="*/ 37 w 143"/>
                  <a:gd name="T51" fmla="*/ 64 h 186"/>
                  <a:gd name="T52" fmla="*/ 73 w 143"/>
                  <a:gd name="T53" fmla="*/ 77 h 186"/>
                  <a:gd name="T54" fmla="*/ 112 w 143"/>
                  <a:gd name="T55" fmla="*/ 88 h 186"/>
                  <a:gd name="T56" fmla="*/ 136 w 143"/>
                  <a:gd name="T57" fmla="*/ 106 h 186"/>
                  <a:gd name="T58" fmla="*/ 143 w 143"/>
                  <a:gd name="T59" fmla="*/ 132 h 186"/>
                  <a:gd name="T60" fmla="*/ 135 w 143"/>
                  <a:gd name="T61" fmla="*/ 159 h 186"/>
                  <a:gd name="T62" fmla="*/ 111 w 143"/>
                  <a:gd name="T63" fmla="*/ 179 h 186"/>
                  <a:gd name="T64" fmla="*/ 77 w 143"/>
                  <a:gd name="T65" fmla="*/ 186 h 186"/>
                  <a:gd name="T66" fmla="*/ 36 w 143"/>
                  <a:gd name="T67" fmla="*/ 179 h 186"/>
                  <a:gd name="T68" fmla="*/ 10 w 143"/>
                  <a:gd name="T69" fmla="*/ 157 h 186"/>
                  <a:gd name="T70" fmla="*/ 0 w 143"/>
                  <a:gd name="T71" fmla="*/ 12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3" h="186">
                    <a:moveTo>
                      <a:pt x="0" y="125"/>
                    </a:moveTo>
                    <a:cubicBezTo>
                      <a:pt x="23" y="123"/>
                      <a:pt x="23" y="123"/>
                      <a:pt x="23" y="123"/>
                    </a:cubicBezTo>
                    <a:cubicBezTo>
                      <a:pt x="24" y="132"/>
                      <a:pt x="26" y="139"/>
                      <a:pt x="30" y="145"/>
                    </a:cubicBezTo>
                    <a:cubicBezTo>
                      <a:pt x="34" y="151"/>
                      <a:pt x="40" y="155"/>
                      <a:pt x="48" y="159"/>
                    </a:cubicBezTo>
                    <a:cubicBezTo>
                      <a:pt x="56" y="163"/>
                      <a:pt x="65" y="164"/>
                      <a:pt x="76" y="164"/>
                    </a:cubicBezTo>
                    <a:cubicBezTo>
                      <a:pt x="85" y="164"/>
                      <a:pt x="93" y="163"/>
                      <a:pt x="100" y="160"/>
                    </a:cubicBezTo>
                    <a:cubicBezTo>
                      <a:pt x="106" y="158"/>
                      <a:pt x="112" y="154"/>
                      <a:pt x="115" y="149"/>
                    </a:cubicBezTo>
                    <a:cubicBezTo>
                      <a:pt x="118" y="145"/>
                      <a:pt x="120" y="139"/>
                      <a:pt x="120" y="134"/>
                    </a:cubicBezTo>
                    <a:cubicBezTo>
                      <a:pt x="120" y="128"/>
                      <a:pt x="118" y="123"/>
                      <a:pt x="115" y="119"/>
                    </a:cubicBezTo>
                    <a:cubicBezTo>
                      <a:pt x="112" y="115"/>
                      <a:pt x="107" y="111"/>
                      <a:pt x="99" y="109"/>
                    </a:cubicBezTo>
                    <a:cubicBezTo>
                      <a:pt x="94" y="107"/>
                      <a:pt x="84" y="104"/>
                      <a:pt x="67" y="100"/>
                    </a:cubicBezTo>
                    <a:cubicBezTo>
                      <a:pt x="51" y="96"/>
                      <a:pt x="39" y="92"/>
                      <a:pt x="32" y="89"/>
                    </a:cubicBezTo>
                    <a:cubicBezTo>
                      <a:pt x="24" y="84"/>
                      <a:pt x="17" y="79"/>
                      <a:pt x="13" y="72"/>
                    </a:cubicBezTo>
                    <a:cubicBezTo>
                      <a:pt x="9" y="65"/>
                      <a:pt x="7" y="58"/>
                      <a:pt x="7" y="50"/>
                    </a:cubicBezTo>
                    <a:cubicBezTo>
                      <a:pt x="7" y="40"/>
                      <a:pt x="10" y="32"/>
                      <a:pt x="15" y="24"/>
                    </a:cubicBezTo>
                    <a:cubicBezTo>
                      <a:pt x="20" y="16"/>
                      <a:pt x="27" y="10"/>
                      <a:pt x="37" y="6"/>
                    </a:cubicBezTo>
                    <a:cubicBezTo>
                      <a:pt x="47" y="2"/>
                      <a:pt x="58" y="0"/>
                      <a:pt x="70" y="0"/>
                    </a:cubicBezTo>
                    <a:cubicBezTo>
                      <a:pt x="83" y="0"/>
                      <a:pt x="95" y="2"/>
                      <a:pt x="105" y="6"/>
                    </a:cubicBezTo>
                    <a:cubicBezTo>
                      <a:pt x="116" y="11"/>
                      <a:pt x="123" y="17"/>
                      <a:pt x="129" y="25"/>
                    </a:cubicBezTo>
                    <a:cubicBezTo>
                      <a:pt x="134" y="34"/>
                      <a:pt x="137" y="43"/>
                      <a:pt x="138" y="54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114" y="44"/>
                      <a:pt x="109" y="35"/>
                      <a:pt x="102" y="30"/>
                    </a:cubicBezTo>
                    <a:cubicBezTo>
                      <a:pt x="95" y="24"/>
                      <a:pt x="85" y="21"/>
                      <a:pt x="71" y="21"/>
                    </a:cubicBezTo>
                    <a:cubicBezTo>
                      <a:pt x="57" y="21"/>
                      <a:pt x="46" y="24"/>
                      <a:pt x="40" y="29"/>
                    </a:cubicBezTo>
                    <a:cubicBezTo>
                      <a:pt x="33" y="34"/>
                      <a:pt x="30" y="40"/>
                      <a:pt x="30" y="48"/>
                    </a:cubicBezTo>
                    <a:cubicBezTo>
                      <a:pt x="30" y="54"/>
                      <a:pt x="32" y="60"/>
                      <a:pt x="37" y="64"/>
                    </a:cubicBezTo>
                    <a:cubicBezTo>
                      <a:pt x="41" y="68"/>
                      <a:pt x="53" y="72"/>
                      <a:pt x="73" y="77"/>
                    </a:cubicBezTo>
                    <a:cubicBezTo>
                      <a:pt x="92" y="81"/>
                      <a:pt x="105" y="85"/>
                      <a:pt x="112" y="88"/>
                    </a:cubicBezTo>
                    <a:cubicBezTo>
                      <a:pt x="123" y="93"/>
                      <a:pt x="131" y="99"/>
                      <a:pt x="136" y="106"/>
                    </a:cubicBezTo>
                    <a:cubicBezTo>
                      <a:pt x="141" y="114"/>
                      <a:pt x="143" y="122"/>
                      <a:pt x="143" y="132"/>
                    </a:cubicBezTo>
                    <a:cubicBezTo>
                      <a:pt x="143" y="141"/>
                      <a:pt x="140" y="150"/>
                      <a:pt x="135" y="159"/>
                    </a:cubicBezTo>
                    <a:cubicBezTo>
                      <a:pt x="129" y="167"/>
                      <a:pt x="121" y="174"/>
                      <a:pt x="111" y="179"/>
                    </a:cubicBezTo>
                    <a:cubicBezTo>
                      <a:pt x="101" y="183"/>
                      <a:pt x="89" y="186"/>
                      <a:pt x="77" y="186"/>
                    </a:cubicBezTo>
                    <a:cubicBezTo>
                      <a:pt x="60" y="186"/>
                      <a:pt x="47" y="183"/>
                      <a:pt x="36" y="179"/>
                    </a:cubicBezTo>
                    <a:cubicBezTo>
                      <a:pt x="25" y="174"/>
                      <a:pt x="16" y="167"/>
                      <a:pt x="10" y="157"/>
                    </a:cubicBezTo>
                    <a:cubicBezTo>
                      <a:pt x="4" y="148"/>
                      <a:pt x="0" y="137"/>
                      <a:pt x="0" y="12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399" name="Freeform 13"/>
              <p:cNvSpPr>
                <a:spLocks noEditPoints="1"/>
              </p:cNvSpPr>
              <p:nvPr/>
            </p:nvSpPr>
            <p:spPr bwMode="auto">
              <a:xfrm>
                <a:off x="2924" y="1572"/>
                <a:ext cx="77" cy="95"/>
              </a:xfrm>
              <a:custGeom>
                <a:avLst/>
                <a:gdLst>
                  <a:gd name="T0" fmla="*/ 0 w 148"/>
                  <a:gd name="T1" fmla="*/ 180 h 180"/>
                  <a:gd name="T2" fmla="*/ 0 w 148"/>
                  <a:gd name="T3" fmla="*/ 0 h 180"/>
                  <a:gd name="T4" fmla="*/ 61 w 148"/>
                  <a:gd name="T5" fmla="*/ 0 h 180"/>
                  <a:gd name="T6" fmla="*/ 93 w 148"/>
                  <a:gd name="T7" fmla="*/ 3 h 180"/>
                  <a:gd name="T8" fmla="*/ 120 w 148"/>
                  <a:gd name="T9" fmla="*/ 16 h 180"/>
                  <a:gd name="T10" fmla="*/ 141 w 148"/>
                  <a:gd name="T11" fmla="*/ 46 h 180"/>
                  <a:gd name="T12" fmla="*/ 148 w 148"/>
                  <a:gd name="T13" fmla="*/ 89 h 180"/>
                  <a:gd name="T14" fmla="*/ 143 w 148"/>
                  <a:gd name="T15" fmla="*/ 125 h 180"/>
                  <a:gd name="T16" fmla="*/ 131 w 148"/>
                  <a:gd name="T17" fmla="*/ 151 h 180"/>
                  <a:gd name="T18" fmla="*/ 115 w 148"/>
                  <a:gd name="T19" fmla="*/ 168 h 180"/>
                  <a:gd name="T20" fmla="*/ 93 w 148"/>
                  <a:gd name="T21" fmla="*/ 177 h 180"/>
                  <a:gd name="T22" fmla="*/ 64 w 148"/>
                  <a:gd name="T23" fmla="*/ 180 h 180"/>
                  <a:gd name="T24" fmla="*/ 0 w 148"/>
                  <a:gd name="T25" fmla="*/ 180 h 180"/>
                  <a:gd name="T26" fmla="*/ 23 w 148"/>
                  <a:gd name="T27" fmla="*/ 158 h 180"/>
                  <a:gd name="T28" fmla="*/ 62 w 148"/>
                  <a:gd name="T29" fmla="*/ 158 h 180"/>
                  <a:gd name="T30" fmla="*/ 90 w 148"/>
                  <a:gd name="T31" fmla="*/ 155 h 180"/>
                  <a:gd name="T32" fmla="*/ 106 w 148"/>
                  <a:gd name="T33" fmla="*/ 146 h 180"/>
                  <a:gd name="T34" fmla="*/ 119 w 148"/>
                  <a:gd name="T35" fmla="*/ 123 h 180"/>
                  <a:gd name="T36" fmla="*/ 124 w 148"/>
                  <a:gd name="T37" fmla="*/ 89 h 180"/>
                  <a:gd name="T38" fmla="*/ 114 w 148"/>
                  <a:gd name="T39" fmla="*/ 45 h 180"/>
                  <a:gd name="T40" fmla="*/ 92 w 148"/>
                  <a:gd name="T41" fmla="*/ 25 h 180"/>
                  <a:gd name="T42" fmla="*/ 61 w 148"/>
                  <a:gd name="T43" fmla="*/ 21 h 180"/>
                  <a:gd name="T44" fmla="*/ 23 w 148"/>
                  <a:gd name="T45" fmla="*/ 21 h 180"/>
                  <a:gd name="T46" fmla="*/ 23 w 148"/>
                  <a:gd name="T47" fmla="*/ 15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8" h="180">
                    <a:moveTo>
                      <a:pt x="0" y="18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5" y="0"/>
                      <a:pt x="86" y="1"/>
                      <a:pt x="93" y="3"/>
                    </a:cubicBezTo>
                    <a:cubicBezTo>
                      <a:pt x="104" y="5"/>
                      <a:pt x="112" y="9"/>
                      <a:pt x="120" y="16"/>
                    </a:cubicBezTo>
                    <a:cubicBezTo>
                      <a:pt x="129" y="24"/>
                      <a:pt x="136" y="34"/>
                      <a:pt x="141" y="46"/>
                    </a:cubicBezTo>
                    <a:cubicBezTo>
                      <a:pt x="146" y="59"/>
                      <a:pt x="148" y="73"/>
                      <a:pt x="148" y="89"/>
                    </a:cubicBezTo>
                    <a:cubicBezTo>
                      <a:pt x="148" y="103"/>
                      <a:pt x="146" y="115"/>
                      <a:pt x="143" y="125"/>
                    </a:cubicBezTo>
                    <a:cubicBezTo>
                      <a:pt x="140" y="136"/>
                      <a:pt x="136" y="144"/>
                      <a:pt x="131" y="151"/>
                    </a:cubicBezTo>
                    <a:cubicBezTo>
                      <a:pt x="126" y="158"/>
                      <a:pt x="121" y="164"/>
                      <a:pt x="115" y="168"/>
                    </a:cubicBezTo>
                    <a:cubicBezTo>
                      <a:pt x="109" y="172"/>
                      <a:pt x="102" y="175"/>
                      <a:pt x="93" y="177"/>
                    </a:cubicBezTo>
                    <a:cubicBezTo>
                      <a:pt x="85" y="179"/>
                      <a:pt x="75" y="180"/>
                      <a:pt x="64" y="180"/>
                    </a:cubicBezTo>
                    <a:lnTo>
                      <a:pt x="0" y="180"/>
                    </a:lnTo>
                    <a:close/>
                    <a:moveTo>
                      <a:pt x="23" y="158"/>
                    </a:moveTo>
                    <a:cubicBezTo>
                      <a:pt x="62" y="158"/>
                      <a:pt x="62" y="158"/>
                      <a:pt x="62" y="158"/>
                    </a:cubicBezTo>
                    <a:cubicBezTo>
                      <a:pt x="74" y="158"/>
                      <a:pt x="83" y="157"/>
                      <a:pt x="90" y="155"/>
                    </a:cubicBezTo>
                    <a:cubicBezTo>
                      <a:pt x="96" y="153"/>
                      <a:pt x="102" y="150"/>
                      <a:pt x="106" y="146"/>
                    </a:cubicBezTo>
                    <a:cubicBezTo>
                      <a:pt x="111" y="140"/>
                      <a:pt x="116" y="133"/>
                      <a:pt x="119" y="123"/>
                    </a:cubicBezTo>
                    <a:cubicBezTo>
                      <a:pt x="122" y="114"/>
                      <a:pt x="124" y="102"/>
                      <a:pt x="124" y="89"/>
                    </a:cubicBezTo>
                    <a:cubicBezTo>
                      <a:pt x="124" y="70"/>
                      <a:pt x="120" y="55"/>
                      <a:pt x="114" y="45"/>
                    </a:cubicBezTo>
                    <a:cubicBezTo>
                      <a:pt x="108" y="35"/>
                      <a:pt x="101" y="28"/>
                      <a:pt x="92" y="25"/>
                    </a:cubicBezTo>
                    <a:cubicBezTo>
                      <a:pt x="85" y="23"/>
                      <a:pt x="75" y="21"/>
                      <a:pt x="61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</p:grpSp>
      <p:grpSp>
        <p:nvGrpSpPr>
          <p:cNvPr id="400" name="Group 399"/>
          <p:cNvGrpSpPr/>
          <p:nvPr/>
        </p:nvGrpSpPr>
        <p:grpSpPr>
          <a:xfrm>
            <a:off x="2055467" y="2819252"/>
            <a:ext cx="1474401" cy="278131"/>
            <a:chOff x="604133" y="2724822"/>
            <a:chExt cx="798913" cy="195423"/>
          </a:xfrm>
        </p:grpSpPr>
        <p:sp>
          <p:nvSpPr>
            <p:cNvPr id="401" name="Shape 545"/>
            <p:cNvSpPr/>
            <p:nvPr/>
          </p:nvSpPr>
          <p:spPr>
            <a:xfrm>
              <a:off x="604133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402" name="Shape 545"/>
            <p:cNvSpPr/>
            <p:nvPr/>
          </p:nvSpPr>
          <p:spPr>
            <a:xfrm>
              <a:off x="1165302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403" name="Shape 545"/>
            <p:cNvSpPr/>
            <p:nvPr/>
          </p:nvSpPr>
          <p:spPr>
            <a:xfrm>
              <a:off x="884717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</p:grpSp>
      <p:grpSp>
        <p:nvGrpSpPr>
          <p:cNvPr id="404" name="Group 403"/>
          <p:cNvGrpSpPr/>
          <p:nvPr/>
        </p:nvGrpSpPr>
        <p:grpSpPr>
          <a:xfrm>
            <a:off x="3717179" y="2828833"/>
            <a:ext cx="1474401" cy="278131"/>
            <a:chOff x="604133" y="2724822"/>
            <a:chExt cx="798913" cy="195423"/>
          </a:xfrm>
        </p:grpSpPr>
        <p:sp>
          <p:nvSpPr>
            <p:cNvPr id="405" name="Shape 545"/>
            <p:cNvSpPr/>
            <p:nvPr/>
          </p:nvSpPr>
          <p:spPr>
            <a:xfrm>
              <a:off x="604133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9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406" name="Shape 545"/>
            <p:cNvSpPr/>
            <p:nvPr/>
          </p:nvSpPr>
          <p:spPr>
            <a:xfrm>
              <a:off x="1165302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  <p:sp>
          <p:nvSpPr>
            <p:cNvPr id="407" name="Shape 545"/>
            <p:cNvSpPr/>
            <p:nvPr/>
          </p:nvSpPr>
          <p:spPr>
            <a:xfrm>
              <a:off x="884717" y="2724822"/>
              <a:ext cx="237744" cy="195423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VM</a:t>
              </a:r>
            </a:p>
          </p:txBody>
        </p:sp>
      </p:grpSp>
      <p:sp>
        <p:nvSpPr>
          <p:cNvPr id="412" name="Text Placeholder 3" descr="Left:  Hyperconverged"/>
          <p:cNvSpPr txBox="1">
            <a:spLocks/>
          </p:cNvSpPr>
          <p:nvPr/>
        </p:nvSpPr>
        <p:spPr>
          <a:xfrm>
            <a:off x="877069" y="4203103"/>
            <a:ext cx="3811125" cy="535531"/>
          </a:xfrm>
          <a:prstGeom prst="rect">
            <a:avLst/>
          </a:prstGeom>
          <a:noFill/>
        </p:spPr>
        <p:txBody>
          <a:bodyPr wrap="square" lIns="91438" tIns="45719" rIns="91438" bIns="45719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100" b="1" cap="all">
                <a:solidFill>
                  <a:schemeClr val="accent3"/>
                </a:solidFill>
              </a:defRPr>
            </a:lvl1pPr>
          </a:lstStyle>
          <a:p>
            <a:r>
              <a:rPr lang="en-US" sz="1600" b="0" cap="none" dirty="0">
                <a:solidFill>
                  <a:schemeClr val="tx1"/>
                </a:solidFill>
              </a:rPr>
              <a:t>Hyperconverged </a:t>
            </a:r>
          </a:p>
          <a:p>
            <a:r>
              <a:rPr lang="en-US" sz="1600" b="0" cap="none" dirty="0">
                <a:solidFill>
                  <a:schemeClr val="tx1"/>
                </a:solidFill>
              </a:rPr>
              <a:t>Infrastructure</a:t>
            </a:r>
          </a:p>
        </p:txBody>
      </p:sp>
      <p:sp>
        <p:nvSpPr>
          <p:cNvPr id="413" name="Text Placeholder 3" descr="Left:  Integrated Infrastructure"/>
          <p:cNvSpPr txBox="1">
            <a:spLocks/>
          </p:cNvSpPr>
          <p:nvPr/>
        </p:nvSpPr>
        <p:spPr>
          <a:xfrm>
            <a:off x="5805770" y="4141940"/>
            <a:ext cx="2863941" cy="560153"/>
          </a:xfrm>
          <a:prstGeom prst="rect">
            <a:avLst/>
          </a:prstGeom>
          <a:noFill/>
        </p:spPr>
        <p:txBody>
          <a:bodyPr wrap="square" lIns="91438" tIns="45719" rIns="91438" bIns="45719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100" b="1" cap="all">
                <a:solidFill>
                  <a:schemeClr val="accent3"/>
                </a:solidFill>
              </a:defRPr>
            </a:lvl1pPr>
          </a:lstStyle>
          <a:p>
            <a:pPr>
              <a:lnSpc>
                <a:spcPct val="95000"/>
              </a:lnSpc>
            </a:pPr>
            <a:r>
              <a:rPr lang="en-US" sz="1600" b="0" cap="none" dirty="0">
                <a:solidFill>
                  <a:schemeClr val="tx1"/>
                </a:solidFill>
              </a:rPr>
              <a:t>Converged and Traditional Infrastructure </a:t>
            </a:r>
          </a:p>
        </p:txBody>
      </p:sp>
      <p:grpSp>
        <p:nvGrpSpPr>
          <p:cNvPr id="414" name="Group 413"/>
          <p:cNvGrpSpPr/>
          <p:nvPr/>
        </p:nvGrpSpPr>
        <p:grpSpPr>
          <a:xfrm>
            <a:off x="5918352" y="3680615"/>
            <a:ext cx="1618894" cy="354647"/>
            <a:chOff x="504349" y="3825940"/>
            <a:chExt cx="1618894" cy="354647"/>
          </a:xfrm>
          <a:solidFill>
            <a:srgbClr val="2968AF"/>
          </a:solidFill>
        </p:grpSpPr>
        <p:sp>
          <p:nvSpPr>
            <p:cNvPr id="415" name="Rectangle 414"/>
            <p:cNvSpPr/>
            <p:nvPr/>
          </p:nvSpPr>
          <p:spPr>
            <a:xfrm>
              <a:off x="504349" y="3825940"/>
              <a:ext cx="1618894" cy="35464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86632" y="3948763"/>
              <a:ext cx="199664" cy="10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417" name="Group 416"/>
            <p:cNvGrpSpPr/>
            <p:nvPr/>
          </p:nvGrpSpPr>
          <p:grpSpPr>
            <a:xfrm>
              <a:off x="919417" y="3901437"/>
              <a:ext cx="171149" cy="214730"/>
              <a:chOff x="10810876" y="6943724"/>
              <a:chExt cx="181256" cy="214730"/>
            </a:xfrm>
            <a:grpFill/>
          </p:grpSpPr>
          <p:sp>
            <p:nvSpPr>
              <p:cNvPr id="442" name="Freeform 441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43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grpFill/>
            </p:grpSpPr>
            <p:sp>
              <p:nvSpPr>
                <p:cNvPr id="444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5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6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18" name="Group 417"/>
            <p:cNvGrpSpPr/>
            <p:nvPr/>
          </p:nvGrpSpPr>
          <p:grpSpPr>
            <a:xfrm>
              <a:off x="1161681" y="3901437"/>
              <a:ext cx="171149" cy="214730"/>
              <a:chOff x="1367939" y="3096510"/>
              <a:chExt cx="181256" cy="214730"/>
            </a:xfrm>
            <a:grpFill/>
          </p:grpSpPr>
          <p:sp>
            <p:nvSpPr>
              <p:cNvPr id="436" name="Freeform 435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37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grpFill/>
            </p:grpSpPr>
            <p:sp>
              <p:nvSpPr>
                <p:cNvPr id="438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39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40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19" name="Group 418"/>
            <p:cNvGrpSpPr/>
            <p:nvPr/>
          </p:nvGrpSpPr>
          <p:grpSpPr>
            <a:xfrm>
              <a:off x="1885697" y="3901437"/>
              <a:ext cx="171149" cy="214730"/>
              <a:chOff x="7344306" y="3901437"/>
              <a:chExt cx="171149" cy="214730"/>
            </a:xfrm>
            <a:grpFill/>
          </p:grpSpPr>
          <p:sp>
            <p:nvSpPr>
              <p:cNvPr id="429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30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31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32" name="Rounded Rectangle 431"/>
              <p:cNvSpPr/>
              <p:nvPr/>
            </p:nvSpPr>
            <p:spPr>
              <a:xfrm>
                <a:off x="7344306" y="3901437"/>
                <a:ext cx="171149" cy="165735"/>
              </a:xfrm>
              <a:prstGeom prst="roundRect">
                <a:avLst>
                  <a:gd name="adj" fmla="val 1092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grpSp>
          <p:nvGrpSpPr>
            <p:cNvPr id="420" name="Group 419"/>
            <p:cNvGrpSpPr/>
            <p:nvPr/>
          </p:nvGrpSpPr>
          <p:grpSpPr>
            <a:xfrm>
              <a:off x="1687298" y="4082753"/>
              <a:ext cx="83403" cy="33414"/>
              <a:chOff x="7388195" y="4082753"/>
              <a:chExt cx="83403" cy="33414"/>
            </a:xfrm>
            <a:grpFill/>
          </p:grpSpPr>
          <p:sp>
            <p:nvSpPr>
              <p:cNvPr id="422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23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24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</p:grpSp>
      <p:grpSp>
        <p:nvGrpSpPr>
          <p:cNvPr id="480" name="Group 479"/>
          <p:cNvGrpSpPr/>
          <p:nvPr/>
        </p:nvGrpSpPr>
        <p:grpSpPr>
          <a:xfrm>
            <a:off x="5918352" y="3288050"/>
            <a:ext cx="1618894" cy="354647"/>
            <a:chOff x="504349" y="3825940"/>
            <a:chExt cx="1618894" cy="354647"/>
          </a:xfrm>
          <a:solidFill>
            <a:srgbClr val="2968AF"/>
          </a:solidFill>
        </p:grpSpPr>
        <p:sp>
          <p:nvSpPr>
            <p:cNvPr id="481" name="Rectangle 480"/>
            <p:cNvSpPr/>
            <p:nvPr/>
          </p:nvSpPr>
          <p:spPr>
            <a:xfrm>
              <a:off x="504349" y="3825940"/>
              <a:ext cx="1618894" cy="35464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586632" y="3948763"/>
              <a:ext cx="199664" cy="1090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483" name="Group 482"/>
            <p:cNvGrpSpPr/>
            <p:nvPr/>
          </p:nvGrpSpPr>
          <p:grpSpPr>
            <a:xfrm>
              <a:off x="919417" y="3901437"/>
              <a:ext cx="171149" cy="214730"/>
              <a:chOff x="10810876" y="6943724"/>
              <a:chExt cx="181256" cy="214730"/>
            </a:xfrm>
            <a:grpFill/>
          </p:grpSpPr>
          <p:sp>
            <p:nvSpPr>
              <p:cNvPr id="501" name="Freeform 500"/>
              <p:cNvSpPr/>
              <p:nvPr/>
            </p:nvSpPr>
            <p:spPr>
              <a:xfrm>
                <a:off x="10810876" y="6943724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502" name="Group 10"/>
              <p:cNvGrpSpPr>
                <a:grpSpLocks noChangeAspect="1"/>
              </p:cNvGrpSpPr>
              <p:nvPr/>
            </p:nvGrpSpPr>
            <p:grpSpPr bwMode="auto">
              <a:xfrm>
                <a:off x="10857250" y="7125040"/>
                <a:ext cx="82513" cy="33414"/>
                <a:chOff x="2759" y="1571"/>
                <a:chExt cx="242" cy="98"/>
              </a:xfrm>
              <a:grpFill/>
            </p:grpSpPr>
            <p:sp>
              <p:nvSpPr>
                <p:cNvPr id="503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4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5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84" name="Group 483"/>
            <p:cNvGrpSpPr/>
            <p:nvPr/>
          </p:nvGrpSpPr>
          <p:grpSpPr>
            <a:xfrm>
              <a:off x="1161681" y="3901437"/>
              <a:ext cx="171149" cy="214730"/>
              <a:chOff x="1367939" y="3096510"/>
              <a:chExt cx="181256" cy="214730"/>
            </a:xfrm>
            <a:grpFill/>
          </p:grpSpPr>
          <p:sp>
            <p:nvSpPr>
              <p:cNvPr id="496" name="Freeform 495"/>
              <p:cNvSpPr/>
              <p:nvPr/>
            </p:nvSpPr>
            <p:spPr>
              <a:xfrm>
                <a:off x="1367939" y="3096510"/>
                <a:ext cx="181256" cy="165735"/>
              </a:xfrm>
              <a:custGeom>
                <a:avLst/>
                <a:gdLst>
                  <a:gd name="connsiteX0" fmla="*/ 24918 w 181256"/>
                  <a:gd name="connsiteY0" fmla="*/ 107579 h 165735"/>
                  <a:gd name="connsiteX1" fmla="*/ 24918 w 181256"/>
                  <a:gd name="connsiteY1" fmla="*/ 141362 h 165735"/>
                  <a:gd name="connsiteX2" fmla="*/ 86172 w 181256"/>
                  <a:gd name="connsiteY2" fmla="*/ 141362 h 165735"/>
                  <a:gd name="connsiteX3" fmla="*/ 86172 w 181256"/>
                  <a:gd name="connsiteY3" fmla="*/ 107579 h 165735"/>
                  <a:gd name="connsiteX4" fmla="*/ 95085 w 181256"/>
                  <a:gd name="connsiteY4" fmla="*/ 107543 h 165735"/>
                  <a:gd name="connsiteX5" fmla="*/ 95085 w 181256"/>
                  <a:gd name="connsiteY5" fmla="*/ 141326 h 165735"/>
                  <a:gd name="connsiteX6" fmla="*/ 156339 w 181256"/>
                  <a:gd name="connsiteY6" fmla="*/ 141326 h 165735"/>
                  <a:gd name="connsiteX7" fmla="*/ 156339 w 181256"/>
                  <a:gd name="connsiteY7" fmla="*/ 107543 h 165735"/>
                  <a:gd name="connsiteX8" fmla="*/ 24937 w 181256"/>
                  <a:gd name="connsiteY8" fmla="*/ 65991 h 165735"/>
                  <a:gd name="connsiteX9" fmla="*/ 24937 w 181256"/>
                  <a:gd name="connsiteY9" fmla="*/ 99774 h 165735"/>
                  <a:gd name="connsiteX10" fmla="*/ 86191 w 181256"/>
                  <a:gd name="connsiteY10" fmla="*/ 99774 h 165735"/>
                  <a:gd name="connsiteX11" fmla="*/ 86191 w 181256"/>
                  <a:gd name="connsiteY11" fmla="*/ 65991 h 165735"/>
                  <a:gd name="connsiteX12" fmla="*/ 95066 w 181256"/>
                  <a:gd name="connsiteY12" fmla="*/ 65970 h 165735"/>
                  <a:gd name="connsiteX13" fmla="*/ 95066 w 181256"/>
                  <a:gd name="connsiteY13" fmla="*/ 99753 h 165735"/>
                  <a:gd name="connsiteX14" fmla="*/ 156320 w 181256"/>
                  <a:gd name="connsiteY14" fmla="*/ 99753 h 165735"/>
                  <a:gd name="connsiteX15" fmla="*/ 156320 w 181256"/>
                  <a:gd name="connsiteY15" fmla="*/ 65970 h 165735"/>
                  <a:gd name="connsiteX16" fmla="*/ 95066 w 181256"/>
                  <a:gd name="connsiteY16" fmla="*/ 24381 h 165735"/>
                  <a:gd name="connsiteX17" fmla="*/ 95066 w 181256"/>
                  <a:gd name="connsiteY17" fmla="*/ 58164 h 165735"/>
                  <a:gd name="connsiteX18" fmla="*/ 156320 w 181256"/>
                  <a:gd name="connsiteY18" fmla="*/ 58164 h 165735"/>
                  <a:gd name="connsiteX19" fmla="*/ 156320 w 181256"/>
                  <a:gd name="connsiteY19" fmla="*/ 24381 h 165735"/>
                  <a:gd name="connsiteX20" fmla="*/ 24937 w 181256"/>
                  <a:gd name="connsiteY20" fmla="*/ 24373 h 165735"/>
                  <a:gd name="connsiteX21" fmla="*/ 24937 w 181256"/>
                  <a:gd name="connsiteY21" fmla="*/ 58156 h 165735"/>
                  <a:gd name="connsiteX22" fmla="*/ 86191 w 181256"/>
                  <a:gd name="connsiteY22" fmla="*/ 58156 h 165735"/>
                  <a:gd name="connsiteX23" fmla="*/ 86191 w 181256"/>
                  <a:gd name="connsiteY23" fmla="*/ 24373 h 165735"/>
                  <a:gd name="connsiteX24" fmla="*/ 0 w 181256"/>
                  <a:gd name="connsiteY24" fmla="*/ 0 h 165735"/>
                  <a:gd name="connsiteX25" fmla="*/ 181256 w 181256"/>
                  <a:gd name="connsiteY25" fmla="*/ 0 h 165735"/>
                  <a:gd name="connsiteX26" fmla="*/ 181256 w 181256"/>
                  <a:gd name="connsiteY26" fmla="*/ 165735 h 165735"/>
                  <a:gd name="connsiteX27" fmla="*/ 0 w 181256"/>
                  <a:gd name="connsiteY27" fmla="*/ 165735 h 16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256" h="165735">
                    <a:moveTo>
                      <a:pt x="24918" y="107579"/>
                    </a:moveTo>
                    <a:lnTo>
                      <a:pt x="24918" y="141362"/>
                    </a:lnTo>
                    <a:lnTo>
                      <a:pt x="86172" y="141362"/>
                    </a:lnTo>
                    <a:lnTo>
                      <a:pt x="86172" y="107579"/>
                    </a:lnTo>
                    <a:close/>
                    <a:moveTo>
                      <a:pt x="95085" y="107543"/>
                    </a:moveTo>
                    <a:lnTo>
                      <a:pt x="95085" y="141326"/>
                    </a:lnTo>
                    <a:lnTo>
                      <a:pt x="156339" y="141326"/>
                    </a:lnTo>
                    <a:lnTo>
                      <a:pt x="156339" y="107543"/>
                    </a:lnTo>
                    <a:close/>
                    <a:moveTo>
                      <a:pt x="24937" y="65991"/>
                    </a:moveTo>
                    <a:lnTo>
                      <a:pt x="24937" y="99774"/>
                    </a:lnTo>
                    <a:lnTo>
                      <a:pt x="86191" y="99774"/>
                    </a:lnTo>
                    <a:lnTo>
                      <a:pt x="86191" y="65991"/>
                    </a:lnTo>
                    <a:close/>
                    <a:moveTo>
                      <a:pt x="95066" y="65970"/>
                    </a:moveTo>
                    <a:lnTo>
                      <a:pt x="95066" y="99753"/>
                    </a:lnTo>
                    <a:lnTo>
                      <a:pt x="156320" y="99753"/>
                    </a:lnTo>
                    <a:lnTo>
                      <a:pt x="156320" y="65970"/>
                    </a:lnTo>
                    <a:close/>
                    <a:moveTo>
                      <a:pt x="95066" y="24381"/>
                    </a:moveTo>
                    <a:lnTo>
                      <a:pt x="95066" y="58164"/>
                    </a:lnTo>
                    <a:lnTo>
                      <a:pt x="156320" y="58164"/>
                    </a:lnTo>
                    <a:lnTo>
                      <a:pt x="156320" y="24381"/>
                    </a:lnTo>
                    <a:close/>
                    <a:moveTo>
                      <a:pt x="24937" y="24373"/>
                    </a:moveTo>
                    <a:lnTo>
                      <a:pt x="24937" y="58156"/>
                    </a:lnTo>
                    <a:lnTo>
                      <a:pt x="86191" y="58156"/>
                    </a:lnTo>
                    <a:lnTo>
                      <a:pt x="86191" y="24373"/>
                    </a:lnTo>
                    <a:close/>
                    <a:moveTo>
                      <a:pt x="0" y="0"/>
                    </a:moveTo>
                    <a:lnTo>
                      <a:pt x="181256" y="0"/>
                    </a:lnTo>
                    <a:lnTo>
                      <a:pt x="181256" y="165735"/>
                    </a:lnTo>
                    <a:lnTo>
                      <a:pt x="0" y="1657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497" name="Group 10"/>
              <p:cNvGrpSpPr>
                <a:grpSpLocks noChangeAspect="1"/>
              </p:cNvGrpSpPr>
              <p:nvPr/>
            </p:nvGrpSpPr>
            <p:grpSpPr bwMode="auto">
              <a:xfrm>
                <a:off x="1414313" y="3277826"/>
                <a:ext cx="82513" cy="33414"/>
                <a:chOff x="2759" y="1571"/>
                <a:chExt cx="242" cy="98"/>
              </a:xfrm>
              <a:grpFill/>
            </p:grpSpPr>
            <p:sp>
              <p:nvSpPr>
                <p:cNvPr id="498" name="Freeform 11"/>
                <p:cNvSpPr>
                  <a:spLocks/>
                </p:cNvSpPr>
                <p:nvPr/>
              </p:nvSpPr>
              <p:spPr bwMode="auto">
                <a:xfrm>
                  <a:off x="275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2 w 143"/>
                    <a:gd name="T3" fmla="*/ 123 h 186"/>
                    <a:gd name="T4" fmla="*/ 29 w 143"/>
                    <a:gd name="T5" fmla="*/ 145 h 186"/>
                    <a:gd name="T6" fmla="*/ 48 w 143"/>
                    <a:gd name="T7" fmla="*/ 159 h 186"/>
                    <a:gd name="T8" fmla="*/ 75 w 143"/>
                    <a:gd name="T9" fmla="*/ 164 h 186"/>
                    <a:gd name="T10" fmla="*/ 99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4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8 w 143"/>
                    <a:gd name="T37" fmla="*/ 25 h 186"/>
                    <a:gd name="T38" fmla="*/ 137 w 143"/>
                    <a:gd name="T39" fmla="*/ 54 h 186"/>
                    <a:gd name="T40" fmla="*/ 114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39 w 143"/>
                    <a:gd name="T47" fmla="*/ 29 h 186"/>
                    <a:gd name="T48" fmla="*/ 29 w 143"/>
                    <a:gd name="T49" fmla="*/ 48 h 186"/>
                    <a:gd name="T50" fmla="*/ 36 w 143"/>
                    <a:gd name="T51" fmla="*/ 64 h 186"/>
                    <a:gd name="T52" fmla="*/ 72 w 143"/>
                    <a:gd name="T53" fmla="*/ 77 h 186"/>
                    <a:gd name="T54" fmla="*/ 112 w 143"/>
                    <a:gd name="T55" fmla="*/ 88 h 186"/>
                    <a:gd name="T56" fmla="*/ 135 w 143"/>
                    <a:gd name="T57" fmla="*/ 106 h 186"/>
                    <a:gd name="T58" fmla="*/ 143 w 143"/>
                    <a:gd name="T59" fmla="*/ 132 h 186"/>
                    <a:gd name="T60" fmla="*/ 134 w 143"/>
                    <a:gd name="T61" fmla="*/ 159 h 186"/>
                    <a:gd name="T62" fmla="*/ 111 w 143"/>
                    <a:gd name="T63" fmla="*/ 179 h 186"/>
                    <a:gd name="T64" fmla="*/ 76 w 143"/>
                    <a:gd name="T65" fmla="*/ 186 h 186"/>
                    <a:gd name="T66" fmla="*/ 35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3" y="132"/>
                        <a:pt x="26" y="139"/>
                        <a:pt x="29" y="145"/>
                      </a:cubicBezTo>
                      <a:cubicBezTo>
                        <a:pt x="33" y="151"/>
                        <a:pt x="39" y="155"/>
                        <a:pt x="48" y="159"/>
                      </a:cubicBezTo>
                      <a:cubicBezTo>
                        <a:pt x="56" y="163"/>
                        <a:pt x="65" y="164"/>
                        <a:pt x="75" y="164"/>
                      </a:cubicBezTo>
                      <a:cubicBezTo>
                        <a:pt x="84" y="164"/>
                        <a:pt x="92" y="163"/>
                        <a:pt x="99" y="160"/>
                      </a:cubicBezTo>
                      <a:cubicBezTo>
                        <a:pt x="106" y="158"/>
                        <a:pt x="111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1" y="115"/>
                        <a:pt x="106" y="111"/>
                        <a:pt x="99" y="109"/>
                      </a:cubicBezTo>
                      <a:cubicBezTo>
                        <a:pt x="94" y="107"/>
                        <a:pt x="83" y="104"/>
                        <a:pt x="67" y="100"/>
                      </a:cubicBezTo>
                      <a:cubicBezTo>
                        <a:pt x="50" y="96"/>
                        <a:pt x="39" y="92"/>
                        <a:pt x="32" y="89"/>
                      </a:cubicBezTo>
                      <a:cubicBezTo>
                        <a:pt x="23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9" y="32"/>
                        <a:pt x="14" y="24"/>
                      </a:cubicBezTo>
                      <a:cubicBezTo>
                        <a:pt x="19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5" y="11"/>
                        <a:pt x="123" y="17"/>
                        <a:pt x="128" y="25"/>
                      </a:cubicBezTo>
                      <a:cubicBezTo>
                        <a:pt x="134" y="34"/>
                        <a:pt x="137" y="43"/>
                        <a:pt x="137" y="54"/>
                      </a:cubicBezTo>
                      <a:cubicBezTo>
                        <a:pt x="114" y="55"/>
                        <a:pt x="114" y="55"/>
                        <a:pt x="114" y="55"/>
                      </a:cubicBezTo>
                      <a:cubicBezTo>
                        <a:pt x="113" y="44"/>
                        <a:pt x="109" y="35"/>
                        <a:pt x="102" y="30"/>
                      </a:cubicBezTo>
                      <a:cubicBezTo>
                        <a:pt x="95" y="24"/>
                        <a:pt x="84" y="21"/>
                        <a:pt x="71" y="21"/>
                      </a:cubicBezTo>
                      <a:cubicBezTo>
                        <a:pt x="56" y="21"/>
                        <a:pt x="46" y="24"/>
                        <a:pt x="39" y="29"/>
                      </a:cubicBezTo>
                      <a:cubicBezTo>
                        <a:pt x="33" y="34"/>
                        <a:pt x="29" y="40"/>
                        <a:pt x="29" y="48"/>
                      </a:cubicBezTo>
                      <a:cubicBezTo>
                        <a:pt x="29" y="54"/>
                        <a:pt x="32" y="60"/>
                        <a:pt x="36" y="64"/>
                      </a:cubicBezTo>
                      <a:cubicBezTo>
                        <a:pt x="41" y="68"/>
                        <a:pt x="53" y="72"/>
                        <a:pt x="72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2" y="93"/>
                        <a:pt x="130" y="99"/>
                        <a:pt x="135" y="106"/>
                      </a:cubicBezTo>
                      <a:cubicBezTo>
                        <a:pt x="140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4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6" y="186"/>
                      </a:cubicBezTo>
                      <a:cubicBezTo>
                        <a:pt x="60" y="186"/>
                        <a:pt x="46" y="183"/>
                        <a:pt x="35" y="179"/>
                      </a:cubicBezTo>
                      <a:cubicBezTo>
                        <a:pt x="24" y="174"/>
                        <a:pt x="16" y="167"/>
                        <a:pt x="10" y="157"/>
                      </a:cubicBezTo>
                      <a:cubicBezTo>
                        <a:pt x="3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499" name="Freeform 12"/>
                <p:cNvSpPr>
                  <a:spLocks/>
                </p:cNvSpPr>
                <p:nvPr/>
              </p:nvSpPr>
              <p:spPr bwMode="auto">
                <a:xfrm>
                  <a:off x="2839" y="1571"/>
                  <a:ext cx="75" cy="98"/>
                </a:xfrm>
                <a:custGeom>
                  <a:avLst/>
                  <a:gdLst>
                    <a:gd name="T0" fmla="*/ 0 w 143"/>
                    <a:gd name="T1" fmla="*/ 125 h 186"/>
                    <a:gd name="T2" fmla="*/ 23 w 143"/>
                    <a:gd name="T3" fmla="*/ 123 h 186"/>
                    <a:gd name="T4" fmla="*/ 30 w 143"/>
                    <a:gd name="T5" fmla="*/ 145 h 186"/>
                    <a:gd name="T6" fmla="*/ 48 w 143"/>
                    <a:gd name="T7" fmla="*/ 159 h 186"/>
                    <a:gd name="T8" fmla="*/ 76 w 143"/>
                    <a:gd name="T9" fmla="*/ 164 h 186"/>
                    <a:gd name="T10" fmla="*/ 100 w 143"/>
                    <a:gd name="T11" fmla="*/ 160 h 186"/>
                    <a:gd name="T12" fmla="*/ 115 w 143"/>
                    <a:gd name="T13" fmla="*/ 149 h 186"/>
                    <a:gd name="T14" fmla="*/ 120 w 143"/>
                    <a:gd name="T15" fmla="*/ 134 h 186"/>
                    <a:gd name="T16" fmla="*/ 115 w 143"/>
                    <a:gd name="T17" fmla="*/ 119 h 186"/>
                    <a:gd name="T18" fmla="*/ 99 w 143"/>
                    <a:gd name="T19" fmla="*/ 109 h 186"/>
                    <a:gd name="T20" fmla="*/ 67 w 143"/>
                    <a:gd name="T21" fmla="*/ 100 h 186"/>
                    <a:gd name="T22" fmla="*/ 32 w 143"/>
                    <a:gd name="T23" fmla="*/ 89 h 186"/>
                    <a:gd name="T24" fmla="*/ 13 w 143"/>
                    <a:gd name="T25" fmla="*/ 72 h 186"/>
                    <a:gd name="T26" fmla="*/ 7 w 143"/>
                    <a:gd name="T27" fmla="*/ 50 h 186"/>
                    <a:gd name="T28" fmla="*/ 15 w 143"/>
                    <a:gd name="T29" fmla="*/ 24 h 186"/>
                    <a:gd name="T30" fmla="*/ 37 w 143"/>
                    <a:gd name="T31" fmla="*/ 6 h 186"/>
                    <a:gd name="T32" fmla="*/ 70 w 143"/>
                    <a:gd name="T33" fmla="*/ 0 h 186"/>
                    <a:gd name="T34" fmla="*/ 105 w 143"/>
                    <a:gd name="T35" fmla="*/ 6 h 186"/>
                    <a:gd name="T36" fmla="*/ 129 w 143"/>
                    <a:gd name="T37" fmla="*/ 25 h 186"/>
                    <a:gd name="T38" fmla="*/ 138 w 143"/>
                    <a:gd name="T39" fmla="*/ 54 h 186"/>
                    <a:gd name="T40" fmla="*/ 115 w 143"/>
                    <a:gd name="T41" fmla="*/ 55 h 186"/>
                    <a:gd name="T42" fmla="*/ 102 w 143"/>
                    <a:gd name="T43" fmla="*/ 30 h 186"/>
                    <a:gd name="T44" fmla="*/ 71 w 143"/>
                    <a:gd name="T45" fmla="*/ 21 h 186"/>
                    <a:gd name="T46" fmla="*/ 40 w 143"/>
                    <a:gd name="T47" fmla="*/ 29 h 186"/>
                    <a:gd name="T48" fmla="*/ 30 w 143"/>
                    <a:gd name="T49" fmla="*/ 48 h 186"/>
                    <a:gd name="T50" fmla="*/ 37 w 143"/>
                    <a:gd name="T51" fmla="*/ 64 h 186"/>
                    <a:gd name="T52" fmla="*/ 73 w 143"/>
                    <a:gd name="T53" fmla="*/ 77 h 186"/>
                    <a:gd name="T54" fmla="*/ 112 w 143"/>
                    <a:gd name="T55" fmla="*/ 88 h 186"/>
                    <a:gd name="T56" fmla="*/ 136 w 143"/>
                    <a:gd name="T57" fmla="*/ 106 h 186"/>
                    <a:gd name="T58" fmla="*/ 143 w 143"/>
                    <a:gd name="T59" fmla="*/ 132 h 186"/>
                    <a:gd name="T60" fmla="*/ 135 w 143"/>
                    <a:gd name="T61" fmla="*/ 159 h 186"/>
                    <a:gd name="T62" fmla="*/ 111 w 143"/>
                    <a:gd name="T63" fmla="*/ 179 h 186"/>
                    <a:gd name="T64" fmla="*/ 77 w 143"/>
                    <a:gd name="T65" fmla="*/ 186 h 186"/>
                    <a:gd name="T66" fmla="*/ 36 w 143"/>
                    <a:gd name="T67" fmla="*/ 179 h 186"/>
                    <a:gd name="T68" fmla="*/ 10 w 143"/>
                    <a:gd name="T69" fmla="*/ 157 h 186"/>
                    <a:gd name="T70" fmla="*/ 0 w 143"/>
                    <a:gd name="T71" fmla="*/ 12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3" h="186">
                      <a:moveTo>
                        <a:pt x="0" y="125"/>
                      </a:moveTo>
                      <a:cubicBezTo>
                        <a:pt x="23" y="123"/>
                        <a:pt x="23" y="123"/>
                        <a:pt x="23" y="123"/>
                      </a:cubicBezTo>
                      <a:cubicBezTo>
                        <a:pt x="24" y="132"/>
                        <a:pt x="26" y="139"/>
                        <a:pt x="30" y="145"/>
                      </a:cubicBezTo>
                      <a:cubicBezTo>
                        <a:pt x="34" y="151"/>
                        <a:pt x="40" y="155"/>
                        <a:pt x="48" y="159"/>
                      </a:cubicBezTo>
                      <a:cubicBezTo>
                        <a:pt x="56" y="163"/>
                        <a:pt x="65" y="164"/>
                        <a:pt x="76" y="164"/>
                      </a:cubicBezTo>
                      <a:cubicBezTo>
                        <a:pt x="85" y="164"/>
                        <a:pt x="93" y="163"/>
                        <a:pt x="100" y="160"/>
                      </a:cubicBezTo>
                      <a:cubicBezTo>
                        <a:pt x="106" y="158"/>
                        <a:pt x="112" y="154"/>
                        <a:pt x="115" y="149"/>
                      </a:cubicBezTo>
                      <a:cubicBezTo>
                        <a:pt x="118" y="145"/>
                        <a:pt x="120" y="139"/>
                        <a:pt x="120" y="134"/>
                      </a:cubicBezTo>
                      <a:cubicBezTo>
                        <a:pt x="120" y="128"/>
                        <a:pt x="118" y="123"/>
                        <a:pt x="115" y="119"/>
                      </a:cubicBezTo>
                      <a:cubicBezTo>
                        <a:pt x="112" y="115"/>
                        <a:pt x="107" y="111"/>
                        <a:pt x="99" y="109"/>
                      </a:cubicBezTo>
                      <a:cubicBezTo>
                        <a:pt x="94" y="107"/>
                        <a:pt x="84" y="104"/>
                        <a:pt x="67" y="100"/>
                      </a:cubicBezTo>
                      <a:cubicBezTo>
                        <a:pt x="51" y="96"/>
                        <a:pt x="39" y="92"/>
                        <a:pt x="32" y="89"/>
                      </a:cubicBezTo>
                      <a:cubicBezTo>
                        <a:pt x="24" y="84"/>
                        <a:pt x="17" y="79"/>
                        <a:pt x="13" y="72"/>
                      </a:cubicBezTo>
                      <a:cubicBezTo>
                        <a:pt x="9" y="65"/>
                        <a:pt x="7" y="58"/>
                        <a:pt x="7" y="50"/>
                      </a:cubicBezTo>
                      <a:cubicBezTo>
                        <a:pt x="7" y="40"/>
                        <a:pt x="10" y="32"/>
                        <a:pt x="15" y="24"/>
                      </a:cubicBezTo>
                      <a:cubicBezTo>
                        <a:pt x="20" y="16"/>
                        <a:pt x="27" y="10"/>
                        <a:pt x="37" y="6"/>
                      </a:cubicBezTo>
                      <a:cubicBezTo>
                        <a:pt x="47" y="2"/>
                        <a:pt x="58" y="0"/>
                        <a:pt x="70" y="0"/>
                      </a:cubicBezTo>
                      <a:cubicBezTo>
                        <a:pt x="83" y="0"/>
                        <a:pt x="95" y="2"/>
                        <a:pt x="105" y="6"/>
                      </a:cubicBezTo>
                      <a:cubicBezTo>
                        <a:pt x="116" y="11"/>
                        <a:pt x="123" y="17"/>
                        <a:pt x="129" y="25"/>
                      </a:cubicBezTo>
                      <a:cubicBezTo>
                        <a:pt x="134" y="34"/>
                        <a:pt x="137" y="43"/>
                        <a:pt x="138" y="54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4" y="44"/>
                        <a:pt x="109" y="35"/>
                        <a:pt x="102" y="30"/>
                      </a:cubicBezTo>
                      <a:cubicBezTo>
                        <a:pt x="95" y="24"/>
                        <a:pt x="85" y="21"/>
                        <a:pt x="71" y="21"/>
                      </a:cubicBezTo>
                      <a:cubicBezTo>
                        <a:pt x="57" y="21"/>
                        <a:pt x="46" y="24"/>
                        <a:pt x="40" y="29"/>
                      </a:cubicBezTo>
                      <a:cubicBezTo>
                        <a:pt x="33" y="34"/>
                        <a:pt x="30" y="40"/>
                        <a:pt x="30" y="48"/>
                      </a:cubicBezTo>
                      <a:cubicBezTo>
                        <a:pt x="30" y="54"/>
                        <a:pt x="32" y="60"/>
                        <a:pt x="37" y="64"/>
                      </a:cubicBezTo>
                      <a:cubicBezTo>
                        <a:pt x="41" y="68"/>
                        <a:pt x="53" y="72"/>
                        <a:pt x="73" y="77"/>
                      </a:cubicBezTo>
                      <a:cubicBezTo>
                        <a:pt x="92" y="81"/>
                        <a:pt x="105" y="85"/>
                        <a:pt x="112" y="88"/>
                      </a:cubicBezTo>
                      <a:cubicBezTo>
                        <a:pt x="123" y="93"/>
                        <a:pt x="131" y="99"/>
                        <a:pt x="136" y="106"/>
                      </a:cubicBezTo>
                      <a:cubicBezTo>
                        <a:pt x="141" y="114"/>
                        <a:pt x="143" y="122"/>
                        <a:pt x="143" y="132"/>
                      </a:cubicBezTo>
                      <a:cubicBezTo>
                        <a:pt x="143" y="141"/>
                        <a:pt x="140" y="150"/>
                        <a:pt x="135" y="159"/>
                      </a:cubicBezTo>
                      <a:cubicBezTo>
                        <a:pt x="129" y="167"/>
                        <a:pt x="121" y="174"/>
                        <a:pt x="111" y="179"/>
                      </a:cubicBezTo>
                      <a:cubicBezTo>
                        <a:pt x="101" y="183"/>
                        <a:pt x="89" y="186"/>
                        <a:pt x="77" y="186"/>
                      </a:cubicBezTo>
                      <a:cubicBezTo>
                        <a:pt x="60" y="186"/>
                        <a:pt x="47" y="183"/>
                        <a:pt x="36" y="179"/>
                      </a:cubicBezTo>
                      <a:cubicBezTo>
                        <a:pt x="25" y="174"/>
                        <a:pt x="16" y="167"/>
                        <a:pt x="10" y="157"/>
                      </a:cubicBezTo>
                      <a:cubicBezTo>
                        <a:pt x="4" y="148"/>
                        <a:pt x="0" y="137"/>
                        <a:pt x="0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00" name="Freeform 13"/>
                <p:cNvSpPr>
                  <a:spLocks noEditPoints="1"/>
                </p:cNvSpPr>
                <p:nvPr/>
              </p:nvSpPr>
              <p:spPr bwMode="auto">
                <a:xfrm>
                  <a:off x="2924" y="1572"/>
                  <a:ext cx="77" cy="95"/>
                </a:xfrm>
                <a:custGeom>
                  <a:avLst/>
                  <a:gdLst>
                    <a:gd name="T0" fmla="*/ 0 w 148"/>
                    <a:gd name="T1" fmla="*/ 180 h 180"/>
                    <a:gd name="T2" fmla="*/ 0 w 148"/>
                    <a:gd name="T3" fmla="*/ 0 h 180"/>
                    <a:gd name="T4" fmla="*/ 61 w 148"/>
                    <a:gd name="T5" fmla="*/ 0 h 180"/>
                    <a:gd name="T6" fmla="*/ 93 w 148"/>
                    <a:gd name="T7" fmla="*/ 3 h 180"/>
                    <a:gd name="T8" fmla="*/ 120 w 148"/>
                    <a:gd name="T9" fmla="*/ 16 h 180"/>
                    <a:gd name="T10" fmla="*/ 141 w 148"/>
                    <a:gd name="T11" fmla="*/ 46 h 180"/>
                    <a:gd name="T12" fmla="*/ 148 w 148"/>
                    <a:gd name="T13" fmla="*/ 89 h 180"/>
                    <a:gd name="T14" fmla="*/ 143 w 148"/>
                    <a:gd name="T15" fmla="*/ 125 h 180"/>
                    <a:gd name="T16" fmla="*/ 131 w 148"/>
                    <a:gd name="T17" fmla="*/ 151 h 180"/>
                    <a:gd name="T18" fmla="*/ 115 w 148"/>
                    <a:gd name="T19" fmla="*/ 168 h 180"/>
                    <a:gd name="T20" fmla="*/ 93 w 148"/>
                    <a:gd name="T21" fmla="*/ 177 h 180"/>
                    <a:gd name="T22" fmla="*/ 64 w 148"/>
                    <a:gd name="T23" fmla="*/ 180 h 180"/>
                    <a:gd name="T24" fmla="*/ 0 w 148"/>
                    <a:gd name="T25" fmla="*/ 180 h 180"/>
                    <a:gd name="T26" fmla="*/ 23 w 148"/>
                    <a:gd name="T27" fmla="*/ 158 h 180"/>
                    <a:gd name="T28" fmla="*/ 62 w 148"/>
                    <a:gd name="T29" fmla="*/ 158 h 180"/>
                    <a:gd name="T30" fmla="*/ 90 w 148"/>
                    <a:gd name="T31" fmla="*/ 155 h 180"/>
                    <a:gd name="T32" fmla="*/ 106 w 148"/>
                    <a:gd name="T33" fmla="*/ 146 h 180"/>
                    <a:gd name="T34" fmla="*/ 119 w 148"/>
                    <a:gd name="T35" fmla="*/ 123 h 180"/>
                    <a:gd name="T36" fmla="*/ 124 w 148"/>
                    <a:gd name="T37" fmla="*/ 89 h 180"/>
                    <a:gd name="T38" fmla="*/ 114 w 148"/>
                    <a:gd name="T39" fmla="*/ 45 h 180"/>
                    <a:gd name="T40" fmla="*/ 92 w 148"/>
                    <a:gd name="T41" fmla="*/ 25 h 180"/>
                    <a:gd name="T42" fmla="*/ 61 w 148"/>
                    <a:gd name="T43" fmla="*/ 21 h 180"/>
                    <a:gd name="T44" fmla="*/ 23 w 148"/>
                    <a:gd name="T45" fmla="*/ 21 h 180"/>
                    <a:gd name="T46" fmla="*/ 23 w 148"/>
                    <a:gd name="T47" fmla="*/ 15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48" h="180">
                      <a:moveTo>
                        <a:pt x="0" y="18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75" y="0"/>
                        <a:pt x="86" y="1"/>
                        <a:pt x="93" y="3"/>
                      </a:cubicBezTo>
                      <a:cubicBezTo>
                        <a:pt x="104" y="5"/>
                        <a:pt x="112" y="9"/>
                        <a:pt x="120" y="16"/>
                      </a:cubicBezTo>
                      <a:cubicBezTo>
                        <a:pt x="129" y="24"/>
                        <a:pt x="136" y="34"/>
                        <a:pt x="141" y="46"/>
                      </a:cubicBezTo>
                      <a:cubicBezTo>
                        <a:pt x="146" y="59"/>
                        <a:pt x="148" y="73"/>
                        <a:pt x="148" y="89"/>
                      </a:cubicBezTo>
                      <a:cubicBezTo>
                        <a:pt x="148" y="103"/>
                        <a:pt x="146" y="115"/>
                        <a:pt x="143" y="125"/>
                      </a:cubicBezTo>
                      <a:cubicBezTo>
                        <a:pt x="140" y="136"/>
                        <a:pt x="136" y="144"/>
                        <a:pt x="131" y="151"/>
                      </a:cubicBezTo>
                      <a:cubicBezTo>
                        <a:pt x="126" y="158"/>
                        <a:pt x="121" y="164"/>
                        <a:pt x="115" y="168"/>
                      </a:cubicBezTo>
                      <a:cubicBezTo>
                        <a:pt x="109" y="172"/>
                        <a:pt x="102" y="175"/>
                        <a:pt x="93" y="177"/>
                      </a:cubicBezTo>
                      <a:cubicBezTo>
                        <a:pt x="85" y="179"/>
                        <a:pt x="75" y="180"/>
                        <a:pt x="64" y="180"/>
                      </a:cubicBezTo>
                      <a:lnTo>
                        <a:pt x="0" y="180"/>
                      </a:lnTo>
                      <a:close/>
                      <a:moveTo>
                        <a:pt x="23" y="158"/>
                      </a:moveTo>
                      <a:cubicBezTo>
                        <a:pt x="62" y="158"/>
                        <a:pt x="62" y="158"/>
                        <a:pt x="62" y="158"/>
                      </a:cubicBezTo>
                      <a:cubicBezTo>
                        <a:pt x="74" y="158"/>
                        <a:pt x="83" y="157"/>
                        <a:pt x="90" y="155"/>
                      </a:cubicBezTo>
                      <a:cubicBezTo>
                        <a:pt x="96" y="153"/>
                        <a:pt x="102" y="150"/>
                        <a:pt x="106" y="146"/>
                      </a:cubicBezTo>
                      <a:cubicBezTo>
                        <a:pt x="111" y="140"/>
                        <a:pt x="116" y="133"/>
                        <a:pt x="119" y="123"/>
                      </a:cubicBezTo>
                      <a:cubicBezTo>
                        <a:pt x="122" y="114"/>
                        <a:pt x="124" y="102"/>
                        <a:pt x="124" y="89"/>
                      </a:cubicBezTo>
                      <a:cubicBezTo>
                        <a:pt x="124" y="70"/>
                        <a:pt x="120" y="55"/>
                        <a:pt x="114" y="45"/>
                      </a:cubicBezTo>
                      <a:cubicBezTo>
                        <a:pt x="108" y="35"/>
                        <a:pt x="101" y="28"/>
                        <a:pt x="92" y="25"/>
                      </a:cubicBezTo>
                      <a:cubicBezTo>
                        <a:pt x="85" y="23"/>
                        <a:pt x="75" y="21"/>
                        <a:pt x="61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lnTo>
                        <a:pt x="23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</p:grpSp>
        </p:grpSp>
        <p:grpSp>
          <p:nvGrpSpPr>
            <p:cNvPr id="485" name="Group 484"/>
            <p:cNvGrpSpPr/>
            <p:nvPr/>
          </p:nvGrpSpPr>
          <p:grpSpPr>
            <a:xfrm>
              <a:off x="1929586" y="4082753"/>
              <a:ext cx="83403" cy="33414"/>
              <a:chOff x="7388195" y="4082753"/>
              <a:chExt cx="83403" cy="33414"/>
            </a:xfrm>
            <a:grpFill/>
          </p:grpSpPr>
          <p:sp>
            <p:nvSpPr>
              <p:cNvPr id="491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92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93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486" name="Group 485"/>
            <p:cNvGrpSpPr/>
            <p:nvPr/>
          </p:nvGrpSpPr>
          <p:grpSpPr>
            <a:xfrm>
              <a:off x="1687298" y="4082753"/>
              <a:ext cx="83403" cy="33414"/>
              <a:chOff x="7388195" y="4082753"/>
              <a:chExt cx="83403" cy="33414"/>
            </a:xfrm>
            <a:grpFill/>
          </p:grpSpPr>
          <p:sp>
            <p:nvSpPr>
              <p:cNvPr id="487" name="Freeform 17"/>
              <p:cNvSpPr>
                <a:spLocks/>
              </p:cNvSpPr>
              <p:nvPr/>
            </p:nvSpPr>
            <p:spPr bwMode="auto">
              <a:xfrm>
                <a:off x="7388195" y="4082753"/>
                <a:ext cx="24143" cy="33414"/>
              </a:xfrm>
              <a:custGeom>
                <a:avLst/>
                <a:gdLst>
                  <a:gd name="T0" fmla="*/ 0 w 88"/>
                  <a:gd name="T1" fmla="*/ 115 h 115"/>
                  <a:gd name="T2" fmla="*/ 0 w 88"/>
                  <a:gd name="T3" fmla="*/ 0 h 115"/>
                  <a:gd name="T4" fmla="*/ 15 w 88"/>
                  <a:gd name="T5" fmla="*/ 0 h 115"/>
                  <a:gd name="T6" fmla="*/ 15 w 88"/>
                  <a:gd name="T7" fmla="*/ 47 h 115"/>
                  <a:gd name="T8" fmla="*/ 74 w 88"/>
                  <a:gd name="T9" fmla="*/ 47 h 115"/>
                  <a:gd name="T10" fmla="*/ 74 w 88"/>
                  <a:gd name="T11" fmla="*/ 0 h 115"/>
                  <a:gd name="T12" fmla="*/ 88 w 88"/>
                  <a:gd name="T13" fmla="*/ 0 h 115"/>
                  <a:gd name="T14" fmla="*/ 88 w 88"/>
                  <a:gd name="T15" fmla="*/ 115 h 115"/>
                  <a:gd name="T16" fmla="*/ 74 w 88"/>
                  <a:gd name="T17" fmla="*/ 115 h 115"/>
                  <a:gd name="T18" fmla="*/ 74 w 88"/>
                  <a:gd name="T19" fmla="*/ 61 h 115"/>
                  <a:gd name="T20" fmla="*/ 15 w 88"/>
                  <a:gd name="T21" fmla="*/ 61 h 115"/>
                  <a:gd name="T22" fmla="*/ 15 w 88"/>
                  <a:gd name="T23" fmla="*/ 115 h 115"/>
                  <a:gd name="T24" fmla="*/ 0 w 88"/>
                  <a:gd name="T25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15">
                    <a:moveTo>
                      <a:pt x="0" y="1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47"/>
                    </a:lnTo>
                    <a:lnTo>
                      <a:pt x="74" y="47"/>
                    </a:lnTo>
                    <a:lnTo>
                      <a:pt x="74" y="0"/>
                    </a:lnTo>
                    <a:lnTo>
                      <a:pt x="88" y="0"/>
                    </a:lnTo>
                    <a:lnTo>
                      <a:pt x="88" y="115"/>
                    </a:lnTo>
                    <a:lnTo>
                      <a:pt x="74" y="115"/>
                    </a:lnTo>
                    <a:lnTo>
                      <a:pt x="74" y="61"/>
                    </a:lnTo>
                    <a:lnTo>
                      <a:pt x="15" y="61"/>
                    </a:lnTo>
                    <a:lnTo>
                      <a:pt x="15" y="115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88" name="Freeform 18"/>
              <p:cNvSpPr>
                <a:spLocks noEditPoints="1"/>
              </p:cNvSpPr>
              <p:nvPr/>
            </p:nvSpPr>
            <p:spPr bwMode="auto">
              <a:xfrm>
                <a:off x="7417002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0 w 145"/>
                  <a:gd name="T5" fmla="*/ 0 h 176"/>
                  <a:gd name="T6" fmla="*/ 91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2 w 145"/>
                  <a:gd name="T19" fmla="*/ 164 h 176"/>
                  <a:gd name="T20" fmla="*/ 91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0 w 145"/>
                  <a:gd name="T29" fmla="*/ 155 h 176"/>
                  <a:gd name="T30" fmla="*/ 88 w 145"/>
                  <a:gd name="T31" fmla="*/ 152 h 176"/>
                  <a:gd name="T32" fmla="*/ 103 w 145"/>
                  <a:gd name="T33" fmla="*/ 143 h 176"/>
                  <a:gd name="T34" fmla="*/ 116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4" y="0"/>
                      <a:pt x="84" y="1"/>
                      <a:pt x="91" y="3"/>
                    </a:cubicBezTo>
                    <a:cubicBezTo>
                      <a:pt x="101" y="5"/>
                      <a:pt x="110" y="9"/>
                      <a:pt x="117" y="15"/>
                    </a:cubicBezTo>
                    <a:cubicBezTo>
                      <a:pt x="126" y="23"/>
                      <a:pt x="133" y="33"/>
                      <a:pt x="138" y="45"/>
                    </a:cubicBezTo>
                    <a:cubicBezTo>
                      <a:pt x="142" y="58"/>
                      <a:pt x="145" y="71"/>
                      <a:pt x="145" y="87"/>
                    </a:cubicBezTo>
                    <a:cubicBezTo>
                      <a:pt x="145" y="100"/>
                      <a:pt x="143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3" y="155"/>
                      <a:pt x="118" y="160"/>
                      <a:pt x="112" y="164"/>
                    </a:cubicBezTo>
                    <a:cubicBezTo>
                      <a:pt x="106" y="168"/>
                      <a:pt x="99" y="171"/>
                      <a:pt x="91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0" y="155"/>
                      <a:pt x="60" y="155"/>
                      <a:pt x="60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4" y="150"/>
                      <a:pt x="99" y="147"/>
                      <a:pt x="103" y="143"/>
                    </a:cubicBezTo>
                    <a:cubicBezTo>
                      <a:pt x="109" y="137"/>
                      <a:pt x="113" y="130"/>
                      <a:pt x="116" y="121"/>
                    </a:cubicBezTo>
                    <a:cubicBezTo>
                      <a:pt x="119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8" y="28"/>
                      <a:pt x="90" y="25"/>
                    </a:cubicBezTo>
                    <a:cubicBezTo>
                      <a:pt x="83" y="22"/>
                      <a:pt x="73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89" name="Freeform 19"/>
              <p:cNvSpPr>
                <a:spLocks noEditPoints="1"/>
              </p:cNvSpPr>
              <p:nvPr/>
            </p:nvSpPr>
            <p:spPr bwMode="auto">
              <a:xfrm>
                <a:off x="7445809" y="4082753"/>
                <a:ext cx="25789" cy="33414"/>
              </a:xfrm>
              <a:custGeom>
                <a:avLst/>
                <a:gdLst>
                  <a:gd name="T0" fmla="*/ 0 w 145"/>
                  <a:gd name="T1" fmla="*/ 176 h 176"/>
                  <a:gd name="T2" fmla="*/ 0 w 145"/>
                  <a:gd name="T3" fmla="*/ 0 h 176"/>
                  <a:gd name="T4" fmla="*/ 61 w 145"/>
                  <a:gd name="T5" fmla="*/ 0 h 176"/>
                  <a:gd name="T6" fmla="*/ 92 w 145"/>
                  <a:gd name="T7" fmla="*/ 3 h 176"/>
                  <a:gd name="T8" fmla="*/ 117 w 145"/>
                  <a:gd name="T9" fmla="*/ 15 h 176"/>
                  <a:gd name="T10" fmla="*/ 138 w 145"/>
                  <a:gd name="T11" fmla="*/ 45 h 176"/>
                  <a:gd name="T12" fmla="*/ 145 w 145"/>
                  <a:gd name="T13" fmla="*/ 87 h 176"/>
                  <a:gd name="T14" fmla="*/ 140 w 145"/>
                  <a:gd name="T15" fmla="*/ 123 h 176"/>
                  <a:gd name="T16" fmla="*/ 128 w 145"/>
                  <a:gd name="T17" fmla="*/ 148 h 176"/>
                  <a:gd name="T18" fmla="*/ 113 w 145"/>
                  <a:gd name="T19" fmla="*/ 164 h 176"/>
                  <a:gd name="T20" fmla="*/ 92 w 145"/>
                  <a:gd name="T21" fmla="*/ 173 h 176"/>
                  <a:gd name="T22" fmla="*/ 63 w 145"/>
                  <a:gd name="T23" fmla="*/ 176 h 176"/>
                  <a:gd name="T24" fmla="*/ 0 w 145"/>
                  <a:gd name="T25" fmla="*/ 176 h 176"/>
                  <a:gd name="T26" fmla="*/ 23 w 145"/>
                  <a:gd name="T27" fmla="*/ 155 h 176"/>
                  <a:gd name="T28" fmla="*/ 61 w 145"/>
                  <a:gd name="T29" fmla="*/ 155 h 176"/>
                  <a:gd name="T30" fmla="*/ 88 w 145"/>
                  <a:gd name="T31" fmla="*/ 152 h 176"/>
                  <a:gd name="T32" fmla="*/ 104 w 145"/>
                  <a:gd name="T33" fmla="*/ 143 h 176"/>
                  <a:gd name="T34" fmla="*/ 117 w 145"/>
                  <a:gd name="T35" fmla="*/ 121 h 176"/>
                  <a:gd name="T36" fmla="*/ 121 w 145"/>
                  <a:gd name="T37" fmla="*/ 87 h 176"/>
                  <a:gd name="T38" fmla="*/ 112 w 145"/>
                  <a:gd name="T39" fmla="*/ 44 h 176"/>
                  <a:gd name="T40" fmla="*/ 90 w 145"/>
                  <a:gd name="T41" fmla="*/ 25 h 176"/>
                  <a:gd name="T42" fmla="*/ 60 w 145"/>
                  <a:gd name="T43" fmla="*/ 21 h 176"/>
                  <a:gd name="T44" fmla="*/ 23 w 145"/>
                  <a:gd name="T45" fmla="*/ 21 h 176"/>
                  <a:gd name="T46" fmla="*/ 23 w 145"/>
                  <a:gd name="T47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5" h="176">
                    <a:moveTo>
                      <a:pt x="0" y="17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74" y="0"/>
                      <a:pt x="85" y="1"/>
                      <a:pt x="92" y="3"/>
                    </a:cubicBezTo>
                    <a:cubicBezTo>
                      <a:pt x="102" y="5"/>
                      <a:pt x="110" y="9"/>
                      <a:pt x="117" y="15"/>
                    </a:cubicBezTo>
                    <a:cubicBezTo>
                      <a:pt x="127" y="23"/>
                      <a:pt x="134" y="33"/>
                      <a:pt x="138" y="45"/>
                    </a:cubicBezTo>
                    <a:cubicBezTo>
                      <a:pt x="143" y="58"/>
                      <a:pt x="145" y="71"/>
                      <a:pt x="145" y="87"/>
                    </a:cubicBezTo>
                    <a:cubicBezTo>
                      <a:pt x="145" y="100"/>
                      <a:pt x="144" y="112"/>
                      <a:pt x="140" y="123"/>
                    </a:cubicBezTo>
                    <a:cubicBezTo>
                      <a:pt x="137" y="133"/>
                      <a:pt x="133" y="141"/>
                      <a:pt x="128" y="148"/>
                    </a:cubicBezTo>
                    <a:cubicBezTo>
                      <a:pt x="124" y="155"/>
                      <a:pt x="118" y="160"/>
                      <a:pt x="113" y="164"/>
                    </a:cubicBezTo>
                    <a:cubicBezTo>
                      <a:pt x="107" y="168"/>
                      <a:pt x="100" y="171"/>
                      <a:pt x="92" y="173"/>
                    </a:cubicBezTo>
                    <a:cubicBezTo>
                      <a:pt x="83" y="175"/>
                      <a:pt x="74" y="176"/>
                      <a:pt x="63" y="176"/>
                    </a:cubicBezTo>
                    <a:lnTo>
                      <a:pt x="0" y="176"/>
                    </a:lnTo>
                    <a:close/>
                    <a:moveTo>
                      <a:pt x="23" y="155"/>
                    </a:moveTo>
                    <a:cubicBezTo>
                      <a:pt x="61" y="155"/>
                      <a:pt x="61" y="155"/>
                      <a:pt x="61" y="155"/>
                    </a:cubicBezTo>
                    <a:cubicBezTo>
                      <a:pt x="72" y="155"/>
                      <a:pt x="81" y="154"/>
                      <a:pt x="88" y="152"/>
                    </a:cubicBezTo>
                    <a:cubicBezTo>
                      <a:pt x="95" y="150"/>
                      <a:pt x="100" y="147"/>
                      <a:pt x="104" y="143"/>
                    </a:cubicBezTo>
                    <a:cubicBezTo>
                      <a:pt x="109" y="137"/>
                      <a:pt x="114" y="130"/>
                      <a:pt x="117" y="121"/>
                    </a:cubicBezTo>
                    <a:cubicBezTo>
                      <a:pt x="120" y="111"/>
                      <a:pt x="121" y="100"/>
                      <a:pt x="121" y="87"/>
                    </a:cubicBezTo>
                    <a:cubicBezTo>
                      <a:pt x="121" y="68"/>
                      <a:pt x="118" y="54"/>
                      <a:pt x="112" y="44"/>
                    </a:cubicBezTo>
                    <a:cubicBezTo>
                      <a:pt x="106" y="35"/>
                      <a:pt x="99" y="28"/>
                      <a:pt x="90" y="25"/>
                    </a:cubicBezTo>
                    <a:cubicBezTo>
                      <a:pt x="84" y="22"/>
                      <a:pt x="74" y="21"/>
                      <a:pt x="60" y="21"/>
                    </a:cubicBezTo>
                    <a:cubicBezTo>
                      <a:pt x="23" y="21"/>
                      <a:pt x="23" y="21"/>
                      <a:pt x="23" y="21"/>
                    </a:cubicBezTo>
                    <a:lnTo>
                      <a:pt x="23" y="1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</p:grpSp>
      <p:sp>
        <p:nvSpPr>
          <p:cNvPr id="561" name="Rectangle 560"/>
          <p:cNvSpPr/>
          <p:nvPr/>
        </p:nvSpPr>
        <p:spPr>
          <a:xfrm>
            <a:off x="1489086" y="2189565"/>
            <a:ext cx="6165830" cy="338554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1600" spc="30" dirty="0">
                <a:solidFill>
                  <a:schemeClr val="bg1"/>
                </a:solidFill>
              </a:rPr>
              <a:t>Common Network Fabric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511798" y="2728171"/>
            <a:ext cx="0" cy="172833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753339" y="2701262"/>
            <a:ext cx="809845" cy="60016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1100" dirty="0"/>
              <a:t>Network Attached Storage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757297" y="3288049"/>
            <a:ext cx="801929" cy="755372"/>
            <a:chOff x="7741079" y="2480033"/>
            <a:chExt cx="556289" cy="523993"/>
          </a:xfrm>
          <a:solidFill>
            <a:srgbClr val="8D8D8D"/>
          </a:solidFill>
        </p:grpSpPr>
        <p:grpSp>
          <p:nvGrpSpPr>
            <p:cNvPr id="243" name="Group 242"/>
            <p:cNvGrpSpPr>
              <a:grpSpLocks noChangeAspect="1"/>
            </p:cNvGrpSpPr>
            <p:nvPr/>
          </p:nvGrpSpPr>
          <p:grpSpPr bwMode="auto">
            <a:xfrm>
              <a:off x="7741079" y="2480033"/>
              <a:ext cx="556289" cy="235150"/>
              <a:chOff x="1216" y="-377"/>
              <a:chExt cx="4792" cy="1963"/>
            </a:xfrm>
            <a:grpFill/>
          </p:grpSpPr>
          <p:sp>
            <p:nvSpPr>
              <p:cNvPr id="247" name="Freeform 29"/>
              <p:cNvSpPr>
                <a:spLocks/>
              </p:cNvSpPr>
              <p:nvPr/>
            </p:nvSpPr>
            <p:spPr bwMode="auto">
              <a:xfrm>
                <a:off x="1216" y="-377"/>
                <a:ext cx="4792" cy="773"/>
              </a:xfrm>
              <a:custGeom>
                <a:avLst/>
                <a:gdLst>
                  <a:gd name="T0" fmla="*/ 63 w 2029"/>
                  <a:gd name="T1" fmla="*/ 209 h 327"/>
                  <a:gd name="T2" fmla="*/ 169 w 2029"/>
                  <a:gd name="T3" fmla="*/ 245 h 327"/>
                  <a:gd name="T4" fmla="*/ 305 w 2029"/>
                  <a:gd name="T5" fmla="*/ 274 h 327"/>
                  <a:gd name="T6" fmla="*/ 559 w 2029"/>
                  <a:gd name="T7" fmla="*/ 307 h 327"/>
                  <a:gd name="T8" fmla="*/ 852 w 2029"/>
                  <a:gd name="T9" fmla="*/ 324 h 327"/>
                  <a:gd name="T10" fmla="*/ 1165 w 2029"/>
                  <a:gd name="T11" fmla="*/ 324 h 327"/>
                  <a:gd name="T12" fmla="*/ 1459 w 2029"/>
                  <a:gd name="T13" fmla="*/ 308 h 327"/>
                  <a:gd name="T14" fmla="*/ 1715 w 2029"/>
                  <a:gd name="T15" fmla="*/ 275 h 327"/>
                  <a:gd name="T16" fmla="*/ 1849 w 2029"/>
                  <a:gd name="T17" fmla="*/ 247 h 327"/>
                  <a:gd name="T18" fmla="*/ 1959 w 2029"/>
                  <a:gd name="T19" fmla="*/ 212 h 327"/>
                  <a:gd name="T20" fmla="*/ 2010 w 2029"/>
                  <a:gd name="T21" fmla="*/ 185 h 327"/>
                  <a:gd name="T22" fmla="*/ 2028 w 2029"/>
                  <a:gd name="T23" fmla="*/ 166 h 327"/>
                  <a:gd name="T24" fmla="*/ 2023 w 2029"/>
                  <a:gd name="T25" fmla="*/ 154 h 327"/>
                  <a:gd name="T26" fmla="*/ 1989 w 2029"/>
                  <a:gd name="T27" fmla="*/ 129 h 327"/>
                  <a:gd name="T28" fmla="*/ 1882 w 2029"/>
                  <a:gd name="T29" fmla="*/ 89 h 327"/>
                  <a:gd name="T30" fmla="*/ 1745 w 2029"/>
                  <a:gd name="T31" fmla="*/ 57 h 327"/>
                  <a:gd name="T32" fmla="*/ 1495 w 2029"/>
                  <a:gd name="T33" fmla="*/ 23 h 327"/>
                  <a:gd name="T34" fmla="*/ 1205 w 2029"/>
                  <a:gd name="T35" fmla="*/ 4 h 327"/>
                  <a:gd name="T36" fmla="*/ 892 w 2029"/>
                  <a:gd name="T37" fmla="*/ 3 h 327"/>
                  <a:gd name="T38" fmla="*/ 595 w 2029"/>
                  <a:gd name="T39" fmla="*/ 18 h 327"/>
                  <a:gd name="T40" fmla="*/ 335 w 2029"/>
                  <a:gd name="T41" fmla="*/ 49 h 327"/>
                  <a:gd name="T42" fmla="*/ 204 w 2029"/>
                  <a:gd name="T43" fmla="*/ 74 h 327"/>
                  <a:gd name="T44" fmla="*/ 86 w 2029"/>
                  <a:gd name="T45" fmla="*/ 109 h 327"/>
                  <a:gd name="T46" fmla="*/ 34 w 2029"/>
                  <a:gd name="T47" fmla="*/ 133 h 327"/>
                  <a:gd name="T48" fmla="*/ 5 w 2029"/>
                  <a:gd name="T49" fmla="*/ 156 h 327"/>
                  <a:gd name="T50" fmla="*/ 2 w 2029"/>
                  <a:gd name="T51" fmla="*/ 168 h 327"/>
                  <a:gd name="T52" fmla="*/ 24 w 2029"/>
                  <a:gd name="T53" fmla="*/ 188 h 327"/>
                  <a:gd name="T54" fmla="*/ 63 w 2029"/>
                  <a:gd name="T55" fmla="*/ 209 h 327"/>
                  <a:gd name="T56" fmla="*/ 63 w 2029"/>
                  <a:gd name="T57" fmla="*/ 209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29" h="327">
                    <a:moveTo>
                      <a:pt x="63" y="209"/>
                    </a:moveTo>
                    <a:cubicBezTo>
                      <a:pt x="97" y="224"/>
                      <a:pt x="133" y="235"/>
                      <a:pt x="169" y="245"/>
                    </a:cubicBezTo>
                    <a:cubicBezTo>
                      <a:pt x="214" y="256"/>
                      <a:pt x="259" y="266"/>
                      <a:pt x="305" y="274"/>
                    </a:cubicBezTo>
                    <a:cubicBezTo>
                      <a:pt x="389" y="289"/>
                      <a:pt x="474" y="299"/>
                      <a:pt x="559" y="307"/>
                    </a:cubicBezTo>
                    <a:cubicBezTo>
                      <a:pt x="657" y="316"/>
                      <a:pt x="754" y="321"/>
                      <a:pt x="852" y="324"/>
                    </a:cubicBezTo>
                    <a:cubicBezTo>
                      <a:pt x="956" y="327"/>
                      <a:pt x="1061" y="327"/>
                      <a:pt x="1165" y="324"/>
                    </a:cubicBezTo>
                    <a:cubicBezTo>
                      <a:pt x="1263" y="322"/>
                      <a:pt x="1361" y="316"/>
                      <a:pt x="1459" y="308"/>
                    </a:cubicBezTo>
                    <a:cubicBezTo>
                      <a:pt x="1545" y="300"/>
                      <a:pt x="1630" y="290"/>
                      <a:pt x="1715" y="275"/>
                    </a:cubicBezTo>
                    <a:cubicBezTo>
                      <a:pt x="1760" y="268"/>
                      <a:pt x="1805" y="259"/>
                      <a:pt x="1849" y="247"/>
                    </a:cubicBezTo>
                    <a:cubicBezTo>
                      <a:pt x="1887" y="238"/>
                      <a:pt x="1924" y="227"/>
                      <a:pt x="1959" y="212"/>
                    </a:cubicBezTo>
                    <a:cubicBezTo>
                      <a:pt x="1977" y="205"/>
                      <a:pt x="1995" y="196"/>
                      <a:pt x="2010" y="185"/>
                    </a:cubicBezTo>
                    <a:cubicBezTo>
                      <a:pt x="2016" y="180"/>
                      <a:pt x="2025" y="174"/>
                      <a:pt x="2028" y="166"/>
                    </a:cubicBezTo>
                    <a:cubicBezTo>
                      <a:pt x="2029" y="162"/>
                      <a:pt x="2026" y="157"/>
                      <a:pt x="2023" y="154"/>
                    </a:cubicBezTo>
                    <a:cubicBezTo>
                      <a:pt x="2014" y="144"/>
                      <a:pt x="2001" y="136"/>
                      <a:pt x="1989" y="129"/>
                    </a:cubicBezTo>
                    <a:cubicBezTo>
                      <a:pt x="1955" y="111"/>
                      <a:pt x="1919" y="99"/>
                      <a:pt x="1882" y="89"/>
                    </a:cubicBezTo>
                    <a:cubicBezTo>
                      <a:pt x="1837" y="76"/>
                      <a:pt x="1791" y="66"/>
                      <a:pt x="1745" y="57"/>
                    </a:cubicBezTo>
                    <a:cubicBezTo>
                      <a:pt x="1662" y="42"/>
                      <a:pt x="1578" y="31"/>
                      <a:pt x="1495" y="23"/>
                    </a:cubicBezTo>
                    <a:cubicBezTo>
                      <a:pt x="1398" y="14"/>
                      <a:pt x="1301" y="8"/>
                      <a:pt x="1205" y="4"/>
                    </a:cubicBezTo>
                    <a:cubicBezTo>
                      <a:pt x="1101" y="1"/>
                      <a:pt x="996" y="0"/>
                      <a:pt x="892" y="3"/>
                    </a:cubicBezTo>
                    <a:cubicBezTo>
                      <a:pt x="793" y="5"/>
                      <a:pt x="694" y="10"/>
                      <a:pt x="595" y="18"/>
                    </a:cubicBezTo>
                    <a:cubicBezTo>
                      <a:pt x="508" y="25"/>
                      <a:pt x="421" y="35"/>
                      <a:pt x="335" y="49"/>
                    </a:cubicBezTo>
                    <a:cubicBezTo>
                      <a:pt x="291" y="56"/>
                      <a:pt x="247" y="64"/>
                      <a:pt x="204" y="74"/>
                    </a:cubicBezTo>
                    <a:cubicBezTo>
                      <a:pt x="164" y="84"/>
                      <a:pt x="125" y="94"/>
                      <a:pt x="86" y="109"/>
                    </a:cubicBezTo>
                    <a:cubicBezTo>
                      <a:pt x="68" y="116"/>
                      <a:pt x="51" y="123"/>
                      <a:pt x="34" y="133"/>
                    </a:cubicBezTo>
                    <a:cubicBezTo>
                      <a:pt x="23" y="139"/>
                      <a:pt x="12" y="146"/>
                      <a:pt x="5" y="156"/>
                    </a:cubicBezTo>
                    <a:cubicBezTo>
                      <a:pt x="2" y="160"/>
                      <a:pt x="0" y="163"/>
                      <a:pt x="2" y="168"/>
                    </a:cubicBezTo>
                    <a:cubicBezTo>
                      <a:pt x="7" y="176"/>
                      <a:pt x="16" y="183"/>
                      <a:pt x="24" y="188"/>
                    </a:cubicBezTo>
                    <a:cubicBezTo>
                      <a:pt x="36" y="196"/>
                      <a:pt x="49" y="203"/>
                      <a:pt x="63" y="209"/>
                    </a:cubicBezTo>
                    <a:cubicBezTo>
                      <a:pt x="113" y="231"/>
                      <a:pt x="12" y="187"/>
                      <a:pt x="63" y="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  <p:sp>
            <p:nvSpPr>
              <p:cNvPr id="248" name="Freeform 30"/>
              <p:cNvSpPr>
                <a:spLocks/>
              </p:cNvSpPr>
              <p:nvPr/>
            </p:nvSpPr>
            <p:spPr bwMode="auto">
              <a:xfrm>
                <a:off x="1218" y="223"/>
                <a:ext cx="4788" cy="1363"/>
              </a:xfrm>
              <a:custGeom>
                <a:avLst/>
                <a:gdLst>
                  <a:gd name="T0" fmla="*/ 2027 w 2027"/>
                  <a:gd name="T1" fmla="*/ 415 h 577"/>
                  <a:gd name="T2" fmla="*/ 2027 w 2027"/>
                  <a:gd name="T3" fmla="*/ 0 h 577"/>
                  <a:gd name="T4" fmla="*/ 1919 w 2027"/>
                  <a:gd name="T5" fmla="*/ 44 h 577"/>
                  <a:gd name="T6" fmla="*/ 1788 w 2027"/>
                  <a:gd name="T7" fmla="*/ 77 h 577"/>
                  <a:gd name="T8" fmla="*/ 1535 w 2027"/>
                  <a:gd name="T9" fmla="*/ 114 h 577"/>
                  <a:gd name="T10" fmla="*/ 1249 w 2027"/>
                  <a:gd name="T11" fmla="*/ 135 h 577"/>
                  <a:gd name="T12" fmla="*/ 938 w 2027"/>
                  <a:gd name="T13" fmla="*/ 140 h 577"/>
                  <a:gd name="T14" fmla="*/ 636 w 2027"/>
                  <a:gd name="T15" fmla="*/ 127 h 577"/>
                  <a:gd name="T16" fmla="*/ 368 w 2027"/>
                  <a:gd name="T17" fmla="*/ 99 h 577"/>
                  <a:gd name="T18" fmla="*/ 112 w 2027"/>
                  <a:gd name="T19" fmla="*/ 46 h 577"/>
                  <a:gd name="T20" fmla="*/ 0 w 2027"/>
                  <a:gd name="T21" fmla="*/ 0 h 577"/>
                  <a:gd name="T22" fmla="*/ 0 w 2027"/>
                  <a:gd name="T23" fmla="*/ 415 h 577"/>
                  <a:gd name="T24" fmla="*/ 11 w 2027"/>
                  <a:gd name="T25" fmla="*/ 430 h 577"/>
                  <a:gd name="T26" fmla="*/ 56 w 2027"/>
                  <a:gd name="T27" fmla="*/ 457 h 577"/>
                  <a:gd name="T28" fmla="*/ 168 w 2027"/>
                  <a:gd name="T29" fmla="*/ 496 h 577"/>
                  <a:gd name="T30" fmla="*/ 413 w 2027"/>
                  <a:gd name="T31" fmla="*/ 542 h 577"/>
                  <a:gd name="T32" fmla="*/ 716 w 2027"/>
                  <a:gd name="T33" fmla="*/ 569 h 577"/>
                  <a:gd name="T34" fmla="*/ 1028 w 2027"/>
                  <a:gd name="T35" fmla="*/ 577 h 577"/>
                  <a:gd name="T36" fmla="*/ 1331 w 2027"/>
                  <a:gd name="T37" fmla="*/ 568 h 577"/>
                  <a:gd name="T38" fmla="*/ 1600 w 2027"/>
                  <a:gd name="T39" fmla="*/ 543 h 577"/>
                  <a:gd name="T40" fmla="*/ 1820 w 2027"/>
                  <a:gd name="T41" fmla="*/ 505 h 577"/>
                  <a:gd name="T42" fmla="*/ 1906 w 2027"/>
                  <a:gd name="T43" fmla="*/ 482 h 577"/>
                  <a:gd name="T44" fmla="*/ 1983 w 2027"/>
                  <a:gd name="T45" fmla="*/ 451 h 577"/>
                  <a:gd name="T46" fmla="*/ 2018 w 2027"/>
                  <a:gd name="T47" fmla="*/ 428 h 577"/>
                  <a:gd name="T48" fmla="*/ 2027 w 2027"/>
                  <a:gd name="T49" fmla="*/ 415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27" h="577">
                    <a:moveTo>
                      <a:pt x="2027" y="415"/>
                    </a:moveTo>
                    <a:cubicBezTo>
                      <a:pt x="2027" y="0"/>
                      <a:pt x="2027" y="0"/>
                      <a:pt x="2027" y="0"/>
                    </a:cubicBezTo>
                    <a:cubicBezTo>
                      <a:pt x="1994" y="19"/>
                      <a:pt x="1956" y="33"/>
                      <a:pt x="1919" y="44"/>
                    </a:cubicBezTo>
                    <a:cubicBezTo>
                      <a:pt x="1876" y="57"/>
                      <a:pt x="1832" y="68"/>
                      <a:pt x="1788" y="77"/>
                    </a:cubicBezTo>
                    <a:cubicBezTo>
                      <a:pt x="1705" y="94"/>
                      <a:pt x="1620" y="105"/>
                      <a:pt x="1535" y="114"/>
                    </a:cubicBezTo>
                    <a:cubicBezTo>
                      <a:pt x="1440" y="125"/>
                      <a:pt x="1345" y="131"/>
                      <a:pt x="1249" y="135"/>
                    </a:cubicBezTo>
                    <a:cubicBezTo>
                      <a:pt x="1146" y="140"/>
                      <a:pt x="1042" y="141"/>
                      <a:pt x="938" y="140"/>
                    </a:cubicBezTo>
                    <a:cubicBezTo>
                      <a:pt x="837" y="138"/>
                      <a:pt x="737" y="134"/>
                      <a:pt x="636" y="127"/>
                    </a:cubicBezTo>
                    <a:cubicBezTo>
                      <a:pt x="547" y="121"/>
                      <a:pt x="457" y="112"/>
                      <a:pt x="368" y="99"/>
                    </a:cubicBezTo>
                    <a:cubicBezTo>
                      <a:pt x="282" y="86"/>
                      <a:pt x="196" y="71"/>
                      <a:pt x="112" y="46"/>
                    </a:cubicBezTo>
                    <a:cubicBezTo>
                      <a:pt x="74" y="34"/>
                      <a:pt x="35" y="20"/>
                      <a:pt x="0" y="0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0" y="420"/>
                      <a:pt x="7" y="426"/>
                      <a:pt x="11" y="430"/>
                    </a:cubicBezTo>
                    <a:cubicBezTo>
                      <a:pt x="24" y="441"/>
                      <a:pt x="40" y="450"/>
                      <a:pt x="56" y="457"/>
                    </a:cubicBezTo>
                    <a:cubicBezTo>
                      <a:pt x="92" y="474"/>
                      <a:pt x="130" y="486"/>
                      <a:pt x="168" y="496"/>
                    </a:cubicBezTo>
                    <a:cubicBezTo>
                      <a:pt x="249" y="517"/>
                      <a:pt x="331" y="531"/>
                      <a:pt x="413" y="542"/>
                    </a:cubicBezTo>
                    <a:cubicBezTo>
                      <a:pt x="514" y="555"/>
                      <a:pt x="615" y="563"/>
                      <a:pt x="716" y="569"/>
                    </a:cubicBezTo>
                    <a:cubicBezTo>
                      <a:pt x="820" y="575"/>
                      <a:pt x="924" y="577"/>
                      <a:pt x="1028" y="577"/>
                    </a:cubicBezTo>
                    <a:cubicBezTo>
                      <a:pt x="1129" y="577"/>
                      <a:pt x="1230" y="574"/>
                      <a:pt x="1331" y="568"/>
                    </a:cubicBezTo>
                    <a:cubicBezTo>
                      <a:pt x="1421" y="562"/>
                      <a:pt x="1511" y="555"/>
                      <a:pt x="1600" y="543"/>
                    </a:cubicBezTo>
                    <a:cubicBezTo>
                      <a:pt x="1674" y="534"/>
                      <a:pt x="1747" y="522"/>
                      <a:pt x="1820" y="505"/>
                    </a:cubicBezTo>
                    <a:cubicBezTo>
                      <a:pt x="1849" y="499"/>
                      <a:pt x="1877" y="491"/>
                      <a:pt x="1906" y="482"/>
                    </a:cubicBezTo>
                    <a:cubicBezTo>
                      <a:pt x="1932" y="474"/>
                      <a:pt x="1958" y="464"/>
                      <a:pt x="1983" y="451"/>
                    </a:cubicBezTo>
                    <a:cubicBezTo>
                      <a:pt x="1995" y="445"/>
                      <a:pt x="2008" y="438"/>
                      <a:pt x="2018" y="428"/>
                    </a:cubicBezTo>
                    <a:cubicBezTo>
                      <a:pt x="2022" y="425"/>
                      <a:pt x="2027" y="420"/>
                      <a:pt x="2027" y="4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</p:grpSp>
        <p:sp>
          <p:nvSpPr>
            <p:cNvPr id="252" name="Freeform 30"/>
            <p:cNvSpPr>
              <a:spLocks/>
            </p:cNvSpPr>
            <p:nvPr/>
          </p:nvSpPr>
          <p:spPr bwMode="auto">
            <a:xfrm>
              <a:off x="7741311" y="2696329"/>
              <a:ext cx="555825" cy="163275"/>
            </a:xfrm>
            <a:custGeom>
              <a:avLst/>
              <a:gdLst>
                <a:gd name="T0" fmla="*/ 2027 w 2027"/>
                <a:gd name="T1" fmla="*/ 415 h 577"/>
                <a:gd name="T2" fmla="*/ 2027 w 2027"/>
                <a:gd name="T3" fmla="*/ 0 h 577"/>
                <a:gd name="T4" fmla="*/ 1919 w 2027"/>
                <a:gd name="T5" fmla="*/ 44 h 577"/>
                <a:gd name="T6" fmla="*/ 1788 w 2027"/>
                <a:gd name="T7" fmla="*/ 77 h 577"/>
                <a:gd name="T8" fmla="*/ 1535 w 2027"/>
                <a:gd name="T9" fmla="*/ 114 h 577"/>
                <a:gd name="T10" fmla="*/ 1249 w 2027"/>
                <a:gd name="T11" fmla="*/ 135 h 577"/>
                <a:gd name="T12" fmla="*/ 938 w 2027"/>
                <a:gd name="T13" fmla="*/ 140 h 577"/>
                <a:gd name="T14" fmla="*/ 636 w 2027"/>
                <a:gd name="T15" fmla="*/ 127 h 577"/>
                <a:gd name="T16" fmla="*/ 368 w 2027"/>
                <a:gd name="T17" fmla="*/ 99 h 577"/>
                <a:gd name="T18" fmla="*/ 112 w 2027"/>
                <a:gd name="T19" fmla="*/ 46 h 577"/>
                <a:gd name="T20" fmla="*/ 0 w 2027"/>
                <a:gd name="T21" fmla="*/ 0 h 577"/>
                <a:gd name="T22" fmla="*/ 0 w 2027"/>
                <a:gd name="T23" fmla="*/ 415 h 577"/>
                <a:gd name="T24" fmla="*/ 11 w 2027"/>
                <a:gd name="T25" fmla="*/ 430 h 577"/>
                <a:gd name="T26" fmla="*/ 56 w 2027"/>
                <a:gd name="T27" fmla="*/ 457 h 577"/>
                <a:gd name="T28" fmla="*/ 168 w 2027"/>
                <a:gd name="T29" fmla="*/ 496 h 577"/>
                <a:gd name="T30" fmla="*/ 413 w 2027"/>
                <a:gd name="T31" fmla="*/ 542 h 577"/>
                <a:gd name="T32" fmla="*/ 716 w 2027"/>
                <a:gd name="T33" fmla="*/ 569 h 577"/>
                <a:gd name="T34" fmla="*/ 1028 w 2027"/>
                <a:gd name="T35" fmla="*/ 577 h 577"/>
                <a:gd name="T36" fmla="*/ 1331 w 2027"/>
                <a:gd name="T37" fmla="*/ 568 h 577"/>
                <a:gd name="T38" fmla="*/ 1600 w 2027"/>
                <a:gd name="T39" fmla="*/ 543 h 577"/>
                <a:gd name="T40" fmla="*/ 1820 w 2027"/>
                <a:gd name="T41" fmla="*/ 505 h 577"/>
                <a:gd name="T42" fmla="*/ 1906 w 2027"/>
                <a:gd name="T43" fmla="*/ 482 h 577"/>
                <a:gd name="T44" fmla="*/ 1983 w 2027"/>
                <a:gd name="T45" fmla="*/ 451 h 577"/>
                <a:gd name="T46" fmla="*/ 2018 w 2027"/>
                <a:gd name="T47" fmla="*/ 428 h 577"/>
                <a:gd name="T48" fmla="*/ 2027 w 2027"/>
                <a:gd name="T49" fmla="*/ 4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27" h="577">
                  <a:moveTo>
                    <a:pt x="2027" y="415"/>
                  </a:moveTo>
                  <a:cubicBezTo>
                    <a:pt x="2027" y="0"/>
                    <a:pt x="2027" y="0"/>
                    <a:pt x="2027" y="0"/>
                  </a:cubicBezTo>
                  <a:cubicBezTo>
                    <a:pt x="1994" y="19"/>
                    <a:pt x="1956" y="33"/>
                    <a:pt x="1919" y="44"/>
                  </a:cubicBezTo>
                  <a:cubicBezTo>
                    <a:pt x="1876" y="57"/>
                    <a:pt x="1832" y="68"/>
                    <a:pt x="1788" y="77"/>
                  </a:cubicBezTo>
                  <a:cubicBezTo>
                    <a:pt x="1705" y="94"/>
                    <a:pt x="1620" y="105"/>
                    <a:pt x="1535" y="114"/>
                  </a:cubicBezTo>
                  <a:cubicBezTo>
                    <a:pt x="1440" y="125"/>
                    <a:pt x="1345" y="131"/>
                    <a:pt x="1249" y="135"/>
                  </a:cubicBezTo>
                  <a:cubicBezTo>
                    <a:pt x="1146" y="140"/>
                    <a:pt x="1042" y="141"/>
                    <a:pt x="938" y="140"/>
                  </a:cubicBezTo>
                  <a:cubicBezTo>
                    <a:pt x="837" y="138"/>
                    <a:pt x="737" y="134"/>
                    <a:pt x="636" y="127"/>
                  </a:cubicBezTo>
                  <a:cubicBezTo>
                    <a:pt x="547" y="121"/>
                    <a:pt x="457" y="112"/>
                    <a:pt x="368" y="99"/>
                  </a:cubicBezTo>
                  <a:cubicBezTo>
                    <a:pt x="282" y="86"/>
                    <a:pt x="196" y="71"/>
                    <a:pt x="112" y="46"/>
                  </a:cubicBezTo>
                  <a:cubicBezTo>
                    <a:pt x="74" y="34"/>
                    <a:pt x="35" y="20"/>
                    <a:pt x="0" y="0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0" y="420"/>
                    <a:pt x="7" y="426"/>
                    <a:pt x="11" y="430"/>
                  </a:cubicBezTo>
                  <a:cubicBezTo>
                    <a:pt x="24" y="441"/>
                    <a:pt x="40" y="450"/>
                    <a:pt x="56" y="457"/>
                  </a:cubicBezTo>
                  <a:cubicBezTo>
                    <a:pt x="92" y="474"/>
                    <a:pt x="130" y="486"/>
                    <a:pt x="168" y="496"/>
                  </a:cubicBezTo>
                  <a:cubicBezTo>
                    <a:pt x="249" y="517"/>
                    <a:pt x="331" y="531"/>
                    <a:pt x="413" y="542"/>
                  </a:cubicBezTo>
                  <a:cubicBezTo>
                    <a:pt x="514" y="555"/>
                    <a:pt x="615" y="563"/>
                    <a:pt x="716" y="569"/>
                  </a:cubicBezTo>
                  <a:cubicBezTo>
                    <a:pt x="820" y="575"/>
                    <a:pt x="924" y="577"/>
                    <a:pt x="1028" y="577"/>
                  </a:cubicBezTo>
                  <a:cubicBezTo>
                    <a:pt x="1129" y="577"/>
                    <a:pt x="1230" y="574"/>
                    <a:pt x="1331" y="568"/>
                  </a:cubicBezTo>
                  <a:cubicBezTo>
                    <a:pt x="1421" y="562"/>
                    <a:pt x="1511" y="555"/>
                    <a:pt x="1600" y="543"/>
                  </a:cubicBezTo>
                  <a:cubicBezTo>
                    <a:pt x="1674" y="534"/>
                    <a:pt x="1747" y="522"/>
                    <a:pt x="1820" y="505"/>
                  </a:cubicBezTo>
                  <a:cubicBezTo>
                    <a:pt x="1849" y="499"/>
                    <a:pt x="1877" y="491"/>
                    <a:pt x="1906" y="482"/>
                  </a:cubicBezTo>
                  <a:cubicBezTo>
                    <a:pt x="1932" y="474"/>
                    <a:pt x="1958" y="464"/>
                    <a:pt x="1983" y="451"/>
                  </a:cubicBezTo>
                  <a:cubicBezTo>
                    <a:pt x="1995" y="445"/>
                    <a:pt x="2008" y="438"/>
                    <a:pt x="2018" y="428"/>
                  </a:cubicBezTo>
                  <a:cubicBezTo>
                    <a:pt x="2022" y="425"/>
                    <a:pt x="2027" y="420"/>
                    <a:pt x="2027" y="4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C2C2C"/>
                </a:solidFill>
                <a:latin typeface="CiscoSansTT"/>
              </a:endParaRPr>
            </a:p>
          </p:txBody>
        </p:sp>
        <p:sp>
          <p:nvSpPr>
            <p:cNvPr id="253" name="Freeform 30"/>
            <p:cNvSpPr>
              <a:spLocks/>
            </p:cNvSpPr>
            <p:nvPr/>
          </p:nvSpPr>
          <p:spPr bwMode="auto">
            <a:xfrm>
              <a:off x="7741311" y="2840751"/>
              <a:ext cx="555825" cy="163275"/>
            </a:xfrm>
            <a:custGeom>
              <a:avLst/>
              <a:gdLst>
                <a:gd name="T0" fmla="*/ 2027 w 2027"/>
                <a:gd name="T1" fmla="*/ 415 h 577"/>
                <a:gd name="T2" fmla="*/ 2027 w 2027"/>
                <a:gd name="T3" fmla="*/ 0 h 577"/>
                <a:gd name="T4" fmla="*/ 1919 w 2027"/>
                <a:gd name="T5" fmla="*/ 44 h 577"/>
                <a:gd name="T6" fmla="*/ 1788 w 2027"/>
                <a:gd name="T7" fmla="*/ 77 h 577"/>
                <a:gd name="T8" fmla="*/ 1535 w 2027"/>
                <a:gd name="T9" fmla="*/ 114 h 577"/>
                <a:gd name="T10" fmla="*/ 1249 w 2027"/>
                <a:gd name="T11" fmla="*/ 135 h 577"/>
                <a:gd name="T12" fmla="*/ 938 w 2027"/>
                <a:gd name="T13" fmla="*/ 140 h 577"/>
                <a:gd name="T14" fmla="*/ 636 w 2027"/>
                <a:gd name="T15" fmla="*/ 127 h 577"/>
                <a:gd name="T16" fmla="*/ 368 w 2027"/>
                <a:gd name="T17" fmla="*/ 99 h 577"/>
                <a:gd name="T18" fmla="*/ 112 w 2027"/>
                <a:gd name="T19" fmla="*/ 46 h 577"/>
                <a:gd name="T20" fmla="*/ 0 w 2027"/>
                <a:gd name="T21" fmla="*/ 0 h 577"/>
                <a:gd name="T22" fmla="*/ 0 w 2027"/>
                <a:gd name="T23" fmla="*/ 415 h 577"/>
                <a:gd name="T24" fmla="*/ 11 w 2027"/>
                <a:gd name="T25" fmla="*/ 430 h 577"/>
                <a:gd name="T26" fmla="*/ 56 w 2027"/>
                <a:gd name="T27" fmla="*/ 457 h 577"/>
                <a:gd name="T28" fmla="*/ 168 w 2027"/>
                <a:gd name="T29" fmla="*/ 496 h 577"/>
                <a:gd name="T30" fmla="*/ 413 w 2027"/>
                <a:gd name="T31" fmla="*/ 542 h 577"/>
                <a:gd name="T32" fmla="*/ 716 w 2027"/>
                <a:gd name="T33" fmla="*/ 569 h 577"/>
                <a:gd name="T34" fmla="*/ 1028 w 2027"/>
                <a:gd name="T35" fmla="*/ 577 h 577"/>
                <a:gd name="T36" fmla="*/ 1331 w 2027"/>
                <a:gd name="T37" fmla="*/ 568 h 577"/>
                <a:gd name="T38" fmla="*/ 1600 w 2027"/>
                <a:gd name="T39" fmla="*/ 543 h 577"/>
                <a:gd name="T40" fmla="*/ 1820 w 2027"/>
                <a:gd name="T41" fmla="*/ 505 h 577"/>
                <a:gd name="T42" fmla="*/ 1906 w 2027"/>
                <a:gd name="T43" fmla="*/ 482 h 577"/>
                <a:gd name="T44" fmla="*/ 1983 w 2027"/>
                <a:gd name="T45" fmla="*/ 451 h 577"/>
                <a:gd name="T46" fmla="*/ 2018 w 2027"/>
                <a:gd name="T47" fmla="*/ 428 h 577"/>
                <a:gd name="T48" fmla="*/ 2027 w 2027"/>
                <a:gd name="T49" fmla="*/ 4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27" h="577">
                  <a:moveTo>
                    <a:pt x="2027" y="415"/>
                  </a:moveTo>
                  <a:cubicBezTo>
                    <a:pt x="2027" y="0"/>
                    <a:pt x="2027" y="0"/>
                    <a:pt x="2027" y="0"/>
                  </a:cubicBezTo>
                  <a:cubicBezTo>
                    <a:pt x="1994" y="19"/>
                    <a:pt x="1956" y="33"/>
                    <a:pt x="1919" y="44"/>
                  </a:cubicBezTo>
                  <a:cubicBezTo>
                    <a:pt x="1876" y="57"/>
                    <a:pt x="1832" y="68"/>
                    <a:pt x="1788" y="77"/>
                  </a:cubicBezTo>
                  <a:cubicBezTo>
                    <a:pt x="1705" y="94"/>
                    <a:pt x="1620" y="105"/>
                    <a:pt x="1535" y="114"/>
                  </a:cubicBezTo>
                  <a:cubicBezTo>
                    <a:pt x="1440" y="125"/>
                    <a:pt x="1345" y="131"/>
                    <a:pt x="1249" y="135"/>
                  </a:cubicBezTo>
                  <a:cubicBezTo>
                    <a:pt x="1146" y="140"/>
                    <a:pt x="1042" y="141"/>
                    <a:pt x="938" y="140"/>
                  </a:cubicBezTo>
                  <a:cubicBezTo>
                    <a:pt x="837" y="138"/>
                    <a:pt x="737" y="134"/>
                    <a:pt x="636" y="127"/>
                  </a:cubicBezTo>
                  <a:cubicBezTo>
                    <a:pt x="547" y="121"/>
                    <a:pt x="457" y="112"/>
                    <a:pt x="368" y="99"/>
                  </a:cubicBezTo>
                  <a:cubicBezTo>
                    <a:pt x="282" y="86"/>
                    <a:pt x="196" y="71"/>
                    <a:pt x="112" y="46"/>
                  </a:cubicBezTo>
                  <a:cubicBezTo>
                    <a:pt x="74" y="34"/>
                    <a:pt x="35" y="20"/>
                    <a:pt x="0" y="0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0" y="420"/>
                    <a:pt x="7" y="426"/>
                    <a:pt x="11" y="430"/>
                  </a:cubicBezTo>
                  <a:cubicBezTo>
                    <a:pt x="24" y="441"/>
                    <a:pt x="40" y="450"/>
                    <a:pt x="56" y="457"/>
                  </a:cubicBezTo>
                  <a:cubicBezTo>
                    <a:pt x="92" y="474"/>
                    <a:pt x="130" y="486"/>
                    <a:pt x="168" y="496"/>
                  </a:cubicBezTo>
                  <a:cubicBezTo>
                    <a:pt x="249" y="517"/>
                    <a:pt x="331" y="531"/>
                    <a:pt x="413" y="542"/>
                  </a:cubicBezTo>
                  <a:cubicBezTo>
                    <a:pt x="514" y="555"/>
                    <a:pt x="615" y="563"/>
                    <a:pt x="716" y="569"/>
                  </a:cubicBezTo>
                  <a:cubicBezTo>
                    <a:pt x="820" y="575"/>
                    <a:pt x="924" y="577"/>
                    <a:pt x="1028" y="577"/>
                  </a:cubicBezTo>
                  <a:cubicBezTo>
                    <a:pt x="1129" y="577"/>
                    <a:pt x="1230" y="574"/>
                    <a:pt x="1331" y="568"/>
                  </a:cubicBezTo>
                  <a:cubicBezTo>
                    <a:pt x="1421" y="562"/>
                    <a:pt x="1511" y="555"/>
                    <a:pt x="1600" y="543"/>
                  </a:cubicBezTo>
                  <a:cubicBezTo>
                    <a:pt x="1674" y="534"/>
                    <a:pt x="1747" y="522"/>
                    <a:pt x="1820" y="505"/>
                  </a:cubicBezTo>
                  <a:cubicBezTo>
                    <a:pt x="1849" y="499"/>
                    <a:pt x="1877" y="491"/>
                    <a:pt x="1906" y="482"/>
                  </a:cubicBezTo>
                  <a:cubicBezTo>
                    <a:pt x="1932" y="474"/>
                    <a:pt x="1958" y="464"/>
                    <a:pt x="1983" y="451"/>
                  </a:cubicBezTo>
                  <a:cubicBezTo>
                    <a:pt x="1995" y="445"/>
                    <a:pt x="2008" y="438"/>
                    <a:pt x="2018" y="428"/>
                  </a:cubicBezTo>
                  <a:cubicBezTo>
                    <a:pt x="2022" y="425"/>
                    <a:pt x="2027" y="420"/>
                    <a:pt x="2027" y="4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C2C2C"/>
                </a:solidFill>
                <a:latin typeface="CiscoSansTT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277663" y="1399655"/>
            <a:ext cx="8598236" cy="670864"/>
            <a:chOff x="331452" y="3811162"/>
            <a:chExt cx="3982720" cy="1594261"/>
          </a:xfrm>
        </p:grpSpPr>
        <p:sp>
          <p:nvSpPr>
            <p:cNvPr id="228" name="Rectangle 227"/>
            <p:cNvSpPr/>
            <p:nvPr/>
          </p:nvSpPr>
          <p:spPr>
            <a:xfrm flipV="1">
              <a:off x="331452" y="3811162"/>
              <a:ext cx="3982720" cy="15942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229" name="Straight Connector 228"/>
            <p:cNvCxnSpPr/>
            <p:nvPr/>
          </p:nvCxnSpPr>
          <p:spPr>
            <a:xfrm flipV="1">
              <a:off x="331452" y="3811162"/>
              <a:ext cx="398272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5400000">
              <a:off x="1207311" y="4608297"/>
              <a:ext cx="116499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2" name="Group 241"/>
          <p:cNvGrpSpPr/>
          <p:nvPr/>
        </p:nvGrpSpPr>
        <p:grpSpPr>
          <a:xfrm>
            <a:off x="277663" y="1503780"/>
            <a:ext cx="5986595" cy="452909"/>
            <a:chOff x="547822" y="3896217"/>
            <a:chExt cx="5986595" cy="452908"/>
          </a:xfrm>
        </p:grpSpPr>
        <p:sp>
          <p:nvSpPr>
            <p:cNvPr id="244" name="Rectangle 243"/>
            <p:cNvSpPr/>
            <p:nvPr/>
          </p:nvSpPr>
          <p:spPr>
            <a:xfrm>
              <a:off x="547822" y="3905928"/>
              <a:ext cx="3091356" cy="443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5000"/>
                </a:lnSpc>
                <a:spcAft>
                  <a:spcPts val="400"/>
                </a:spcAft>
              </a:pPr>
              <a:r>
                <a:rPr lang="en-US" sz="1200" dirty="0">
                  <a:solidFill>
                    <a:schemeClr val="accent1"/>
                  </a:solidFill>
                </a:rPr>
                <a:t>Unified Management for all applications with </a:t>
              </a:r>
              <a:r>
                <a:rPr lang="en-US" sz="1200" dirty="0" err="1">
                  <a:solidFill>
                    <a:schemeClr val="accent1"/>
                  </a:solidFill>
                </a:rPr>
                <a:t>HyperFlex</a:t>
              </a:r>
              <a:r>
                <a:rPr lang="en-US" sz="1200" dirty="0">
                  <a:solidFill>
                    <a:schemeClr val="accent1"/>
                  </a:solidFill>
                </a:rPr>
                <a:t> and Existing Environments </a:t>
              </a: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3639177" y="3896217"/>
              <a:ext cx="2895240" cy="443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5000"/>
                </a:lnSpc>
                <a:spcAft>
                  <a:spcPts val="400"/>
                </a:spcAft>
              </a:pPr>
              <a:r>
                <a:rPr lang="en-US" sz="1200" dirty="0">
                  <a:solidFill>
                    <a:schemeClr val="accent1"/>
                  </a:solidFill>
                </a:rPr>
                <a:t>Compute-Only Nodes can be Shared Across HCI and CI Applications</a:t>
              </a: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356637" y="122231"/>
            <a:ext cx="570170" cy="565558"/>
            <a:chOff x="6546817" y="1719515"/>
            <a:chExt cx="556519" cy="552018"/>
          </a:xfrm>
          <a:solidFill>
            <a:schemeClr val="accent5"/>
          </a:solidFill>
        </p:grpSpPr>
        <p:sp>
          <p:nvSpPr>
            <p:cNvPr id="249" name="Freeform 6"/>
            <p:cNvSpPr>
              <a:spLocks noEditPoints="1"/>
            </p:cNvSpPr>
            <p:nvPr/>
          </p:nvSpPr>
          <p:spPr bwMode="auto">
            <a:xfrm>
              <a:off x="6902465" y="2070795"/>
              <a:ext cx="200871" cy="198834"/>
            </a:xfrm>
            <a:custGeom>
              <a:avLst/>
              <a:gdLst>
                <a:gd name="T0" fmla="*/ 1348 w 1862"/>
                <a:gd name="T1" fmla="*/ 478 h 1865"/>
                <a:gd name="T2" fmla="*/ 1128 w 1862"/>
                <a:gd name="T3" fmla="*/ 665 h 1865"/>
                <a:gd name="T4" fmla="*/ 878 w 1862"/>
                <a:gd name="T5" fmla="*/ 929 h 1865"/>
                <a:gd name="T6" fmla="*/ 661 w 1862"/>
                <a:gd name="T7" fmla="*/ 1219 h 1865"/>
                <a:gd name="T8" fmla="*/ 660 w 1862"/>
                <a:gd name="T9" fmla="*/ 1216 h 1865"/>
                <a:gd name="T10" fmla="*/ 651 w 1862"/>
                <a:gd name="T11" fmla="*/ 1185 h 1865"/>
                <a:gd name="T12" fmla="*/ 606 w 1862"/>
                <a:gd name="T13" fmla="*/ 1084 h 1865"/>
                <a:gd name="T14" fmla="*/ 555 w 1862"/>
                <a:gd name="T15" fmla="*/ 1010 h 1865"/>
                <a:gd name="T16" fmla="*/ 501 w 1862"/>
                <a:gd name="T17" fmla="*/ 985 h 1865"/>
                <a:gd name="T18" fmla="*/ 430 w 1862"/>
                <a:gd name="T19" fmla="*/ 999 h 1865"/>
                <a:gd name="T20" fmla="*/ 351 w 1862"/>
                <a:gd name="T21" fmla="*/ 1048 h 1865"/>
                <a:gd name="T22" fmla="*/ 375 w 1862"/>
                <a:gd name="T23" fmla="*/ 1114 h 1865"/>
                <a:gd name="T24" fmla="*/ 449 w 1862"/>
                <a:gd name="T25" fmla="*/ 1189 h 1865"/>
                <a:gd name="T26" fmla="*/ 498 w 1862"/>
                <a:gd name="T27" fmla="*/ 1286 h 1865"/>
                <a:gd name="T28" fmla="*/ 518 w 1862"/>
                <a:gd name="T29" fmla="*/ 1328 h 1865"/>
                <a:gd name="T30" fmla="*/ 524 w 1862"/>
                <a:gd name="T31" fmla="*/ 1339 h 1865"/>
                <a:gd name="T32" fmla="*/ 543 w 1862"/>
                <a:gd name="T33" fmla="*/ 1377 h 1865"/>
                <a:gd name="T34" fmla="*/ 571 w 1862"/>
                <a:gd name="T35" fmla="*/ 1451 h 1865"/>
                <a:gd name="T36" fmla="*/ 588 w 1862"/>
                <a:gd name="T37" fmla="*/ 1513 h 1865"/>
                <a:gd name="T38" fmla="*/ 618 w 1862"/>
                <a:gd name="T39" fmla="*/ 1508 h 1865"/>
                <a:gd name="T40" fmla="*/ 666 w 1862"/>
                <a:gd name="T41" fmla="*/ 1479 h 1865"/>
                <a:gd name="T42" fmla="*/ 715 w 1862"/>
                <a:gd name="T43" fmla="*/ 1451 h 1865"/>
                <a:gd name="T44" fmla="*/ 720 w 1862"/>
                <a:gd name="T45" fmla="*/ 1447 h 1865"/>
                <a:gd name="T46" fmla="*/ 741 w 1862"/>
                <a:gd name="T47" fmla="*/ 1427 h 1865"/>
                <a:gd name="T48" fmla="*/ 799 w 1862"/>
                <a:gd name="T49" fmla="*/ 1336 h 1865"/>
                <a:gd name="T50" fmla="*/ 913 w 1862"/>
                <a:gd name="T51" fmla="*/ 1136 h 1865"/>
                <a:gd name="T52" fmla="*/ 1056 w 1862"/>
                <a:gd name="T53" fmla="*/ 929 h 1865"/>
                <a:gd name="T54" fmla="*/ 1243 w 1862"/>
                <a:gd name="T55" fmla="*/ 704 h 1865"/>
                <a:gd name="T56" fmla="*/ 1427 w 1862"/>
                <a:gd name="T57" fmla="*/ 521 h 1865"/>
                <a:gd name="T58" fmla="*/ 1538 w 1862"/>
                <a:gd name="T59" fmla="*/ 430 h 1865"/>
                <a:gd name="T60" fmla="*/ 1534 w 1862"/>
                <a:gd name="T61" fmla="*/ 425 h 1865"/>
                <a:gd name="T62" fmla="*/ 1515 w 1862"/>
                <a:gd name="T63" fmla="*/ 395 h 1865"/>
                <a:gd name="T64" fmla="*/ 1011 w 1862"/>
                <a:gd name="T65" fmla="*/ 4 h 1865"/>
                <a:gd name="T66" fmla="*/ 1241 w 1862"/>
                <a:gd name="T67" fmla="*/ 52 h 1865"/>
                <a:gd name="T68" fmla="*/ 1445 w 1862"/>
                <a:gd name="T69" fmla="*/ 153 h 1865"/>
                <a:gd name="T70" fmla="*/ 1616 w 1862"/>
                <a:gd name="T71" fmla="*/ 299 h 1865"/>
                <a:gd name="T72" fmla="*/ 1747 w 1862"/>
                <a:gd name="T73" fmla="*/ 481 h 1865"/>
                <a:gd name="T74" fmla="*/ 1832 w 1862"/>
                <a:gd name="T75" fmla="*/ 695 h 1865"/>
                <a:gd name="T76" fmla="*/ 1862 w 1862"/>
                <a:gd name="T77" fmla="*/ 932 h 1865"/>
                <a:gd name="T78" fmla="*/ 1832 w 1862"/>
                <a:gd name="T79" fmla="*/ 1169 h 1865"/>
                <a:gd name="T80" fmla="*/ 1747 w 1862"/>
                <a:gd name="T81" fmla="*/ 1383 h 1865"/>
                <a:gd name="T82" fmla="*/ 1616 w 1862"/>
                <a:gd name="T83" fmla="*/ 1567 h 1865"/>
                <a:gd name="T84" fmla="*/ 1445 w 1862"/>
                <a:gd name="T85" fmla="*/ 1713 h 1865"/>
                <a:gd name="T86" fmla="*/ 1241 w 1862"/>
                <a:gd name="T87" fmla="*/ 1813 h 1865"/>
                <a:gd name="T88" fmla="*/ 1011 w 1862"/>
                <a:gd name="T89" fmla="*/ 1862 h 1865"/>
                <a:gd name="T90" fmla="*/ 770 w 1862"/>
                <a:gd name="T91" fmla="*/ 1852 h 1865"/>
                <a:gd name="T92" fmla="*/ 548 w 1862"/>
                <a:gd name="T93" fmla="*/ 1784 h 1865"/>
                <a:gd name="T94" fmla="*/ 354 w 1862"/>
                <a:gd name="T95" fmla="*/ 1669 h 1865"/>
                <a:gd name="T96" fmla="*/ 196 w 1862"/>
                <a:gd name="T97" fmla="*/ 1509 h 1865"/>
                <a:gd name="T98" fmla="*/ 79 w 1862"/>
                <a:gd name="T99" fmla="*/ 1315 h 1865"/>
                <a:gd name="T100" fmla="*/ 12 w 1862"/>
                <a:gd name="T101" fmla="*/ 1093 h 1865"/>
                <a:gd name="T102" fmla="*/ 3 w 1862"/>
                <a:gd name="T103" fmla="*/ 851 h 1865"/>
                <a:gd name="T104" fmla="*/ 52 w 1862"/>
                <a:gd name="T105" fmla="*/ 621 h 1865"/>
                <a:gd name="T106" fmla="*/ 152 w 1862"/>
                <a:gd name="T107" fmla="*/ 416 h 1865"/>
                <a:gd name="T108" fmla="*/ 296 w 1862"/>
                <a:gd name="T109" fmla="*/ 245 h 1865"/>
                <a:gd name="T110" fmla="*/ 480 w 1862"/>
                <a:gd name="T111" fmla="*/ 114 h 1865"/>
                <a:gd name="T112" fmla="*/ 694 w 1862"/>
                <a:gd name="T113" fmla="*/ 30 h 1865"/>
                <a:gd name="T114" fmla="*/ 930 w 1862"/>
                <a:gd name="T115" fmla="*/ 0 h 1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62" h="1865">
                  <a:moveTo>
                    <a:pt x="1503" y="377"/>
                  </a:moveTo>
                  <a:lnTo>
                    <a:pt x="1424" y="425"/>
                  </a:lnTo>
                  <a:lnTo>
                    <a:pt x="1348" y="478"/>
                  </a:lnTo>
                  <a:lnTo>
                    <a:pt x="1273" y="536"/>
                  </a:lnTo>
                  <a:lnTo>
                    <a:pt x="1200" y="598"/>
                  </a:lnTo>
                  <a:lnTo>
                    <a:pt x="1128" y="665"/>
                  </a:lnTo>
                  <a:lnTo>
                    <a:pt x="1056" y="734"/>
                  </a:lnTo>
                  <a:lnTo>
                    <a:pt x="962" y="832"/>
                  </a:lnTo>
                  <a:lnTo>
                    <a:pt x="878" y="929"/>
                  </a:lnTo>
                  <a:lnTo>
                    <a:pt x="800" y="1026"/>
                  </a:lnTo>
                  <a:lnTo>
                    <a:pt x="728" y="1122"/>
                  </a:lnTo>
                  <a:lnTo>
                    <a:pt x="661" y="1219"/>
                  </a:lnTo>
                  <a:lnTo>
                    <a:pt x="661" y="1219"/>
                  </a:lnTo>
                  <a:lnTo>
                    <a:pt x="661" y="1218"/>
                  </a:lnTo>
                  <a:lnTo>
                    <a:pt x="660" y="1216"/>
                  </a:lnTo>
                  <a:lnTo>
                    <a:pt x="659" y="1210"/>
                  </a:lnTo>
                  <a:lnTo>
                    <a:pt x="655" y="1199"/>
                  </a:lnTo>
                  <a:lnTo>
                    <a:pt x="651" y="1185"/>
                  </a:lnTo>
                  <a:lnTo>
                    <a:pt x="644" y="1165"/>
                  </a:lnTo>
                  <a:lnTo>
                    <a:pt x="624" y="1122"/>
                  </a:lnTo>
                  <a:lnTo>
                    <a:pt x="606" y="1084"/>
                  </a:lnTo>
                  <a:lnTo>
                    <a:pt x="588" y="1054"/>
                  </a:lnTo>
                  <a:lnTo>
                    <a:pt x="572" y="1028"/>
                  </a:lnTo>
                  <a:lnTo>
                    <a:pt x="555" y="1010"/>
                  </a:lnTo>
                  <a:lnTo>
                    <a:pt x="538" y="996"/>
                  </a:lnTo>
                  <a:lnTo>
                    <a:pt x="519" y="989"/>
                  </a:lnTo>
                  <a:lnTo>
                    <a:pt x="501" y="985"/>
                  </a:lnTo>
                  <a:lnTo>
                    <a:pt x="478" y="987"/>
                  </a:lnTo>
                  <a:lnTo>
                    <a:pt x="455" y="991"/>
                  </a:lnTo>
                  <a:lnTo>
                    <a:pt x="430" y="999"/>
                  </a:lnTo>
                  <a:lnTo>
                    <a:pt x="405" y="1011"/>
                  </a:lnTo>
                  <a:lnTo>
                    <a:pt x="378" y="1027"/>
                  </a:lnTo>
                  <a:lnTo>
                    <a:pt x="351" y="1048"/>
                  </a:lnTo>
                  <a:lnTo>
                    <a:pt x="321" y="1076"/>
                  </a:lnTo>
                  <a:lnTo>
                    <a:pt x="348" y="1092"/>
                  </a:lnTo>
                  <a:lnTo>
                    <a:pt x="375" y="1114"/>
                  </a:lnTo>
                  <a:lnTo>
                    <a:pt x="401" y="1138"/>
                  </a:lnTo>
                  <a:lnTo>
                    <a:pt x="429" y="1165"/>
                  </a:lnTo>
                  <a:lnTo>
                    <a:pt x="449" y="1189"/>
                  </a:lnTo>
                  <a:lnTo>
                    <a:pt x="465" y="1217"/>
                  </a:lnTo>
                  <a:lnTo>
                    <a:pt x="481" y="1249"/>
                  </a:lnTo>
                  <a:lnTo>
                    <a:pt x="498" y="1286"/>
                  </a:lnTo>
                  <a:lnTo>
                    <a:pt x="518" y="1327"/>
                  </a:lnTo>
                  <a:lnTo>
                    <a:pt x="518" y="1327"/>
                  </a:lnTo>
                  <a:lnTo>
                    <a:pt x="518" y="1328"/>
                  </a:lnTo>
                  <a:lnTo>
                    <a:pt x="519" y="1329"/>
                  </a:lnTo>
                  <a:lnTo>
                    <a:pt x="522" y="1332"/>
                  </a:lnTo>
                  <a:lnTo>
                    <a:pt x="524" y="1339"/>
                  </a:lnTo>
                  <a:lnTo>
                    <a:pt x="528" y="1347"/>
                  </a:lnTo>
                  <a:lnTo>
                    <a:pt x="535" y="1360"/>
                  </a:lnTo>
                  <a:lnTo>
                    <a:pt x="543" y="1377"/>
                  </a:lnTo>
                  <a:lnTo>
                    <a:pt x="554" y="1398"/>
                  </a:lnTo>
                  <a:lnTo>
                    <a:pt x="563" y="1425"/>
                  </a:lnTo>
                  <a:lnTo>
                    <a:pt x="571" y="1451"/>
                  </a:lnTo>
                  <a:lnTo>
                    <a:pt x="579" y="1475"/>
                  </a:lnTo>
                  <a:lnTo>
                    <a:pt x="585" y="1495"/>
                  </a:lnTo>
                  <a:lnTo>
                    <a:pt x="588" y="1513"/>
                  </a:lnTo>
                  <a:lnTo>
                    <a:pt x="590" y="1524"/>
                  </a:lnTo>
                  <a:lnTo>
                    <a:pt x="605" y="1516"/>
                  </a:lnTo>
                  <a:lnTo>
                    <a:pt x="618" y="1508"/>
                  </a:lnTo>
                  <a:lnTo>
                    <a:pt x="632" y="1500"/>
                  </a:lnTo>
                  <a:lnTo>
                    <a:pt x="647" y="1491"/>
                  </a:lnTo>
                  <a:lnTo>
                    <a:pt x="666" y="1479"/>
                  </a:lnTo>
                  <a:lnTo>
                    <a:pt x="688" y="1466"/>
                  </a:lnTo>
                  <a:lnTo>
                    <a:pt x="715" y="1453"/>
                  </a:lnTo>
                  <a:lnTo>
                    <a:pt x="715" y="1451"/>
                  </a:lnTo>
                  <a:lnTo>
                    <a:pt x="715" y="1451"/>
                  </a:lnTo>
                  <a:lnTo>
                    <a:pt x="717" y="1450"/>
                  </a:lnTo>
                  <a:lnTo>
                    <a:pt x="720" y="1447"/>
                  </a:lnTo>
                  <a:lnTo>
                    <a:pt x="725" y="1443"/>
                  </a:lnTo>
                  <a:lnTo>
                    <a:pt x="732" y="1436"/>
                  </a:lnTo>
                  <a:lnTo>
                    <a:pt x="741" y="1427"/>
                  </a:lnTo>
                  <a:lnTo>
                    <a:pt x="754" y="1414"/>
                  </a:lnTo>
                  <a:lnTo>
                    <a:pt x="770" y="1398"/>
                  </a:lnTo>
                  <a:lnTo>
                    <a:pt x="799" y="1336"/>
                  </a:lnTo>
                  <a:lnTo>
                    <a:pt x="832" y="1271"/>
                  </a:lnTo>
                  <a:lnTo>
                    <a:pt x="870" y="1204"/>
                  </a:lnTo>
                  <a:lnTo>
                    <a:pt x="913" y="1136"/>
                  </a:lnTo>
                  <a:lnTo>
                    <a:pt x="958" y="1066"/>
                  </a:lnTo>
                  <a:lnTo>
                    <a:pt x="1005" y="997"/>
                  </a:lnTo>
                  <a:lnTo>
                    <a:pt x="1056" y="929"/>
                  </a:lnTo>
                  <a:lnTo>
                    <a:pt x="1109" y="861"/>
                  </a:lnTo>
                  <a:lnTo>
                    <a:pt x="1177" y="780"/>
                  </a:lnTo>
                  <a:lnTo>
                    <a:pt x="1243" y="704"/>
                  </a:lnTo>
                  <a:lnTo>
                    <a:pt x="1306" y="637"/>
                  </a:lnTo>
                  <a:lnTo>
                    <a:pt x="1368" y="576"/>
                  </a:lnTo>
                  <a:lnTo>
                    <a:pt x="1427" y="521"/>
                  </a:lnTo>
                  <a:lnTo>
                    <a:pt x="1484" y="473"/>
                  </a:lnTo>
                  <a:lnTo>
                    <a:pt x="1538" y="430"/>
                  </a:lnTo>
                  <a:lnTo>
                    <a:pt x="1538" y="430"/>
                  </a:lnTo>
                  <a:lnTo>
                    <a:pt x="1537" y="430"/>
                  </a:lnTo>
                  <a:lnTo>
                    <a:pt x="1536" y="428"/>
                  </a:lnTo>
                  <a:lnTo>
                    <a:pt x="1534" y="425"/>
                  </a:lnTo>
                  <a:lnTo>
                    <a:pt x="1529" y="418"/>
                  </a:lnTo>
                  <a:lnTo>
                    <a:pt x="1523" y="408"/>
                  </a:lnTo>
                  <a:lnTo>
                    <a:pt x="1515" y="395"/>
                  </a:lnTo>
                  <a:lnTo>
                    <a:pt x="1503" y="377"/>
                  </a:lnTo>
                  <a:close/>
                  <a:moveTo>
                    <a:pt x="930" y="0"/>
                  </a:moveTo>
                  <a:lnTo>
                    <a:pt x="1011" y="4"/>
                  </a:lnTo>
                  <a:lnTo>
                    <a:pt x="1091" y="13"/>
                  </a:lnTo>
                  <a:lnTo>
                    <a:pt x="1167" y="30"/>
                  </a:lnTo>
                  <a:lnTo>
                    <a:pt x="1241" y="52"/>
                  </a:lnTo>
                  <a:lnTo>
                    <a:pt x="1312" y="80"/>
                  </a:lnTo>
                  <a:lnTo>
                    <a:pt x="1380" y="114"/>
                  </a:lnTo>
                  <a:lnTo>
                    <a:pt x="1445" y="153"/>
                  </a:lnTo>
                  <a:lnTo>
                    <a:pt x="1506" y="197"/>
                  </a:lnTo>
                  <a:lnTo>
                    <a:pt x="1564" y="245"/>
                  </a:lnTo>
                  <a:lnTo>
                    <a:pt x="1616" y="299"/>
                  </a:lnTo>
                  <a:lnTo>
                    <a:pt x="1665" y="355"/>
                  </a:lnTo>
                  <a:lnTo>
                    <a:pt x="1709" y="416"/>
                  </a:lnTo>
                  <a:lnTo>
                    <a:pt x="1747" y="481"/>
                  </a:lnTo>
                  <a:lnTo>
                    <a:pt x="1781" y="549"/>
                  </a:lnTo>
                  <a:lnTo>
                    <a:pt x="1810" y="621"/>
                  </a:lnTo>
                  <a:lnTo>
                    <a:pt x="1832" y="695"/>
                  </a:lnTo>
                  <a:lnTo>
                    <a:pt x="1848" y="773"/>
                  </a:lnTo>
                  <a:lnTo>
                    <a:pt x="1858" y="851"/>
                  </a:lnTo>
                  <a:lnTo>
                    <a:pt x="1862" y="932"/>
                  </a:lnTo>
                  <a:lnTo>
                    <a:pt x="1858" y="1013"/>
                  </a:lnTo>
                  <a:lnTo>
                    <a:pt x="1848" y="1093"/>
                  </a:lnTo>
                  <a:lnTo>
                    <a:pt x="1832" y="1169"/>
                  </a:lnTo>
                  <a:lnTo>
                    <a:pt x="1810" y="1243"/>
                  </a:lnTo>
                  <a:lnTo>
                    <a:pt x="1781" y="1315"/>
                  </a:lnTo>
                  <a:lnTo>
                    <a:pt x="1747" y="1383"/>
                  </a:lnTo>
                  <a:lnTo>
                    <a:pt x="1709" y="1448"/>
                  </a:lnTo>
                  <a:lnTo>
                    <a:pt x="1665" y="1509"/>
                  </a:lnTo>
                  <a:lnTo>
                    <a:pt x="1616" y="1567"/>
                  </a:lnTo>
                  <a:lnTo>
                    <a:pt x="1564" y="1620"/>
                  </a:lnTo>
                  <a:lnTo>
                    <a:pt x="1506" y="1669"/>
                  </a:lnTo>
                  <a:lnTo>
                    <a:pt x="1445" y="1713"/>
                  </a:lnTo>
                  <a:lnTo>
                    <a:pt x="1380" y="1751"/>
                  </a:lnTo>
                  <a:lnTo>
                    <a:pt x="1312" y="1784"/>
                  </a:lnTo>
                  <a:lnTo>
                    <a:pt x="1241" y="1813"/>
                  </a:lnTo>
                  <a:lnTo>
                    <a:pt x="1167" y="1835"/>
                  </a:lnTo>
                  <a:lnTo>
                    <a:pt x="1091" y="1852"/>
                  </a:lnTo>
                  <a:lnTo>
                    <a:pt x="1011" y="1862"/>
                  </a:lnTo>
                  <a:lnTo>
                    <a:pt x="930" y="1865"/>
                  </a:lnTo>
                  <a:lnTo>
                    <a:pt x="849" y="1862"/>
                  </a:lnTo>
                  <a:lnTo>
                    <a:pt x="770" y="1852"/>
                  </a:lnTo>
                  <a:lnTo>
                    <a:pt x="694" y="1835"/>
                  </a:lnTo>
                  <a:lnTo>
                    <a:pt x="620" y="1813"/>
                  </a:lnTo>
                  <a:lnTo>
                    <a:pt x="548" y="1784"/>
                  </a:lnTo>
                  <a:lnTo>
                    <a:pt x="480" y="1751"/>
                  </a:lnTo>
                  <a:lnTo>
                    <a:pt x="415" y="1713"/>
                  </a:lnTo>
                  <a:lnTo>
                    <a:pt x="354" y="1669"/>
                  </a:lnTo>
                  <a:lnTo>
                    <a:pt x="296" y="1620"/>
                  </a:lnTo>
                  <a:lnTo>
                    <a:pt x="244" y="1567"/>
                  </a:lnTo>
                  <a:lnTo>
                    <a:pt x="196" y="1509"/>
                  </a:lnTo>
                  <a:lnTo>
                    <a:pt x="152" y="1448"/>
                  </a:lnTo>
                  <a:lnTo>
                    <a:pt x="113" y="1383"/>
                  </a:lnTo>
                  <a:lnTo>
                    <a:pt x="79" y="1315"/>
                  </a:lnTo>
                  <a:lnTo>
                    <a:pt x="52" y="1243"/>
                  </a:lnTo>
                  <a:lnTo>
                    <a:pt x="29" y="1169"/>
                  </a:lnTo>
                  <a:lnTo>
                    <a:pt x="12" y="1093"/>
                  </a:lnTo>
                  <a:lnTo>
                    <a:pt x="3" y="1013"/>
                  </a:lnTo>
                  <a:lnTo>
                    <a:pt x="0" y="932"/>
                  </a:lnTo>
                  <a:lnTo>
                    <a:pt x="3" y="851"/>
                  </a:lnTo>
                  <a:lnTo>
                    <a:pt x="12" y="773"/>
                  </a:lnTo>
                  <a:lnTo>
                    <a:pt x="29" y="695"/>
                  </a:lnTo>
                  <a:lnTo>
                    <a:pt x="52" y="621"/>
                  </a:lnTo>
                  <a:lnTo>
                    <a:pt x="79" y="549"/>
                  </a:lnTo>
                  <a:lnTo>
                    <a:pt x="113" y="481"/>
                  </a:lnTo>
                  <a:lnTo>
                    <a:pt x="152" y="416"/>
                  </a:lnTo>
                  <a:lnTo>
                    <a:pt x="196" y="355"/>
                  </a:lnTo>
                  <a:lnTo>
                    <a:pt x="244" y="299"/>
                  </a:lnTo>
                  <a:lnTo>
                    <a:pt x="296" y="245"/>
                  </a:lnTo>
                  <a:lnTo>
                    <a:pt x="354" y="197"/>
                  </a:lnTo>
                  <a:lnTo>
                    <a:pt x="415" y="153"/>
                  </a:lnTo>
                  <a:lnTo>
                    <a:pt x="480" y="114"/>
                  </a:lnTo>
                  <a:lnTo>
                    <a:pt x="548" y="80"/>
                  </a:lnTo>
                  <a:lnTo>
                    <a:pt x="620" y="52"/>
                  </a:lnTo>
                  <a:lnTo>
                    <a:pt x="694" y="30"/>
                  </a:lnTo>
                  <a:lnTo>
                    <a:pt x="770" y="13"/>
                  </a:lnTo>
                  <a:lnTo>
                    <a:pt x="849" y="4"/>
                  </a:lnTo>
                  <a:lnTo>
                    <a:pt x="9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grpSp>
          <p:nvGrpSpPr>
            <p:cNvPr id="250" name="Group 249"/>
            <p:cNvGrpSpPr>
              <a:grpSpLocks noChangeAspect="1"/>
            </p:cNvGrpSpPr>
            <p:nvPr/>
          </p:nvGrpSpPr>
          <p:grpSpPr bwMode="auto">
            <a:xfrm>
              <a:off x="6546817" y="1719515"/>
              <a:ext cx="506561" cy="552018"/>
              <a:chOff x="1213" y="-377"/>
              <a:chExt cx="4800" cy="5069"/>
            </a:xfrm>
            <a:grpFill/>
          </p:grpSpPr>
          <p:sp>
            <p:nvSpPr>
              <p:cNvPr id="251" name="Freeform 26"/>
              <p:cNvSpPr>
                <a:spLocks/>
              </p:cNvSpPr>
              <p:nvPr/>
            </p:nvSpPr>
            <p:spPr bwMode="auto">
              <a:xfrm>
                <a:off x="1213" y="3022"/>
                <a:ext cx="3267" cy="477"/>
              </a:xfrm>
              <a:custGeom>
                <a:avLst/>
                <a:gdLst>
                  <a:gd name="T0" fmla="*/ 1375 w 1383"/>
                  <a:gd name="T1" fmla="*/ 105 h 202"/>
                  <a:gd name="T2" fmla="*/ 1073 w 1383"/>
                  <a:gd name="T3" fmla="*/ 117 h 202"/>
                  <a:gd name="T4" fmla="*/ 772 w 1383"/>
                  <a:gd name="T5" fmla="*/ 112 h 202"/>
                  <a:gd name="T6" fmla="*/ 478 w 1383"/>
                  <a:gd name="T7" fmla="*/ 89 h 202"/>
                  <a:gd name="T8" fmla="*/ 190 w 1383"/>
                  <a:gd name="T9" fmla="*/ 42 h 202"/>
                  <a:gd name="T10" fmla="*/ 50 w 1383"/>
                  <a:gd name="T11" fmla="*/ 0 h 202"/>
                  <a:gd name="T12" fmla="*/ 8 w 1383"/>
                  <a:gd name="T13" fmla="*/ 29 h 202"/>
                  <a:gd name="T14" fmla="*/ 3 w 1383"/>
                  <a:gd name="T15" fmla="*/ 43 h 202"/>
                  <a:gd name="T16" fmla="*/ 26 w 1383"/>
                  <a:gd name="T17" fmla="*/ 64 h 202"/>
                  <a:gd name="T18" fmla="*/ 78 w 1383"/>
                  <a:gd name="T19" fmla="*/ 90 h 202"/>
                  <a:gd name="T20" fmla="*/ 191 w 1383"/>
                  <a:gd name="T21" fmla="*/ 125 h 202"/>
                  <a:gd name="T22" fmla="*/ 325 w 1383"/>
                  <a:gd name="T23" fmla="*/ 152 h 202"/>
                  <a:gd name="T24" fmla="*/ 582 w 1383"/>
                  <a:gd name="T25" fmla="*/ 184 h 202"/>
                  <a:gd name="T26" fmla="*/ 878 w 1383"/>
                  <a:gd name="T27" fmla="*/ 200 h 202"/>
                  <a:gd name="T28" fmla="*/ 1191 w 1383"/>
                  <a:gd name="T29" fmla="*/ 199 h 202"/>
                  <a:gd name="T30" fmla="*/ 1354 w 1383"/>
                  <a:gd name="T31" fmla="*/ 191 h 202"/>
                  <a:gd name="T32" fmla="*/ 1383 w 1383"/>
                  <a:gd name="T33" fmla="*/ 105 h 202"/>
                  <a:gd name="T34" fmla="*/ 1375 w 1383"/>
                  <a:gd name="T35" fmla="*/ 105 h 202"/>
                  <a:gd name="T36" fmla="*/ 1375 w 1383"/>
                  <a:gd name="T37" fmla="*/ 105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83" h="202">
                    <a:moveTo>
                      <a:pt x="1375" y="105"/>
                    </a:moveTo>
                    <a:cubicBezTo>
                      <a:pt x="1275" y="112"/>
                      <a:pt x="1174" y="116"/>
                      <a:pt x="1073" y="117"/>
                    </a:cubicBezTo>
                    <a:cubicBezTo>
                      <a:pt x="972" y="118"/>
                      <a:pt x="872" y="116"/>
                      <a:pt x="772" y="112"/>
                    </a:cubicBezTo>
                    <a:cubicBezTo>
                      <a:pt x="674" y="107"/>
                      <a:pt x="576" y="100"/>
                      <a:pt x="478" y="89"/>
                    </a:cubicBezTo>
                    <a:cubicBezTo>
                      <a:pt x="382" y="79"/>
                      <a:pt x="285" y="65"/>
                      <a:pt x="190" y="42"/>
                    </a:cubicBezTo>
                    <a:cubicBezTo>
                      <a:pt x="143" y="31"/>
                      <a:pt x="95" y="18"/>
                      <a:pt x="50" y="0"/>
                    </a:cubicBezTo>
                    <a:cubicBezTo>
                      <a:pt x="35" y="8"/>
                      <a:pt x="19" y="16"/>
                      <a:pt x="8" y="29"/>
                    </a:cubicBezTo>
                    <a:cubicBezTo>
                      <a:pt x="4" y="33"/>
                      <a:pt x="0" y="37"/>
                      <a:pt x="3" y="43"/>
                    </a:cubicBezTo>
                    <a:cubicBezTo>
                      <a:pt x="8" y="52"/>
                      <a:pt x="17" y="58"/>
                      <a:pt x="26" y="64"/>
                    </a:cubicBezTo>
                    <a:cubicBezTo>
                      <a:pt x="42" y="75"/>
                      <a:pt x="60" y="83"/>
                      <a:pt x="78" y="90"/>
                    </a:cubicBezTo>
                    <a:cubicBezTo>
                      <a:pt x="115" y="105"/>
                      <a:pt x="153" y="116"/>
                      <a:pt x="191" y="125"/>
                    </a:cubicBezTo>
                    <a:cubicBezTo>
                      <a:pt x="235" y="136"/>
                      <a:pt x="280" y="145"/>
                      <a:pt x="325" y="152"/>
                    </a:cubicBezTo>
                    <a:cubicBezTo>
                      <a:pt x="410" y="167"/>
                      <a:pt x="496" y="176"/>
                      <a:pt x="582" y="184"/>
                    </a:cubicBezTo>
                    <a:cubicBezTo>
                      <a:pt x="681" y="192"/>
                      <a:pt x="779" y="197"/>
                      <a:pt x="878" y="200"/>
                    </a:cubicBezTo>
                    <a:cubicBezTo>
                      <a:pt x="982" y="202"/>
                      <a:pt x="1087" y="202"/>
                      <a:pt x="1191" y="199"/>
                    </a:cubicBezTo>
                    <a:cubicBezTo>
                      <a:pt x="1246" y="197"/>
                      <a:pt x="1300" y="194"/>
                      <a:pt x="1354" y="191"/>
                    </a:cubicBezTo>
                    <a:cubicBezTo>
                      <a:pt x="1361" y="161"/>
                      <a:pt x="1371" y="132"/>
                      <a:pt x="1383" y="105"/>
                    </a:cubicBezTo>
                    <a:cubicBezTo>
                      <a:pt x="1381" y="105"/>
                      <a:pt x="1378" y="105"/>
                      <a:pt x="1375" y="105"/>
                    </a:cubicBezTo>
                    <a:cubicBezTo>
                      <a:pt x="1372" y="105"/>
                      <a:pt x="1378" y="105"/>
                      <a:pt x="1375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  <p:sp>
            <p:nvSpPr>
              <p:cNvPr id="254" name="Freeform 27"/>
              <p:cNvSpPr>
                <a:spLocks/>
              </p:cNvSpPr>
              <p:nvPr/>
            </p:nvSpPr>
            <p:spPr bwMode="auto">
              <a:xfrm>
                <a:off x="1218" y="3327"/>
                <a:ext cx="3621" cy="1365"/>
              </a:xfrm>
              <a:custGeom>
                <a:avLst/>
                <a:gdLst>
                  <a:gd name="T0" fmla="*/ 1339 w 1533"/>
                  <a:gd name="T1" fmla="*/ 171 h 578"/>
                  <a:gd name="T2" fmla="*/ 1341 w 1533"/>
                  <a:gd name="T3" fmla="*/ 131 h 578"/>
                  <a:gd name="T4" fmla="*/ 1033 w 1533"/>
                  <a:gd name="T5" fmla="*/ 140 h 578"/>
                  <a:gd name="T6" fmla="*/ 721 w 1533"/>
                  <a:gd name="T7" fmla="*/ 133 h 578"/>
                  <a:gd name="T8" fmla="*/ 437 w 1533"/>
                  <a:gd name="T9" fmla="*/ 108 h 578"/>
                  <a:gd name="T10" fmla="*/ 177 w 1533"/>
                  <a:gd name="T11" fmla="*/ 63 h 578"/>
                  <a:gd name="T12" fmla="*/ 84 w 1533"/>
                  <a:gd name="T13" fmla="*/ 37 h 578"/>
                  <a:gd name="T14" fmla="*/ 0 w 1533"/>
                  <a:gd name="T15" fmla="*/ 0 h 578"/>
                  <a:gd name="T16" fmla="*/ 0 w 1533"/>
                  <a:gd name="T17" fmla="*/ 415 h 578"/>
                  <a:gd name="T18" fmla="*/ 11 w 1533"/>
                  <a:gd name="T19" fmla="*/ 430 h 578"/>
                  <a:gd name="T20" fmla="*/ 55 w 1533"/>
                  <a:gd name="T21" fmla="*/ 457 h 578"/>
                  <a:gd name="T22" fmla="*/ 162 w 1533"/>
                  <a:gd name="T23" fmla="*/ 494 h 578"/>
                  <a:gd name="T24" fmla="*/ 419 w 1533"/>
                  <a:gd name="T25" fmla="*/ 542 h 578"/>
                  <a:gd name="T26" fmla="*/ 693 w 1533"/>
                  <a:gd name="T27" fmla="*/ 568 h 578"/>
                  <a:gd name="T28" fmla="*/ 999 w 1533"/>
                  <a:gd name="T29" fmla="*/ 577 h 578"/>
                  <a:gd name="T30" fmla="*/ 1308 w 1533"/>
                  <a:gd name="T31" fmla="*/ 569 h 578"/>
                  <a:gd name="T32" fmla="*/ 1533 w 1533"/>
                  <a:gd name="T33" fmla="*/ 551 h 578"/>
                  <a:gd name="T34" fmla="*/ 1339 w 1533"/>
                  <a:gd name="T35" fmla="*/ 171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33" h="578">
                    <a:moveTo>
                      <a:pt x="1339" y="171"/>
                    </a:moveTo>
                    <a:cubicBezTo>
                      <a:pt x="1339" y="157"/>
                      <a:pt x="1340" y="144"/>
                      <a:pt x="1341" y="131"/>
                    </a:cubicBezTo>
                    <a:cubicBezTo>
                      <a:pt x="1238" y="137"/>
                      <a:pt x="1135" y="140"/>
                      <a:pt x="1033" y="140"/>
                    </a:cubicBezTo>
                    <a:cubicBezTo>
                      <a:pt x="929" y="141"/>
                      <a:pt x="825" y="138"/>
                      <a:pt x="721" y="133"/>
                    </a:cubicBezTo>
                    <a:cubicBezTo>
                      <a:pt x="626" y="128"/>
                      <a:pt x="531" y="120"/>
                      <a:pt x="437" y="108"/>
                    </a:cubicBezTo>
                    <a:cubicBezTo>
                      <a:pt x="350" y="98"/>
                      <a:pt x="262" y="84"/>
                      <a:pt x="177" y="63"/>
                    </a:cubicBezTo>
                    <a:cubicBezTo>
                      <a:pt x="145" y="56"/>
                      <a:pt x="114" y="47"/>
                      <a:pt x="84" y="37"/>
                    </a:cubicBezTo>
                    <a:cubicBezTo>
                      <a:pt x="55" y="27"/>
                      <a:pt x="26" y="15"/>
                      <a:pt x="0" y="0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0" y="421"/>
                      <a:pt x="7" y="426"/>
                      <a:pt x="11" y="430"/>
                    </a:cubicBezTo>
                    <a:cubicBezTo>
                      <a:pt x="24" y="441"/>
                      <a:pt x="39" y="450"/>
                      <a:pt x="55" y="457"/>
                    </a:cubicBezTo>
                    <a:cubicBezTo>
                      <a:pt x="89" y="473"/>
                      <a:pt x="126" y="484"/>
                      <a:pt x="162" y="494"/>
                    </a:cubicBezTo>
                    <a:cubicBezTo>
                      <a:pt x="246" y="517"/>
                      <a:pt x="333" y="531"/>
                      <a:pt x="419" y="542"/>
                    </a:cubicBezTo>
                    <a:cubicBezTo>
                      <a:pt x="510" y="554"/>
                      <a:pt x="602" y="562"/>
                      <a:pt x="693" y="568"/>
                    </a:cubicBezTo>
                    <a:cubicBezTo>
                      <a:pt x="795" y="574"/>
                      <a:pt x="897" y="577"/>
                      <a:pt x="999" y="577"/>
                    </a:cubicBezTo>
                    <a:cubicBezTo>
                      <a:pt x="1102" y="578"/>
                      <a:pt x="1205" y="575"/>
                      <a:pt x="1308" y="569"/>
                    </a:cubicBezTo>
                    <a:cubicBezTo>
                      <a:pt x="1383" y="565"/>
                      <a:pt x="1458" y="559"/>
                      <a:pt x="1533" y="551"/>
                    </a:cubicBezTo>
                    <a:cubicBezTo>
                      <a:pt x="1416" y="466"/>
                      <a:pt x="1339" y="327"/>
                      <a:pt x="1339" y="1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  <p:sp>
            <p:nvSpPr>
              <p:cNvPr id="255" name="Freeform 28"/>
              <p:cNvSpPr>
                <a:spLocks/>
              </p:cNvSpPr>
              <p:nvPr/>
            </p:nvSpPr>
            <p:spPr bwMode="auto">
              <a:xfrm>
                <a:off x="1213" y="1470"/>
                <a:ext cx="4800" cy="477"/>
              </a:xfrm>
              <a:custGeom>
                <a:avLst/>
                <a:gdLst>
                  <a:gd name="T0" fmla="*/ 1981 w 2032"/>
                  <a:gd name="T1" fmla="*/ 0 h 202"/>
                  <a:gd name="T2" fmla="*/ 1850 w 2032"/>
                  <a:gd name="T3" fmla="*/ 40 h 202"/>
                  <a:gd name="T4" fmla="*/ 1706 w 2032"/>
                  <a:gd name="T5" fmla="*/ 69 h 202"/>
                  <a:gd name="T6" fmla="*/ 1421 w 2032"/>
                  <a:gd name="T7" fmla="*/ 102 h 202"/>
                  <a:gd name="T8" fmla="*/ 1124 w 2032"/>
                  <a:gd name="T9" fmla="*/ 116 h 202"/>
                  <a:gd name="T10" fmla="*/ 827 w 2032"/>
                  <a:gd name="T11" fmla="*/ 114 h 202"/>
                  <a:gd name="T12" fmla="*/ 533 w 2032"/>
                  <a:gd name="T13" fmla="*/ 95 h 202"/>
                  <a:gd name="T14" fmla="*/ 255 w 2032"/>
                  <a:gd name="T15" fmla="*/ 56 h 202"/>
                  <a:gd name="T16" fmla="*/ 50 w 2032"/>
                  <a:gd name="T17" fmla="*/ 0 h 202"/>
                  <a:gd name="T18" fmla="*/ 8 w 2032"/>
                  <a:gd name="T19" fmla="*/ 29 h 202"/>
                  <a:gd name="T20" fmla="*/ 3 w 2032"/>
                  <a:gd name="T21" fmla="*/ 42 h 202"/>
                  <a:gd name="T22" fmla="*/ 23 w 2032"/>
                  <a:gd name="T23" fmla="*/ 62 h 202"/>
                  <a:gd name="T24" fmla="*/ 74 w 2032"/>
                  <a:gd name="T25" fmla="*/ 89 h 202"/>
                  <a:gd name="T26" fmla="*/ 186 w 2032"/>
                  <a:gd name="T27" fmla="*/ 124 h 202"/>
                  <a:gd name="T28" fmla="*/ 320 w 2032"/>
                  <a:gd name="T29" fmla="*/ 151 h 202"/>
                  <a:gd name="T30" fmla="*/ 577 w 2032"/>
                  <a:gd name="T31" fmla="*/ 183 h 202"/>
                  <a:gd name="T32" fmla="*/ 872 w 2032"/>
                  <a:gd name="T33" fmla="*/ 199 h 202"/>
                  <a:gd name="T34" fmla="*/ 1185 w 2032"/>
                  <a:gd name="T35" fmla="*/ 199 h 202"/>
                  <a:gd name="T36" fmla="*/ 1494 w 2032"/>
                  <a:gd name="T37" fmla="*/ 180 h 202"/>
                  <a:gd name="T38" fmla="*/ 1768 w 2032"/>
                  <a:gd name="T39" fmla="*/ 141 h 202"/>
                  <a:gd name="T40" fmla="*/ 1901 w 2032"/>
                  <a:gd name="T41" fmla="*/ 108 h 202"/>
                  <a:gd name="T42" fmla="*/ 1969 w 2032"/>
                  <a:gd name="T43" fmla="*/ 84 h 202"/>
                  <a:gd name="T44" fmla="*/ 2016 w 2032"/>
                  <a:gd name="T45" fmla="*/ 56 h 202"/>
                  <a:gd name="T46" fmla="*/ 2028 w 2032"/>
                  <a:gd name="T47" fmla="*/ 36 h 202"/>
                  <a:gd name="T48" fmla="*/ 2016 w 2032"/>
                  <a:gd name="T49" fmla="*/ 22 h 202"/>
                  <a:gd name="T50" fmla="*/ 1981 w 2032"/>
                  <a:gd name="T51" fmla="*/ 0 h 202"/>
                  <a:gd name="T52" fmla="*/ 1981 w 2032"/>
                  <a:gd name="T53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32" h="202">
                    <a:moveTo>
                      <a:pt x="1981" y="0"/>
                    </a:moveTo>
                    <a:cubicBezTo>
                      <a:pt x="1938" y="17"/>
                      <a:pt x="1894" y="30"/>
                      <a:pt x="1850" y="40"/>
                    </a:cubicBezTo>
                    <a:cubicBezTo>
                      <a:pt x="1802" y="52"/>
                      <a:pt x="1754" y="61"/>
                      <a:pt x="1706" y="69"/>
                    </a:cubicBezTo>
                    <a:cubicBezTo>
                      <a:pt x="1612" y="84"/>
                      <a:pt x="1516" y="94"/>
                      <a:pt x="1421" y="102"/>
                    </a:cubicBezTo>
                    <a:cubicBezTo>
                      <a:pt x="1322" y="109"/>
                      <a:pt x="1223" y="114"/>
                      <a:pt x="1124" y="116"/>
                    </a:cubicBezTo>
                    <a:cubicBezTo>
                      <a:pt x="1025" y="118"/>
                      <a:pt x="926" y="117"/>
                      <a:pt x="827" y="114"/>
                    </a:cubicBezTo>
                    <a:cubicBezTo>
                      <a:pt x="729" y="110"/>
                      <a:pt x="631" y="104"/>
                      <a:pt x="533" y="95"/>
                    </a:cubicBezTo>
                    <a:cubicBezTo>
                      <a:pt x="440" y="86"/>
                      <a:pt x="347" y="74"/>
                      <a:pt x="255" y="56"/>
                    </a:cubicBezTo>
                    <a:cubicBezTo>
                      <a:pt x="185" y="43"/>
                      <a:pt x="116" y="27"/>
                      <a:pt x="50" y="0"/>
                    </a:cubicBezTo>
                    <a:cubicBezTo>
                      <a:pt x="35" y="7"/>
                      <a:pt x="19" y="16"/>
                      <a:pt x="8" y="29"/>
                    </a:cubicBezTo>
                    <a:cubicBezTo>
                      <a:pt x="4" y="33"/>
                      <a:pt x="0" y="37"/>
                      <a:pt x="3" y="42"/>
                    </a:cubicBezTo>
                    <a:cubicBezTo>
                      <a:pt x="7" y="51"/>
                      <a:pt x="16" y="57"/>
                      <a:pt x="23" y="62"/>
                    </a:cubicBezTo>
                    <a:cubicBezTo>
                      <a:pt x="39" y="73"/>
                      <a:pt x="57" y="81"/>
                      <a:pt x="74" y="89"/>
                    </a:cubicBezTo>
                    <a:cubicBezTo>
                      <a:pt x="110" y="104"/>
                      <a:pt x="148" y="114"/>
                      <a:pt x="186" y="124"/>
                    </a:cubicBezTo>
                    <a:cubicBezTo>
                      <a:pt x="230" y="135"/>
                      <a:pt x="275" y="144"/>
                      <a:pt x="320" y="151"/>
                    </a:cubicBezTo>
                    <a:cubicBezTo>
                      <a:pt x="405" y="166"/>
                      <a:pt x="491" y="176"/>
                      <a:pt x="577" y="183"/>
                    </a:cubicBezTo>
                    <a:cubicBezTo>
                      <a:pt x="675" y="192"/>
                      <a:pt x="773" y="197"/>
                      <a:pt x="872" y="199"/>
                    </a:cubicBezTo>
                    <a:cubicBezTo>
                      <a:pt x="976" y="202"/>
                      <a:pt x="1080" y="202"/>
                      <a:pt x="1185" y="199"/>
                    </a:cubicBezTo>
                    <a:cubicBezTo>
                      <a:pt x="1288" y="196"/>
                      <a:pt x="1391" y="190"/>
                      <a:pt x="1494" y="180"/>
                    </a:cubicBezTo>
                    <a:cubicBezTo>
                      <a:pt x="1586" y="171"/>
                      <a:pt x="1678" y="159"/>
                      <a:pt x="1768" y="141"/>
                    </a:cubicBezTo>
                    <a:cubicBezTo>
                      <a:pt x="1813" y="132"/>
                      <a:pt x="1858" y="122"/>
                      <a:pt x="1901" y="108"/>
                    </a:cubicBezTo>
                    <a:cubicBezTo>
                      <a:pt x="1924" y="101"/>
                      <a:pt x="1947" y="93"/>
                      <a:pt x="1969" y="84"/>
                    </a:cubicBezTo>
                    <a:cubicBezTo>
                      <a:pt x="1985" y="76"/>
                      <a:pt x="2002" y="68"/>
                      <a:pt x="2016" y="56"/>
                    </a:cubicBezTo>
                    <a:cubicBezTo>
                      <a:pt x="2021" y="52"/>
                      <a:pt x="2032" y="43"/>
                      <a:pt x="2028" y="36"/>
                    </a:cubicBezTo>
                    <a:cubicBezTo>
                      <a:pt x="2026" y="30"/>
                      <a:pt x="2021" y="26"/>
                      <a:pt x="2016" y="22"/>
                    </a:cubicBezTo>
                    <a:cubicBezTo>
                      <a:pt x="2005" y="13"/>
                      <a:pt x="1993" y="6"/>
                      <a:pt x="1981" y="0"/>
                    </a:cubicBezTo>
                    <a:cubicBezTo>
                      <a:pt x="1981" y="0"/>
                      <a:pt x="2020" y="19"/>
                      <a:pt x="198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  <p:sp>
            <p:nvSpPr>
              <p:cNvPr id="256" name="Freeform 29"/>
              <p:cNvSpPr>
                <a:spLocks/>
              </p:cNvSpPr>
              <p:nvPr/>
            </p:nvSpPr>
            <p:spPr bwMode="auto">
              <a:xfrm>
                <a:off x="1216" y="-377"/>
                <a:ext cx="4792" cy="773"/>
              </a:xfrm>
              <a:custGeom>
                <a:avLst/>
                <a:gdLst>
                  <a:gd name="T0" fmla="*/ 63 w 2029"/>
                  <a:gd name="T1" fmla="*/ 209 h 327"/>
                  <a:gd name="T2" fmla="*/ 169 w 2029"/>
                  <a:gd name="T3" fmla="*/ 245 h 327"/>
                  <a:gd name="T4" fmla="*/ 305 w 2029"/>
                  <a:gd name="T5" fmla="*/ 274 h 327"/>
                  <a:gd name="T6" fmla="*/ 559 w 2029"/>
                  <a:gd name="T7" fmla="*/ 307 h 327"/>
                  <a:gd name="T8" fmla="*/ 852 w 2029"/>
                  <a:gd name="T9" fmla="*/ 324 h 327"/>
                  <a:gd name="T10" fmla="*/ 1165 w 2029"/>
                  <a:gd name="T11" fmla="*/ 324 h 327"/>
                  <a:gd name="T12" fmla="*/ 1459 w 2029"/>
                  <a:gd name="T13" fmla="*/ 308 h 327"/>
                  <a:gd name="T14" fmla="*/ 1715 w 2029"/>
                  <a:gd name="T15" fmla="*/ 275 h 327"/>
                  <a:gd name="T16" fmla="*/ 1849 w 2029"/>
                  <a:gd name="T17" fmla="*/ 247 h 327"/>
                  <a:gd name="T18" fmla="*/ 1959 w 2029"/>
                  <a:gd name="T19" fmla="*/ 212 h 327"/>
                  <a:gd name="T20" fmla="*/ 2010 w 2029"/>
                  <a:gd name="T21" fmla="*/ 185 h 327"/>
                  <a:gd name="T22" fmla="*/ 2028 w 2029"/>
                  <a:gd name="T23" fmla="*/ 166 h 327"/>
                  <a:gd name="T24" fmla="*/ 2023 w 2029"/>
                  <a:gd name="T25" fmla="*/ 154 h 327"/>
                  <a:gd name="T26" fmla="*/ 1989 w 2029"/>
                  <a:gd name="T27" fmla="*/ 129 h 327"/>
                  <a:gd name="T28" fmla="*/ 1882 w 2029"/>
                  <a:gd name="T29" fmla="*/ 89 h 327"/>
                  <a:gd name="T30" fmla="*/ 1745 w 2029"/>
                  <a:gd name="T31" fmla="*/ 57 h 327"/>
                  <a:gd name="T32" fmla="*/ 1495 w 2029"/>
                  <a:gd name="T33" fmla="*/ 23 h 327"/>
                  <a:gd name="T34" fmla="*/ 1205 w 2029"/>
                  <a:gd name="T35" fmla="*/ 4 h 327"/>
                  <a:gd name="T36" fmla="*/ 892 w 2029"/>
                  <a:gd name="T37" fmla="*/ 3 h 327"/>
                  <a:gd name="T38" fmla="*/ 595 w 2029"/>
                  <a:gd name="T39" fmla="*/ 18 h 327"/>
                  <a:gd name="T40" fmla="*/ 335 w 2029"/>
                  <a:gd name="T41" fmla="*/ 49 h 327"/>
                  <a:gd name="T42" fmla="*/ 204 w 2029"/>
                  <a:gd name="T43" fmla="*/ 74 h 327"/>
                  <a:gd name="T44" fmla="*/ 86 w 2029"/>
                  <a:gd name="T45" fmla="*/ 109 h 327"/>
                  <a:gd name="T46" fmla="*/ 34 w 2029"/>
                  <a:gd name="T47" fmla="*/ 133 h 327"/>
                  <a:gd name="T48" fmla="*/ 5 w 2029"/>
                  <a:gd name="T49" fmla="*/ 156 h 327"/>
                  <a:gd name="T50" fmla="*/ 2 w 2029"/>
                  <a:gd name="T51" fmla="*/ 168 h 327"/>
                  <a:gd name="T52" fmla="*/ 24 w 2029"/>
                  <a:gd name="T53" fmla="*/ 188 h 327"/>
                  <a:gd name="T54" fmla="*/ 63 w 2029"/>
                  <a:gd name="T55" fmla="*/ 209 h 327"/>
                  <a:gd name="T56" fmla="*/ 63 w 2029"/>
                  <a:gd name="T57" fmla="*/ 209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29" h="327">
                    <a:moveTo>
                      <a:pt x="63" y="209"/>
                    </a:moveTo>
                    <a:cubicBezTo>
                      <a:pt x="97" y="224"/>
                      <a:pt x="133" y="235"/>
                      <a:pt x="169" y="245"/>
                    </a:cubicBezTo>
                    <a:cubicBezTo>
                      <a:pt x="214" y="256"/>
                      <a:pt x="259" y="266"/>
                      <a:pt x="305" y="274"/>
                    </a:cubicBezTo>
                    <a:cubicBezTo>
                      <a:pt x="389" y="289"/>
                      <a:pt x="474" y="299"/>
                      <a:pt x="559" y="307"/>
                    </a:cubicBezTo>
                    <a:cubicBezTo>
                      <a:pt x="657" y="316"/>
                      <a:pt x="754" y="321"/>
                      <a:pt x="852" y="324"/>
                    </a:cubicBezTo>
                    <a:cubicBezTo>
                      <a:pt x="956" y="327"/>
                      <a:pt x="1061" y="327"/>
                      <a:pt x="1165" y="324"/>
                    </a:cubicBezTo>
                    <a:cubicBezTo>
                      <a:pt x="1263" y="322"/>
                      <a:pt x="1361" y="316"/>
                      <a:pt x="1459" y="308"/>
                    </a:cubicBezTo>
                    <a:cubicBezTo>
                      <a:pt x="1545" y="300"/>
                      <a:pt x="1630" y="290"/>
                      <a:pt x="1715" y="275"/>
                    </a:cubicBezTo>
                    <a:cubicBezTo>
                      <a:pt x="1760" y="268"/>
                      <a:pt x="1805" y="259"/>
                      <a:pt x="1849" y="247"/>
                    </a:cubicBezTo>
                    <a:cubicBezTo>
                      <a:pt x="1887" y="238"/>
                      <a:pt x="1924" y="227"/>
                      <a:pt x="1959" y="212"/>
                    </a:cubicBezTo>
                    <a:cubicBezTo>
                      <a:pt x="1977" y="205"/>
                      <a:pt x="1995" y="196"/>
                      <a:pt x="2010" y="185"/>
                    </a:cubicBezTo>
                    <a:cubicBezTo>
                      <a:pt x="2016" y="180"/>
                      <a:pt x="2025" y="174"/>
                      <a:pt x="2028" y="166"/>
                    </a:cubicBezTo>
                    <a:cubicBezTo>
                      <a:pt x="2029" y="162"/>
                      <a:pt x="2026" y="157"/>
                      <a:pt x="2023" y="154"/>
                    </a:cubicBezTo>
                    <a:cubicBezTo>
                      <a:pt x="2014" y="144"/>
                      <a:pt x="2001" y="136"/>
                      <a:pt x="1989" y="129"/>
                    </a:cubicBezTo>
                    <a:cubicBezTo>
                      <a:pt x="1955" y="111"/>
                      <a:pt x="1919" y="99"/>
                      <a:pt x="1882" y="89"/>
                    </a:cubicBezTo>
                    <a:cubicBezTo>
                      <a:pt x="1837" y="76"/>
                      <a:pt x="1791" y="66"/>
                      <a:pt x="1745" y="57"/>
                    </a:cubicBezTo>
                    <a:cubicBezTo>
                      <a:pt x="1662" y="42"/>
                      <a:pt x="1578" y="31"/>
                      <a:pt x="1495" y="23"/>
                    </a:cubicBezTo>
                    <a:cubicBezTo>
                      <a:pt x="1398" y="14"/>
                      <a:pt x="1301" y="8"/>
                      <a:pt x="1205" y="4"/>
                    </a:cubicBezTo>
                    <a:cubicBezTo>
                      <a:pt x="1101" y="1"/>
                      <a:pt x="996" y="0"/>
                      <a:pt x="892" y="3"/>
                    </a:cubicBezTo>
                    <a:cubicBezTo>
                      <a:pt x="793" y="5"/>
                      <a:pt x="694" y="10"/>
                      <a:pt x="595" y="18"/>
                    </a:cubicBezTo>
                    <a:cubicBezTo>
                      <a:pt x="508" y="25"/>
                      <a:pt x="421" y="35"/>
                      <a:pt x="335" y="49"/>
                    </a:cubicBezTo>
                    <a:cubicBezTo>
                      <a:pt x="291" y="56"/>
                      <a:pt x="247" y="64"/>
                      <a:pt x="204" y="74"/>
                    </a:cubicBezTo>
                    <a:cubicBezTo>
                      <a:pt x="164" y="84"/>
                      <a:pt x="125" y="94"/>
                      <a:pt x="86" y="109"/>
                    </a:cubicBezTo>
                    <a:cubicBezTo>
                      <a:pt x="68" y="116"/>
                      <a:pt x="51" y="123"/>
                      <a:pt x="34" y="133"/>
                    </a:cubicBezTo>
                    <a:cubicBezTo>
                      <a:pt x="23" y="139"/>
                      <a:pt x="12" y="146"/>
                      <a:pt x="5" y="156"/>
                    </a:cubicBezTo>
                    <a:cubicBezTo>
                      <a:pt x="2" y="160"/>
                      <a:pt x="0" y="163"/>
                      <a:pt x="2" y="168"/>
                    </a:cubicBezTo>
                    <a:cubicBezTo>
                      <a:pt x="7" y="176"/>
                      <a:pt x="16" y="183"/>
                      <a:pt x="24" y="188"/>
                    </a:cubicBezTo>
                    <a:cubicBezTo>
                      <a:pt x="36" y="196"/>
                      <a:pt x="49" y="203"/>
                      <a:pt x="63" y="209"/>
                    </a:cubicBezTo>
                    <a:cubicBezTo>
                      <a:pt x="113" y="231"/>
                      <a:pt x="12" y="187"/>
                      <a:pt x="63" y="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  <p:sp>
            <p:nvSpPr>
              <p:cNvPr id="257" name="Freeform 30"/>
              <p:cNvSpPr>
                <a:spLocks/>
              </p:cNvSpPr>
              <p:nvPr/>
            </p:nvSpPr>
            <p:spPr bwMode="auto">
              <a:xfrm>
                <a:off x="1218" y="223"/>
                <a:ext cx="4788" cy="1363"/>
              </a:xfrm>
              <a:custGeom>
                <a:avLst/>
                <a:gdLst>
                  <a:gd name="T0" fmla="*/ 2027 w 2027"/>
                  <a:gd name="T1" fmla="*/ 415 h 577"/>
                  <a:gd name="T2" fmla="*/ 2027 w 2027"/>
                  <a:gd name="T3" fmla="*/ 0 h 577"/>
                  <a:gd name="T4" fmla="*/ 1919 w 2027"/>
                  <a:gd name="T5" fmla="*/ 44 h 577"/>
                  <a:gd name="T6" fmla="*/ 1788 w 2027"/>
                  <a:gd name="T7" fmla="*/ 77 h 577"/>
                  <a:gd name="T8" fmla="*/ 1535 w 2027"/>
                  <a:gd name="T9" fmla="*/ 114 h 577"/>
                  <a:gd name="T10" fmla="*/ 1249 w 2027"/>
                  <a:gd name="T11" fmla="*/ 135 h 577"/>
                  <a:gd name="T12" fmla="*/ 938 w 2027"/>
                  <a:gd name="T13" fmla="*/ 140 h 577"/>
                  <a:gd name="T14" fmla="*/ 636 w 2027"/>
                  <a:gd name="T15" fmla="*/ 127 h 577"/>
                  <a:gd name="T16" fmla="*/ 368 w 2027"/>
                  <a:gd name="T17" fmla="*/ 99 h 577"/>
                  <a:gd name="T18" fmla="*/ 112 w 2027"/>
                  <a:gd name="T19" fmla="*/ 46 h 577"/>
                  <a:gd name="T20" fmla="*/ 0 w 2027"/>
                  <a:gd name="T21" fmla="*/ 0 h 577"/>
                  <a:gd name="T22" fmla="*/ 0 w 2027"/>
                  <a:gd name="T23" fmla="*/ 415 h 577"/>
                  <a:gd name="T24" fmla="*/ 11 w 2027"/>
                  <a:gd name="T25" fmla="*/ 430 h 577"/>
                  <a:gd name="T26" fmla="*/ 56 w 2027"/>
                  <a:gd name="T27" fmla="*/ 457 h 577"/>
                  <a:gd name="T28" fmla="*/ 168 w 2027"/>
                  <a:gd name="T29" fmla="*/ 496 h 577"/>
                  <a:gd name="T30" fmla="*/ 413 w 2027"/>
                  <a:gd name="T31" fmla="*/ 542 h 577"/>
                  <a:gd name="T32" fmla="*/ 716 w 2027"/>
                  <a:gd name="T33" fmla="*/ 569 h 577"/>
                  <a:gd name="T34" fmla="*/ 1028 w 2027"/>
                  <a:gd name="T35" fmla="*/ 577 h 577"/>
                  <a:gd name="T36" fmla="*/ 1331 w 2027"/>
                  <a:gd name="T37" fmla="*/ 568 h 577"/>
                  <a:gd name="T38" fmla="*/ 1600 w 2027"/>
                  <a:gd name="T39" fmla="*/ 543 h 577"/>
                  <a:gd name="T40" fmla="*/ 1820 w 2027"/>
                  <a:gd name="T41" fmla="*/ 505 h 577"/>
                  <a:gd name="T42" fmla="*/ 1906 w 2027"/>
                  <a:gd name="T43" fmla="*/ 482 h 577"/>
                  <a:gd name="T44" fmla="*/ 1983 w 2027"/>
                  <a:gd name="T45" fmla="*/ 451 h 577"/>
                  <a:gd name="T46" fmla="*/ 2018 w 2027"/>
                  <a:gd name="T47" fmla="*/ 428 h 577"/>
                  <a:gd name="T48" fmla="*/ 2027 w 2027"/>
                  <a:gd name="T49" fmla="*/ 415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27" h="577">
                    <a:moveTo>
                      <a:pt x="2027" y="415"/>
                    </a:moveTo>
                    <a:cubicBezTo>
                      <a:pt x="2027" y="0"/>
                      <a:pt x="2027" y="0"/>
                      <a:pt x="2027" y="0"/>
                    </a:cubicBezTo>
                    <a:cubicBezTo>
                      <a:pt x="1994" y="19"/>
                      <a:pt x="1956" y="33"/>
                      <a:pt x="1919" y="44"/>
                    </a:cubicBezTo>
                    <a:cubicBezTo>
                      <a:pt x="1876" y="57"/>
                      <a:pt x="1832" y="68"/>
                      <a:pt x="1788" y="77"/>
                    </a:cubicBezTo>
                    <a:cubicBezTo>
                      <a:pt x="1705" y="94"/>
                      <a:pt x="1620" y="105"/>
                      <a:pt x="1535" y="114"/>
                    </a:cubicBezTo>
                    <a:cubicBezTo>
                      <a:pt x="1440" y="125"/>
                      <a:pt x="1345" y="131"/>
                      <a:pt x="1249" y="135"/>
                    </a:cubicBezTo>
                    <a:cubicBezTo>
                      <a:pt x="1146" y="140"/>
                      <a:pt x="1042" y="141"/>
                      <a:pt x="938" y="140"/>
                    </a:cubicBezTo>
                    <a:cubicBezTo>
                      <a:pt x="837" y="138"/>
                      <a:pt x="737" y="134"/>
                      <a:pt x="636" y="127"/>
                    </a:cubicBezTo>
                    <a:cubicBezTo>
                      <a:pt x="547" y="121"/>
                      <a:pt x="457" y="112"/>
                      <a:pt x="368" y="99"/>
                    </a:cubicBezTo>
                    <a:cubicBezTo>
                      <a:pt x="282" y="86"/>
                      <a:pt x="196" y="71"/>
                      <a:pt x="112" y="46"/>
                    </a:cubicBezTo>
                    <a:cubicBezTo>
                      <a:pt x="74" y="34"/>
                      <a:pt x="35" y="20"/>
                      <a:pt x="0" y="0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0" y="420"/>
                      <a:pt x="7" y="426"/>
                      <a:pt x="11" y="430"/>
                    </a:cubicBezTo>
                    <a:cubicBezTo>
                      <a:pt x="24" y="441"/>
                      <a:pt x="40" y="450"/>
                      <a:pt x="56" y="457"/>
                    </a:cubicBezTo>
                    <a:cubicBezTo>
                      <a:pt x="92" y="474"/>
                      <a:pt x="130" y="486"/>
                      <a:pt x="168" y="496"/>
                    </a:cubicBezTo>
                    <a:cubicBezTo>
                      <a:pt x="249" y="517"/>
                      <a:pt x="331" y="531"/>
                      <a:pt x="413" y="542"/>
                    </a:cubicBezTo>
                    <a:cubicBezTo>
                      <a:pt x="514" y="555"/>
                      <a:pt x="615" y="563"/>
                      <a:pt x="716" y="569"/>
                    </a:cubicBezTo>
                    <a:cubicBezTo>
                      <a:pt x="820" y="575"/>
                      <a:pt x="924" y="577"/>
                      <a:pt x="1028" y="577"/>
                    </a:cubicBezTo>
                    <a:cubicBezTo>
                      <a:pt x="1129" y="577"/>
                      <a:pt x="1230" y="574"/>
                      <a:pt x="1331" y="568"/>
                    </a:cubicBezTo>
                    <a:cubicBezTo>
                      <a:pt x="1421" y="562"/>
                      <a:pt x="1511" y="555"/>
                      <a:pt x="1600" y="543"/>
                    </a:cubicBezTo>
                    <a:cubicBezTo>
                      <a:pt x="1674" y="534"/>
                      <a:pt x="1747" y="522"/>
                      <a:pt x="1820" y="505"/>
                    </a:cubicBezTo>
                    <a:cubicBezTo>
                      <a:pt x="1849" y="499"/>
                      <a:pt x="1877" y="491"/>
                      <a:pt x="1906" y="482"/>
                    </a:cubicBezTo>
                    <a:cubicBezTo>
                      <a:pt x="1932" y="474"/>
                      <a:pt x="1958" y="464"/>
                      <a:pt x="1983" y="451"/>
                    </a:cubicBezTo>
                    <a:cubicBezTo>
                      <a:pt x="1995" y="445"/>
                      <a:pt x="2008" y="438"/>
                      <a:pt x="2018" y="428"/>
                    </a:cubicBezTo>
                    <a:cubicBezTo>
                      <a:pt x="2022" y="425"/>
                      <a:pt x="2027" y="420"/>
                      <a:pt x="2027" y="4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  <p:sp>
            <p:nvSpPr>
              <p:cNvPr id="258" name="Freeform 31"/>
              <p:cNvSpPr>
                <a:spLocks/>
              </p:cNvSpPr>
              <p:nvPr/>
            </p:nvSpPr>
            <p:spPr bwMode="auto">
              <a:xfrm>
                <a:off x="1218" y="1775"/>
                <a:ext cx="4788" cy="1365"/>
              </a:xfrm>
              <a:custGeom>
                <a:avLst/>
                <a:gdLst>
                  <a:gd name="T0" fmla="*/ 1810 w 2027"/>
                  <a:gd name="T1" fmla="*/ 357 h 578"/>
                  <a:gd name="T2" fmla="*/ 2027 w 2027"/>
                  <a:gd name="T3" fmla="*/ 411 h 578"/>
                  <a:gd name="T4" fmla="*/ 2027 w 2027"/>
                  <a:gd name="T5" fmla="*/ 0 h 578"/>
                  <a:gd name="T6" fmla="*/ 1919 w 2027"/>
                  <a:gd name="T7" fmla="*/ 44 h 578"/>
                  <a:gd name="T8" fmla="*/ 1788 w 2027"/>
                  <a:gd name="T9" fmla="*/ 77 h 578"/>
                  <a:gd name="T10" fmla="*/ 1535 w 2027"/>
                  <a:gd name="T11" fmla="*/ 115 h 578"/>
                  <a:gd name="T12" fmla="*/ 1249 w 2027"/>
                  <a:gd name="T13" fmla="*/ 135 h 578"/>
                  <a:gd name="T14" fmla="*/ 938 w 2027"/>
                  <a:gd name="T15" fmla="*/ 140 h 578"/>
                  <a:gd name="T16" fmla="*/ 632 w 2027"/>
                  <a:gd name="T17" fmla="*/ 127 h 578"/>
                  <a:gd name="T18" fmla="*/ 360 w 2027"/>
                  <a:gd name="T19" fmla="*/ 98 h 578"/>
                  <a:gd name="T20" fmla="*/ 103 w 2027"/>
                  <a:gd name="T21" fmla="*/ 43 h 578"/>
                  <a:gd name="T22" fmla="*/ 0 w 2027"/>
                  <a:gd name="T23" fmla="*/ 0 h 578"/>
                  <a:gd name="T24" fmla="*/ 0 w 2027"/>
                  <a:gd name="T25" fmla="*/ 415 h 578"/>
                  <a:gd name="T26" fmla="*/ 11 w 2027"/>
                  <a:gd name="T27" fmla="*/ 430 h 578"/>
                  <a:gd name="T28" fmla="*/ 56 w 2027"/>
                  <a:gd name="T29" fmla="*/ 457 h 578"/>
                  <a:gd name="T30" fmla="*/ 137 w 2027"/>
                  <a:gd name="T31" fmla="*/ 487 h 578"/>
                  <a:gd name="T32" fmla="*/ 356 w 2027"/>
                  <a:gd name="T33" fmla="*/ 534 h 578"/>
                  <a:gd name="T34" fmla="*/ 642 w 2027"/>
                  <a:gd name="T35" fmla="*/ 564 h 578"/>
                  <a:gd name="T36" fmla="*/ 952 w 2027"/>
                  <a:gd name="T37" fmla="*/ 577 h 578"/>
                  <a:gd name="T38" fmla="*/ 1263 w 2027"/>
                  <a:gd name="T39" fmla="*/ 572 h 578"/>
                  <a:gd name="T40" fmla="*/ 1422 w 2027"/>
                  <a:gd name="T41" fmla="*/ 562 h 578"/>
                  <a:gd name="T42" fmla="*/ 1810 w 2027"/>
                  <a:gd name="T43" fmla="*/ 357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27" h="578">
                    <a:moveTo>
                      <a:pt x="1810" y="357"/>
                    </a:moveTo>
                    <a:cubicBezTo>
                      <a:pt x="1888" y="357"/>
                      <a:pt x="1962" y="377"/>
                      <a:pt x="2027" y="411"/>
                    </a:cubicBezTo>
                    <a:cubicBezTo>
                      <a:pt x="2027" y="0"/>
                      <a:pt x="2027" y="0"/>
                      <a:pt x="2027" y="0"/>
                    </a:cubicBezTo>
                    <a:cubicBezTo>
                      <a:pt x="1994" y="19"/>
                      <a:pt x="1956" y="33"/>
                      <a:pt x="1919" y="44"/>
                    </a:cubicBezTo>
                    <a:cubicBezTo>
                      <a:pt x="1876" y="58"/>
                      <a:pt x="1832" y="68"/>
                      <a:pt x="1788" y="77"/>
                    </a:cubicBezTo>
                    <a:cubicBezTo>
                      <a:pt x="1705" y="94"/>
                      <a:pt x="1620" y="105"/>
                      <a:pt x="1535" y="115"/>
                    </a:cubicBezTo>
                    <a:cubicBezTo>
                      <a:pt x="1440" y="125"/>
                      <a:pt x="1345" y="131"/>
                      <a:pt x="1249" y="135"/>
                    </a:cubicBezTo>
                    <a:cubicBezTo>
                      <a:pt x="1146" y="140"/>
                      <a:pt x="1042" y="141"/>
                      <a:pt x="938" y="140"/>
                    </a:cubicBezTo>
                    <a:cubicBezTo>
                      <a:pt x="836" y="138"/>
                      <a:pt x="734" y="134"/>
                      <a:pt x="632" y="127"/>
                    </a:cubicBezTo>
                    <a:cubicBezTo>
                      <a:pt x="541" y="120"/>
                      <a:pt x="450" y="111"/>
                      <a:pt x="360" y="98"/>
                    </a:cubicBezTo>
                    <a:cubicBezTo>
                      <a:pt x="273" y="85"/>
                      <a:pt x="187" y="69"/>
                      <a:pt x="103" y="43"/>
                    </a:cubicBezTo>
                    <a:cubicBezTo>
                      <a:pt x="68" y="32"/>
                      <a:pt x="32" y="19"/>
                      <a:pt x="0" y="0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0" y="420"/>
                      <a:pt x="7" y="426"/>
                      <a:pt x="11" y="430"/>
                    </a:cubicBezTo>
                    <a:cubicBezTo>
                      <a:pt x="24" y="442"/>
                      <a:pt x="40" y="450"/>
                      <a:pt x="56" y="457"/>
                    </a:cubicBezTo>
                    <a:cubicBezTo>
                      <a:pt x="82" y="469"/>
                      <a:pt x="109" y="479"/>
                      <a:pt x="137" y="487"/>
                    </a:cubicBezTo>
                    <a:cubicBezTo>
                      <a:pt x="208" y="508"/>
                      <a:pt x="282" y="522"/>
                      <a:pt x="356" y="534"/>
                    </a:cubicBezTo>
                    <a:cubicBezTo>
                      <a:pt x="451" y="548"/>
                      <a:pt x="546" y="558"/>
                      <a:pt x="642" y="564"/>
                    </a:cubicBezTo>
                    <a:cubicBezTo>
                      <a:pt x="745" y="572"/>
                      <a:pt x="848" y="576"/>
                      <a:pt x="952" y="577"/>
                    </a:cubicBezTo>
                    <a:cubicBezTo>
                      <a:pt x="1056" y="578"/>
                      <a:pt x="1160" y="576"/>
                      <a:pt x="1263" y="572"/>
                    </a:cubicBezTo>
                    <a:cubicBezTo>
                      <a:pt x="1316" y="569"/>
                      <a:pt x="1369" y="566"/>
                      <a:pt x="1422" y="562"/>
                    </a:cubicBezTo>
                    <a:cubicBezTo>
                      <a:pt x="1507" y="438"/>
                      <a:pt x="1649" y="357"/>
                      <a:pt x="1810" y="3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"/>
                </a:endParaRPr>
              </a:p>
            </p:txBody>
          </p:sp>
        </p:grpSp>
      </p:grpSp>
      <p:sp>
        <p:nvSpPr>
          <p:cNvPr id="225" name="Text Placeholder 6"/>
          <p:cNvSpPr txBox="1">
            <a:spLocks/>
          </p:cNvSpPr>
          <p:nvPr/>
        </p:nvSpPr>
        <p:spPr>
          <a:xfrm>
            <a:off x="-79426" y="670283"/>
            <a:ext cx="1470458" cy="968541"/>
          </a:xfrm>
          <a:prstGeom prst="rect">
            <a:avLst/>
          </a:prstGeom>
        </p:spPr>
        <p:txBody>
          <a:bodyPr lIns="91438" tIns="45719" rIns="91438" bIns="45719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accent5"/>
                </a:solidFill>
              </a:rPr>
              <a:t>Flexible Infrastructure</a:t>
            </a:r>
            <a:endParaRPr lang="en-US" sz="1400" dirty="0"/>
          </a:p>
        </p:txBody>
      </p:sp>
      <p:cxnSp>
        <p:nvCxnSpPr>
          <p:cNvPr id="259" name="Straight Connector 258"/>
          <p:cNvCxnSpPr/>
          <p:nvPr/>
        </p:nvCxnSpPr>
        <p:spPr>
          <a:xfrm rot="5400000">
            <a:off x="6019145" y="1713111"/>
            <a:ext cx="49022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Rectangle 259"/>
          <p:cNvSpPr/>
          <p:nvPr/>
        </p:nvSpPr>
        <p:spPr>
          <a:xfrm>
            <a:off x="6264257" y="1502975"/>
            <a:ext cx="2611641" cy="4431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95000"/>
              </a:lnSpc>
              <a:spcAft>
                <a:spcPts val="400"/>
              </a:spcAft>
            </a:pPr>
            <a:r>
              <a:rPr lang="en-US" sz="1200" dirty="0">
                <a:solidFill>
                  <a:schemeClr val="accent1"/>
                </a:solidFill>
              </a:rPr>
              <a:t>UCS Director and Cloud </a:t>
            </a:r>
            <a:r>
              <a:rPr lang="en-US" sz="1200">
                <a:solidFill>
                  <a:schemeClr val="accent1"/>
                </a:solidFill>
              </a:rPr>
              <a:t>Center for Migration and Orchestration</a:t>
            </a:r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/>
          <p:cNvSpPr/>
          <p:nvPr/>
        </p:nvSpPr>
        <p:spPr>
          <a:xfrm rot="16200000" flipH="1">
            <a:off x="2715438" y="1811687"/>
            <a:ext cx="3782536" cy="2305463"/>
          </a:xfrm>
          <a:prstGeom prst="trapezoid">
            <a:avLst>
              <a:gd name="adj" fmla="val 4434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tx2">
                  <a:alpha val="45000"/>
                </a:schemeClr>
              </a:gs>
              <a:gs pos="83000">
                <a:schemeClr val="tx2">
                  <a:alpha val="45000"/>
                </a:schemeClr>
              </a:gs>
              <a:gs pos="100000">
                <a:schemeClr val="tx2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16780" y="1380287"/>
            <a:ext cx="3216194" cy="321619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2997" y="258100"/>
            <a:ext cx="8345488" cy="731837"/>
          </a:xfrm>
        </p:spPr>
        <p:txBody>
          <a:bodyPr/>
          <a:lstStyle/>
          <a:p>
            <a:r>
              <a:rPr lang="en-US" dirty="0"/>
              <a:t>End-to-End HX Deployment Automation</a:t>
            </a:r>
          </a:p>
        </p:txBody>
      </p:sp>
      <p:sp>
        <p:nvSpPr>
          <p:cNvPr id="18" name="Donut 17"/>
          <p:cNvSpPr/>
          <p:nvPr/>
        </p:nvSpPr>
        <p:spPr>
          <a:xfrm>
            <a:off x="516780" y="1356322"/>
            <a:ext cx="3216194" cy="3216194"/>
          </a:xfrm>
          <a:prstGeom prst="arc">
            <a:avLst>
              <a:gd name="adj1" fmla="val 736446"/>
              <a:gd name="adj2" fmla="val 20956251"/>
            </a:avLst>
          </a:prstGeom>
          <a:noFill/>
          <a:ln w="508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10" tIns="60905" rIns="121810" bIns="60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7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24882" y="2578204"/>
            <a:ext cx="1627500" cy="772431"/>
          </a:xfrm>
          <a:prstGeom prst="rect">
            <a:avLst/>
          </a:prstGeom>
          <a:solidFill>
            <a:schemeClr val="accent1"/>
          </a:solidFill>
        </p:spPr>
        <p:txBody>
          <a:bodyPr wrap="none" lIns="91438" tIns="45719" rIns="91438" bIns="45719" anchor="ctr">
            <a:noAutofit/>
          </a:bodyPr>
          <a:lstStyle/>
          <a:p>
            <a:pPr>
              <a:lnSpc>
                <a:spcPct val="95000"/>
              </a:lnSpc>
            </a:pPr>
            <a:r>
              <a:rPr lang="en-US" b="1" spc="-30" dirty="0">
                <a:solidFill>
                  <a:schemeClr val="bg1"/>
                </a:solidFill>
              </a:rPr>
              <a:t>Intelligent</a:t>
            </a:r>
            <a:br>
              <a:rPr lang="en-US" b="1" spc="-30" dirty="0">
                <a:solidFill>
                  <a:schemeClr val="bg1"/>
                </a:solidFill>
              </a:rPr>
            </a:br>
            <a:r>
              <a:rPr lang="en-US" b="1" spc="-30" dirty="0">
                <a:solidFill>
                  <a:schemeClr val="bg1"/>
                </a:solidFill>
              </a:rPr>
              <a:t>Configuration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1383134" y="2286976"/>
            <a:ext cx="1374278" cy="1074277"/>
          </a:xfrm>
          <a:prstGeom prst="triangle">
            <a:avLst/>
          </a:prstGeom>
          <a:ln w="31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736189" y="1992097"/>
            <a:ext cx="711907" cy="711907"/>
            <a:chOff x="1950320" y="1638373"/>
            <a:chExt cx="806825" cy="806825"/>
          </a:xfrm>
        </p:grpSpPr>
        <p:sp>
          <p:nvSpPr>
            <p:cNvPr id="8" name="Oval 7"/>
            <p:cNvSpPr/>
            <p:nvPr/>
          </p:nvSpPr>
          <p:spPr>
            <a:xfrm>
              <a:off x="1950320" y="1638373"/>
              <a:ext cx="806825" cy="8068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2059723" y="1793692"/>
              <a:ext cx="588021" cy="496188"/>
            </a:xfrm>
            <a:custGeom>
              <a:avLst/>
              <a:gdLst>
                <a:gd name="T0" fmla="*/ 1953 w 2109"/>
                <a:gd name="T1" fmla="*/ 499 h 1780"/>
                <a:gd name="T2" fmla="*/ 1797 w 2109"/>
                <a:gd name="T3" fmla="*/ 643 h 1780"/>
                <a:gd name="T4" fmla="*/ 1337 w 2109"/>
                <a:gd name="T5" fmla="*/ 770 h 1780"/>
                <a:gd name="T6" fmla="*/ 1061 w 2109"/>
                <a:gd name="T7" fmla="*/ 580 h 1780"/>
                <a:gd name="T8" fmla="*/ 1049 w 2109"/>
                <a:gd name="T9" fmla="*/ 580 h 1780"/>
                <a:gd name="T10" fmla="*/ 1003 w 2109"/>
                <a:gd name="T11" fmla="*/ 404 h 1780"/>
                <a:gd name="T12" fmla="*/ 1120 w 2109"/>
                <a:gd name="T13" fmla="*/ 214 h 1780"/>
                <a:gd name="T14" fmla="*/ 907 w 2109"/>
                <a:gd name="T15" fmla="*/ 0 h 1780"/>
                <a:gd name="T16" fmla="*/ 693 w 2109"/>
                <a:gd name="T17" fmla="*/ 214 h 1780"/>
                <a:gd name="T18" fmla="*/ 907 w 2109"/>
                <a:gd name="T19" fmla="*/ 428 h 1780"/>
                <a:gd name="T20" fmla="*/ 913 w 2109"/>
                <a:gd name="T21" fmla="*/ 427 h 1780"/>
                <a:gd name="T22" fmla="*/ 957 w 2109"/>
                <a:gd name="T23" fmla="*/ 599 h 1780"/>
                <a:gd name="T24" fmla="*/ 767 w 2109"/>
                <a:gd name="T25" fmla="*/ 855 h 1780"/>
                <a:gd name="T26" fmla="*/ 306 w 2109"/>
                <a:gd name="T27" fmla="*/ 886 h 1780"/>
                <a:gd name="T28" fmla="*/ 157 w 2109"/>
                <a:gd name="T29" fmla="*/ 776 h 1780"/>
                <a:gd name="T30" fmla="*/ 0 w 2109"/>
                <a:gd name="T31" fmla="*/ 932 h 1780"/>
                <a:gd name="T32" fmla="*/ 157 w 2109"/>
                <a:gd name="T33" fmla="*/ 1089 h 1780"/>
                <a:gd name="T34" fmla="*/ 306 w 2109"/>
                <a:gd name="T35" fmla="*/ 979 h 1780"/>
                <a:gd name="T36" fmla="*/ 775 w 2109"/>
                <a:gd name="T37" fmla="*/ 948 h 1780"/>
                <a:gd name="T38" fmla="*/ 983 w 2109"/>
                <a:gd name="T39" fmla="*/ 1160 h 1780"/>
                <a:gd name="T40" fmla="*/ 963 w 2109"/>
                <a:gd name="T41" fmla="*/ 1353 h 1780"/>
                <a:gd name="T42" fmla="*/ 761 w 2109"/>
                <a:gd name="T43" fmla="*/ 1566 h 1780"/>
                <a:gd name="T44" fmla="*/ 975 w 2109"/>
                <a:gd name="T45" fmla="*/ 1780 h 1780"/>
                <a:gd name="T46" fmla="*/ 1189 w 2109"/>
                <a:gd name="T47" fmla="*/ 1566 h 1780"/>
                <a:gd name="T48" fmla="*/ 1055 w 2109"/>
                <a:gd name="T49" fmla="*/ 1368 h 1780"/>
                <a:gd name="T50" fmla="*/ 1076 w 2109"/>
                <a:gd name="T51" fmla="*/ 1170 h 1780"/>
                <a:gd name="T52" fmla="*/ 1268 w 2109"/>
                <a:gd name="T53" fmla="*/ 1086 h 1780"/>
                <a:gd name="T54" fmla="*/ 1540 w 2109"/>
                <a:gd name="T55" fmla="*/ 1270 h 1780"/>
                <a:gd name="T56" fmla="*/ 1533 w 2109"/>
                <a:gd name="T57" fmla="*/ 1319 h 1780"/>
                <a:gd name="T58" fmla="*/ 1689 w 2109"/>
                <a:gd name="T59" fmla="*/ 1475 h 1780"/>
                <a:gd name="T60" fmla="*/ 1845 w 2109"/>
                <a:gd name="T61" fmla="*/ 1319 h 1780"/>
                <a:gd name="T62" fmla="*/ 1689 w 2109"/>
                <a:gd name="T63" fmla="*/ 1162 h 1780"/>
                <a:gd name="T64" fmla="*/ 1595 w 2109"/>
                <a:gd name="T65" fmla="*/ 1194 h 1780"/>
                <a:gd name="T66" fmla="*/ 1323 w 2109"/>
                <a:gd name="T67" fmla="*/ 1011 h 1780"/>
                <a:gd name="T68" fmla="*/ 1357 w 2109"/>
                <a:gd name="T69" fmla="*/ 875 h 1780"/>
                <a:gd name="T70" fmla="*/ 1356 w 2109"/>
                <a:gd name="T71" fmla="*/ 862 h 1780"/>
                <a:gd name="T72" fmla="*/ 1818 w 2109"/>
                <a:gd name="T73" fmla="*/ 734 h 1780"/>
                <a:gd name="T74" fmla="*/ 1953 w 2109"/>
                <a:gd name="T75" fmla="*/ 811 h 1780"/>
                <a:gd name="T76" fmla="*/ 2109 w 2109"/>
                <a:gd name="T77" fmla="*/ 655 h 1780"/>
                <a:gd name="T78" fmla="*/ 1953 w 2109"/>
                <a:gd name="T79" fmla="*/ 499 h 1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09" h="1780">
                  <a:moveTo>
                    <a:pt x="1953" y="499"/>
                  </a:moveTo>
                  <a:cubicBezTo>
                    <a:pt x="1870" y="499"/>
                    <a:pt x="1803" y="562"/>
                    <a:pt x="1797" y="643"/>
                  </a:cubicBezTo>
                  <a:cubicBezTo>
                    <a:pt x="1337" y="770"/>
                    <a:pt x="1337" y="770"/>
                    <a:pt x="1337" y="770"/>
                  </a:cubicBezTo>
                  <a:cubicBezTo>
                    <a:pt x="1295" y="659"/>
                    <a:pt x="1187" y="580"/>
                    <a:pt x="1061" y="580"/>
                  </a:cubicBezTo>
                  <a:cubicBezTo>
                    <a:pt x="1057" y="580"/>
                    <a:pt x="1053" y="580"/>
                    <a:pt x="1049" y="580"/>
                  </a:cubicBezTo>
                  <a:cubicBezTo>
                    <a:pt x="1003" y="404"/>
                    <a:pt x="1003" y="404"/>
                    <a:pt x="1003" y="404"/>
                  </a:cubicBezTo>
                  <a:cubicBezTo>
                    <a:pt x="1073" y="369"/>
                    <a:pt x="1120" y="297"/>
                    <a:pt x="1120" y="214"/>
                  </a:cubicBezTo>
                  <a:cubicBezTo>
                    <a:pt x="1120" y="96"/>
                    <a:pt x="1025" y="0"/>
                    <a:pt x="907" y="0"/>
                  </a:cubicBezTo>
                  <a:cubicBezTo>
                    <a:pt x="789" y="0"/>
                    <a:pt x="693" y="96"/>
                    <a:pt x="693" y="214"/>
                  </a:cubicBezTo>
                  <a:cubicBezTo>
                    <a:pt x="693" y="332"/>
                    <a:pt x="789" y="428"/>
                    <a:pt x="907" y="428"/>
                  </a:cubicBezTo>
                  <a:cubicBezTo>
                    <a:pt x="909" y="428"/>
                    <a:pt x="911" y="427"/>
                    <a:pt x="913" y="427"/>
                  </a:cubicBezTo>
                  <a:cubicBezTo>
                    <a:pt x="957" y="599"/>
                    <a:pt x="957" y="599"/>
                    <a:pt x="957" y="599"/>
                  </a:cubicBezTo>
                  <a:cubicBezTo>
                    <a:pt x="851" y="639"/>
                    <a:pt x="774" y="737"/>
                    <a:pt x="767" y="855"/>
                  </a:cubicBezTo>
                  <a:cubicBezTo>
                    <a:pt x="306" y="886"/>
                    <a:pt x="306" y="886"/>
                    <a:pt x="306" y="886"/>
                  </a:cubicBezTo>
                  <a:cubicBezTo>
                    <a:pt x="286" y="822"/>
                    <a:pt x="227" y="776"/>
                    <a:pt x="157" y="776"/>
                  </a:cubicBezTo>
                  <a:cubicBezTo>
                    <a:pt x="70" y="776"/>
                    <a:pt x="0" y="846"/>
                    <a:pt x="0" y="932"/>
                  </a:cubicBezTo>
                  <a:cubicBezTo>
                    <a:pt x="0" y="1019"/>
                    <a:pt x="70" y="1089"/>
                    <a:pt x="157" y="1089"/>
                  </a:cubicBezTo>
                  <a:cubicBezTo>
                    <a:pt x="227" y="1089"/>
                    <a:pt x="286" y="1043"/>
                    <a:pt x="306" y="979"/>
                  </a:cubicBezTo>
                  <a:cubicBezTo>
                    <a:pt x="775" y="948"/>
                    <a:pt x="775" y="948"/>
                    <a:pt x="775" y="948"/>
                  </a:cubicBezTo>
                  <a:cubicBezTo>
                    <a:pt x="801" y="1051"/>
                    <a:pt x="881" y="1132"/>
                    <a:pt x="983" y="1160"/>
                  </a:cubicBezTo>
                  <a:cubicBezTo>
                    <a:pt x="963" y="1353"/>
                    <a:pt x="963" y="1353"/>
                    <a:pt x="963" y="1353"/>
                  </a:cubicBezTo>
                  <a:cubicBezTo>
                    <a:pt x="851" y="1359"/>
                    <a:pt x="761" y="1452"/>
                    <a:pt x="761" y="1566"/>
                  </a:cubicBezTo>
                  <a:cubicBezTo>
                    <a:pt x="761" y="1684"/>
                    <a:pt x="857" y="1780"/>
                    <a:pt x="975" y="1780"/>
                  </a:cubicBezTo>
                  <a:cubicBezTo>
                    <a:pt x="1093" y="1780"/>
                    <a:pt x="1189" y="1684"/>
                    <a:pt x="1189" y="1566"/>
                  </a:cubicBezTo>
                  <a:cubicBezTo>
                    <a:pt x="1189" y="1476"/>
                    <a:pt x="1133" y="1399"/>
                    <a:pt x="1055" y="1368"/>
                  </a:cubicBezTo>
                  <a:cubicBezTo>
                    <a:pt x="1076" y="1170"/>
                    <a:pt x="1076" y="1170"/>
                    <a:pt x="1076" y="1170"/>
                  </a:cubicBezTo>
                  <a:cubicBezTo>
                    <a:pt x="1150" y="1166"/>
                    <a:pt x="1218" y="1135"/>
                    <a:pt x="1268" y="1086"/>
                  </a:cubicBezTo>
                  <a:cubicBezTo>
                    <a:pt x="1540" y="1270"/>
                    <a:pt x="1540" y="1270"/>
                    <a:pt x="1540" y="1270"/>
                  </a:cubicBezTo>
                  <a:cubicBezTo>
                    <a:pt x="1535" y="1285"/>
                    <a:pt x="1533" y="1302"/>
                    <a:pt x="1533" y="1319"/>
                  </a:cubicBezTo>
                  <a:cubicBezTo>
                    <a:pt x="1533" y="1405"/>
                    <a:pt x="1603" y="1475"/>
                    <a:pt x="1689" y="1475"/>
                  </a:cubicBezTo>
                  <a:cubicBezTo>
                    <a:pt x="1775" y="1475"/>
                    <a:pt x="1845" y="1405"/>
                    <a:pt x="1845" y="1319"/>
                  </a:cubicBezTo>
                  <a:cubicBezTo>
                    <a:pt x="1845" y="1232"/>
                    <a:pt x="1775" y="1162"/>
                    <a:pt x="1689" y="1162"/>
                  </a:cubicBezTo>
                  <a:cubicBezTo>
                    <a:pt x="1653" y="1162"/>
                    <a:pt x="1621" y="1174"/>
                    <a:pt x="1595" y="1194"/>
                  </a:cubicBezTo>
                  <a:cubicBezTo>
                    <a:pt x="1323" y="1011"/>
                    <a:pt x="1323" y="1011"/>
                    <a:pt x="1323" y="1011"/>
                  </a:cubicBezTo>
                  <a:cubicBezTo>
                    <a:pt x="1345" y="970"/>
                    <a:pt x="1357" y="924"/>
                    <a:pt x="1357" y="875"/>
                  </a:cubicBezTo>
                  <a:cubicBezTo>
                    <a:pt x="1357" y="871"/>
                    <a:pt x="1356" y="866"/>
                    <a:pt x="1356" y="862"/>
                  </a:cubicBezTo>
                  <a:cubicBezTo>
                    <a:pt x="1818" y="734"/>
                    <a:pt x="1818" y="734"/>
                    <a:pt x="1818" y="734"/>
                  </a:cubicBezTo>
                  <a:cubicBezTo>
                    <a:pt x="1845" y="780"/>
                    <a:pt x="1895" y="811"/>
                    <a:pt x="1953" y="811"/>
                  </a:cubicBezTo>
                  <a:cubicBezTo>
                    <a:pt x="2039" y="811"/>
                    <a:pt x="2109" y="741"/>
                    <a:pt x="2109" y="655"/>
                  </a:cubicBezTo>
                  <a:cubicBezTo>
                    <a:pt x="2109" y="569"/>
                    <a:pt x="2039" y="499"/>
                    <a:pt x="1953" y="4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93394" y="2912908"/>
            <a:ext cx="711907" cy="711907"/>
            <a:chOff x="1231597" y="2971681"/>
            <a:chExt cx="806825" cy="806825"/>
          </a:xfrm>
        </p:grpSpPr>
        <p:sp>
          <p:nvSpPr>
            <p:cNvPr id="25" name="Oval 24"/>
            <p:cNvSpPr/>
            <p:nvPr/>
          </p:nvSpPr>
          <p:spPr>
            <a:xfrm>
              <a:off x="1231597" y="2971681"/>
              <a:ext cx="806825" cy="8068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421353" y="3161807"/>
              <a:ext cx="427315" cy="426575"/>
              <a:chOff x="3435350" y="5588000"/>
              <a:chExt cx="915988" cy="914400"/>
            </a:xfrm>
            <a:solidFill>
              <a:schemeClr val="tx2"/>
            </a:solidFill>
          </p:grpSpPr>
          <p:sp>
            <p:nvSpPr>
              <p:cNvPr id="32" name="Freeform 6"/>
              <p:cNvSpPr>
                <a:spLocks/>
              </p:cNvSpPr>
              <p:nvPr/>
            </p:nvSpPr>
            <p:spPr bwMode="auto">
              <a:xfrm>
                <a:off x="3665538" y="5818188"/>
                <a:ext cx="455613" cy="455613"/>
              </a:xfrm>
              <a:custGeom>
                <a:avLst/>
                <a:gdLst>
                  <a:gd name="T0" fmla="*/ 747 w 763"/>
                  <a:gd name="T1" fmla="*/ 0 h 763"/>
                  <a:gd name="T2" fmla="*/ 15 w 763"/>
                  <a:gd name="T3" fmla="*/ 0 h 763"/>
                  <a:gd name="T4" fmla="*/ 0 w 763"/>
                  <a:gd name="T5" fmla="*/ 15 h 763"/>
                  <a:gd name="T6" fmla="*/ 0 w 763"/>
                  <a:gd name="T7" fmla="*/ 747 h 763"/>
                  <a:gd name="T8" fmla="*/ 15 w 763"/>
                  <a:gd name="T9" fmla="*/ 763 h 763"/>
                  <a:gd name="T10" fmla="*/ 747 w 763"/>
                  <a:gd name="T11" fmla="*/ 763 h 763"/>
                  <a:gd name="T12" fmla="*/ 763 w 763"/>
                  <a:gd name="T13" fmla="*/ 747 h 763"/>
                  <a:gd name="T14" fmla="*/ 763 w 763"/>
                  <a:gd name="T15" fmla="*/ 15 h 763"/>
                  <a:gd name="T16" fmla="*/ 747 w 763"/>
                  <a:gd name="T17" fmla="*/ 0 h 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3" h="763">
                    <a:moveTo>
                      <a:pt x="74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747"/>
                      <a:pt x="0" y="747"/>
                      <a:pt x="0" y="747"/>
                    </a:cubicBezTo>
                    <a:cubicBezTo>
                      <a:pt x="0" y="756"/>
                      <a:pt x="7" y="763"/>
                      <a:pt x="15" y="763"/>
                    </a:cubicBezTo>
                    <a:cubicBezTo>
                      <a:pt x="747" y="763"/>
                      <a:pt x="747" y="763"/>
                      <a:pt x="747" y="763"/>
                    </a:cubicBezTo>
                    <a:cubicBezTo>
                      <a:pt x="756" y="763"/>
                      <a:pt x="763" y="756"/>
                      <a:pt x="763" y="747"/>
                    </a:cubicBezTo>
                    <a:cubicBezTo>
                      <a:pt x="763" y="15"/>
                      <a:pt x="763" y="15"/>
                      <a:pt x="763" y="15"/>
                    </a:cubicBezTo>
                    <a:cubicBezTo>
                      <a:pt x="763" y="7"/>
                      <a:pt x="756" y="0"/>
                      <a:pt x="7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7"/>
              <p:cNvSpPr>
                <a:spLocks noEditPoints="1"/>
              </p:cNvSpPr>
              <p:nvPr/>
            </p:nvSpPr>
            <p:spPr bwMode="auto">
              <a:xfrm>
                <a:off x="3435350" y="5588000"/>
                <a:ext cx="915988" cy="914400"/>
              </a:xfrm>
              <a:custGeom>
                <a:avLst/>
                <a:gdLst>
                  <a:gd name="T0" fmla="*/ 1532 w 1532"/>
                  <a:gd name="T1" fmla="*/ 323 h 1532"/>
                  <a:gd name="T2" fmla="*/ 1368 w 1532"/>
                  <a:gd name="T3" fmla="*/ 321 h 1532"/>
                  <a:gd name="T4" fmla="*/ 1209 w 1532"/>
                  <a:gd name="T5" fmla="*/ 166 h 1532"/>
                  <a:gd name="T6" fmla="*/ 1125 w 1532"/>
                  <a:gd name="T7" fmla="*/ 0 h 1532"/>
                  <a:gd name="T8" fmla="*/ 1049 w 1532"/>
                  <a:gd name="T9" fmla="*/ 166 h 1532"/>
                  <a:gd name="T10" fmla="*/ 965 w 1532"/>
                  <a:gd name="T11" fmla="*/ 0 h 1532"/>
                  <a:gd name="T12" fmla="*/ 888 w 1532"/>
                  <a:gd name="T13" fmla="*/ 166 h 1532"/>
                  <a:gd name="T14" fmla="*/ 804 w 1532"/>
                  <a:gd name="T15" fmla="*/ 0 h 1532"/>
                  <a:gd name="T16" fmla="*/ 728 w 1532"/>
                  <a:gd name="T17" fmla="*/ 166 h 1532"/>
                  <a:gd name="T18" fmla="*/ 644 w 1532"/>
                  <a:gd name="T19" fmla="*/ 0 h 1532"/>
                  <a:gd name="T20" fmla="*/ 567 w 1532"/>
                  <a:gd name="T21" fmla="*/ 166 h 1532"/>
                  <a:gd name="T22" fmla="*/ 484 w 1532"/>
                  <a:gd name="T23" fmla="*/ 0 h 1532"/>
                  <a:gd name="T24" fmla="*/ 407 w 1532"/>
                  <a:gd name="T25" fmla="*/ 166 h 1532"/>
                  <a:gd name="T26" fmla="*/ 323 w 1532"/>
                  <a:gd name="T27" fmla="*/ 0 h 1532"/>
                  <a:gd name="T28" fmla="*/ 319 w 1532"/>
                  <a:gd name="T29" fmla="*/ 166 h 1532"/>
                  <a:gd name="T30" fmla="*/ 164 w 1532"/>
                  <a:gd name="T31" fmla="*/ 323 h 1532"/>
                  <a:gd name="T32" fmla="*/ 0 w 1532"/>
                  <a:gd name="T33" fmla="*/ 407 h 1532"/>
                  <a:gd name="T34" fmla="*/ 164 w 1532"/>
                  <a:gd name="T35" fmla="*/ 483 h 1532"/>
                  <a:gd name="T36" fmla="*/ 0 w 1532"/>
                  <a:gd name="T37" fmla="*/ 567 h 1532"/>
                  <a:gd name="T38" fmla="*/ 164 w 1532"/>
                  <a:gd name="T39" fmla="*/ 644 h 1532"/>
                  <a:gd name="T40" fmla="*/ 0 w 1532"/>
                  <a:gd name="T41" fmla="*/ 728 h 1532"/>
                  <a:gd name="T42" fmla="*/ 164 w 1532"/>
                  <a:gd name="T43" fmla="*/ 804 h 1532"/>
                  <a:gd name="T44" fmla="*/ 0 w 1532"/>
                  <a:gd name="T45" fmla="*/ 888 h 1532"/>
                  <a:gd name="T46" fmla="*/ 164 w 1532"/>
                  <a:gd name="T47" fmla="*/ 965 h 1532"/>
                  <a:gd name="T48" fmla="*/ 0 w 1532"/>
                  <a:gd name="T49" fmla="*/ 1048 h 1532"/>
                  <a:gd name="T50" fmla="*/ 164 w 1532"/>
                  <a:gd name="T51" fmla="*/ 1125 h 1532"/>
                  <a:gd name="T52" fmla="*/ 0 w 1532"/>
                  <a:gd name="T53" fmla="*/ 1209 h 1532"/>
                  <a:gd name="T54" fmla="*/ 164 w 1532"/>
                  <a:gd name="T55" fmla="*/ 1215 h 1532"/>
                  <a:gd name="T56" fmla="*/ 323 w 1532"/>
                  <a:gd name="T57" fmla="*/ 1371 h 1532"/>
                  <a:gd name="T58" fmla="*/ 407 w 1532"/>
                  <a:gd name="T59" fmla="*/ 1532 h 1532"/>
                  <a:gd name="T60" fmla="*/ 484 w 1532"/>
                  <a:gd name="T61" fmla="*/ 1371 h 1532"/>
                  <a:gd name="T62" fmla="*/ 567 w 1532"/>
                  <a:gd name="T63" fmla="*/ 1532 h 1532"/>
                  <a:gd name="T64" fmla="*/ 644 w 1532"/>
                  <a:gd name="T65" fmla="*/ 1371 h 1532"/>
                  <a:gd name="T66" fmla="*/ 728 w 1532"/>
                  <a:gd name="T67" fmla="*/ 1532 h 1532"/>
                  <a:gd name="T68" fmla="*/ 804 w 1532"/>
                  <a:gd name="T69" fmla="*/ 1371 h 1532"/>
                  <a:gd name="T70" fmla="*/ 888 w 1532"/>
                  <a:gd name="T71" fmla="*/ 1532 h 1532"/>
                  <a:gd name="T72" fmla="*/ 965 w 1532"/>
                  <a:gd name="T73" fmla="*/ 1371 h 1532"/>
                  <a:gd name="T74" fmla="*/ 1049 w 1532"/>
                  <a:gd name="T75" fmla="*/ 1532 h 1532"/>
                  <a:gd name="T76" fmla="*/ 1125 w 1532"/>
                  <a:gd name="T77" fmla="*/ 1371 h 1532"/>
                  <a:gd name="T78" fmla="*/ 1209 w 1532"/>
                  <a:gd name="T79" fmla="*/ 1532 h 1532"/>
                  <a:gd name="T80" fmla="*/ 1213 w 1532"/>
                  <a:gd name="T81" fmla="*/ 1371 h 1532"/>
                  <a:gd name="T82" fmla="*/ 1368 w 1532"/>
                  <a:gd name="T83" fmla="*/ 1209 h 1532"/>
                  <a:gd name="T84" fmla="*/ 1532 w 1532"/>
                  <a:gd name="T85" fmla="*/ 1125 h 1532"/>
                  <a:gd name="T86" fmla="*/ 1368 w 1532"/>
                  <a:gd name="T87" fmla="*/ 1048 h 1532"/>
                  <a:gd name="T88" fmla="*/ 1532 w 1532"/>
                  <a:gd name="T89" fmla="*/ 965 h 1532"/>
                  <a:gd name="T90" fmla="*/ 1368 w 1532"/>
                  <a:gd name="T91" fmla="*/ 888 h 1532"/>
                  <a:gd name="T92" fmla="*/ 1532 w 1532"/>
                  <a:gd name="T93" fmla="*/ 804 h 1532"/>
                  <a:gd name="T94" fmla="*/ 1368 w 1532"/>
                  <a:gd name="T95" fmla="*/ 728 h 1532"/>
                  <a:gd name="T96" fmla="*/ 1532 w 1532"/>
                  <a:gd name="T97" fmla="*/ 644 h 1532"/>
                  <a:gd name="T98" fmla="*/ 1368 w 1532"/>
                  <a:gd name="T99" fmla="*/ 567 h 1532"/>
                  <a:gd name="T100" fmla="*/ 1532 w 1532"/>
                  <a:gd name="T101" fmla="*/ 483 h 1532"/>
                  <a:gd name="T102" fmla="*/ 1368 w 1532"/>
                  <a:gd name="T103" fmla="*/ 407 h 1532"/>
                  <a:gd name="T104" fmla="*/ 1227 w 1532"/>
                  <a:gd name="T105" fmla="*/ 1151 h 1532"/>
                  <a:gd name="T106" fmla="*/ 383 w 1532"/>
                  <a:gd name="T107" fmla="*/ 1229 h 1532"/>
                  <a:gd name="T108" fmla="*/ 306 w 1532"/>
                  <a:gd name="T109" fmla="*/ 385 h 1532"/>
                  <a:gd name="T110" fmla="*/ 1149 w 1532"/>
                  <a:gd name="T111" fmla="*/ 308 h 1532"/>
                  <a:gd name="T112" fmla="*/ 1227 w 1532"/>
                  <a:gd name="T113" fmla="*/ 1151 h 1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32" h="1532">
                    <a:moveTo>
                      <a:pt x="1532" y="407"/>
                    </a:moveTo>
                    <a:cubicBezTo>
                      <a:pt x="1532" y="323"/>
                      <a:pt x="1532" y="323"/>
                      <a:pt x="1532" y="323"/>
                    </a:cubicBezTo>
                    <a:cubicBezTo>
                      <a:pt x="1368" y="323"/>
                      <a:pt x="1368" y="323"/>
                      <a:pt x="1368" y="323"/>
                    </a:cubicBezTo>
                    <a:cubicBezTo>
                      <a:pt x="1368" y="321"/>
                      <a:pt x="1368" y="321"/>
                      <a:pt x="1368" y="321"/>
                    </a:cubicBezTo>
                    <a:cubicBezTo>
                      <a:pt x="1368" y="236"/>
                      <a:pt x="1299" y="166"/>
                      <a:pt x="1213" y="166"/>
                    </a:cubicBezTo>
                    <a:cubicBezTo>
                      <a:pt x="1209" y="166"/>
                      <a:pt x="1209" y="166"/>
                      <a:pt x="1209" y="166"/>
                    </a:cubicBezTo>
                    <a:cubicBezTo>
                      <a:pt x="1209" y="0"/>
                      <a:pt x="1209" y="0"/>
                      <a:pt x="1209" y="0"/>
                    </a:cubicBezTo>
                    <a:cubicBezTo>
                      <a:pt x="1125" y="0"/>
                      <a:pt x="1125" y="0"/>
                      <a:pt x="1125" y="0"/>
                    </a:cubicBezTo>
                    <a:cubicBezTo>
                      <a:pt x="1125" y="166"/>
                      <a:pt x="1125" y="166"/>
                      <a:pt x="1125" y="166"/>
                    </a:cubicBezTo>
                    <a:cubicBezTo>
                      <a:pt x="1049" y="166"/>
                      <a:pt x="1049" y="166"/>
                      <a:pt x="1049" y="166"/>
                    </a:cubicBezTo>
                    <a:cubicBezTo>
                      <a:pt x="1049" y="0"/>
                      <a:pt x="1049" y="0"/>
                      <a:pt x="1049" y="0"/>
                    </a:cubicBezTo>
                    <a:cubicBezTo>
                      <a:pt x="965" y="0"/>
                      <a:pt x="965" y="0"/>
                      <a:pt x="965" y="0"/>
                    </a:cubicBezTo>
                    <a:cubicBezTo>
                      <a:pt x="965" y="166"/>
                      <a:pt x="965" y="166"/>
                      <a:pt x="965" y="166"/>
                    </a:cubicBezTo>
                    <a:cubicBezTo>
                      <a:pt x="888" y="166"/>
                      <a:pt x="888" y="166"/>
                      <a:pt x="888" y="166"/>
                    </a:cubicBezTo>
                    <a:cubicBezTo>
                      <a:pt x="888" y="0"/>
                      <a:pt x="888" y="0"/>
                      <a:pt x="888" y="0"/>
                    </a:cubicBezTo>
                    <a:cubicBezTo>
                      <a:pt x="804" y="0"/>
                      <a:pt x="804" y="0"/>
                      <a:pt x="804" y="0"/>
                    </a:cubicBezTo>
                    <a:cubicBezTo>
                      <a:pt x="804" y="166"/>
                      <a:pt x="804" y="166"/>
                      <a:pt x="804" y="166"/>
                    </a:cubicBezTo>
                    <a:cubicBezTo>
                      <a:pt x="728" y="166"/>
                      <a:pt x="728" y="166"/>
                      <a:pt x="728" y="166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644" y="0"/>
                      <a:pt x="644" y="0"/>
                      <a:pt x="644" y="0"/>
                    </a:cubicBezTo>
                    <a:cubicBezTo>
                      <a:pt x="644" y="166"/>
                      <a:pt x="644" y="166"/>
                      <a:pt x="644" y="166"/>
                    </a:cubicBezTo>
                    <a:cubicBezTo>
                      <a:pt x="567" y="166"/>
                      <a:pt x="567" y="166"/>
                      <a:pt x="567" y="166"/>
                    </a:cubicBezTo>
                    <a:cubicBezTo>
                      <a:pt x="567" y="0"/>
                      <a:pt x="567" y="0"/>
                      <a:pt x="567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84" y="166"/>
                      <a:pt x="484" y="166"/>
                      <a:pt x="484" y="166"/>
                    </a:cubicBezTo>
                    <a:cubicBezTo>
                      <a:pt x="407" y="166"/>
                      <a:pt x="407" y="166"/>
                      <a:pt x="407" y="166"/>
                    </a:cubicBezTo>
                    <a:cubicBezTo>
                      <a:pt x="407" y="0"/>
                      <a:pt x="407" y="0"/>
                      <a:pt x="407" y="0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323" y="166"/>
                      <a:pt x="323" y="166"/>
                      <a:pt x="323" y="166"/>
                    </a:cubicBezTo>
                    <a:cubicBezTo>
                      <a:pt x="319" y="166"/>
                      <a:pt x="319" y="166"/>
                      <a:pt x="319" y="166"/>
                    </a:cubicBezTo>
                    <a:cubicBezTo>
                      <a:pt x="233" y="166"/>
                      <a:pt x="164" y="236"/>
                      <a:pt x="164" y="321"/>
                    </a:cubicBezTo>
                    <a:cubicBezTo>
                      <a:pt x="164" y="323"/>
                      <a:pt x="164" y="323"/>
                      <a:pt x="164" y="323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0" y="407"/>
                      <a:pt x="0" y="407"/>
                      <a:pt x="0" y="407"/>
                    </a:cubicBezTo>
                    <a:cubicBezTo>
                      <a:pt x="164" y="407"/>
                      <a:pt x="164" y="407"/>
                      <a:pt x="164" y="407"/>
                    </a:cubicBezTo>
                    <a:cubicBezTo>
                      <a:pt x="164" y="483"/>
                      <a:pt x="164" y="483"/>
                      <a:pt x="164" y="483"/>
                    </a:cubicBezTo>
                    <a:cubicBezTo>
                      <a:pt x="0" y="483"/>
                      <a:pt x="0" y="483"/>
                      <a:pt x="0" y="483"/>
                    </a:cubicBezTo>
                    <a:cubicBezTo>
                      <a:pt x="0" y="567"/>
                      <a:pt x="0" y="567"/>
                      <a:pt x="0" y="567"/>
                    </a:cubicBezTo>
                    <a:cubicBezTo>
                      <a:pt x="164" y="567"/>
                      <a:pt x="164" y="567"/>
                      <a:pt x="164" y="567"/>
                    </a:cubicBezTo>
                    <a:cubicBezTo>
                      <a:pt x="164" y="644"/>
                      <a:pt x="164" y="644"/>
                      <a:pt x="164" y="644"/>
                    </a:cubicBezTo>
                    <a:cubicBezTo>
                      <a:pt x="0" y="644"/>
                      <a:pt x="0" y="644"/>
                      <a:pt x="0" y="644"/>
                    </a:cubicBezTo>
                    <a:cubicBezTo>
                      <a:pt x="0" y="728"/>
                      <a:pt x="0" y="728"/>
                      <a:pt x="0" y="728"/>
                    </a:cubicBezTo>
                    <a:cubicBezTo>
                      <a:pt x="164" y="728"/>
                      <a:pt x="164" y="728"/>
                      <a:pt x="164" y="728"/>
                    </a:cubicBezTo>
                    <a:cubicBezTo>
                      <a:pt x="164" y="804"/>
                      <a:pt x="164" y="804"/>
                      <a:pt x="164" y="804"/>
                    </a:cubicBezTo>
                    <a:cubicBezTo>
                      <a:pt x="0" y="804"/>
                      <a:pt x="0" y="804"/>
                      <a:pt x="0" y="804"/>
                    </a:cubicBezTo>
                    <a:cubicBezTo>
                      <a:pt x="0" y="888"/>
                      <a:pt x="0" y="888"/>
                      <a:pt x="0" y="888"/>
                    </a:cubicBezTo>
                    <a:cubicBezTo>
                      <a:pt x="164" y="888"/>
                      <a:pt x="164" y="888"/>
                      <a:pt x="164" y="888"/>
                    </a:cubicBezTo>
                    <a:cubicBezTo>
                      <a:pt x="164" y="965"/>
                      <a:pt x="164" y="965"/>
                      <a:pt x="164" y="965"/>
                    </a:cubicBezTo>
                    <a:cubicBezTo>
                      <a:pt x="0" y="965"/>
                      <a:pt x="0" y="965"/>
                      <a:pt x="0" y="965"/>
                    </a:cubicBezTo>
                    <a:cubicBezTo>
                      <a:pt x="0" y="1048"/>
                      <a:pt x="0" y="1048"/>
                      <a:pt x="0" y="1048"/>
                    </a:cubicBezTo>
                    <a:cubicBezTo>
                      <a:pt x="164" y="1048"/>
                      <a:pt x="164" y="1048"/>
                      <a:pt x="164" y="1048"/>
                    </a:cubicBezTo>
                    <a:cubicBezTo>
                      <a:pt x="164" y="1125"/>
                      <a:pt x="164" y="1125"/>
                      <a:pt x="164" y="1125"/>
                    </a:cubicBezTo>
                    <a:cubicBezTo>
                      <a:pt x="0" y="1125"/>
                      <a:pt x="0" y="1125"/>
                      <a:pt x="0" y="1125"/>
                    </a:cubicBezTo>
                    <a:cubicBezTo>
                      <a:pt x="0" y="1209"/>
                      <a:pt x="0" y="1209"/>
                      <a:pt x="0" y="1209"/>
                    </a:cubicBezTo>
                    <a:cubicBezTo>
                      <a:pt x="164" y="1209"/>
                      <a:pt x="164" y="1209"/>
                      <a:pt x="164" y="1209"/>
                    </a:cubicBezTo>
                    <a:cubicBezTo>
                      <a:pt x="164" y="1215"/>
                      <a:pt x="164" y="1215"/>
                      <a:pt x="164" y="1215"/>
                    </a:cubicBezTo>
                    <a:cubicBezTo>
                      <a:pt x="164" y="1301"/>
                      <a:pt x="233" y="1371"/>
                      <a:pt x="319" y="1371"/>
                    </a:cubicBezTo>
                    <a:cubicBezTo>
                      <a:pt x="323" y="1371"/>
                      <a:pt x="323" y="1371"/>
                      <a:pt x="323" y="1371"/>
                    </a:cubicBezTo>
                    <a:cubicBezTo>
                      <a:pt x="323" y="1532"/>
                      <a:pt x="323" y="1532"/>
                      <a:pt x="323" y="1532"/>
                    </a:cubicBezTo>
                    <a:cubicBezTo>
                      <a:pt x="407" y="1532"/>
                      <a:pt x="407" y="1532"/>
                      <a:pt x="407" y="1532"/>
                    </a:cubicBezTo>
                    <a:cubicBezTo>
                      <a:pt x="407" y="1371"/>
                      <a:pt x="407" y="1371"/>
                      <a:pt x="407" y="1371"/>
                    </a:cubicBezTo>
                    <a:cubicBezTo>
                      <a:pt x="484" y="1371"/>
                      <a:pt x="484" y="1371"/>
                      <a:pt x="484" y="1371"/>
                    </a:cubicBezTo>
                    <a:cubicBezTo>
                      <a:pt x="484" y="1532"/>
                      <a:pt x="484" y="1532"/>
                      <a:pt x="484" y="1532"/>
                    </a:cubicBezTo>
                    <a:cubicBezTo>
                      <a:pt x="567" y="1532"/>
                      <a:pt x="567" y="1532"/>
                      <a:pt x="567" y="1532"/>
                    </a:cubicBezTo>
                    <a:cubicBezTo>
                      <a:pt x="567" y="1371"/>
                      <a:pt x="567" y="1371"/>
                      <a:pt x="567" y="1371"/>
                    </a:cubicBezTo>
                    <a:cubicBezTo>
                      <a:pt x="644" y="1371"/>
                      <a:pt x="644" y="1371"/>
                      <a:pt x="644" y="1371"/>
                    </a:cubicBezTo>
                    <a:cubicBezTo>
                      <a:pt x="644" y="1532"/>
                      <a:pt x="644" y="1532"/>
                      <a:pt x="644" y="1532"/>
                    </a:cubicBezTo>
                    <a:cubicBezTo>
                      <a:pt x="728" y="1532"/>
                      <a:pt x="728" y="1532"/>
                      <a:pt x="728" y="1532"/>
                    </a:cubicBezTo>
                    <a:cubicBezTo>
                      <a:pt x="728" y="1371"/>
                      <a:pt x="728" y="1371"/>
                      <a:pt x="728" y="1371"/>
                    </a:cubicBezTo>
                    <a:cubicBezTo>
                      <a:pt x="804" y="1371"/>
                      <a:pt x="804" y="1371"/>
                      <a:pt x="804" y="1371"/>
                    </a:cubicBezTo>
                    <a:cubicBezTo>
                      <a:pt x="804" y="1532"/>
                      <a:pt x="804" y="1532"/>
                      <a:pt x="804" y="1532"/>
                    </a:cubicBezTo>
                    <a:cubicBezTo>
                      <a:pt x="888" y="1532"/>
                      <a:pt x="888" y="1532"/>
                      <a:pt x="888" y="1532"/>
                    </a:cubicBezTo>
                    <a:cubicBezTo>
                      <a:pt x="888" y="1371"/>
                      <a:pt x="888" y="1371"/>
                      <a:pt x="888" y="1371"/>
                    </a:cubicBezTo>
                    <a:cubicBezTo>
                      <a:pt x="965" y="1371"/>
                      <a:pt x="965" y="1371"/>
                      <a:pt x="965" y="1371"/>
                    </a:cubicBezTo>
                    <a:cubicBezTo>
                      <a:pt x="965" y="1532"/>
                      <a:pt x="965" y="1532"/>
                      <a:pt x="965" y="1532"/>
                    </a:cubicBezTo>
                    <a:cubicBezTo>
                      <a:pt x="1049" y="1532"/>
                      <a:pt x="1049" y="1532"/>
                      <a:pt x="1049" y="1532"/>
                    </a:cubicBezTo>
                    <a:cubicBezTo>
                      <a:pt x="1049" y="1371"/>
                      <a:pt x="1049" y="1371"/>
                      <a:pt x="1049" y="1371"/>
                    </a:cubicBezTo>
                    <a:cubicBezTo>
                      <a:pt x="1125" y="1371"/>
                      <a:pt x="1125" y="1371"/>
                      <a:pt x="1125" y="1371"/>
                    </a:cubicBezTo>
                    <a:cubicBezTo>
                      <a:pt x="1125" y="1532"/>
                      <a:pt x="1125" y="1532"/>
                      <a:pt x="1125" y="1532"/>
                    </a:cubicBezTo>
                    <a:cubicBezTo>
                      <a:pt x="1209" y="1532"/>
                      <a:pt x="1209" y="1532"/>
                      <a:pt x="1209" y="1532"/>
                    </a:cubicBezTo>
                    <a:cubicBezTo>
                      <a:pt x="1209" y="1371"/>
                      <a:pt x="1209" y="1371"/>
                      <a:pt x="1209" y="1371"/>
                    </a:cubicBezTo>
                    <a:cubicBezTo>
                      <a:pt x="1213" y="1371"/>
                      <a:pt x="1213" y="1371"/>
                      <a:pt x="1213" y="1371"/>
                    </a:cubicBezTo>
                    <a:cubicBezTo>
                      <a:pt x="1299" y="1371"/>
                      <a:pt x="1368" y="1301"/>
                      <a:pt x="1368" y="1215"/>
                    </a:cubicBezTo>
                    <a:cubicBezTo>
                      <a:pt x="1368" y="1209"/>
                      <a:pt x="1368" y="1209"/>
                      <a:pt x="1368" y="1209"/>
                    </a:cubicBezTo>
                    <a:cubicBezTo>
                      <a:pt x="1532" y="1209"/>
                      <a:pt x="1532" y="1209"/>
                      <a:pt x="1532" y="1209"/>
                    </a:cubicBezTo>
                    <a:cubicBezTo>
                      <a:pt x="1532" y="1125"/>
                      <a:pt x="1532" y="1125"/>
                      <a:pt x="1532" y="1125"/>
                    </a:cubicBezTo>
                    <a:cubicBezTo>
                      <a:pt x="1368" y="1125"/>
                      <a:pt x="1368" y="1125"/>
                      <a:pt x="1368" y="1125"/>
                    </a:cubicBezTo>
                    <a:cubicBezTo>
                      <a:pt x="1368" y="1048"/>
                      <a:pt x="1368" y="1048"/>
                      <a:pt x="1368" y="1048"/>
                    </a:cubicBezTo>
                    <a:cubicBezTo>
                      <a:pt x="1532" y="1048"/>
                      <a:pt x="1532" y="1048"/>
                      <a:pt x="1532" y="1048"/>
                    </a:cubicBezTo>
                    <a:cubicBezTo>
                      <a:pt x="1532" y="965"/>
                      <a:pt x="1532" y="965"/>
                      <a:pt x="1532" y="965"/>
                    </a:cubicBezTo>
                    <a:cubicBezTo>
                      <a:pt x="1368" y="965"/>
                      <a:pt x="1368" y="965"/>
                      <a:pt x="1368" y="965"/>
                    </a:cubicBezTo>
                    <a:cubicBezTo>
                      <a:pt x="1368" y="888"/>
                      <a:pt x="1368" y="888"/>
                      <a:pt x="1368" y="888"/>
                    </a:cubicBezTo>
                    <a:cubicBezTo>
                      <a:pt x="1532" y="888"/>
                      <a:pt x="1532" y="888"/>
                      <a:pt x="1532" y="888"/>
                    </a:cubicBezTo>
                    <a:cubicBezTo>
                      <a:pt x="1532" y="804"/>
                      <a:pt x="1532" y="804"/>
                      <a:pt x="1532" y="804"/>
                    </a:cubicBezTo>
                    <a:cubicBezTo>
                      <a:pt x="1368" y="804"/>
                      <a:pt x="1368" y="804"/>
                      <a:pt x="1368" y="804"/>
                    </a:cubicBezTo>
                    <a:cubicBezTo>
                      <a:pt x="1368" y="728"/>
                      <a:pt x="1368" y="728"/>
                      <a:pt x="1368" y="728"/>
                    </a:cubicBezTo>
                    <a:cubicBezTo>
                      <a:pt x="1532" y="728"/>
                      <a:pt x="1532" y="728"/>
                      <a:pt x="1532" y="728"/>
                    </a:cubicBezTo>
                    <a:cubicBezTo>
                      <a:pt x="1532" y="644"/>
                      <a:pt x="1532" y="644"/>
                      <a:pt x="1532" y="644"/>
                    </a:cubicBezTo>
                    <a:cubicBezTo>
                      <a:pt x="1368" y="644"/>
                      <a:pt x="1368" y="644"/>
                      <a:pt x="1368" y="644"/>
                    </a:cubicBezTo>
                    <a:cubicBezTo>
                      <a:pt x="1368" y="567"/>
                      <a:pt x="1368" y="567"/>
                      <a:pt x="1368" y="567"/>
                    </a:cubicBezTo>
                    <a:cubicBezTo>
                      <a:pt x="1532" y="567"/>
                      <a:pt x="1532" y="567"/>
                      <a:pt x="1532" y="567"/>
                    </a:cubicBezTo>
                    <a:cubicBezTo>
                      <a:pt x="1532" y="483"/>
                      <a:pt x="1532" y="483"/>
                      <a:pt x="1532" y="483"/>
                    </a:cubicBezTo>
                    <a:cubicBezTo>
                      <a:pt x="1368" y="483"/>
                      <a:pt x="1368" y="483"/>
                      <a:pt x="1368" y="483"/>
                    </a:cubicBezTo>
                    <a:cubicBezTo>
                      <a:pt x="1368" y="407"/>
                      <a:pt x="1368" y="407"/>
                      <a:pt x="1368" y="407"/>
                    </a:cubicBezTo>
                    <a:lnTo>
                      <a:pt x="1532" y="407"/>
                    </a:lnTo>
                    <a:close/>
                    <a:moveTo>
                      <a:pt x="1227" y="1151"/>
                    </a:moveTo>
                    <a:cubicBezTo>
                      <a:pt x="1227" y="1194"/>
                      <a:pt x="1192" y="1229"/>
                      <a:pt x="1149" y="1229"/>
                    </a:cubicBezTo>
                    <a:cubicBezTo>
                      <a:pt x="383" y="1229"/>
                      <a:pt x="383" y="1229"/>
                      <a:pt x="383" y="1229"/>
                    </a:cubicBezTo>
                    <a:cubicBezTo>
                      <a:pt x="340" y="1229"/>
                      <a:pt x="306" y="1194"/>
                      <a:pt x="306" y="1151"/>
                    </a:cubicBezTo>
                    <a:cubicBezTo>
                      <a:pt x="306" y="385"/>
                      <a:pt x="306" y="385"/>
                      <a:pt x="306" y="385"/>
                    </a:cubicBezTo>
                    <a:cubicBezTo>
                      <a:pt x="306" y="343"/>
                      <a:pt x="340" y="308"/>
                      <a:pt x="383" y="308"/>
                    </a:cubicBezTo>
                    <a:cubicBezTo>
                      <a:pt x="1149" y="308"/>
                      <a:pt x="1149" y="308"/>
                      <a:pt x="1149" y="308"/>
                    </a:cubicBezTo>
                    <a:cubicBezTo>
                      <a:pt x="1192" y="308"/>
                      <a:pt x="1227" y="343"/>
                      <a:pt x="1227" y="385"/>
                    </a:cubicBezTo>
                    <a:lnTo>
                      <a:pt x="1227" y="115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992769" y="3504700"/>
            <a:ext cx="913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Compute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30596" y="3504700"/>
            <a:ext cx="813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Storage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8895" y="1769618"/>
            <a:ext cx="1082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Networking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78983" y="2912908"/>
            <a:ext cx="711907" cy="711907"/>
            <a:chOff x="2646485" y="2925125"/>
            <a:chExt cx="711907" cy="711907"/>
          </a:xfrm>
        </p:grpSpPr>
        <p:sp>
          <p:nvSpPr>
            <p:cNvPr id="26" name="Oval 25"/>
            <p:cNvSpPr/>
            <p:nvPr/>
          </p:nvSpPr>
          <p:spPr>
            <a:xfrm>
              <a:off x="2646485" y="2925125"/>
              <a:ext cx="711907" cy="7119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838272" y="3122105"/>
              <a:ext cx="328332" cy="317946"/>
              <a:chOff x="2485807" y="4208427"/>
              <a:chExt cx="380189" cy="368163"/>
            </a:xfrm>
          </p:grpSpPr>
          <p:sp>
            <p:nvSpPr>
              <p:cNvPr id="84" name="Rounded Rectangle 83"/>
              <p:cNvSpPr/>
              <p:nvPr/>
            </p:nvSpPr>
            <p:spPr>
              <a:xfrm>
                <a:off x="2485807" y="4208427"/>
                <a:ext cx="380189" cy="368163"/>
              </a:xfrm>
              <a:prstGeom prst="roundRect">
                <a:avLst>
                  <a:gd name="adj" fmla="val 10920"/>
                </a:avLst>
              </a:prstGeom>
              <a:solidFill>
                <a:schemeClr val="accent4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85" name="Freeform 23"/>
              <p:cNvSpPr>
                <a:spLocks noEditPoints="1"/>
              </p:cNvSpPr>
              <p:nvPr/>
            </p:nvSpPr>
            <p:spPr bwMode="auto">
              <a:xfrm>
                <a:off x="2538543" y="4238272"/>
                <a:ext cx="274784" cy="288101"/>
              </a:xfrm>
              <a:custGeom>
                <a:avLst/>
                <a:gdLst>
                  <a:gd name="T0" fmla="*/ 20 w 39"/>
                  <a:gd name="T1" fmla="*/ 0 h 39"/>
                  <a:gd name="T2" fmla="*/ 0 w 39"/>
                  <a:gd name="T3" fmla="*/ 20 h 39"/>
                  <a:gd name="T4" fmla="*/ 5 w 39"/>
                  <a:gd name="T5" fmla="*/ 33 h 39"/>
                  <a:gd name="T6" fmla="*/ 7 w 39"/>
                  <a:gd name="T7" fmla="*/ 33 h 39"/>
                  <a:gd name="T8" fmla="*/ 7 w 39"/>
                  <a:gd name="T9" fmla="*/ 33 h 39"/>
                  <a:gd name="T10" fmla="*/ 20 w 39"/>
                  <a:gd name="T11" fmla="*/ 30 h 39"/>
                  <a:gd name="T12" fmla="*/ 12 w 39"/>
                  <a:gd name="T13" fmla="*/ 38 h 39"/>
                  <a:gd name="T14" fmla="*/ 20 w 39"/>
                  <a:gd name="T15" fmla="*/ 39 h 39"/>
                  <a:gd name="T16" fmla="*/ 39 w 39"/>
                  <a:gd name="T17" fmla="*/ 20 h 39"/>
                  <a:gd name="T18" fmla="*/ 20 w 39"/>
                  <a:gd name="T19" fmla="*/ 0 h 39"/>
                  <a:gd name="T20" fmla="*/ 20 w 39"/>
                  <a:gd name="T21" fmla="*/ 24 h 39"/>
                  <a:gd name="T22" fmla="*/ 15 w 39"/>
                  <a:gd name="T23" fmla="*/ 20 h 39"/>
                  <a:gd name="T24" fmla="*/ 20 w 39"/>
                  <a:gd name="T25" fmla="*/ 15 h 39"/>
                  <a:gd name="T26" fmla="*/ 24 w 39"/>
                  <a:gd name="T27" fmla="*/ 20 h 39"/>
                  <a:gd name="T28" fmla="*/ 20 w 39"/>
                  <a:gd name="T29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9">
                    <a:moveTo>
                      <a:pt x="20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25"/>
                      <a:pt x="2" y="29"/>
                      <a:pt x="5" y="33"/>
                    </a:cubicBezTo>
                    <a:cubicBezTo>
                      <a:pt x="6" y="33"/>
                      <a:pt x="6" y="32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0" y="32"/>
                      <a:pt x="19" y="28"/>
                      <a:pt x="20" y="30"/>
                    </a:cubicBezTo>
                    <a:cubicBezTo>
                      <a:pt x="21" y="31"/>
                      <a:pt x="16" y="35"/>
                      <a:pt x="12" y="38"/>
                    </a:cubicBezTo>
                    <a:cubicBezTo>
                      <a:pt x="15" y="38"/>
                      <a:pt x="17" y="39"/>
                      <a:pt x="20" y="39"/>
                    </a:cubicBezTo>
                    <a:cubicBezTo>
                      <a:pt x="30" y="39"/>
                      <a:pt x="39" y="30"/>
                      <a:pt x="39" y="20"/>
                    </a:cubicBezTo>
                    <a:cubicBezTo>
                      <a:pt x="39" y="9"/>
                      <a:pt x="30" y="0"/>
                      <a:pt x="20" y="0"/>
                    </a:cubicBezTo>
                    <a:close/>
                    <a:moveTo>
                      <a:pt x="20" y="24"/>
                    </a:moveTo>
                    <a:cubicBezTo>
                      <a:pt x="17" y="24"/>
                      <a:pt x="15" y="22"/>
                      <a:pt x="15" y="20"/>
                    </a:cubicBezTo>
                    <a:cubicBezTo>
                      <a:pt x="15" y="17"/>
                      <a:pt x="17" y="15"/>
                      <a:pt x="20" y="15"/>
                    </a:cubicBezTo>
                    <a:cubicBezTo>
                      <a:pt x="22" y="15"/>
                      <a:pt x="24" y="17"/>
                      <a:pt x="24" y="20"/>
                    </a:cubicBezTo>
                    <a:cubicBezTo>
                      <a:pt x="24" y="22"/>
                      <a:pt x="22" y="24"/>
                      <a:pt x="20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  <p:sp>
            <p:nvSpPr>
              <p:cNvPr id="86" name="Freeform 24"/>
              <p:cNvSpPr>
                <a:spLocks noEditPoints="1"/>
              </p:cNvSpPr>
              <p:nvPr/>
            </p:nvSpPr>
            <p:spPr bwMode="auto">
              <a:xfrm>
                <a:off x="2546787" y="4459440"/>
                <a:ext cx="131895" cy="87303"/>
              </a:xfrm>
              <a:custGeom>
                <a:avLst/>
                <a:gdLst>
                  <a:gd name="T0" fmla="*/ 19 w 19"/>
                  <a:gd name="T1" fmla="*/ 0 h 12"/>
                  <a:gd name="T2" fmla="*/ 6 w 19"/>
                  <a:gd name="T3" fmla="*/ 4 h 12"/>
                  <a:gd name="T4" fmla="*/ 5 w 19"/>
                  <a:gd name="T5" fmla="*/ 4 h 12"/>
                  <a:gd name="T6" fmla="*/ 0 w 19"/>
                  <a:gd name="T7" fmla="*/ 7 h 12"/>
                  <a:gd name="T8" fmla="*/ 3 w 19"/>
                  <a:gd name="T9" fmla="*/ 12 h 12"/>
                  <a:gd name="T10" fmla="*/ 9 w 19"/>
                  <a:gd name="T11" fmla="*/ 9 h 12"/>
                  <a:gd name="T12" fmla="*/ 9 w 19"/>
                  <a:gd name="T13" fmla="*/ 8 h 12"/>
                  <a:gd name="T14" fmla="*/ 19 w 19"/>
                  <a:gd name="T15" fmla="*/ 0 h 12"/>
                  <a:gd name="T16" fmla="*/ 4 w 19"/>
                  <a:gd name="T17" fmla="*/ 9 h 12"/>
                  <a:gd name="T18" fmla="*/ 3 w 19"/>
                  <a:gd name="T19" fmla="*/ 8 h 12"/>
                  <a:gd name="T20" fmla="*/ 4 w 19"/>
                  <a:gd name="T21" fmla="*/ 6 h 12"/>
                  <a:gd name="T22" fmla="*/ 6 w 19"/>
                  <a:gd name="T23" fmla="*/ 8 h 12"/>
                  <a:gd name="T24" fmla="*/ 4 w 19"/>
                  <a:gd name="T2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18" y="0"/>
                      <a:pt x="14" y="1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3" y="3"/>
                      <a:pt x="1" y="4"/>
                      <a:pt x="0" y="7"/>
                    </a:cubicBezTo>
                    <a:cubicBezTo>
                      <a:pt x="0" y="9"/>
                      <a:pt x="1" y="11"/>
                      <a:pt x="3" y="12"/>
                    </a:cubicBezTo>
                    <a:cubicBezTo>
                      <a:pt x="6" y="12"/>
                      <a:pt x="8" y="11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6" y="4"/>
                      <a:pt x="19" y="0"/>
                      <a:pt x="19" y="0"/>
                    </a:cubicBezTo>
                    <a:close/>
                    <a:moveTo>
                      <a:pt x="4" y="9"/>
                    </a:moveTo>
                    <a:cubicBezTo>
                      <a:pt x="3" y="9"/>
                      <a:pt x="3" y="9"/>
                      <a:pt x="3" y="8"/>
                    </a:cubicBezTo>
                    <a:cubicBezTo>
                      <a:pt x="3" y="7"/>
                      <a:pt x="3" y="6"/>
                      <a:pt x="4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9"/>
                      <a:pt x="5" y="9"/>
                      <a:pt x="4" y="9"/>
                    </a:cubicBezTo>
                    <a:close/>
                  </a:path>
                </a:pathLst>
              </a:custGeom>
              <a:solidFill>
                <a:schemeClr val="bg2"/>
              </a:solidFill>
              <a:ln w="1524">
                <a:solidFill>
                  <a:schemeClr val="accent4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latin typeface="+mj-lt"/>
                </a:endParaRPr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5288758" y="1762709"/>
            <a:ext cx="3855241" cy="2515629"/>
            <a:chOff x="5288758" y="1687270"/>
            <a:chExt cx="3855241" cy="2515629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5389209" y="2642589"/>
              <a:ext cx="2912936" cy="0"/>
            </a:xfrm>
            <a:prstGeom prst="line">
              <a:avLst/>
            </a:prstGeom>
            <a:ln w="3175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5288758" y="1687270"/>
              <a:ext cx="3855241" cy="6096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5000"/>
                </a:lnSpc>
                <a:spcAft>
                  <a:spcPts val="600"/>
                </a:spcAft>
              </a:pPr>
              <a:r>
                <a:rPr lang="en-US" sz="1600" dirty="0">
                  <a:solidFill>
                    <a:schemeClr val="accent1"/>
                  </a:solidFill>
                </a:rPr>
                <a:t>HX Optimized Service Profiles </a:t>
              </a:r>
            </a:p>
            <a:p>
              <a:pPr>
                <a:lnSpc>
                  <a:spcPct val="95000"/>
                </a:lnSpc>
                <a:spcAft>
                  <a:spcPts val="600"/>
                </a:spcAft>
              </a:pPr>
              <a:r>
                <a:rPr lang="en-US" sz="1400" dirty="0"/>
                <a:t>For rapid cluster deployment and expansion</a:t>
              </a: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5288759" y="2876044"/>
              <a:ext cx="3744238" cy="1326855"/>
              <a:chOff x="5288759" y="2876044"/>
              <a:chExt cx="3744238" cy="1326855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5288759" y="2876044"/>
                <a:ext cx="3744238" cy="63889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95000"/>
                  </a:lnSpc>
                  <a:spcAft>
                    <a:spcPts val="600"/>
                  </a:spcAft>
                </a:pPr>
                <a:r>
                  <a:rPr lang="en-US" dirty="0">
                    <a:solidFill>
                      <a:schemeClr val="accent1"/>
                    </a:solidFill>
                  </a:rPr>
                  <a:t>Intuitive User Interface</a:t>
                </a:r>
              </a:p>
              <a:p>
                <a:pPr>
                  <a:lnSpc>
                    <a:spcPct val="95000"/>
                  </a:lnSpc>
                  <a:spcAft>
                    <a:spcPts val="600"/>
                  </a:spcAft>
                </a:pPr>
                <a:r>
                  <a:rPr lang="en-US" sz="1400" dirty="0"/>
                  <a:t>Simple wizard installer for the entire process </a:t>
                </a:r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5365245" y="3549951"/>
                <a:ext cx="3510662" cy="652948"/>
                <a:chOff x="5389210" y="3636715"/>
                <a:chExt cx="3510662" cy="652948"/>
              </a:xfrm>
            </p:grpSpPr>
            <p:sp>
              <p:nvSpPr>
                <p:cNvPr id="19" name="Rectangle: Rounded Corners 18"/>
                <p:cNvSpPr/>
                <p:nvPr/>
              </p:nvSpPr>
              <p:spPr>
                <a:xfrm>
                  <a:off x="5389210" y="3636715"/>
                  <a:ext cx="3510662" cy="652948"/>
                </a:xfrm>
                <a:prstGeom prst="roundRect">
                  <a:avLst>
                    <a:gd name="adj" fmla="val 410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14300">
                    <a:prstClr val="black">
                      <a:alpha val="29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5654139" y="3875526"/>
                  <a:ext cx="32264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6090547" y="3875526"/>
                  <a:ext cx="32264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6526955" y="3874627"/>
                  <a:ext cx="339600" cy="179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7399771" y="3873077"/>
                  <a:ext cx="32264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6952026" y="3875526"/>
                  <a:ext cx="33398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7836179" y="3875526"/>
                  <a:ext cx="32319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8272587" y="3875526"/>
                  <a:ext cx="3231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Freeform 6"/>
                <p:cNvSpPr>
                  <a:spLocks noEditPoints="1"/>
                </p:cNvSpPr>
                <p:nvPr/>
              </p:nvSpPr>
              <p:spPr bwMode="auto">
                <a:xfrm>
                  <a:off x="5976598" y="3819130"/>
                  <a:ext cx="113949" cy="112792"/>
                </a:xfrm>
                <a:custGeom>
                  <a:avLst/>
                  <a:gdLst>
                    <a:gd name="T0" fmla="*/ 1348 w 1862"/>
                    <a:gd name="T1" fmla="*/ 478 h 1865"/>
                    <a:gd name="T2" fmla="*/ 1128 w 1862"/>
                    <a:gd name="T3" fmla="*/ 665 h 1865"/>
                    <a:gd name="T4" fmla="*/ 878 w 1862"/>
                    <a:gd name="T5" fmla="*/ 929 h 1865"/>
                    <a:gd name="T6" fmla="*/ 661 w 1862"/>
                    <a:gd name="T7" fmla="*/ 1219 h 1865"/>
                    <a:gd name="T8" fmla="*/ 660 w 1862"/>
                    <a:gd name="T9" fmla="*/ 1216 h 1865"/>
                    <a:gd name="T10" fmla="*/ 651 w 1862"/>
                    <a:gd name="T11" fmla="*/ 1185 h 1865"/>
                    <a:gd name="T12" fmla="*/ 606 w 1862"/>
                    <a:gd name="T13" fmla="*/ 1084 h 1865"/>
                    <a:gd name="T14" fmla="*/ 555 w 1862"/>
                    <a:gd name="T15" fmla="*/ 1010 h 1865"/>
                    <a:gd name="T16" fmla="*/ 501 w 1862"/>
                    <a:gd name="T17" fmla="*/ 985 h 1865"/>
                    <a:gd name="T18" fmla="*/ 430 w 1862"/>
                    <a:gd name="T19" fmla="*/ 999 h 1865"/>
                    <a:gd name="T20" fmla="*/ 351 w 1862"/>
                    <a:gd name="T21" fmla="*/ 1048 h 1865"/>
                    <a:gd name="T22" fmla="*/ 375 w 1862"/>
                    <a:gd name="T23" fmla="*/ 1114 h 1865"/>
                    <a:gd name="T24" fmla="*/ 449 w 1862"/>
                    <a:gd name="T25" fmla="*/ 1189 h 1865"/>
                    <a:gd name="T26" fmla="*/ 498 w 1862"/>
                    <a:gd name="T27" fmla="*/ 1286 h 1865"/>
                    <a:gd name="T28" fmla="*/ 518 w 1862"/>
                    <a:gd name="T29" fmla="*/ 1328 h 1865"/>
                    <a:gd name="T30" fmla="*/ 524 w 1862"/>
                    <a:gd name="T31" fmla="*/ 1339 h 1865"/>
                    <a:gd name="T32" fmla="*/ 543 w 1862"/>
                    <a:gd name="T33" fmla="*/ 1377 h 1865"/>
                    <a:gd name="T34" fmla="*/ 571 w 1862"/>
                    <a:gd name="T35" fmla="*/ 1451 h 1865"/>
                    <a:gd name="T36" fmla="*/ 588 w 1862"/>
                    <a:gd name="T37" fmla="*/ 1513 h 1865"/>
                    <a:gd name="T38" fmla="*/ 618 w 1862"/>
                    <a:gd name="T39" fmla="*/ 1508 h 1865"/>
                    <a:gd name="T40" fmla="*/ 666 w 1862"/>
                    <a:gd name="T41" fmla="*/ 1479 h 1865"/>
                    <a:gd name="T42" fmla="*/ 715 w 1862"/>
                    <a:gd name="T43" fmla="*/ 1451 h 1865"/>
                    <a:gd name="T44" fmla="*/ 720 w 1862"/>
                    <a:gd name="T45" fmla="*/ 1447 h 1865"/>
                    <a:gd name="T46" fmla="*/ 741 w 1862"/>
                    <a:gd name="T47" fmla="*/ 1427 h 1865"/>
                    <a:gd name="T48" fmla="*/ 799 w 1862"/>
                    <a:gd name="T49" fmla="*/ 1336 h 1865"/>
                    <a:gd name="T50" fmla="*/ 913 w 1862"/>
                    <a:gd name="T51" fmla="*/ 1136 h 1865"/>
                    <a:gd name="T52" fmla="*/ 1056 w 1862"/>
                    <a:gd name="T53" fmla="*/ 929 h 1865"/>
                    <a:gd name="T54" fmla="*/ 1243 w 1862"/>
                    <a:gd name="T55" fmla="*/ 704 h 1865"/>
                    <a:gd name="T56" fmla="*/ 1427 w 1862"/>
                    <a:gd name="T57" fmla="*/ 521 h 1865"/>
                    <a:gd name="T58" fmla="*/ 1538 w 1862"/>
                    <a:gd name="T59" fmla="*/ 430 h 1865"/>
                    <a:gd name="T60" fmla="*/ 1534 w 1862"/>
                    <a:gd name="T61" fmla="*/ 425 h 1865"/>
                    <a:gd name="T62" fmla="*/ 1515 w 1862"/>
                    <a:gd name="T63" fmla="*/ 395 h 1865"/>
                    <a:gd name="T64" fmla="*/ 1011 w 1862"/>
                    <a:gd name="T65" fmla="*/ 4 h 1865"/>
                    <a:gd name="T66" fmla="*/ 1241 w 1862"/>
                    <a:gd name="T67" fmla="*/ 52 h 1865"/>
                    <a:gd name="T68" fmla="*/ 1445 w 1862"/>
                    <a:gd name="T69" fmla="*/ 153 h 1865"/>
                    <a:gd name="T70" fmla="*/ 1616 w 1862"/>
                    <a:gd name="T71" fmla="*/ 299 h 1865"/>
                    <a:gd name="T72" fmla="*/ 1747 w 1862"/>
                    <a:gd name="T73" fmla="*/ 481 h 1865"/>
                    <a:gd name="T74" fmla="*/ 1832 w 1862"/>
                    <a:gd name="T75" fmla="*/ 695 h 1865"/>
                    <a:gd name="T76" fmla="*/ 1862 w 1862"/>
                    <a:gd name="T77" fmla="*/ 932 h 1865"/>
                    <a:gd name="T78" fmla="*/ 1832 w 1862"/>
                    <a:gd name="T79" fmla="*/ 1169 h 1865"/>
                    <a:gd name="T80" fmla="*/ 1747 w 1862"/>
                    <a:gd name="T81" fmla="*/ 1383 h 1865"/>
                    <a:gd name="T82" fmla="*/ 1616 w 1862"/>
                    <a:gd name="T83" fmla="*/ 1567 h 1865"/>
                    <a:gd name="T84" fmla="*/ 1445 w 1862"/>
                    <a:gd name="T85" fmla="*/ 1713 h 1865"/>
                    <a:gd name="T86" fmla="*/ 1241 w 1862"/>
                    <a:gd name="T87" fmla="*/ 1813 h 1865"/>
                    <a:gd name="T88" fmla="*/ 1011 w 1862"/>
                    <a:gd name="T89" fmla="*/ 1862 h 1865"/>
                    <a:gd name="T90" fmla="*/ 770 w 1862"/>
                    <a:gd name="T91" fmla="*/ 1852 h 1865"/>
                    <a:gd name="T92" fmla="*/ 548 w 1862"/>
                    <a:gd name="T93" fmla="*/ 1784 h 1865"/>
                    <a:gd name="T94" fmla="*/ 354 w 1862"/>
                    <a:gd name="T95" fmla="*/ 1669 h 1865"/>
                    <a:gd name="T96" fmla="*/ 196 w 1862"/>
                    <a:gd name="T97" fmla="*/ 1509 h 1865"/>
                    <a:gd name="T98" fmla="*/ 79 w 1862"/>
                    <a:gd name="T99" fmla="*/ 1315 h 1865"/>
                    <a:gd name="T100" fmla="*/ 12 w 1862"/>
                    <a:gd name="T101" fmla="*/ 1093 h 1865"/>
                    <a:gd name="T102" fmla="*/ 3 w 1862"/>
                    <a:gd name="T103" fmla="*/ 851 h 1865"/>
                    <a:gd name="T104" fmla="*/ 52 w 1862"/>
                    <a:gd name="T105" fmla="*/ 621 h 1865"/>
                    <a:gd name="T106" fmla="*/ 152 w 1862"/>
                    <a:gd name="T107" fmla="*/ 416 h 1865"/>
                    <a:gd name="T108" fmla="*/ 296 w 1862"/>
                    <a:gd name="T109" fmla="*/ 245 h 1865"/>
                    <a:gd name="T110" fmla="*/ 480 w 1862"/>
                    <a:gd name="T111" fmla="*/ 114 h 1865"/>
                    <a:gd name="T112" fmla="*/ 694 w 1862"/>
                    <a:gd name="T113" fmla="*/ 30 h 1865"/>
                    <a:gd name="T114" fmla="*/ 930 w 1862"/>
                    <a:gd name="T115" fmla="*/ 0 h 1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62" h="1865">
                      <a:moveTo>
                        <a:pt x="1503" y="377"/>
                      </a:moveTo>
                      <a:lnTo>
                        <a:pt x="1424" y="425"/>
                      </a:lnTo>
                      <a:lnTo>
                        <a:pt x="1348" y="478"/>
                      </a:lnTo>
                      <a:lnTo>
                        <a:pt x="1273" y="536"/>
                      </a:lnTo>
                      <a:lnTo>
                        <a:pt x="1200" y="598"/>
                      </a:lnTo>
                      <a:lnTo>
                        <a:pt x="1128" y="665"/>
                      </a:lnTo>
                      <a:lnTo>
                        <a:pt x="1056" y="734"/>
                      </a:lnTo>
                      <a:lnTo>
                        <a:pt x="962" y="832"/>
                      </a:lnTo>
                      <a:lnTo>
                        <a:pt x="878" y="929"/>
                      </a:lnTo>
                      <a:lnTo>
                        <a:pt x="800" y="1026"/>
                      </a:lnTo>
                      <a:lnTo>
                        <a:pt x="728" y="1122"/>
                      </a:lnTo>
                      <a:lnTo>
                        <a:pt x="661" y="1219"/>
                      </a:lnTo>
                      <a:lnTo>
                        <a:pt x="661" y="1219"/>
                      </a:lnTo>
                      <a:lnTo>
                        <a:pt x="661" y="1218"/>
                      </a:lnTo>
                      <a:lnTo>
                        <a:pt x="660" y="1216"/>
                      </a:lnTo>
                      <a:lnTo>
                        <a:pt x="659" y="1210"/>
                      </a:lnTo>
                      <a:lnTo>
                        <a:pt x="655" y="1199"/>
                      </a:lnTo>
                      <a:lnTo>
                        <a:pt x="651" y="1185"/>
                      </a:lnTo>
                      <a:lnTo>
                        <a:pt x="644" y="1165"/>
                      </a:lnTo>
                      <a:lnTo>
                        <a:pt x="624" y="1122"/>
                      </a:lnTo>
                      <a:lnTo>
                        <a:pt x="606" y="1084"/>
                      </a:lnTo>
                      <a:lnTo>
                        <a:pt x="588" y="1054"/>
                      </a:lnTo>
                      <a:lnTo>
                        <a:pt x="572" y="1028"/>
                      </a:lnTo>
                      <a:lnTo>
                        <a:pt x="555" y="1010"/>
                      </a:lnTo>
                      <a:lnTo>
                        <a:pt x="538" y="996"/>
                      </a:lnTo>
                      <a:lnTo>
                        <a:pt x="519" y="989"/>
                      </a:lnTo>
                      <a:lnTo>
                        <a:pt x="501" y="985"/>
                      </a:lnTo>
                      <a:lnTo>
                        <a:pt x="478" y="987"/>
                      </a:lnTo>
                      <a:lnTo>
                        <a:pt x="455" y="991"/>
                      </a:lnTo>
                      <a:lnTo>
                        <a:pt x="430" y="999"/>
                      </a:lnTo>
                      <a:lnTo>
                        <a:pt x="405" y="1011"/>
                      </a:lnTo>
                      <a:lnTo>
                        <a:pt x="378" y="1027"/>
                      </a:lnTo>
                      <a:lnTo>
                        <a:pt x="351" y="1048"/>
                      </a:lnTo>
                      <a:lnTo>
                        <a:pt x="321" y="1076"/>
                      </a:lnTo>
                      <a:lnTo>
                        <a:pt x="348" y="1092"/>
                      </a:lnTo>
                      <a:lnTo>
                        <a:pt x="375" y="1114"/>
                      </a:lnTo>
                      <a:lnTo>
                        <a:pt x="401" y="1138"/>
                      </a:lnTo>
                      <a:lnTo>
                        <a:pt x="429" y="1165"/>
                      </a:lnTo>
                      <a:lnTo>
                        <a:pt x="449" y="1189"/>
                      </a:lnTo>
                      <a:lnTo>
                        <a:pt x="465" y="1217"/>
                      </a:lnTo>
                      <a:lnTo>
                        <a:pt x="481" y="1249"/>
                      </a:lnTo>
                      <a:lnTo>
                        <a:pt x="498" y="1286"/>
                      </a:lnTo>
                      <a:lnTo>
                        <a:pt x="518" y="1327"/>
                      </a:lnTo>
                      <a:lnTo>
                        <a:pt x="518" y="1327"/>
                      </a:lnTo>
                      <a:lnTo>
                        <a:pt x="518" y="1328"/>
                      </a:lnTo>
                      <a:lnTo>
                        <a:pt x="519" y="1329"/>
                      </a:lnTo>
                      <a:lnTo>
                        <a:pt x="522" y="1332"/>
                      </a:lnTo>
                      <a:lnTo>
                        <a:pt x="524" y="1339"/>
                      </a:lnTo>
                      <a:lnTo>
                        <a:pt x="528" y="1347"/>
                      </a:lnTo>
                      <a:lnTo>
                        <a:pt x="535" y="1360"/>
                      </a:lnTo>
                      <a:lnTo>
                        <a:pt x="543" y="1377"/>
                      </a:lnTo>
                      <a:lnTo>
                        <a:pt x="554" y="1398"/>
                      </a:lnTo>
                      <a:lnTo>
                        <a:pt x="563" y="1425"/>
                      </a:lnTo>
                      <a:lnTo>
                        <a:pt x="571" y="1451"/>
                      </a:lnTo>
                      <a:lnTo>
                        <a:pt x="579" y="1475"/>
                      </a:lnTo>
                      <a:lnTo>
                        <a:pt x="585" y="1495"/>
                      </a:lnTo>
                      <a:lnTo>
                        <a:pt x="588" y="1513"/>
                      </a:lnTo>
                      <a:lnTo>
                        <a:pt x="590" y="1524"/>
                      </a:lnTo>
                      <a:lnTo>
                        <a:pt x="605" y="1516"/>
                      </a:lnTo>
                      <a:lnTo>
                        <a:pt x="618" y="1508"/>
                      </a:lnTo>
                      <a:lnTo>
                        <a:pt x="632" y="1500"/>
                      </a:lnTo>
                      <a:lnTo>
                        <a:pt x="647" y="1491"/>
                      </a:lnTo>
                      <a:lnTo>
                        <a:pt x="666" y="1479"/>
                      </a:lnTo>
                      <a:lnTo>
                        <a:pt x="688" y="1466"/>
                      </a:lnTo>
                      <a:lnTo>
                        <a:pt x="715" y="1453"/>
                      </a:lnTo>
                      <a:lnTo>
                        <a:pt x="715" y="1451"/>
                      </a:lnTo>
                      <a:lnTo>
                        <a:pt x="715" y="1451"/>
                      </a:lnTo>
                      <a:lnTo>
                        <a:pt x="717" y="1450"/>
                      </a:lnTo>
                      <a:lnTo>
                        <a:pt x="720" y="1447"/>
                      </a:lnTo>
                      <a:lnTo>
                        <a:pt x="725" y="1443"/>
                      </a:lnTo>
                      <a:lnTo>
                        <a:pt x="732" y="1436"/>
                      </a:lnTo>
                      <a:lnTo>
                        <a:pt x="741" y="1427"/>
                      </a:lnTo>
                      <a:lnTo>
                        <a:pt x="754" y="1414"/>
                      </a:lnTo>
                      <a:lnTo>
                        <a:pt x="770" y="1398"/>
                      </a:lnTo>
                      <a:lnTo>
                        <a:pt x="799" y="1336"/>
                      </a:lnTo>
                      <a:lnTo>
                        <a:pt x="832" y="1271"/>
                      </a:lnTo>
                      <a:lnTo>
                        <a:pt x="870" y="1204"/>
                      </a:lnTo>
                      <a:lnTo>
                        <a:pt x="913" y="1136"/>
                      </a:lnTo>
                      <a:lnTo>
                        <a:pt x="958" y="1066"/>
                      </a:lnTo>
                      <a:lnTo>
                        <a:pt x="1005" y="997"/>
                      </a:lnTo>
                      <a:lnTo>
                        <a:pt x="1056" y="929"/>
                      </a:lnTo>
                      <a:lnTo>
                        <a:pt x="1109" y="861"/>
                      </a:lnTo>
                      <a:lnTo>
                        <a:pt x="1177" y="780"/>
                      </a:lnTo>
                      <a:lnTo>
                        <a:pt x="1243" y="704"/>
                      </a:lnTo>
                      <a:lnTo>
                        <a:pt x="1306" y="637"/>
                      </a:lnTo>
                      <a:lnTo>
                        <a:pt x="1368" y="576"/>
                      </a:lnTo>
                      <a:lnTo>
                        <a:pt x="1427" y="521"/>
                      </a:lnTo>
                      <a:lnTo>
                        <a:pt x="1484" y="473"/>
                      </a:lnTo>
                      <a:lnTo>
                        <a:pt x="1538" y="430"/>
                      </a:lnTo>
                      <a:lnTo>
                        <a:pt x="1538" y="430"/>
                      </a:lnTo>
                      <a:lnTo>
                        <a:pt x="1537" y="430"/>
                      </a:lnTo>
                      <a:lnTo>
                        <a:pt x="1536" y="428"/>
                      </a:lnTo>
                      <a:lnTo>
                        <a:pt x="1534" y="425"/>
                      </a:lnTo>
                      <a:lnTo>
                        <a:pt x="1529" y="418"/>
                      </a:lnTo>
                      <a:lnTo>
                        <a:pt x="1523" y="408"/>
                      </a:lnTo>
                      <a:lnTo>
                        <a:pt x="1515" y="395"/>
                      </a:lnTo>
                      <a:lnTo>
                        <a:pt x="1503" y="377"/>
                      </a:lnTo>
                      <a:close/>
                      <a:moveTo>
                        <a:pt x="930" y="0"/>
                      </a:moveTo>
                      <a:lnTo>
                        <a:pt x="1011" y="4"/>
                      </a:lnTo>
                      <a:lnTo>
                        <a:pt x="1091" y="13"/>
                      </a:lnTo>
                      <a:lnTo>
                        <a:pt x="1167" y="30"/>
                      </a:lnTo>
                      <a:lnTo>
                        <a:pt x="1241" y="52"/>
                      </a:lnTo>
                      <a:lnTo>
                        <a:pt x="1312" y="80"/>
                      </a:lnTo>
                      <a:lnTo>
                        <a:pt x="1380" y="114"/>
                      </a:lnTo>
                      <a:lnTo>
                        <a:pt x="1445" y="153"/>
                      </a:lnTo>
                      <a:lnTo>
                        <a:pt x="1506" y="197"/>
                      </a:lnTo>
                      <a:lnTo>
                        <a:pt x="1564" y="245"/>
                      </a:lnTo>
                      <a:lnTo>
                        <a:pt x="1616" y="299"/>
                      </a:lnTo>
                      <a:lnTo>
                        <a:pt x="1665" y="355"/>
                      </a:lnTo>
                      <a:lnTo>
                        <a:pt x="1709" y="416"/>
                      </a:lnTo>
                      <a:lnTo>
                        <a:pt x="1747" y="481"/>
                      </a:lnTo>
                      <a:lnTo>
                        <a:pt x="1781" y="549"/>
                      </a:lnTo>
                      <a:lnTo>
                        <a:pt x="1810" y="621"/>
                      </a:lnTo>
                      <a:lnTo>
                        <a:pt x="1832" y="695"/>
                      </a:lnTo>
                      <a:lnTo>
                        <a:pt x="1848" y="773"/>
                      </a:lnTo>
                      <a:lnTo>
                        <a:pt x="1858" y="851"/>
                      </a:lnTo>
                      <a:lnTo>
                        <a:pt x="1862" y="932"/>
                      </a:lnTo>
                      <a:lnTo>
                        <a:pt x="1858" y="1013"/>
                      </a:lnTo>
                      <a:lnTo>
                        <a:pt x="1848" y="1093"/>
                      </a:lnTo>
                      <a:lnTo>
                        <a:pt x="1832" y="1169"/>
                      </a:lnTo>
                      <a:lnTo>
                        <a:pt x="1810" y="1243"/>
                      </a:lnTo>
                      <a:lnTo>
                        <a:pt x="1781" y="1315"/>
                      </a:lnTo>
                      <a:lnTo>
                        <a:pt x="1747" y="1383"/>
                      </a:lnTo>
                      <a:lnTo>
                        <a:pt x="1709" y="1448"/>
                      </a:lnTo>
                      <a:lnTo>
                        <a:pt x="1665" y="1509"/>
                      </a:lnTo>
                      <a:lnTo>
                        <a:pt x="1616" y="1567"/>
                      </a:lnTo>
                      <a:lnTo>
                        <a:pt x="1564" y="1620"/>
                      </a:lnTo>
                      <a:lnTo>
                        <a:pt x="1506" y="1669"/>
                      </a:lnTo>
                      <a:lnTo>
                        <a:pt x="1445" y="1713"/>
                      </a:lnTo>
                      <a:lnTo>
                        <a:pt x="1380" y="1751"/>
                      </a:lnTo>
                      <a:lnTo>
                        <a:pt x="1312" y="1784"/>
                      </a:lnTo>
                      <a:lnTo>
                        <a:pt x="1241" y="1813"/>
                      </a:lnTo>
                      <a:lnTo>
                        <a:pt x="1167" y="1835"/>
                      </a:lnTo>
                      <a:lnTo>
                        <a:pt x="1091" y="1852"/>
                      </a:lnTo>
                      <a:lnTo>
                        <a:pt x="1011" y="1862"/>
                      </a:lnTo>
                      <a:lnTo>
                        <a:pt x="930" y="1865"/>
                      </a:lnTo>
                      <a:lnTo>
                        <a:pt x="849" y="1862"/>
                      </a:lnTo>
                      <a:lnTo>
                        <a:pt x="770" y="1852"/>
                      </a:lnTo>
                      <a:lnTo>
                        <a:pt x="694" y="1835"/>
                      </a:lnTo>
                      <a:lnTo>
                        <a:pt x="620" y="1813"/>
                      </a:lnTo>
                      <a:lnTo>
                        <a:pt x="548" y="1784"/>
                      </a:lnTo>
                      <a:lnTo>
                        <a:pt x="480" y="1751"/>
                      </a:lnTo>
                      <a:lnTo>
                        <a:pt x="415" y="1713"/>
                      </a:lnTo>
                      <a:lnTo>
                        <a:pt x="354" y="1669"/>
                      </a:lnTo>
                      <a:lnTo>
                        <a:pt x="296" y="1620"/>
                      </a:lnTo>
                      <a:lnTo>
                        <a:pt x="244" y="1567"/>
                      </a:lnTo>
                      <a:lnTo>
                        <a:pt x="196" y="1509"/>
                      </a:lnTo>
                      <a:lnTo>
                        <a:pt x="152" y="1448"/>
                      </a:lnTo>
                      <a:lnTo>
                        <a:pt x="113" y="1383"/>
                      </a:lnTo>
                      <a:lnTo>
                        <a:pt x="79" y="1315"/>
                      </a:lnTo>
                      <a:lnTo>
                        <a:pt x="52" y="1243"/>
                      </a:lnTo>
                      <a:lnTo>
                        <a:pt x="29" y="1169"/>
                      </a:lnTo>
                      <a:lnTo>
                        <a:pt x="12" y="1093"/>
                      </a:lnTo>
                      <a:lnTo>
                        <a:pt x="3" y="1013"/>
                      </a:lnTo>
                      <a:lnTo>
                        <a:pt x="0" y="932"/>
                      </a:lnTo>
                      <a:lnTo>
                        <a:pt x="3" y="851"/>
                      </a:lnTo>
                      <a:lnTo>
                        <a:pt x="12" y="773"/>
                      </a:lnTo>
                      <a:lnTo>
                        <a:pt x="29" y="695"/>
                      </a:lnTo>
                      <a:lnTo>
                        <a:pt x="52" y="621"/>
                      </a:lnTo>
                      <a:lnTo>
                        <a:pt x="79" y="549"/>
                      </a:lnTo>
                      <a:lnTo>
                        <a:pt x="113" y="481"/>
                      </a:lnTo>
                      <a:lnTo>
                        <a:pt x="152" y="416"/>
                      </a:lnTo>
                      <a:lnTo>
                        <a:pt x="196" y="355"/>
                      </a:lnTo>
                      <a:lnTo>
                        <a:pt x="244" y="299"/>
                      </a:lnTo>
                      <a:lnTo>
                        <a:pt x="296" y="245"/>
                      </a:lnTo>
                      <a:lnTo>
                        <a:pt x="354" y="197"/>
                      </a:lnTo>
                      <a:lnTo>
                        <a:pt x="415" y="153"/>
                      </a:lnTo>
                      <a:lnTo>
                        <a:pt x="480" y="114"/>
                      </a:lnTo>
                      <a:lnTo>
                        <a:pt x="548" y="80"/>
                      </a:lnTo>
                      <a:lnTo>
                        <a:pt x="620" y="52"/>
                      </a:lnTo>
                      <a:lnTo>
                        <a:pt x="694" y="30"/>
                      </a:lnTo>
                      <a:lnTo>
                        <a:pt x="770" y="13"/>
                      </a:lnTo>
                      <a:lnTo>
                        <a:pt x="849" y="4"/>
                      </a:lnTo>
                      <a:lnTo>
                        <a:pt x="93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/>
                </a:p>
              </p:txBody>
            </p:sp>
            <p:sp>
              <p:nvSpPr>
                <p:cNvPr id="42" name="Freeform 6"/>
                <p:cNvSpPr>
                  <a:spLocks noEditPoints="1"/>
                </p:cNvSpPr>
                <p:nvPr/>
              </p:nvSpPr>
              <p:spPr bwMode="auto">
                <a:xfrm>
                  <a:off x="6849414" y="3819130"/>
                  <a:ext cx="113949" cy="112792"/>
                </a:xfrm>
                <a:custGeom>
                  <a:avLst/>
                  <a:gdLst>
                    <a:gd name="T0" fmla="*/ 1348 w 1862"/>
                    <a:gd name="T1" fmla="*/ 478 h 1865"/>
                    <a:gd name="T2" fmla="*/ 1128 w 1862"/>
                    <a:gd name="T3" fmla="*/ 665 h 1865"/>
                    <a:gd name="T4" fmla="*/ 878 w 1862"/>
                    <a:gd name="T5" fmla="*/ 929 h 1865"/>
                    <a:gd name="T6" fmla="*/ 661 w 1862"/>
                    <a:gd name="T7" fmla="*/ 1219 h 1865"/>
                    <a:gd name="T8" fmla="*/ 660 w 1862"/>
                    <a:gd name="T9" fmla="*/ 1216 h 1865"/>
                    <a:gd name="T10" fmla="*/ 651 w 1862"/>
                    <a:gd name="T11" fmla="*/ 1185 h 1865"/>
                    <a:gd name="T12" fmla="*/ 606 w 1862"/>
                    <a:gd name="T13" fmla="*/ 1084 h 1865"/>
                    <a:gd name="T14" fmla="*/ 555 w 1862"/>
                    <a:gd name="T15" fmla="*/ 1010 h 1865"/>
                    <a:gd name="T16" fmla="*/ 501 w 1862"/>
                    <a:gd name="T17" fmla="*/ 985 h 1865"/>
                    <a:gd name="T18" fmla="*/ 430 w 1862"/>
                    <a:gd name="T19" fmla="*/ 999 h 1865"/>
                    <a:gd name="T20" fmla="*/ 351 w 1862"/>
                    <a:gd name="T21" fmla="*/ 1048 h 1865"/>
                    <a:gd name="T22" fmla="*/ 375 w 1862"/>
                    <a:gd name="T23" fmla="*/ 1114 h 1865"/>
                    <a:gd name="T24" fmla="*/ 449 w 1862"/>
                    <a:gd name="T25" fmla="*/ 1189 h 1865"/>
                    <a:gd name="T26" fmla="*/ 498 w 1862"/>
                    <a:gd name="T27" fmla="*/ 1286 h 1865"/>
                    <a:gd name="T28" fmla="*/ 518 w 1862"/>
                    <a:gd name="T29" fmla="*/ 1328 h 1865"/>
                    <a:gd name="T30" fmla="*/ 524 w 1862"/>
                    <a:gd name="T31" fmla="*/ 1339 h 1865"/>
                    <a:gd name="T32" fmla="*/ 543 w 1862"/>
                    <a:gd name="T33" fmla="*/ 1377 h 1865"/>
                    <a:gd name="T34" fmla="*/ 571 w 1862"/>
                    <a:gd name="T35" fmla="*/ 1451 h 1865"/>
                    <a:gd name="T36" fmla="*/ 588 w 1862"/>
                    <a:gd name="T37" fmla="*/ 1513 h 1865"/>
                    <a:gd name="T38" fmla="*/ 618 w 1862"/>
                    <a:gd name="T39" fmla="*/ 1508 h 1865"/>
                    <a:gd name="T40" fmla="*/ 666 w 1862"/>
                    <a:gd name="T41" fmla="*/ 1479 h 1865"/>
                    <a:gd name="T42" fmla="*/ 715 w 1862"/>
                    <a:gd name="T43" fmla="*/ 1451 h 1865"/>
                    <a:gd name="T44" fmla="*/ 720 w 1862"/>
                    <a:gd name="T45" fmla="*/ 1447 h 1865"/>
                    <a:gd name="T46" fmla="*/ 741 w 1862"/>
                    <a:gd name="T47" fmla="*/ 1427 h 1865"/>
                    <a:gd name="T48" fmla="*/ 799 w 1862"/>
                    <a:gd name="T49" fmla="*/ 1336 h 1865"/>
                    <a:gd name="T50" fmla="*/ 913 w 1862"/>
                    <a:gd name="T51" fmla="*/ 1136 h 1865"/>
                    <a:gd name="T52" fmla="*/ 1056 w 1862"/>
                    <a:gd name="T53" fmla="*/ 929 h 1865"/>
                    <a:gd name="T54" fmla="*/ 1243 w 1862"/>
                    <a:gd name="T55" fmla="*/ 704 h 1865"/>
                    <a:gd name="T56" fmla="*/ 1427 w 1862"/>
                    <a:gd name="T57" fmla="*/ 521 h 1865"/>
                    <a:gd name="T58" fmla="*/ 1538 w 1862"/>
                    <a:gd name="T59" fmla="*/ 430 h 1865"/>
                    <a:gd name="T60" fmla="*/ 1534 w 1862"/>
                    <a:gd name="T61" fmla="*/ 425 h 1865"/>
                    <a:gd name="T62" fmla="*/ 1515 w 1862"/>
                    <a:gd name="T63" fmla="*/ 395 h 1865"/>
                    <a:gd name="T64" fmla="*/ 1011 w 1862"/>
                    <a:gd name="T65" fmla="*/ 4 h 1865"/>
                    <a:gd name="T66" fmla="*/ 1241 w 1862"/>
                    <a:gd name="T67" fmla="*/ 52 h 1865"/>
                    <a:gd name="T68" fmla="*/ 1445 w 1862"/>
                    <a:gd name="T69" fmla="*/ 153 h 1865"/>
                    <a:gd name="T70" fmla="*/ 1616 w 1862"/>
                    <a:gd name="T71" fmla="*/ 299 h 1865"/>
                    <a:gd name="T72" fmla="*/ 1747 w 1862"/>
                    <a:gd name="T73" fmla="*/ 481 h 1865"/>
                    <a:gd name="T74" fmla="*/ 1832 w 1862"/>
                    <a:gd name="T75" fmla="*/ 695 h 1865"/>
                    <a:gd name="T76" fmla="*/ 1862 w 1862"/>
                    <a:gd name="T77" fmla="*/ 932 h 1865"/>
                    <a:gd name="T78" fmla="*/ 1832 w 1862"/>
                    <a:gd name="T79" fmla="*/ 1169 h 1865"/>
                    <a:gd name="T80" fmla="*/ 1747 w 1862"/>
                    <a:gd name="T81" fmla="*/ 1383 h 1865"/>
                    <a:gd name="T82" fmla="*/ 1616 w 1862"/>
                    <a:gd name="T83" fmla="*/ 1567 h 1865"/>
                    <a:gd name="T84" fmla="*/ 1445 w 1862"/>
                    <a:gd name="T85" fmla="*/ 1713 h 1865"/>
                    <a:gd name="T86" fmla="*/ 1241 w 1862"/>
                    <a:gd name="T87" fmla="*/ 1813 h 1865"/>
                    <a:gd name="T88" fmla="*/ 1011 w 1862"/>
                    <a:gd name="T89" fmla="*/ 1862 h 1865"/>
                    <a:gd name="T90" fmla="*/ 770 w 1862"/>
                    <a:gd name="T91" fmla="*/ 1852 h 1865"/>
                    <a:gd name="T92" fmla="*/ 548 w 1862"/>
                    <a:gd name="T93" fmla="*/ 1784 h 1865"/>
                    <a:gd name="T94" fmla="*/ 354 w 1862"/>
                    <a:gd name="T95" fmla="*/ 1669 h 1865"/>
                    <a:gd name="T96" fmla="*/ 196 w 1862"/>
                    <a:gd name="T97" fmla="*/ 1509 h 1865"/>
                    <a:gd name="T98" fmla="*/ 79 w 1862"/>
                    <a:gd name="T99" fmla="*/ 1315 h 1865"/>
                    <a:gd name="T100" fmla="*/ 12 w 1862"/>
                    <a:gd name="T101" fmla="*/ 1093 h 1865"/>
                    <a:gd name="T102" fmla="*/ 3 w 1862"/>
                    <a:gd name="T103" fmla="*/ 851 h 1865"/>
                    <a:gd name="T104" fmla="*/ 52 w 1862"/>
                    <a:gd name="T105" fmla="*/ 621 h 1865"/>
                    <a:gd name="T106" fmla="*/ 152 w 1862"/>
                    <a:gd name="T107" fmla="*/ 416 h 1865"/>
                    <a:gd name="T108" fmla="*/ 296 w 1862"/>
                    <a:gd name="T109" fmla="*/ 245 h 1865"/>
                    <a:gd name="T110" fmla="*/ 480 w 1862"/>
                    <a:gd name="T111" fmla="*/ 114 h 1865"/>
                    <a:gd name="T112" fmla="*/ 694 w 1862"/>
                    <a:gd name="T113" fmla="*/ 30 h 1865"/>
                    <a:gd name="T114" fmla="*/ 930 w 1862"/>
                    <a:gd name="T115" fmla="*/ 0 h 1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62" h="1865">
                      <a:moveTo>
                        <a:pt x="1503" y="377"/>
                      </a:moveTo>
                      <a:lnTo>
                        <a:pt x="1424" y="425"/>
                      </a:lnTo>
                      <a:lnTo>
                        <a:pt x="1348" y="478"/>
                      </a:lnTo>
                      <a:lnTo>
                        <a:pt x="1273" y="536"/>
                      </a:lnTo>
                      <a:lnTo>
                        <a:pt x="1200" y="598"/>
                      </a:lnTo>
                      <a:lnTo>
                        <a:pt x="1128" y="665"/>
                      </a:lnTo>
                      <a:lnTo>
                        <a:pt x="1056" y="734"/>
                      </a:lnTo>
                      <a:lnTo>
                        <a:pt x="962" y="832"/>
                      </a:lnTo>
                      <a:lnTo>
                        <a:pt x="878" y="929"/>
                      </a:lnTo>
                      <a:lnTo>
                        <a:pt x="800" y="1026"/>
                      </a:lnTo>
                      <a:lnTo>
                        <a:pt x="728" y="1122"/>
                      </a:lnTo>
                      <a:lnTo>
                        <a:pt x="661" y="1219"/>
                      </a:lnTo>
                      <a:lnTo>
                        <a:pt x="661" y="1219"/>
                      </a:lnTo>
                      <a:lnTo>
                        <a:pt x="661" y="1218"/>
                      </a:lnTo>
                      <a:lnTo>
                        <a:pt x="660" y="1216"/>
                      </a:lnTo>
                      <a:lnTo>
                        <a:pt x="659" y="1210"/>
                      </a:lnTo>
                      <a:lnTo>
                        <a:pt x="655" y="1199"/>
                      </a:lnTo>
                      <a:lnTo>
                        <a:pt x="651" y="1185"/>
                      </a:lnTo>
                      <a:lnTo>
                        <a:pt x="644" y="1165"/>
                      </a:lnTo>
                      <a:lnTo>
                        <a:pt x="624" y="1122"/>
                      </a:lnTo>
                      <a:lnTo>
                        <a:pt x="606" y="1084"/>
                      </a:lnTo>
                      <a:lnTo>
                        <a:pt x="588" y="1054"/>
                      </a:lnTo>
                      <a:lnTo>
                        <a:pt x="572" y="1028"/>
                      </a:lnTo>
                      <a:lnTo>
                        <a:pt x="555" y="1010"/>
                      </a:lnTo>
                      <a:lnTo>
                        <a:pt x="538" y="996"/>
                      </a:lnTo>
                      <a:lnTo>
                        <a:pt x="519" y="989"/>
                      </a:lnTo>
                      <a:lnTo>
                        <a:pt x="501" y="985"/>
                      </a:lnTo>
                      <a:lnTo>
                        <a:pt x="478" y="987"/>
                      </a:lnTo>
                      <a:lnTo>
                        <a:pt x="455" y="991"/>
                      </a:lnTo>
                      <a:lnTo>
                        <a:pt x="430" y="999"/>
                      </a:lnTo>
                      <a:lnTo>
                        <a:pt x="405" y="1011"/>
                      </a:lnTo>
                      <a:lnTo>
                        <a:pt x="378" y="1027"/>
                      </a:lnTo>
                      <a:lnTo>
                        <a:pt x="351" y="1048"/>
                      </a:lnTo>
                      <a:lnTo>
                        <a:pt x="321" y="1076"/>
                      </a:lnTo>
                      <a:lnTo>
                        <a:pt x="348" y="1092"/>
                      </a:lnTo>
                      <a:lnTo>
                        <a:pt x="375" y="1114"/>
                      </a:lnTo>
                      <a:lnTo>
                        <a:pt x="401" y="1138"/>
                      </a:lnTo>
                      <a:lnTo>
                        <a:pt x="429" y="1165"/>
                      </a:lnTo>
                      <a:lnTo>
                        <a:pt x="449" y="1189"/>
                      </a:lnTo>
                      <a:lnTo>
                        <a:pt x="465" y="1217"/>
                      </a:lnTo>
                      <a:lnTo>
                        <a:pt x="481" y="1249"/>
                      </a:lnTo>
                      <a:lnTo>
                        <a:pt x="498" y="1286"/>
                      </a:lnTo>
                      <a:lnTo>
                        <a:pt x="518" y="1327"/>
                      </a:lnTo>
                      <a:lnTo>
                        <a:pt x="518" y="1327"/>
                      </a:lnTo>
                      <a:lnTo>
                        <a:pt x="518" y="1328"/>
                      </a:lnTo>
                      <a:lnTo>
                        <a:pt x="519" y="1329"/>
                      </a:lnTo>
                      <a:lnTo>
                        <a:pt x="522" y="1332"/>
                      </a:lnTo>
                      <a:lnTo>
                        <a:pt x="524" y="1339"/>
                      </a:lnTo>
                      <a:lnTo>
                        <a:pt x="528" y="1347"/>
                      </a:lnTo>
                      <a:lnTo>
                        <a:pt x="535" y="1360"/>
                      </a:lnTo>
                      <a:lnTo>
                        <a:pt x="543" y="1377"/>
                      </a:lnTo>
                      <a:lnTo>
                        <a:pt x="554" y="1398"/>
                      </a:lnTo>
                      <a:lnTo>
                        <a:pt x="563" y="1425"/>
                      </a:lnTo>
                      <a:lnTo>
                        <a:pt x="571" y="1451"/>
                      </a:lnTo>
                      <a:lnTo>
                        <a:pt x="579" y="1475"/>
                      </a:lnTo>
                      <a:lnTo>
                        <a:pt x="585" y="1495"/>
                      </a:lnTo>
                      <a:lnTo>
                        <a:pt x="588" y="1513"/>
                      </a:lnTo>
                      <a:lnTo>
                        <a:pt x="590" y="1524"/>
                      </a:lnTo>
                      <a:lnTo>
                        <a:pt x="605" y="1516"/>
                      </a:lnTo>
                      <a:lnTo>
                        <a:pt x="618" y="1508"/>
                      </a:lnTo>
                      <a:lnTo>
                        <a:pt x="632" y="1500"/>
                      </a:lnTo>
                      <a:lnTo>
                        <a:pt x="647" y="1491"/>
                      </a:lnTo>
                      <a:lnTo>
                        <a:pt x="666" y="1479"/>
                      </a:lnTo>
                      <a:lnTo>
                        <a:pt x="688" y="1466"/>
                      </a:lnTo>
                      <a:lnTo>
                        <a:pt x="715" y="1453"/>
                      </a:lnTo>
                      <a:lnTo>
                        <a:pt x="715" y="1451"/>
                      </a:lnTo>
                      <a:lnTo>
                        <a:pt x="715" y="1451"/>
                      </a:lnTo>
                      <a:lnTo>
                        <a:pt x="717" y="1450"/>
                      </a:lnTo>
                      <a:lnTo>
                        <a:pt x="720" y="1447"/>
                      </a:lnTo>
                      <a:lnTo>
                        <a:pt x="725" y="1443"/>
                      </a:lnTo>
                      <a:lnTo>
                        <a:pt x="732" y="1436"/>
                      </a:lnTo>
                      <a:lnTo>
                        <a:pt x="741" y="1427"/>
                      </a:lnTo>
                      <a:lnTo>
                        <a:pt x="754" y="1414"/>
                      </a:lnTo>
                      <a:lnTo>
                        <a:pt x="770" y="1398"/>
                      </a:lnTo>
                      <a:lnTo>
                        <a:pt x="799" y="1336"/>
                      </a:lnTo>
                      <a:lnTo>
                        <a:pt x="832" y="1271"/>
                      </a:lnTo>
                      <a:lnTo>
                        <a:pt x="870" y="1204"/>
                      </a:lnTo>
                      <a:lnTo>
                        <a:pt x="913" y="1136"/>
                      </a:lnTo>
                      <a:lnTo>
                        <a:pt x="958" y="1066"/>
                      </a:lnTo>
                      <a:lnTo>
                        <a:pt x="1005" y="997"/>
                      </a:lnTo>
                      <a:lnTo>
                        <a:pt x="1056" y="929"/>
                      </a:lnTo>
                      <a:lnTo>
                        <a:pt x="1109" y="861"/>
                      </a:lnTo>
                      <a:lnTo>
                        <a:pt x="1177" y="780"/>
                      </a:lnTo>
                      <a:lnTo>
                        <a:pt x="1243" y="704"/>
                      </a:lnTo>
                      <a:lnTo>
                        <a:pt x="1306" y="637"/>
                      </a:lnTo>
                      <a:lnTo>
                        <a:pt x="1368" y="576"/>
                      </a:lnTo>
                      <a:lnTo>
                        <a:pt x="1427" y="521"/>
                      </a:lnTo>
                      <a:lnTo>
                        <a:pt x="1484" y="473"/>
                      </a:lnTo>
                      <a:lnTo>
                        <a:pt x="1538" y="430"/>
                      </a:lnTo>
                      <a:lnTo>
                        <a:pt x="1538" y="430"/>
                      </a:lnTo>
                      <a:lnTo>
                        <a:pt x="1537" y="430"/>
                      </a:lnTo>
                      <a:lnTo>
                        <a:pt x="1536" y="428"/>
                      </a:lnTo>
                      <a:lnTo>
                        <a:pt x="1534" y="425"/>
                      </a:lnTo>
                      <a:lnTo>
                        <a:pt x="1529" y="418"/>
                      </a:lnTo>
                      <a:lnTo>
                        <a:pt x="1523" y="408"/>
                      </a:lnTo>
                      <a:lnTo>
                        <a:pt x="1515" y="395"/>
                      </a:lnTo>
                      <a:lnTo>
                        <a:pt x="1503" y="377"/>
                      </a:lnTo>
                      <a:close/>
                      <a:moveTo>
                        <a:pt x="930" y="0"/>
                      </a:moveTo>
                      <a:lnTo>
                        <a:pt x="1011" y="4"/>
                      </a:lnTo>
                      <a:lnTo>
                        <a:pt x="1091" y="13"/>
                      </a:lnTo>
                      <a:lnTo>
                        <a:pt x="1167" y="30"/>
                      </a:lnTo>
                      <a:lnTo>
                        <a:pt x="1241" y="52"/>
                      </a:lnTo>
                      <a:lnTo>
                        <a:pt x="1312" y="80"/>
                      </a:lnTo>
                      <a:lnTo>
                        <a:pt x="1380" y="114"/>
                      </a:lnTo>
                      <a:lnTo>
                        <a:pt x="1445" y="153"/>
                      </a:lnTo>
                      <a:lnTo>
                        <a:pt x="1506" y="197"/>
                      </a:lnTo>
                      <a:lnTo>
                        <a:pt x="1564" y="245"/>
                      </a:lnTo>
                      <a:lnTo>
                        <a:pt x="1616" y="299"/>
                      </a:lnTo>
                      <a:lnTo>
                        <a:pt x="1665" y="355"/>
                      </a:lnTo>
                      <a:lnTo>
                        <a:pt x="1709" y="416"/>
                      </a:lnTo>
                      <a:lnTo>
                        <a:pt x="1747" y="481"/>
                      </a:lnTo>
                      <a:lnTo>
                        <a:pt x="1781" y="549"/>
                      </a:lnTo>
                      <a:lnTo>
                        <a:pt x="1810" y="621"/>
                      </a:lnTo>
                      <a:lnTo>
                        <a:pt x="1832" y="695"/>
                      </a:lnTo>
                      <a:lnTo>
                        <a:pt x="1848" y="773"/>
                      </a:lnTo>
                      <a:lnTo>
                        <a:pt x="1858" y="851"/>
                      </a:lnTo>
                      <a:lnTo>
                        <a:pt x="1862" y="932"/>
                      </a:lnTo>
                      <a:lnTo>
                        <a:pt x="1858" y="1013"/>
                      </a:lnTo>
                      <a:lnTo>
                        <a:pt x="1848" y="1093"/>
                      </a:lnTo>
                      <a:lnTo>
                        <a:pt x="1832" y="1169"/>
                      </a:lnTo>
                      <a:lnTo>
                        <a:pt x="1810" y="1243"/>
                      </a:lnTo>
                      <a:lnTo>
                        <a:pt x="1781" y="1315"/>
                      </a:lnTo>
                      <a:lnTo>
                        <a:pt x="1747" y="1383"/>
                      </a:lnTo>
                      <a:lnTo>
                        <a:pt x="1709" y="1448"/>
                      </a:lnTo>
                      <a:lnTo>
                        <a:pt x="1665" y="1509"/>
                      </a:lnTo>
                      <a:lnTo>
                        <a:pt x="1616" y="1567"/>
                      </a:lnTo>
                      <a:lnTo>
                        <a:pt x="1564" y="1620"/>
                      </a:lnTo>
                      <a:lnTo>
                        <a:pt x="1506" y="1669"/>
                      </a:lnTo>
                      <a:lnTo>
                        <a:pt x="1445" y="1713"/>
                      </a:lnTo>
                      <a:lnTo>
                        <a:pt x="1380" y="1751"/>
                      </a:lnTo>
                      <a:lnTo>
                        <a:pt x="1312" y="1784"/>
                      </a:lnTo>
                      <a:lnTo>
                        <a:pt x="1241" y="1813"/>
                      </a:lnTo>
                      <a:lnTo>
                        <a:pt x="1167" y="1835"/>
                      </a:lnTo>
                      <a:lnTo>
                        <a:pt x="1091" y="1852"/>
                      </a:lnTo>
                      <a:lnTo>
                        <a:pt x="1011" y="1862"/>
                      </a:lnTo>
                      <a:lnTo>
                        <a:pt x="930" y="1865"/>
                      </a:lnTo>
                      <a:lnTo>
                        <a:pt x="849" y="1862"/>
                      </a:lnTo>
                      <a:lnTo>
                        <a:pt x="770" y="1852"/>
                      </a:lnTo>
                      <a:lnTo>
                        <a:pt x="694" y="1835"/>
                      </a:lnTo>
                      <a:lnTo>
                        <a:pt x="620" y="1813"/>
                      </a:lnTo>
                      <a:lnTo>
                        <a:pt x="548" y="1784"/>
                      </a:lnTo>
                      <a:lnTo>
                        <a:pt x="480" y="1751"/>
                      </a:lnTo>
                      <a:lnTo>
                        <a:pt x="415" y="1713"/>
                      </a:lnTo>
                      <a:lnTo>
                        <a:pt x="354" y="1669"/>
                      </a:lnTo>
                      <a:lnTo>
                        <a:pt x="296" y="1620"/>
                      </a:lnTo>
                      <a:lnTo>
                        <a:pt x="244" y="1567"/>
                      </a:lnTo>
                      <a:lnTo>
                        <a:pt x="196" y="1509"/>
                      </a:lnTo>
                      <a:lnTo>
                        <a:pt x="152" y="1448"/>
                      </a:lnTo>
                      <a:lnTo>
                        <a:pt x="113" y="1383"/>
                      </a:lnTo>
                      <a:lnTo>
                        <a:pt x="79" y="1315"/>
                      </a:lnTo>
                      <a:lnTo>
                        <a:pt x="52" y="1243"/>
                      </a:lnTo>
                      <a:lnTo>
                        <a:pt x="29" y="1169"/>
                      </a:lnTo>
                      <a:lnTo>
                        <a:pt x="12" y="1093"/>
                      </a:lnTo>
                      <a:lnTo>
                        <a:pt x="3" y="1013"/>
                      </a:lnTo>
                      <a:lnTo>
                        <a:pt x="0" y="932"/>
                      </a:lnTo>
                      <a:lnTo>
                        <a:pt x="3" y="851"/>
                      </a:lnTo>
                      <a:lnTo>
                        <a:pt x="12" y="773"/>
                      </a:lnTo>
                      <a:lnTo>
                        <a:pt x="29" y="695"/>
                      </a:lnTo>
                      <a:lnTo>
                        <a:pt x="52" y="621"/>
                      </a:lnTo>
                      <a:lnTo>
                        <a:pt x="79" y="549"/>
                      </a:lnTo>
                      <a:lnTo>
                        <a:pt x="113" y="481"/>
                      </a:lnTo>
                      <a:lnTo>
                        <a:pt x="152" y="416"/>
                      </a:lnTo>
                      <a:lnTo>
                        <a:pt x="196" y="355"/>
                      </a:lnTo>
                      <a:lnTo>
                        <a:pt x="244" y="299"/>
                      </a:lnTo>
                      <a:lnTo>
                        <a:pt x="296" y="245"/>
                      </a:lnTo>
                      <a:lnTo>
                        <a:pt x="354" y="197"/>
                      </a:lnTo>
                      <a:lnTo>
                        <a:pt x="415" y="153"/>
                      </a:lnTo>
                      <a:lnTo>
                        <a:pt x="480" y="114"/>
                      </a:lnTo>
                      <a:lnTo>
                        <a:pt x="548" y="80"/>
                      </a:lnTo>
                      <a:lnTo>
                        <a:pt x="620" y="52"/>
                      </a:lnTo>
                      <a:lnTo>
                        <a:pt x="694" y="30"/>
                      </a:lnTo>
                      <a:lnTo>
                        <a:pt x="770" y="13"/>
                      </a:lnTo>
                      <a:lnTo>
                        <a:pt x="849" y="4"/>
                      </a:lnTo>
                      <a:lnTo>
                        <a:pt x="93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/>
                </a:p>
              </p:txBody>
            </p:sp>
            <p:sp>
              <p:nvSpPr>
                <p:cNvPr id="43" name="Freeform 6"/>
                <p:cNvSpPr>
                  <a:spLocks noEditPoints="1"/>
                </p:cNvSpPr>
                <p:nvPr/>
              </p:nvSpPr>
              <p:spPr bwMode="auto">
                <a:xfrm>
                  <a:off x="6413006" y="3819130"/>
                  <a:ext cx="113949" cy="112792"/>
                </a:xfrm>
                <a:custGeom>
                  <a:avLst/>
                  <a:gdLst>
                    <a:gd name="T0" fmla="*/ 1348 w 1862"/>
                    <a:gd name="T1" fmla="*/ 478 h 1865"/>
                    <a:gd name="T2" fmla="*/ 1128 w 1862"/>
                    <a:gd name="T3" fmla="*/ 665 h 1865"/>
                    <a:gd name="T4" fmla="*/ 878 w 1862"/>
                    <a:gd name="T5" fmla="*/ 929 h 1865"/>
                    <a:gd name="T6" fmla="*/ 661 w 1862"/>
                    <a:gd name="T7" fmla="*/ 1219 h 1865"/>
                    <a:gd name="T8" fmla="*/ 660 w 1862"/>
                    <a:gd name="T9" fmla="*/ 1216 h 1865"/>
                    <a:gd name="T10" fmla="*/ 651 w 1862"/>
                    <a:gd name="T11" fmla="*/ 1185 h 1865"/>
                    <a:gd name="T12" fmla="*/ 606 w 1862"/>
                    <a:gd name="T13" fmla="*/ 1084 h 1865"/>
                    <a:gd name="T14" fmla="*/ 555 w 1862"/>
                    <a:gd name="T15" fmla="*/ 1010 h 1865"/>
                    <a:gd name="T16" fmla="*/ 501 w 1862"/>
                    <a:gd name="T17" fmla="*/ 985 h 1865"/>
                    <a:gd name="T18" fmla="*/ 430 w 1862"/>
                    <a:gd name="T19" fmla="*/ 999 h 1865"/>
                    <a:gd name="T20" fmla="*/ 351 w 1862"/>
                    <a:gd name="T21" fmla="*/ 1048 h 1865"/>
                    <a:gd name="T22" fmla="*/ 375 w 1862"/>
                    <a:gd name="T23" fmla="*/ 1114 h 1865"/>
                    <a:gd name="T24" fmla="*/ 449 w 1862"/>
                    <a:gd name="T25" fmla="*/ 1189 h 1865"/>
                    <a:gd name="T26" fmla="*/ 498 w 1862"/>
                    <a:gd name="T27" fmla="*/ 1286 h 1865"/>
                    <a:gd name="T28" fmla="*/ 518 w 1862"/>
                    <a:gd name="T29" fmla="*/ 1328 h 1865"/>
                    <a:gd name="T30" fmla="*/ 524 w 1862"/>
                    <a:gd name="T31" fmla="*/ 1339 h 1865"/>
                    <a:gd name="T32" fmla="*/ 543 w 1862"/>
                    <a:gd name="T33" fmla="*/ 1377 h 1865"/>
                    <a:gd name="T34" fmla="*/ 571 w 1862"/>
                    <a:gd name="T35" fmla="*/ 1451 h 1865"/>
                    <a:gd name="T36" fmla="*/ 588 w 1862"/>
                    <a:gd name="T37" fmla="*/ 1513 h 1865"/>
                    <a:gd name="T38" fmla="*/ 618 w 1862"/>
                    <a:gd name="T39" fmla="*/ 1508 h 1865"/>
                    <a:gd name="T40" fmla="*/ 666 w 1862"/>
                    <a:gd name="T41" fmla="*/ 1479 h 1865"/>
                    <a:gd name="T42" fmla="*/ 715 w 1862"/>
                    <a:gd name="T43" fmla="*/ 1451 h 1865"/>
                    <a:gd name="T44" fmla="*/ 720 w 1862"/>
                    <a:gd name="T45" fmla="*/ 1447 h 1865"/>
                    <a:gd name="T46" fmla="*/ 741 w 1862"/>
                    <a:gd name="T47" fmla="*/ 1427 h 1865"/>
                    <a:gd name="T48" fmla="*/ 799 w 1862"/>
                    <a:gd name="T49" fmla="*/ 1336 h 1865"/>
                    <a:gd name="T50" fmla="*/ 913 w 1862"/>
                    <a:gd name="T51" fmla="*/ 1136 h 1865"/>
                    <a:gd name="T52" fmla="*/ 1056 w 1862"/>
                    <a:gd name="T53" fmla="*/ 929 h 1865"/>
                    <a:gd name="T54" fmla="*/ 1243 w 1862"/>
                    <a:gd name="T55" fmla="*/ 704 h 1865"/>
                    <a:gd name="T56" fmla="*/ 1427 w 1862"/>
                    <a:gd name="T57" fmla="*/ 521 h 1865"/>
                    <a:gd name="T58" fmla="*/ 1538 w 1862"/>
                    <a:gd name="T59" fmla="*/ 430 h 1865"/>
                    <a:gd name="T60" fmla="*/ 1534 w 1862"/>
                    <a:gd name="T61" fmla="*/ 425 h 1865"/>
                    <a:gd name="T62" fmla="*/ 1515 w 1862"/>
                    <a:gd name="T63" fmla="*/ 395 h 1865"/>
                    <a:gd name="T64" fmla="*/ 1011 w 1862"/>
                    <a:gd name="T65" fmla="*/ 4 h 1865"/>
                    <a:gd name="T66" fmla="*/ 1241 w 1862"/>
                    <a:gd name="T67" fmla="*/ 52 h 1865"/>
                    <a:gd name="T68" fmla="*/ 1445 w 1862"/>
                    <a:gd name="T69" fmla="*/ 153 h 1865"/>
                    <a:gd name="T70" fmla="*/ 1616 w 1862"/>
                    <a:gd name="T71" fmla="*/ 299 h 1865"/>
                    <a:gd name="T72" fmla="*/ 1747 w 1862"/>
                    <a:gd name="T73" fmla="*/ 481 h 1865"/>
                    <a:gd name="T74" fmla="*/ 1832 w 1862"/>
                    <a:gd name="T75" fmla="*/ 695 h 1865"/>
                    <a:gd name="T76" fmla="*/ 1862 w 1862"/>
                    <a:gd name="T77" fmla="*/ 932 h 1865"/>
                    <a:gd name="T78" fmla="*/ 1832 w 1862"/>
                    <a:gd name="T79" fmla="*/ 1169 h 1865"/>
                    <a:gd name="T80" fmla="*/ 1747 w 1862"/>
                    <a:gd name="T81" fmla="*/ 1383 h 1865"/>
                    <a:gd name="T82" fmla="*/ 1616 w 1862"/>
                    <a:gd name="T83" fmla="*/ 1567 h 1865"/>
                    <a:gd name="T84" fmla="*/ 1445 w 1862"/>
                    <a:gd name="T85" fmla="*/ 1713 h 1865"/>
                    <a:gd name="T86" fmla="*/ 1241 w 1862"/>
                    <a:gd name="T87" fmla="*/ 1813 h 1865"/>
                    <a:gd name="T88" fmla="*/ 1011 w 1862"/>
                    <a:gd name="T89" fmla="*/ 1862 h 1865"/>
                    <a:gd name="T90" fmla="*/ 770 w 1862"/>
                    <a:gd name="T91" fmla="*/ 1852 h 1865"/>
                    <a:gd name="T92" fmla="*/ 548 w 1862"/>
                    <a:gd name="T93" fmla="*/ 1784 h 1865"/>
                    <a:gd name="T94" fmla="*/ 354 w 1862"/>
                    <a:gd name="T95" fmla="*/ 1669 h 1865"/>
                    <a:gd name="T96" fmla="*/ 196 w 1862"/>
                    <a:gd name="T97" fmla="*/ 1509 h 1865"/>
                    <a:gd name="T98" fmla="*/ 79 w 1862"/>
                    <a:gd name="T99" fmla="*/ 1315 h 1865"/>
                    <a:gd name="T100" fmla="*/ 12 w 1862"/>
                    <a:gd name="T101" fmla="*/ 1093 h 1865"/>
                    <a:gd name="T102" fmla="*/ 3 w 1862"/>
                    <a:gd name="T103" fmla="*/ 851 h 1865"/>
                    <a:gd name="T104" fmla="*/ 52 w 1862"/>
                    <a:gd name="T105" fmla="*/ 621 h 1865"/>
                    <a:gd name="T106" fmla="*/ 152 w 1862"/>
                    <a:gd name="T107" fmla="*/ 416 h 1865"/>
                    <a:gd name="T108" fmla="*/ 296 w 1862"/>
                    <a:gd name="T109" fmla="*/ 245 h 1865"/>
                    <a:gd name="T110" fmla="*/ 480 w 1862"/>
                    <a:gd name="T111" fmla="*/ 114 h 1865"/>
                    <a:gd name="T112" fmla="*/ 694 w 1862"/>
                    <a:gd name="T113" fmla="*/ 30 h 1865"/>
                    <a:gd name="T114" fmla="*/ 930 w 1862"/>
                    <a:gd name="T115" fmla="*/ 0 h 1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62" h="1865">
                      <a:moveTo>
                        <a:pt x="1503" y="377"/>
                      </a:moveTo>
                      <a:lnTo>
                        <a:pt x="1424" y="425"/>
                      </a:lnTo>
                      <a:lnTo>
                        <a:pt x="1348" y="478"/>
                      </a:lnTo>
                      <a:lnTo>
                        <a:pt x="1273" y="536"/>
                      </a:lnTo>
                      <a:lnTo>
                        <a:pt x="1200" y="598"/>
                      </a:lnTo>
                      <a:lnTo>
                        <a:pt x="1128" y="665"/>
                      </a:lnTo>
                      <a:lnTo>
                        <a:pt x="1056" y="734"/>
                      </a:lnTo>
                      <a:lnTo>
                        <a:pt x="962" y="832"/>
                      </a:lnTo>
                      <a:lnTo>
                        <a:pt x="878" y="929"/>
                      </a:lnTo>
                      <a:lnTo>
                        <a:pt x="800" y="1026"/>
                      </a:lnTo>
                      <a:lnTo>
                        <a:pt x="728" y="1122"/>
                      </a:lnTo>
                      <a:lnTo>
                        <a:pt x="661" y="1219"/>
                      </a:lnTo>
                      <a:lnTo>
                        <a:pt x="661" y="1219"/>
                      </a:lnTo>
                      <a:lnTo>
                        <a:pt x="661" y="1218"/>
                      </a:lnTo>
                      <a:lnTo>
                        <a:pt x="660" y="1216"/>
                      </a:lnTo>
                      <a:lnTo>
                        <a:pt x="659" y="1210"/>
                      </a:lnTo>
                      <a:lnTo>
                        <a:pt x="655" y="1199"/>
                      </a:lnTo>
                      <a:lnTo>
                        <a:pt x="651" y="1185"/>
                      </a:lnTo>
                      <a:lnTo>
                        <a:pt x="644" y="1165"/>
                      </a:lnTo>
                      <a:lnTo>
                        <a:pt x="624" y="1122"/>
                      </a:lnTo>
                      <a:lnTo>
                        <a:pt x="606" y="1084"/>
                      </a:lnTo>
                      <a:lnTo>
                        <a:pt x="588" y="1054"/>
                      </a:lnTo>
                      <a:lnTo>
                        <a:pt x="572" y="1028"/>
                      </a:lnTo>
                      <a:lnTo>
                        <a:pt x="555" y="1010"/>
                      </a:lnTo>
                      <a:lnTo>
                        <a:pt x="538" y="996"/>
                      </a:lnTo>
                      <a:lnTo>
                        <a:pt x="519" y="989"/>
                      </a:lnTo>
                      <a:lnTo>
                        <a:pt x="501" y="985"/>
                      </a:lnTo>
                      <a:lnTo>
                        <a:pt x="478" y="987"/>
                      </a:lnTo>
                      <a:lnTo>
                        <a:pt x="455" y="991"/>
                      </a:lnTo>
                      <a:lnTo>
                        <a:pt x="430" y="999"/>
                      </a:lnTo>
                      <a:lnTo>
                        <a:pt x="405" y="1011"/>
                      </a:lnTo>
                      <a:lnTo>
                        <a:pt x="378" y="1027"/>
                      </a:lnTo>
                      <a:lnTo>
                        <a:pt x="351" y="1048"/>
                      </a:lnTo>
                      <a:lnTo>
                        <a:pt x="321" y="1076"/>
                      </a:lnTo>
                      <a:lnTo>
                        <a:pt x="348" y="1092"/>
                      </a:lnTo>
                      <a:lnTo>
                        <a:pt x="375" y="1114"/>
                      </a:lnTo>
                      <a:lnTo>
                        <a:pt x="401" y="1138"/>
                      </a:lnTo>
                      <a:lnTo>
                        <a:pt x="429" y="1165"/>
                      </a:lnTo>
                      <a:lnTo>
                        <a:pt x="449" y="1189"/>
                      </a:lnTo>
                      <a:lnTo>
                        <a:pt x="465" y="1217"/>
                      </a:lnTo>
                      <a:lnTo>
                        <a:pt x="481" y="1249"/>
                      </a:lnTo>
                      <a:lnTo>
                        <a:pt x="498" y="1286"/>
                      </a:lnTo>
                      <a:lnTo>
                        <a:pt x="518" y="1327"/>
                      </a:lnTo>
                      <a:lnTo>
                        <a:pt x="518" y="1327"/>
                      </a:lnTo>
                      <a:lnTo>
                        <a:pt x="518" y="1328"/>
                      </a:lnTo>
                      <a:lnTo>
                        <a:pt x="519" y="1329"/>
                      </a:lnTo>
                      <a:lnTo>
                        <a:pt x="522" y="1332"/>
                      </a:lnTo>
                      <a:lnTo>
                        <a:pt x="524" y="1339"/>
                      </a:lnTo>
                      <a:lnTo>
                        <a:pt x="528" y="1347"/>
                      </a:lnTo>
                      <a:lnTo>
                        <a:pt x="535" y="1360"/>
                      </a:lnTo>
                      <a:lnTo>
                        <a:pt x="543" y="1377"/>
                      </a:lnTo>
                      <a:lnTo>
                        <a:pt x="554" y="1398"/>
                      </a:lnTo>
                      <a:lnTo>
                        <a:pt x="563" y="1425"/>
                      </a:lnTo>
                      <a:lnTo>
                        <a:pt x="571" y="1451"/>
                      </a:lnTo>
                      <a:lnTo>
                        <a:pt x="579" y="1475"/>
                      </a:lnTo>
                      <a:lnTo>
                        <a:pt x="585" y="1495"/>
                      </a:lnTo>
                      <a:lnTo>
                        <a:pt x="588" y="1513"/>
                      </a:lnTo>
                      <a:lnTo>
                        <a:pt x="590" y="1524"/>
                      </a:lnTo>
                      <a:lnTo>
                        <a:pt x="605" y="1516"/>
                      </a:lnTo>
                      <a:lnTo>
                        <a:pt x="618" y="1508"/>
                      </a:lnTo>
                      <a:lnTo>
                        <a:pt x="632" y="1500"/>
                      </a:lnTo>
                      <a:lnTo>
                        <a:pt x="647" y="1491"/>
                      </a:lnTo>
                      <a:lnTo>
                        <a:pt x="666" y="1479"/>
                      </a:lnTo>
                      <a:lnTo>
                        <a:pt x="688" y="1466"/>
                      </a:lnTo>
                      <a:lnTo>
                        <a:pt x="715" y="1453"/>
                      </a:lnTo>
                      <a:lnTo>
                        <a:pt x="715" y="1451"/>
                      </a:lnTo>
                      <a:lnTo>
                        <a:pt x="715" y="1451"/>
                      </a:lnTo>
                      <a:lnTo>
                        <a:pt x="717" y="1450"/>
                      </a:lnTo>
                      <a:lnTo>
                        <a:pt x="720" y="1447"/>
                      </a:lnTo>
                      <a:lnTo>
                        <a:pt x="725" y="1443"/>
                      </a:lnTo>
                      <a:lnTo>
                        <a:pt x="732" y="1436"/>
                      </a:lnTo>
                      <a:lnTo>
                        <a:pt x="741" y="1427"/>
                      </a:lnTo>
                      <a:lnTo>
                        <a:pt x="754" y="1414"/>
                      </a:lnTo>
                      <a:lnTo>
                        <a:pt x="770" y="1398"/>
                      </a:lnTo>
                      <a:lnTo>
                        <a:pt x="799" y="1336"/>
                      </a:lnTo>
                      <a:lnTo>
                        <a:pt x="832" y="1271"/>
                      </a:lnTo>
                      <a:lnTo>
                        <a:pt x="870" y="1204"/>
                      </a:lnTo>
                      <a:lnTo>
                        <a:pt x="913" y="1136"/>
                      </a:lnTo>
                      <a:lnTo>
                        <a:pt x="958" y="1066"/>
                      </a:lnTo>
                      <a:lnTo>
                        <a:pt x="1005" y="997"/>
                      </a:lnTo>
                      <a:lnTo>
                        <a:pt x="1056" y="929"/>
                      </a:lnTo>
                      <a:lnTo>
                        <a:pt x="1109" y="861"/>
                      </a:lnTo>
                      <a:lnTo>
                        <a:pt x="1177" y="780"/>
                      </a:lnTo>
                      <a:lnTo>
                        <a:pt x="1243" y="704"/>
                      </a:lnTo>
                      <a:lnTo>
                        <a:pt x="1306" y="637"/>
                      </a:lnTo>
                      <a:lnTo>
                        <a:pt x="1368" y="576"/>
                      </a:lnTo>
                      <a:lnTo>
                        <a:pt x="1427" y="521"/>
                      </a:lnTo>
                      <a:lnTo>
                        <a:pt x="1484" y="473"/>
                      </a:lnTo>
                      <a:lnTo>
                        <a:pt x="1538" y="430"/>
                      </a:lnTo>
                      <a:lnTo>
                        <a:pt x="1538" y="430"/>
                      </a:lnTo>
                      <a:lnTo>
                        <a:pt x="1537" y="430"/>
                      </a:lnTo>
                      <a:lnTo>
                        <a:pt x="1536" y="428"/>
                      </a:lnTo>
                      <a:lnTo>
                        <a:pt x="1534" y="425"/>
                      </a:lnTo>
                      <a:lnTo>
                        <a:pt x="1529" y="418"/>
                      </a:lnTo>
                      <a:lnTo>
                        <a:pt x="1523" y="408"/>
                      </a:lnTo>
                      <a:lnTo>
                        <a:pt x="1515" y="395"/>
                      </a:lnTo>
                      <a:lnTo>
                        <a:pt x="1503" y="377"/>
                      </a:lnTo>
                      <a:close/>
                      <a:moveTo>
                        <a:pt x="930" y="0"/>
                      </a:moveTo>
                      <a:lnTo>
                        <a:pt x="1011" y="4"/>
                      </a:lnTo>
                      <a:lnTo>
                        <a:pt x="1091" y="13"/>
                      </a:lnTo>
                      <a:lnTo>
                        <a:pt x="1167" y="30"/>
                      </a:lnTo>
                      <a:lnTo>
                        <a:pt x="1241" y="52"/>
                      </a:lnTo>
                      <a:lnTo>
                        <a:pt x="1312" y="80"/>
                      </a:lnTo>
                      <a:lnTo>
                        <a:pt x="1380" y="114"/>
                      </a:lnTo>
                      <a:lnTo>
                        <a:pt x="1445" y="153"/>
                      </a:lnTo>
                      <a:lnTo>
                        <a:pt x="1506" y="197"/>
                      </a:lnTo>
                      <a:lnTo>
                        <a:pt x="1564" y="245"/>
                      </a:lnTo>
                      <a:lnTo>
                        <a:pt x="1616" y="299"/>
                      </a:lnTo>
                      <a:lnTo>
                        <a:pt x="1665" y="355"/>
                      </a:lnTo>
                      <a:lnTo>
                        <a:pt x="1709" y="416"/>
                      </a:lnTo>
                      <a:lnTo>
                        <a:pt x="1747" y="481"/>
                      </a:lnTo>
                      <a:lnTo>
                        <a:pt x="1781" y="549"/>
                      </a:lnTo>
                      <a:lnTo>
                        <a:pt x="1810" y="621"/>
                      </a:lnTo>
                      <a:lnTo>
                        <a:pt x="1832" y="695"/>
                      </a:lnTo>
                      <a:lnTo>
                        <a:pt x="1848" y="773"/>
                      </a:lnTo>
                      <a:lnTo>
                        <a:pt x="1858" y="851"/>
                      </a:lnTo>
                      <a:lnTo>
                        <a:pt x="1862" y="932"/>
                      </a:lnTo>
                      <a:lnTo>
                        <a:pt x="1858" y="1013"/>
                      </a:lnTo>
                      <a:lnTo>
                        <a:pt x="1848" y="1093"/>
                      </a:lnTo>
                      <a:lnTo>
                        <a:pt x="1832" y="1169"/>
                      </a:lnTo>
                      <a:lnTo>
                        <a:pt x="1810" y="1243"/>
                      </a:lnTo>
                      <a:lnTo>
                        <a:pt x="1781" y="1315"/>
                      </a:lnTo>
                      <a:lnTo>
                        <a:pt x="1747" y="1383"/>
                      </a:lnTo>
                      <a:lnTo>
                        <a:pt x="1709" y="1448"/>
                      </a:lnTo>
                      <a:lnTo>
                        <a:pt x="1665" y="1509"/>
                      </a:lnTo>
                      <a:lnTo>
                        <a:pt x="1616" y="1567"/>
                      </a:lnTo>
                      <a:lnTo>
                        <a:pt x="1564" y="1620"/>
                      </a:lnTo>
                      <a:lnTo>
                        <a:pt x="1506" y="1669"/>
                      </a:lnTo>
                      <a:lnTo>
                        <a:pt x="1445" y="1713"/>
                      </a:lnTo>
                      <a:lnTo>
                        <a:pt x="1380" y="1751"/>
                      </a:lnTo>
                      <a:lnTo>
                        <a:pt x="1312" y="1784"/>
                      </a:lnTo>
                      <a:lnTo>
                        <a:pt x="1241" y="1813"/>
                      </a:lnTo>
                      <a:lnTo>
                        <a:pt x="1167" y="1835"/>
                      </a:lnTo>
                      <a:lnTo>
                        <a:pt x="1091" y="1852"/>
                      </a:lnTo>
                      <a:lnTo>
                        <a:pt x="1011" y="1862"/>
                      </a:lnTo>
                      <a:lnTo>
                        <a:pt x="930" y="1865"/>
                      </a:lnTo>
                      <a:lnTo>
                        <a:pt x="849" y="1862"/>
                      </a:lnTo>
                      <a:lnTo>
                        <a:pt x="770" y="1852"/>
                      </a:lnTo>
                      <a:lnTo>
                        <a:pt x="694" y="1835"/>
                      </a:lnTo>
                      <a:lnTo>
                        <a:pt x="620" y="1813"/>
                      </a:lnTo>
                      <a:lnTo>
                        <a:pt x="548" y="1784"/>
                      </a:lnTo>
                      <a:lnTo>
                        <a:pt x="480" y="1751"/>
                      </a:lnTo>
                      <a:lnTo>
                        <a:pt x="415" y="1713"/>
                      </a:lnTo>
                      <a:lnTo>
                        <a:pt x="354" y="1669"/>
                      </a:lnTo>
                      <a:lnTo>
                        <a:pt x="296" y="1620"/>
                      </a:lnTo>
                      <a:lnTo>
                        <a:pt x="244" y="1567"/>
                      </a:lnTo>
                      <a:lnTo>
                        <a:pt x="196" y="1509"/>
                      </a:lnTo>
                      <a:lnTo>
                        <a:pt x="152" y="1448"/>
                      </a:lnTo>
                      <a:lnTo>
                        <a:pt x="113" y="1383"/>
                      </a:lnTo>
                      <a:lnTo>
                        <a:pt x="79" y="1315"/>
                      </a:lnTo>
                      <a:lnTo>
                        <a:pt x="52" y="1243"/>
                      </a:lnTo>
                      <a:lnTo>
                        <a:pt x="29" y="1169"/>
                      </a:lnTo>
                      <a:lnTo>
                        <a:pt x="12" y="1093"/>
                      </a:lnTo>
                      <a:lnTo>
                        <a:pt x="3" y="1013"/>
                      </a:lnTo>
                      <a:lnTo>
                        <a:pt x="0" y="932"/>
                      </a:lnTo>
                      <a:lnTo>
                        <a:pt x="3" y="851"/>
                      </a:lnTo>
                      <a:lnTo>
                        <a:pt x="12" y="773"/>
                      </a:lnTo>
                      <a:lnTo>
                        <a:pt x="29" y="695"/>
                      </a:lnTo>
                      <a:lnTo>
                        <a:pt x="52" y="621"/>
                      </a:lnTo>
                      <a:lnTo>
                        <a:pt x="79" y="549"/>
                      </a:lnTo>
                      <a:lnTo>
                        <a:pt x="113" y="481"/>
                      </a:lnTo>
                      <a:lnTo>
                        <a:pt x="152" y="416"/>
                      </a:lnTo>
                      <a:lnTo>
                        <a:pt x="196" y="355"/>
                      </a:lnTo>
                      <a:lnTo>
                        <a:pt x="244" y="299"/>
                      </a:lnTo>
                      <a:lnTo>
                        <a:pt x="296" y="245"/>
                      </a:lnTo>
                      <a:lnTo>
                        <a:pt x="354" y="197"/>
                      </a:lnTo>
                      <a:lnTo>
                        <a:pt x="415" y="153"/>
                      </a:lnTo>
                      <a:lnTo>
                        <a:pt x="480" y="114"/>
                      </a:lnTo>
                      <a:lnTo>
                        <a:pt x="548" y="80"/>
                      </a:lnTo>
                      <a:lnTo>
                        <a:pt x="620" y="52"/>
                      </a:lnTo>
                      <a:lnTo>
                        <a:pt x="694" y="30"/>
                      </a:lnTo>
                      <a:lnTo>
                        <a:pt x="770" y="13"/>
                      </a:lnTo>
                      <a:lnTo>
                        <a:pt x="849" y="4"/>
                      </a:lnTo>
                      <a:lnTo>
                        <a:pt x="93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/>
                </a:p>
              </p:txBody>
            </p:sp>
            <p:sp>
              <p:nvSpPr>
                <p:cNvPr id="44" name="Freeform 6"/>
                <p:cNvSpPr>
                  <a:spLocks noEditPoints="1"/>
                </p:cNvSpPr>
                <p:nvPr/>
              </p:nvSpPr>
              <p:spPr bwMode="auto">
                <a:xfrm>
                  <a:off x="7722230" y="3819130"/>
                  <a:ext cx="113949" cy="112792"/>
                </a:xfrm>
                <a:custGeom>
                  <a:avLst/>
                  <a:gdLst>
                    <a:gd name="T0" fmla="*/ 1348 w 1862"/>
                    <a:gd name="T1" fmla="*/ 478 h 1865"/>
                    <a:gd name="T2" fmla="*/ 1128 w 1862"/>
                    <a:gd name="T3" fmla="*/ 665 h 1865"/>
                    <a:gd name="T4" fmla="*/ 878 w 1862"/>
                    <a:gd name="T5" fmla="*/ 929 h 1865"/>
                    <a:gd name="T6" fmla="*/ 661 w 1862"/>
                    <a:gd name="T7" fmla="*/ 1219 h 1865"/>
                    <a:gd name="T8" fmla="*/ 660 w 1862"/>
                    <a:gd name="T9" fmla="*/ 1216 h 1865"/>
                    <a:gd name="T10" fmla="*/ 651 w 1862"/>
                    <a:gd name="T11" fmla="*/ 1185 h 1865"/>
                    <a:gd name="T12" fmla="*/ 606 w 1862"/>
                    <a:gd name="T13" fmla="*/ 1084 h 1865"/>
                    <a:gd name="T14" fmla="*/ 555 w 1862"/>
                    <a:gd name="T15" fmla="*/ 1010 h 1865"/>
                    <a:gd name="T16" fmla="*/ 501 w 1862"/>
                    <a:gd name="T17" fmla="*/ 985 h 1865"/>
                    <a:gd name="T18" fmla="*/ 430 w 1862"/>
                    <a:gd name="T19" fmla="*/ 999 h 1865"/>
                    <a:gd name="T20" fmla="*/ 351 w 1862"/>
                    <a:gd name="T21" fmla="*/ 1048 h 1865"/>
                    <a:gd name="T22" fmla="*/ 375 w 1862"/>
                    <a:gd name="T23" fmla="*/ 1114 h 1865"/>
                    <a:gd name="T24" fmla="*/ 449 w 1862"/>
                    <a:gd name="T25" fmla="*/ 1189 h 1865"/>
                    <a:gd name="T26" fmla="*/ 498 w 1862"/>
                    <a:gd name="T27" fmla="*/ 1286 h 1865"/>
                    <a:gd name="T28" fmla="*/ 518 w 1862"/>
                    <a:gd name="T29" fmla="*/ 1328 h 1865"/>
                    <a:gd name="T30" fmla="*/ 524 w 1862"/>
                    <a:gd name="T31" fmla="*/ 1339 h 1865"/>
                    <a:gd name="T32" fmla="*/ 543 w 1862"/>
                    <a:gd name="T33" fmla="*/ 1377 h 1865"/>
                    <a:gd name="T34" fmla="*/ 571 w 1862"/>
                    <a:gd name="T35" fmla="*/ 1451 h 1865"/>
                    <a:gd name="T36" fmla="*/ 588 w 1862"/>
                    <a:gd name="T37" fmla="*/ 1513 h 1865"/>
                    <a:gd name="T38" fmla="*/ 618 w 1862"/>
                    <a:gd name="T39" fmla="*/ 1508 h 1865"/>
                    <a:gd name="T40" fmla="*/ 666 w 1862"/>
                    <a:gd name="T41" fmla="*/ 1479 h 1865"/>
                    <a:gd name="T42" fmla="*/ 715 w 1862"/>
                    <a:gd name="T43" fmla="*/ 1451 h 1865"/>
                    <a:gd name="T44" fmla="*/ 720 w 1862"/>
                    <a:gd name="T45" fmla="*/ 1447 h 1865"/>
                    <a:gd name="T46" fmla="*/ 741 w 1862"/>
                    <a:gd name="T47" fmla="*/ 1427 h 1865"/>
                    <a:gd name="T48" fmla="*/ 799 w 1862"/>
                    <a:gd name="T49" fmla="*/ 1336 h 1865"/>
                    <a:gd name="T50" fmla="*/ 913 w 1862"/>
                    <a:gd name="T51" fmla="*/ 1136 h 1865"/>
                    <a:gd name="T52" fmla="*/ 1056 w 1862"/>
                    <a:gd name="T53" fmla="*/ 929 h 1865"/>
                    <a:gd name="T54" fmla="*/ 1243 w 1862"/>
                    <a:gd name="T55" fmla="*/ 704 h 1865"/>
                    <a:gd name="T56" fmla="*/ 1427 w 1862"/>
                    <a:gd name="T57" fmla="*/ 521 h 1865"/>
                    <a:gd name="T58" fmla="*/ 1538 w 1862"/>
                    <a:gd name="T59" fmla="*/ 430 h 1865"/>
                    <a:gd name="T60" fmla="*/ 1534 w 1862"/>
                    <a:gd name="T61" fmla="*/ 425 h 1865"/>
                    <a:gd name="T62" fmla="*/ 1515 w 1862"/>
                    <a:gd name="T63" fmla="*/ 395 h 1865"/>
                    <a:gd name="T64" fmla="*/ 1011 w 1862"/>
                    <a:gd name="T65" fmla="*/ 4 h 1865"/>
                    <a:gd name="T66" fmla="*/ 1241 w 1862"/>
                    <a:gd name="T67" fmla="*/ 52 h 1865"/>
                    <a:gd name="T68" fmla="*/ 1445 w 1862"/>
                    <a:gd name="T69" fmla="*/ 153 h 1865"/>
                    <a:gd name="T70" fmla="*/ 1616 w 1862"/>
                    <a:gd name="T71" fmla="*/ 299 h 1865"/>
                    <a:gd name="T72" fmla="*/ 1747 w 1862"/>
                    <a:gd name="T73" fmla="*/ 481 h 1865"/>
                    <a:gd name="T74" fmla="*/ 1832 w 1862"/>
                    <a:gd name="T75" fmla="*/ 695 h 1865"/>
                    <a:gd name="T76" fmla="*/ 1862 w 1862"/>
                    <a:gd name="T77" fmla="*/ 932 h 1865"/>
                    <a:gd name="T78" fmla="*/ 1832 w 1862"/>
                    <a:gd name="T79" fmla="*/ 1169 h 1865"/>
                    <a:gd name="T80" fmla="*/ 1747 w 1862"/>
                    <a:gd name="T81" fmla="*/ 1383 h 1865"/>
                    <a:gd name="T82" fmla="*/ 1616 w 1862"/>
                    <a:gd name="T83" fmla="*/ 1567 h 1865"/>
                    <a:gd name="T84" fmla="*/ 1445 w 1862"/>
                    <a:gd name="T85" fmla="*/ 1713 h 1865"/>
                    <a:gd name="T86" fmla="*/ 1241 w 1862"/>
                    <a:gd name="T87" fmla="*/ 1813 h 1865"/>
                    <a:gd name="T88" fmla="*/ 1011 w 1862"/>
                    <a:gd name="T89" fmla="*/ 1862 h 1865"/>
                    <a:gd name="T90" fmla="*/ 770 w 1862"/>
                    <a:gd name="T91" fmla="*/ 1852 h 1865"/>
                    <a:gd name="T92" fmla="*/ 548 w 1862"/>
                    <a:gd name="T93" fmla="*/ 1784 h 1865"/>
                    <a:gd name="T94" fmla="*/ 354 w 1862"/>
                    <a:gd name="T95" fmla="*/ 1669 h 1865"/>
                    <a:gd name="T96" fmla="*/ 196 w 1862"/>
                    <a:gd name="T97" fmla="*/ 1509 h 1865"/>
                    <a:gd name="T98" fmla="*/ 79 w 1862"/>
                    <a:gd name="T99" fmla="*/ 1315 h 1865"/>
                    <a:gd name="T100" fmla="*/ 12 w 1862"/>
                    <a:gd name="T101" fmla="*/ 1093 h 1865"/>
                    <a:gd name="T102" fmla="*/ 3 w 1862"/>
                    <a:gd name="T103" fmla="*/ 851 h 1865"/>
                    <a:gd name="T104" fmla="*/ 52 w 1862"/>
                    <a:gd name="T105" fmla="*/ 621 h 1865"/>
                    <a:gd name="T106" fmla="*/ 152 w 1862"/>
                    <a:gd name="T107" fmla="*/ 416 h 1865"/>
                    <a:gd name="T108" fmla="*/ 296 w 1862"/>
                    <a:gd name="T109" fmla="*/ 245 h 1865"/>
                    <a:gd name="T110" fmla="*/ 480 w 1862"/>
                    <a:gd name="T111" fmla="*/ 114 h 1865"/>
                    <a:gd name="T112" fmla="*/ 694 w 1862"/>
                    <a:gd name="T113" fmla="*/ 30 h 1865"/>
                    <a:gd name="T114" fmla="*/ 930 w 1862"/>
                    <a:gd name="T115" fmla="*/ 0 h 1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62" h="1865">
                      <a:moveTo>
                        <a:pt x="1503" y="377"/>
                      </a:moveTo>
                      <a:lnTo>
                        <a:pt x="1424" y="425"/>
                      </a:lnTo>
                      <a:lnTo>
                        <a:pt x="1348" y="478"/>
                      </a:lnTo>
                      <a:lnTo>
                        <a:pt x="1273" y="536"/>
                      </a:lnTo>
                      <a:lnTo>
                        <a:pt x="1200" y="598"/>
                      </a:lnTo>
                      <a:lnTo>
                        <a:pt x="1128" y="665"/>
                      </a:lnTo>
                      <a:lnTo>
                        <a:pt x="1056" y="734"/>
                      </a:lnTo>
                      <a:lnTo>
                        <a:pt x="962" y="832"/>
                      </a:lnTo>
                      <a:lnTo>
                        <a:pt x="878" y="929"/>
                      </a:lnTo>
                      <a:lnTo>
                        <a:pt x="800" y="1026"/>
                      </a:lnTo>
                      <a:lnTo>
                        <a:pt x="728" y="1122"/>
                      </a:lnTo>
                      <a:lnTo>
                        <a:pt x="661" y="1219"/>
                      </a:lnTo>
                      <a:lnTo>
                        <a:pt x="661" y="1219"/>
                      </a:lnTo>
                      <a:lnTo>
                        <a:pt x="661" y="1218"/>
                      </a:lnTo>
                      <a:lnTo>
                        <a:pt x="660" y="1216"/>
                      </a:lnTo>
                      <a:lnTo>
                        <a:pt x="659" y="1210"/>
                      </a:lnTo>
                      <a:lnTo>
                        <a:pt x="655" y="1199"/>
                      </a:lnTo>
                      <a:lnTo>
                        <a:pt x="651" y="1185"/>
                      </a:lnTo>
                      <a:lnTo>
                        <a:pt x="644" y="1165"/>
                      </a:lnTo>
                      <a:lnTo>
                        <a:pt x="624" y="1122"/>
                      </a:lnTo>
                      <a:lnTo>
                        <a:pt x="606" y="1084"/>
                      </a:lnTo>
                      <a:lnTo>
                        <a:pt x="588" y="1054"/>
                      </a:lnTo>
                      <a:lnTo>
                        <a:pt x="572" y="1028"/>
                      </a:lnTo>
                      <a:lnTo>
                        <a:pt x="555" y="1010"/>
                      </a:lnTo>
                      <a:lnTo>
                        <a:pt x="538" y="996"/>
                      </a:lnTo>
                      <a:lnTo>
                        <a:pt x="519" y="989"/>
                      </a:lnTo>
                      <a:lnTo>
                        <a:pt x="501" y="985"/>
                      </a:lnTo>
                      <a:lnTo>
                        <a:pt x="478" y="987"/>
                      </a:lnTo>
                      <a:lnTo>
                        <a:pt x="455" y="991"/>
                      </a:lnTo>
                      <a:lnTo>
                        <a:pt x="430" y="999"/>
                      </a:lnTo>
                      <a:lnTo>
                        <a:pt x="405" y="1011"/>
                      </a:lnTo>
                      <a:lnTo>
                        <a:pt x="378" y="1027"/>
                      </a:lnTo>
                      <a:lnTo>
                        <a:pt x="351" y="1048"/>
                      </a:lnTo>
                      <a:lnTo>
                        <a:pt x="321" y="1076"/>
                      </a:lnTo>
                      <a:lnTo>
                        <a:pt x="348" y="1092"/>
                      </a:lnTo>
                      <a:lnTo>
                        <a:pt x="375" y="1114"/>
                      </a:lnTo>
                      <a:lnTo>
                        <a:pt x="401" y="1138"/>
                      </a:lnTo>
                      <a:lnTo>
                        <a:pt x="429" y="1165"/>
                      </a:lnTo>
                      <a:lnTo>
                        <a:pt x="449" y="1189"/>
                      </a:lnTo>
                      <a:lnTo>
                        <a:pt x="465" y="1217"/>
                      </a:lnTo>
                      <a:lnTo>
                        <a:pt x="481" y="1249"/>
                      </a:lnTo>
                      <a:lnTo>
                        <a:pt x="498" y="1286"/>
                      </a:lnTo>
                      <a:lnTo>
                        <a:pt x="518" y="1327"/>
                      </a:lnTo>
                      <a:lnTo>
                        <a:pt x="518" y="1327"/>
                      </a:lnTo>
                      <a:lnTo>
                        <a:pt x="518" y="1328"/>
                      </a:lnTo>
                      <a:lnTo>
                        <a:pt x="519" y="1329"/>
                      </a:lnTo>
                      <a:lnTo>
                        <a:pt x="522" y="1332"/>
                      </a:lnTo>
                      <a:lnTo>
                        <a:pt x="524" y="1339"/>
                      </a:lnTo>
                      <a:lnTo>
                        <a:pt x="528" y="1347"/>
                      </a:lnTo>
                      <a:lnTo>
                        <a:pt x="535" y="1360"/>
                      </a:lnTo>
                      <a:lnTo>
                        <a:pt x="543" y="1377"/>
                      </a:lnTo>
                      <a:lnTo>
                        <a:pt x="554" y="1398"/>
                      </a:lnTo>
                      <a:lnTo>
                        <a:pt x="563" y="1425"/>
                      </a:lnTo>
                      <a:lnTo>
                        <a:pt x="571" y="1451"/>
                      </a:lnTo>
                      <a:lnTo>
                        <a:pt x="579" y="1475"/>
                      </a:lnTo>
                      <a:lnTo>
                        <a:pt x="585" y="1495"/>
                      </a:lnTo>
                      <a:lnTo>
                        <a:pt x="588" y="1513"/>
                      </a:lnTo>
                      <a:lnTo>
                        <a:pt x="590" y="1524"/>
                      </a:lnTo>
                      <a:lnTo>
                        <a:pt x="605" y="1516"/>
                      </a:lnTo>
                      <a:lnTo>
                        <a:pt x="618" y="1508"/>
                      </a:lnTo>
                      <a:lnTo>
                        <a:pt x="632" y="1500"/>
                      </a:lnTo>
                      <a:lnTo>
                        <a:pt x="647" y="1491"/>
                      </a:lnTo>
                      <a:lnTo>
                        <a:pt x="666" y="1479"/>
                      </a:lnTo>
                      <a:lnTo>
                        <a:pt x="688" y="1466"/>
                      </a:lnTo>
                      <a:lnTo>
                        <a:pt x="715" y="1453"/>
                      </a:lnTo>
                      <a:lnTo>
                        <a:pt x="715" y="1451"/>
                      </a:lnTo>
                      <a:lnTo>
                        <a:pt x="715" y="1451"/>
                      </a:lnTo>
                      <a:lnTo>
                        <a:pt x="717" y="1450"/>
                      </a:lnTo>
                      <a:lnTo>
                        <a:pt x="720" y="1447"/>
                      </a:lnTo>
                      <a:lnTo>
                        <a:pt x="725" y="1443"/>
                      </a:lnTo>
                      <a:lnTo>
                        <a:pt x="732" y="1436"/>
                      </a:lnTo>
                      <a:lnTo>
                        <a:pt x="741" y="1427"/>
                      </a:lnTo>
                      <a:lnTo>
                        <a:pt x="754" y="1414"/>
                      </a:lnTo>
                      <a:lnTo>
                        <a:pt x="770" y="1398"/>
                      </a:lnTo>
                      <a:lnTo>
                        <a:pt x="799" y="1336"/>
                      </a:lnTo>
                      <a:lnTo>
                        <a:pt x="832" y="1271"/>
                      </a:lnTo>
                      <a:lnTo>
                        <a:pt x="870" y="1204"/>
                      </a:lnTo>
                      <a:lnTo>
                        <a:pt x="913" y="1136"/>
                      </a:lnTo>
                      <a:lnTo>
                        <a:pt x="958" y="1066"/>
                      </a:lnTo>
                      <a:lnTo>
                        <a:pt x="1005" y="997"/>
                      </a:lnTo>
                      <a:lnTo>
                        <a:pt x="1056" y="929"/>
                      </a:lnTo>
                      <a:lnTo>
                        <a:pt x="1109" y="861"/>
                      </a:lnTo>
                      <a:lnTo>
                        <a:pt x="1177" y="780"/>
                      </a:lnTo>
                      <a:lnTo>
                        <a:pt x="1243" y="704"/>
                      </a:lnTo>
                      <a:lnTo>
                        <a:pt x="1306" y="637"/>
                      </a:lnTo>
                      <a:lnTo>
                        <a:pt x="1368" y="576"/>
                      </a:lnTo>
                      <a:lnTo>
                        <a:pt x="1427" y="521"/>
                      </a:lnTo>
                      <a:lnTo>
                        <a:pt x="1484" y="473"/>
                      </a:lnTo>
                      <a:lnTo>
                        <a:pt x="1538" y="430"/>
                      </a:lnTo>
                      <a:lnTo>
                        <a:pt x="1538" y="430"/>
                      </a:lnTo>
                      <a:lnTo>
                        <a:pt x="1537" y="430"/>
                      </a:lnTo>
                      <a:lnTo>
                        <a:pt x="1536" y="428"/>
                      </a:lnTo>
                      <a:lnTo>
                        <a:pt x="1534" y="425"/>
                      </a:lnTo>
                      <a:lnTo>
                        <a:pt x="1529" y="418"/>
                      </a:lnTo>
                      <a:lnTo>
                        <a:pt x="1523" y="408"/>
                      </a:lnTo>
                      <a:lnTo>
                        <a:pt x="1515" y="395"/>
                      </a:lnTo>
                      <a:lnTo>
                        <a:pt x="1503" y="377"/>
                      </a:lnTo>
                      <a:close/>
                      <a:moveTo>
                        <a:pt x="930" y="0"/>
                      </a:moveTo>
                      <a:lnTo>
                        <a:pt x="1011" y="4"/>
                      </a:lnTo>
                      <a:lnTo>
                        <a:pt x="1091" y="13"/>
                      </a:lnTo>
                      <a:lnTo>
                        <a:pt x="1167" y="30"/>
                      </a:lnTo>
                      <a:lnTo>
                        <a:pt x="1241" y="52"/>
                      </a:lnTo>
                      <a:lnTo>
                        <a:pt x="1312" y="80"/>
                      </a:lnTo>
                      <a:lnTo>
                        <a:pt x="1380" y="114"/>
                      </a:lnTo>
                      <a:lnTo>
                        <a:pt x="1445" y="153"/>
                      </a:lnTo>
                      <a:lnTo>
                        <a:pt x="1506" y="197"/>
                      </a:lnTo>
                      <a:lnTo>
                        <a:pt x="1564" y="245"/>
                      </a:lnTo>
                      <a:lnTo>
                        <a:pt x="1616" y="299"/>
                      </a:lnTo>
                      <a:lnTo>
                        <a:pt x="1665" y="355"/>
                      </a:lnTo>
                      <a:lnTo>
                        <a:pt x="1709" y="416"/>
                      </a:lnTo>
                      <a:lnTo>
                        <a:pt x="1747" y="481"/>
                      </a:lnTo>
                      <a:lnTo>
                        <a:pt x="1781" y="549"/>
                      </a:lnTo>
                      <a:lnTo>
                        <a:pt x="1810" y="621"/>
                      </a:lnTo>
                      <a:lnTo>
                        <a:pt x="1832" y="695"/>
                      </a:lnTo>
                      <a:lnTo>
                        <a:pt x="1848" y="773"/>
                      </a:lnTo>
                      <a:lnTo>
                        <a:pt x="1858" y="851"/>
                      </a:lnTo>
                      <a:lnTo>
                        <a:pt x="1862" y="932"/>
                      </a:lnTo>
                      <a:lnTo>
                        <a:pt x="1858" y="1013"/>
                      </a:lnTo>
                      <a:lnTo>
                        <a:pt x="1848" y="1093"/>
                      </a:lnTo>
                      <a:lnTo>
                        <a:pt x="1832" y="1169"/>
                      </a:lnTo>
                      <a:lnTo>
                        <a:pt x="1810" y="1243"/>
                      </a:lnTo>
                      <a:lnTo>
                        <a:pt x="1781" y="1315"/>
                      </a:lnTo>
                      <a:lnTo>
                        <a:pt x="1747" y="1383"/>
                      </a:lnTo>
                      <a:lnTo>
                        <a:pt x="1709" y="1448"/>
                      </a:lnTo>
                      <a:lnTo>
                        <a:pt x="1665" y="1509"/>
                      </a:lnTo>
                      <a:lnTo>
                        <a:pt x="1616" y="1567"/>
                      </a:lnTo>
                      <a:lnTo>
                        <a:pt x="1564" y="1620"/>
                      </a:lnTo>
                      <a:lnTo>
                        <a:pt x="1506" y="1669"/>
                      </a:lnTo>
                      <a:lnTo>
                        <a:pt x="1445" y="1713"/>
                      </a:lnTo>
                      <a:lnTo>
                        <a:pt x="1380" y="1751"/>
                      </a:lnTo>
                      <a:lnTo>
                        <a:pt x="1312" y="1784"/>
                      </a:lnTo>
                      <a:lnTo>
                        <a:pt x="1241" y="1813"/>
                      </a:lnTo>
                      <a:lnTo>
                        <a:pt x="1167" y="1835"/>
                      </a:lnTo>
                      <a:lnTo>
                        <a:pt x="1091" y="1852"/>
                      </a:lnTo>
                      <a:lnTo>
                        <a:pt x="1011" y="1862"/>
                      </a:lnTo>
                      <a:lnTo>
                        <a:pt x="930" y="1865"/>
                      </a:lnTo>
                      <a:lnTo>
                        <a:pt x="849" y="1862"/>
                      </a:lnTo>
                      <a:lnTo>
                        <a:pt x="770" y="1852"/>
                      </a:lnTo>
                      <a:lnTo>
                        <a:pt x="694" y="1835"/>
                      </a:lnTo>
                      <a:lnTo>
                        <a:pt x="620" y="1813"/>
                      </a:lnTo>
                      <a:lnTo>
                        <a:pt x="548" y="1784"/>
                      </a:lnTo>
                      <a:lnTo>
                        <a:pt x="480" y="1751"/>
                      </a:lnTo>
                      <a:lnTo>
                        <a:pt x="415" y="1713"/>
                      </a:lnTo>
                      <a:lnTo>
                        <a:pt x="354" y="1669"/>
                      </a:lnTo>
                      <a:lnTo>
                        <a:pt x="296" y="1620"/>
                      </a:lnTo>
                      <a:lnTo>
                        <a:pt x="244" y="1567"/>
                      </a:lnTo>
                      <a:lnTo>
                        <a:pt x="196" y="1509"/>
                      </a:lnTo>
                      <a:lnTo>
                        <a:pt x="152" y="1448"/>
                      </a:lnTo>
                      <a:lnTo>
                        <a:pt x="113" y="1383"/>
                      </a:lnTo>
                      <a:lnTo>
                        <a:pt x="79" y="1315"/>
                      </a:lnTo>
                      <a:lnTo>
                        <a:pt x="52" y="1243"/>
                      </a:lnTo>
                      <a:lnTo>
                        <a:pt x="29" y="1169"/>
                      </a:lnTo>
                      <a:lnTo>
                        <a:pt x="12" y="1093"/>
                      </a:lnTo>
                      <a:lnTo>
                        <a:pt x="3" y="1013"/>
                      </a:lnTo>
                      <a:lnTo>
                        <a:pt x="0" y="932"/>
                      </a:lnTo>
                      <a:lnTo>
                        <a:pt x="3" y="851"/>
                      </a:lnTo>
                      <a:lnTo>
                        <a:pt x="12" y="773"/>
                      </a:lnTo>
                      <a:lnTo>
                        <a:pt x="29" y="695"/>
                      </a:lnTo>
                      <a:lnTo>
                        <a:pt x="52" y="621"/>
                      </a:lnTo>
                      <a:lnTo>
                        <a:pt x="79" y="549"/>
                      </a:lnTo>
                      <a:lnTo>
                        <a:pt x="113" y="481"/>
                      </a:lnTo>
                      <a:lnTo>
                        <a:pt x="152" y="416"/>
                      </a:lnTo>
                      <a:lnTo>
                        <a:pt x="196" y="355"/>
                      </a:lnTo>
                      <a:lnTo>
                        <a:pt x="244" y="299"/>
                      </a:lnTo>
                      <a:lnTo>
                        <a:pt x="296" y="245"/>
                      </a:lnTo>
                      <a:lnTo>
                        <a:pt x="354" y="197"/>
                      </a:lnTo>
                      <a:lnTo>
                        <a:pt x="415" y="153"/>
                      </a:lnTo>
                      <a:lnTo>
                        <a:pt x="480" y="114"/>
                      </a:lnTo>
                      <a:lnTo>
                        <a:pt x="548" y="80"/>
                      </a:lnTo>
                      <a:lnTo>
                        <a:pt x="620" y="52"/>
                      </a:lnTo>
                      <a:lnTo>
                        <a:pt x="694" y="30"/>
                      </a:lnTo>
                      <a:lnTo>
                        <a:pt x="770" y="13"/>
                      </a:lnTo>
                      <a:lnTo>
                        <a:pt x="849" y="4"/>
                      </a:lnTo>
                      <a:lnTo>
                        <a:pt x="93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/>
                </a:p>
              </p:txBody>
            </p:sp>
            <p:sp>
              <p:nvSpPr>
                <p:cNvPr id="45" name="Freeform 6"/>
                <p:cNvSpPr>
                  <a:spLocks noEditPoints="1"/>
                </p:cNvSpPr>
                <p:nvPr/>
              </p:nvSpPr>
              <p:spPr bwMode="auto">
                <a:xfrm>
                  <a:off x="7285822" y="3819130"/>
                  <a:ext cx="113949" cy="112792"/>
                </a:xfrm>
                <a:custGeom>
                  <a:avLst/>
                  <a:gdLst>
                    <a:gd name="T0" fmla="*/ 1348 w 1862"/>
                    <a:gd name="T1" fmla="*/ 478 h 1865"/>
                    <a:gd name="T2" fmla="*/ 1128 w 1862"/>
                    <a:gd name="T3" fmla="*/ 665 h 1865"/>
                    <a:gd name="T4" fmla="*/ 878 w 1862"/>
                    <a:gd name="T5" fmla="*/ 929 h 1865"/>
                    <a:gd name="T6" fmla="*/ 661 w 1862"/>
                    <a:gd name="T7" fmla="*/ 1219 h 1865"/>
                    <a:gd name="T8" fmla="*/ 660 w 1862"/>
                    <a:gd name="T9" fmla="*/ 1216 h 1865"/>
                    <a:gd name="T10" fmla="*/ 651 w 1862"/>
                    <a:gd name="T11" fmla="*/ 1185 h 1865"/>
                    <a:gd name="T12" fmla="*/ 606 w 1862"/>
                    <a:gd name="T13" fmla="*/ 1084 h 1865"/>
                    <a:gd name="T14" fmla="*/ 555 w 1862"/>
                    <a:gd name="T15" fmla="*/ 1010 h 1865"/>
                    <a:gd name="T16" fmla="*/ 501 w 1862"/>
                    <a:gd name="T17" fmla="*/ 985 h 1865"/>
                    <a:gd name="T18" fmla="*/ 430 w 1862"/>
                    <a:gd name="T19" fmla="*/ 999 h 1865"/>
                    <a:gd name="T20" fmla="*/ 351 w 1862"/>
                    <a:gd name="T21" fmla="*/ 1048 h 1865"/>
                    <a:gd name="T22" fmla="*/ 375 w 1862"/>
                    <a:gd name="T23" fmla="*/ 1114 h 1865"/>
                    <a:gd name="T24" fmla="*/ 449 w 1862"/>
                    <a:gd name="T25" fmla="*/ 1189 h 1865"/>
                    <a:gd name="T26" fmla="*/ 498 w 1862"/>
                    <a:gd name="T27" fmla="*/ 1286 h 1865"/>
                    <a:gd name="T28" fmla="*/ 518 w 1862"/>
                    <a:gd name="T29" fmla="*/ 1328 h 1865"/>
                    <a:gd name="T30" fmla="*/ 524 w 1862"/>
                    <a:gd name="T31" fmla="*/ 1339 h 1865"/>
                    <a:gd name="T32" fmla="*/ 543 w 1862"/>
                    <a:gd name="T33" fmla="*/ 1377 h 1865"/>
                    <a:gd name="T34" fmla="*/ 571 w 1862"/>
                    <a:gd name="T35" fmla="*/ 1451 h 1865"/>
                    <a:gd name="T36" fmla="*/ 588 w 1862"/>
                    <a:gd name="T37" fmla="*/ 1513 h 1865"/>
                    <a:gd name="T38" fmla="*/ 618 w 1862"/>
                    <a:gd name="T39" fmla="*/ 1508 h 1865"/>
                    <a:gd name="T40" fmla="*/ 666 w 1862"/>
                    <a:gd name="T41" fmla="*/ 1479 h 1865"/>
                    <a:gd name="T42" fmla="*/ 715 w 1862"/>
                    <a:gd name="T43" fmla="*/ 1451 h 1865"/>
                    <a:gd name="T44" fmla="*/ 720 w 1862"/>
                    <a:gd name="T45" fmla="*/ 1447 h 1865"/>
                    <a:gd name="T46" fmla="*/ 741 w 1862"/>
                    <a:gd name="T47" fmla="*/ 1427 h 1865"/>
                    <a:gd name="T48" fmla="*/ 799 w 1862"/>
                    <a:gd name="T49" fmla="*/ 1336 h 1865"/>
                    <a:gd name="T50" fmla="*/ 913 w 1862"/>
                    <a:gd name="T51" fmla="*/ 1136 h 1865"/>
                    <a:gd name="T52" fmla="*/ 1056 w 1862"/>
                    <a:gd name="T53" fmla="*/ 929 h 1865"/>
                    <a:gd name="T54" fmla="*/ 1243 w 1862"/>
                    <a:gd name="T55" fmla="*/ 704 h 1865"/>
                    <a:gd name="T56" fmla="*/ 1427 w 1862"/>
                    <a:gd name="T57" fmla="*/ 521 h 1865"/>
                    <a:gd name="T58" fmla="*/ 1538 w 1862"/>
                    <a:gd name="T59" fmla="*/ 430 h 1865"/>
                    <a:gd name="T60" fmla="*/ 1534 w 1862"/>
                    <a:gd name="T61" fmla="*/ 425 h 1865"/>
                    <a:gd name="T62" fmla="*/ 1515 w 1862"/>
                    <a:gd name="T63" fmla="*/ 395 h 1865"/>
                    <a:gd name="T64" fmla="*/ 1011 w 1862"/>
                    <a:gd name="T65" fmla="*/ 4 h 1865"/>
                    <a:gd name="T66" fmla="*/ 1241 w 1862"/>
                    <a:gd name="T67" fmla="*/ 52 h 1865"/>
                    <a:gd name="T68" fmla="*/ 1445 w 1862"/>
                    <a:gd name="T69" fmla="*/ 153 h 1865"/>
                    <a:gd name="T70" fmla="*/ 1616 w 1862"/>
                    <a:gd name="T71" fmla="*/ 299 h 1865"/>
                    <a:gd name="T72" fmla="*/ 1747 w 1862"/>
                    <a:gd name="T73" fmla="*/ 481 h 1865"/>
                    <a:gd name="T74" fmla="*/ 1832 w 1862"/>
                    <a:gd name="T75" fmla="*/ 695 h 1865"/>
                    <a:gd name="T76" fmla="*/ 1862 w 1862"/>
                    <a:gd name="T77" fmla="*/ 932 h 1865"/>
                    <a:gd name="T78" fmla="*/ 1832 w 1862"/>
                    <a:gd name="T79" fmla="*/ 1169 h 1865"/>
                    <a:gd name="T80" fmla="*/ 1747 w 1862"/>
                    <a:gd name="T81" fmla="*/ 1383 h 1865"/>
                    <a:gd name="T82" fmla="*/ 1616 w 1862"/>
                    <a:gd name="T83" fmla="*/ 1567 h 1865"/>
                    <a:gd name="T84" fmla="*/ 1445 w 1862"/>
                    <a:gd name="T85" fmla="*/ 1713 h 1865"/>
                    <a:gd name="T86" fmla="*/ 1241 w 1862"/>
                    <a:gd name="T87" fmla="*/ 1813 h 1865"/>
                    <a:gd name="T88" fmla="*/ 1011 w 1862"/>
                    <a:gd name="T89" fmla="*/ 1862 h 1865"/>
                    <a:gd name="T90" fmla="*/ 770 w 1862"/>
                    <a:gd name="T91" fmla="*/ 1852 h 1865"/>
                    <a:gd name="T92" fmla="*/ 548 w 1862"/>
                    <a:gd name="T93" fmla="*/ 1784 h 1865"/>
                    <a:gd name="T94" fmla="*/ 354 w 1862"/>
                    <a:gd name="T95" fmla="*/ 1669 h 1865"/>
                    <a:gd name="T96" fmla="*/ 196 w 1862"/>
                    <a:gd name="T97" fmla="*/ 1509 h 1865"/>
                    <a:gd name="T98" fmla="*/ 79 w 1862"/>
                    <a:gd name="T99" fmla="*/ 1315 h 1865"/>
                    <a:gd name="T100" fmla="*/ 12 w 1862"/>
                    <a:gd name="T101" fmla="*/ 1093 h 1865"/>
                    <a:gd name="T102" fmla="*/ 3 w 1862"/>
                    <a:gd name="T103" fmla="*/ 851 h 1865"/>
                    <a:gd name="T104" fmla="*/ 52 w 1862"/>
                    <a:gd name="T105" fmla="*/ 621 h 1865"/>
                    <a:gd name="T106" fmla="*/ 152 w 1862"/>
                    <a:gd name="T107" fmla="*/ 416 h 1865"/>
                    <a:gd name="T108" fmla="*/ 296 w 1862"/>
                    <a:gd name="T109" fmla="*/ 245 h 1865"/>
                    <a:gd name="T110" fmla="*/ 480 w 1862"/>
                    <a:gd name="T111" fmla="*/ 114 h 1865"/>
                    <a:gd name="T112" fmla="*/ 694 w 1862"/>
                    <a:gd name="T113" fmla="*/ 30 h 1865"/>
                    <a:gd name="T114" fmla="*/ 930 w 1862"/>
                    <a:gd name="T115" fmla="*/ 0 h 1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62" h="1865">
                      <a:moveTo>
                        <a:pt x="1503" y="377"/>
                      </a:moveTo>
                      <a:lnTo>
                        <a:pt x="1424" y="425"/>
                      </a:lnTo>
                      <a:lnTo>
                        <a:pt x="1348" y="478"/>
                      </a:lnTo>
                      <a:lnTo>
                        <a:pt x="1273" y="536"/>
                      </a:lnTo>
                      <a:lnTo>
                        <a:pt x="1200" y="598"/>
                      </a:lnTo>
                      <a:lnTo>
                        <a:pt x="1128" y="665"/>
                      </a:lnTo>
                      <a:lnTo>
                        <a:pt x="1056" y="734"/>
                      </a:lnTo>
                      <a:lnTo>
                        <a:pt x="962" y="832"/>
                      </a:lnTo>
                      <a:lnTo>
                        <a:pt x="878" y="929"/>
                      </a:lnTo>
                      <a:lnTo>
                        <a:pt x="800" y="1026"/>
                      </a:lnTo>
                      <a:lnTo>
                        <a:pt x="728" y="1122"/>
                      </a:lnTo>
                      <a:lnTo>
                        <a:pt x="661" y="1219"/>
                      </a:lnTo>
                      <a:lnTo>
                        <a:pt x="661" y="1219"/>
                      </a:lnTo>
                      <a:lnTo>
                        <a:pt x="661" y="1218"/>
                      </a:lnTo>
                      <a:lnTo>
                        <a:pt x="660" y="1216"/>
                      </a:lnTo>
                      <a:lnTo>
                        <a:pt x="659" y="1210"/>
                      </a:lnTo>
                      <a:lnTo>
                        <a:pt x="655" y="1199"/>
                      </a:lnTo>
                      <a:lnTo>
                        <a:pt x="651" y="1185"/>
                      </a:lnTo>
                      <a:lnTo>
                        <a:pt x="644" y="1165"/>
                      </a:lnTo>
                      <a:lnTo>
                        <a:pt x="624" y="1122"/>
                      </a:lnTo>
                      <a:lnTo>
                        <a:pt x="606" y="1084"/>
                      </a:lnTo>
                      <a:lnTo>
                        <a:pt x="588" y="1054"/>
                      </a:lnTo>
                      <a:lnTo>
                        <a:pt x="572" y="1028"/>
                      </a:lnTo>
                      <a:lnTo>
                        <a:pt x="555" y="1010"/>
                      </a:lnTo>
                      <a:lnTo>
                        <a:pt x="538" y="996"/>
                      </a:lnTo>
                      <a:lnTo>
                        <a:pt x="519" y="989"/>
                      </a:lnTo>
                      <a:lnTo>
                        <a:pt x="501" y="985"/>
                      </a:lnTo>
                      <a:lnTo>
                        <a:pt x="478" y="987"/>
                      </a:lnTo>
                      <a:lnTo>
                        <a:pt x="455" y="991"/>
                      </a:lnTo>
                      <a:lnTo>
                        <a:pt x="430" y="999"/>
                      </a:lnTo>
                      <a:lnTo>
                        <a:pt x="405" y="1011"/>
                      </a:lnTo>
                      <a:lnTo>
                        <a:pt x="378" y="1027"/>
                      </a:lnTo>
                      <a:lnTo>
                        <a:pt x="351" y="1048"/>
                      </a:lnTo>
                      <a:lnTo>
                        <a:pt x="321" y="1076"/>
                      </a:lnTo>
                      <a:lnTo>
                        <a:pt x="348" y="1092"/>
                      </a:lnTo>
                      <a:lnTo>
                        <a:pt x="375" y="1114"/>
                      </a:lnTo>
                      <a:lnTo>
                        <a:pt x="401" y="1138"/>
                      </a:lnTo>
                      <a:lnTo>
                        <a:pt x="429" y="1165"/>
                      </a:lnTo>
                      <a:lnTo>
                        <a:pt x="449" y="1189"/>
                      </a:lnTo>
                      <a:lnTo>
                        <a:pt x="465" y="1217"/>
                      </a:lnTo>
                      <a:lnTo>
                        <a:pt x="481" y="1249"/>
                      </a:lnTo>
                      <a:lnTo>
                        <a:pt x="498" y="1286"/>
                      </a:lnTo>
                      <a:lnTo>
                        <a:pt x="518" y="1327"/>
                      </a:lnTo>
                      <a:lnTo>
                        <a:pt x="518" y="1327"/>
                      </a:lnTo>
                      <a:lnTo>
                        <a:pt x="518" y="1328"/>
                      </a:lnTo>
                      <a:lnTo>
                        <a:pt x="519" y="1329"/>
                      </a:lnTo>
                      <a:lnTo>
                        <a:pt x="522" y="1332"/>
                      </a:lnTo>
                      <a:lnTo>
                        <a:pt x="524" y="1339"/>
                      </a:lnTo>
                      <a:lnTo>
                        <a:pt x="528" y="1347"/>
                      </a:lnTo>
                      <a:lnTo>
                        <a:pt x="535" y="1360"/>
                      </a:lnTo>
                      <a:lnTo>
                        <a:pt x="543" y="1377"/>
                      </a:lnTo>
                      <a:lnTo>
                        <a:pt x="554" y="1398"/>
                      </a:lnTo>
                      <a:lnTo>
                        <a:pt x="563" y="1425"/>
                      </a:lnTo>
                      <a:lnTo>
                        <a:pt x="571" y="1451"/>
                      </a:lnTo>
                      <a:lnTo>
                        <a:pt x="579" y="1475"/>
                      </a:lnTo>
                      <a:lnTo>
                        <a:pt x="585" y="1495"/>
                      </a:lnTo>
                      <a:lnTo>
                        <a:pt x="588" y="1513"/>
                      </a:lnTo>
                      <a:lnTo>
                        <a:pt x="590" y="1524"/>
                      </a:lnTo>
                      <a:lnTo>
                        <a:pt x="605" y="1516"/>
                      </a:lnTo>
                      <a:lnTo>
                        <a:pt x="618" y="1508"/>
                      </a:lnTo>
                      <a:lnTo>
                        <a:pt x="632" y="1500"/>
                      </a:lnTo>
                      <a:lnTo>
                        <a:pt x="647" y="1491"/>
                      </a:lnTo>
                      <a:lnTo>
                        <a:pt x="666" y="1479"/>
                      </a:lnTo>
                      <a:lnTo>
                        <a:pt x="688" y="1466"/>
                      </a:lnTo>
                      <a:lnTo>
                        <a:pt x="715" y="1453"/>
                      </a:lnTo>
                      <a:lnTo>
                        <a:pt x="715" y="1451"/>
                      </a:lnTo>
                      <a:lnTo>
                        <a:pt x="715" y="1451"/>
                      </a:lnTo>
                      <a:lnTo>
                        <a:pt x="717" y="1450"/>
                      </a:lnTo>
                      <a:lnTo>
                        <a:pt x="720" y="1447"/>
                      </a:lnTo>
                      <a:lnTo>
                        <a:pt x="725" y="1443"/>
                      </a:lnTo>
                      <a:lnTo>
                        <a:pt x="732" y="1436"/>
                      </a:lnTo>
                      <a:lnTo>
                        <a:pt x="741" y="1427"/>
                      </a:lnTo>
                      <a:lnTo>
                        <a:pt x="754" y="1414"/>
                      </a:lnTo>
                      <a:lnTo>
                        <a:pt x="770" y="1398"/>
                      </a:lnTo>
                      <a:lnTo>
                        <a:pt x="799" y="1336"/>
                      </a:lnTo>
                      <a:lnTo>
                        <a:pt x="832" y="1271"/>
                      </a:lnTo>
                      <a:lnTo>
                        <a:pt x="870" y="1204"/>
                      </a:lnTo>
                      <a:lnTo>
                        <a:pt x="913" y="1136"/>
                      </a:lnTo>
                      <a:lnTo>
                        <a:pt x="958" y="1066"/>
                      </a:lnTo>
                      <a:lnTo>
                        <a:pt x="1005" y="997"/>
                      </a:lnTo>
                      <a:lnTo>
                        <a:pt x="1056" y="929"/>
                      </a:lnTo>
                      <a:lnTo>
                        <a:pt x="1109" y="861"/>
                      </a:lnTo>
                      <a:lnTo>
                        <a:pt x="1177" y="780"/>
                      </a:lnTo>
                      <a:lnTo>
                        <a:pt x="1243" y="704"/>
                      </a:lnTo>
                      <a:lnTo>
                        <a:pt x="1306" y="637"/>
                      </a:lnTo>
                      <a:lnTo>
                        <a:pt x="1368" y="576"/>
                      </a:lnTo>
                      <a:lnTo>
                        <a:pt x="1427" y="521"/>
                      </a:lnTo>
                      <a:lnTo>
                        <a:pt x="1484" y="473"/>
                      </a:lnTo>
                      <a:lnTo>
                        <a:pt x="1538" y="430"/>
                      </a:lnTo>
                      <a:lnTo>
                        <a:pt x="1538" y="430"/>
                      </a:lnTo>
                      <a:lnTo>
                        <a:pt x="1537" y="430"/>
                      </a:lnTo>
                      <a:lnTo>
                        <a:pt x="1536" y="428"/>
                      </a:lnTo>
                      <a:lnTo>
                        <a:pt x="1534" y="425"/>
                      </a:lnTo>
                      <a:lnTo>
                        <a:pt x="1529" y="418"/>
                      </a:lnTo>
                      <a:lnTo>
                        <a:pt x="1523" y="408"/>
                      </a:lnTo>
                      <a:lnTo>
                        <a:pt x="1515" y="395"/>
                      </a:lnTo>
                      <a:lnTo>
                        <a:pt x="1503" y="377"/>
                      </a:lnTo>
                      <a:close/>
                      <a:moveTo>
                        <a:pt x="930" y="0"/>
                      </a:moveTo>
                      <a:lnTo>
                        <a:pt x="1011" y="4"/>
                      </a:lnTo>
                      <a:lnTo>
                        <a:pt x="1091" y="13"/>
                      </a:lnTo>
                      <a:lnTo>
                        <a:pt x="1167" y="30"/>
                      </a:lnTo>
                      <a:lnTo>
                        <a:pt x="1241" y="52"/>
                      </a:lnTo>
                      <a:lnTo>
                        <a:pt x="1312" y="80"/>
                      </a:lnTo>
                      <a:lnTo>
                        <a:pt x="1380" y="114"/>
                      </a:lnTo>
                      <a:lnTo>
                        <a:pt x="1445" y="153"/>
                      </a:lnTo>
                      <a:lnTo>
                        <a:pt x="1506" y="197"/>
                      </a:lnTo>
                      <a:lnTo>
                        <a:pt x="1564" y="245"/>
                      </a:lnTo>
                      <a:lnTo>
                        <a:pt x="1616" y="299"/>
                      </a:lnTo>
                      <a:lnTo>
                        <a:pt x="1665" y="355"/>
                      </a:lnTo>
                      <a:lnTo>
                        <a:pt x="1709" y="416"/>
                      </a:lnTo>
                      <a:lnTo>
                        <a:pt x="1747" y="481"/>
                      </a:lnTo>
                      <a:lnTo>
                        <a:pt x="1781" y="549"/>
                      </a:lnTo>
                      <a:lnTo>
                        <a:pt x="1810" y="621"/>
                      </a:lnTo>
                      <a:lnTo>
                        <a:pt x="1832" y="695"/>
                      </a:lnTo>
                      <a:lnTo>
                        <a:pt x="1848" y="773"/>
                      </a:lnTo>
                      <a:lnTo>
                        <a:pt x="1858" y="851"/>
                      </a:lnTo>
                      <a:lnTo>
                        <a:pt x="1862" y="932"/>
                      </a:lnTo>
                      <a:lnTo>
                        <a:pt x="1858" y="1013"/>
                      </a:lnTo>
                      <a:lnTo>
                        <a:pt x="1848" y="1093"/>
                      </a:lnTo>
                      <a:lnTo>
                        <a:pt x="1832" y="1169"/>
                      </a:lnTo>
                      <a:lnTo>
                        <a:pt x="1810" y="1243"/>
                      </a:lnTo>
                      <a:lnTo>
                        <a:pt x="1781" y="1315"/>
                      </a:lnTo>
                      <a:lnTo>
                        <a:pt x="1747" y="1383"/>
                      </a:lnTo>
                      <a:lnTo>
                        <a:pt x="1709" y="1448"/>
                      </a:lnTo>
                      <a:lnTo>
                        <a:pt x="1665" y="1509"/>
                      </a:lnTo>
                      <a:lnTo>
                        <a:pt x="1616" y="1567"/>
                      </a:lnTo>
                      <a:lnTo>
                        <a:pt x="1564" y="1620"/>
                      </a:lnTo>
                      <a:lnTo>
                        <a:pt x="1506" y="1669"/>
                      </a:lnTo>
                      <a:lnTo>
                        <a:pt x="1445" y="1713"/>
                      </a:lnTo>
                      <a:lnTo>
                        <a:pt x="1380" y="1751"/>
                      </a:lnTo>
                      <a:lnTo>
                        <a:pt x="1312" y="1784"/>
                      </a:lnTo>
                      <a:lnTo>
                        <a:pt x="1241" y="1813"/>
                      </a:lnTo>
                      <a:lnTo>
                        <a:pt x="1167" y="1835"/>
                      </a:lnTo>
                      <a:lnTo>
                        <a:pt x="1091" y="1852"/>
                      </a:lnTo>
                      <a:lnTo>
                        <a:pt x="1011" y="1862"/>
                      </a:lnTo>
                      <a:lnTo>
                        <a:pt x="930" y="1865"/>
                      </a:lnTo>
                      <a:lnTo>
                        <a:pt x="849" y="1862"/>
                      </a:lnTo>
                      <a:lnTo>
                        <a:pt x="770" y="1852"/>
                      </a:lnTo>
                      <a:lnTo>
                        <a:pt x="694" y="1835"/>
                      </a:lnTo>
                      <a:lnTo>
                        <a:pt x="620" y="1813"/>
                      </a:lnTo>
                      <a:lnTo>
                        <a:pt x="548" y="1784"/>
                      </a:lnTo>
                      <a:lnTo>
                        <a:pt x="480" y="1751"/>
                      </a:lnTo>
                      <a:lnTo>
                        <a:pt x="415" y="1713"/>
                      </a:lnTo>
                      <a:lnTo>
                        <a:pt x="354" y="1669"/>
                      </a:lnTo>
                      <a:lnTo>
                        <a:pt x="296" y="1620"/>
                      </a:lnTo>
                      <a:lnTo>
                        <a:pt x="244" y="1567"/>
                      </a:lnTo>
                      <a:lnTo>
                        <a:pt x="196" y="1509"/>
                      </a:lnTo>
                      <a:lnTo>
                        <a:pt x="152" y="1448"/>
                      </a:lnTo>
                      <a:lnTo>
                        <a:pt x="113" y="1383"/>
                      </a:lnTo>
                      <a:lnTo>
                        <a:pt x="79" y="1315"/>
                      </a:lnTo>
                      <a:lnTo>
                        <a:pt x="52" y="1243"/>
                      </a:lnTo>
                      <a:lnTo>
                        <a:pt x="29" y="1169"/>
                      </a:lnTo>
                      <a:lnTo>
                        <a:pt x="12" y="1093"/>
                      </a:lnTo>
                      <a:lnTo>
                        <a:pt x="3" y="1013"/>
                      </a:lnTo>
                      <a:lnTo>
                        <a:pt x="0" y="932"/>
                      </a:lnTo>
                      <a:lnTo>
                        <a:pt x="3" y="851"/>
                      </a:lnTo>
                      <a:lnTo>
                        <a:pt x="12" y="773"/>
                      </a:lnTo>
                      <a:lnTo>
                        <a:pt x="29" y="695"/>
                      </a:lnTo>
                      <a:lnTo>
                        <a:pt x="52" y="621"/>
                      </a:lnTo>
                      <a:lnTo>
                        <a:pt x="79" y="549"/>
                      </a:lnTo>
                      <a:lnTo>
                        <a:pt x="113" y="481"/>
                      </a:lnTo>
                      <a:lnTo>
                        <a:pt x="152" y="416"/>
                      </a:lnTo>
                      <a:lnTo>
                        <a:pt x="196" y="355"/>
                      </a:lnTo>
                      <a:lnTo>
                        <a:pt x="244" y="299"/>
                      </a:lnTo>
                      <a:lnTo>
                        <a:pt x="296" y="245"/>
                      </a:lnTo>
                      <a:lnTo>
                        <a:pt x="354" y="197"/>
                      </a:lnTo>
                      <a:lnTo>
                        <a:pt x="415" y="153"/>
                      </a:lnTo>
                      <a:lnTo>
                        <a:pt x="480" y="114"/>
                      </a:lnTo>
                      <a:lnTo>
                        <a:pt x="548" y="80"/>
                      </a:lnTo>
                      <a:lnTo>
                        <a:pt x="620" y="52"/>
                      </a:lnTo>
                      <a:lnTo>
                        <a:pt x="694" y="30"/>
                      </a:lnTo>
                      <a:lnTo>
                        <a:pt x="770" y="13"/>
                      </a:lnTo>
                      <a:lnTo>
                        <a:pt x="849" y="4"/>
                      </a:lnTo>
                      <a:lnTo>
                        <a:pt x="93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/>
                </a:p>
              </p:txBody>
            </p:sp>
            <p:sp>
              <p:nvSpPr>
                <p:cNvPr id="46" name="Freeform 6"/>
                <p:cNvSpPr>
                  <a:spLocks noEditPoints="1"/>
                </p:cNvSpPr>
                <p:nvPr/>
              </p:nvSpPr>
              <p:spPr bwMode="auto">
                <a:xfrm>
                  <a:off x="8595048" y="3819130"/>
                  <a:ext cx="113949" cy="112792"/>
                </a:xfrm>
                <a:custGeom>
                  <a:avLst/>
                  <a:gdLst>
                    <a:gd name="T0" fmla="*/ 1348 w 1862"/>
                    <a:gd name="T1" fmla="*/ 478 h 1865"/>
                    <a:gd name="T2" fmla="*/ 1128 w 1862"/>
                    <a:gd name="T3" fmla="*/ 665 h 1865"/>
                    <a:gd name="T4" fmla="*/ 878 w 1862"/>
                    <a:gd name="T5" fmla="*/ 929 h 1865"/>
                    <a:gd name="T6" fmla="*/ 661 w 1862"/>
                    <a:gd name="T7" fmla="*/ 1219 h 1865"/>
                    <a:gd name="T8" fmla="*/ 660 w 1862"/>
                    <a:gd name="T9" fmla="*/ 1216 h 1865"/>
                    <a:gd name="T10" fmla="*/ 651 w 1862"/>
                    <a:gd name="T11" fmla="*/ 1185 h 1865"/>
                    <a:gd name="T12" fmla="*/ 606 w 1862"/>
                    <a:gd name="T13" fmla="*/ 1084 h 1865"/>
                    <a:gd name="T14" fmla="*/ 555 w 1862"/>
                    <a:gd name="T15" fmla="*/ 1010 h 1865"/>
                    <a:gd name="T16" fmla="*/ 501 w 1862"/>
                    <a:gd name="T17" fmla="*/ 985 h 1865"/>
                    <a:gd name="T18" fmla="*/ 430 w 1862"/>
                    <a:gd name="T19" fmla="*/ 999 h 1865"/>
                    <a:gd name="T20" fmla="*/ 351 w 1862"/>
                    <a:gd name="T21" fmla="*/ 1048 h 1865"/>
                    <a:gd name="T22" fmla="*/ 375 w 1862"/>
                    <a:gd name="T23" fmla="*/ 1114 h 1865"/>
                    <a:gd name="T24" fmla="*/ 449 w 1862"/>
                    <a:gd name="T25" fmla="*/ 1189 h 1865"/>
                    <a:gd name="T26" fmla="*/ 498 w 1862"/>
                    <a:gd name="T27" fmla="*/ 1286 h 1865"/>
                    <a:gd name="T28" fmla="*/ 518 w 1862"/>
                    <a:gd name="T29" fmla="*/ 1328 h 1865"/>
                    <a:gd name="T30" fmla="*/ 524 w 1862"/>
                    <a:gd name="T31" fmla="*/ 1339 h 1865"/>
                    <a:gd name="T32" fmla="*/ 543 w 1862"/>
                    <a:gd name="T33" fmla="*/ 1377 h 1865"/>
                    <a:gd name="T34" fmla="*/ 571 w 1862"/>
                    <a:gd name="T35" fmla="*/ 1451 h 1865"/>
                    <a:gd name="T36" fmla="*/ 588 w 1862"/>
                    <a:gd name="T37" fmla="*/ 1513 h 1865"/>
                    <a:gd name="T38" fmla="*/ 618 w 1862"/>
                    <a:gd name="T39" fmla="*/ 1508 h 1865"/>
                    <a:gd name="T40" fmla="*/ 666 w 1862"/>
                    <a:gd name="T41" fmla="*/ 1479 h 1865"/>
                    <a:gd name="T42" fmla="*/ 715 w 1862"/>
                    <a:gd name="T43" fmla="*/ 1451 h 1865"/>
                    <a:gd name="T44" fmla="*/ 720 w 1862"/>
                    <a:gd name="T45" fmla="*/ 1447 h 1865"/>
                    <a:gd name="T46" fmla="*/ 741 w 1862"/>
                    <a:gd name="T47" fmla="*/ 1427 h 1865"/>
                    <a:gd name="T48" fmla="*/ 799 w 1862"/>
                    <a:gd name="T49" fmla="*/ 1336 h 1865"/>
                    <a:gd name="T50" fmla="*/ 913 w 1862"/>
                    <a:gd name="T51" fmla="*/ 1136 h 1865"/>
                    <a:gd name="T52" fmla="*/ 1056 w 1862"/>
                    <a:gd name="T53" fmla="*/ 929 h 1865"/>
                    <a:gd name="T54" fmla="*/ 1243 w 1862"/>
                    <a:gd name="T55" fmla="*/ 704 h 1865"/>
                    <a:gd name="T56" fmla="*/ 1427 w 1862"/>
                    <a:gd name="T57" fmla="*/ 521 h 1865"/>
                    <a:gd name="T58" fmla="*/ 1538 w 1862"/>
                    <a:gd name="T59" fmla="*/ 430 h 1865"/>
                    <a:gd name="T60" fmla="*/ 1534 w 1862"/>
                    <a:gd name="T61" fmla="*/ 425 h 1865"/>
                    <a:gd name="T62" fmla="*/ 1515 w 1862"/>
                    <a:gd name="T63" fmla="*/ 395 h 1865"/>
                    <a:gd name="T64" fmla="*/ 1011 w 1862"/>
                    <a:gd name="T65" fmla="*/ 4 h 1865"/>
                    <a:gd name="T66" fmla="*/ 1241 w 1862"/>
                    <a:gd name="T67" fmla="*/ 52 h 1865"/>
                    <a:gd name="T68" fmla="*/ 1445 w 1862"/>
                    <a:gd name="T69" fmla="*/ 153 h 1865"/>
                    <a:gd name="T70" fmla="*/ 1616 w 1862"/>
                    <a:gd name="T71" fmla="*/ 299 h 1865"/>
                    <a:gd name="T72" fmla="*/ 1747 w 1862"/>
                    <a:gd name="T73" fmla="*/ 481 h 1865"/>
                    <a:gd name="T74" fmla="*/ 1832 w 1862"/>
                    <a:gd name="T75" fmla="*/ 695 h 1865"/>
                    <a:gd name="T76" fmla="*/ 1862 w 1862"/>
                    <a:gd name="T77" fmla="*/ 932 h 1865"/>
                    <a:gd name="T78" fmla="*/ 1832 w 1862"/>
                    <a:gd name="T79" fmla="*/ 1169 h 1865"/>
                    <a:gd name="T80" fmla="*/ 1747 w 1862"/>
                    <a:gd name="T81" fmla="*/ 1383 h 1865"/>
                    <a:gd name="T82" fmla="*/ 1616 w 1862"/>
                    <a:gd name="T83" fmla="*/ 1567 h 1865"/>
                    <a:gd name="T84" fmla="*/ 1445 w 1862"/>
                    <a:gd name="T85" fmla="*/ 1713 h 1865"/>
                    <a:gd name="T86" fmla="*/ 1241 w 1862"/>
                    <a:gd name="T87" fmla="*/ 1813 h 1865"/>
                    <a:gd name="T88" fmla="*/ 1011 w 1862"/>
                    <a:gd name="T89" fmla="*/ 1862 h 1865"/>
                    <a:gd name="T90" fmla="*/ 770 w 1862"/>
                    <a:gd name="T91" fmla="*/ 1852 h 1865"/>
                    <a:gd name="T92" fmla="*/ 548 w 1862"/>
                    <a:gd name="T93" fmla="*/ 1784 h 1865"/>
                    <a:gd name="T94" fmla="*/ 354 w 1862"/>
                    <a:gd name="T95" fmla="*/ 1669 h 1865"/>
                    <a:gd name="T96" fmla="*/ 196 w 1862"/>
                    <a:gd name="T97" fmla="*/ 1509 h 1865"/>
                    <a:gd name="T98" fmla="*/ 79 w 1862"/>
                    <a:gd name="T99" fmla="*/ 1315 h 1865"/>
                    <a:gd name="T100" fmla="*/ 12 w 1862"/>
                    <a:gd name="T101" fmla="*/ 1093 h 1865"/>
                    <a:gd name="T102" fmla="*/ 3 w 1862"/>
                    <a:gd name="T103" fmla="*/ 851 h 1865"/>
                    <a:gd name="T104" fmla="*/ 52 w 1862"/>
                    <a:gd name="T105" fmla="*/ 621 h 1865"/>
                    <a:gd name="T106" fmla="*/ 152 w 1862"/>
                    <a:gd name="T107" fmla="*/ 416 h 1865"/>
                    <a:gd name="T108" fmla="*/ 296 w 1862"/>
                    <a:gd name="T109" fmla="*/ 245 h 1865"/>
                    <a:gd name="T110" fmla="*/ 480 w 1862"/>
                    <a:gd name="T111" fmla="*/ 114 h 1865"/>
                    <a:gd name="T112" fmla="*/ 694 w 1862"/>
                    <a:gd name="T113" fmla="*/ 30 h 1865"/>
                    <a:gd name="T114" fmla="*/ 930 w 1862"/>
                    <a:gd name="T115" fmla="*/ 0 h 1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62" h="1865">
                      <a:moveTo>
                        <a:pt x="1503" y="377"/>
                      </a:moveTo>
                      <a:lnTo>
                        <a:pt x="1424" y="425"/>
                      </a:lnTo>
                      <a:lnTo>
                        <a:pt x="1348" y="478"/>
                      </a:lnTo>
                      <a:lnTo>
                        <a:pt x="1273" y="536"/>
                      </a:lnTo>
                      <a:lnTo>
                        <a:pt x="1200" y="598"/>
                      </a:lnTo>
                      <a:lnTo>
                        <a:pt x="1128" y="665"/>
                      </a:lnTo>
                      <a:lnTo>
                        <a:pt x="1056" y="734"/>
                      </a:lnTo>
                      <a:lnTo>
                        <a:pt x="962" y="832"/>
                      </a:lnTo>
                      <a:lnTo>
                        <a:pt x="878" y="929"/>
                      </a:lnTo>
                      <a:lnTo>
                        <a:pt x="800" y="1026"/>
                      </a:lnTo>
                      <a:lnTo>
                        <a:pt x="728" y="1122"/>
                      </a:lnTo>
                      <a:lnTo>
                        <a:pt x="661" y="1219"/>
                      </a:lnTo>
                      <a:lnTo>
                        <a:pt x="661" y="1219"/>
                      </a:lnTo>
                      <a:lnTo>
                        <a:pt x="661" y="1218"/>
                      </a:lnTo>
                      <a:lnTo>
                        <a:pt x="660" y="1216"/>
                      </a:lnTo>
                      <a:lnTo>
                        <a:pt x="659" y="1210"/>
                      </a:lnTo>
                      <a:lnTo>
                        <a:pt x="655" y="1199"/>
                      </a:lnTo>
                      <a:lnTo>
                        <a:pt x="651" y="1185"/>
                      </a:lnTo>
                      <a:lnTo>
                        <a:pt x="644" y="1165"/>
                      </a:lnTo>
                      <a:lnTo>
                        <a:pt x="624" y="1122"/>
                      </a:lnTo>
                      <a:lnTo>
                        <a:pt x="606" y="1084"/>
                      </a:lnTo>
                      <a:lnTo>
                        <a:pt x="588" y="1054"/>
                      </a:lnTo>
                      <a:lnTo>
                        <a:pt x="572" y="1028"/>
                      </a:lnTo>
                      <a:lnTo>
                        <a:pt x="555" y="1010"/>
                      </a:lnTo>
                      <a:lnTo>
                        <a:pt x="538" y="996"/>
                      </a:lnTo>
                      <a:lnTo>
                        <a:pt x="519" y="989"/>
                      </a:lnTo>
                      <a:lnTo>
                        <a:pt x="501" y="985"/>
                      </a:lnTo>
                      <a:lnTo>
                        <a:pt x="478" y="987"/>
                      </a:lnTo>
                      <a:lnTo>
                        <a:pt x="455" y="991"/>
                      </a:lnTo>
                      <a:lnTo>
                        <a:pt x="430" y="999"/>
                      </a:lnTo>
                      <a:lnTo>
                        <a:pt x="405" y="1011"/>
                      </a:lnTo>
                      <a:lnTo>
                        <a:pt x="378" y="1027"/>
                      </a:lnTo>
                      <a:lnTo>
                        <a:pt x="351" y="1048"/>
                      </a:lnTo>
                      <a:lnTo>
                        <a:pt x="321" y="1076"/>
                      </a:lnTo>
                      <a:lnTo>
                        <a:pt x="348" y="1092"/>
                      </a:lnTo>
                      <a:lnTo>
                        <a:pt x="375" y="1114"/>
                      </a:lnTo>
                      <a:lnTo>
                        <a:pt x="401" y="1138"/>
                      </a:lnTo>
                      <a:lnTo>
                        <a:pt x="429" y="1165"/>
                      </a:lnTo>
                      <a:lnTo>
                        <a:pt x="449" y="1189"/>
                      </a:lnTo>
                      <a:lnTo>
                        <a:pt x="465" y="1217"/>
                      </a:lnTo>
                      <a:lnTo>
                        <a:pt x="481" y="1249"/>
                      </a:lnTo>
                      <a:lnTo>
                        <a:pt x="498" y="1286"/>
                      </a:lnTo>
                      <a:lnTo>
                        <a:pt x="518" y="1327"/>
                      </a:lnTo>
                      <a:lnTo>
                        <a:pt x="518" y="1327"/>
                      </a:lnTo>
                      <a:lnTo>
                        <a:pt x="518" y="1328"/>
                      </a:lnTo>
                      <a:lnTo>
                        <a:pt x="519" y="1329"/>
                      </a:lnTo>
                      <a:lnTo>
                        <a:pt x="522" y="1332"/>
                      </a:lnTo>
                      <a:lnTo>
                        <a:pt x="524" y="1339"/>
                      </a:lnTo>
                      <a:lnTo>
                        <a:pt x="528" y="1347"/>
                      </a:lnTo>
                      <a:lnTo>
                        <a:pt x="535" y="1360"/>
                      </a:lnTo>
                      <a:lnTo>
                        <a:pt x="543" y="1377"/>
                      </a:lnTo>
                      <a:lnTo>
                        <a:pt x="554" y="1398"/>
                      </a:lnTo>
                      <a:lnTo>
                        <a:pt x="563" y="1425"/>
                      </a:lnTo>
                      <a:lnTo>
                        <a:pt x="571" y="1451"/>
                      </a:lnTo>
                      <a:lnTo>
                        <a:pt x="579" y="1475"/>
                      </a:lnTo>
                      <a:lnTo>
                        <a:pt x="585" y="1495"/>
                      </a:lnTo>
                      <a:lnTo>
                        <a:pt x="588" y="1513"/>
                      </a:lnTo>
                      <a:lnTo>
                        <a:pt x="590" y="1524"/>
                      </a:lnTo>
                      <a:lnTo>
                        <a:pt x="605" y="1516"/>
                      </a:lnTo>
                      <a:lnTo>
                        <a:pt x="618" y="1508"/>
                      </a:lnTo>
                      <a:lnTo>
                        <a:pt x="632" y="1500"/>
                      </a:lnTo>
                      <a:lnTo>
                        <a:pt x="647" y="1491"/>
                      </a:lnTo>
                      <a:lnTo>
                        <a:pt x="666" y="1479"/>
                      </a:lnTo>
                      <a:lnTo>
                        <a:pt x="688" y="1466"/>
                      </a:lnTo>
                      <a:lnTo>
                        <a:pt x="715" y="1453"/>
                      </a:lnTo>
                      <a:lnTo>
                        <a:pt x="715" y="1451"/>
                      </a:lnTo>
                      <a:lnTo>
                        <a:pt x="715" y="1451"/>
                      </a:lnTo>
                      <a:lnTo>
                        <a:pt x="717" y="1450"/>
                      </a:lnTo>
                      <a:lnTo>
                        <a:pt x="720" y="1447"/>
                      </a:lnTo>
                      <a:lnTo>
                        <a:pt x="725" y="1443"/>
                      </a:lnTo>
                      <a:lnTo>
                        <a:pt x="732" y="1436"/>
                      </a:lnTo>
                      <a:lnTo>
                        <a:pt x="741" y="1427"/>
                      </a:lnTo>
                      <a:lnTo>
                        <a:pt x="754" y="1414"/>
                      </a:lnTo>
                      <a:lnTo>
                        <a:pt x="770" y="1398"/>
                      </a:lnTo>
                      <a:lnTo>
                        <a:pt x="799" y="1336"/>
                      </a:lnTo>
                      <a:lnTo>
                        <a:pt x="832" y="1271"/>
                      </a:lnTo>
                      <a:lnTo>
                        <a:pt x="870" y="1204"/>
                      </a:lnTo>
                      <a:lnTo>
                        <a:pt x="913" y="1136"/>
                      </a:lnTo>
                      <a:lnTo>
                        <a:pt x="958" y="1066"/>
                      </a:lnTo>
                      <a:lnTo>
                        <a:pt x="1005" y="997"/>
                      </a:lnTo>
                      <a:lnTo>
                        <a:pt x="1056" y="929"/>
                      </a:lnTo>
                      <a:lnTo>
                        <a:pt x="1109" y="861"/>
                      </a:lnTo>
                      <a:lnTo>
                        <a:pt x="1177" y="780"/>
                      </a:lnTo>
                      <a:lnTo>
                        <a:pt x="1243" y="704"/>
                      </a:lnTo>
                      <a:lnTo>
                        <a:pt x="1306" y="637"/>
                      </a:lnTo>
                      <a:lnTo>
                        <a:pt x="1368" y="576"/>
                      </a:lnTo>
                      <a:lnTo>
                        <a:pt x="1427" y="521"/>
                      </a:lnTo>
                      <a:lnTo>
                        <a:pt x="1484" y="473"/>
                      </a:lnTo>
                      <a:lnTo>
                        <a:pt x="1538" y="430"/>
                      </a:lnTo>
                      <a:lnTo>
                        <a:pt x="1538" y="430"/>
                      </a:lnTo>
                      <a:lnTo>
                        <a:pt x="1537" y="430"/>
                      </a:lnTo>
                      <a:lnTo>
                        <a:pt x="1536" y="428"/>
                      </a:lnTo>
                      <a:lnTo>
                        <a:pt x="1534" y="425"/>
                      </a:lnTo>
                      <a:lnTo>
                        <a:pt x="1529" y="418"/>
                      </a:lnTo>
                      <a:lnTo>
                        <a:pt x="1523" y="408"/>
                      </a:lnTo>
                      <a:lnTo>
                        <a:pt x="1515" y="395"/>
                      </a:lnTo>
                      <a:lnTo>
                        <a:pt x="1503" y="377"/>
                      </a:lnTo>
                      <a:close/>
                      <a:moveTo>
                        <a:pt x="930" y="0"/>
                      </a:moveTo>
                      <a:lnTo>
                        <a:pt x="1011" y="4"/>
                      </a:lnTo>
                      <a:lnTo>
                        <a:pt x="1091" y="13"/>
                      </a:lnTo>
                      <a:lnTo>
                        <a:pt x="1167" y="30"/>
                      </a:lnTo>
                      <a:lnTo>
                        <a:pt x="1241" y="52"/>
                      </a:lnTo>
                      <a:lnTo>
                        <a:pt x="1312" y="80"/>
                      </a:lnTo>
                      <a:lnTo>
                        <a:pt x="1380" y="114"/>
                      </a:lnTo>
                      <a:lnTo>
                        <a:pt x="1445" y="153"/>
                      </a:lnTo>
                      <a:lnTo>
                        <a:pt x="1506" y="197"/>
                      </a:lnTo>
                      <a:lnTo>
                        <a:pt x="1564" y="245"/>
                      </a:lnTo>
                      <a:lnTo>
                        <a:pt x="1616" y="299"/>
                      </a:lnTo>
                      <a:lnTo>
                        <a:pt x="1665" y="355"/>
                      </a:lnTo>
                      <a:lnTo>
                        <a:pt x="1709" y="416"/>
                      </a:lnTo>
                      <a:lnTo>
                        <a:pt x="1747" y="481"/>
                      </a:lnTo>
                      <a:lnTo>
                        <a:pt x="1781" y="549"/>
                      </a:lnTo>
                      <a:lnTo>
                        <a:pt x="1810" y="621"/>
                      </a:lnTo>
                      <a:lnTo>
                        <a:pt x="1832" y="695"/>
                      </a:lnTo>
                      <a:lnTo>
                        <a:pt x="1848" y="773"/>
                      </a:lnTo>
                      <a:lnTo>
                        <a:pt x="1858" y="851"/>
                      </a:lnTo>
                      <a:lnTo>
                        <a:pt x="1862" y="932"/>
                      </a:lnTo>
                      <a:lnTo>
                        <a:pt x="1858" y="1013"/>
                      </a:lnTo>
                      <a:lnTo>
                        <a:pt x="1848" y="1093"/>
                      </a:lnTo>
                      <a:lnTo>
                        <a:pt x="1832" y="1169"/>
                      </a:lnTo>
                      <a:lnTo>
                        <a:pt x="1810" y="1243"/>
                      </a:lnTo>
                      <a:lnTo>
                        <a:pt x="1781" y="1315"/>
                      </a:lnTo>
                      <a:lnTo>
                        <a:pt x="1747" y="1383"/>
                      </a:lnTo>
                      <a:lnTo>
                        <a:pt x="1709" y="1448"/>
                      </a:lnTo>
                      <a:lnTo>
                        <a:pt x="1665" y="1509"/>
                      </a:lnTo>
                      <a:lnTo>
                        <a:pt x="1616" y="1567"/>
                      </a:lnTo>
                      <a:lnTo>
                        <a:pt x="1564" y="1620"/>
                      </a:lnTo>
                      <a:lnTo>
                        <a:pt x="1506" y="1669"/>
                      </a:lnTo>
                      <a:lnTo>
                        <a:pt x="1445" y="1713"/>
                      </a:lnTo>
                      <a:lnTo>
                        <a:pt x="1380" y="1751"/>
                      </a:lnTo>
                      <a:lnTo>
                        <a:pt x="1312" y="1784"/>
                      </a:lnTo>
                      <a:lnTo>
                        <a:pt x="1241" y="1813"/>
                      </a:lnTo>
                      <a:lnTo>
                        <a:pt x="1167" y="1835"/>
                      </a:lnTo>
                      <a:lnTo>
                        <a:pt x="1091" y="1852"/>
                      </a:lnTo>
                      <a:lnTo>
                        <a:pt x="1011" y="1862"/>
                      </a:lnTo>
                      <a:lnTo>
                        <a:pt x="930" y="1865"/>
                      </a:lnTo>
                      <a:lnTo>
                        <a:pt x="849" y="1862"/>
                      </a:lnTo>
                      <a:lnTo>
                        <a:pt x="770" y="1852"/>
                      </a:lnTo>
                      <a:lnTo>
                        <a:pt x="694" y="1835"/>
                      </a:lnTo>
                      <a:lnTo>
                        <a:pt x="620" y="1813"/>
                      </a:lnTo>
                      <a:lnTo>
                        <a:pt x="548" y="1784"/>
                      </a:lnTo>
                      <a:lnTo>
                        <a:pt x="480" y="1751"/>
                      </a:lnTo>
                      <a:lnTo>
                        <a:pt x="415" y="1713"/>
                      </a:lnTo>
                      <a:lnTo>
                        <a:pt x="354" y="1669"/>
                      </a:lnTo>
                      <a:lnTo>
                        <a:pt x="296" y="1620"/>
                      </a:lnTo>
                      <a:lnTo>
                        <a:pt x="244" y="1567"/>
                      </a:lnTo>
                      <a:lnTo>
                        <a:pt x="196" y="1509"/>
                      </a:lnTo>
                      <a:lnTo>
                        <a:pt x="152" y="1448"/>
                      </a:lnTo>
                      <a:lnTo>
                        <a:pt x="113" y="1383"/>
                      </a:lnTo>
                      <a:lnTo>
                        <a:pt x="79" y="1315"/>
                      </a:lnTo>
                      <a:lnTo>
                        <a:pt x="52" y="1243"/>
                      </a:lnTo>
                      <a:lnTo>
                        <a:pt x="29" y="1169"/>
                      </a:lnTo>
                      <a:lnTo>
                        <a:pt x="12" y="1093"/>
                      </a:lnTo>
                      <a:lnTo>
                        <a:pt x="3" y="1013"/>
                      </a:lnTo>
                      <a:lnTo>
                        <a:pt x="0" y="932"/>
                      </a:lnTo>
                      <a:lnTo>
                        <a:pt x="3" y="851"/>
                      </a:lnTo>
                      <a:lnTo>
                        <a:pt x="12" y="773"/>
                      </a:lnTo>
                      <a:lnTo>
                        <a:pt x="29" y="695"/>
                      </a:lnTo>
                      <a:lnTo>
                        <a:pt x="52" y="621"/>
                      </a:lnTo>
                      <a:lnTo>
                        <a:pt x="79" y="549"/>
                      </a:lnTo>
                      <a:lnTo>
                        <a:pt x="113" y="481"/>
                      </a:lnTo>
                      <a:lnTo>
                        <a:pt x="152" y="416"/>
                      </a:lnTo>
                      <a:lnTo>
                        <a:pt x="196" y="355"/>
                      </a:lnTo>
                      <a:lnTo>
                        <a:pt x="244" y="299"/>
                      </a:lnTo>
                      <a:lnTo>
                        <a:pt x="296" y="245"/>
                      </a:lnTo>
                      <a:lnTo>
                        <a:pt x="354" y="197"/>
                      </a:lnTo>
                      <a:lnTo>
                        <a:pt x="415" y="153"/>
                      </a:lnTo>
                      <a:lnTo>
                        <a:pt x="480" y="114"/>
                      </a:lnTo>
                      <a:lnTo>
                        <a:pt x="548" y="80"/>
                      </a:lnTo>
                      <a:lnTo>
                        <a:pt x="620" y="52"/>
                      </a:lnTo>
                      <a:lnTo>
                        <a:pt x="694" y="30"/>
                      </a:lnTo>
                      <a:lnTo>
                        <a:pt x="770" y="13"/>
                      </a:lnTo>
                      <a:lnTo>
                        <a:pt x="849" y="4"/>
                      </a:lnTo>
                      <a:lnTo>
                        <a:pt x="93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/>
                </a:p>
              </p:txBody>
            </p:sp>
            <p:sp>
              <p:nvSpPr>
                <p:cNvPr id="47" name="Freeform 6"/>
                <p:cNvSpPr>
                  <a:spLocks noEditPoints="1"/>
                </p:cNvSpPr>
                <p:nvPr/>
              </p:nvSpPr>
              <p:spPr bwMode="auto">
                <a:xfrm>
                  <a:off x="8158638" y="3819130"/>
                  <a:ext cx="113949" cy="112792"/>
                </a:xfrm>
                <a:custGeom>
                  <a:avLst/>
                  <a:gdLst>
                    <a:gd name="T0" fmla="*/ 1348 w 1862"/>
                    <a:gd name="T1" fmla="*/ 478 h 1865"/>
                    <a:gd name="T2" fmla="*/ 1128 w 1862"/>
                    <a:gd name="T3" fmla="*/ 665 h 1865"/>
                    <a:gd name="T4" fmla="*/ 878 w 1862"/>
                    <a:gd name="T5" fmla="*/ 929 h 1865"/>
                    <a:gd name="T6" fmla="*/ 661 w 1862"/>
                    <a:gd name="T7" fmla="*/ 1219 h 1865"/>
                    <a:gd name="T8" fmla="*/ 660 w 1862"/>
                    <a:gd name="T9" fmla="*/ 1216 h 1865"/>
                    <a:gd name="T10" fmla="*/ 651 w 1862"/>
                    <a:gd name="T11" fmla="*/ 1185 h 1865"/>
                    <a:gd name="T12" fmla="*/ 606 w 1862"/>
                    <a:gd name="T13" fmla="*/ 1084 h 1865"/>
                    <a:gd name="T14" fmla="*/ 555 w 1862"/>
                    <a:gd name="T15" fmla="*/ 1010 h 1865"/>
                    <a:gd name="T16" fmla="*/ 501 w 1862"/>
                    <a:gd name="T17" fmla="*/ 985 h 1865"/>
                    <a:gd name="T18" fmla="*/ 430 w 1862"/>
                    <a:gd name="T19" fmla="*/ 999 h 1865"/>
                    <a:gd name="T20" fmla="*/ 351 w 1862"/>
                    <a:gd name="T21" fmla="*/ 1048 h 1865"/>
                    <a:gd name="T22" fmla="*/ 375 w 1862"/>
                    <a:gd name="T23" fmla="*/ 1114 h 1865"/>
                    <a:gd name="T24" fmla="*/ 449 w 1862"/>
                    <a:gd name="T25" fmla="*/ 1189 h 1865"/>
                    <a:gd name="T26" fmla="*/ 498 w 1862"/>
                    <a:gd name="T27" fmla="*/ 1286 h 1865"/>
                    <a:gd name="T28" fmla="*/ 518 w 1862"/>
                    <a:gd name="T29" fmla="*/ 1328 h 1865"/>
                    <a:gd name="T30" fmla="*/ 524 w 1862"/>
                    <a:gd name="T31" fmla="*/ 1339 h 1865"/>
                    <a:gd name="T32" fmla="*/ 543 w 1862"/>
                    <a:gd name="T33" fmla="*/ 1377 h 1865"/>
                    <a:gd name="T34" fmla="*/ 571 w 1862"/>
                    <a:gd name="T35" fmla="*/ 1451 h 1865"/>
                    <a:gd name="T36" fmla="*/ 588 w 1862"/>
                    <a:gd name="T37" fmla="*/ 1513 h 1865"/>
                    <a:gd name="T38" fmla="*/ 618 w 1862"/>
                    <a:gd name="T39" fmla="*/ 1508 h 1865"/>
                    <a:gd name="T40" fmla="*/ 666 w 1862"/>
                    <a:gd name="T41" fmla="*/ 1479 h 1865"/>
                    <a:gd name="T42" fmla="*/ 715 w 1862"/>
                    <a:gd name="T43" fmla="*/ 1451 h 1865"/>
                    <a:gd name="T44" fmla="*/ 720 w 1862"/>
                    <a:gd name="T45" fmla="*/ 1447 h 1865"/>
                    <a:gd name="T46" fmla="*/ 741 w 1862"/>
                    <a:gd name="T47" fmla="*/ 1427 h 1865"/>
                    <a:gd name="T48" fmla="*/ 799 w 1862"/>
                    <a:gd name="T49" fmla="*/ 1336 h 1865"/>
                    <a:gd name="T50" fmla="*/ 913 w 1862"/>
                    <a:gd name="T51" fmla="*/ 1136 h 1865"/>
                    <a:gd name="T52" fmla="*/ 1056 w 1862"/>
                    <a:gd name="T53" fmla="*/ 929 h 1865"/>
                    <a:gd name="T54" fmla="*/ 1243 w 1862"/>
                    <a:gd name="T55" fmla="*/ 704 h 1865"/>
                    <a:gd name="T56" fmla="*/ 1427 w 1862"/>
                    <a:gd name="T57" fmla="*/ 521 h 1865"/>
                    <a:gd name="T58" fmla="*/ 1538 w 1862"/>
                    <a:gd name="T59" fmla="*/ 430 h 1865"/>
                    <a:gd name="T60" fmla="*/ 1534 w 1862"/>
                    <a:gd name="T61" fmla="*/ 425 h 1865"/>
                    <a:gd name="T62" fmla="*/ 1515 w 1862"/>
                    <a:gd name="T63" fmla="*/ 395 h 1865"/>
                    <a:gd name="T64" fmla="*/ 1011 w 1862"/>
                    <a:gd name="T65" fmla="*/ 4 h 1865"/>
                    <a:gd name="T66" fmla="*/ 1241 w 1862"/>
                    <a:gd name="T67" fmla="*/ 52 h 1865"/>
                    <a:gd name="T68" fmla="*/ 1445 w 1862"/>
                    <a:gd name="T69" fmla="*/ 153 h 1865"/>
                    <a:gd name="T70" fmla="*/ 1616 w 1862"/>
                    <a:gd name="T71" fmla="*/ 299 h 1865"/>
                    <a:gd name="T72" fmla="*/ 1747 w 1862"/>
                    <a:gd name="T73" fmla="*/ 481 h 1865"/>
                    <a:gd name="T74" fmla="*/ 1832 w 1862"/>
                    <a:gd name="T75" fmla="*/ 695 h 1865"/>
                    <a:gd name="T76" fmla="*/ 1862 w 1862"/>
                    <a:gd name="T77" fmla="*/ 932 h 1865"/>
                    <a:gd name="T78" fmla="*/ 1832 w 1862"/>
                    <a:gd name="T79" fmla="*/ 1169 h 1865"/>
                    <a:gd name="T80" fmla="*/ 1747 w 1862"/>
                    <a:gd name="T81" fmla="*/ 1383 h 1865"/>
                    <a:gd name="T82" fmla="*/ 1616 w 1862"/>
                    <a:gd name="T83" fmla="*/ 1567 h 1865"/>
                    <a:gd name="T84" fmla="*/ 1445 w 1862"/>
                    <a:gd name="T85" fmla="*/ 1713 h 1865"/>
                    <a:gd name="T86" fmla="*/ 1241 w 1862"/>
                    <a:gd name="T87" fmla="*/ 1813 h 1865"/>
                    <a:gd name="T88" fmla="*/ 1011 w 1862"/>
                    <a:gd name="T89" fmla="*/ 1862 h 1865"/>
                    <a:gd name="T90" fmla="*/ 770 w 1862"/>
                    <a:gd name="T91" fmla="*/ 1852 h 1865"/>
                    <a:gd name="T92" fmla="*/ 548 w 1862"/>
                    <a:gd name="T93" fmla="*/ 1784 h 1865"/>
                    <a:gd name="T94" fmla="*/ 354 w 1862"/>
                    <a:gd name="T95" fmla="*/ 1669 h 1865"/>
                    <a:gd name="T96" fmla="*/ 196 w 1862"/>
                    <a:gd name="T97" fmla="*/ 1509 h 1865"/>
                    <a:gd name="T98" fmla="*/ 79 w 1862"/>
                    <a:gd name="T99" fmla="*/ 1315 h 1865"/>
                    <a:gd name="T100" fmla="*/ 12 w 1862"/>
                    <a:gd name="T101" fmla="*/ 1093 h 1865"/>
                    <a:gd name="T102" fmla="*/ 3 w 1862"/>
                    <a:gd name="T103" fmla="*/ 851 h 1865"/>
                    <a:gd name="T104" fmla="*/ 52 w 1862"/>
                    <a:gd name="T105" fmla="*/ 621 h 1865"/>
                    <a:gd name="T106" fmla="*/ 152 w 1862"/>
                    <a:gd name="T107" fmla="*/ 416 h 1865"/>
                    <a:gd name="T108" fmla="*/ 296 w 1862"/>
                    <a:gd name="T109" fmla="*/ 245 h 1865"/>
                    <a:gd name="T110" fmla="*/ 480 w 1862"/>
                    <a:gd name="T111" fmla="*/ 114 h 1865"/>
                    <a:gd name="T112" fmla="*/ 694 w 1862"/>
                    <a:gd name="T113" fmla="*/ 30 h 1865"/>
                    <a:gd name="T114" fmla="*/ 930 w 1862"/>
                    <a:gd name="T115" fmla="*/ 0 h 1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62" h="1865">
                      <a:moveTo>
                        <a:pt x="1503" y="377"/>
                      </a:moveTo>
                      <a:lnTo>
                        <a:pt x="1424" y="425"/>
                      </a:lnTo>
                      <a:lnTo>
                        <a:pt x="1348" y="478"/>
                      </a:lnTo>
                      <a:lnTo>
                        <a:pt x="1273" y="536"/>
                      </a:lnTo>
                      <a:lnTo>
                        <a:pt x="1200" y="598"/>
                      </a:lnTo>
                      <a:lnTo>
                        <a:pt x="1128" y="665"/>
                      </a:lnTo>
                      <a:lnTo>
                        <a:pt x="1056" y="734"/>
                      </a:lnTo>
                      <a:lnTo>
                        <a:pt x="962" y="832"/>
                      </a:lnTo>
                      <a:lnTo>
                        <a:pt x="878" y="929"/>
                      </a:lnTo>
                      <a:lnTo>
                        <a:pt x="800" y="1026"/>
                      </a:lnTo>
                      <a:lnTo>
                        <a:pt x="728" y="1122"/>
                      </a:lnTo>
                      <a:lnTo>
                        <a:pt x="661" y="1219"/>
                      </a:lnTo>
                      <a:lnTo>
                        <a:pt x="661" y="1219"/>
                      </a:lnTo>
                      <a:lnTo>
                        <a:pt x="661" y="1218"/>
                      </a:lnTo>
                      <a:lnTo>
                        <a:pt x="660" y="1216"/>
                      </a:lnTo>
                      <a:lnTo>
                        <a:pt x="659" y="1210"/>
                      </a:lnTo>
                      <a:lnTo>
                        <a:pt x="655" y="1199"/>
                      </a:lnTo>
                      <a:lnTo>
                        <a:pt x="651" y="1185"/>
                      </a:lnTo>
                      <a:lnTo>
                        <a:pt x="644" y="1165"/>
                      </a:lnTo>
                      <a:lnTo>
                        <a:pt x="624" y="1122"/>
                      </a:lnTo>
                      <a:lnTo>
                        <a:pt x="606" y="1084"/>
                      </a:lnTo>
                      <a:lnTo>
                        <a:pt x="588" y="1054"/>
                      </a:lnTo>
                      <a:lnTo>
                        <a:pt x="572" y="1028"/>
                      </a:lnTo>
                      <a:lnTo>
                        <a:pt x="555" y="1010"/>
                      </a:lnTo>
                      <a:lnTo>
                        <a:pt x="538" y="996"/>
                      </a:lnTo>
                      <a:lnTo>
                        <a:pt x="519" y="989"/>
                      </a:lnTo>
                      <a:lnTo>
                        <a:pt x="501" y="985"/>
                      </a:lnTo>
                      <a:lnTo>
                        <a:pt x="478" y="987"/>
                      </a:lnTo>
                      <a:lnTo>
                        <a:pt x="455" y="991"/>
                      </a:lnTo>
                      <a:lnTo>
                        <a:pt x="430" y="999"/>
                      </a:lnTo>
                      <a:lnTo>
                        <a:pt x="405" y="1011"/>
                      </a:lnTo>
                      <a:lnTo>
                        <a:pt x="378" y="1027"/>
                      </a:lnTo>
                      <a:lnTo>
                        <a:pt x="351" y="1048"/>
                      </a:lnTo>
                      <a:lnTo>
                        <a:pt x="321" y="1076"/>
                      </a:lnTo>
                      <a:lnTo>
                        <a:pt x="348" y="1092"/>
                      </a:lnTo>
                      <a:lnTo>
                        <a:pt x="375" y="1114"/>
                      </a:lnTo>
                      <a:lnTo>
                        <a:pt x="401" y="1138"/>
                      </a:lnTo>
                      <a:lnTo>
                        <a:pt x="429" y="1165"/>
                      </a:lnTo>
                      <a:lnTo>
                        <a:pt x="449" y="1189"/>
                      </a:lnTo>
                      <a:lnTo>
                        <a:pt x="465" y="1217"/>
                      </a:lnTo>
                      <a:lnTo>
                        <a:pt x="481" y="1249"/>
                      </a:lnTo>
                      <a:lnTo>
                        <a:pt x="498" y="1286"/>
                      </a:lnTo>
                      <a:lnTo>
                        <a:pt x="518" y="1327"/>
                      </a:lnTo>
                      <a:lnTo>
                        <a:pt x="518" y="1327"/>
                      </a:lnTo>
                      <a:lnTo>
                        <a:pt x="518" y="1328"/>
                      </a:lnTo>
                      <a:lnTo>
                        <a:pt x="519" y="1329"/>
                      </a:lnTo>
                      <a:lnTo>
                        <a:pt x="522" y="1332"/>
                      </a:lnTo>
                      <a:lnTo>
                        <a:pt x="524" y="1339"/>
                      </a:lnTo>
                      <a:lnTo>
                        <a:pt x="528" y="1347"/>
                      </a:lnTo>
                      <a:lnTo>
                        <a:pt x="535" y="1360"/>
                      </a:lnTo>
                      <a:lnTo>
                        <a:pt x="543" y="1377"/>
                      </a:lnTo>
                      <a:lnTo>
                        <a:pt x="554" y="1398"/>
                      </a:lnTo>
                      <a:lnTo>
                        <a:pt x="563" y="1425"/>
                      </a:lnTo>
                      <a:lnTo>
                        <a:pt x="571" y="1451"/>
                      </a:lnTo>
                      <a:lnTo>
                        <a:pt x="579" y="1475"/>
                      </a:lnTo>
                      <a:lnTo>
                        <a:pt x="585" y="1495"/>
                      </a:lnTo>
                      <a:lnTo>
                        <a:pt x="588" y="1513"/>
                      </a:lnTo>
                      <a:lnTo>
                        <a:pt x="590" y="1524"/>
                      </a:lnTo>
                      <a:lnTo>
                        <a:pt x="605" y="1516"/>
                      </a:lnTo>
                      <a:lnTo>
                        <a:pt x="618" y="1508"/>
                      </a:lnTo>
                      <a:lnTo>
                        <a:pt x="632" y="1500"/>
                      </a:lnTo>
                      <a:lnTo>
                        <a:pt x="647" y="1491"/>
                      </a:lnTo>
                      <a:lnTo>
                        <a:pt x="666" y="1479"/>
                      </a:lnTo>
                      <a:lnTo>
                        <a:pt x="688" y="1466"/>
                      </a:lnTo>
                      <a:lnTo>
                        <a:pt x="715" y="1453"/>
                      </a:lnTo>
                      <a:lnTo>
                        <a:pt x="715" y="1451"/>
                      </a:lnTo>
                      <a:lnTo>
                        <a:pt x="715" y="1451"/>
                      </a:lnTo>
                      <a:lnTo>
                        <a:pt x="717" y="1450"/>
                      </a:lnTo>
                      <a:lnTo>
                        <a:pt x="720" y="1447"/>
                      </a:lnTo>
                      <a:lnTo>
                        <a:pt x="725" y="1443"/>
                      </a:lnTo>
                      <a:lnTo>
                        <a:pt x="732" y="1436"/>
                      </a:lnTo>
                      <a:lnTo>
                        <a:pt x="741" y="1427"/>
                      </a:lnTo>
                      <a:lnTo>
                        <a:pt x="754" y="1414"/>
                      </a:lnTo>
                      <a:lnTo>
                        <a:pt x="770" y="1398"/>
                      </a:lnTo>
                      <a:lnTo>
                        <a:pt x="799" y="1336"/>
                      </a:lnTo>
                      <a:lnTo>
                        <a:pt x="832" y="1271"/>
                      </a:lnTo>
                      <a:lnTo>
                        <a:pt x="870" y="1204"/>
                      </a:lnTo>
                      <a:lnTo>
                        <a:pt x="913" y="1136"/>
                      </a:lnTo>
                      <a:lnTo>
                        <a:pt x="958" y="1066"/>
                      </a:lnTo>
                      <a:lnTo>
                        <a:pt x="1005" y="997"/>
                      </a:lnTo>
                      <a:lnTo>
                        <a:pt x="1056" y="929"/>
                      </a:lnTo>
                      <a:lnTo>
                        <a:pt x="1109" y="861"/>
                      </a:lnTo>
                      <a:lnTo>
                        <a:pt x="1177" y="780"/>
                      </a:lnTo>
                      <a:lnTo>
                        <a:pt x="1243" y="704"/>
                      </a:lnTo>
                      <a:lnTo>
                        <a:pt x="1306" y="637"/>
                      </a:lnTo>
                      <a:lnTo>
                        <a:pt x="1368" y="576"/>
                      </a:lnTo>
                      <a:lnTo>
                        <a:pt x="1427" y="521"/>
                      </a:lnTo>
                      <a:lnTo>
                        <a:pt x="1484" y="473"/>
                      </a:lnTo>
                      <a:lnTo>
                        <a:pt x="1538" y="430"/>
                      </a:lnTo>
                      <a:lnTo>
                        <a:pt x="1538" y="430"/>
                      </a:lnTo>
                      <a:lnTo>
                        <a:pt x="1537" y="430"/>
                      </a:lnTo>
                      <a:lnTo>
                        <a:pt x="1536" y="428"/>
                      </a:lnTo>
                      <a:lnTo>
                        <a:pt x="1534" y="425"/>
                      </a:lnTo>
                      <a:lnTo>
                        <a:pt x="1529" y="418"/>
                      </a:lnTo>
                      <a:lnTo>
                        <a:pt x="1523" y="408"/>
                      </a:lnTo>
                      <a:lnTo>
                        <a:pt x="1515" y="395"/>
                      </a:lnTo>
                      <a:lnTo>
                        <a:pt x="1503" y="377"/>
                      </a:lnTo>
                      <a:close/>
                      <a:moveTo>
                        <a:pt x="930" y="0"/>
                      </a:moveTo>
                      <a:lnTo>
                        <a:pt x="1011" y="4"/>
                      </a:lnTo>
                      <a:lnTo>
                        <a:pt x="1091" y="13"/>
                      </a:lnTo>
                      <a:lnTo>
                        <a:pt x="1167" y="30"/>
                      </a:lnTo>
                      <a:lnTo>
                        <a:pt x="1241" y="52"/>
                      </a:lnTo>
                      <a:lnTo>
                        <a:pt x="1312" y="80"/>
                      </a:lnTo>
                      <a:lnTo>
                        <a:pt x="1380" y="114"/>
                      </a:lnTo>
                      <a:lnTo>
                        <a:pt x="1445" y="153"/>
                      </a:lnTo>
                      <a:lnTo>
                        <a:pt x="1506" y="197"/>
                      </a:lnTo>
                      <a:lnTo>
                        <a:pt x="1564" y="245"/>
                      </a:lnTo>
                      <a:lnTo>
                        <a:pt x="1616" y="299"/>
                      </a:lnTo>
                      <a:lnTo>
                        <a:pt x="1665" y="355"/>
                      </a:lnTo>
                      <a:lnTo>
                        <a:pt x="1709" y="416"/>
                      </a:lnTo>
                      <a:lnTo>
                        <a:pt x="1747" y="481"/>
                      </a:lnTo>
                      <a:lnTo>
                        <a:pt x="1781" y="549"/>
                      </a:lnTo>
                      <a:lnTo>
                        <a:pt x="1810" y="621"/>
                      </a:lnTo>
                      <a:lnTo>
                        <a:pt x="1832" y="695"/>
                      </a:lnTo>
                      <a:lnTo>
                        <a:pt x="1848" y="773"/>
                      </a:lnTo>
                      <a:lnTo>
                        <a:pt x="1858" y="851"/>
                      </a:lnTo>
                      <a:lnTo>
                        <a:pt x="1862" y="932"/>
                      </a:lnTo>
                      <a:lnTo>
                        <a:pt x="1858" y="1013"/>
                      </a:lnTo>
                      <a:lnTo>
                        <a:pt x="1848" y="1093"/>
                      </a:lnTo>
                      <a:lnTo>
                        <a:pt x="1832" y="1169"/>
                      </a:lnTo>
                      <a:lnTo>
                        <a:pt x="1810" y="1243"/>
                      </a:lnTo>
                      <a:lnTo>
                        <a:pt x="1781" y="1315"/>
                      </a:lnTo>
                      <a:lnTo>
                        <a:pt x="1747" y="1383"/>
                      </a:lnTo>
                      <a:lnTo>
                        <a:pt x="1709" y="1448"/>
                      </a:lnTo>
                      <a:lnTo>
                        <a:pt x="1665" y="1509"/>
                      </a:lnTo>
                      <a:lnTo>
                        <a:pt x="1616" y="1567"/>
                      </a:lnTo>
                      <a:lnTo>
                        <a:pt x="1564" y="1620"/>
                      </a:lnTo>
                      <a:lnTo>
                        <a:pt x="1506" y="1669"/>
                      </a:lnTo>
                      <a:lnTo>
                        <a:pt x="1445" y="1713"/>
                      </a:lnTo>
                      <a:lnTo>
                        <a:pt x="1380" y="1751"/>
                      </a:lnTo>
                      <a:lnTo>
                        <a:pt x="1312" y="1784"/>
                      </a:lnTo>
                      <a:lnTo>
                        <a:pt x="1241" y="1813"/>
                      </a:lnTo>
                      <a:lnTo>
                        <a:pt x="1167" y="1835"/>
                      </a:lnTo>
                      <a:lnTo>
                        <a:pt x="1091" y="1852"/>
                      </a:lnTo>
                      <a:lnTo>
                        <a:pt x="1011" y="1862"/>
                      </a:lnTo>
                      <a:lnTo>
                        <a:pt x="930" y="1865"/>
                      </a:lnTo>
                      <a:lnTo>
                        <a:pt x="849" y="1862"/>
                      </a:lnTo>
                      <a:lnTo>
                        <a:pt x="770" y="1852"/>
                      </a:lnTo>
                      <a:lnTo>
                        <a:pt x="694" y="1835"/>
                      </a:lnTo>
                      <a:lnTo>
                        <a:pt x="620" y="1813"/>
                      </a:lnTo>
                      <a:lnTo>
                        <a:pt x="548" y="1784"/>
                      </a:lnTo>
                      <a:lnTo>
                        <a:pt x="480" y="1751"/>
                      </a:lnTo>
                      <a:lnTo>
                        <a:pt x="415" y="1713"/>
                      </a:lnTo>
                      <a:lnTo>
                        <a:pt x="354" y="1669"/>
                      </a:lnTo>
                      <a:lnTo>
                        <a:pt x="296" y="1620"/>
                      </a:lnTo>
                      <a:lnTo>
                        <a:pt x="244" y="1567"/>
                      </a:lnTo>
                      <a:lnTo>
                        <a:pt x="196" y="1509"/>
                      </a:lnTo>
                      <a:lnTo>
                        <a:pt x="152" y="1448"/>
                      </a:lnTo>
                      <a:lnTo>
                        <a:pt x="113" y="1383"/>
                      </a:lnTo>
                      <a:lnTo>
                        <a:pt x="79" y="1315"/>
                      </a:lnTo>
                      <a:lnTo>
                        <a:pt x="52" y="1243"/>
                      </a:lnTo>
                      <a:lnTo>
                        <a:pt x="29" y="1169"/>
                      </a:lnTo>
                      <a:lnTo>
                        <a:pt x="12" y="1093"/>
                      </a:lnTo>
                      <a:lnTo>
                        <a:pt x="3" y="1013"/>
                      </a:lnTo>
                      <a:lnTo>
                        <a:pt x="0" y="932"/>
                      </a:lnTo>
                      <a:lnTo>
                        <a:pt x="3" y="851"/>
                      </a:lnTo>
                      <a:lnTo>
                        <a:pt x="12" y="773"/>
                      </a:lnTo>
                      <a:lnTo>
                        <a:pt x="29" y="695"/>
                      </a:lnTo>
                      <a:lnTo>
                        <a:pt x="52" y="621"/>
                      </a:lnTo>
                      <a:lnTo>
                        <a:pt x="79" y="549"/>
                      </a:lnTo>
                      <a:lnTo>
                        <a:pt x="113" y="481"/>
                      </a:lnTo>
                      <a:lnTo>
                        <a:pt x="152" y="416"/>
                      </a:lnTo>
                      <a:lnTo>
                        <a:pt x="196" y="355"/>
                      </a:lnTo>
                      <a:lnTo>
                        <a:pt x="244" y="299"/>
                      </a:lnTo>
                      <a:lnTo>
                        <a:pt x="296" y="245"/>
                      </a:lnTo>
                      <a:lnTo>
                        <a:pt x="354" y="197"/>
                      </a:lnTo>
                      <a:lnTo>
                        <a:pt x="415" y="153"/>
                      </a:lnTo>
                      <a:lnTo>
                        <a:pt x="480" y="114"/>
                      </a:lnTo>
                      <a:lnTo>
                        <a:pt x="548" y="80"/>
                      </a:lnTo>
                      <a:lnTo>
                        <a:pt x="620" y="52"/>
                      </a:lnTo>
                      <a:lnTo>
                        <a:pt x="694" y="30"/>
                      </a:lnTo>
                      <a:lnTo>
                        <a:pt x="770" y="13"/>
                      </a:lnTo>
                      <a:lnTo>
                        <a:pt x="849" y="4"/>
                      </a:lnTo>
                      <a:lnTo>
                        <a:pt x="93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5429234" y="3936903"/>
                  <a:ext cx="325730" cy="1692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00" dirty="0"/>
                    <a:t>Start</a:t>
                  </a: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5796157" y="3936903"/>
                  <a:ext cx="46679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00" dirty="0" err="1"/>
                    <a:t>UCSM</a:t>
                  </a:r>
                  <a:r>
                    <a:rPr lang="en-US" sz="500" dirty="0"/>
                    <a:t> </a:t>
                  </a:r>
                  <a:br>
                    <a:rPr lang="en-US" sz="500" dirty="0"/>
                  </a:br>
                  <a:r>
                    <a:rPr lang="en-US" sz="500" dirty="0"/>
                    <a:t>Validation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6182315" y="3936903"/>
                  <a:ext cx="56938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00" dirty="0" err="1"/>
                    <a:t>UCSM</a:t>
                  </a:r>
                  <a:r>
                    <a:rPr lang="en-US" sz="500" dirty="0"/>
                    <a:t> </a:t>
                  </a:r>
                  <a:br>
                    <a:rPr lang="en-US" sz="500" dirty="0"/>
                  </a:br>
                  <a:r>
                    <a:rPr lang="en-US" sz="500" dirty="0"/>
                    <a:t>Configuration</a:t>
                  </a: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6616428" y="3936903"/>
                  <a:ext cx="57381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00" dirty="0"/>
                    <a:t>Hypervisor</a:t>
                  </a:r>
                  <a:br>
                    <a:rPr lang="en-US" sz="500" dirty="0"/>
                  </a:br>
                  <a:r>
                    <a:rPr lang="en-US" sz="500" dirty="0"/>
                    <a:t>Configuration</a:t>
                  </a: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7106261" y="3936903"/>
                  <a:ext cx="46679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00"/>
                    <a:t>Deploy</a:t>
                  </a:r>
                  <a:br>
                    <a:rPr lang="en-US" sz="500"/>
                  </a:br>
                  <a:r>
                    <a:rPr lang="en-US" sz="500"/>
                    <a:t>Validation</a:t>
                  </a: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7582188" y="3936903"/>
                  <a:ext cx="389850" cy="1692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00"/>
                    <a:t>Deploy</a:t>
                  </a: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7981171" y="3936903"/>
                  <a:ext cx="46679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00"/>
                    <a:t>Create</a:t>
                  </a:r>
                  <a:br>
                    <a:rPr lang="en-US" sz="500"/>
                  </a:br>
                  <a:r>
                    <a:rPr lang="en-US" sz="500"/>
                    <a:t>Validation</a:t>
                  </a: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8437861" y="3936903"/>
                  <a:ext cx="42832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00" dirty="0"/>
                    <a:t>Cluster</a:t>
                  </a:r>
                  <a:br>
                    <a:rPr lang="en-US" sz="500" dirty="0"/>
                  </a:br>
                  <a:r>
                    <a:rPr lang="en-US" sz="500" dirty="0"/>
                    <a:t>Creation</a:t>
                  </a:r>
                </a:p>
              </p:txBody>
            </p:sp>
            <p:sp>
              <p:nvSpPr>
                <p:cNvPr id="41" name="Freeform 6"/>
                <p:cNvSpPr>
                  <a:spLocks noEditPoints="1"/>
                </p:cNvSpPr>
                <p:nvPr/>
              </p:nvSpPr>
              <p:spPr bwMode="auto">
                <a:xfrm>
                  <a:off x="5540190" y="3819130"/>
                  <a:ext cx="113949" cy="112792"/>
                </a:xfrm>
                <a:custGeom>
                  <a:avLst/>
                  <a:gdLst>
                    <a:gd name="T0" fmla="*/ 1348 w 1862"/>
                    <a:gd name="T1" fmla="*/ 478 h 1865"/>
                    <a:gd name="T2" fmla="*/ 1128 w 1862"/>
                    <a:gd name="T3" fmla="*/ 665 h 1865"/>
                    <a:gd name="T4" fmla="*/ 878 w 1862"/>
                    <a:gd name="T5" fmla="*/ 929 h 1865"/>
                    <a:gd name="T6" fmla="*/ 661 w 1862"/>
                    <a:gd name="T7" fmla="*/ 1219 h 1865"/>
                    <a:gd name="T8" fmla="*/ 660 w 1862"/>
                    <a:gd name="T9" fmla="*/ 1216 h 1865"/>
                    <a:gd name="T10" fmla="*/ 651 w 1862"/>
                    <a:gd name="T11" fmla="*/ 1185 h 1865"/>
                    <a:gd name="T12" fmla="*/ 606 w 1862"/>
                    <a:gd name="T13" fmla="*/ 1084 h 1865"/>
                    <a:gd name="T14" fmla="*/ 555 w 1862"/>
                    <a:gd name="T15" fmla="*/ 1010 h 1865"/>
                    <a:gd name="T16" fmla="*/ 501 w 1862"/>
                    <a:gd name="T17" fmla="*/ 985 h 1865"/>
                    <a:gd name="T18" fmla="*/ 430 w 1862"/>
                    <a:gd name="T19" fmla="*/ 999 h 1865"/>
                    <a:gd name="T20" fmla="*/ 351 w 1862"/>
                    <a:gd name="T21" fmla="*/ 1048 h 1865"/>
                    <a:gd name="T22" fmla="*/ 375 w 1862"/>
                    <a:gd name="T23" fmla="*/ 1114 h 1865"/>
                    <a:gd name="T24" fmla="*/ 449 w 1862"/>
                    <a:gd name="T25" fmla="*/ 1189 h 1865"/>
                    <a:gd name="T26" fmla="*/ 498 w 1862"/>
                    <a:gd name="T27" fmla="*/ 1286 h 1865"/>
                    <a:gd name="T28" fmla="*/ 518 w 1862"/>
                    <a:gd name="T29" fmla="*/ 1328 h 1865"/>
                    <a:gd name="T30" fmla="*/ 524 w 1862"/>
                    <a:gd name="T31" fmla="*/ 1339 h 1865"/>
                    <a:gd name="T32" fmla="*/ 543 w 1862"/>
                    <a:gd name="T33" fmla="*/ 1377 h 1865"/>
                    <a:gd name="T34" fmla="*/ 571 w 1862"/>
                    <a:gd name="T35" fmla="*/ 1451 h 1865"/>
                    <a:gd name="T36" fmla="*/ 588 w 1862"/>
                    <a:gd name="T37" fmla="*/ 1513 h 1865"/>
                    <a:gd name="T38" fmla="*/ 618 w 1862"/>
                    <a:gd name="T39" fmla="*/ 1508 h 1865"/>
                    <a:gd name="T40" fmla="*/ 666 w 1862"/>
                    <a:gd name="T41" fmla="*/ 1479 h 1865"/>
                    <a:gd name="T42" fmla="*/ 715 w 1862"/>
                    <a:gd name="T43" fmla="*/ 1451 h 1865"/>
                    <a:gd name="T44" fmla="*/ 720 w 1862"/>
                    <a:gd name="T45" fmla="*/ 1447 h 1865"/>
                    <a:gd name="T46" fmla="*/ 741 w 1862"/>
                    <a:gd name="T47" fmla="*/ 1427 h 1865"/>
                    <a:gd name="T48" fmla="*/ 799 w 1862"/>
                    <a:gd name="T49" fmla="*/ 1336 h 1865"/>
                    <a:gd name="T50" fmla="*/ 913 w 1862"/>
                    <a:gd name="T51" fmla="*/ 1136 h 1865"/>
                    <a:gd name="T52" fmla="*/ 1056 w 1862"/>
                    <a:gd name="T53" fmla="*/ 929 h 1865"/>
                    <a:gd name="T54" fmla="*/ 1243 w 1862"/>
                    <a:gd name="T55" fmla="*/ 704 h 1865"/>
                    <a:gd name="T56" fmla="*/ 1427 w 1862"/>
                    <a:gd name="T57" fmla="*/ 521 h 1865"/>
                    <a:gd name="T58" fmla="*/ 1538 w 1862"/>
                    <a:gd name="T59" fmla="*/ 430 h 1865"/>
                    <a:gd name="T60" fmla="*/ 1534 w 1862"/>
                    <a:gd name="T61" fmla="*/ 425 h 1865"/>
                    <a:gd name="T62" fmla="*/ 1515 w 1862"/>
                    <a:gd name="T63" fmla="*/ 395 h 1865"/>
                    <a:gd name="T64" fmla="*/ 1011 w 1862"/>
                    <a:gd name="T65" fmla="*/ 4 h 1865"/>
                    <a:gd name="T66" fmla="*/ 1241 w 1862"/>
                    <a:gd name="T67" fmla="*/ 52 h 1865"/>
                    <a:gd name="T68" fmla="*/ 1445 w 1862"/>
                    <a:gd name="T69" fmla="*/ 153 h 1865"/>
                    <a:gd name="T70" fmla="*/ 1616 w 1862"/>
                    <a:gd name="T71" fmla="*/ 299 h 1865"/>
                    <a:gd name="T72" fmla="*/ 1747 w 1862"/>
                    <a:gd name="T73" fmla="*/ 481 h 1865"/>
                    <a:gd name="T74" fmla="*/ 1832 w 1862"/>
                    <a:gd name="T75" fmla="*/ 695 h 1865"/>
                    <a:gd name="T76" fmla="*/ 1862 w 1862"/>
                    <a:gd name="T77" fmla="*/ 932 h 1865"/>
                    <a:gd name="T78" fmla="*/ 1832 w 1862"/>
                    <a:gd name="T79" fmla="*/ 1169 h 1865"/>
                    <a:gd name="T80" fmla="*/ 1747 w 1862"/>
                    <a:gd name="T81" fmla="*/ 1383 h 1865"/>
                    <a:gd name="T82" fmla="*/ 1616 w 1862"/>
                    <a:gd name="T83" fmla="*/ 1567 h 1865"/>
                    <a:gd name="T84" fmla="*/ 1445 w 1862"/>
                    <a:gd name="T85" fmla="*/ 1713 h 1865"/>
                    <a:gd name="T86" fmla="*/ 1241 w 1862"/>
                    <a:gd name="T87" fmla="*/ 1813 h 1865"/>
                    <a:gd name="T88" fmla="*/ 1011 w 1862"/>
                    <a:gd name="T89" fmla="*/ 1862 h 1865"/>
                    <a:gd name="T90" fmla="*/ 770 w 1862"/>
                    <a:gd name="T91" fmla="*/ 1852 h 1865"/>
                    <a:gd name="T92" fmla="*/ 548 w 1862"/>
                    <a:gd name="T93" fmla="*/ 1784 h 1865"/>
                    <a:gd name="T94" fmla="*/ 354 w 1862"/>
                    <a:gd name="T95" fmla="*/ 1669 h 1865"/>
                    <a:gd name="T96" fmla="*/ 196 w 1862"/>
                    <a:gd name="T97" fmla="*/ 1509 h 1865"/>
                    <a:gd name="T98" fmla="*/ 79 w 1862"/>
                    <a:gd name="T99" fmla="*/ 1315 h 1865"/>
                    <a:gd name="T100" fmla="*/ 12 w 1862"/>
                    <a:gd name="T101" fmla="*/ 1093 h 1865"/>
                    <a:gd name="T102" fmla="*/ 3 w 1862"/>
                    <a:gd name="T103" fmla="*/ 851 h 1865"/>
                    <a:gd name="T104" fmla="*/ 52 w 1862"/>
                    <a:gd name="T105" fmla="*/ 621 h 1865"/>
                    <a:gd name="T106" fmla="*/ 152 w 1862"/>
                    <a:gd name="T107" fmla="*/ 416 h 1865"/>
                    <a:gd name="T108" fmla="*/ 296 w 1862"/>
                    <a:gd name="T109" fmla="*/ 245 h 1865"/>
                    <a:gd name="T110" fmla="*/ 480 w 1862"/>
                    <a:gd name="T111" fmla="*/ 114 h 1865"/>
                    <a:gd name="T112" fmla="*/ 694 w 1862"/>
                    <a:gd name="T113" fmla="*/ 30 h 1865"/>
                    <a:gd name="T114" fmla="*/ 930 w 1862"/>
                    <a:gd name="T115" fmla="*/ 0 h 1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62" h="1865">
                      <a:moveTo>
                        <a:pt x="1503" y="377"/>
                      </a:moveTo>
                      <a:lnTo>
                        <a:pt x="1424" y="425"/>
                      </a:lnTo>
                      <a:lnTo>
                        <a:pt x="1348" y="478"/>
                      </a:lnTo>
                      <a:lnTo>
                        <a:pt x="1273" y="536"/>
                      </a:lnTo>
                      <a:lnTo>
                        <a:pt x="1200" y="598"/>
                      </a:lnTo>
                      <a:lnTo>
                        <a:pt x="1128" y="665"/>
                      </a:lnTo>
                      <a:lnTo>
                        <a:pt x="1056" y="734"/>
                      </a:lnTo>
                      <a:lnTo>
                        <a:pt x="962" y="832"/>
                      </a:lnTo>
                      <a:lnTo>
                        <a:pt x="878" y="929"/>
                      </a:lnTo>
                      <a:lnTo>
                        <a:pt x="800" y="1026"/>
                      </a:lnTo>
                      <a:lnTo>
                        <a:pt x="728" y="1122"/>
                      </a:lnTo>
                      <a:lnTo>
                        <a:pt x="661" y="1219"/>
                      </a:lnTo>
                      <a:lnTo>
                        <a:pt x="661" y="1219"/>
                      </a:lnTo>
                      <a:lnTo>
                        <a:pt x="661" y="1218"/>
                      </a:lnTo>
                      <a:lnTo>
                        <a:pt x="660" y="1216"/>
                      </a:lnTo>
                      <a:lnTo>
                        <a:pt x="659" y="1210"/>
                      </a:lnTo>
                      <a:lnTo>
                        <a:pt x="655" y="1199"/>
                      </a:lnTo>
                      <a:lnTo>
                        <a:pt x="651" y="1185"/>
                      </a:lnTo>
                      <a:lnTo>
                        <a:pt x="644" y="1165"/>
                      </a:lnTo>
                      <a:lnTo>
                        <a:pt x="624" y="1122"/>
                      </a:lnTo>
                      <a:lnTo>
                        <a:pt x="606" y="1084"/>
                      </a:lnTo>
                      <a:lnTo>
                        <a:pt x="588" y="1054"/>
                      </a:lnTo>
                      <a:lnTo>
                        <a:pt x="572" y="1028"/>
                      </a:lnTo>
                      <a:lnTo>
                        <a:pt x="555" y="1010"/>
                      </a:lnTo>
                      <a:lnTo>
                        <a:pt x="538" y="996"/>
                      </a:lnTo>
                      <a:lnTo>
                        <a:pt x="519" y="989"/>
                      </a:lnTo>
                      <a:lnTo>
                        <a:pt x="501" y="985"/>
                      </a:lnTo>
                      <a:lnTo>
                        <a:pt x="478" y="987"/>
                      </a:lnTo>
                      <a:lnTo>
                        <a:pt x="455" y="991"/>
                      </a:lnTo>
                      <a:lnTo>
                        <a:pt x="430" y="999"/>
                      </a:lnTo>
                      <a:lnTo>
                        <a:pt x="405" y="1011"/>
                      </a:lnTo>
                      <a:lnTo>
                        <a:pt x="378" y="1027"/>
                      </a:lnTo>
                      <a:lnTo>
                        <a:pt x="351" y="1048"/>
                      </a:lnTo>
                      <a:lnTo>
                        <a:pt x="321" y="1076"/>
                      </a:lnTo>
                      <a:lnTo>
                        <a:pt x="348" y="1092"/>
                      </a:lnTo>
                      <a:lnTo>
                        <a:pt x="375" y="1114"/>
                      </a:lnTo>
                      <a:lnTo>
                        <a:pt x="401" y="1138"/>
                      </a:lnTo>
                      <a:lnTo>
                        <a:pt x="429" y="1165"/>
                      </a:lnTo>
                      <a:lnTo>
                        <a:pt x="449" y="1189"/>
                      </a:lnTo>
                      <a:lnTo>
                        <a:pt x="465" y="1217"/>
                      </a:lnTo>
                      <a:lnTo>
                        <a:pt x="481" y="1249"/>
                      </a:lnTo>
                      <a:lnTo>
                        <a:pt x="498" y="1286"/>
                      </a:lnTo>
                      <a:lnTo>
                        <a:pt x="518" y="1327"/>
                      </a:lnTo>
                      <a:lnTo>
                        <a:pt x="518" y="1327"/>
                      </a:lnTo>
                      <a:lnTo>
                        <a:pt x="518" y="1328"/>
                      </a:lnTo>
                      <a:lnTo>
                        <a:pt x="519" y="1329"/>
                      </a:lnTo>
                      <a:lnTo>
                        <a:pt x="522" y="1332"/>
                      </a:lnTo>
                      <a:lnTo>
                        <a:pt x="524" y="1339"/>
                      </a:lnTo>
                      <a:lnTo>
                        <a:pt x="528" y="1347"/>
                      </a:lnTo>
                      <a:lnTo>
                        <a:pt x="535" y="1360"/>
                      </a:lnTo>
                      <a:lnTo>
                        <a:pt x="543" y="1377"/>
                      </a:lnTo>
                      <a:lnTo>
                        <a:pt x="554" y="1398"/>
                      </a:lnTo>
                      <a:lnTo>
                        <a:pt x="563" y="1425"/>
                      </a:lnTo>
                      <a:lnTo>
                        <a:pt x="571" y="1451"/>
                      </a:lnTo>
                      <a:lnTo>
                        <a:pt x="579" y="1475"/>
                      </a:lnTo>
                      <a:lnTo>
                        <a:pt x="585" y="1495"/>
                      </a:lnTo>
                      <a:lnTo>
                        <a:pt x="588" y="1513"/>
                      </a:lnTo>
                      <a:lnTo>
                        <a:pt x="590" y="1524"/>
                      </a:lnTo>
                      <a:lnTo>
                        <a:pt x="605" y="1516"/>
                      </a:lnTo>
                      <a:lnTo>
                        <a:pt x="618" y="1508"/>
                      </a:lnTo>
                      <a:lnTo>
                        <a:pt x="632" y="1500"/>
                      </a:lnTo>
                      <a:lnTo>
                        <a:pt x="647" y="1491"/>
                      </a:lnTo>
                      <a:lnTo>
                        <a:pt x="666" y="1479"/>
                      </a:lnTo>
                      <a:lnTo>
                        <a:pt x="688" y="1466"/>
                      </a:lnTo>
                      <a:lnTo>
                        <a:pt x="715" y="1453"/>
                      </a:lnTo>
                      <a:lnTo>
                        <a:pt x="715" y="1451"/>
                      </a:lnTo>
                      <a:lnTo>
                        <a:pt x="715" y="1451"/>
                      </a:lnTo>
                      <a:lnTo>
                        <a:pt x="717" y="1450"/>
                      </a:lnTo>
                      <a:lnTo>
                        <a:pt x="720" y="1447"/>
                      </a:lnTo>
                      <a:lnTo>
                        <a:pt x="725" y="1443"/>
                      </a:lnTo>
                      <a:lnTo>
                        <a:pt x="732" y="1436"/>
                      </a:lnTo>
                      <a:lnTo>
                        <a:pt x="741" y="1427"/>
                      </a:lnTo>
                      <a:lnTo>
                        <a:pt x="754" y="1414"/>
                      </a:lnTo>
                      <a:lnTo>
                        <a:pt x="770" y="1398"/>
                      </a:lnTo>
                      <a:lnTo>
                        <a:pt x="799" y="1336"/>
                      </a:lnTo>
                      <a:lnTo>
                        <a:pt x="832" y="1271"/>
                      </a:lnTo>
                      <a:lnTo>
                        <a:pt x="870" y="1204"/>
                      </a:lnTo>
                      <a:lnTo>
                        <a:pt x="913" y="1136"/>
                      </a:lnTo>
                      <a:lnTo>
                        <a:pt x="958" y="1066"/>
                      </a:lnTo>
                      <a:lnTo>
                        <a:pt x="1005" y="997"/>
                      </a:lnTo>
                      <a:lnTo>
                        <a:pt x="1056" y="929"/>
                      </a:lnTo>
                      <a:lnTo>
                        <a:pt x="1109" y="861"/>
                      </a:lnTo>
                      <a:lnTo>
                        <a:pt x="1177" y="780"/>
                      </a:lnTo>
                      <a:lnTo>
                        <a:pt x="1243" y="704"/>
                      </a:lnTo>
                      <a:lnTo>
                        <a:pt x="1306" y="637"/>
                      </a:lnTo>
                      <a:lnTo>
                        <a:pt x="1368" y="576"/>
                      </a:lnTo>
                      <a:lnTo>
                        <a:pt x="1427" y="521"/>
                      </a:lnTo>
                      <a:lnTo>
                        <a:pt x="1484" y="473"/>
                      </a:lnTo>
                      <a:lnTo>
                        <a:pt x="1538" y="430"/>
                      </a:lnTo>
                      <a:lnTo>
                        <a:pt x="1538" y="430"/>
                      </a:lnTo>
                      <a:lnTo>
                        <a:pt x="1537" y="430"/>
                      </a:lnTo>
                      <a:lnTo>
                        <a:pt x="1536" y="428"/>
                      </a:lnTo>
                      <a:lnTo>
                        <a:pt x="1534" y="425"/>
                      </a:lnTo>
                      <a:lnTo>
                        <a:pt x="1529" y="418"/>
                      </a:lnTo>
                      <a:lnTo>
                        <a:pt x="1523" y="408"/>
                      </a:lnTo>
                      <a:lnTo>
                        <a:pt x="1515" y="395"/>
                      </a:lnTo>
                      <a:lnTo>
                        <a:pt x="1503" y="377"/>
                      </a:lnTo>
                      <a:close/>
                      <a:moveTo>
                        <a:pt x="930" y="0"/>
                      </a:moveTo>
                      <a:lnTo>
                        <a:pt x="1011" y="4"/>
                      </a:lnTo>
                      <a:lnTo>
                        <a:pt x="1091" y="13"/>
                      </a:lnTo>
                      <a:lnTo>
                        <a:pt x="1167" y="30"/>
                      </a:lnTo>
                      <a:lnTo>
                        <a:pt x="1241" y="52"/>
                      </a:lnTo>
                      <a:lnTo>
                        <a:pt x="1312" y="80"/>
                      </a:lnTo>
                      <a:lnTo>
                        <a:pt x="1380" y="114"/>
                      </a:lnTo>
                      <a:lnTo>
                        <a:pt x="1445" y="153"/>
                      </a:lnTo>
                      <a:lnTo>
                        <a:pt x="1506" y="197"/>
                      </a:lnTo>
                      <a:lnTo>
                        <a:pt x="1564" y="245"/>
                      </a:lnTo>
                      <a:lnTo>
                        <a:pt x="1616" y="299"/>
                      </a:lnTo>
                      <a:lnTo>
                        <a:pt x="1665" y="355"/>
                      </a:lnTo>
                      <a:lnTo>
                        <a:pt x="1709" y="416"/>
                      </a:lnTo>
                      <a:lnTo>
                        <a:pt x="1747" y="481"/>
                      </a:lnTo>
                      <a:lnTo>
                        <a:pt x="1781" y="549"/>
                      </a:lnTo>
                      <a:lnTo>
                        <a:pt x="1810" y="621"/>
                      </a:lnTo>
                      <a:lnTo>
                        <a:pt x="1832" y="695"/>
                      </a:lnTo>
                      <a:lnTo>
                        <a:pt x="1848" y="773"/>
                      </a:lnTo>
                      <a:lnTo>
                        <a:pt x="1858" y="851"/>
                      </a:lnTo>
                      <a:lnTo>
                        <a:pt x="1862" y="932"/>
                      </a:lnTo>
                      <a:lnTo>
                        <a:pt x="1858" y="1013"/>
                      </a:lnTo>
                      <a:lnTo>
                        <a:pt x="1848" y="1093"/>
                      </a:lnTo>
                      <a:lnTo>
                        <a:pt x="1832" y="1169"/>
                      </a:lnTo>
                      <a:lnTo>
                        <a:pt x="1810" y="1243"/>
                      </a:lnTo>
                      <a:lnTo>
                        <a:pt x="1781" y="1315"/>
                      </a:lnTo>
                      <a:lnTo>
                        <a:pt x="1747" y="1383"/>
                      </a:lnTo>
                      <a:lnTo>
                        <a:pt x="1709" y="1448"/>
                      </a:lnTo>
                      <a:lnTo>
                        <a:pt x="1665" y="1509"/>
                      </a:lnTo>
                      <a:lnTo>
                        <a:pt x="1616" y="1567"/>
                      </a:lnTo>
                      <a:lnTo>
                        <a:pt x="1564" y="1620"/>
                      </a:lnTo>
                      <a:lnTo>
                        <a:pt x="1506" y="1669"/>
                      </a:lnTo>
                      <a:lnTo>
                        <a:pt x="1445" y="1713"/>
                      </a:lnTo>
                      <a:lnTo>
                        <a:pt x="1380" y="1751"/>
                      </a:lnTo>
                      <a:lnTo>
                        <a:pt x="1312" y="1784"/>
                      </a:lnTo>
                      <a:lnTo>
                        <a:pt x="1241" y="1813"/>
                      </a:lnTo>
                      <a:lnTo>
                        <a:pt x="1167" y="1835"/>
                      </a:lnTo>
                      <a:lnTo>
                        <a:pt x="1091" y="1852"/>
                      </a:lnTo>
                      <a:lnTo>
                        <a:pt x="1011" y="1862"/>
                      </a:lnTo>
                      <a:lnTo>
                        <a:pt x="930" y="1865"/>
                      </a:lnTo>
                      <a:lnTo>
                        <a:pt x="849" y="1862"/>
                      </a:lnTo>
                      <a:lnTo>
                        <a:pt x="770" y="1852"/>
                      </a:lnTo>
                      <a:lnTo>
                        <a:pt x="694" y="1835"/>
                      </a:lnTo>
                      <a:lnTo>
                        <a:pt x="620" y="1813"/>
                      </a:lnTo>
                      <a:lnTo>
                        <a:pt x="548" y="1784"/>
                      </a:lnTo>
                      <a:lnTo>
                        <a:pt x="480" y="1751"/>
                      </a:lnTo>
                      <a:lnTo>
                        <a:pt x="415" y="1713"/>
                      </a:lnTo>
                      <a:lnTo>
                        <a:pt x="354" y="1669"/>
                      </a:lnTo>
                      <a:lnTo>
                        <a:pt x="296" y="1620"/>
                      </a:lnTo>
                      <a:lnTo>
                        <a:pt x="244" y="1567"/>
                      </a:lnTo>
                      <a:lnTo>
                        <a:pt x="196" y="1509"/>
                      </a:lnTo>
                      <a:lnTo>
                        <a:pt x="152" y="1448"/>
                      </a:lnTo>
                      <a:lnTo>
                        <a:pt x="113" y="1383"/>
                      </a:lnTo>
                      <a:lnTo>
                        <a:pt x="79" y="1315"/>
                      </a:lnTo>
                      <a:lnTo>
                        <a:pt x="52" y="1243"/>
                      </a:lnTo>
                      <a:lnTo>
                        <a:pt x="29" y="1169"/>
                      </a:lnTo>
                      <a:lnTo>
                        <a:pt x="12" y="1093"/>
                      </a:lnTo>
                      <a:lnTo>
                        <a:pt x="3" y="1013"/>
                      </a:lnTo>
                      <a:lnTo>
                        <a:pt x="0" y="932"/>
                      </a:lnTo>
                      <a:lnTo>
                        <a:pt x="3" y="851"/>
                      </a:lnTo>
                      <a:lnTo>
                        <a:pt x="12" y="773"/>
                      </a:lnTo>
                      <a:lnTo>
                        <a:pt x="29" y="695"/>
                      </a:lnTo>
                      <a:lnTo>
                        <a:pt x="52" y="621"/>
                      </a:lnTo>
                      <a:lnTo>
                        <a:pt x="79" y="549"/>
                      </a:lnTo>
                      <a:lnTo>
                        <a:pt x="113" y="481"/>
                      </a:lnTo>
                      <a:lnTo>
                        <a:pt x="152" y="416"/>
                      </a:lnTo>
                      <a:lnTo>
                        <a:pt x="196" y="355"/>
                      </a:lnTo>
                      <a:lnTo>
                        <a:pt x="244" y="299"/>
                      </a:lnTo>
                      <a:lnTo>
                        <a:pt x="296" y="245"/>
                      </a:lnTo>
                      <a:lnTo>
                        <a:pt x="354" y="197"/>
                      </a:lnTo>
                      <a:lnTo>
                        <a:pt x="415" y="153"/>
                      </a:lnTo>
                      <a:lnTo>
                        <a:pt x="480" y="114"/>
                      </a:lnTo>
                      <a:lnTo>
                        <a:pt x="548" y="80"/>
                      </a:lnTo>
                      <a:lnTo>
                        <a:pt x="620" y="52"/>
                      </a:lnTo>
                      <a:lnTo>
                        <a:pt x="694" y="30"/>
                      </a:lnTo>
                      <a:lnTo>
                        <a:pt x="770" y="13"/>
                      </a:lnTo>
                      <a:lnTo>
                        <a:pt x="849" y="4"/>
                      </a:lnTo>
                      <a:lnTo>
                        <a:pt x="93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/>
                </a:p>
              </p:txBody>
            </p:sp>
          </p:grpSp>
        </p:grpSp>
      </p:grp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260165" y="101199"/>
            <a:ext cx="581031" cy="591340"/>
            <a:chOff x="4710741" y="977763"/>
            <a:chExt cx="733776" cy="746788"/>
          </a:xfrm>
        </p:grpSpPr>
        <p:sp>
          <p:nvSpPr>
            <p:cNvPr id="65" name="Freeform 7"/>
            <p:cNvSpPr>
              <a:spLocks noEditPoints="1"/>
            </p:cNvSpPr>
            <p:nvPr/>
          </p:nvSpPr>
          <p:spPr bwMode="auto">
            <a:xfrm>
              <a:off x="5043447" y="1501061"/>
              <a:ext cx="401070" cy="80511"/>
            </a:xfrm>
            <a:custGeom>
              <a:avLst/>
              <a:gdLst/>
              <a:ahLst/>
              <a:cxnLst>
                <a:cxn ang="0">
                  <a:pos x="1011" y="0"/>
                </a:cxn>
                <a:cxn ang="0">
                  <a:pos x="1011" y="203"/>
                </a:cxn>
                <a:cxn ang="0">
                  <a:pos x="40" y="139"/>
                </a:cxn>
                <a:cxn ang="0">
                  <a:pos x="63" y="139"/>
                </a:cxn>
                <a:cxn ang="0">
                  <a:pos x="40" y="64"/>
                </a:cxn>
                <a:cxn ang="0">
                  <a:pos x="288" y="165"/>
                </a:cxn>
                <a:cxn ang="0">
                  <a:pos x="288" y="139"/>
                </a:cxn>
                <a:cxn ang="0">
                  <a:pos x="262" y="113"/>
                </a:cxn>
                <a:cxn ang="0">
                  <a:pos x="288" y="113"/>
                </a:cxn>
                <a:cxn ang="0">
                  <a:pos x="262" y="38"/>
                </a:cxn>
                <a:cxn ang="0">
                  <a:pos x="340" y="165"/>
                </a:cxn>
                <a:cxn ang="0">
                  <a:pos x="340" y="139"/>
                </a:cxn>
                <a:cxn ang="0">
                  <a:pos x="314" y="113"/>
                </a:cxn>
                <a:cxn ang="0">
                  <a:pos x="340" y="113"/>
                </a:cxn>
                <a:cxn ang="0">
                  <a:pos x="314" y="38"/>
                </a:cxn>
                <a:cxn ang="0">
                  <a:pos x="389" y="165"/>
                </a:cxn>
                <a:cxn ang="0">
                  <a:pos x="389" y="139"/>
                </a:cxn>
                <a:cxn ang="0">
                  <a:pos x="366" y="113"/>
                </a:cxn>
                <a:cxn ang="0">
                  <a:pos x="389" y="113"/>
                </a:cxn>
                <a:cxn ang="0">
                  <a:pos x="366" y="38"/>
                </a:cxn>
                <a:cxn ang="0">
                  <a:pos x="441" y="165"/>
                </a:cxn>
                <a:cxn ang="0">
                  <a:pos x="441" y="139"/>
                </a:cxn>
                <a:cxn ang="0">
                  <a:pos x="415" y="113"/>
                </a:cxn>
                <a:cxn ang="0">
                  <a:pos x="441" y="113"/>
                </a:cxn>
                <a:cxn ang="0">
                  <a:pos x="415" y="38"/>
                </a:cxn>
                <a:cxn ang="0">
                  <a:pos x="493" y="165"/>
                </a:cxn>
                <a:cxn ang="0">
                  <a:pos x="493" y="139"/>
                </a:cxn>
                <a:cxn ang="0">
                  <a:pos x="467" y="113"/>
                </a:cxn>
                <a:cxn ang="0">
                  <a:pos x="493" y="113"/>
                </a:cxn>
                <a:cxn ang="0">
                  <a:pos x="467" y="38"/>
                </a:cxn>
                <a:cxn ang="0">
                  <a:pos x="543" y="165"/>
                </a:cxn>
                <a:cxn ang="0">
                  <a:pos x="543" y="139"/>
                </a:cxn>
                <a:cxn ang="0">
                  <a:pos x="517" y="113"/>
                </a:cxn>
                <a:cxn ang="0">
                  <a:pos x="543" y="113"/>
                </a:cxn>
                <a:cxn ang="0">
                  <a:pos x="517" y="38"/>
                </a:cxn>
                <a:cxn ang="0">
                  <a:pos x="595" y="165"/>
                </a:cxn>
                <a:cxn ang="0">
                  <a:pos x="595" y="139"/>
                </a:cxn>
                <a:cxn ang="0">
                  <a:pos x="569" y="113"/>
                </a:cxn>
                <a:cxn ang="0">
                  <a:pos x="595" y="113"/>
                </a:cxn>
                <a:cxn ang="0">
                  <a:pos x="569" y="38"/>
                </a:cxn>
                <a:cxn ang="0">
                  <a:pos x="647" y="165"/>
                </a:cxn>
                <a:cxn ang="0">
                  <a:pos x="647" y="139"/>
                </a:cxn>
                <a:cxn ang="0">
                  <a:pos x="621" y="113"/>
                </a:cxn>
                <a:cxn ang="0">
                  <a:pos x="647" y="113"/>
                </a:cxn>
                <a:cxn ang="0">
                  <a:pos x="621" y="38"/>
                </a:cxn>
                <a:cxn ang="0">
                  <a:pos x="798" y="165"/>
                </a:cxn>
                <a:cxn ang="0">
                  <a:pos x="798" y="139"/>
                </a:cxn>
                <a:cxn ang="0">
                  <a:pos x="696" y="113"/>
                </a:cxn>
                <a:cxn ang="0">
                  <a:pos x="798" y="113"/>
                </a:cxn>
                <a:cxn ang="0">
                  <a:pos x="824" y="139"/>
                </a:cxn>
                <a:cxn ang="0">
                  <a:pos x="850" y="113"/>
                </a:cxn>
                <a:cxn ang="0">
                  <a:pos x="850" y="90"/>
                </a:cxn>
                <a:cxn ang="0">
                  <a:pos x="824" y="64"/>
                </a:cxn>
                <a:cxn ang="0">
                  <a:pos x="850" y="64"/>
                </a:cxn>
                <a:cxn ang="0">
                  <a:pos x="876" y="139"/>
                </a:cxn>
                <a:cxn ang="0">
                  <a:pos x="902" y="113"/>
                </a:cxn>
                <a:cxn ang="0">
                  <a:pos x="902" y="90"/>
                </a:cxn>
                <a:cxn ang="0">
                  <a:pos x="876" y="64"/>
                </a:cxn>
                <a:cxn ang="0">
                  <a:pos x="902" y="64"/>
                </a:cxn>
                <a:cxn ang="0">
                  <a:pos x="947" y="113"/>
                </a:cxn>
                <a:cxn ang="0">
                  <a:pos x="970" y="90"/>
                </a:cxn>
                <a:cxn ang="0">
                  <a:pos x="970" y="64"/>
                </a:cxn>
              </a:cxnLst>
              <a:rect l="0" t="0" r="r" b="b"/>
              <a:pathLst>
                <a:path w="1011" h="203">
                  <a:moveTo>
                    <a:pt x="0" y="0"/>
                  </a:moveTo>
                  <a:lnTo>
                    <a:pt x="0" y="0"/>
                  </a:lnTo>
                  <a:moveTo>
                    <a:pt x="1011" y="0"/>
                  </a:moveTo>
                  <a:lnTo>
                    <a:pt x="0" y="0"/>
                  </a:lnTo>
                  <a:lnTo>
                    <a:pt x="0" y="203"/>
                  </a:lnTo>
                  <a:lnTo>
                    <a:pt x="1011" y="203"/>
                  </a:lnTo>
                  <a:lnTo>
                    <a:pt x="1011" y="0"/>
                  </a:lnTo>
                  <a:moveTo>
                    <a:pt x="63" y="139"/>
                  </a:moveTo>
                  <a:lnTo>
                    <a:pt x="40" y="139"/>
                  </a:lnTo>
                  <a:lnTo>
                    <a:pt x="40" y="113"/>
                  </a:lnTo>
                  <a:lnTo>
                    <a:pt x="63" y="113"/>
                  </a:lnTo>
                  <a:lnTo>
                    <a:pt x="63" y="139"/>
                  </a:lnTo>
                  <a:moveTo>
                    <a:pt x="63" y="90"/>
                  </a:moveTo>
                  <a:lnTo>
                    <a:pt x="40" y="90"/>
                  </a:lnTo>
                  <a:lnTo>
                    <a:pt x="40" y="64"/>
                  </a:lnTo>
                  <a:lnTo>
                    <a:pt x="63" y="64"/>
                  </a:lnTo>
                  <a:lnTo>
                    <a:pt x="63" y="90"/>
                  </a:lnTo>
                  <a:moveTo>
                    <a:pt x="288" y="165"/>
                  </a:moveTo>
                  <a:lnTo>
                    <a:pt x="262" y="165"/>
                  </a:lnTo>
                  <a:lnTo>
                    <a:pt x="262" y="139"/>
                  </a:lnTo>
                  <a:lnTo>
                    <a:pt x="288" y="139"/>
                  </a:lnTo>
                  <a:lnTo>
                    <a:pt x="288" y="165"/>
                  </a:lnTo>
                  <a:moveTo>
                    <a:pt x="288" y="113"/>
                  </a:moveTo>
                  <a:lnTo>
                    <a:pt x="262" y="113"/>
                  </a:lnTo>
                  <a:lnTo>
                    <a:pt x="262" y="90"/>
                  </a:lnTo>
                  <a:lnTo>
                    <a:pt x="288" y="90"/>
                  </a:lnTo>
                  <a:lnTo>
                    <a:pt x="288" y="113"/>
                  </a:lnTo>
                  <a:moveTo>
                    <a:pt x="288" y="64"/>
                  </a:moveTo>
                  <a:lnTo>
                    <a:pt x="262" y="64"/>
                  </a:lnTo>
                  <a:lnTo>
                    <a:pt x="262" y="38"/>
                  </a:lnTo>
                  <a:lnTo>
                    <a:pt x="288" y="38"/>
                  </a:lnTo>
                  <a:lnTo>
                    <a:pt x="288" y="64"/>
                  </a:lnTo>
                  <a:moveTo>
                    <a:pt x="340" y="165"/>
                  </a:moveTo>
                  <a:lnTo>
                    <a:pt x="314" y="165"/>
                  </a:lnTo>
                  <a:lnTo>
                    <a:pt x="314" y="139"/>
                  </a:lnTo>
                  <a:lnTo>
                    <a:pt x="340" y="139"/>
                  </a:lnTo>
                  <a:lnTo>
                    <a:pt x="340" y="165"/>
                  </a:lnTo>
                  <a:moveTo>
                    <a:pt x="340" y="113"/>
                  </a:moveTo>
                  <a:lnTo>
                    <a:pt x="314" y="113"/>
                  </a:lnTo>
                  <a:lnTo>
                    <a:pt x="314" y="90"/>
                  </a:lnTo>
                  <a:lnTo>
                    <a:pt x="340" y="90"/>
                  </a:lnTo>
                  <a:lnTo>
                    <a:pt x="340" y="113"/>
                  </a:lnTo>
                  <a:moveTo>
                    <a:pt x="340" y="64"/>
                  </a:moveTo>
                  <a:lnTo>
                    <a:pt x="314" y="64"/>
                  </a:lnTo>
                  <a:lnTo>
                    <a:pt x="314" y="38"/>
                  </a:lnTo>
                  <a:lnTo>
                    <a:pt x="340" y="38"/>
                  </a:lnTo>
                  <a:lnTo>
                    <a:pt x="340" y="64"/>
                  </a:lnTo>
                  <a:moveTo>
                    <a:pt x="389" y="165"/>
                  </a:moveTo>
                  <a:lnTo>
                    <a:pt x="366" y="165"/>
                  </a:lnTo>
                  <a:lnTo>
                    <a:pt x="366" y="139"/>
                  </a:lnTo>
                  <a:lnTo>
                    <a:pt x="389" y="139"/>
                  </a:lnTo>
                  <a:lnTo>
                    <a:pt x="389" y="165"/>
                  </a:lnTo>
                  <a:moveTo>
                    <a:pt x="389" y="113"/>
                  </a:moveTo>
                  <a:lnTo>
                    <a:pt x="366" y="113"/>
                  </a:lnTo>
                  <a:lnTo>
                    <a:pt x="366" y="90"/>
                  </a:lnTo>
                  <a:lnTo>
                    <a:pt x="389" y="90"/>
                  </a:lnTo>
                  <a:lnTo>
                    <a:pt x="389" y="113"/>
                  </a:lnTo>
                  <a:moveTo>
                    <a:pt x="389" y="64"/>
                  </a:moveTo>
                  <a:lnTo>
                    <a:pt x="366" y="64"/>
                  </a:lnTo>
                  <a:lnTo>
                    <a:pt x="366" y="38"/>
                  </a:lnTo>
                  <a:lnTo>
                    <a:pt x="389" y="38"/>
                  </a:lnTo>
                  <a:lnTo>
                    <a:pt x="389" y="64"/>
                  </a:lnTo>
                  <a:moveTo>
                    <a:pt x="441" y="165"/>
                  </a:moveTo>
                  <a:lnTo>
                    <a:pt x="415" y="165"/>
                  </a:lnTo>
                  <a:lnTo>
                    <a:pt x="415" y="139"/>
                  </a:lnTo>
                  <a:lnTo>
                    <a:pt x="441" y="139"/>
                  </a:lnTo>
                  <a:lnTo>
                    <a:pt x="441" y="165"/>
                  </a:lnTo>
                  <a:moveTo>
                    <a:pt x="441" y="113"/>
                  </a:moveTo>
                  <a:lnTo>
                    <a:pt x="415" y="113"/>
                  </a:lnTo>
                  <a:lnTo>
                    <a:pt x="415" y="90"/>
                  </a:lnTo>
                  <a:lnTo>
                    <a:pt x="441" y="90"/>
                  </a:lnTo>
                  <a:lnTo>
                    <a:pt x="441" y="113"/>
                  </a:lnTo>
                  <a:moveTo>
                    <a:pt x="441" y="64"/>
                  </a:moveTo>
                  <a:lnTo>
                    <a:pt x="415" y="64"/>
                  </a:lnTo>
                  <a:lnTo>
                    <a:pt x="415" y="38"/>
                  </a:lnTo>
                  <a:lnTo>
                    <a:pt x="441" y="38"/>
                  </a:lnTo>
                  <a:lnTo>
                    <a:pt x="441" y="64"/>
                  </a:lnTo>
                  <a:moveTo>
                    <a:pt x="493" y="165"/>
                  </a:moveTo>
                  <a:lnTo>
                    <a:pt x="467" y="165"/>
                  </a:lnTo>
                  <a:lnTo>
                    <a:pt x="467" y="139"/>
                  </a:lnTo>
                  <a:lnTo>
                    <a:pt x="493" y="139"/>
                  </a:lnTo>
                  <a:lnTo>
                    <a:pt x="493" y="165"/>
                  </a:lnTo>
                  <a:moveTo>
                    <a:pt x="493" y="113"/>
                  </a:moveTo>
                  <a:lnTo>
                    <a:pt x="467" y="113"/>
                  </a:lnTo>
                  <a:lnTo>
                    <a:pt x="467" y="90"/>
                  </a:lnTo>
                  <a:lnTo>
                    <a:pt x="493" y="90"/>
                  </a:lnTo>
                  <a:lnTo>
                    <a:pt x="493" y="113"/>
                  </a:lnTo>
                  <a:moveTo>
                    <a:pt x="493" y="64"/>
                  </a:moveTo>
                  <a:lnTo>
                    <a:pt x="467" y="64"/>
                  </a:lnTo>
                  <a:lnTo>
                    <a:pt x="467" y="38"/>
                  </a:lnTo>
                  <a:lnTo>
                    <a:pt x="493" y="38"/>
                  </a:lnTo>
                  <a:lnTo>
                    <a:pt x="493" y="64"/>
                  </a:lnTo>
                  <a:moveTo>
                    <a:pt x="543" y="165"/>
                  </a:moveTo>
                  <a:lnTo>
                    <a:pt x="517" y="165"/>
                  </a:lnTo>
                  <a:lnTo>
                    <a:pt x="517" y="139"/>
                  </a:lnTo>
                  <a:lnTo>
                    <a:pt x="543" y="139"/>
                  </a:lnTo>
                  <a:lnTo>
                    <a:pt x="543" y="165"/>
                  </a:lnTo>
                  <a:moveTo>
                    <a:pt x="543" y="113"/>
                  </a:moveTo>
                  <a:lnTo>
                    <a:pt x="517" y="113"/>
                  </a:lnTo>
                  <a:lnTo>
                    <a:pt x="517" y="90"/>
                  </a:lnTo>
                  <a:lnTo>
                    <a:pt x="543" y="90"/>
                  </a:lnTo>
                  <a:lnTo>
                    <a:pt x="543" y="113"/>
                  </a:lnTo>
                  <a:moveTo>
                    <a:pt x="543" y="64"/>
                  </a:moveTo>
                  <a:lnTo>
                    <a:pt x="517" y="64"/>
                  </a:lnTo>
                  <a:lnTo>
                    <a:pt x="517" y="38"/>
                  </a:lnTo>
                  <a:lnTo>
                    <a:pt x="543" y="38"/>
                  </a:lnTo>
                  <a:lnTo>
                    <a:pt x="543" y="64"/>
                  </a:lnTo>
                  <a:moveTo>
                    <a:pt x="595" y="165"/>
                  </a:moveTo>
                  <a:lnTo>
                    <a:pt x="569" y="165"/>
                  </a:lnTo>
                  <a:lnTo>
                    <a:pt x="569" y="139"/>
                  </a:lnTo>
                  <a:lnTo>
                    <a:pt x="595" y="139"/>
                  </a:lnTo>
                  <a:lnTo>
                    <a:pt x="595" y="165"/>
                  </a:lnTo>
                  <a:moveTo>
                    <a:pt x="595" y="113"/>
                  </a:moveTo>
                  <a:lnTo>
                    <a:pt x="569" y="113"/>
                  </a:lnTo>
                  <a:lnTo>
                    <a:pt x="569" y="90"/>
                  </a:lnTo>
                  <a:lnTo>
                    <a:pt x="595" y="90"/>
                  </a:lnTo>
                  <a:lnTo>
                    <a:pt x="595" y="113"/>
                  </a:lnTo>
                  <a:moveTo>
                    <a:pt x="595" y="64"/>
                  </a:moveTo>
                  <a:lnTo>
                    <a:pt x="569" y="64"/>
                  </a:lnTo>
                  <a:lnTo>
                    <a:pt x="569" y="38"/>
                  </a:lnTo>
                  <a:lnTo>
                    <a:pt x="595" y="38"/>
                  </a:lnTo>
                  <a:lnTo>
                    <a:pt x="595" y="64"/>
                  </a:lnTo>
                  <a:moveTo>
                    <a:pt x="647" y="165"/>
                  </a:moveTo>
                  <a:lnTo>
                    <a:pt x="621" y="165"/>
                  </a:lnTo>
                  <a:lnTo>
                    <a:pt x="621" y="139"/>
                  </a:lnTo>
                  <a:lnTo>
                    <a:pt x="647" y="139"/>
                  </a:lnTo>
                  <a:lnTo>
                    <a:pt x="647" y="165"/>
                  </a:lnTo>
                  <a:moveTo>
                    <a:pt x="647" y="113"/>
                  </a:moveTo>
                  <a:lnTo>
                    <a:pt x="621" y="113"/>
                  </a:lnTo>
                  <a:lnTo>
                    <a:pt x="621" y="90"/>
                  </a:lnTo>
                  <a:lnTo>
                    <a:pt x="647" y="90"/>
                  </a:lnTo>
                  <a:lnTo>
                    <a:pt x="647" y="113"/>
                  </a:lnTo>
                  <a:moveTo>
                    <a:pt x="647" y="64"/>
                  </a:moveTo>
                  <a:lnTo>
                    <a:pt x="621" y="64"/>
                  </a:lnTo>
                  <a:lnTo>
                    <a:pt x="621" y="38"/>
                  </a:lnTo>
                  <a:lnTo>
                    <a:pt x="647" y="38"/>
                  </a:lnTo>
                  <a:lnTo>
                    <a:pt x="647" y="64"/>
                  </a:lnTo>
                  <a:moveTo>
                    <a:pt x="798" y="165"/>
                  </a:moveTo>
                  <a:lnTo>
                    <a:pt x="696" y="165"/>
                  </a:lnTo>
                  <a:lnTo>
                    <a:pt x="696" y="139"/>
                  </a:lnTo>
                  <a:lnTo>
                    <a:pt x="798" y="139"/>
                  </a:lnTo>
                  <a:lnTo>
                    <a:pt x="798" y="165"/>
                  </a:lnTo>
                  <a:moveTo>
                    <a:pt x="798" y="113"/>
                  </a:moveTo>
                  <a:lnTo>
                    <a:pt x="696" y="113"/>
                  </a:lnTo>
                  <a:lnTo>
                    <a:pt x="696" y="90"/>
                  </a:lnTo>
                  <a:lnTo>
                    <a:pt x="798" y="90"/>
                  </a:lnTo>
                  <a:lnTo>
                    <a:pt x="798" y="113"/>
                  </a:lnTo>
                  <a:moveTo>
                    <a:pt x="850" y="165"/>
                  </a:moveTo>
                  <a:lnTo>
                    <a:pt x="824" y="165"/>
                  </a:lnTo>
                  <a:lnTo>
                    <a:pt x="824" y="139"/>
                  </a:lnTo>
                  <a:lnTo>
                    <a:pt x="850" y="139"/>
                  </a:lnTo>
                  <a:lnTo>
                    <a:pt x="850" y="165"/>
                  </a:lnTo>
                  <a:moveTo>
                    <a:pt x="850" y="113"/>
                  </a:moveTo>
                  <a:lnTo>
                    <a:pt x="824" y="113"/>
                  </a:lnTo>
                  <a:lnTo>
                    <a:pt x="824" y="90"/>
                  </a:lnTo>
                  <a:lnTo>
                    <a:pt x="850" y="90"/>
                  </a:lnTo>
                  <a:lnTo>
                    <a:pt x="850" y="113"/>
                  </a:lnTo>
                  <a:moveTo>
                    <a:pt x="850" y="64"/>
                  </a:moveTo>
                  <a:lnTo>
                    <a:pt x="824" y="64"/>
                  </a:lnTo>
                  <a:lnTo>
                    <a:pt x="824" y="38"/>
                  </a:lnTo>
                  <a:lnTo>
                    <a:pt x="850" y="38"/>
                  </a:lnTo>
                  <a:lnTo>
                    <a:pt x="850" y="64"/>
                  </a:lnTo>
                  <a:moveTo>
                    <a:pt x="902" y="165"/>
                  </a:moveTo>
                  <a:lnTo>
                    <a:pt x="876" y="165"/>
                  </a:lnTo>
                  <a:lnTo>
                    <a:pt x="876" y="139"/>
                  </a:lnTo>
                  <a:lnTo>
                    <a:pt x="902" y="139"/>
                  </a:lnTo>
                  <a:lnTo>
                    <a:pt x="902" y="165"/>
                  </a:lnTo>
                  <a:moveTo>
                    <a:pt x="902" y="113"/>
                  </a:moveTo>
                  <a:lnTo>
                    <a:pt x="876" y="113"/>
                  </a:lnTo>
                  <a:lnTo>
                    <a:pt x="876" y="90"/>
                  </a:lnTo>
                  <a:lnTo>
                    <a:pt x="902" y="90"/>
                  </a:lnTo>
                  <a:lnTo>
                    <a:pt x="902" y="113"/>
                  </a:lnTo>
                  <a:moveTo>
                    <a:pt x="902" y="64"/>
                  </a:moveTo>
                  <a:lnTo>
                    <a:pt x="876" y="64"/>
                  </a:lnTo>
                  <a:lnTo>
                    <a:pt x="876" y="38"/>
                  </a:lnTo>
                  <a:lnTo>
                    <a:pt x="902" y="38"/>
                  </a:lnTo>
                  <a:lnTo>
                    <a:pt x="902" y="64"/>
                  </a:lnTo>
                  <a:moveTo>
                    <a:pt x="970" y="139"/>
                  </a:moveTo>
                  <a:lnTo>
                    <a:pt x="947" y="139"/>
                  </a:lnTo>
                  <a:lnTo>
                    <a:pt x="947" y="113"/>
                  </a:lnTo>
                  <a:lnTo>
                    <a:pt x="970" y="113"/>
                  </a:lnTo>
                  <a:lnTo>
                    <a:pt x="970" y="139"/>
                  </a:lnTo>
                  <a:moveTo>
                    <a:pt x="970" y="90"/>
                  </a:moveTo>
                  <a:lnTo>
                    <a:pt x="947" y="90"/>
                  </a:lnTo>
                  <a:lnTo>
                    <a:pt x="947" y="64"/>
                  </a:lnTo>
                  <a:lnTo>
                    <a:pt x="970" y="64"/>
                  </a:lnTo>
                  <a:lnTo>
                    <a:pt x="970" y="9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63">
                <a:lnSpc>
                  <a:spcPct val="110000"/>
                </a:lnSpc>
                <a:defRPr/>
              </a:pPr>
              <a:endParaRPr lang="en-US" kern="0">
                <a:solidFill>
                  <a:srgbClr val="676767"/>
                </a:solidFill>
                <a:sym typeface="Gill Sans" charset="0"/>
              </a:endParaRPr>
            </a:p>
          </p:txBody>
        </p:sp>
        <p:sp>
          <p:nvSpPr>
            <p:cNvPr id="69" name="Freeform 32"/>
            <p:cNvSpPr>
              <a:spLocks noEditPoints="1"/>
            </p:cNvSpPr>
            <p:nvPr/>
          </p:nvSpPr>
          <p:spPr bwMode="auto">
            <a:xfrm>
              <a:off x="4710741" y="1200410"/>
              <a:ext cx="256678" cy="524141"/>
            </a:xfrm>
            <a:custGeom>
              <a:avLst/>
              <a:gdLst>
                <a:gd name="T0" fmla="*/ 0 w 846"/>
                <a:gd name="T1" fmla="*/ 1728 h 1728"/>
                <a:gd name="T2" fmla="*/ 846 w 846"/>
                <a:gd name="T3" fmla="*/ 1728 h 1728"/>
                <a:gd name="T4" fmla="*/ 846 w 846"/>
                <a:gd name="T5" fmla="*/ 0 h 1728"/>
                <a:gd name="T6" fmla="*/ 0 w 846"/>
                <a:gd name="T7" fmla="*/ 0 h 1728"/>
                <a:gd name="T8" fmla="*/ 0 w 846"/>
                <a:gd name="T9" fmla="*/ 1728 h 1728"/>
                <a:gd name="T10" fmla="*/ 574 w 846"/>
                <a:gd name="T11" fmla="*/ 1649 h 1728"/>
                <a:gd name="T12" fmla="*/ 513 w 846"/>
                <a:gd name="T13" fmla="*/ 1649 h 1728"/>
                <a:gd name="T14" fmla="*/ 513 w 846"/>
                <a:gd name="T15" fmla="*/ 1118 h 1728"/>
                <a:gd name="T16" fmla="*/ 574 w 846"/>
                <a:gd name="T17" fmla="*/ 1118 h 1728"/>
                <a:gd name="T18" fmla="*/ 574 w 846"/>
                <a:gd name="T19" fmla="*/ 1649 h 1728"/>
                <a:gd name="T20" fmla="*/ 655 w 846"/>
                <a:gd name="T21" fmla="*/ 1649 h 1728"/>
                <a:gd name="T22" fmla="*/ 594 w 846"/>
                <a:gd name="T23" fmla="*/ 1649 h 1728"/>
                <a:gd name="T24" fmla="*/ 594 w 846"/>
                <a:gd name="T25" fmla="*/ 1118 h 1728"/>
                <a:gd name="T26" fmla="*/ 655 w 846"/>
                <a:gd name="T27" fmla="*/ 1118 h 1728"/>
                <a:gd name="T28" fmla="*/ 655 w 846"/>
                <a:gd name="T29" fmla="*/ 1649 h 1728"/>
                <a:gd name="T30" fmla="*/ 737 w 846"/>
                <a:gd name="T31" fmla="*/ 1649 h 1728"/>
                <a:gd name="T32" fmla="*/ 675 w 846"/>
                <a:gd name="T33" fmla="*/ 1649 h 1728"/>
                <a:gd name="T34" fmla="*/ 675 w 846"/>
                <a:gd name="T35" fmla="*/ 1118 h 1728"/>
                <a:gd name="T36" fmla="*/ 737 w 846"/>
                <a:gd name="T37" fmla="*/ 1118 h 1728"/>
                <a:gd name="T38" fmla="*/ 737 w 846"/>
                <a:gd name="T39" fmla="*/ 1649 h 1728"/>
                <a:gd name="T40" fmla="*/ 696 w 846"/>
                <a:gd name="T41" fmla="*/ 56 h 1728"/>
                <a:gd name="T42" fmla="*/ 737 w 846"/>
                <a:gd name="T43" fmla="*/ 96 h 1728"/>
                <a:gd name="T44" fmla="*/ 696 w 846"/>
                <a:gd name="T45" fmla="*/ 137 h 1728"/>
                <a:gd name="T46" fmla="*/ 656 w 846"/>
                <a:gd name="T47" fmla="*/ 96 h 1728"/>
                <a:gd name="T48" fmla="*/ 696 w 846"/>
                <a:gd name="T49" fmla="*/ 56 h 1728"/>
                <a:gd name="T50" fmla="*/ 93 w 846"/>
                <a:gd name="T51" fmla="*/ 212 h 1728"/>
                <a:gd name="T52" fmla="*/ 762 w 846"/>
                <a:gd name="T53" fmla="*/ 212 h 1728"/>
                <a:gd name="T54" fmla="*/ 762 w 846"/>
                <a:gd name="T55" fmla="*/ 375 h 1728"/>
                <a:gd name="T56" fmla="*/ 93 w 846"/>
                <a:gd name="T57" fmla="*/ 375 h 1728"/>
                <a:gd name="T58" fmla="*/ 93 w 846"/>
                <a:gd name="T59" fmla="*/ 212 h 1728"/>
                <a:gd name="T60" fmla="*/ 93 w 846"/>
                <a:gd name="T61" fmla="*/ 413 h 1728"/>
                <a:gd name="T62" fmla="*/ 762 w 846"/>
                <a:gd name="T63" fmla="*/ 413 h 1728"/>
                <a:gd name="T64" fmla="*/ 762 w 846"/>
                <a:gd name="T65" fmla="*/ 576 h 1728"/>
                <a:gd name="T66" fmla="*/ 93 w 846"/>
                <a:gd name="T67" fmla="*/ 576 h 1728"/>
                <a:gd name="T68" fmla="*/ 93 w 846"/>
                <a:gd name="T69" fmla="*/ 413 h 1728"/>
                <a:gd name="T70" fmla="*/ 93 w 846"/>
                <a:gd name="T71" fmla="*/ 614 h 1728"/>
                <a:gd name="T72" fmla="*/ 762 w 846"/>
                <a:gd name="T73" fmla="*/ 614 h 1728"/>
                <a:gd name="T74" fmla="*/ 762 w 846"/>
                <a:gd name="T75" fmla="*/ 777 h 1728"/>
                <a:gd name="T76" fmla="*/ 93 w 846"/>
                <a:gd name="T77" fmla="*/ 777 h 1728"/>
                <a:gd name="T78" fmla="*/ 93 w 846"/>
                <a:gd name="T79" fmla="*/ 614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6" h="1728">
                  <a:moveTo>
                    <a:pt x="0" y="1728"/>
                  </a:moveTo>
                  <a:cubicBezTo>
                    <a:pt x="846" y="1728"/>
                    <a:pt x="846" y="1728"/>
                    <a:pt x="846" y="1728"/>
                  </a:cubicBezTo>
                  <a:cubicBezTo>
                    <a:pt x="846" y="0"/>
                    <a:pt x="846" y="0"/>
                    <a:pt x="84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728"/>
                  </a:lnTo>
                  <a:close/>
                  <a:moveTo>
                    <a:pt x="574" y="1649"/>
                  </a:moveTo>
                  <a:cubicBezTo>
                    <a:pt x="513" y="1649"/>
                    <a:pt x="513" y="1649"/>
                    <a:pt x="513" y="1649"/>
                  </a:cubicBezTo>
                  <a:cubicBezTo>
                    <a:pt x="513" y="1118"/>
                    <a:pt x="513" y="1118"/>
                    <a:pt x="513" y="1118"/>
                  </a:cubicBezTo>
                  <a:cubicBezTo>
                    <a:pt x="574" y="1118"/>
                    <a:pt x="574" y="1118"/>
                    <a:pt x="574" y="1118"/>
                  </a:cubicBezTo>
                  <a:lnTo>
                    <a:pt x="574" y="1649"/>
                  </a:lnTo>
                  <a:close/>
                  <a:moveTo>
                    <a:pt x="655" y="1649"/>
                  </a:moveTo>
                  <a:cubicBezTo>
                    <a:pt x="594" y="1649"/>
                    <a:pt x="594" y="1649"/>
                    <a:pt x="594" y="1649"/>
                  </a:cubicBezTo>
                  <a:cubicBezTo>
                    <a:pt x="594" y="1118"/>
                    <a:pt x="594" y="1118"/>
                    <a:pt x="594" y="1118"/>
                  </a:cubicBezTo>
                  <a:cubicBezTo>
                    <a:pt x="655" y="1118"/>
                    <a:pt x="655" y="1118"/>
                    <a:pt x="655" y="1118"/>
                  </a:cubicBezTo>
                  <a:lnTo>
                    <a:pt x="655" y="1649"/>
                  </a:lnTo>
                  <a:close/>
                  <a:moveTo>
                    <a:pt x="737" y="1649"/>
                  </a:moveTo>
                  <a:cubicBezTo>
                    <a:pt x="675" y="1649"/>
                    <a:pt x="675" y="1649"/>
                    <a:pt x="675" y="1649"/>
                  </a:cubicBezTo>
                  <a:cubicBezTo>
                    <a:pt x="675" y="1118"/>
                    <a:pt x="675" y="1118"/>
                    <a:pt x="675" y="1118"/>
                  </a:cubicBezTo>
                  <a:cubicBezTo>
                    <a:pt x="737" y="1118"/>
                    <a:pt x="737" y="1118"/>
                    <a:pt x="737" y="1118"/>
                  </a:cubicBezTo>
                  <a:lnTo>
                    <a:pt x="737" y="1649"/>
                  </a:lnTo>
                  <a:close/>
                  <a:moveTo>
                    <a:pt x="696" y="56"/>
                  </a:moveTo>
                  <a:cubicBezTo>
                    <a:pt x="718" y="56"/>
                    <a:pt x="737" y="74"/>
                    <a:pt x="737" y="96"/>
                  </a:cubicBezTo>
                  <a:cubicBezTo>
                    <a:pt x="737" y="119"/>
                    <a:pt x="718" y="137"/>
                    <a:pt x="696" y="137"/>
                  </a:cubicBezTo>
                  <a:cubicBezTo>
                    <a:pt x="674" y="137"/>
                    <a:pt x="656" y="119"/>
                    <a:pt x="656" y="96"/>
                  </a:cubicBezTo>
                  <a:cubicBezTo>
                    <a:pt x="656" y="74"/>
                    <a:pt x="674" y="56"/>
                    <a:pt x="696" y="56"/>
                  </a:cubicBezTo>
                  <a:close/>
                  <a:moveTo>
                    <a:pt x="93" y="212"/>
                  </a:moveTo>
                  <a:cubicBezTo>
                    <a:pt x="762" y="212"/>
                    <a:pt x="762" y="212"/>
                    <a:pt x="762" y="212"/>
                  </a:cubicBezTo>
                  <a:cubicBezTo>
                    <a:pt x="762" y="375"/>
                    <a:pt x="762" y="375"/>
                    <a:pt x="762" y="375"/>
                  </a:cubicBezTo>
                  <a:cubicBezTo>
                    <a:pt x="93" y="375"/>
                    <a:pt x="93" y="375"/>
                    <a:pt x="93" y="375"/>
                  </a:cubicBezTo>
                  <a:lnTo>
                    <a:pt x="93" y="212"/>
                  </a:lnTo>
                  <a:close/>
                  <a:moveTo>
                    <a:pt x="93" y="413"/>
                  </a:moveTo>
                  <a:cubicBezTo>
                    <a:pt x="762" y="413"/>
                    <a:pt x="762" y="413"/>
                    <a:pt x="762" y="413"/>
                  </a:cubicBezTo>
                  <a:cubicBezTo>
                    <a:pt x="762" y="576"/>
                    <a:pt x="762" y="576"/>
                    <a:pt x="762" y="576"/>
                  </a:cubicBezTo>
                  <a:cubicBezTo>
                    <a:pt x="93" y="576"/>
                    <a:pt x="93" y="576"/>
                    <a:pt x="93" y="576"/>
                  </a:cubicBezTo>
                  <a:lnTo>
                    <a:pt x="93" y="413"/>
                  </a:lnTo>
                  <a:close/>
                  <a:moveTo>
                    <a:pt x="93" y="614"/>
                  </a:moveTo>
                  <a:cubicBezTo>
                    <a:pt x="762" y="614"/>
                    <a:pt x="762" y="614"/>
                    <a:pt x="762" y="614"/>
                  </a:cubicBezTo>
                  <a:cubicBezTo>
                    <a:pt x="762" y="777"/>
                    <a:pt x="762" y="777"/>
                    <a:pt x="762" y="777"/>
                  </a:cubicBezTo>
                  <a:cubicBezTo>
                    <a:pt x="93" y="777"/>
                    <a:pt x="93" y="777"/>
                    <a:pt x="93" y="777"/>
                  </a:cubicBezTo>
                  <a:lnTo>
                    <a:pt x="93" y="61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63">
                <a:defRPr/>
              </a:pPr>
              <a:endParaRPr lang="en-US" sz="600" kern="0">
                <a:solidFill>
                  <a:srgbClr val="2C2C2C"/>
                </a:solidFill>
                <a:sym typeface="Gill Sans" charset="0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5256413" y="1266362"/>
              <a:ext cx="182744" cy="182426"/>
              <a:chOff x="956539" y="597867"/>
              <a:chExt cx="377044" cy="376391"/>
            </a:xfrm>
            <a:solidFill>
              <a:schemeClr val="tx2"/>
            </a:solidFill>
          </p:grpSpPr>
          <p:sp>
            <p:nvSpPr>
              <p:cNvPr id="75" name="Freeform 6"/>
              <p:cNvSpPr>
                <a:spLocks/>
              </p:cNvSpPr>
              <p:nvPr/>
            </p:nvSpPr>
            <p:spPr bwMode="auto">
              <a:xfrm>
                <a:off x="1051290" y="692618"/>
                <a:ext cx="187542" cy="187542"/>
              </a:xfrm>
              <a:custGeom>
                <a:avLst/>
                <a:gdLst>
                  <a:gd name="T0" fmla="*/ 747 w 763"/>
                  <a:gd name="T1" fmla="*/ 0 h 763"/>
                  <a:gd name="T2" fmla="*/ 15 w 763"/>
                  <a:gd name="T3" fmla="*/ 0 h 763"/>
                  <a:gd name="T4" fmla="*/ 0 w 763"/>
                  <a:gd name="T5" fmla="*/ 15 h 763"/>
                  <a:gd name="T6" fmla="*/ 0 w 763"/>
                  <a:gd name="T7" fmla="*/ 747 h 763"/>
                  <a:gd name="T8" fmla="*/ 15 w 763"/>
                  <a:gd name="T9" fmla="*/ 763 h 763"/>
                  <a:gd name="T10" fmla="*/ 747 w 763"/>
                  <a:gd name="T11" fmla="*/ 763 h 763"/>
                  <a:gd name="T12" fmla="*/ 763 w 763"/>
                  <a:gd name="T13" fmla="*/ 747 h 763"/>
                  <a:gd name="T14" fmla="*/ 763 w 763"/>
                  <a:gd name="T15" fmla="*/ 15 h 763"/>
                  <a:gd name="T16" fmla="*/ 747 w 763"/>
                  <a:gd name="T17" fmla="*/ 0 h 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3" h="763">
                    <a:moveTo>
                      <a:pt x="74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747"/>
                      <a:pt x="0" y="747"/>
                      <a:pt x="0" y="747"/>
                    </a:cubicBezTo>
                    <a:cubicBezTo>
                      <a:pt x="0" y="756"/>
                      <a:pt x="7" y="763"/>
                      <a:pt x="15" y="763"/>
                    </a:cubicBezTo>
                    <a:cubicBezTo>
                      <a:pt x="747" y="763"/>
                      <a:pt x="747" y="763"/>
                      <a:pt x="747" y="763"/>
                    </a:cubicBezTo>
                    <a:cubicBezTo>
                      <a:pt x="756" y="763"/>
                      <a:pt x="763" y="756"/>
                      <a:pt x="763" y="747"/>
                    </a:cubicBezTo>
                    <a:cubicBezTo>
                      <a:pt x="763" y="15"/>
                      <a:pt x="763" y="15"/>
                      <a:pt x="763" y="15"/>
                    </a:cubicBezTo>
                    <a:cubicBezTo>
                      <a:pt x="763" y="7"/>
                      <a:pt x="756" y="0"/>
                      <a:pt x="7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7"/>
              <p:cNvSpPr>
                <a:spLocks noEditPoints="1"/>
              </p:cNvSpPr>
              <p:nvPr/>
            </p:nvSpPr>
            <p:spPr bwMode="auto">
              <a:xfrm>
                <a:off x="956539" y="597867"/>
                <a:ext cx="377044" cy="376391"/>
              </a:xfrm>
              <a:custGeom>
                <a:avLst/>
                <a:gdLst>
                  <a:gd name="T0" fmla="*/ 1532 w 1532"/>
                  <a:gd name="T1" fmla="*/ 323 h 1532"/>
                  <a:gd name="T2" fmla="*/ 1368 w 1532"/>
                  <a:gd name="T3" fmla="*/ 321 h 1532"/>
                  <a:gd name="T4" fmla="*/ 1209 w 1532"/>
                  <a:gd name="T5" fmla="*/ 166 h 1532"/>
                  <a:gd name="T6" fmla="*/ 1125 w 1532"/>
                  <a:gd name="T7" fmla="*/ 0 h 1532"/>
                  <a:gd name="T8" fmla="*/ 1049 w 1532"/>
                  <a:gd name="T9" fmla="*/ 166 h 1532"/>
                  <a:gd name="T10" fmla="*/ 965 w 1532"/>
                  <a:gd name="T11" fmla="*/ 0 h 1532"/>
                  <a:gd name="T12" fmla="*/ 888 w 1532"/>
                  <a:gd name="T13" fmla="*/ 166 h 1532"/>
                  <a:gd name="T14" fmla="*/ 804 w 1532"/>
                  <a:gd name="T15" fmla="*/ 0 h 1532"/>
                  <a:gd name="T16" fmla="*/ 728 w 1532"/>
                  <a:gd name="T17" fmla="*/ 166 h 1532"/>
                  <a:gd name="T18" fmla="*/ 644 w 1532"/>
                  <a:gd name="T19" fmla="*/ 0 h 1532"/>
                  <a:gd name="T20" fmla="*/ 567 w 1532"/>
                  <a:gd name="T21" fmla="*/ 166 h 1532"/>
                  <a:gd name="T22" fmla="*/ 484 w 1532"/>
                  <a:gd name="T23" fmla="*/ 0 h 1532"/>
                  <a:gd name="T24" fmla="*/ 407 w 1532"/>
                  <a:gd name="T25" fmla="*/ 166 h 1532"/>
                  <a:gd name="T26" fmla="*/ 323 w 1532"/>
                  <a:gd name="T27" fmla="*/ 0 h 1532"/>
                  <a:gd name="T28" fmla="*/ 319 w 1532"/>
                  <a:gd name="T29" fmla="*/ 166 h 1532"/>
                  <a:gd name="T30" fmla="*/ 164 w 1532"/>
                  <a:gd name="T31" fmla="*/ 323 h 1532"/>
                  <a:gd name="T32" fmla="*/ 0 w 1532"/>
                  <a:gd name="T33" fmla="*/ 407 h 1532"/>
                  <a:gd name="T34" fmla="*/ 164 w 1532"/>
                  <a:gd name="T35" fmla="*/ 483 h 1532"/>
                  <a:gd name="T36" fmla="*/ 0 w 1532"/>
                  <a:gd name="T37" fmla="*/ 567 h 1532"/>
                  <a:gd name="T38" fmla="*/ 164 w 1532"/>
                  <a:gd name="T39" fmla="*/ 644 h 1532"/>
                  <a:gd name="T40" fmla="*/ 0 w 1532"/>
                  <a:gd name="T41" fmla="*/ 728 h 1532"/>
                  <a:gd name="T42" fmla="*/ 164 w 1532"/>
                  <a:gd name="T43" fmla="*/ 804 h 1532"/>
                  <a:gd name="T44" fmla="*/ 0 w 1532"/>
                  <a:gd name="T45" fmla="*/ 888 h 1532"/>
                  <a:gd name="T46" fmla="*/ 164 w 1532"/>
                  <a:gd name="T47" fmla="*/ 965 h 1532"/>
                  <a:gd name="T48" fmla="*/ 0 w 1532"/>
                  <a:gd name="T49" fmla="*/ 1048 h 1532"/>
                  <a:gd name="T50" fmla="*/ 164 w 1532"/>
                  <a:gd name="T51" fmla="*/ 1125 h 1532"/>
                  <a:gd name="T52" fmla="*/ 0 w 1532"/>
                  <a:gd name="T53" fmla="*/ 1209 h 1532"/>
                  <a:gd name="T54" fmla="*/ 164 w 1532"/>
                  <a:gd name="T55" fmla="*/ 1215 h 1532"/>
                  <a:gd name="T56" fmla="*/ 323 w 1532"/>
                  <a:gd name="T57" fmla="*/ 1371 h 1532"/>
                  <a:gd name="T58" fmla="*/ 407 w 1532"/>
                  <a:gd name="T59" fmla="*/ 1532 h 1532"/>
                  <a:gd name="T60" fmla="*/ 484 w 1532"/>
                  <a:gd name="T61" fmla="*/ 1371 h 1532"/>
                  <a:gd name="T62" fmla="*/ 567 w 1532"/>
                  <a:gd name="T63" fmla="*/ 1532 h 1532"/>
                  <a:gd name="T64" fmla="*/ 644 w 1532"/>
                  <a:gd name="T65" fmla="*/ 1371 h 1532"/>
                  <a:gd name="T66" fmla="*/ 728 w 1532"/>
                  <a:gd name="T67" fmla="*/ 1532 h 1532"/>
                  <a:gd name="T68" fmla="*/ 804 w 1532"/>
                  <a:gd name="T69" fmla="*/ 1371 h 1532"/>
                  <a:gd name="T70" fmla="*/ 888 w 1532"/>
                  <a:gd name="T71" fmla="*/ 1532 h 1532"/>
                  <a:gd name="T72" fmla="*/ 965 w 1532"/>
                  <a:gd name="T73" fmla="*/ 1371 h 1532"/>
                  <a:gd name="T74" fmla="*/ 1049 w 1532"/>
                  <a:gd name="T75" fmla="*/ 1532 h 1532"/>
                  <a:gd name="T76" fmla="*/ 1125 w 1532"/>
                  <a:gd name="T77" fmla="*/ 1371 h 1532"/>
                  <a:gd name="T78" fmla="*/ 1209 w 1532"/>
                  <a:gd name="T79" fmla="*/ 1532 h 1532"/>
                  <a:gd name="T80" fmla="*/ 1213 w 1532"/>
                  <a:gd name="T81" fmla="*/ 1371 h 1532"/>
                  <a:gd name="T82" fmla="*/ 1368 w 1532"/>
                  <a:gd name="T83" fmla="*/ 1209 h 1532"/>
                  <a:gd name="T84" fmla="*/ 1532 w 1532"/>
                  <a:gd name="T85" fmla="*/ 1125 h 1532"/>
                  <a:gd name="T86" fmla="*/ 1368 w 1532"/>
                  <a:gd name="T87" fmla="*/ 1048 h 1532"/>
                  <a:gd name="T88" fmla="*/ 1532 w 1532"/>
                  <a:gd name="T89" fmla="*/ 965 h 1532"/>
                  <a:gd name="T90" fmla="*/ 1368 w 1532"/>
                  <a:gd name="T91" fmla="*/ 888 h 1532"/>
                  <a:gd name="T92" fmla="*/ 1532 w 1532"/>
                  <a:gd name="T93" fmla="*/ 804 h 1532"/>
                  <a:gd name="T94" fmla="*/ 1368 w 1532"/>
                  <a:gd name="T95" fmla="*/ 728 h 1532"/>
                  <a:gd name="T96" fmla="*/ 1532 w 1532"/>
                  <a:gd name="T97" fmla="*/ 644 h 1532"/>
                  <a:gd name="T98" fmla="*/ 1368 w 1532"/>
                  <a:gd name="T99" fmla="*/ 567 h 1532"/>
                  <a:gd name="T100" fmla="*/ 1532 w 1532"/>
                  <a:gd name="T101" fmla="*/ 483 h 1532"/>
                  <a:gd name="T102" fmla="*/ 1368 w 1532"/>
                  <a:gd name="T103" fmla="*/ 407 h 1532"/>
                  <a:gd name="T104" fmla="*/ 1227 w 1532"/>
                  <a:gd name="T105" fmla="*/ 1151 h 1532"/>
                  <a:gd name="T106" fmla="*/ 383 w 1532"/>
                  <a:gd name="T107" fmla="*/ 1229 h 1532"/>
                  <a:gd name="T108" fmla="*/ 306 w 1532"/>
                  <a:gd name="T109" fmla="*/ 385 h 1532"/>
                  <a:gd name="T110" fmla="*/ 1149 w 1532"/>
                  <a:gd name="T111" fmla="*/ 308 h 1532"/>
                  <a:gd name="T112" fmla="*/ 1227 w 1532"/>
                  <a:gd name="T113" fmla="*/ 1151 h 1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32" h="1532">
                    <a:moveTo>
                      <a:pt x="1532" y="407"/>
                    </a:moveTo>
                    <a:cubicBezTo>
                      <a:pt x="1532" y="323"/>
                      <a:pt x="1532" y="323"/>
                      <a:pt x="1532" y="323"/>
                    </a:cubicBezTo>
                    <a:cubicBezTo>
                      <a:pt x="1368" y="323"/>
                      <a:pt x="1368" y="323"/>
                      <a:pt x="1368" y="323"/>
                    </a:cubicBezTo>
                    <a:cubicBezTo>
                      <a:pt x="1368" y="321"/>
                      <a:pt x="1368" y="321"/>
                      <a:pt x="1368" y="321"/>
                    </a:cubicBezTo>
                    <a:cubicBezTo>
                      <a:pt x="1368" y="236"/>
                      <a:pt x="1299" y="166"/>
                      <a:pt x="1213" y="166"/>
                    </a:cubicBezTo>
                    <a:cubicBezTo>
                      <a:pt x="1209" y="166"/>
                      <a:pt x="1209" y="166"/>
                      <a:pt x="1209" y="166"/>
                    </a:cubicBezTo>
                    <a:cubicBezTo>
                      <a:pt x="1209" y="0"/>
                      <a:pt x="1209" y="0"/>
                      <a:pt x="1209" y="0"/>
                    </a:cubicBezTo>
                    <a:cubicBezTo>
                      <a:pt x="1125" y="0"/>
                      <a:pt x="1125" y="0"/>
                      <a:pt x="1125" y="0"/>
                    </a:cubicBezTo>
                    <a:cubicBezTo>
                      <a:pt x="1125" y="166"/>
                      <a:pt x="1125" y="166"/>
                      <a:pt x="1125" y="166"/>
                    </a:cubicBezTo>
                    <a:cubicBezTo>
                      <a:pt x="1049" y="166"/>
                      <a:pt x="1049" y="166"/>
                      <a:pt x="1049" y="166"/>
                    </a:cubicBezTo>
                    <a:cubicBezTo>
                      <a:pt x="1049" y="0"/>
                      <a:pt x="1049" y="0"/>
                      <a:pt x="1049" y="0"/>
                    </a:cubicBezTo>
                    <a:cubicBezTo>
                      <a:pt x="965" y="0"/>
                      <a:pt x="965" y="0"/>
                      <a:pt x="965" y="0"/>
                    </a:cubicBezTo>
                    <a:cubicBezTo>
                      <a:pt x="965" y="166"/>
                      <a:pt x="965" y="166"/>
                      <a:pt x="965" y="166"/>
                    </a:cubicBezTo>
                    <a:cubicBezTo>
                      <a:pt x="888" y="166"/>
                      <a:pt x="888" y="166"/>
                      <a:pt x="888" y="166"/>
                    </a:cubicBezTo>
                    <a:cubicBezTo>
                      <a:pt x="888" y="0"/>
                      <a:pt x="888" y="0"/>
                      <a:pt x="888" y="0"/>
                    </a:cubicBezTo>
                    <a:cubicBezTo>
                      <a:pt x="804" y="0"/>
                      <a:pt x="804" y="0"/>
                      <a:pt x="804" y="0"/>
                    </a:cubicBezTo>
                    <a:cubicBezTo>
                      <a:pt x="804" y="166"/>
                      <a:pt x="804" y="166"/>
                      <a:pt x="804" y="166"/>
                    </a:cubicBezTo>
                    <a:cubicBezTo>
                      <a:pt x="728" y="166"/>
                      <a:pt x="728" y="166"/>
                      <a:pt x="728" y="166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644" y="0"/>
                      <a:pt x="644" y="0"/>
                      <a:pt x="644" y="0"/>
                    </a:cubicBezTo>
                    <a:cubicBezTo>
                      <a:pt x="644" y="166"/>
                      <a:pt x="644" y="166"/>
                      <a:pt x="644" y="166"/>
                    </a:cubicBezTo>
                    <a:cubicBezTo>
                      <a:pt x="567" y="166"/>
                      <a:pt x="567" y="166"/>
                      <a:pt x="567" y="166"/>
                    </a:cubicBezTo>
                    <a:cubicBezTo>
                      <a:pt x="567" y="0"/>
                      <a:pt x="567" y="0"/>
                      <a:pt x="567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84" y="166"/>
                      <a:pt x="484" y="166"/>
                      <a:pt x="484" y="166"/>
                    </a:cubicBezTo>
                    <a:cubicBezTo>
                      <a:pt x="407" y="166"/>
                      <a:pt x="407" y="166"/>
                      <a:pt x="407" y="166"/>
                    </a:cubicBezTo>
                    <a:cubicBezTo>
                      <a:pt x="407" y="0"/>
                      <a:pt x="407" y="0"/>
                      <a:pt x="407" y="0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323" y="166"/>
                      <a:pt x="323" y="166"/>
                      <a:pt x="323" y="166"/>
                    </a:cubicBezTo>
                    <a:cubicBezTo>
                      <a:pt x="319" y="166"/>
                      <a:pt x="319" y="166"/>
                      <a:pt x="319" y="166"/>
                    </a:cubicBezTo>
                    <a:cubicBezTo>
                      <a:pt x="233" y="166"/>
                      <a:pt x="164" y="236"/>
                      <a:pt x="164" y="321"/>
                    </a:cubicBezTo>
                    <a:cubicBezTo>
                      <a:pt x="164" y="323"/>
                      <a:pt x="164" y="323"/>
                      <a:pt x="164" y="323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0" y="407"/>
                      <a:pt x="0" y="407"/>
                      <a:pt x="0" y="407"/>
                    </a:cubicBezTo>
                    <a:cubicBezTo>
                      <a:pt x="164" y="407"/>
                      <a:pt x="164" y="407"/>
                      <a:pt x="164" y="407"/>
                    </a:cubicBezTo>
                    <a:cubicBezTo>
                      <a:pt x="164" y="483"/>
                      <a:pt x="164" y="483"/>
                      <a:pt x="164" y="483"/>
                    </a:cubicBezTo>
                    <a:cubicBezTo>
                      <a:pt x="0" y="483"/>
                      <a:pt x="0" y="483"/>
                      <a:pt x="0" y="483"/>
                    </a:cubicBezTo>
                    <a:cubicBezTo>
                      <a:pt x="0" y="567"/>
                      <a:pt x="0" y="567"/>
                      <a:pt x="0" y="567"/>
                    </a:cubicBezTo>
                    <a:cubicBezTo>
                      <a:pt x="164" y="567"/>
                      <a:pt x="164" y="567"/>
                      <a:pt x="164" y="567"/>
                    </a:cubicBezTo>
                    <a:cubicBezTo>
                      <a:pt x="164" y="644"/>
                      <a:pt x="164" y="644"/>
                      <a:pt x="164" y="644"/>
                    </a:cubicBezTo>
                    <a:cubicBezTo>
                      <a:pt x="0" y="644"/>
                      <a:pt x="0" y="644"/>
                      <a:pt x="0" y="644"/>
                    </a:cubicBezTo>
                    <a:cubicBezTo>
                      <a:pt x="0" y="728"/>
                      <a:pt x="0" y="728"/>
                      <a:pt x="0" y="728"/>
                    </a:cubicBezTo>
                    <a:cubicBezTo>
                      <a:pt x="164" y="728"/>
                      <a:pt x="164" y="728"/>
                      <a:pt x="164" y="728"/>
                    </a:cubicBezTo>
                    <a:cubicBezTo>
                      <a:pt x="164" y="804"/>
                      <a:pt x="164" y="804"/>
                      <a:pt x="164" y="804"/>
                    </a:cubicBezTo>
                    <a:cubicBezTo>
                      <a:pt x="0" y="804"/>
                      <a:pt x="0" y="804"/>
                      <a:pt x="0" y="804"/>
                    </a:cubicBezTo>
                    <a:cubicBezTo>
                      <a:pt x="0" y="888"/>
                      <a:pt x="0" y="888"/>
                      <a:pt x="0" y="888"/>
                    </a:cubicBezTo>
                    <a:cubicBezTo>
                      <a:pt x="164" y="888"/>
                      <a:pt x="164" y="888"/>
                      <a:pt x="164" y="888"/>
                    </a:cubicBezTo>
                    <a:cubicBezTo>
                      <a:pt x="164" y="965"/>
                      <a:pt x="164" y="965"/>
                      <a:pt x="164" y="965"/>
                    </a:cubicBezTo>
                    <a:cubicBezTo>
                      <a:pt x="0" y="965"/>
                      <a:pt x="0" y="965"/>
                      <a:pt x="0" y="965"/>
                    </a:cubicBezTo>
                    <a:cubicBezTo>
                      <a:pt x="0" y="1048"/>
                      <a:pt x="0" y="1048"/>
                      <a:pt x="0" y="1048"/>
                    </a:cubicBezTo>
                    <a:cubicBezTo>
                      <a:pt x="164" y="1048"/>
                      <a:pt x="164" y="1048"/>
                      <a:pt x="164" y="1048"/>
                    </a:cubicBezTo>
                    <a:cubicBezTo>
                      <a:pt x="164" y="1125"/>
                      <a:pt x="164" y="1125"/>
                      <a:pt x="164" y="1125"/>
                    </a:cubicBezTo>
                    <a:cubicBezTo>
                      <a:pt x="0" y="1125"/>
                      <a:pt x="0" y="1125"/>
                      <a:pt x="0" y="1125"/>
                    </a:cubicBezTo>
                    <a:cubicBezTo>
                      <a:pt x="0" y="1209"/>
                      <a:pt x="0" y="1209"/>
                      <a:pt x="0" y="1209"/>
                    </a:cubicBezTo>
                    <a:cubicBezTo>
                      <a:pt x="164" y="1209"/>
                      <a:pt x="164" y="1209"/>
                      <a:pt x="164" y="1209"/>
                    </a:cubicBezTo>
                    <a:cubicBezTo>
                      <a:pt x="164" y="1215"/>
                      <a:pt x="164" y="1215"/>
                      <a:pt x="164" y="1215"/>
                    </a:cubicBezTo>
                    <a:cubicBezTo>
                      <a:pt x="164" y="1301"/>
                      <a:pt x="233" y="1371"/>
                      <a:pt x="319" y="1371"/>
                    </a:cubicBezTo>
                    <a:cubicBezTo>
                      <a:pt x="323" y="1371"/>
                      <a:pt x="323" y="1371"/>
                      <a:pt x="323" y="1371"/>
                    </a:cubicBezTo>
                    <a:cubicBezTo>
                      <a:pt x="323" y="1532"/>
                      <a:pt x="323" y="1532"/>
                      <a:pt x="323" y="1532"/>
                    </a:cubicBezTo>
                    <a:cubicBezTo>
                      <a:pt x="407" y="1532"/>
                      <a:pt x="407" y="1532"/>
                      <a:pt x="407" y="1532"/>
                    </a:cubicBezTo>
                    <a:cubicBezTo>
                      <a:pt x="407" y="1371"/>
                      <a:pt x="407" y="1371"/>
                      <a:pt x="407" y="1371"/>
                    </a:cubicBezTo>
                    <a:cubicBezTo>
                      <a:pt x="484" y="1371"/>
                      <a:pt x="484" y="1371"/>
                      <a:pt x="484" y="1371"/>
                    </a:cubicBezTo>
                    <a:cubicBezTo>
                      <a:pt x="484" y="1532"/>
                      <a:pt x="484" y="1532"/>
                      <a:pt x="484" y="1532"/>
                    </a:cubicBezTo>
                    <a:cubicBezTo>
                      <a:pt x="567" y="1532"/>
                      <a:pt x="567" y="1532"/>
                      <a:pt x="567" y="1532"/>
                    </a:cubicBezTo>
                    <a:cubicBezTo>
                      <a:pt x="567" y="1371"/>
                      <a:pt x="567" y="1371"/>
                      <a:pt x="567" y="1371"/>
                    </a:cubicBezTo>
                    <a:cubicBezTo>
                      <a:pt x="644" y="1371"/>
                      <a:pt x="644" y="1371"/>
                      <a:pt x="644" y="1371"/>
                    </a:cubicBezTo>
                    <a:cubicBezTo>
                      <a:pt x="644" y="1532"/>
                      <a:pt x="644" y="1532"/>
                      <a:pt x="644" y="1532"/>
                    </a:cubicBezTo>
                    <a:cubicBezTo>
                      <a:pt x="728" y="1532"/>
                      <a:pt x="728" y="1532"/>
                      <a:pt x="728" y="1532"/>
                    </a:cubicBezTo>
                    <a:cubicBezTo>
                      <a:pt x="728" y="1371"/>
                      <a:pt x="728" y="1371"/>
                      <a:pt x="728" y="1371"/>
                    </a:cubicBezTo>
                    <a:cubicBezTo>
                      <a:pt x="804" y="1371"/>
                      <a:pt x="804" y="1371"/>
                      <a:pt x="804" y="1371"/>
                    </a:cubicBezTo>
                    <a:cubicBezTo>
                      <a:pt x="804" y="1532"/>
                      <a:pt x="804" y="1532"/>
                      <a:pt x="804" y="1532"/>
                    </a:cubicBezTo>
                    <a:cubicBezTo>
                      <a:pt x="888" y="1532"/>
                      <a:pt x="888" y="1532"/>
                      <a:pt x="888" y="1532"/>
                    </a:cubicBezTo>
                    <a:cubicBezTo>
                      <a:pt x="888" y="1371"/>
                      <a:pt x="888" y="1371"/>
                      <a:pt x="888" y="1371"/>
                    </a:cubicBezTo>
                    <a:cubicBezTo>
                      <a:pt x="965" y="1371"/>
                      <a:pt x="965" y="1371"/>
                      <a:pt x="965" y="1371"/>
                    </a:cubicBezTo>
                    <a:cubicBezTo>
                      <a:pt x="965" y="1532"/>
                      <a:pt x="965" y="1532"/>
                      <a:pt x="965" y="1532"/>
                    </a:cubicBezTo>
                    <a:cubicBezTo>
                      <a:pt x="1049" y="1532"/>
                      <a:pt x="1049" y="1532"/>
                      <a:pt x="1049" y="1532"/>
                    </a:cubicBezTo>
                    <a:cubicBezTo>
                      <a:pt x="1049" y="1371"/>
                      <a:pt x="1049" y="1371"/>
                      <a:pt x="1049" y="1371"/>
                    </a:cubicBezTo>
                    <a:cubicBezTo>
                      <a:pt x="1125" y="1371"/>
                      <a:pt x="1125" y="1371"/>
                      <a:pt x="1125" y="1371"/>
                    </a:cubicBezTo>
                    <a:cubicBezTo>
                      <a:pt x="1125" y="1532"/>
                      <a:pt x="1125" y="1532"/>
                      <a:pt x="1125" y="1532"/>
                    </a:cubicBezTo>
                    <a:cubicBezTo>
                      <a:pt x="1209" y="1532"/>
                      <a:pt x="1209" y="1532"/>
                      <a:pt x="1209" y="1532"/>
                    </a:cubicBezTo>
                    <a:cubicBezTo>
                      <a:pt x="1209" y="1371"/>
                      <a:pt x="1209" y="1371"/>
                      <a:pt x="1209" y="1371"/>
                    </a:cubicBezTo>
                    <a:cubicBezTo>
                      <a:pt x="1213" y="1371"/>
                      <a:pt x="1213" y="1371"/>
                      <a:pt x="1213" y="1371"/>
                    </a:cubicBezTo>
                    <a:cubicBezTo>
                      <a:pt x="1299" y="1371"/>
                      <a:pt x="1368" y="1301"/>
                      <a:pt x="1368" y="1215"/>
                    </a:cubicBezTo>
                    <a:cubicBezTo>
                      <a:pt x="1368" y="1209"/>
                      <a:pt x="1368" y="1209"/>
                      <a:pt x="1368" y="1209"/>
                    </a:cubicBezTo>
                    <a:cubicBezTo>
                      <a:pt x="1532" y="1209"/>
                      <a:pt x="1532" y="1209"/>
                      <a:pt x="1532" y="1209"/>
                    </a:cubicBezTo>
                    <a:cubicBezTo>
                      <a:pt x="1532" y="1125"/>
                      <a:pt x="1532" y="1125"/>
                      <a:pt x="1532" y="1125"/>
                    </a:cubicBezTo>
                    <a:cubicBezTo>
                      <a:pt x="1368" y="1125"/>
                      <a:pt x="1368" y="1125"/>
                      <a:pt x="1368" y="1125"/>
                    </a:cubicBezTo>
                    <a:cubicBezTo>
                      <a:pt x="1368" y="1048"/>
                      <a:pt x="1368" y="1048"/>
                      <a:pt x="1368" y="1048"/>
                    </a:cubicBezTo>
                    <a:cubicBezTo>
                      <a:pt x="1532" y="1048"/>
                      <a:pt x="1532" y="1048"/>
                      <a:pt x="1532" y="1048"/>
                    </a:cubicBezTo>
                    <a:cubicBezTo>
                      <a:pt x="1532" y="965"/>
                      <a:pt x="1532" y="965"/>
                      <a:pt x="1532" y="965"/>
                    </a:cubicBezTo>
                    <a:cubicBezTo>
                      <a:pt x="1368" y="965"/>
                      <a:pt x="1368" y="965"/>
                      <a:pt x="1368" y="965"/>
                    </a:cubicBezTo>
                    <a:cubicBezTo>
                      <a:pt x="1368" y="888"/>
                      <a:pt x="1368" y="888"/>
                      <a:pt x="1368" y="888"/>
                    </a:cubicBezTo>
                    <a:cubicBezTo>
                      <a:pt x="1532" y="888"/>
                      <a:pt x="1532" y="888"/>
                      <a:pt x="1532" y="888"/>
                    </a:cubicBezTo>
                    <a:cubicBezTo>
                      <a:pt x="1532" y="804"/>
                      <a:pt x="1532" y="804"/>
                      <a:pt x="1532" y="804"/>
                    </a:cubicBezTo>
                    <a:cubicBezTo>
                      <a:pt x="1368" y="804"/>
                      <a:pt x="1368" y="804"/>
                      <a:pt x="1368" y="804"/>
                    </a:cubicBezTo>
                    <a:cubicBezTo>
                      <a:pt x="1368" y="728"/>
                      <a:pt x="1368" y="728"/>
                      <a:pt x="1368" y="728"/>
                    </a:cubicBezTo>
                    <a:cubicBezTo>
                      <a:pt x="1532" y="728"/>
                      <a:pt x="1532" y="728"/>
                      <a:pt x="1532" y="728"/>
                    </a:cubicBezTo>
                    <a:cubicBezTo>
                      <a:pt x="1532" y="644"/>
                      <a:pt x="1532" y="644"/>
                      <a:pt x="1532" y="644"/>
                    </a:cubicBezTo>
                    <a:cubicBezTo>
                      <a:pt x="1368" y="644"/>
                      <a:pt x="1368" y="644"/>
                      <a:pt x="1368" y="644"/>
                    </a:cubicBezTo>
                    <a:cubicBezTo>
                      <a:pt x="1368" y="567"/>
                      <a:pt x="1368" y="567"/>
                      <a:pt x="1368" y="567"/>
                    </a:cubicBezTo>
                    <a:cubicBezTo>
                      <a:pt x="1532" y="567"/>
                      <a:pt x="1532" y="567"/>
                      <a:pt x="1532" y="567"/>
                    </a:cubicBezTo>
                    <a:cubicBezTo>
                      <a:pt x="1532" y="483"/>
                      <a:pt x="1532" y="483"/>
                      <a:pt x="1532" y="483"/>
                    </a:cubicBezTo>
                    <a:cubicBezTo>
                      <a:pt x="1368" y="483"/>
                      <a:pt x="1368" y="483"/>
                      <a:pt x="1368" y="483"/>
                    </a:cubicBezTo>
                    <a:cubicBezTo>
                      <a:pt x="1368" y="407"/>
                      <a:pt x="1368" y="407"/>
                      <a:pt x="1368" y="407"/>
                    </a:cubicBezTo>
                    <a:lnTo>
                      <a:pt x="1532" y="407"/>
                    </a:lnTo>
                    <a:close/>
                    <a:moveTo>
                      <a:pt x="1227" y="1151"/>
                    </a:moveTo>
                    <a:cubicBezTo>
                      <a:pt x="1227" y="1194"/>
                      <a:pt x="1192" y="1229"/>
                      <a:pt x="1149" y="1229"/>
                    </a:cubicBezTo>
                    <a:cubicBezTo>
                      <a:pt x="383" y="1229"/>
                      <a:pt x="383" y="1229"/>
                      <a:pt x="383" y="1229"/>
                    </a:cubicBezTo>
                    <a:cubicBezTo>
                      <a:pt x="340" y="1229"/>
                      <a:pt x="306" y="1194"/>
                      <a:pt x="306" y="1151"/>
                    </a:cubicBezTo>
                    <a:cubicBezTo>
                      <a:pt x="306" y="385"/>
                      <a:pt x="306" y="385"/>
                      <a:pt x="306" y="385"/>
                    </a:cubicBezTo>
                    <a:cubicBezTo>
                      <a:pt x="306" y="343"/>
                      <a:pt x="340" y="308"/>
                      <a:pt x="383" y="308"/>
                    </a:cubicBezTo>
                    <a:cubicBezTo>
                      <a:pt x="1149" y="308"/>
                      <a:pt x="1149" y="308"/>
                      <a:pt x="1149" y="308"/>
                    </a:cubicBezTo>
                    <a:cubicBezTo>
                      <a:pt x="1192" y="308"/>
                      <a:pt x="1227" y="343"/>
                      <a:pt x="1227" y="385"/>
                    </a:cubicBezTo>
                    <a:lnTo>
                      <a:pt x="1227" y="1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7"/>
            <p:cNvSpPr>
              <a:spLocks noEditPoints="1"/>
            </p:cNvSpPr>
            <p:nvPr/>
          </p:nvSpPr>
          <p:spPr bwMode="auto">
            <a:xfrm>
              <a:off x="5043447" y="1643458"/>
              <a:ext cx="401070" cy="80511"/>
            </a:xfrm>
            <a:custGeom>
              <a:avLst/>
              <a:gdLst/>
              <a:ahLst/>
              <a:cxnLst>
                <a:cxn ang="0">
                  <a:pos x="1011" y="0"/>
                </a:cxn>
                <a:cxn ang="0">
                  <a:pos x="1011" y="203"/>
                </a:cxn>
                <a:cxn ang="0">
                  <a:pos x="40" y="139"/>
                </a:cxn>
                <a:cxn ang="0">
                  <a:pos x="63" y="139"/>
                </a:cxn>
                <a:cxn ang="0">
                  <a:pos x="40" y="64"/>
                </a:cxn>
                <a:cxn ang="0">
                  <a:pos x="288" y="165"/>
                </a:cxn>
                <a:cxn ang="0">
                  <a:pos x="288" y="139"/>
                </a:cxn>
                <a:cxn ang="0">
                  <a:pos x="262" y="113"/>
                </a:cxn>
                <a:cxn ang="0">
                  <a:pos x="288" y="113"/>
                </a:cxn>
                <a:cxn ang="0">
                  <a:pos x="262" y="38"/>
                </a:cxn>
                <a:cxn ang="0">
                  <a:pos x="340" y="165"/>
                </a:cxn>
                <a:cxn ang="0">
                  <a:pos x="340" y="139"/>
                </a:cxn>
                <a:cxn ang="0">
                  <a:pos x="314" y="113"/>
                </a:cxn>
                <a:cxn ang="0">
                  <a:pos x="340" y="113"/>
                </a:cxn>
                <a:cxn ang="0">
                  <a:pos x="314" y="38"/>
                </a:cxn>
                <a:cxn ang="0">
                  <a:pos x="389" y="165"/>
                </a:cxn>
                <a:cxn ang="0">
                  <a:pos x="389" y="139"/>
                </a:cxn>
                <a:cxn ang="0">
                  <a:pos x="366" y="113"/>
                </a:cxn>
                <a:cxn ang="0">
                  <a:pos x="389" y="113"/>
                </a:cxn>
                <a:cxn ang="0">
                  <a:pos x="366" y="38"/>
                </a:cxn>
                <a:cxn ang="0">
                  <a:pos x="441" y="165"/>
                </a:cxn>
                <a:cxn ang="0">
                  <a:pos x="441" y="139"/>
                </a:cxn>
                <a:cxn ang="0">
                  <a:pos x="415" y="113"/>
                </a:cxn>
                <a:cxn ang="0">
                  <a:pos x="441" y="113"/>
                </a:cxn>
                <a:cxn ang="0">
                  <a:pos x="415" y="38"/>
                </a:cxn>
                <a:cxn ang="0">
                  <a:pos x="493" y="165"/>
                </a:cxn>
                <a:cxn ang="0">
                  <a:pos x="493" y="139"/>
                </a:cxn>
                <a:cxn ang="0">
                  <a:pos x="467" y="113"/>
                </a:cxn>
                <a:cxn ang="0">
                  <a:pos x="493" y="113"/>
                </a:cxn>
                <a:cxn ang="0">
                  <a:pos x="467" y="38"/>
                </a:cxn>
                <a:cxn ang="0">
                  <a:pos x="543" y="165"/>
                </a:cxn>
                <a:cxn ang="0">
                  <a:pos x="543" y="139"/>
                </a:cxn>
                <a:cxn ang="0">
                  <a:pos x="517" y="113"/>
                </a:cxn>
                <a:cxn ang="0">
                  <a:pos x="543" y="113"/>
                </a:cxn>
                <a:cxn ang="0">
                  <a:pos x="517" y="38"/>
                </a:cxn>
                <a:cxn ang="0">
                  <a:pos x="595" y="165"/>
                </a:cxn>
                <a:cxn ang="0">
                  <a:pos x="595" y="139"/>
                </a:cxn>
                <a:cxn ang="0">
                  <a:pos x="569" y="113"/>
                </a:cxn>
                <a:cxn ang="0">
                  <a:pos x="595" y="113"/>
                </a:cxn>
                <a:cxn ang="0">
                  <a:pos x="569" y="38"/>
                </a:cxn>
                <a:cxn ang="0">
                  <a:pos x="647" y="165"/>
                </a:cxn>
                <a:cxn ang="0">
                  <a:pos x="647" y="139"/>
                </a:cxn>
                <a:cxn ang="0">
                  <a:pos x="621" y="113"/>
                </a:cxn>
                <a:cxn ang="0">
                  <a:pos x="647" y="113"/>
                </a:cxn>
                <a:cxn ang="0">
                  <a:pos x="621" y="38"/>
                </a:cxn>
                <a:cxn ang="0">
                  <a:pos x="798" y="165"/>
                </a:cxn>
                <a:cxn ang="0">
                  <a:pos x="798" y="139"/>
                </a:cxn>
                <a:cxn ang="0">
                  <a:pos x="696" y="113"/>
                </a:cxn>
                <a:cxn ang="0">
                  <a:pos x="798" y="113"/>
                </a:cxn>
                <a:cxn ang="0">
                  <a:pos x="824" y="139"/>
                </a:cxn>
                <a:cxn ang="0">
                  <a:pos x="850" y="113"/>
                </a:cxn>
                <a:cxn ang="0">
                  <a:pos x="850" y="90"/>
                </a:cxn>
                <a:cxn ang="0">
                  <a:pos x="824" y="64"/>
                </a:cxn>
                <a:cxn ang="0">
                  <a:pos x="850" y="64"/>
                </a:cxn>
                <a:cxn ang="0">
                  <a:pos x="876" y="139"/>
                </a:cxn>
                <a:cxn ang="0">
                  <a:pos x="902" y="113"/>
                </a:cxn>
                <a:cxn ang="0">
                  <a:pos x="902" y="90"/>
                </a:cxn>
                <a:cxn ang="0">
                  <a:pos x="876" y="64"/>
                </a:cxn>
                <a:cxn ang="0">
                  <a:pos x="902" y="64"/>
                </a:cxn>
                <a:cxn ang="0">
                  <a:pos x="947" y="113"/>
                </a:cxn>
                <a:cxn ang="0">
                  <a:pos x="970" y="90"/>
                </a:cxn>
                <a:cxn ang="0">
                  <a:pos x="970" y="64"/>
                </a:cxn>
              </a:cxnLst>
              <a:rect l="0" t="0" r="r" b="b"/>
              <a:pathLst>
                <a:path w="1011" h="203">
                  <a:moveTo>
                    <a:pt x="0" y="0"/>
                  </a:moveTo>
                  <a:lnTo>
                    <a:pt x="0" y="0"/>
                  </a:lnTo>
                  <a:moveTo>
                    <a:pt x="1011" y="0"/>
                  </a:moveTo>
                  <a:lnTo>
                    <a:pt x="0" y="0"/>
                  </a:lnTo>
                  <a:lnTo>
                    <a:pt x="0" y="203"/>
                  </a:lnTo>
                  <a:lnTo>
                    <a:pt x="1011" y="203"/>
                  </a:lnTo>
                  <a:lnTo>
                    <a:pt x="1011" y="0"/>
                  </a:lnTo>
                  <a:moveTo>
                    <a:pt x="63" y="139"/>
                  </a:moveTo>
                  <a:lnTo>
                    <a:pt x="40" y="139"/>
                  </a:lnTo>
                  <a:lnTo>
                    <a:pt x="40" y="113"/>
                  </a:lnTo>
                  <a:lnTo>
                    <a:pt x="63" y="113"/>
                  </a:lnTo>
                  <a:lnTo>
                    <a:pt x="63" y="139"/>
                  </a:lnTo>
                  <a:moveTo>
                    <a:pt x="63" y="90"/>
                  </a:moveTo>
                  <a:lnTo>
                    <a:pt x="40" y="90"/>
                  </a:lnTo>
                  <a:lnTo>
                    <a:pt x="40" y="64"/>
                  </a:lnTo>
                  <a:lnTo>
                    <a:pt x="63" y="64"/>
                  </a:lnTo>
                  <a:lnTo>
                    <a:pt x="63" y="90"/>
                  </a:lnTo>
                  <a:moveTo>
                    <a:pt x="288" y="165"/>
                  </a:moveTo>
                  <a:lnTo>
                    <a:pt x="262" y="165"/>
                  </a:lnTo>
                  <a:lnTo>
                    <a:pt x="262" y="139"/>
                  </a:lnTo>
                  <a:lnTo>
                    <a:pt x="288" y="139"/>
                  </a:lnTo>
                  <a:lnTo>
                    <a:pt x="288" y="165"/>
                  </a:lnTo>
                  <a:moveTo>
                    <a:pt x="288" y="113"/>
                  </a:moveTo>
                  <a:lnTo>
                    <a:pt x="262" y="113"/>
                  </a:lnTo>
                  <a:lnTo>
                    <a:pt x="262" y="90"/>
                  </a:lnTo>
                  <a:lnTo>
                    <a:pt x="288" y="90"/>
                  </a:lnTo>
                  <a:lnTo>
                    <a:pt x="288" y="113"/>
                  </a:lnTo>
                  <a:moveTo>
                    <a:pt x="288" y="64"/>
                  </a:moveTo>
                  <a:lnTo>
                    <a:pt x="262" y="64"/>
                  </a:lnTo>
                  <a:lnTo>
                    <a:pt x="262" y="38"/>
                  </a:lnTo>
                  <a:lnTo>
                    <a:pt x="288" y="38"/>
                  </a:lnTo>
                  <a:lnTo>
                    <a:pt x="288" y="64"/>
                  </a:lnTo>
                  <a:moveTo>
                    <a:pt x="340" y="165"/>
                  </a:moveTo>
                  <a:lnTo>
                    <a:pt x="314" y="165"/>
                  </a:lnTo>
                  <a:lnTo>
                    <a:pt x="314" y="139"/>
                  </a:lnTo>
                  <a:lnTo>
                    <a:pt x="340" y="139"/>
                  </a:lnTo>
                  <a:lnTo>
                    <a:pt x="340" y="165"/>
                  </a:lnTo>
                  <a:moveTo>
                    <a:pt x="340" y="113"/>
                  </a:moveTo>
                  <a:lnTo>
                    <a:pt x="314" y="113"/>
                  </a:lnTo>
                  <a:lnTo>
                    <a:pt x="314" y="90"/>
                  </a:lnTo>
                  <a:lnTo>
                    <a:pt x="340" y="90"/>
                  </a:lnTo>
                  <a:lnTo>
                    <a:pt x="340" y="113"/>
                  </a:lnTo>
                  <a:moveTo>
                    <a:pt x="340" y="64"/>
                  </a:moveTo>
                  <a:lnTo>
                    <a:pt x="314" y="64"/>
                  </a:lnTo>
                  <a:lnTo>
                    <a:pt x="314" y="38"/>
                  </a:lnTo>
                  <a:lnTo>
                    <a:pt x="340" y="38"/>
                  </a:lnTo>
                  <a:lnTo>
                    <a:pt x="340" y="64"/>
                  </a:lnTo>
                  <a:moveTo>
                    <a:pt x="389" y="165"/>
                  </a:moveTo>
                  <a:lnTo>
                    <a:pt x="366" y="165"/>
                  </a:lnTo>
                  <a:lnTo>
                    <a:pt x="366" y="139"/>
                  </a:lnTo>
                  <a:lnTo>
                    <a:pt x="389" y="139"/>
                  </a:lnTo>
                  <a:lnTo>
                    <a:pt x="389" y="165"/>
                  </a:lnTo>
                  <a:moveTo>
                    <a:pt x="389" y="113"/>
                  </a:moveTo>
                  <a:lnTo>
                    <a:pt x="366" y="113"/>
                  </a:lnTo>
                  <a:lnTo>
                    <a:pt x="366" y="90"/>
                  </a:lnTo>
                  <a:lnTo>
                    <a:pt x="389" y="90"/>
                  </a:lnTo>
                  <a:lnTo>
                    <a:pt x="389" y="113"/>
                  </a:lnTo>
                  <a:moveTo>
                    <a:pt x="389" y="64"/>
                  </a:moveTo>
                  <a:lnTo>
                    <a:pt x="366" y="64"/>
                  </a:lnTo>
                  <a:lnTo>
                    <a:pt x="366" y="38"/>
                  </a:lnTo>
                  <a:lnTo>
                    <a:pt x="389" y="38"/>
                  </a:lnTo>
                  <a:lnTo>
                    <a:pt x="389" y="64"/>
                  </a:lnTo>
                  <a:moveTo>
                    <a:pt x="441" y="165"/>
                  </a:moveTo>
                  <a:lnTo>
                    <a:pt x="415" y="165"/>
                  </a:lnTo>
                  <a:lnTo>
                    <a:pt x="415" y="139"/>
                  </a:lnTo>
                  <a:lnTo>
                    <a:pt x="441" y="139"/>
                  </a:lnTo>
                  <a:lnTo>
                    <a:pt x="441" y="165"/>
                  </a:lnTo>
                  <a:moveTo>
                    <a:pt x="441" y="113"/>
                  </a:moveTo>
                  <a:lnTo>
                    <a:pt x="415" y="113"/>
                  </a:lnTo>
                  <a:lnTo>
                    <a:pt x="415" y="90"/>
                  </a:lnTo>
                  <a:lnTo>
                    <a:pt x="441" y="90"/>
                  </a:lnTo>
                  <a:lnTo>
                    <a:pt x="441" y="113"/>
                  </a:lnTo>
                  <a:moveTo>
                    <a:pt x="441" y="64"/>
                  </a:moveTo>
                  <a:lnTo>
                    <a:pt x="415" y="64"/>
                  </a:lnTo>
                  <a:lnTo>
                    <a:pt x="415" y="38"/>
                  </a:lnTo>
                  <a:lnTo>
                    <a:pt x="441" y="38"/>
                  </a:lnTo>
                  <a:lnTo>
                    <a:pt x="441" y="64"/>
                  </a:lnTo>
                  <a:moveTo>
                    <a:pt x="493" y="165"/>
                  </a:moveTo>
                  <a:lnTo>
                    <a:pt x="467" y="165"/>
                  </a:lnTo>
                  <a:lnTo>
                    <a:pt x="467" y="139"/>
                  </a:lnTo>
                  <a:lnTo>
                    <a:pt x="493" y="139"/>
                  </a:lnTo>
                  <a:lnTo>
                    <a:pt x="493" y="165"/>
                  </a:lnTo>
                  <a:moveTo>
                    <a:pt x="493" y="113"/>
                  </a:moveTo>
                  <a:lnTo>
                    <a:pt x="467" y="113"/>
                  </a:lnTo>
                  <a:lnTo>
                    <a:pt x="467" y="90"/>
                  </a:lnTo>
                  <a:lnTo>
                    <a:pt x="493" y="90"/>
                  </a:lnTo>
                  <a:lnTo>
                    <a:pt x="493" y="113"/>
                  </a:lnTo>
                  <a:moveTo>
                    <a:pt x="493" y="64"/>
                  </a:moveTo>
                  <a:lnTo>
                    <a:pt x="467" y="64"/>
                  </a:lnTo>
                  <a:lnTo>
                    <a:pt x="467" y="38"/>
                  </a:lnTo>
                  <a:lnTo>
                    <a:pt x="493" y="38"/>
                  </a:lnTo>
                  <a:lnTo>
                    <a:pt x="493" y="64"/>
                  </a:lnTo>
                  <a:moveTo>
                    <a:pt x="543" y="165"/>
                  </a:moveTo>
                  <a:lnTo>
                    <a:pt x="517" y="165"/>
                  </a:lnTo>
                  <a:lnTo>
                    <a:pt x="517" y="139"/>
                  </a:lnTo>
                  <a:lnTo>
                    <a:pt x="543" y="139"/>
                  </a:lnTo>
                  <a:lnTo>
                    <a:pt x="543" y="165"/>
                  </a:lnTo>
                  <a:moveTo>
                    <a:pt x="543" y="113"/>
                  </a:moveTo>
                  <a:lnTo>
                    <a:pt x="517" y="113"/>
                  </a:lnTo>
                  <a:lnTo>
                    <a:pt x="517" y="90"/>
                  </a:lnTo>
                  <a:lnTo>
                    <a:pt x="543" y="90"/>
                  </a:lnTo>
                  <a:lnTo>
                    <a:pt x="543" y="113"/>
                  </a:lnTo>
                  <a:moveTo>
                    <a:pt x="543" y="64"/>
                  </a:moveTo>
                  <a:lnTo>
                    <a:pt x="517" y="64"/>
                  </a:lnTo>
                  <a:lnTo>
                    <a:pt x="517" y="38"/>
                  </a:lnTo>
                  <a:lnTo>
                    <a:pt x="543" y="38"/>
                  </a:lnTo>
                  <a:lnTo>
                    <a:pt x="543" y="64"/>
                  </a:lnTo>
                  <a:moveTo>
                    <a:pt x="595" y="165"/>
                  </a:moveTo>
                  <a:lnTo>
                    <a:pt x="569" y="165"/>
                  </a:lnTo>
                  <a:lnTo>
                    <a:pt x="569" y="139"/>
                  </a:lnTo>
                  <a:lnTo>
                    <a:pt x="595" y="139"/>
                  </a:lnTo>
                  <a:lnTo>
                    <a:pt x="595" y="165"/>
                  </a:lnTo>
                  <a:moveTo>
                    <a:pt x="595" y="113"/>
                  </a:moveTo>
                  <a:lnTo>
                    <a:pt x="569" y="113"/>
                  </a:lnTo>
                  <a:lnTo>
                    <a:pt x="569" y="90"/>
                  </a:lnTo>
                  <a:lnTo>
                    <a:pt x="595" y="90"/>
                  </a:lnTo>
                  <a:lnTo>
                    <a:pt x="595" y="113"/>
                  </a:lnTo>
                  <a:moveTo>
                    <a:pt x="595" y="64"/>
                  </a:moveTo>
                  <a:lnTo>
                    <a:pt x="569" y="64"/>
                  </a:lnTo>
                  <a:lnTo>
                    <a:pt x="569" y="38"/>
                  </a:lnTo>
                  <a:lnTo>
                    <a:pt x="595" y="38"/>
                  </a:lnTo>
                  <a:lnTo>
                    <a:pt x="595" y="64"/>
                  </a:lnTo>
                  <a:moveTo>
                    <a:pt x="647" y="165"/>
                  </a:moveTo>
                  <a:lnTo>
                    <a:pt x="621" y="165"/>
                  </a:lnTo>
                  <a:lnTo>
                    <a:pt x="621" y="139"/>
                  </a:lnTo>
                  <a:lnTo>
                    <a:pt x="647" y="139"/>
                  </a:lnTo>
                  <a:lnTo>
                    <a:pt x="647" y="165"/>
                  </a:lnTo>
                  <a:moveTo>
                    <a:pt x="647" y="113"/>
                  </a:moveTo>
                  <a:lnTo>
                    <a:pt x="621" y="113"/>
                  </a:lnTo>
                  <a:lnTo>
                    <a:pt x="621" y="90"/>
                  </a:lnTo>
                  <a:lnTo>
                    <a:pt x="647" y="90"/>
                  </a:lnTo>
                  <a:lnTo>
                    <a:pt x="647" y="113"/>
                  </a:lnTo>
                  <a:moveTo>
                    <a:pt x="647" y="64"/>
                  </a:moveTo>
                  <a:lnTo>
                    <a:pt x="621" y="64"/>
                  </a:lnTo>
                  <a:lnTo>
                    <a:pt x="621" y="38"/>
                  </a:lnTo>
                  <a:lnTo>
                    <a:pt x="647" y="38"/>
                  </a:lnTo>
                  <a:lnTo>
                    <a:pt x="647" y="64"/>
                  </a:lnTo>
                  <a:moveTo>
                    <a:pt x="798" y="165"/>
                  </a:moveTo>
                  <a:lnTo>
                    <a:pt x="696" y="165"/>
                  </a:lnTo>
                  <a:lnTo>
                    <a:pt x="696" y="139"/>
                  </a:lnTo>
                  <a:lnTo>
                    <a:pt x="798" y="139"/>
                  </a:lnTo>
                  <a:lnTo>
                    <a:pt x="798" y="165"/>
                  </a:lnTo>
                  <a:moveTo>
                    <a:pt x="798" y="113"/>
                  </a:moveTo>
                  <a:lnTo>
                    <a:pt x="696" y="113"/>
                  </a:lnTo>
                  <a:lnTo>
                    <a:pt x="696" y="90"/>
                  </a:lnTo>
                  <a:lnTo>
                    <a:pt x="798" y="90"/>
                  </a:lnTo>
                  <a:lnTo>
                    <a:pt x="798" y="113"/>
                  </a:lnTo>
                  <a:moveTo>
                    <a:pt x="850" y="165"/>
                  </a:moveTo>
                  <a:lnTo>
                    <a:pt x="824" y="165"/>
                  </a:lnTo>
                  <a:lnTo>
                    <a:pt x="824" y="139"/>
                  </a:lnTo>
                  <a:lnTo>
                    <a:pt x="850" y="139"/>
                  </a:lnTo>
                  <a:lnTo>
                    <a:pt x="850" y="165"/>
                  </a:lnTo>
                  <a:moveTo>
                    <a:pt x="850" y="113"/>
                  </a:moveTo>
                  <a:lnTo>
                    <a:pt x="824" y="113"/>
                  </a:lnTo>
                  <a:lnTo>
                    <a:pt x="824" y="90"/>
                  </a:lnTo>
                  <a:lnTo>
                    <a:pt x="850" y="90"/>
                  </a:lnTo>
                  <a:lnTo>
                    <a:pt x="850" y="113"/>
                  </a:lnTo>
                  <a:moveTo>
                    <a:pt x="850" y="64"/>
                  </a:moveTo>
                  <a:lnTo>
                    <a:pt x="824" y="64"/>
                  </a:lnTo>
                  <a:lnTo>
                    <a:pt x="824" y="38"/>
                  </a:lnTo>
                  <a:lnTo>
                    <a:pt x="850" y="38"/>
                  </a:lnTo>
                  <a:lnTo>
                    <a:pt x="850" y="64"/>
                  </a:lnTo>
                  <a:moveTo>
                    <a:pt x="902" y="165"/>
                  </a:moveTo>
                  <a:lnTo>
                    <a:pt x="876" y="165"/>
                  </a:lnTo>
                  <a:lnTo>
                    <a:pt x="876" y="139"/>
                  </a:lnTo>
                  <a:lnTo>
                    <a:pt x="902" y="139"/>
                  </a:lnTo>
                  <a:lnTo>
                    <a:pt x="902" y="165"/>
                  </a:lnTo>
                  <a:moveTo>
                    <a:pt x="902" y="113"/>
                  </a:moveTo>
                  <a:lnTo>
                    <a:pt x="876" y="113"/>
                  </a:lnTo>
                  <a:lnTo>
                    <a:pt x="876" y="90"/>
                  </a:lnTo>
                  <a:lnTo>
                    <a:pt x="902" y="90"/>
                  </a:lnTo>
                  <a:lnTo>
                    <a:pt x="902" y="113"/>
                  </a:lnTo>
                  <a:moveTo>
                    <a:pt x="902" y="64"/>
                  </a:moveTo>
                  <a:lnTo>
                    <a:pt x="876" y="64"/>
                  </a:lnTo>
                  <a:lnTo>
                    <a:pt x="876" y="38"/>
                  </a:lnTo>
                  <a:lnTo>
                    <a:pt x="902" y="38"/>
                  </a:lnTo>
                  <a:lnTo>
                    <a:pt x="902" y="64"/>
                  </a:lnTo>
                  <a:moveTo>
                    <a:pt x="970" y="139"/>
                  </a:moveTo>
                  <a:lnTo>
                    <a:pt x="947" y="139"/>
                  </a:lnTo>
                  <a:lnTo>
                    <a:pt x="947" y="113"/>
                  </a:lnTo>
                  <a:lnTo>
                    <a:pt x="970" y="113"/>
                  </a:lnTo>
                  <a:lnTo>
                    <a:pt x="970" y="139"/>
                  </a:lnTo>
                  <a:moveTo>
                    <a:pt x="970" y="90"/>
                  </a:moveTo>
                  <a:lnTo>
                    <a:pt x="947" y="90"/>
                  </a:lnTo>
                  <a:lnTo>
                    <a:pt x="947" y="64"/>
                  </a:lnTo>
                  <a:lnTo>
                    <a:pt x="970" y="64"/>
                  </a:lnTo>
                  <a:lnTo>
                    <a:pt x="970" y="9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63">
                <a:lnSpc>
                  <a:spcPct val="110000"/>
                </a:lnSpc>
                <a:defRPr/>
              </a:pPr>
              <a:endParaRPr lang="en-US" kern="0">
                <a:solidFill>
                  <a:srgbClr val="676767"/>
                </a:solidFill>
                <a:sym typeface="Gill Sans" charset="0"/>
              </a:endParaRPr>
            </a:p>
          </p:txBody>
        </p:sp>
        <p:sp>
          <p:nvSpPr>
            <p:cNvPr id="72" name="Up Arrow 230"/>
            <p:cNvSpPr/>
            <p:nvPr/>
          </p:nvSpPr>
          <p:spPr>
            <a:xfrm flipV="1">
              <a:off x="5020404" y="977763"/>
              <a:ext cx="141992" cy="198145"/>
            </a:xfrm>
            <a:prstGeom prst="upArrow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23302"/>
              <a:endParaRPr lang="en-US" sz="1700" dirty="0">
                <a:solidFill>
                  <a:srgbClr val="FFFFFF"/>
                </a:solidFill>
              </a:endParaRPr>
            </a:p>
          </p:txBody>
        </p:sp>
        <p:sp>
          <p:nvSpPr>
            <p:cNvPr id="73" name="Up Arrow 230"/>
            <p:cNvSpPr/>
            <p:nvPr/>
          </p:nvSpPr>
          <p:spPr>
            <a:xfrm flipV="1">
              <a:off x="5272381" y="977763"/>
              <a:ext cx="141992" cy="198145"/>
            </a:xfrm>
            <a:prstGeom prst="upArrow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23302"/>
              <a:endParaRPr lang="en-US" sz="1700" dirty="0">
                <a:solidFill>
                  <a:srgbClr val="FFFFFF"/>
                </a:solidFill>
              </a:endParaRPr>
            </a:p>
          </p:txBody>
        </p:sp>
        <p:sp>
          <p:nvSpPr>
            <p:cNvPr id="74" name="Up Arrow 230"/>
            <p:cNvSpPr/>
            <p:nvPr/>
          </p:nvSpPr>
          <p:spPr>
            <a:xfrm flipV="1">
              <a:off x="4768427" y="977763"/>
              <a:ext cx="141992" cy="198145"/>
            </a:xfrm>
            <a:prstGeom prst="upArrow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23302"/>
              <a:endParaRPr lang="en-US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7" name="Text Placeholder 6"/>
          <p:cNvSpPr txBox="1">
            <a:spLocks/>
          </p:cNvSpPr>
          <p:nvPr/>
        </p:nvSpPr>
        <p:spPr>
          <a:xfrm>
            <a:off x="-20644" y="383331"/>
            <a:ext cx="1176220" cy="957880"/>
          </a:xfrm>
          <a:prstGeom prst="rect">
            <a:avLst/>
          </a:prstGeom>
        </p:spPr>
        <p:txBody>
          <a:bodyPr lIns="91438" tIns="45719" rIns="91438" bIns="45719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3" indent="-285743" algn="ctr">
              <a:buFontTx/>
              <a:buChar char="-"/>
            </a:pPr>
            <a:endParaRPr lang="en-US" sz="1400" dirty="0"/>
          </a:p>
          <a:p>
            <a:pPr marL="0" indent="0" algn="ctr">
              <a:buNone/>
            </a:pPr>
            <a:r>
              <a:rPr lang="en-US" sz="1400" b="1" dirty="0">
                <a:solidFill>
                  <a:schemeClr val="tx2"/>
                </a:solidFill>
              </a:rPr>
              <a:t>Intelligent Automation</a:t>
            </a:r>
            <a:r>
              <a:rPr lang="en-US" sz="1400" b="1" dirty="0"/>
              <a:t/>
            </a:r>
            <a:br>
              <a:rPr lang="en-US" sz="1400" b="1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2603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ounded Rectangle 156"/>
          <p:cNvSpPr/>
          <p:nvPr/>
        </p:nvSpPr>
        <p:spPr>
          <a:xfrm>
            <a:off x="324034" y="1820240"/>
            <a:ext cx="4490977" cy="176278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6571223" y="1820240"/>
            <a:ext cx="2292264" cy="176278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4892001" y="1820240"/>
            <a:ext cx="1599443" cy="1762783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  <a:alpha val="23000"/>
            </a:schemeClr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" name="Text Placeholder 3" descr="Left:  Consolidation  and Virtualization"/>
          <p:cNvSpPr txBox="1">
            <a:spLocks/>
          </p:cNvSpPr>
          <p:nvPr/>
        </p:nvSpPr>
        <p:spPr>
          <a:xfrm>
            <a:off x="866080" y="3683726"/>
            <a:ext cx="1816568" cy="261610"/>
          </a:xfrm>
          <a:prstGeom prst="rect">
            <a:avLst/>
          </a:prstGeom>
          <a:noFill/>
        </p:spPr>
        <p:txBody>
          <a:bodyPr wrap="square" lIns="91438" tIns="45719" rIns="91438" bIns="45719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100" b="1" cap="all">
                <a:solidFill>
                  <a:schemeClr val="accent3"/>
                </a:solidFill>
              </a:defRPr>
            </a:lvl1pPr>
          </a:lstStyle>
          <a:p>
            <a:pPr algn="l"/>
            <a:r>
              <a:rPr lang="en-US" sz="1200" b="0" cap="none" dirty="0">
                <a:solidFill>
                  <a:srgbClr val="004BAF"/>
                </a:solidFill>
              </a:rPr>
              <a:t>Mainstream Computing</a:t>
            </a:r>
          </a:p>
        </p:txBody>
      </p:sp>
      <p:sp>
        <p:nvSpPr>
          <p:cNvPr id="151" name="Text Placeholder 3" descr="Left:  Scale Out "/>
          <p:cNvSpPr txBox="1">
            <a:spLocks/>
          </p:cNvSpPr>
          <p:nvPr/>
        </p:nvSpPr>
        <p:spPr>
          <a:xfrm>
            <a:off x="7693480" y="3705884"/>
            <a:ext cx="1101372" cy="261610"/>
          </a:xfrm>
          <a:prstGeom prst="rect">
            <a:avLst/>
          </a:prstGeom>
          <a:noFill/>
        </p:spPr>
        <p:txBody>
          <a:bodyPr wrap="square" lIns="91438" tIns="45719" rIns="91438" bIns="45719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100" b="1" cap="all">
                <a:solidFill>
                  <a:schemeClr val="accent3"/>
                </a:solidFill>
              </a:defRPr>
            </a:lvl1pPr>
          </a:lstStyle>
          <a:p>
            <a:r>
              <a:rPr lang="en-US" sz="1200" b="0" cap="none" dirty="0">
                <a:solidFill>
                  <a:srgbClr val="004BAF"/>
                </a:solidFill>
              </a:rPr>
              <a:t>Scale Out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19417" y="1986314"/>
            <a:ext cx="272235" cy="174829"/>
            <a:chOff x="3045639" y="1099486"/>
            <a:chExt cx="272235" cy="174829"/>
          </a:xfrm>
        </p:grpSpPr>
        <p:sp>
          <p:nvSpPr>
            <p:cNvPr id="301" name="Freeform 5"/>
            <p:cNvSpPr>
              <a:spLocks/>
            </p:cNvSpPr>
            <p:nvPr/>
          </p:nvSpPr>
          <p:spPr bwMode="auto">
            <a:xfrm>
              <a:off x="3045639" y="1099486"/>
              <a:ext cx="272235" cy="174829"/>
            </a:xfrm>
            <a:custGeom>
              <a:avLst/>
              <a:gdLst>
                <a:gd name="T0" fmla="*/ 247 w 274"/>
                <a:gd name="T1" fmla="*/ 105 h 174"/>
                <a:gd name="T2" fmla="*/ 227 w 274"/>
                <a:gd name="T3" fmla="*/ 85 h 174"/>
                <a:gd name="T4" fmla="*/ 114 w 274"/>
                <a:gd name="T5" fmla="*/ 56 h 174"/>
                <a:gd name="T6" fmla="*/ 62 w 274"/>
                <a:gd name="T7" fmla="*/ 85 h 174"/>
                <a:gd name="T8" fmla="*/ 59 w 274"/>
                <a:gd name="T9" fmla="*/ 174 h 174"/>
                <a:gd name="T10" fmla="*/ 133 w 274"/>
                <a:gd name="T11" fmla="*/ 174 h 174"/>
                <a:gd name="T12" fmla="*/ 226 w 274"/>
                <a:gd name="T13" fmla="*/ 174 h 174"/>
                <a:gd name="T14" fmla="*/ 274 w 274"/>
                <a:gd name="T15" fmla="*/ 141 h 174"/>
                <a:gd name="T16" fmla="*/ 247 w 274"/>
                <a:gd name="T17" fmla="*/ 10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" h="174">
                  <a:moveTo>
                    <a:pt x="247" y="105"/>
                  </a:moveTo>
                  <a:cubicBezTo>
                    <a:pt x="248" y="92"/>
                    <a:pt x="236" y="85"/>
                    <a:pt x="227" y="85"/>
                  </a:cubicBezTo>
                  <a:cubicBezTo>
                    <a:pt x="241" y="7"/>
                    <a:pt x="124" y="0"/>
                    <a:pt x="114" y="56"/>
                  </a:cubicBezTo>
                  <a:cubicBezTo>
                    <a:pt x="82" y="39"/>
                    <a:pt x="58" y="66"/>
                    <a:pt x="62" y="85"/>
                  </a:cubicBezTo>
                  <a:cubicBezTo>
                    <a:pt x="0" y="85"/>
                    <a:pt x="6" y="174"/>
                    <a:pt x="59" y="174"/>
                  </a:cubicBezTo>
                  <a:cubicBezTo>
                    <a:pt x="78" y="174"/>
                    <a:pt x="133" y="174"/>
                    <a:pt x="133" y="174"/>
                  </a:cubicBezTo>
                  <a:cubicBezTo>
                    <a:pt x="133" y="174"/>
                    <a:pt x="194" y="174"/>
                    <a:pt x="226" y="174"/>
                  </a:cubicBezTo>
                  <a:cubicBezTo>
                    <a:pt x="257" y="174"/>
                    <a:pt x="274" y="164"/>
                    <a:pt x="274" y="141"/>
                  </a:cubicBezTo>
                  <a:cubicBezTo>
                    <a:pt x="274" y="118"/>
                    <a:pt x="261" y="110"/>
                    <a:pt x="247" y="10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grpSp>
          <p:nvGrpSpPr>
            <p:cNvPr id="302" name="Group 301"/>
            <p:cNvGrpSpPr/>
            <p:nvPr/>
          </p:nvGrpSpPr>
          <p:grpSpPr>
            <a:xfrm>
              <a:off x="3155585" y="1173580"/>
              <a:ext cx="78656" cy="85162"/>
              <a:chOff x="2745601" y="2864398"/>
              <a:chExt cx="216791" cy="234727"/>
            </a:xfrm>
            <a:solidFill>
              <a:schemeClr val="bg1"/>
            </a:solidFill>
          </p:grpSpPr>
          <p:sp>
            <p:nvSpPr>
              <p:cNvPr id="303" name="Freeform 53"/>
              <p:cNvSpPr>
                <a:spLocks/>
              </p:cNvSpPr>
              <p:nvPr/>
            </p:nvSpPr>
            <p:spPr bwMode="auto">
              <a:xfrm>
                <a:off x="2781863" y="3054090"/>
                <a:ext cx="144657" cy="45035"/>
              </a:xfrm>
              <a:custGeom>
                <a:avLst/>
                <a:gdLst>
                  <a:gd name="T0" fmla="*/ 0 w 314"/>
                  <a:gd name="T1" fmla="*/ 32 h 98"/>
                  <a:gd name="T2" fmla="*/ 0 w 314"/>
                  <a:gd name="T3" fmla="*/ 98 h 98"/>
                  <a:gd name="T4" fmla="*/ 314 w 314"/>
                  <a:gd name="T5" fmla="*/ 98 h 98"/>
                  <a:gd name="T6" fmla="*/ 314 w 314"/>
                  <a:gd name="T7" fmla="*/ 30 h 98"/>
                  <a:gd name="T8" fmla="*/ 159 w 314"/>
                  <a:gd name="T9" fmla="*/ 0 h 98"/>
                  <a:gd name="T10" fmla="*/ 0 w 314"/>
                  <a:gd name="T11" fmla="*/ 3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4" h="98">
                    <a:moveTo>
                      <a:pt x="0" y="32"/>
                    </a:moveTo>
                    <a:cubicBezTo>
                      <a:pt x="0" y="98"/>
                      <a:pt x="0" y="98"/>
                      <a:pt x="0" y="98"/>
                    </a:cubicBezTo>
                    <a:cubicBezTo>
                      <a:pt x="314" y="98"/>
                      <a:pt x="314" y="98"/>
                      <a:pt x="314" y="98"/>
                    </a:cubicBezTo>
                    <a:cubicBezTo>
                      <a:pt x="314" y="60"/>
                      <a:pt x="314" y="30"/>
                      <a:pt x="314" y="30"/>
                    </a:cubicBezTo>
                    <a:cubicBezTo>
                      <a:pt x="270" y="11"/>
                      <a:pt x="217" y="0"/>
                      <a:pt x="159" y="0"/>
                    </a:cubicBezTo>
                    <a:cubicBezTo>
                      <a:pt x="99" y="0"/>
                      <a:pt x="44" y="12"/>
                      <a:pt x="0" y="3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4BAF"/>
                  </a:solidFill>
                </a:endParaRPr>
              </a:p>
            </p:txBody>
          </p:sp>
          <p:sp>
            <p:nvSpPr>
              <p:cNvPr id="304" name="Freeform 54"/>
              <p:cNvSpPr>
                <a:spLocks noEditPoints="1"/>
              </p:cNvSpPr>
              <p:nvPr/>
            </p:nvSpPr>
            <p:spPr bwMode="auto">
              <a:xfrm>
                <a:off x="2745601" y="2864398"/>
                <a:ext cx="216791" cy="144463"/>
              </a:xfrm>
              <a:custGeom>
                <a:avLst/>
                <a:gdLst>
                  <a:gd name="T0" fmla="*/ 59 w 471"/>
                  <a:gd name="T1" fmla="*/ 314 h 314"/>
                  <a:gd name="T2" fmla="*/ 412 w 471"/>
                  <a:gd name="T3" fmla="*/ 314 h 314"/>
                  <a:gd name="T4" fmla="*/ 471 w 471"/>
                  <a:gd name="T5" fmla="*/ 260 h 314"/>
                  <a:gd name="T6" fmla="*/ 471 w 471"/>
                  <a:gd name="T7" fmla="*/ 55 h 314"/>
                  <a:gd name="T8" fmla="*/ 412 w 471"/>
                  <a:gd name="T9" fmla="*/ 0 h 314"/>
                  <a:gd name="T10" fmla="*/ 59 w 471"/>
                  <a:gd name="T11" fmla="*/ 0 h 314"/>
                  <a:gd name="T12" fmla="*/ 0 w 471"/>
                  <a:gd name="T13" fmla="*/ 55 h 314"/>
                  <a:gd name="T14" fmla="*/ 0 w 471"/>
                  <a:gd name="T15" fmla="*/ 260 h 314"/>
                  <a:gd name="T16" fmla="*/ 59 w 471"/>
                  <a:gd name="T17" fmla="*/ 314 h 314"/>
                  <a:gd name="T18" fmla="*/ 76 w 471"/>
                  <a:gd name="T19" fmla="*/ 79 h 314"/>
                  <a:gd name="T20" fmla="*/ 395 w 471"/>
                  <a:gd name="T21" fmla="*/ 79 h 314"/>
                  <a:gd name="T22" fmla="*/ 395 w 471"/>
                  <a:gd name="T23" fmla="*/ 242 h 314"/>
                  <a:gd name="T24" fmla="*/ 76 w 471"/>
                  <a:gd name="T25" fmla="*/ 242 h 314"/>
                  <a:gd name="T26" fmla="*/ 76 w 471"/>
                  <a:gd name="T27" fmla="*/ 79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1" h="314">
                    <a:moveTo>
                      <a:pt x="59" y="314"/>
                    </a:moveTo>
                    <a:cubicBezTo>
                      <a:pt x="412" y="314"/>
                      <a:pt x="412" y="314"/>
                      <a:pt x="412" y="314"/>
                    </a:cubicBezTo>
                    <a:cubicBezTo>
                      <a:pt x="445" y="314"/>
                      <a:pt x="471" y="290"/>
                      <a:pt x="471" y="260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1" y="25"/>
                      <a:pt x="445" y="0"/>
                      <a:pt x="412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7" y="0"/>
                      <a:pt x="0" y="25"/>
                      <a:pt x="0" y="55"/>
                    </a:cubicBezTo>
                    <a:cubicBezTo>
                      <a:pt x="0" y="260"/>
                      <a:pt x="0" y="260"/>
                      <a:pt x="0" y="260"/>
                    </a:cubicBezTo>
                    <a:cubicBezTo>
                      <a:pt x="0" y="290"/>
                      <a:pt x="27" y="314"/>
                      <a:pt x="59" y="314"/>
                    </a:cubicBezTo>
                    <a:close/>
                    <a:moveTo>
                      <a:pt x="76" y="79"/>
                    </a:moveTo>
                    <a:cubicBezTo>
                      <a:pt x="395" y="79"/>
                      <a:pt x="395" y="79"/>
                      <a:pt x="395" y="79"/>
                    </a:cubicBezTo>
                    <a:cubicBezTo>
                      <a:pt x="395" y="242"/>
                      <a:pt x="395" y="242"/>
                      <a:pt x="395" y="242"/>
                    </a:cubicBezTo>
                    <a:cubicBezTo>
                      <a:pt x="76" y="242"/>
                      <a:pt x="76" y="242"/>
                      <a:pt x="76" y="242"/>
                    </a:cubicBezTo>
                    <a:lnTo>
                      <a:pt x="76" y="7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4BAF"/>
                  </a:solidFill>
                </a:endParaRPr>
              </a:p>
            </p:txBody>
          </p:sp>
        </p:grpSp>
      </p:grpSp>
      <p:sp>
        <p:nvSpPr>
          <p:cNvPr id="300" name="Freeform 5"/>
          <p:cNvSpPr>
            <a:spLocks/>
          </p:cNvSpPr>
          <p:nvPr/>
        </p:nvSpPr>
        <p:spPr bwMode="auto">
          <a:xfrm>
            <a:off x="4128220" y="1986314"/>
            <a:ext cx="272235" cy="174829"/>
          </a:xfrm>
          <a:custGeom>
            <a:avLst/>
            <a:gdLst>
              <a:gd name="T0" fmla="*/ 247 w 274"/>
              <a:gd name="T1" fmla="*/ 105 h 174"/>
              <a:gd name="T2" fmla="*/ 227 w 274"/>
              <a:gd name="T3" fmla="*/ 85 h 174"/>
              <a:gd name="T4" fmla="*/ 114 w 274"/>
              <a:gd name="T5" fmla="*/ 56 h 174"/>
              <a:gd name="T6" fmla="*/ 62 w 274"/>
              <a:gd name="T7" fmla="*/ 85 h 174"/>
              <a:gd name="T8" fmla="*/ 59 w 274"/>
              <a:gd name="T9" fmla="*/ 174 h 174"/>
              <a:gd name="T10" fmla="*/ 133 w 274"/>
              <a:gd name="T11" fmla="*/ 174 h 174"/>
              <a:gd name="T12" fmla="*/ 226 w 274"/>
              <a:gd name="T13" fmla="*/ 174 h 174"/>
              <a:gd name="T14" fmla="*/ 274 w 274"/>
              <a:gd name="T15" fmla="*/ 141 h 174"/>
              <a:gd name="T16" fmla="*/ 247 w 274"/>
              <a:gd name="T17" fmla="*/ 10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4" h="174">
                <a:moveTo>
                  <a:pt x="247" y="105"/>
                </a:moveTo>
                <a:cubicBezTo>
                  <a:pt x="248" y="92"/>
                  <a:pt x="236" y="85"/>
                  <a:pt x="227" y="85"/>
                </a:cubicBezTo>
                <a:cubicBezTo>
                  <a:pt x="241" y="7"/>
                  <a:pt x="124" y="0"/>
                  <a:pt x="114" y="56"/>
                </a:cubicBezTo>
                <a:cubicBezTo>
                  <a:pt x="82" y="39"/>
                  <a:pt x="58" y="66"/>
                  <a:pt x="62" y="85"/>
                </a:cubicBezTo>
                <a:cubicBezTo>
                  <a:pt x="0" y="85"/>
                  <a:pt x="6" y="174"/>
                  <a:pt x="59" y="174"/>
                </a:cubicBezTo>
                <a:cubicBezTo>
                  <a:pt x="78" y="174"/>
                  <a:pt x="133" y="174"/>
                  <a:pt x="133" y="174"/>
                </a:cubicBezTo>
                <a:cubicBezTo>
                  <a:pt x="133" y="174"/>
                  <a:pt x="194" y="174"/>
                  <a:pt x="226" y="174"/>
                </a:cubicBezTo>
                <a:cubicBezTo>
                  <a:pt x="257" y="174"/>
                  <a:pt x="274" y="164"/>
                  <a:pt x="274" y="141"/>
                </a:cubicBezTo>
                <a:cubicBezTo>
                  <a:pt x="274" y="118"/>
                  <a:pt x="261" y="110"/>
                  <a:pt x="247" y="10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4BAF"/>
              </a:solidFill>
            </a:endParaRPr>
          </a:p>
        </p:txBody>
      </p:sp>
      <p:pic>
        <p:nvPicPr>
          <p:cNvPr id="343" name="Picture 34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3907" y="1996322"/>
            <a:ext cx="473168" cy="146685"/>
          </a:xfrm>
          <a:prstGeom prst="rect">
            <a:avLst/>
          </a:prstGeom>
        </p:spPr>
      </p:pic>
      <p:pic>
        <p:nvPicPr>
          <p:cNvPr id="344" name="Picture 343"/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477" y="1995198"/>
            <a:ext cx="200091" cy="151256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931" y="2020771"/>
            <a:ext cx="375704" cy="100113"/>
          </a:xfrm>
          <a:prstGeom prst="rect">
            <a:avLst/>
          </a:prstGeom>
        </p:spPr>
      </p:pic>
      <p:sp>
        <p:nvSpPr>
          <p:cNvPr id="346" name="Freeform 5"/>
          <p:cNvSpPr>
            <a:spLocks/>
          </p:cNvSpPr>
          <p:nvPr/>
        </p:nvSpPr>
        <p:spPr bwMode="auto">
          <a:xfrm>
            <a:off x="7221135" y="1993689"/>
            <a:ext cx="240228" cy="154274"/>
          </a:xfrm>
          <a:custGeom>
            <a:avLst/>
            <a:gdLst>
              <a:gd name="T0" fmla="*/ 247 w 274"/>
              <a:gd name="T1" fmla="*/ 105 h 174"/>
              <a:gd name="T2" fmla="*/ 227 w 274"/>
              <a:gd name="T3" fmla="*/ 85 h 174"/>
              <a:gd name="T4" fmla="*/ 114 w 274"/>
              <a:gd name="T5" fmla="*/ 56 h 174"/>
              <a:gd name="T6" fmla="*/ 62 w 274"/>
              <a:gd name="T7" fmla="*/ 85 h 174"/>
              <a:gd name="T8" fmla="*/ 59 w 274"/>
              <a:gd name="T9" fmla="*/ 174 h 174"/>
              <a:gd name="T10" fmla="*/ 133 w 274"/>
              <a:gd name="T11" fmla="*/ 174 h 174"/>
              <a:gd name="T12" fmla="*/ 226 w 274"/>
              <a:gd name="T13" fmla="*/ 174 h 174"/>
              <a:gd name="T14" fmla="*/ 274 w 274"/>
              <a:gd name="T15" fmla="*/ 141 h 174"/>
              <a:gd name="T16" fmla="*/ 247 w 274"/>
              <a:gd name="T17" fmla="*/ 10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4" h="174">
                <a:moveTo>
                  <a:pt x="247" y="105"/>
                </a:moveTo>
                <a:cubicBezTo>
                  <a:pt x="248" y="92"/>
                  <a:pt x="236" y="85"/>
                  <a:pt x="227" y="85"/>
                </a:cubicBezTo>
                <a:cubicBezTo>
                  <a:pt x="241" y="7"/>
                  <a:pt x="124" y="0"/>
                  <a:pt x="114" y="56"/>
                </a:cubicBezTo>
                <a:cubicBezTo>
                  <a:pt x="82" y="39"/>
                  <a:pt x="58" y="66"/>
                  <a:pt x="62" y="85"/>
                </a:cubicBezTo>
                <a:cubicBezTo>
                  <a:pt x="0" y="85"/>
                  <a:pt x="6" y="174"/>
                  <a:pt x="59" y="174"/>
                </a:cubicBezTo>
                <a:cubicBezTo>
                  <a:pt x="78" y="174"/>
                  <a:pt x="133" y="174"/>
                  <a:pt x="133" y="174"/>
                </a:cubicBezTo>
                <a:cubicBezTo>
                  <a:pt x="133" y="174"/>
                  <a:pt x="194" y="174"/>
                  <a:pt x="226" y="174"/>
                </a:cubicBezTo>
                <a:cubicBezTo>
                  <a:pt x="257" y="174"/>
                  <a:pt x="274" y="164"/>
                  <a:pt x="274" y="141"/>
                </a:cubicBezTo>
                <a:cubicBezTo>
                  <a:pt x="274" y="118"/>
                  <a:pt x="261" y="110"/>
                  <a:pt x="247" y="10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4BAF"/>
              </a:solidFill>
            </a:endParaRPr>
          </a:p>
        </p:txBody>
      </p:sp>
      <p:grpSp>
        <p:nvGrpSpPr>
          <p:cNvPr id="348" name="Group 347"/>
          <p:cNvGrpSpPr/>
          <p:nvPr/>
        </p:nvGrpSpPr>
        <p:grpSpPr>
          <a:xfrm>
            <a:off x="1286665" y="2008318"/>
            <a:ext cx="184034" cy="130820"/>
            <a:chOff x="9480550" y="5194300"/>
            <a:chExt cx="395288" cy="280988"/>
          </a:xfrm>
          <a:solidFill>
            <a:schemeClr val="tx1"/>
          </a:solidFill>
        </p:grpSpPr>
        <p:sp>
          <p:nvSpPr>
            <p:cNvPr id="381" name="Freeform 66"/>
            <p:cNvSpPr>
              <a:spLocks/>
            </p:cNvSpPr>
            <p:nvPr/>
          </p:nvSpPr>
          <p:spPr bwMode="auto">
            <a:xfrm>
              <a:off x="9480550" y="5194300"/>
              <a:ext cx="363538" cy="206375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51" y="0"/>
                </a:cxn>
                <a:cxn ang="0">
                  <a:pos x="78" y="97"/>
                </a:cxn>
                <a:cxn ang="0">
                  <a:pos x="186" y="97"/>
                </a:cxn>
                <a:cxn ang="0">
                  <a:pos x="192" y="103"/>
                </a:cxn>
                <a:cxn ang="0">
                  <a:pos x="186" y="109"/>
                </a:cxn>
                <a:cxn ang="0">
                  <a:pos x="68" y="109"/>
                </a:cxn>
                <a:cxn ang="0">
                  <a:pos x="41" y="13"/>
                </a:cxn>
                <a:cxn ang="0">
                  <a:pos x="7" y="13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46" y="0"/>
                </a:cxn>
              </a:cxnLst>
              <a:rect l="0" t="0" r="r" b="b"/>
              <a:pathLst>
                <a:path w="192" h="109">
                  <a:moveTo>
                    <a:pt x="46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75" y="88"/>
                    <a:pt x="78" y="97"/>
                  </a:cubicBezTo>
                  <a:cubicBezTo>
                    <a:pt x="87" y="97"/>
                    <a:pt x="186" y="97"/>
                    <a:pt x="186" y="97"/>
                  </a:cubicBezTo>
                  <a:cubicBezTo>
                    <a:pt x="189" y="97"/>
                    <a:pt x="192" y="99"/>
                    <a:pt x="192" y="103"/>
                  </a:cubicBezTo>
                  <a:cubicBezTo>
                    <a:pt x="192" y="107"/>
                    <a:pt x="189" y="109"/>
                    <a:pt x="186" y="10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43" y="21"/>
                    <a:pt x="41" y="13"/>
                  </a:cubicBezTo>
                  <a:cubicBezTo>
                    <a:pt x="34" y="13"/>
                    <a:pt x="7" y="13"/>
                    <a:pt x="7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lnTo>
                    <a:pt x="4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456652"/>
              <a:endParaRPr lang="en-US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382" name="Oval 67"/>
            <p:cNvSpPr>
              <a:spLocks noChangeArrowheads="1"/>
            </p:cNvSpPr>
            <p:nvPr/>
          </p:nvSpPr>
          <p:spPr bwMode="auto">
            <a:xfrm>
              <a:off x="9783763" y="5419725"/>
              <a:ext cx="55563" cy="555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456652"/>
              <a:endParaRPr lang="en-US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383" name="Oval 68"/>
            <p:cNvSpPr>
              <a:spLocks noChangeArrowheads="1"/>
            </p:cNvSpPr>
            <p:nvPr/>
          </p:nvSpPr>
          <p:spPr bwMode="auto">
            <a:xfrm>
              <a:off x="9615488" y="5419725"/>
              <a:ext cx="55563" cy="555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456652"/>
              <a:endParaRPr lang="en-US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  <p:sp>
          <p:nvSpPr>
            <p:cNvPr id="384" name="Freeform 69"/>
            <p:cNvSpPr>
              <a:spLocks noEditPoints="1"/>
            </p:cNvSpPr>
            <p:nvPr/>
          </p:nvSpPr>
          <p:spPr bwMode="auto">
            <a:xfrm>
              <a:off x="9598025" y="5194300"/>
              <a:ext cx="277813" cy="16351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5" y="82"/>
                </a:cxn>
                <a:cxn ang="0">
                  <a:pos x="31" y="86"/>
                </a:cxn>
                <a:cxn ang="0">
                  <a:pos x="119" y="86"/>
                </a:cxn>
                <a:cxn ang="0">
                  <a:pos x="127" y="80"/>
                </a:cxn>
                <a:cxn ang="0">
                  <a:pos x="145" y="6"/>
                </a:cxn>
                <a:cxn ang="0">
                  <a:pos x="139" y="0"/>
                </a:cxn>
                <a:cxn ang="0">
                  <a:pos x="8" y="0"/>
                </a:cxn>
                <a:cxn ang="0">
                  <a:pos x="1" y="2"/>
                </a:cxn>
                <a:cxn ang="0">
                  <a:pos x="0" y="8"/>
                </a:cxn>
                <a:cxn ang="0">
                  <a:pos x="112" y="41"/>
                </a:cxn>
                <a:cxn ang="0">
                  <a:pos x="98" y="27"/>
                </a:cxn>
                <a:cxn ang="0">
                  <a:pos x="112" y="12"/>
                </a:cxn>
                <a:cxn ang="0">
                  <a:pos x="127" y="27"/>
                </a:cxn>
                <a:cxn ang="0">
                  <a:pos x="112" y="41"/>
                </a:cxn>
                <a:cxn ang="0">
                  <a:pos x="78" y="60"/>
                </a:cxn>
                <a:cxn ang="0">
                  <a:pos x="93" y="46"/>
                </a:cxn>
                <a:cxn ang="0">
                  <a:pos x="108" y="60"/>
                </a:cxn>
                <a:cxn ang="0">
                  <a:pos x="93" y="75"/>
                </a:cxn>
                <a:cxn ang="0">
                  <a:pos x="78" y="60"/>
                </a:cxn>
                <a:cxn ang="0">
                  <a:pos x="75" y="41"/>
                </a:cxn>
                <a:cxn ang="0">
                  <a:pos x="61" y="27"/>
                </a:cxn>
                <a:cxn ang="0">
                  <a:pos x="75" y="12"/>
                </a:cxn>
                <a:cxn ang="0">
                  <a:pos x="90" y="27"/>
                </a:cxn>
                <a:cxn ang="0">
                  <a:pos x="75" y="41"/>
                </a:cxn>
                <a:cxn ang="0">
                  <a:pos x="41" y="60"/>
                </a:cxn>
                <a:cxn ang="0">
                  <a:pos x="56" y="46"/>
                </a:cxn>
                <a:cxn ang="0">
                  <a:pos x="71" y="60"/>
                </a:cxn>
                <a:cxn ang="0">
                  <a:pos x="56" y="75"/>
                </a:cxn>
                <a:cxn ang="0">
                  <a:pos x="41" y="60"/>
                </a:cxn>
                <a:cxn ang="0">
                  <a:pos x="22" y="27"/>
                </a:cxn>
                <a:cxn ang="0">
                  <a:pos x="37" y="12"/>
                </a:cxn>
                <a:cxn ang="0">
                  <a:pos x="51" y="27"/>
                </a:cxn>
                <a:cxn ang="0">
                  <a:pos x="37" y="41"/>
                </a:cxn>
                <a:cxn ang="0">
                  <a:pos x="22" y="27"/>
                </a:cxn>
              </a:cxnLst>
              <a:rect l="0" t="0" r="r" b="b"/>
              <a:pathLst>
                <a:path w="146" h="86">
                  <a:moveTo>
                    <a:pt x="0" y="8"/>
                  </a:moveTo>
                  <a:cubicBezTo>
                    <a:pt x="25" y="82"/>
                    <a:pt x="25" y="82"/>
                    <a:pt x="25" y="82"/>
                  </a:cubicBezTo>
                  <a:cubicBezTo>
                    <a:pt x="26" y="84"/>
                    <a:pt x="28" y="86"/>
                    <a:pt x="31" y="86"/>
                  </a:cubicBezTo>
                  <a:cubicBezTo>
                    <a:pt x="119" y="86"/>
                    <a:pt x="119" y="86"/>
                    <a:pt x="119" y="86"/>
                  </a:cubicBezTo>
                  <a:cubicBezTo>
                    <a:pt x="123" y="86"/>
                    <a:pt x="127" y="83"/>
                    <a:pt x="127" y="80"/>
                  </a:cubicBezTo>
                  <a:cubicBezTo>
                    <a:pt x="145" y="6"/>
                    <a:pt x="145" y="6"/>
                    <a:pt x="145" y="6"/>
                  </a:cubicBezTo>
                  <a:cubicBezTo>
                    <a:pt x="146" y="3"/>
                    <a:pt x="143" y="0"/>
                    <a:pt x="13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3" y="1"/>
                    <a:pt x="1" y="2"/>
                  </a:cubicBezTo>
                  <a:cubicBezTo>
                    <a:pt x="0" y="4"/>
                    <a:pt x="0" y="6"/>
                    <a:pt x="0" y="8"/>
                  </a:cubicBezTo>
                  <a:close/>
                  <a:moveTo>
                    <a:pt x="112" y="41"/>
                  </a:moveTo>
                  <a:cubicBezTo>
                    <a:pt x="104" y="41"/>
                    <a:pt x="98" y="35"/>
                    <a:pt x="98" y="27"/>
                  </a:cubicBezTo>
                  <a:cubicBezTo>
                    <a:pt x="98" y="19"/>
                    <a:pt x="104" y="12"/>
                    <a:pt x="112" y="12"/>
                  </a:cubicBezTo>
                  <a:cubicBezTo>
                    <a:pt x="120" y="12"/>
                    <a:pt x="127" y="19"/>
                    <a:pt x="127" y="27"/>
                  </a:cubicBezTo>
                  <a:cubicBezTo>
                    <a:pt x="127" y="35"/>
                    <a:pt x="120" y="41"/>
                    <a:pt x="112" y="41"/>
                  </a:cubicBezTo>
                  <a:close/>
                  <a:moveTo>
                    <a:pt x="78" y="60"/>
                  </a:moveTo>
                  <a:cubicBezTo>
                    <a:pt x="78" y="52"/>
                    <a:pt x="85" y="46"/>
                    <a:pt x="93" y="46"/>
                  </a:cubicBezTo>
                  <a:cubicBezTo>
                    <a:pt x="101" y="46"/>
                    <a:pt x="108" y="52"/>
                    <a:pt x="108" y="60"/>
                  </a:cubicBezTo>
                  <a:cubicBezTo>
                    <a:pt x="108" y="68"/>
                    <a:pt x="101" y="75"/>
                    <a:pt x="93" y="75"/>
                  </a:cubicBezTo>
                  <a:cubicBezTo>
                    <a:pt x="85" y="75"/>
                    <a:pt x="78" y="68"/>
                    <a:pt x="78" y="60"/>
                  </a:cubicBezTo>
                  <a:close/>
                  <a:moveTo>
                    <a:pt x="75" y="41"/>
                  </a:moveTo>
                  <a:cubicBezTo>
                    <a:pt x="67" y="41"/>
                    <a:pt x="61" y="35"/>
                    <a:pt x="61" y="27"/>
                  </a:cubicBezTo>
                  <a:cubicBezTo>
                    <a:pt x="61" y="19"/>
                    <a:pt x="67" y="12"/>
                    <a:pt x="75" y="12"/>
                  </a:cubicBezTo>
                  <a:cubicBezTo>
                    <a:pt x="83" y="12"/>
                    <a:pt x="90" y="19"/>
                    <a:pt x="90" y="27"/>
                  </a:cubicBezTo>
                  <a:cubicBezTo>
                    <a:pt x="90" y="35"/>
                    <a:pt x="83" y="41"/>
                    <a:pt x="75" y="41"/>
                  </a:cubicBezTo>
                  <a:close/>
                  <a:moveTo>
                    <a:pt x="41" y="60"/>
                  </a:moveTo>
                  <a:cubicBezTo>
                    <a:pt x="41" y="52"/>
                    <a:pt x="48" y="46"/>
                    <a:pt x="56" y="46"/>
                  </a:cubicBezTo>
                  <a:cubicBezTo>
                    <a:pt x="64" y="46"/>
                    <a:pt x="71" y="52"/>
                    <a:pt x="71" y="60"/>
                  </a:cubicBezTo>
                  <a:cubicBezTo>
                    <a:pt x="71" y="68"/>
                    <a:pt x="64" y="75"/>
                    <a:pt x="56" y="75"/>
                  </a:cubicBezTo>
                  <a:cubicBezTo>
                    <a:pt x="48" y="75"/>
                    <a:pt x="41" y="68"/>
                    <a:pt x="41" y="60"/>
                  </a:cubicBezTo>
                  <a:close/>
                  <a:moveTo>
                    <a:pt x="22" y="27"/>
                  </a:moveTo>
                  <a:cubicBezTo>
                    <a:pt x="22" y="19"/>
                    <a:pt x="29" y="12"/>
                    <a:pt x="37" y="12"/>
                  </a:cubicBezTo>
                  <a:cubicBezTo>
                    <a:pt x="45" y="12"/>
                    <a:pt x="51" y="19"/>
                    <a:pt x="51" y="27"/>
                  </a:cubicBezTo>
                  <a:cubicBezTo>
                    <a:pt x="51" y="35"/>
                    <a:pt x="45" y="41"/>
                    <a:pt x="37" y="41"/>
                  </a:cubicBezTo>
                  <a:cubicBezTo>
                    <a:pt x="29" y="41"/>
                    <a:pt x="22" y="35"/>
                    <a:pt x="22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456652"/>
              <a:endParaRPr lang="en-US">
                <a:solidFill>
                  <a:srgbClr val="000000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sp>
        <p:nvSpPr>
          <p:cNvPr id="349" name="Freeform 348"/>
          <p:cNvSpPr>
            <a:spLocks/>
          </p:cNvSpPr>
          <p:nvPr/>
        </p:nvSpPr>
        <p:spPr bwMode="auto">
          <a:xfrm>
            <a:off x="2899356" y="2004569"/>
            <a:ext cx="105137" cy="138319"/>
          </a:xfrm>
          <a:custGeom>
            <a:avLst/>
            <a:gdLst>
              <a:gd name="T0" fmla="*/ 87 w 146"/>
              <a:gd name="T1" fmla="*/ 0 h 165"/>
              <a:gd name="T2" fmla="*/ 75 w 146"/>
              <a:gd name="T3" fmla="*/ 5 h 165"/>
              <a:gd name="T4" fmla="*/ 16 w 146"/>
              <a:gd name="T5" fmla="*/ 64 h 165"/>
              <a:gd name="T6" fmla="*/ 15 w 146"/>
              <a:gd name="T7" fmla="*/ 84 h 165"/>
              <a:gd name="T8" fmla="*/ 84 w 146"/>
              <a:gd name="T9" fmla="*/ 15 h 165"/>
              <a:gd name="T10" fmla="*/ 87 w 146"/>
              <a:gd name="T11" fmla="*/ 14 h 165"/>
              <a:gd name="T12" fmla="*/ 89 w 146"/>
              <a:gd name="T13" fmla="*/ 15 h 165"/>
              <a:gd name="T14" fmla="*/ 132 w 146"/>
              <a:gd name="T15" fmla="*/ 57 h 165"/>
              <a:gd name="T16" fmla="*/ 133 w 146"/>
              <a:gd name="T17" fmla="*/ 60 h 165"/>
              <a:gd name="T18" fmla="*/ 132 w 146"/>
              <a:gd name="T19" fmla="*/ 62 h 165"/>
              <a:gd name="T20" fmla="*/ 48 w 146"/>
              <a:gd name="T21" fmla="*/ 146 h 165"/>
              <a:gd name="T22" fmla="*/ 34 w 146"/>
              <a:gd name="T23" fmla="*/ 152 h 165"/>
              <a:gd name="T24" fmla="*/ 19 w 146"/>
              <a:gd name="T25" fmla="*/ 146 h 165"/>
              <a:gd name="T26" fmla="*/ 13 w 146"/>
              <a:gd name="T27" fmla="*/ 132 h 165"/>
              <a:gd name="T28" fmla="*/ 19 w 146"/>
              <a:gd name="T29" fmla="*/ 118 h 165"/>
              <a:gd name="T30" fmla="*/ 86 w 146"/>
              <a:gd name="T31" fmla="*/ 51 h 165"/>
              <a:gd name="T32" fmla="*/ 96 w 146"/>
              <a:gd name="T33" fmla="*/ 60 h 165"/>
              <a:gd name="T34" fmla="*/ 96 w 146"/>
              <a:gd name="T35" fmla="*/ 61 h 165"/>
              <a:gd name="T36" fmla="*/ 43 w 146"/>
              <a:gd name="T37" fmla="*/ 113 h 165"/>
              <a:gd name="T38" fmla="*/ 53 w 146"/>
              <a:gd name="T39" fmla="*/ 117 h 165"/>
              <a:gd name="T40" fmla="*/ 63 w 146"/>
              <a:gd name="T41" fmla="*/ 112 h 165"/>
              <a:gd name="T42" fmla="*/ 115 w 146"/>
              <a:gd name="T43" fmla="*/ 60 h 165"/>
              <a:gd name="T44" fmla="*/ 86 w 146"/>
              <a:gd name="T45" fmla="*/ 32 h 165"/>
              <a:gd name="T46" fmla="*/ 10 w 146"/>
              <a:gd name="T47" fmla="*/ 108 h 165"/>
              <a:gd name="T48" fmla="*/ 0 w 146"/>
              <a:gd name="T49" fmla="*/ 132 h 165"/>
              <a:gd name="T50" fmla="*/ 10 w 146"/>
              <a:gd name="T51" fmla="*/ 156 h 165"/>
              <a:gd name="T52" fmla="*/ 34 w 146"/>
              <a:gd name="T53" fmla="*/ 165 h 165"/>
              <a:gd name="T54" fmla="*/ 57 w 146"/>
              <a:gd name="T55" fmla="*/ 156 h 165"/>
              <a:gd name="T56" fmla="*/ 141 w 146"/>
              <a:gd name="T57" fmla="*/ 72 h 165"/>
              <a:gd name="T58" fmla="*/ 146 w 146"/>
              <a:gd name="T59" fmla="*/ 60 h 165"/>
              <a:gd name="T60" fmla="*/ 141 w 146"/>
              <a:gd name="T61" fmla="*/ 48 h 165"/>
              <a:gd name="T62" fmla="*/ 99 w 146"/>
              <a:gd name="T63" fmla="*/ 5 h 165"/>
              <a:gd name="T64" fmla="*/ 87 w 146"/>
              <a:gd name="T65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6" h="165">
                <a:moveTo>
                  <a:pt x="87" y="0"/>
                </a:moveTo>
                <a:cubicBezTo>
                  <a:pt x="82" y="0"/>
                  <a:pt x="78" y="2"/>
                  <a:pt x="75" y="5"/>
                </a:cubicBezTo>
                <a:cubicBezTo>
                  <a:pt x="16" y="64"/>
                  <a:pt x="16" y="64"/>
                  <a:pt x="16" y="64"/>
                </a:cubicBezTo>
                <a:cubicBezTo>
                  <a:pt x="11" y="70"/>
                  <a:pt x="10" y="78"/>
                  <a:pt x="15" y="84"/>
                </a:cubicBezTo>
                <a:cubicBezTo>
                  <a:pt x="84" y="15"/>
                  <a:pt x="84" y="15"/>
                  <a:pt x="84" y="15"/>
                </a:cubicBezTo>
                <a:cubicBezTo>
                  <a:pt x="85" y="14"/>
                  <a:pt x="86" y="14"/>
                  <a:pt x="87" y="14"/>
                </a:cubicBezTo>
                <a:cubicBezTo>
                  <a:pt x="88" y="14"/>
                  <a:pt x="89" y="14"/>
                  <a:pt x="89" y="15"/>
                </a:cubicBezTo>
                <a:cubicBezTo>
                  <a:pt x="132" y="57"/>
                  <a:pt x="132" y="57"/>
                  <a:pt x="132" y="57"/>
                </a:cubicBezTo>
                <a:cubicBezTo>
                  <a:pt x="133" y="58"/>
                  <a:pt x="133" y="59"/>
                  <a:pt x="133" y="60"/>
                </a:cubicBezTo>
                <a:cubicBezTo>
                  <a:pt x="133" y="61"/>
                  <a:pt x="133" y="61"/>
                  <a:pt x="132" y="62"/>
                </a:cubicBezTo>
                <a:cubicBezTo>
                  <a:pt x="48" y="146"/>
                  <a:pt x="48" y="146"/>
                  <a:pt x="48" y="146"/>
                </a:cubicBezTo>
                <a:cubicBezTo>
                  <a:pt x="44" y="150"/>
                  <a:pt x="39" y="152"/>
                  <a:pt x="34" y="152"/>
                </a:cubicBezTo>
                <a:cubicBezTo>
                  <a:pt x="28" y="152"/>
                  <a:pt x="23" y="150"/>
                  <a:pt x="19" y="146"/>
                </a:cubicBezTo>
                <a:cubicBezTo>
                  <a:pt x="16" y="142"/>
                  <a:pt x="13" y="137"/>
                  <a:pt x="13" y="132"/>
                </a:cubicBezTo>
                <a:cubicBezTo>
                  <a:pt x="13" y="127"/>
                  <a:pt x="16" y="122"/>
                  <a:pt x="19" y="118"/>
                </a:cubicBezTo>
                <a:cubicBezTo>
                  <a:pt x="86" y="51"/>
                  <a:pt x="86" y="51"/>
                  <a:pt x="86" y="51"/>
                </a:cubicBezTo>
                <a:cubicBezTo>
                  <a:pt x="96" y="60"/>
                  <a:pt x="96" y="60"/>
                  <a:pt x="96" y="60"/>
                </a:cubicBezTo>
                <a:cubicBezTo>
                  <a:pt x="96" y="61"/>
                  <a:pt x="96" y="61"/>
                  <a:pt x="96" y="61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6" y="115"/>
                  <a:pt x="49" y="117"/>
                  <a:pt x="53" y="117"/>
                </a:cubicBezTo>
                <a:cubicBezTo>
                  <a:pt x="57" y="117"/>
                  <a:pt x="61" y="115"/>
                  <a:pt x="63" y="112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86" y="32"/>
                  <a:pt x="86" y="32"/>
                  <a:pt x="86" y="32"/>
                </a:cubicBezTo>
                <a:cubicBezTo>
                  <a:pt x="10" y="108"/>
                  <a:pt x="10" y="108"/>
                  <a:pt x="10" y="108"/>
                </a:cubicBezTo>
                <a:cubicBezTo>
                  <a:pt x="4" y="115"/>
                  <a:pt x="0" y="123"/>
                  <a:pt x="0" y="132"/>
                </a:cubicBezTo>
                <a:cubicBezTo>
                  <a:pt x="0" y="141"/>
                  <a:pt x="4" y="149"/>
                  <a:pt x="10" y="156"/>
                </a:cubicBezTo>
                <a:cubicBezTo>
                  <a:pt x="16" y="162"/>
                  <a:pt x="25" y="165"/>
                  <a:pt x="34" y="165"/>
                </a:cubicBezTo>
                <a:cubicBezTo>
                  <a:pt x="43" y="165"/>
                  <a:pt x="51" y="162"/>
                  <a:pt x="57" y="156"/>
                </a:cubicBezTo>
                <a:cubicBezTo>
                  <a:pt x="141" y="72"/>
                  <a:pt x="141" y="72"/>
                  <a:pt x="141" y="72"/>
                </a:cubicBezTo>
                <a:cubicBezTo>
                  <a:pt x="145" y="68"/>
                  <a:pt x="146" y="64"/>
                  <a:pt x="146" y="60"/>
                </a:cubicBezTo>
                <a:cubicBezTo>
                  <a:pt x="146" y="55"/>
                  <a:pt x="145" y="51"/>
                  <a:pt x="141" y="48"/>
                </a:cubicBezTo>
                <a:cubicBezTo>
                  <a:pt x="99" y="5"/>
                  <a:pt x="99" y="5"/>
                  <a:pt x="99" y="5"/>
                </a:cubicBezTo>
                <a:cubicBezTo>
                  <a:pt x="96" y="2"/>
                  <a:pt x="91" y="0"/>
                  <a:pt x="87" y="0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00" tIns="60899" rIns="121800" bIns="60899" numCol="1" anchor="t" anchorCtr="0" compatLnSpc="1">
            <a:prstTxWarp prst="textNoShape">
              <a:avLst/>
            </a:prstTxWarp>
          </a:bodyPr>
          <a:lstStyle/>
          <a:p>
            <a:pPr defTabSz="456232"/>
            <a:endParaRPr lang="en-US" sz="3200">
              <a:solidFill>
                <a:srgbClr val="676767"/>
              </a:solidFill>
              <a:latin typeface="CiscoSansTT ExtraLight"/>
            </a:endParaRPr>
          </a:p>
        </p:txBody>
      </p:sp>
      <p:grpSp>
        <p:nvGrpSpPr>
          <p:cNvPr id="350" name="Group 349"/>
          <p:cNvGrpSpPr/>
          <p:nvPr/>
        </p:nvGrpSpPr>
        <p:grpSpPr>
          <a:xfrm>
            <a:off x="2530922" y="2002005"/>
            <a:ext cx="131866" cy="143446"/>
            <a:chOff x="994888" y="2859135"/>
            <a:chExt cx="276042" cy="345492"/>
          </a:xfrm>
          <a:solidFill>
            <a:schemeClr val="tx1"/>
          </a:solidFill>
        </p:grpSpPr>
        <p:sp>
          <p:nvSpPr>
            <p:cNvPr id="376" name="Freeform 375"/>
            <p:cNvSpPr>
              <a:spLocks noEditPoints="1"/>
            </p:cNvSpPr>
            <p:nvPr/>
          </p:nvSpPr>
          <p:spPr bwMode="auto">
            <a:xfrm>
              <a:off x="994888" y="2859135"/>
              <a:ext cx="276042" cy="345492"/>
            </a:xfrm>
            <a:custGeom>
              <a:avLst/>
              <a:gdLst>
                <a:gd name="T0" fmla="*/ 16 w 133"/>
                <a:gd name="T1" fmla="*/ 149 h 166"/>
                <a:gd name="T2" fmla="*/ 16 w 133"/>
                <a:gd name="T3" fmla="*/ 97 h 166"/>
                <a:gd name="T4" fmla="*/ 117 w 133"/>
                <a:gd name="T5" fmla="*/ 97 h 166"/>
                <a:gd name="T6" fmla="*/ 117 w 133"/>
                <a:gd name="T7" fmla="*/ 149 h 166"/>
                <a:gd name="T8" fmla="*/ 16 w 133"/>
                <a:gd name="T9" fmla="*/ 149 h 166"/>
                <a:gd name="T10" fmla="*/ 16 w 133"/>
                <a:gd name="T11" fmla="*/ 88 h 166"/>
                <a:gd name="T12" fmla="*/ 16 w 133"/>
                <a:gd name="T13" fmla="*/ 36 h 166"/>
                <a:gd name="T14" fmla="*/ 117 w 133"/>
                <a:gd name="T15" fmla="*/ 36 h 166"/>
                <a:gd name="T16" fmla="*/ 117 w 133"/>
                <a:gd name="T17" fmla="*/ 88 h 166"/>
                <a:gd name="T18" fmla="*/ 16 w 133"/>
                <a:gd name="T19" fmla="*/ 88 h 166"/>
                <a:gd name="T20" fmla="*/ 113 w 133"/>
                <a:gd name="T21" fmla="*/ 0 h 166"/>
                <a:gd name="T22" fmla="*/ 20 w 133"/>
                <a:gd name="T23" fmla="*/ 0 h 166"/>
                <a:gd name="T24" fmla="*/ 19 w 133"/>
                <a:gd name="T25" fmla="*/ 0 h 166"/>
                <a:gd name="T26" fmla="*/ 0 w 133"/>
                <a:gd name="T27" fmla="*/ 19 h 166"/>
                <a:gd name="T28" fmla="*/ 0 w 133"/>
                <a:gd name="T29" fmla="*/ 166 h 166"/>
                <a:gd name="T30" fmla="*/ 133 w 133"/>
                <a:gd name="T31" fmla="*/ 166 h 166"/>
                <a:gd name="T32" fmla="*/ 133 w 133"/>
                <a:gd name="T33" fmla="*/ 19 h 166"/>
                <a:gd name="T34" fmla="*/ 113 w 133"/>
                <a:gd name="T3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3" h="166">
                  <a:moveTo>
                    <a:pt x="16" y="149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17" y="97"/>
                    <a:pt x="117" y="97"/>
                    <a:pt x="117" y="97"/>
                  </a:cubicBezTo>
                  <a:cubicBezTo>
                    <a:pt x="117" y="149"/>
                    <a:pt x="117" y="149"/>
                    <a:pt x="117" y="149"/>
                  </a:cubicBezTo>
                  <a:cubicBezTo>
                    <a:pt x="16" y="149"/>
                    <a:pt x="16" y="149"/>
                    <a:pt x="16" y="149"/>
                  </a:cubicBezTo>
                  <a:moveTo>
                    <a:pt x="16" y="88"/>
                  </a:moveTo>
                  <a:cubicBezTo>
                    <a:pt x="16" y="36"/>
                    <a:pt x="16" y="36"/>
                    <a:pt x="1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6" y="88"/>
                    <a:pt x="16" y="88"/>
                    <a:pt x="16" y="88"/>
                  </a:cubicBezTo>
                  <a:moveTo>
                    <a:pt x="11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133" y="166"/>
                    <a:pt x="133" y="166"/>
                    <a:pt x="133" y="166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13" y="0"/>
                    <a:pt x="113" y="0"/>
                    <a:pt x="1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68" tIns="45684" rIns="91368" bIns="45684" numCol="1" anchor="t" anchorCtr="0" compatLnSpc="1">
              <a:prstTxWarp prst="textNoShape">
                <a:avLst/>
              </a:prstTxWarp>
            </a:bodyPr>
            <a:lstStyle/>
            <a:p>
              <a:pPr defTabSz="456232"/>
              <a:endParaRPr lang="en-US" sz="3200">
                <a:solidFill>
                  <a:srgbClr val="676767"/>
                </a:solidFill>
                <a:latin typeface="CiscoSansTT ExtraLight"/>
              </a:endParaRPr>
            </a:p>
          </p:txBody>
        </p:sp>
        <p:sp>
          <p:nvSpPr>
            <p:cNvPr id="377" name="Rectangle 376"/>
            <p:cNvSpPr>
              <a:spLocks noChangeArrowheads="1"/>
            </p:cNvSpPr>
            <p:nvPr/>
          </p:nvSpPr>
          <p:spPr bwMode="auto">
            <a:xfrm>
              <a:off x="1109173" y="2968147"/>
              <a:ext cx="47472" cy="202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68" tIns="45684" rIns="91368" bIns="45684" numCol="1" anchor="t" anchorCtr="0" compatLnSpc="1">
              <a:prstTxWarp prst="textNoShape">
                <a:avLst/>
              </a:prstTxWarp>
            </a:bodyPr>
            <a:lstStyle/>
            <a:p>
              <a:pPr defTabSz="456232"/>
              <a:endParaRPr lang="en-US" sz="3200">
                <a:solidFill>
                  <a:srgbClr val="676767"/>
                </a:solidFill>
                <a:latin typeface="CiscoSansTT ExtraLight"/>
              </a:endParaRPr>
            </a:p>
          </p:txBody>
        </p:sp>
        <p:sp>
          <p:nvSpPr>
            <p:cNvPr id="378" name="Rectangle 377"/>
            <p:cNvSpPr>
              <a:spLocks noChangeArrowheads="1"/>
            </p:cNvSpPr>
            <p:nvPr/>
          </p:nvSpPr>
          <p:spPr bwMode="auto">
            <a:xfrm>
              <a:off x="1109173" y="2968147"/>
              <a:ext cx="47472" cy="202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68" tIns="45684" rIns="91368" bIns="45684" numCol="1" anchor="t" anchorCtr="0" compatLnSpc="1">
              <a:prstTxWarp prst="textNoShape">
                <a:avLst/>
              </a:prstTxWarp>
            </a:bodyPr>
            <a:lstStyle/>
            <a:p>
              <a:pPr defTabSz="456232"/>
              <a:endParaRPr lang="en-US" sz="3200">
                <a:solidFill>
                  <a:srgbClr val="676767"/>
                </a:solidFill>
                <a:latin typeface="CiscoSansTT ExtraLight"/>
              </a:endParaRPr>
            </a:p>
          </p:txBody>
        </p:sp>
        <p:sp>
          <p:nvSpPr>
            <p:cNvPr id="379" name="Rectangle 378"/>
            <p:cNvSpPr>
              <a:spLocks noChangeArrowheads="1"/>
            </p:cNvSpPr>
            <p:nvPr/>
          </p:nvSpPr>
          <p:spPr bwMode="auto">
            <a:xfrm>
              <a:off x="1109173" y="3096497"/>
              <a:ext cx="47472" cy="184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68" tIns="45684" rIns="91368" bIns="45684" numCol="1" anchor="t" anchorCtr="0" compatLnSpc="1">
              <a:prstTxWarp prst="textNoShape">
                <a:avLst/>
              </a:prstTxWarp>
            </a:bodyPr>
            <a:lstStyle/>
            <a:p>
              <a:pPr defTabSz="456232"/>
              <a:endParaRPr lang="en-US" sz="3200">
                <a:solidFill>
                  <a:srgbClr val="676767"/>
                </a:solidFill>
                <a:latin typeface="CiscoSansTT ExtraLight"/>
              </a:endParaRPr>
            </a:p>
          </p:txBody>
        </p:sp>
        <p:sp>
          <p:nvSpPr>
            <p:cNvPr id="380" name="Rectangle 379"/>
            <p:cNvSpPr>
              <a:spLocks noChangeArrowheads="1"/>
            </p:cNvSpPr>
            <p:nvPr/>
          </p:nvSpPr>
          <p:spPr bwMode="auto">
            <a:xfrm>
              <a:off x="1109173" y="3096497"/>
              <a:ext cx="47472" cy="184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68" tIns="45684" rIns="91368" bIns="45684" numCol="1" anchor="t" anchorCtr="0" compatLnSpc="1">
              <a:prstTxWarp prst="textNoShape">
                <a:avLst/>
              </a:prstTxWarp>
            </a:bodyPr>
            <a:lstStyle/>
            <a:p>
              <a:pPr defTabSz="456232"/>
              <a:endParaRPr lang="en-US" sz="3200">
                <a:solidFill>
                  <a:srgbClr val="676767"/>
                </a:solidFill>
                <a:latin typeface="CiscoSansTT ExtraLight"/>
              </a:endParaRPr>
            </a:p>
          </p:txBody>
        </p:sp>
      </p:grpSp>
      <p:sp>
        <p:nvSpPr>
          <p:cNvPr id="351" name="Freeform 37"/>
          <p:cNvSpPr>
            <a:spLocks/>
          </p:cNvSpPr>
          <p:nvPr/>
        </p:nvSpPr>
        <p:spPr bwMode="auto">
          <a:xfrm>
            <a:off x="2154927" y="2010670"/>
            <a:ext cx="139426" cy="126116"/>
          </a:xfrm>
          <a:custGeom>
            <a:avLst/>
            <a:gdLst>
              <a:gd name="T0" fmla="*/ 1265 w 1477"/>
              <a:gd name="T1" fmla="*/ 956 h 1336"/>
              <a:gd name="T2" fmla="*/ 1265 w 1477"/>
              <a:gd name="T3" fmla="*/ 640 h 1336"/>
              <a:gd name="T4" fmla="*/ 781 w 1477"/>
              <a:gd name="T5" fmla="*/ 640 h 1336"/>
              <a:gd name="T6" fmla="*/ 781 w 1477"/>
              <a:gd name="T7" fmla="*/ 380 h 1336"/>
              <a:gd name="T8" fmla="*/ 993 w 1477"/>
              <a:gd name="T9" fmla="*/ 380 h 1336"/>
              <a:gd name="T10" fmla="*/ 993 w 1477"/>
              <a:gd name="T11" fmla="*/ 0 h 1336"/>
              <a:gd name="T12" fmla="*/ 483 w 1477"/>
              <a:gd name="T13" fmla="*/ 0 h 1336"/>
              <a:gd name="T14" fmla="*/ 483 w 1477"/>
              <a:gd name="T15" fmla="*/ 380 h 1336"/>
              <a:gd name="T16" fmla="*/ 707 w 1477"/>
              <a:gd name="T17" fmla="*/ 380 h 1336"/>
              <a:gd name="T18" fmla="*/ 707 w 1477"/>
              <a:gd name="T19" fmla="*/ 640 h 1336"/>
              <a:gd name="T20" fmla="*/ 224 w 1477"/>
              <a:gd name="T21" fmla="*/ 640 h 1336"/>
              <a:gd name="T22" fmla="*/ 224 w 1477"/>
              <a:gd name="T23" fmla="*/ 956 h 1336"/>
              <a:gd name="T24" fmla="*/ 0 w 1477"/>
              <a:gd name="T25" fmla="*/ 956 h 1336"/>
              <a:gd name="T26" fmla="*/ 0 w 1477"/>
              <a:gd name="T27" fmla="*/ 1336 h 1336"/>
              <a:gd name="T28" fmla="*/ 522 w 1477"/>
              <a:gd name="T29" fmla="*/ 1336 h 1336"/>
              <a:gd name="T30" fmla="*/ 522 w 1477"/>
              <a:gd name="T31" fmla="*/ 956 h 1336"/>
              <a:gd name="T32" fmla="*/ 298 w 1477"/>
              <a:gd name="T33" fmla="*/ 956 h 1336"/>
              <a:gd name="T34" fmla="*/ 298 w 1477"/>
              <a:gd name="T35" fmla="*/ 715 h 1336"/>
              <a:gd name="T36" fmla="*/ 1190 w 1477"/>
              <a:gd name="T37" fmla="*/ 715 h 1336"/>
              <a:gd name="T38" fmla="*/ 1190 w 1477"/>
              <a:gd name="T39" fmla="*/ 956 h 1336"/>
              <a:gd name="T40" fmla="*/ 966 w 1477"/>
              <a:gd name="T41" fmla="*/ 956 h 1336"/>
              <a:gd name="T42" fmla="*/ 966 w 1477"/>
              <a:gd name="T43" fmla="*/ 1336 h 1336"/>
              <a:gd name="T44" fmla="*/ 1477 w 1477"/>
              <a:gd name="T45" fmla="*/ 1336 h 1336"/>
              <a:gd name="T46" fmla="*/ 1477 w 1477"/>
              <a:gd name="T47" fmla="*/ 956 h 1336"/>
              <a:gd name="T48" fmla="*/ 1265 w 1477"/>
              <a:gd name="T49" fmla="*/ 956 h 1336"/>
              <a:gd name="T50" fmla="*/ 1265 w 1477"/>
              <a:gd name="T51" fmla="*/ 956 h 1336"/>
              <a:gd name="T52" fmla="*/ 1265 w 1477"/>
              <a:gd name="T53" fmla="*/ 956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77" h="1336">
                <a:moveTo>
                  <a:pt x="1265" y="956"/>
                </a:moveTo>
                <a:lnTo>
                  <a:pt x="1265" y="640"/>
                </a:lnTo>
                <a:lnTo>
                  <a:pt x="781" y="640"/>
                </a:lnTo>
                <a:lnTo>
                  <a:pt x="781" y="380"/>
                </a:lnTo>
                <a:lnTo>
                  <a:pt x="993" y="380"/>
                </a:lnTo>
                <a:lnTo>
                  <a:pt x="993" y="0"/>
                </a:lnTo>
                <a:lnTo>
                  <a:pt x="483" y="0"/>
                </a:lnTo>
                <a:lnTo>
                  <a:pt x="483" y="380"/>
                </a:lnTo>
                <a:lnTo>
                  <a:pt x="707" y="380"/>
                </a:lnTo>
                <a:lnTo>
                  <a:pt x="707" y="640"/>
                </a:lnTo>
                <a:lnTo>
                  <a:pt x="224" y="640"/>
                </a:lnTo>
                <a:lnTo>
                  <a:pt x="224" y="956"/>
                </a:lnTo>
                <a:lnTo>
                  <a:pt x="0" y="956"/>
                </a:lnTo>
                <a:lnTo>
                  <a:pt x="0" y="1336"/>
                </a:lnTo>
                <a:lnTo>
                  <a:pt x="522" y="1336"/>
                </a:lnTo>
                <a:lnTo>
                  <a:pt x="522" y="956"/>
                </a:lnTo>
                <a:lnTo>
                  <a:pt x="298" y="956"/>
                </a:lnTo>
                <a:lnTo>
                  <a:pt x="298" y="715"/>
                </a:lnTo>
                <a:lnTo>
                  <a:pt x="1190" y="715"/>
                </a:lnTo>
                <a:lnTo>
                  <a:pt x="1190" y="956"/>
                </a:lnTo>
                <a:lnTo>
                  <a:pt x="966" y="956"/>
                </a:lnTo>
                <a:lnTo>
                  <a:pt x="966" y="1336"/>
                </a:lnTo>
                <a:lnTo>
                  <a:pt x="1477" y="1336"/>
                </a:lnTo>
                <a:lnTo>
                  <a:pt x="1477" y="956"/>
                </a:lnTo>
                <a:lnTo>
                  <a:pt x="1265" y="956"/>
                </a:lnTo>
                <a:lnTo>
                  <a:pt x="1265" y="956"/>
                </a:lnTo>
                <a:lnTo>
                  <a:pt x="1265" y="9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4BAF"/>
              </a:solidFill>
            </a:endParaRPr>
          </a:p>
        </p:txBody>
      </p:sp>
      <p:sp>
        <p:nvSpPr>
          <p:cNvPr id="352" name="Freeform 118"/>
          <p:cNvSpPr>
            <a:spLocks noEditPoints="1"/>
          </p:cNvSpPr>
          <p:nvPr/>
        </p:nvSpPr>
        <p:spPr bwMode="auto">
          <a:xfrm>
            <a:off x="858213" y="2003828"/>
            <a:ext cx="191884" cy="139801"/>
          </a:xfrm>
          <a:custGeom>
            <a:avLst/>
            <a:gdLst>
              <a:gd name="T0" fmla="*/ 755 w 830"/>
              <a:gd name="T1" fmla="*/ 0 h 604"/>
              <a:gd name="T2" fmla="*/ 76 w 830"/>
              <a:gd name="T3" fmla="*/ 0 h 604"/>
              <a:gd name="T4" fmla="*/ 0 w 830"/>
              <a:gd name="T5" fmla="*/ 75 h 604"/>
              <a:gd name="T6" fmla="*/ 0 w 830"/>
              <a:gd name="T7" fmla="*/ 528 h 604"/>
              <a:gd name="T8" fmla="*/ 76 w 830"/>
              <a:gd name="T9" fmla="*/ 604 h 604"/>
              <a:gd name="T10" fmla="*/ 755 w 830"/>
              <a:gd name="T11" fmla="*/ 604 h 604"/>
              <a:gd name="T12" fmla="*/ 830 w 830"/>
              <a:gd name="T13" fmla="*/ 528 h 604"/>
              <a:gd name="T14" fmla="*/ 830 w 830"/>
              <a:gd name="T15" fmla="*/ 75 h 604"/>
              <a:gd name="T16" fmla="*/ 755 w 830"/>
              <a:gd name="T17" fmla="*/ 0 h 604"/>
              <a:gd name="T18" fmla="*/ 744 w 830"/>
              <a:gd name="T19" fmla="*/ 140 h 604"/>
              <a:gd name="T20" fmla="*/ 415 w 830"/>
              <a:gd name="T21" fmla="*/ 415 h 604"/>
              <a:gd name="T22" fmla="*/ 87 w 830"/>
              <a:gd name="T23" fmla="*/ 140 h 604"/>
              <a:gd name="T24" fmla="*/ 87 w 830"/>
              <a:gd name="T25" fmla="*/ 86 h 604"/>
              <a:gd name="T26" fmla="*/ 140 w 830"/>
              <a:gd name="T27" fmla="*/ 86 h 604"/>
              <a:gd name="T28" fmla="*/ 415 w 830"/>
              <a:gd name="T29" fmla="*/ 308 h 604"/>
              <a:gd name="T30" fmla="*/ 691 w 830"/>
              <a:gd name="T31" fmla="*/ 86 h 604"/>
              <a:gd name="T32" fmla="*/ 744 w 830"/>
              <a:gd name="T33" fmla="*/ 86 h 604"/>
              <a:gd name="T34" fmla="*/ 744 w 830"/>
              <a:gd name="T35" fmla="*/ 140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30" h="604">
                <a:moveTo>
                  <a:pt x="755" y="0"/>
                </a:moveTo>
                <a:cubicBezTo>
                  <a:pt x="76" y="0"/>
                  <a:pt x="76" y="0"/>
                  <a:pt x="76" y="0"/>
                </a:cubicBezTo>
                <a:cubicBezTo>
                  <a:pt x="34" y="0"/>
                  <a:pt x="0" y="34"/>
                  <a:pt x="0" y="75"/>
                </a:cubicBezTo>
                <a:cubicBezTo>
                  <a:pt x="0" y="528"/>
                  <a:pt x="0" y="528"/>
                  <a:pt x="0" y="528"/>
                </a:cubicBezTo>
                <a:cubicBezTo>
                  <a:pt x="0" y="570"/>
                  <a:pt x="34" y="604"/>
                  <a:pt x="76" y="604"/>
                </a:cubicBezTo>
                <a:cubicBezTo>
                  <a:pt x="755" y="604"/>
                  <a:pt x="755" y="604"/>
                  <a:pt x="755" y="604"/>
                </a:cubicBezTo>
                <a:cubicBezTo>
                  <a:pt x="797" y="604"/>
                  <a:pt x="830" y="570"/>
                  <a:pt x="830" y="528"/>
                </a:cubicBezTo>
                <a:cubicBezTo>
                  <a:pt x="830" y="75"/>
                  <a:pt x="830" y="75"/>
                  <a:pt x="830" y="75"/>
                </a:cubicBezTo>
                <a:cubicBezTo>
                  <a:pt x="830" y="34"/>
                  <a:pt x="797" y="0"/>
                  <a:pt x="755" y="0"/>
                </a:cubicBezTo>
                <a:close/>
                <a:moveTo>
                  <a:pt x="744" y="140"/>
                </a:moveTo>
                <a:cubicBezTo>
                  <a:pt x="415" y="415"/>
                  <a:pt x="415" y="415"/>
                  <a:pt x="415" y="415"/>
                </a:cubicBezTo>
                <a:cubicBezTo>
                  <a:pt x="87" y="140"/>
                  <a:pt x="87" y="140"/>
                  <a:pt x="87" y="140"/>
                </a:cubicBezTo>
                <a:cubicBezTo>
                  <a:pt x="72" y="125"/>
                  <a:pt x="72" y="101"/>
                  <a:pt x="87" y="86"/>
                </a:cubicBezTo>
                <a:cubicBezTo>
                  <a:pt x="101" y="72"/>
                  <a:pt x="125" y="72"/>
                  <a:pt x="140" y="86"/>
                </a:cubicBezTo>
                <a:cubicBezTo>
                  <a:pt x="415" y="308"/>
                  <a:pt x="415" y="308"/>
                  <a:pt x="415" y="308"/>
                </a:cubicBezTo>
                <a:cubicBezTo>
                  <a:pt x="691" y="86"/>
                  <a:pt x="691" y="86"/>
                  <a:pt x="691" y="86"/>
                </a:cubicBezTo>
                <a:cubicBezTo>
                  <a:pt x="705" y="72"/>
                  <a:pt x="729" y="72"/>
                  <a:pt x="744" y="86"/>
                </a:cubicBezTo>
                <a:cubicBezTo>
                  <a:pt x="758" y="101"/>
                  <a:pt x="758" y="125"/>
                  <a:pt x="744" y="14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4BAF"/>
              </a:solidFill>
            </a:endParaRPr>
          </a:p>
        </p:txBody>
      </p:sp>
      <p:sp>
        <p:nvSpPr>
          <p:cNvPr id="353" name="Freeform 6"/>
          <p:cNvSpPr>
            <a:spLocks noEditPoints="1"/>
          </p:cNvSpPr>
          <p:nvPr/>
        </p:nvSpPr>
        <p:spPr bwMode="auto">
          <a:xfrm>
            <a:off x="3241060" y="2004569"/>
            <a:ext cx="141788" cy="138319"/>
          </a:xfrm>
          <a:custGeom>
            <a:avLst/>
            <a:gdLst>
              <a:gd name="T0" fmla="*/ 976 w 1159"/>
              <a:gd name="T1" fmla="*/ 522 h 1131"/>
              <a:gd name="T2" fmla="*/ 961 w 1159"/>
              <a:gd name="T3" fmla="*/ 456 h 1131"/>
              <a:gd name="T4" fmla="*/ 1080 w 1159"/>
              <a:gd name="T5" fmla="*/ 279 h 1131"/>
              <a:gd name="T6" fmla="*/ 983 w 1159"/>
              <a:gd name="T7" fmla="*/ 157 h 1131"/>
              <a:gd name="T8" fmla="*/ 784 w 1159"/>
              <a:gd name="T9" fmla="*/ 233 h 1131"/>
              <a:gd name="T10" fmla="*/ 723 w 1159"/>
              <a:gd name="T11" fmla="*/ 204 h 1131"/>
              <a:gd name="T12" fmla="*/ 658 w 1159"/>
              <a:gd name="T13" fmla="*/ 0 h 1131"/>
              <a:gd name="T14" fmla="*/ 503 w 1159"/>
              <a:gd name="T15" fmla="*/ 0 h 1131"/>
              <a:gd name="T16" fmla="*/ 438 w 1159"/>
              <a:gd name="T17" fmla="*/ 204 h 1131"/>
              <a:gd name="T18" fmla="*/ 379 w 1159"/>
              <a:gd name="T19" fmla="*/ 233 h 1131"/>
              <a:gd name="T20" fmla="*/ 177 w 1159"/>
              <a:gd name="T21" fmla="*/ 156 h 1131"/>
              <a:gd name="T22" fmla="*/ 81 w 1159"/>
              <a:gd name="T23" fmla="*/ 277 h 1131"/>
              <a:gd name="T24" fmla="*/ 200 w 1159"/>
              <a:gd name="T25" fmla="*/ 456 h 1131"/>
              <a:gd name="T26" fmla="*/ 186 w 1159"/>
              <a:gd name="T27" fmla="*/ 519 h 1131"/>
              <a:gd name="T28" fmla="*/ 0 w 1159"/>
              <a:gd name="T29" fmla="*/ 629 h 1131"/>
              <a:gd name="T30" fmla="*/ 34 w 1159"/>
              <a:gd name="T31" fmla="*/ 780 h 1131"/>
              <a:gd name="T32" fmla="*/ 248 w 1159"/>
              <a:gd name="T33" fmla="*/ 798 h 1131"/>
              <a:gd name="T34" fmla="*/ 289 w 1159"/>
              <a:gd name="T35" fmla="*/ 849 h 1131"/>
              <a:gd name="T36" fmla="*/ 259 w 1159"/>
              <a:gd name="T37" fmla="*/ 1063 h 1131"/>
              <a:gd name="T38" fmla="*/ 399 w 1159"/>
              <a:gd name="T39" fmla="*/ 1130 h 1131"/>
              <a:gd name="T40" fmla="*/ 545 w 1159"/>
              <a:gd name="T41" fmla="*/ 975 h 1131"/>
              <a:gd name="T42" fmla="*/ 580 w 1159"/>
              <a:gd name="T43" fmla="*/ 976 h 1131"/>
              <a:gd name="T44" fmla="*/ 612 w 1159"/>
              <a:gd name="T45" fmla="*/ 975 h 1131"/>
              <a:gd name="T46" fmla="*/ 759 w 1159"/>
              <a:gd name="T47" fmla="*/ 1131 h 1131"/>
              <a:gd name="T48" fmla="*/ 899 w 1159"/>
              <a:gd name="T49" fmla="*/ 1063 h 1131"/>
              <a:gd name="T50" fmla="*/ 869 w 1159"/>
              <a:gd name="T51" fmla="*/ 852 h 1131"/>
              <a:gd name="T52" fmla="*/ 912 w 1159"/>
              <a:gd name="T53" fmla="*/ 800 h 1131"/>
              <a:gd name="T54" fmla="*/ 1125 w 1159"/>
              <a:gd name="T55" fmla="*/ 782 h 1131"/>
              <a:gd name="T56" fmla="*/ 1159 w 1159"/>
              <a:gd name="T57" fmla="*/ 630 h 1131"/>
              <a:gd name="T58" fmla="*/ 976 w 1159"/>
              <a:gd name="T59" fmla="*/ 522 h 1131"/>
              <a:gd name="T60" fmla="*/ 580 w 1159"/>
              <a:gd name="T61" fmla="*/ 843 h 1131"/>
              <a:gd name="T62" fmla="*/ 314 w 1159"/>
              <a:gd name="T63" fmla="*/ 577 h 1131"/>
              <a:gd name="T64" fmla="*/ 580 w 1159"/>
              <a:gd name="T65" fmla="*/ 311 h 1131"/>
              <a:gd name="T66" fmla="*/ 847 w 1159"/>
              <a:gd name="T67" fmla="*/ 577 h 1131"/>
              <a:gd name="T68" fmla="*/ 580 w 1159"/>
              <a:gd name="T69" fmla="*/ 843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59" h="1131">
                <a:moveTo>
                  <a:pt x="976" y="522"/>
                </a:moveTo>
                <a:cubicBezTo>
                  <a:pt x="973" y="499"/>
                  <a:pt x="968" y="477"/>
                  <a:pt x="961" y="456"/>
                </a:cubicBezTo>
                <a:cubicBezTo>
                  <a:pt x="1080" y="279"/>
                  <a:pt x="1080" y="279"/>
                  <a:pt x="1080" y="279"/>
                </a:cubicBezTo>
                <a:cubicBezTo>
                  <a:pt x="983" y="157"/>
                  <a:pt x="983" y="157"/>
                  <a:pt x="983" y="157"/>
                </a:cubicBezTo>
                <a:cubicBezTo>
                  <a:pt x="784" y="233"/>
                  <a:pt x="784" y="233"/>
                  <a:pt x="784" y="233"/>
                </a:cubicBezTo>
                <a:cubicBezTo>
                  <a:pt x="764" y="222"/>
                  <a:pt x="744" y="212"/>
                  <a:pt x="723" y="204"/>
                </a:cubicBezTo>
                <a:cubicBezTo>
                  <a:pt x="658" y="0"/>
                  <a:pt x="658" y="0"/>
                  <a:pt x="658" y="0"/>
                </a:cubicBezTo>
                <a:cubicBezTo>
                  <a:pt x="503" y="0"/>
                  <a:pt x="503" y="0"/>
                  <a:pt x="503" y="0"/>
                </a:cubicBezTo>
                <a:cubicBezTo>
                  <a:pt x="438" y="204"/>
                  <a:pt x="438" y="204"/>
                  <a:pt x="438" y="204"/>
                </a:cubicBezTo>
                <a:cubicBezTo>
                  <a:pt x="417" y="212"/>
                  <a:pt x="397" y="222"/>
                  <a:pt x="379" y="233"/>
                </a:cubicBezTo>
                <a:cubicBezTo>
                  <a:pt x="177" y="156"/>
                  <a:pt x="177" y="156"/>
                  <a:pt x="177" y="156"/>
                </a:cubicBezTo>
                <a:cubicBezTo>
                  <a:pt x="81" y="277"/>
                  <a:pt x="81" y="277"/>
                  <a:pt x="81" y="277"/>
                </a:cubicBezTo>
                <a:cubicBezTo>
                  <a:pt x="200" y="456"/>
                  <a:pt x="200" y="456"/>
                  <a:pt x="200" y="456"/>
                </a:cubicBezTo>
                <a:cubicBezTo>
                  <a:pt x="193" y="476"/>
                  <a:pt x="189" y="497"/>
                  <a:pt x="186" y="519"/>
                </a:cubicBezTo>
                <a:cubicBezTo>
                  <a:pt x="0" y="629"/>
                  <a:pt x="0" y="629"/>
                  <a:pt x="0" y="629"/>
                </a:cubicBezTo>
                <a:cubicBezTo>
                  <a:pt x="34" y="780"/>
                  <a:pt x="34" y="780"/>
                  <a:pt x="34" y="780"/>
                </a:cubicBezTo>
                <a:cubicBezTo>
                  <a:pt x="248" y="798"/>
                  <a:pt x="248" y="798"/>
                  <a:pt x="248" y="798"/>
                </a:cubicBezTo>
                <a:cubicBezTo>
                  <a:pt x="260" y="816"/>
                  <a:pt x="274" y="833"/>
                  <a:pt x="289" y="849"/>
                </a:cubicBezTo>
                <a:cubicBezTo>
                  <a:pt x="259" y="1063"/>
                  <a:pt x="259" y="1063"/>
                  <a:pt x="259" y="1063"/>
                </a:cubicBezTo>
                <a:cubicBezTo>
                  <a:pt x="399" y="1130"/>
                  <a:pt x="399" y="1130"/>
                  <a:pt x="399" y="1130"/>
                </a:cubicBezTo>
                <a:cubicBezTo>
                  <a:pt x="545" y="975"/>
                  <a:pt x="545" y="975"/>
                  <a:pt x="545" y="975"/>
                </a:cubicBezTo>
                <a:cubicBezTo>
                  <a:pt x="557" y="976"/>
                  <a:pt x="569" y="976"/>
                  <a:pt x="580" y="976"/>
                </a:cubicBezTo>
                <a:cubicBezTo>
                  <a:pt x="591" y="976"/>
                  <a:pt x="601" y="976"/>
                  <a:pt x="612" y="975"/>
                </a:cubicBezTo>
                <a:cubicBezTo>
                  <a:pt x="759" y="1131"/>
                  <a:pt x="759" y="1131"/>
                  <a:pt x="759" y="1131"/>
                </a:cubicBezTo>
                <a:cubicBezTo>
                  <a:pt x="899" y="1063"/>
                  <a:pt x="899" y="1063"/>
                  <a:pt x="899" y="1063"/>
                </a:cubicBezTo>
                <a:cubicBezTo>
                  <a:pt x="869" y="852"/>
                  <a:pt x="869" y="852"/>
                  <a:pt x="869" y="852"/>
                </a:cubicBezTo>
                <a:cubicBezTo>
                  <a:pt x="885" y="836"/>
                  <a:pt x="899" y="819"/>
                  <a:pt x="912" y="800"/>
                </a:cubicBezTo>
                <a:cubicBezTo>
                  <a:pt x="1125" y="782"/>
                  <a:pt x="1125" y="782"/>
                  <a:pt x="1125" y="782"/>
                </a:cubicBezTo>
                <a:cubicBezTo>
                  <a:pt x="1159" y="630"/>
                  <a:pt x="1159" y="630"/>
                  <a:pt x="1159" y="630"/>
                </a:cubicBezTo>
                <a:lnTo>
                  <a:pt x="976" y="522"/>
                </a:lnTo>
                <a:close/>
                <a:moveTo>
                  <a:pt x="580" y="843"/>
                </a:moveTo>
                <a:cubicBezTo>
                  <a:pt x="433" y="843"/>
                  <a:pt x="314" y="724"/>
                  <a:pt x="314" y="577"/>
                </a:cubicBezTo>
                <a:cubicBezTo>
                  <a:pt x="314" y="430"/>
                  <a:pt x="433" y="311"/>
                  <a:pt x="580" y="311"/>
                </a:cubicBezTo>
                <a:cubicBezTo>
                  <a:pt x="728" y="311"/>
                  <a:pt x="847" y="430"/>
                  <a:pt x="847" y="577"/>
                </a:cubicBezTo>
                <a:cubicBezTo>
                  <a:pt x="847" y="724"/>
                  <a:pt x="728" y="843"/>
                  <a:pt x="580" y="8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4BAF"/>
              </a:solidFill>
            </a:endParaRPr>
          </a:p>
        </p:txBody>
      </p:sp>
      <p:grpSp>
        <p:nvGrpSpPr>
          <p:cNvPr id="354" name="Group 353"/>
          <p:cNvGrpSpPr>
            <a:grpSpLocks noChangeAspect="1"/>
          </p:cNvGrpSpPr>
          <p:nvPr/>
        </p:nvGrpSpPr>
        <p:grpSpPr>
          <a:xfrm>
            <a:off x="1707267" y="2003828"/>
            <a:ext cx="211092" cy="139801"/>
            <a:chOff x="9740900" y="450850"/>
            <a:chExt cx="4216400" cy="2792413"/>
          </a:xfrm>
          <a:solidFill>
            <a:schemeClr val="tx1"/>
          </a:solidFill>
          <a:effectLst/>
        </p:grpSpPr>
        <p:sp>
          <p:nvSpPr>
            <p:cNvPr id="355" name="Freeform 76"/>
            <p:cNvSpPr>
              <a:spLocks noEditPoints="1"/>
            </p:cNvSpPr>
            <p:nvPr/>
          </p:nvSpPr>
          <p:spPr bwMode="auto">
            <a:xfrm>
              <a:off x="9740900" y="450850"/>
              <a:ext cx="4216400" cy="2792413"/>
            </a:xfrm>
            <a:custGeom>
              <a:avLst/>
              <a:gdLst/>
              <a:ahLst/>
              <a:cxnLst>
                <a:cxn ang="0">
                  <a:pos x="0" y="1759"/>
                </a:cxn>
                <a:cxn ang="0">
                  <a:pos x="0" y="0"/>
                </a:cxn>
                <a:cxn ang="0">
                  <a:pos x="2656" y="0"/>
                </a:cxn>
                <a:cxn ang="0">
                  <a:pos x="2656" y="1721"/>
                </a:cxn>
                <a:cxn ang="0">
                  <a:pos x="2656" y="1759"/>
                </a:cxn>
                <a:cxn ang="0">
                  <a:pos x="0" y="1759"/>
                </a:cxn>
                <a:cxn ang="0">
                  <a:pos x="0" y="1759"/>
                </a:cxn>
                <a:cxn ang="0">
                  <a:pos x="2618" y="1721"/>
                </a:cxn>
                <a:cxn ang="0">
                  <a:pos x="2618" y="1683"/>
                </a:cxn>
                <a:cxn ang="0">
                  <a:pos x="2618" y="1721"/>
                </a:cxn>
                <a:cxn ang="0">
                  <a:pos x="2618" y="1721"/>
                </a:cxn>
                <a:cxn ang="0">
                  <a:pos x="76" y="1683"/>
                </a:cxn>
                <a:cxn ang="0">
                  <a:pos x="2580" y="1683"/>
                </a:cxn>
                <a:cxn ang="0">
                  <a:pos x="2580" y="75"/>
                </a:cxn>
                <a:cxn ang="0">
                  <a:pos x="76" y="75"/>
                </a:cxn>
                <a:cxn ang="0">
                  <a:pos x="76" y="1683"/>
                </a:cxn>
                <a:cxn ang="0">
                  <a:pos x="76" y="1683"/>
                </a:cxn>
              </a:cxnLst>
              <a:rect l="0" t="0" r="r" b="b"/>
              <a:pathLst>
                <a:path w="2656" h="1759">
                  <a:moveTo>
                    <a:pt x="0" y="1759"/>
                  </a:moveTo>
                  <a:lnTo>
                    <a:pt x="0" y="0"/>
                  </a:lnTo>
                  <a:lnTo>
                    <a:pt x="2656" y="0"/>
                  </a:lnTo>
                  <a:lnTo>
                    <a:pt x="2656" y="1721"/>
                  </a:lnTo>
                  <a:lnTo>
                    <a:pt x="2656" y="1759"/>
                  </a:lnTo>
                  <a:lnTo>
                    <a:pt x="0" y="1759"/>
                  </a:lnTo>
                  <a:lnTo>
                    <a:pt x="0" y="1759"/>
                  </a:lnTo>
                  <a:close/>
                  <a:moveTo>
                    <a:pt x="2618" y="1721"/>
                  </a:moveTo>
                  <a:lnTo>
                    <a:pt x="2618" y="1683"/>
                  </a:lnTo>
                  <a:lnTo>
                    <a:pt x="2618" y="1721"/>
                  </a:lnTo>
                  <a:lnTo>
                    <a:pt x="2618" y="1721"/>
                  </a:lnTo>
                  <a:close/>
                  <a:moveTo>
                    <a:pt x="76" y="1683"/>
                  </a:moveTo>
                  <a:lnTo>
                    <a:pt x="2580" y="1683"/>
                  </a:lnTo>
                  <a:lnTo>
                    <a:pt x="2580" y="75"/>
                  </a:lnTo>
                  <a:lnTo>
                    <a:pt x="76" y="75"/>
                  </a:lnTo>
                  <a:lnTo>
                    <a:pt x="76" y="1683"/>
                  </a:lnTo>
                  <a:lnTo>
                    <a:pt x="76" y="168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56" name="Freeform 77"/>
            <p:cNvSpPr>
              <a:spLocks/>
            </p:cNvSpPr>
            <p:nvPr/>
          </p:nvSpPr>
          <p:spPr bwMode="auto">
            <a:xfrm>
              <a:off x="10821988" y="2205038"/>
              <a:ext cx="490538" cy="454025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110" y="121"/>
                </a:cxn>
                <a:cxn ang="0">
                  <a:pos x="121" y="96"/>
                </a:cxn>
                <a:cxn ang="0">
                  <a:pos x="111" y="0"/>
                </a:cxn>
                <a:cxn ang="0">
                  <a:pos x="0" y="60"/>
                </a:cxn>
              </a:cxnLst>
              <a:rect l="0" t="0" r="r" b="b"/>
              <a:pathLst>
                <a:path w="131" h="121">
                  <a:moveTo>
                    <a:pt x="0" y="60"/>
                  </a:moveTo>
                  <a:cubicBezTo>
                    <a:pt x="110" y="121"/>
                    <a:pt x="110" y="121"/>
                    <a:pt x="110" y="121"/>
                  </a:cubicBezTo>
                  <a:cubicBezTo>
                    <a:pt x="115" y="113"/>
                    <a:pt x="118" y="105"/>
                    <a:pt x="121" y="96"/>
                  </a:cubicBezTo>
                  <a:cubicBezTo>
                    <a:pt x="131" y="63"/>
                    <a:pt x="126" y="29"/>
                    <a:pt x="111" y="0"/>
                  </a:cubicBezTo>
                  <a:lnTo>
                    <a:pt x="0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57" name="Freeform 78"/>
            <p:cNvSpPr>
              <a:spLocks/>
            </p:cNvSpPr>
            <p:nvPr/>
          </p:nvSpPr>
          <p:spPr bwMode="auto">
            <a:xfrm>
              <a:off x="10472738" y="1908175"/>
              <a:ext cx="739775" cy="503238"/>
            </a:xfrm>
            <a:custGeom>
              <a:avLst/>
              <a:gdLst/>
              <a:ahLst/>
              <a:cxnLst>
                <a:cxn ang="0">
                  <a:pos x="86" y="134"/>
                </a:cxn>
                <a:cxn ang="0">
                  <a:pos x="197" y="74"/>
                </a:cxn>
                <a:cxn ang="0">
                  <a:pos x="119" y="12"/>
                </a:cxn>
                <a:cxn ang="0">
                  <a:pos x="0" y="41"/>
                </a:cxn>
                <a:cxn ang="0">
                  <a:pos x="86" y="134"/>
                </a:cxn>
              </a:cxnLst>
              <a:rect l="0" t="0" r="r" b="b"/>
              <a:pathLst>
                <a:path w="197" h="134">
                  <a:moveTo>
                    <a:pt x="86" y="134"/>
                  </a:moveTo>
                  <a:cubicBezTo>
                    <a:pt x="197" y="74"/>
                    <a:pt x="197" y="74"/>
                    <a:pt x="197" y="74"/>
                  </a:cubicBezTo>
                  <a:cubicBezTo>
                    <a:pt x="181" y="44"/>
                    <a:pt x="154" y="21"/>
                    <a:pt x="119" y="12"/>
                  </a:cubicBezTo>
                  <a:cubicBezTo>
                    <a:pt x="75" y="0"/>
                    <a:pt x="31" y="13"/>
                    <a:pt x="0" y="41"/>
                  </a:cubicBezTo>
                  <a:lnTo>
                    <a:pt x="86" y="1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58" name="Freeform 79"/>
            <p:cNvSpPr>
              <a:spLocks/>
            </p:cNvSpPr>
            <p:nvPr/>
          </p:nvSpPr>
          <p:spPr bwMode="auto">
            <a:xfrm>
              <a:off x="10240963" y="2084388"/>
              <a:ext cx="974725" cy="889000"/>
            </a:xfrm>
            <a:custGeom>
              <a:avLst/>
              <a:gdLst/>
              <a:ahLst/>
              <a:cxnLst>
                <a:cxn ang="0">
                  <a:pos x="145" y="98"/>
                </a:cxn>
                <a:cxn ang="0">
                  <a:pos x="56" y="0"/>
                </a:cxn>
                <a:cxn ang="0">
                  <a:pos x="20" y="57"/>
                </a:cxn>
                <a:cxn ang="0">
                  <a:pos x="109" y="219"/>
                </a:cxn>
                <a:cxn ang="0">
                  <a:pos x="260" y="161"/>
                </a:cxn>
                <a:cxn ang="0">
                  <a:pos x="145" y="98"/>
                </a:cxn>
              </a:cxnLst>
              <a:rect l="0" t="0" r="r" b="b"/>
              <a:pathLst>
                <a:path w="260" h="237">
                  <a:moveTo>
                    <a:pt x="145" y="9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40" y="15"/>
                    <a:pt x="27" y="35"/>
                    <a:pt x="20" y="57"/>
                  </a:cubicBezTo>
                  <a:cubicBezTo>
                    <a:pt x="0" y="126"/>
                    <a:pt x="39" y="198"/>
                    <a:pt x="109" y="219"/>
                  </a:cubicBezTo>
                  <a:cubicBezTo>
                    <a:pt x="168" y="237"/>
                    <a:pt x="230" y="211"/>
                    <a:pt x="260" y="161"/>
                  </a:cubicBezTo>
                  <a:lnTo>
                    <a:pt x="145" y="9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59" name="Rectangle 80"/>
            <p:cNvSpPr>
              <a:spLocks noChangeArrowheads="1"/>
            </p:cNvSpPr>
            <p:nvPr/>
          </p:nvSpPr>
          <p:spPr bwMode="auto">
            <a:xfrm>
              <a:off x="10161588" y="1009650"/>
              <a:ext cx="179388" cy="7334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60" name="Rectangle 81"/>
            <p:cNvSpPr>
              <a:spLocks noChangeArrowheads="1"/>
            </p:cNvSpPr>
            <p:nvPr/>
          </p:nvSpPr>
          <p:spPr bwMode="auto">
            <a:xfrm>
              <a:off x="10447338" y="709613"/>
              <a:ext cx="176213" cy="10334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61" name="Rectangle 82"/>
            <p:cNvSpPr>
              <a:spLocks noChangeArrowheads="1"/>
            </p:cNvSpPr>
            <p:nvPr/>
          </p:nvSpPr>
          <p:spPr bwMode="auto">
            <a:xfrm>
              <a:off x="10728325" y="1398588"/>
              <a:ext cx="179388" cy="3444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62" name="Rectangle 83"/>
            <p:cNvSpPr>
              <a:spLocks noChangeArrowheads="1"/>
            </p:cNvSpPr>
            <p:nvPr/>
          </p:nvSpPr>
          <p:spPr bwMode="auto">
            <a:xfrm>
              <a:off x="11012488" y="1027113"/>
              <a:ext cx="176213" cy="7159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63" name="Rectangle 84"/>
            <p:cNvSpPr>
              <a:spLocks noChangeArrowheads="1"/>
            </p:cNvSpPr>
            <p:nvPr/>
          </p:nvSpPr>
          <p:spPr bwMode="auto">
            <a:xfrm>
              <a:off x="11295063" y="858838"/>
              <a:ext cx="179388" cy="8842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64" name="Freeform 85"/>
            <p:cNvSpPr>
              <a:spLocks/>
            </p:cNvSpPr>
            <p:nvPr/>
          </p:nvSpPr>
          <p:spPr bwMode="auto">
            <a:xfrm>
              <a:off x="11961813" y="858838"/>
              <a:ext cx="1503363" cy="930275"/>
            </a:xfrm>
            <a:custGeom>
              <a:avLst/>
              <a:gdLst/>
              <a:ahLst/>
              <a:cxnLst>
                <a:cxn ang="0">
                  <a:pos x="0" y="586"/>
                </a:cxn>
                <a:cxn ang="0">
                  <a:pos x="0" y="0"/>
                </a:cxn>
                <a:cxn ang="0">
                  <a:pos x="38" y="0"/>
                </a:cxn>
                <a:cxn ang="0">
                  <a:pos x="38" y="548"/>
                </a:cxn>
                <a:cxn ang="0">
                  <a:pos x="947" y="548"/>
                </a:cxn>
                <a:cxn ang="0">
                  <a:pos x="947" y="586"/>
                </a:cxn>
                <a:cxn ang="0">
                  <a:pos x="0" y="586"/>
                </a:cxn>
                <a:cxn ang="0">
                  <a:pos x="0" y="586"/>
                </a:cxn>
              </a:cxnLst>
              <a:rect l="0" t="0" r="r" b="b"/>
              <a:pathLst>
                <a:path w="947" h="586">
                  <a:moveTo>
                    <a:pt x="0" y="586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548"/>
                  </a:lnTo>
                  <a:lnTo>
                    <a:pt x="947" y="548"/>
                  </a:lnTo>
                  <a:lnTo>
                    <a:pt x="947" y="586"/>
                  </a:lnTo>
                  <a:lnTo>
                    <a:pt x="0" y="586"/>
                  </a:lnTo>
                  <a:lnTo>
                    <a:pt x="0" y="5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65" name="Freeform 86"/>
            <p:cNvSpPr>
              <a:spLocks/>
            </p:cNvSpPr>
            <p:nvPr/>
          </p:nvSpPr>
          <p:spPr bwMode="auto">
            <a:xfrm>
              <a:off x="11958638" y="927100"/>
              <a:ext cx="1506538" cy="704850"/>
            </a:xfrm>
            <a:custGeom>
              <a:avLst/>
              <a:gdLst/>
              <a:ahLst/>
              <a:cxnLst>
                <a:cxn ang="0">
                  <a:pos x="668" y="266"/>
                </a:cxn>
                <a:cxn ang="0">
                  <a:pos x="574" y="354"/>
                </a:cxn>
                <a:cxn ang="0">
                  <a:pos x="477" y="193"/>
                </a:cxn>
                <a:cxn ang="0">
                  <a:pos x="392" y="432"/>
                </a:cxn>
                <a:cxn ang="0">
                  <a:pos x="281" y="359"/>
                </a:cxn>
                <a:cxn ang="0">
                  <a:pos x="241" y="441"/>
                </a:cxn>
                <a:cxn ang="0">
                  <a:pos x="120" y="205"/>
                </a:cxn>
                <a:cxn ang="0">
                  <a:pos x="42" y="333"/>
                </a:cxn>
                <a:cxn ang="0">
                  <a:pos x="0" y="307"/>
                </a:cxn>
                <a:cxn ang="0">
                  <a:pos x="123" y="108"/>
                </a:cxn>
                <a:cxn ang="0">
                  <a:pos x="238" y="333"/>
                </a:cxn>
                <a:cxn ang="0">
                  <a:pos x="260" y="290"/>
                </a:cxn>
                <a:cxn ang="0">
                  <a:pos x="368" y="359"/>
                </a:cxn>
                <a:cxn ang="0">
                  <a:pos x="465" y="85"/>
                </a:cxn>
                <a:cxn ang="0">
                  <a:pos x="586" y="281"/>
                </a:cxn>
                <a:cxn ang="0">
                  <a:pos x="692" y="181"/>
                </a:cxn>
                <a:cxn ang="0">
                  <a:pos x="734" y="323"/>
                </a:cxn>
                <a:cxn ang="0">
                  <a:pos x="907" y="0"/>
                </a:cxn>
                <a:cxn ang="0">
                  <a:pos x="949" y="21"/>
                </a:cxn>
                <a:cxn ang="0">
                  <a:pos x="723" y="444"/>
                </a:cxn>
                <a:cxn ang="0">
                  <a:pos x="668" y="266"/>
                </a:cxn>
                <a:cxn ang="0">
                  <a:pos x="668" y="266"/>
                </a:cxn>
              </a:cxnLst>
              <a:rect l="0" t="0" r="r" b="b"/>
              <a:pathLst>
                <a:path w="949" h="444">
                  <a:moveTo>
                    <a:pt x="668" y="266"/>
                  </a:moveTo>
                  <a:lnTo>
                    <a:pt x="574" y="354"/>
                  </a:lnTo>
                  <a:lnTo>
                    <a:pt x="477" y="193"/>
                  </a:lnTo>
                  <a:lnTo>
                    <a:pt x="392" y="432"/>
                  </a:lnTo>
                  <a:lnTo>
                    <a:pt x="281" y="359"/>
                  </a:lnTo>
                  <a:lnTo>
                    <a:pt x="241" y="441"/>
                  </a:lnTo>
                  <a:lnTo>
                    <a:pt x="120" y="205"/>
                  </a:lnTo>
                  <a:lnTo>
                    <a:pt x="42" y="333"/>
                  </a:lnTo>
                  <a:lnTo>
                    <a:pt x="0" y="307"/>
                  </a:lnTo>
                  <a:lnTo>
                    <a:pt x="123" y="108"/>
                  </a:lnTo>
                  <a:lnTo>
                    <a:pt x="238" y="333"/>
                  </a:lnTo>
                  <a:lnTo>
                    <a:pt x="260" y="290"/>
                  </a:lnTo>
                  <a:lnTo>
                    <a:pt x="368" y="359"/>
                  </a:lnTo>
                  <a:lnTo>
                    <a:pt x="465" y="85"/>
                  </a:lnTo>
                  <a:lnTo>
                    <a:pt x="586" y="281"/>
                  </a:lnTo>
                  <a:lnTo>
                    <a:pt x="692" y="181"/>
                  </a:lnTo>
                  <a:lnTo>
                    <a:pt x="734" y="323"/>
                  </a:lnTo>
                  <a:lnTo>
                    <a:pt x="907" y="0"/>
                  </a:lnTo>
                  <a:lnTo>
                    <a:pt x="949" y="21"/>
                  </a:lnTo>
                  <a:lnTo>
                    <a:pt x="723" y="444"/>
                  </a:lnTo>
                  <a:lnTo>
                    <a:pt x="668" y="266"/>
                  </a:lnTo>
                  <a:lnTo>
                    <a:pt x="668" y="26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66" name="Freeform 87"/>
            <p:cNvSpPr>
              <a:spLocks noEditPoints="1"/>
            </p:cNvSpPr>
            <p:nvPr/>
          </p:nvSpPr>
          <p:spPr bwMode="auto">
            <a:xfrm>
              <a:off x="11961813" y="2006600"/>
              <a:ext cx="1485900" cy="906463"/>
            </a:xfrm>
            <a:custGeom>
              <a:avLst/>
              <a:gdLst/>
              <a:ahLst/>
              <a:cxnLst>
                <a:cxn ang="0">
                  <a:pos x="0" y="571"/>
                </a:cxn>
                <a:cxn ang="0">
                  <a:pos x="0" y="0"/>
                </a:cxn>
                <a:cxn ang="0">
                  <a:pos x="936" y="0"/>
                </a:cxn>
                <a:cxn ang="0">
                  <a:pos x="936" y="557"/>
                </a:cxn>
                <a:cxn ang="0">
                  <a:pos x="936" y="571"/>
                </a:cxn>
                <a:cxn ang="0">
                  <a:pos x="0" y="571"/>
                </a:cxn>
                <a:cxn ang="0">
                  <a:pos x="0" y="571"/>
                </a:cxn>
                <a:cxn ang="0">
                  <a:pos x="921" y="557"/>
                </a:cxn>
                <a:cxn ang="0">
                  <a:pos x="921" y="543"/>
                </a:cxn>
                <a:cxn ang="0">
                  <a:pos x="921" y="557"/>
                </a:cxn>
                <a:cxn ang="0">
                  <a:pos x="921" y="557"/>
                </a:cxn>
                <a:cxn ang="0">
                  <a:pos x="28" y="543"/>
                </a:cxn>
                <a:cxn ang="0">
                  <a:pos x="907" y="543"/>
                </a:cxn>
                <a:cxn ang="0">
                  <a:pos x="907" y="28"/>
                </a:cxn>
                <a:cxn ang="0">
                  <a:pos x="28" y="28"/>
                </a:cxn>
                <a:cxn ang="0">
                  <a:pos x="28" y="543"/>
                </a:cxn>
                <a:cxn ang="0">
                  <a:pos x="28" y="543"/>
                </a:cxn>
              </a:cxnLst>
              <a:rect l="0" t="0" r="r" b="b"/>
              <a:pathLst>
                <a:path w="936" h="571">
                  <a:moveTo>
                    <a:pt x="0" y="571"/>
                  </a:moveTo>
                  <a:lnTo>
                    <a:pt x="0" y="0"/>
                  </a:lnTo>
                  <a:lnTo>
                    <a:pt x="936" y="0"/>
                  </a:lnTo>
                  <a:lnTo>
                    <a:pt x="936" y="557"/>
                  </a:lnTo>
                  <a:lnTo>
                    <a:pt x="936" y="571"/>
                  </a:lnTo>
                  <a:lnTo>
                    <a:pt x="0" y="571"/>
                  </a:lnTo>
                  <a:lnTo>
                    <a:pt x="0" y="571"/>
                  </a:lnTo>
                  <a:close/>
                  <a:moveTo>
                    <a:pt x="921" y="557"/>
                  </a:moveTo>
                  <a:lnTo>
                    <a:pt x="921" y="543"/>
                  </a:lnTo>
                  <a:lnTo>
                    <a:pt x="921" y="557"/>
                  </a:lnTo>
                  <a:lnTo>
                    <a:pt x="921" y="557"/>
                  </a:lnTo>
                  <a:close/>
                  <a:moveTo>
                    <a:pt x="28" y="543"/>
                  </a:moveTo>
                  <a:lnTo>
                    <a:pt x="907" y="543"/>
                  </a:lnTo>
                  <a:lnTo>
                    <a:pt x="907" y="28"/>
                  </a:lnTo>
                  <a:lnTo>
                    <a:pt x="28" y="28"/>
                  </a:lnTo>
                  <a:lnTo>
                    <a:pt x="28" y="543"/>
                  </a:lnTo>
                  <a:lnTo>
                    <a:pt x="28" y="5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67" name="Rectangle 88"/>
            <p:cNvSpPr>
              <a:spLocks noChangeArrowheads="1"/>
            </p:cNvSpPr>
            <p:nvPr/>
          </p:nvSpPr>
          <p:spPr bwMode="auto">
            <a:xfrm>
              <a:off x="11984038" y="2028825"/>
              <a:ext cx="1439863" cy="134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68" name="Freeform 89"/>
            <p:cNvSpPr>
              <a:spLocks/>
            </p:cNvSpPr>
            <p:nvPr/>
          </p:nvSpPr>
          <p:spPr bwMode="auto">
            <a:xfrm>
              <a:off x="11995150" y="2276475"/>
              <a:ext cx="1406525" cy="44450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0" y="0"/>
                </a:cxn>
                <a:cxn ang="0">
                  <a:pos x="886" y="0"/>
                </a:cxn>
                <a:cxn ang="0">
                  <a:pos x="886" y="28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886" h="28">
                  <a:moveTo>
                    <a:pt x="0" y="28"/>
                  </a:moveTo>
                  <a:lnTo>
                    <a:pt x="0" y="0"/>
                  </a:lnTo>
                  <a:lnTo>
                    <a:pt x="886" y="0"/>
                  </a:lnTo>
                  <a:lnTo>
                    <a:pt x="886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69" name="Freeform 90"/>
            <p:cNvSpPr>
              <a:spLocks/>
            </p:cNvSpPr>
            <p:nvPr/>
          </p:nvSpPr>
          <p:spPr bwMode="auto">
            <a:xfrm>
              <a:off x="11995150" y="2489200"/>
              <a:ext cx="1406525" cy="46038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0"/>
                </a:cxn>
                <a:cxn ang="0">
                  <a:pos x="886" y="0"/>
                </a:cxn>
                <a:cxn ang="0">
                  <a:pos x="886" y="29"/>
                </a:cxn>
                <a:cxn ang="0">
                  <a:pos x="0" y="29"/>
                </a:cxn>
                <a:cxn ang="0">
                  <a:pos x="0" y="29"/>
                </a:cxn>
              </a:cxnLst>
              <a:rect l="0" t="0" r="r" b="b"/>
              <a:pathLst>
                <a:path w="886" h="29">
                  <a:moveTo>
                    <a:pt x="0" y="29"/>
                  </a:moveTo>
                  <a:lnTo>
                    <a:pt x="0" y="0"/>
                  </a:lnTo>
                  <a:lnTo>
                    <a:pt x="886" y="0"/>
                  </a:lnTo>
                  <a:lnTo>
                    <a:pt x="886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70" name="Freeform 91"/>
            <p:cNvSpPr>
              <a:spLocks/>
            </p:cNvSpPr>
            <p:nvPr/>
          </p:nvSpPr>
          <p:spPr bwMode="auto">
            <a:xfrm>
              <a:off x="11995150" y="2703513"/>
              <a:ext cx="1406525" cy="44450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0" y="0"/>
                </a:cxn>
                <a:cxn ang="0">
                  <a:pos x="886" y="0"/>
                </a:cxn>
                <a:cxn ang="0">
                  <a:pos x="886" y="28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886" h="28">
                  <a:moveTo>
                    <a:pt x="0" y="28"/>
                  </a:moveTo>
                  <a:lnTo>
                    <a:pt x="0" y="0"/>
                  </a:lnTo>
                  <a:lnTo>
                    <a:pt x="886" y="0"/>
                  </a:lnTo>
                  <a:lnTo>
                    <a:pt x="886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71" name="Freeform 92"/>
            <p:cNvSpPr>
              <a:spLocks/>
            </p:cNvSpPr>
            <p:nvPr/>
          </p:nvSpPr>
          <p:spPr bwMode="auto">
            <a:xfrm>
              <a:off x="12179300" y="2130425"/>
              <a:ext cx="44450" cy="749300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0" y="0"/>
                </a:cxn>
                <a:cxn ang="0">
                  <a:pos x="28" y="0"/>
                </a:cxn>
                <a:cxn ang="0">
                  <a:pos x="28" y="472"/>
                </a:cxn>
                <a:cxn ang="0">
                  <a:pos x="0" y="472"/>
                </a:cxn>
                <a:cxn ang="0">
                  <a:pos x="0" y="472"/>
                </a:cxn>
              </a:cxnLst>
              <a:rect l="0" t="0" r="r" b="b"/>
              <a:pathLst>
                <a:path w="28" h="472">
                  <a:moveTo>
                    <a:pt x="0" y="472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472"/>
                  </a:lnTo>
                  <a:lnTo>
                    <a:pt x="0" y="472"/>
                  </a:lnTo>
                  <a:lnTo>
                    <a:pt x="0" y="4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72" name="Freeform 93"/>
            <p:cNvSpPr>
              <a:spLocks/>
            </p:cNvSpPr>
            <p:nvPr/>
          </p:nvSpPr>
          <p:spPr bwMode="auto">
            <a:xfrm>
              <a:off x="12449175" y="2130425"/>
              <a:ext cx="46038" cy="749300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472"/>
                </a:cxn>
                <a:cxn ang="0">
                  <a:pos x="0" y="472"/>
                </a:cxn>
                <a:cxn ang="0">
                  <a:pos x="0" y="472"/>
                </a:cxn>
              </a:cxnLst>
              <a:rect l="0" t="0" r="r" b="b"/>
              <a:pathLst>
                <a:path w="29" h="472">
                  <a:moveTo>
                    <a:pt x="0" y="472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472"/>
                  </a:lnTo>
                  <a:lnTo>
                    <a:pt x="0" y="472"/>
                  </a:lnTo>
                  <a:lnTo>
                    <a:pt x="0" y="4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73" name="Freeform 94"/>
            <p:cNvSpPr>
              <a:spLocks/>
            </p:cNvSpPr>
            <p:nvPr/>
          </p:nvSpPr>
          <p:spPr bwMode="auto">
            <a:xfrm>
              <a:off x="12723813" y="2130425"/>
              <a:ext cx="44450" cy="749300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0" y="0"/>
                </a:cxn>
                <a:cxn ang="0">
                  <a:pos x="28" y="0"/>
                </a:cxn>
                <a:cxn ang="0">
                  <a:pos x="28" y="472"/>
                </a:cxn>
                <a:cxn ang="0">
                  <a:pos x="0" y="472"/>
                </a:cxn>
                <a:cxn ang="0">
                  <a:pos x="0" y="472"/>
                </a:cxn>
              </a:cxnLst>
              <a:rect l="0" t="0" r="r" b="b"/>
              <a:pathLst>
                <a:path w="28" h="472">
                  <a:moveTo>
                    <a:pt x="0" y="472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472"/>
                  </a:lnTo>
                  <a:lnTo>
                    <a:pt x="0" y="472"/>
                  </a:lnTo>
                  <a:lnTo>
                    <a:pt x="0" y="4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74" name="Freeform 95"/>
            <p:cNvSpPr>
              <a:spLocks/>
            </p:cNvSpPr>
            <p:nvPr/>
          </p:nvSpPr>
          <p:spPr bwMode="auto">
            <a:xfrm>
              <a:off x="13012738" y="2130425"/>
              <a:ext cx="44450" cy="749300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0" y="0"/>
                </a:cxn>
                <a:cxn ang="0">
                  <a:pos x="28" y="0"/>
                </a:cxn>
                <a:cxn ang="0">
                  <a:pos x="28" y="472"/>
                </a:cxn>
                <a:cxn ang="0">
                  <a:pos x="0" y="472"/>
                </a:cxn>
                <a:cxn ang="0">
                  <a:pos x="0" y="472"/>
                </a:cxn>
              </a:cxnLst>
              <a:rect l="0" t="0" r="r" b="b"/>
              <a:pathLst>
                <a:path w="28" h="472">
                  <a:moveTo>
                    <a:pt x="0" y="472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472"/>
                  </a:lnTo>
                  <a:lnTo>
                    <a:pt x="0" y="472"/>
                  </a:lnTo>
                  <a:lnTo>
                    <a:pt x="0" y="4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  <p:sp>
          <p:nvSpPr>
            <p:cNvPr id="375" name="Freeform 96"/>
            <p:cNvSpPr>
              <a:spLocks/>
            </p:cNvSpPr>
            <p:nvPr/>
          </p:nvSpPr>
          <p:spPr bwMode="auto">
            <a:xfrm>
              <a:off x="13241338" y="2130425"/>
              <a:ext cx="47625" cy="749300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472"/>
                </a:cxn>
                <a:cxn ang="0">
                  <a:pos x="0" y="472"/>
                </a:cxn>
                <a:cxn ang="0">
                  <a:pos x="0" y="472"/>
                </a:cxn>
              </a:cxnLst>
              <a:rect l="0" t="0" r="r" b="b"/>
              <a:pathLst>
                <a:path w="30" h="472">
                  <a:moveTo>
                    <a:pt x="0" y="47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472"/>
                  </a:lnTo>
                  <a:lnTo>
                    <a:pt x="0" y="472"/>
                  </a:lnTo>
                  <a:lnTo>
                    <a:pt x="0" y="4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4BAF"/>
                </a:solidFill>
              </a:endParaRP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5232973" y="1976556"/>
            <a:ext cx="917498" cy="212544"/>
            <a:chOff x="7511871" y="1774049"/>
            <a:chExt cx="963455" cy="223191"/>
          </a:xfrm>
          <a:solidFill>
            <a:schemeClr val="tx2"/>
          </a:solidFill>
        </p:grpSpPr>
        <p:grpSp>
          <p:nvGrpSpPr>
            <p:cNvPr id="259" name="Group 9"/>
            <p:cNvGrpSpPr>
              <a:grpSpLocks noChangeAspect="1"/>
            </p:cNvGrpSpPr>
            <p:nvPr/>
          </p:nvGrpSpPr>
          <p:grpSpPr bwMode="auto">
            <a:xfrm>
              <a:off x="7511871" y="1774049"/>
              <a:ext cx="285852" cy="223191"/>
              <a:chOff x="1720" y="459"/>
              <a:chExt cx="2322" cy="1813"/>
            </a:xfrm>
            <a:grpFill/>
          </p:grpSpPr>
          <p:sp>
            <p:nvSpPr>
              <p:cNvPr id="279" name="Freeform 10"/>
              <p:cNvSpPr>
                <a:spLocks noEditPoints="1"/>
              </p:cNvSpPr>
              <p:nvPr/>
            </p:nvSpPr>
            <p:spPr bwMode="auto">
              <a:xfrm>
                <a:off x="1720" y="459"/>
                <a:ext cx="2322" cy="1813"/>
              </a:xfrm>
              <a:custGeom>
                <a:avLst/>
                <a:gdLst>
                  <a:gd name="T0" fmla="*/ 919 w 980"/>
                  <a:gd name="T1" fmla="*/ 0 h 765"/>
                  <a:gd name="T2" fmla="*/ 61 w 980"/>
                  <a:gd name="T3" fmla="*/ 0 h 765"/>
                  <a:gd name="T4" fmla="*/ 0 w 980"/>
                  <a:gd name="T5" fmla="*/ 61 h 765"/>
                  <a:gd name="T6" fmla="*/ 0 w 980"/>
                  <a:gd name="T7" fmla="*/ 704 h 765"/>
                  <a:gd name="T8" fmla="*/ 61 w 980"/>
                  <a:gd name="T9" fmla="*/ 762 h 765"/>
                  <a:gd name="T10" fmla="*/ 919 w 980"/>
                  <a:gd name="T11" fmla="*/ 762 h 765"/>
                  <a:gd name="T12" fmla="*/ 980 w 980"/>
                  <a:gd name="T13" fmla="*/ 704 h 765"/>
                  <a:gd name="T14" fmla="*/ 980 w 980"/>
                  <a:gd name="T15" fmla="*/ 61 h 765"/>
                  <a:gd name="T16" fmla="*/ 919 w 980"/>
                  <a:gd name="T17" fmla="*/ 0 h 765"/>
                  <a:gd name="T18" fmla="*/ 889 w 980"/>
                  <a:gd name="T19" fmla="*/ 92 h 765"/>
                  <a:gd name="T20" fmla="*/ 889 w 980"/>
                  <a:gd name="T21" fmla="*/ 673 h 765"/>
                  <a:gd name="T22" fmla="*/ 92 w 980"/>
                  <a:gd name="T23" fmla="*/ 673 h 765"/>
                  <a:gd name="T24" fmla="*/ 92 w 980"/>
                  <a:gd name="T25" fmla="*/ 87 h 765"/>
                  <a:gd name="T26" fmla="*/ 889 w 980"/>
                  <a:gd name="T27" fmla="*/ 87 h 765"/>
                  <a:gd name="T28" fmla="*/ 889 w 980"/>
                  <a:gd name="T29" fmla="*/ 92 h 765"/>
                  <a:gd name="T30" fmla="*/ 889 w 980"/>
                  <a:gd name="T31" fmla="*/ 92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0" h="765">
                    <a:moveTo>
                      <a:pt x="919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28" y="0"/>
                      <a:pt x="0" y="27"/>
                      <a:pt x="0" y="61"/>
                    </a:cubicBezTo>
                    <a:cubicBezTo>
                      <a:pt x="0" y="704"/>
                      <a:pt x="0" y="704"/>
                      <a:pt x="0" y="704"/>
                    </a:cubicBezTo>
                    <a:cubicBezTo>
                      <a:pt x="0" y="737"/>
                      <a:pt x="28" y="765"/>
                      <a:pt x="61" y="762"/>
                    </a:cubicBezTo>
                    <a:cubicBezTo>
                      <a:pt x="919" y="762"/>
                      <a:pt x="919" y="762"/>
                      <a:pt x="919" y="762"/>
                    </a:cubicBezTo>
                    <a:cubicBezTo>
                      <a:pt x="953" y="765"/>
                      <a:pt x="980" y="737"/>
                      <a:pt x="980" y="704"/>
                    </a:cubicBezTo>
                    <a:cubicBezTo>
                      <a:pt x="980" y="61"/>
                      <a:pt x="980" y="61"/>
                      <a:pt x="980" y="61"/>
                    </a:cubicBezTo>
                    <a:cubicBezTo>
                      <a:pt x="980" y="27"/>
                      <a:pt x="953" y="0"/>
                      <a:pt x="919" y="0"/>
                    </a:cubicBezTo>
                    <a:close/>
                    <a:moveTo>
                      <a:pt x="889" y="92"/>
                    </a:moveTo>
                    <a:cubicBezTo>
                      <a:pt x="889" y="673"/>
                      <a:pt x="889" y="673"/>
                      <a:pt x="889" y="673"/>
                    </a:cubicBezTo>
                    <a:cubicBezTo>
                      <a:pt x="92" y="673"/>
                      <a:pt x="92" y="673"/>
                      <a:pt x="92" y="673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889" y="87"/>
                      <a:pt x="889" y="87"/>
                      <a:pt x="889" y="87"/>
                    </a:cubicBezTo>
                    <a:cubicBezTo>
                      <a:pt x="889" y="92"/>
                      <a:pt x="889" y="92"/>
                      <a:pt x="889" y="92"/>
                    </a:cubicBezTo>
                    <a:cubicBezTo>
                      <a:pt x="889" y="92"/>
                      <a:pt x="889" y="92"/>
                      <a:pt x="889" y="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4BAF"/>
                  </a:solidFill>
                </a:endParaRPr>
              </a:p>
            </p:txBody>
          </p:sp>
          <p:sp>
            <p:nvSpPr>
              <p:cNvPr id="280" name="Freeform 12"/>
              <p:cNvSpPr>
                <a:spLocks/>
              </p:cNvSpPr>
              <p:nvPr/>
            </p:nvSpPr>
            <p:spPr bwMode="auto">
              <a:xfrm>
                <a:off x="2090" y="980"/>
                <a:ext cx="701" cy="763"/>
              </a:xfrm>
              <a:custGeom>
                <a:avLst/>
                <a:gdLst>
                  <a:gd name="T0" fmla="*/ 701 w 701"/>
                  <a:gd name="T1" fmla="*/ 0 h 763"/>
                  <a:gd name="T2" fmla="*/ 457 w 701"/>
                  <a:gd name="T3" fmla="*/ 763 h 763"/>
                  <a:gd name="T4" fmla="*/ 244 w 701"/>
                  <a:gd name="T5" fmla="*/ 763 h 763"/>
                  <a:gd name="T6" fmla="*/ 0 w 701"/>
                  <a:gd name="T7" fmla="*/ 0 h 763"/>
                  <a:gd name="T8" fmla="*/ 185 w 701"/>
                  <a:gd name="T9" fmla="*/ 0 h 763"/>
                  <a:gd name="T10" fmla="*/ 355 w 701"/>
                  <a:gd name="T11" fmla="*/ 626 h 763"/>
                  <a:gd name="T12" fmla="*/ 528 w 701"/>
                  <a:gd name="T13" fmla="*/ 0 h 763"/>
                  <a:gd name="T14" fmla="*/ 701 w 701"/>
                  <a:gd name="T15" fmla="*/ 0 h 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1" h="763">
                    <a:moveTo>
                      <a:pt x="701" y="0"/>
                    </a:moveTo>
                    <a:lnTo>
                      <a:pt x="457" y="763"/>
                    </a:lnTo>
                    <a:lnTo>
                      <a:pt x="244" y="763"/>
                    </a:lnTo>
                    <a:lnTo>
                      <a:pt x="0" y="0"/>
                    </a:lnTo>
                    <a:lnTo>
                      <a:pt x="185" y="0"/>
                    </a:lnTo>
                    <a:lnTo>
                      <a:pt x="355" y="626"/>
                    </a:lnTo>
                    <a:lnTo>
                      <a:pt x="528" y="0"/>
                    </a:lnTo>
                    <a:lnTo>
                      <a:pt x="7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4BAF"/>
                  </a:solidFill>
                </a:endParaRPr>
              </a:p>
            </p:txBody>
          </p:sp>
          <p:sp>
            <p:nvSpPr>
              <p:cNvPr id="281" name="Freeform 13"/>
              <p:cNvSpPr>
                <a:spLocks/>
              </p:cNvSpPr>
              <p:nvPr/>
            </p:nvSpPr>
            <p:spPr bwMode="auto">
              <a:xfrm>
                <a:off x="2855" y="980"/>
                <a:ext cx="817" cy="763"/>
              </a:xfrm>
              <a:custGeom>
                <a:avLst/>
                <a:gdLst>
                  <a:gd name="T0" fmla="*/ 332 w 817"/>
                  <a:gd name="T1" fmla="*/ 763 h 763"/>
                  <a:gd name="T2" fmla="*/ 149 w 817"/>
                  <a:gd name="T3" fmla="*/ 239 h 763"/>
                  <a:gd name="T4" fmla="*/ 149 w 817"/>
                  <a:gd name="T5" fmla="*/ 763 h 763"/>
                  <a:gd name="T6" fmla="*/ 0 w 817"/>
                  <a:gd name="T7" fmla="*/ 763 h 763"/>
                  <a:gd name="T8" fmla="*/ 0 w 817"/>
                  <a:gd name="T9" fmla="*/ 0 h 763"/>
                  <a:gd name="T10" fmla="*/ 202 w 817"/>
                  <a:gd name="T11" fmla="*/ 0 h 763"/>
                  <a:gd name="T12" fmla="*/ 408 w 817"/>
                  <a:gd name="T13" fmla="*/ 597 h 763"/>
                  <a:gd name="T14" fmla="*/ 609 w 817"/>
                  <a:gd name="T15" fmla="*/ 0 h 763"/>
                  <a:gd name="T16" fmla="*/ 817 w 817"/>
                  <a:gd name="T17" fmla="*/ 0 h 763"/>
                  <a:gd name="T18" fmla="*/ 817 w 817"/>
                  <a:gd name="T19" fmla="*/ 763 h 763"/>
                  <a:gd name="T20" fmla="*/ 656 w 817"/>
                  <a:gd name="T21" fmla="*/ 763 h 763"/>
                  <a:gd name="T22" fmla="*/ 656 w 817"/>
                  <a:gd name="T23" fmla="*/ 237 h 763"/>
                  <a:gd name="T24" fmla="*/ 479 w 817"/>
                  <a:gd name="T25" fmla="*/ 763 h 763"/>
                  <a:gd name="T26" fmla="*/ 332 w 817"/>
                  <a:gd name="T27" fmla="*/ 763 h 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7" h="763">
                    <a:moveTo>
                      <a:pt x="332" y="763"/>
                    </a:moveTo>
                    <a:lnTo>
                      <a:pt x="149" y="239"/>
                    </a:lnTo>
                    <a:lnTo>
                      <a:pt x="149" y="763"/>
                    </a:lnTo>
                    <a:lnTo>
                      <a:pt x="0" y="763"/>
                    </a:lnTo>
                    <a:lnTo>
                      <a:pt x="0" y="0"/>
                    </a:lnTo>
                    <a:lnTo>
                      <a:pt x="202" y="0"/>
                    </a:lnTo>
                    <a:lnTo>
                      <a:pt x="408" y="597"/>
                    </a:lnTo>
                    <a:lnTo>
                      <a:pt x="609" y="0"/>
                    </a:lnTo>
                    <a:lnTo>
                      <a:pt x="817" y="0"/>
                    </a:lnTo>
                    <a:lnTo>
                      <a:pt x="817" y="763"/>
                    </a:lnTo>
                    <a:lnTo>
                      <a:pt x="656" y="763"/>
                    </a:lnTo>
                    <a:lnTo>
                      <a:pt x="656" y="237"/>
                    </a:lnTo>
                    <a:lnTo>
                      <a:pt x="479" y="763"/>
                    </a:lnTo>
                    <a:lnTo>
                      <a:pt x="332" y="7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4BAF"/>
                  </a:solidFill>
                </a:endParaRPr>
              </a:p>
            </p:txBody>
          </p:sp>
        </p:grpSp>
        <p:grpSp>
          <p:nvGrpSpPr>
            <p:cNvPr id="260" name="Group 9"/>
            <p:cNvGrpSpPr>
              <a:grpSpLocks noChangeAspect="1"/>
            </p:cNvGrpSpPr>
            <p:nvPr/>
          </p:nvGrpSpPr>
          <p:grpSpPr bwMode="auto">
            <a:xfrm>
              <a:off x="7850672" y="1774049"/>
              <a:ext cx="285852" cy="223191"/>
              <a:chOff x="1720" y="459"/>
              <a:chExt cx="2322" cy="1813"/>
            </a:xfrm>
            <a:grpFill/>
          </p:grpSpPr>
          <p:sp>
            <p:nvSpPr>
              <p:cNvPr id="276" name="Freeform 10"/>
              <p:cNvSpPr>
                <a:spLocks noEditPoints="1"/>
              </p:cNvSpPr>
              <p:nvPr/>
            </p:nvSpPr>
            <p:spPr bwMode="auto">
              <a:xfrm>
                <a:off x="1720" y="459"/>
                <a:ext cx="2322" cy="1813"/>
              </a:xfrm>
              <a:custGeom>
                <a:avLst/>
                <a:gdLst>
                  <a:gd name="T0" fmla="*/ 919 w 980"/>
                  <a:gd name="T1" fmla="*/ 0 h 765"/>
                  <a:gd name="T2" fmla="*/ 61 w 980"/>
                  <a:gd name="T3" fmla="*/ 0 h 765"/>
                  <a:gd name="T4" fmla="*/ 0 w 980"/>
                  <a:gd name="T5" fmla="*/ 61 h 765"/>
                  <a:gd name="T6" fmla="*/ 0 w 980"/>
                  <a:gd name="T7" fmla="*/ 704 h 765"/>
                  <a:gd name="T8" fmla="*/ 61 w 980"/>
                  <a:gd name="T9" fmla="*/ 762 h 765"/>
                  <a:gd name="T10" fmla="*/ 919 w 980"/>
                  <a:gd name="T11" fmla="*/ 762 h 765"/>
                  <a:gd name="T12" fmla="*/ 980 w 980"/>
                  <a:gd name="T13" fmla="*/ 704 h 765"/>
                  <a:gd name="T14" fmla="*/ 980 w 980"/>
                  <a:gd name="T15" fmla="*/ 61 h 765"/>
                  <a:gd name="T16" fmla="*/ 919 w 980"/>
                  <a:gd name="T17" fmla="*/ 0 h 765"/>
                  <a:gd name="T18" fmla="*/ 889 w 980"/>
                  <a:gd name="T19" fmla="*/ 92 h 765"/>
                  <a:gd name="T20" fmla="*/ 889 w 980"/>
                  <a:gd name="T21" fmla="*/ 673 h 765"/>
                  <a:gd name="T22" fmla="*/ 92 w 980"/>
                  <a:gd name="T23" fmla="*/ 673 h 765"/>
                  <a:gd name="T24" fmla="*/ 92 w 980"/>
                  <a:gd name="T25" fmla="*/ 87 h 765"/>
                  <a:gd name="T26" fmla="*/ 889 w 980"/>
                  <a:gd name="T27" fmla="*/ 87 h 765"/>
                  <a:gd name="T28" fmla="*/ 889 w 980"/>
                  <a:gd name="T29" fmla="*/ 92 h 765"/>
                  <a:gd name="T30" fmla="*/ 889 w 980"/>
                  <a:gd name="T31" fmla="*/ 92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0" h="765">
                    <a:moveTo>
                      <a:pt x="919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28" y="0"/>
                      <a:pt x="0" y="27"/>
                      <a:pt x="0" y="61"/>
                    </a:cubicBezTo>
                    <a:cubicBezTo>
                      <a:pt x="0" y="704"/>
                      <a:pt x="0" y="704"/>
                      <a:pt x="0" y="704"/>
                    </a:cubicBezTo>
                    <a:cubicBezTo>
                      <a:pt x="0" y="737"/>
                      <a:pt x="28" y="765"/>
                      <a:pt x="61" y="762"/>
                    </a:cubicBezTo>
                    <a:cubicBezTo>
                      <a:pt x="919" y="762"/>
                      <a:pt x="919" y="762"/>
                      <a:pt x="919" y="762"/>
                    </a:cubicBezTo>
                    <a:cubicBezTo>
                      <a:pt x="953" y="765"/>
                      <a:pt x="980" y="737"/>
                      <a:pt x="980" y="704"/>
                    </a:cubicBezTo>
                    <a:cubicBezTo>
                      <a:pt x="980" y="61"/>
                      <a:pt x="980" y="61"/>
                      <a:pt x="980" y="61"/>
                    </a:cubicBezTo>
                    <a:cubicBezTo>
                      <a:pt x="980" y="27"/>
                      <a:pt x="953" y="0"/>
                      <a:pt x="919" y="0"/>
                    </a:cubicBezTo>
                    <a:close/>
                    <a:moveTo>
                      <a:pt x="889" y="92"/>
                    </a:moveTo>
                    <a:cubicBezTo>
                      <a:pt x="889" y="673"/>
                      <a:pt x="889" y="673"/>
                      <a:pt x="889" y="673"/>
                    </a:cubicBezTo>
                    <a:cubicBezTo>
                      <a:pt x="92" y="673"/>
                      <a:pt x="92" y="673"/>
                      <a:pt x="92" y="673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889" y="87"/>
                      <a:pt x="889" y="87"/>
                      <a:pt x="889" y="87"/>
                    </a:cubicBezTo>
                    <a:cubicBezTo>
                      <a:pt x="889" y="92"/>
                      <a:pt x="889" y="92"/>
                      <a:pt x="889" y="92"/>
                    </a:cubicBezTo>
                    <a:cubicBezTo>
                      <a:pt x="889" y="92"/>
                      <a:pt x="889" y="92"/>
                      <a:pt x="889" y="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4BAF"/>
                  </a:solidFill>
                </a:endParaRPr>
              </a:p>
            </p:txBody>
          </p:sp>
          <p:sp>
            <p:nvSpPr>
              <p:cNvPr id="277" name="Freeform 12"/>
              <p:cNvSpPr>
                <a:spLocks/>
              </p:cNvSpPr>
              <p:nvPr/>
            </p:nvSpPr>
            <p:spPr bwMode="auto">
              <a:xfrm>
                <a:off x="2090" y="980"/>
                <a:ext cx="701" cy="763"/>
              </a:xfrm>
              <a:custGeom>
                <a:avLst/>
                <a:gdLst>
                  <a:gd name="T0" fmla="*/ 701 w 701"/>
                  <a:gd name="T1" fmla="*/ 0 h 763"/>
                  <a:gd name="T2" fmla="*/ 457 w 701"/>
                  <a:gd name="T3" fmla="*/ 763 h 763"/>
                  <a:gd name="T4" fmla="*/ 244 w 701"/>
                  <a:gd name="T5" fmla="*/ 763 h 763"/>
                  <a:gd name="T6" fmla="*/ 0 w 701"/>
                  <a:gd name="T7" fmla="*/ 0 h 763"/>
                  <a:gd name="T8" fmla="*/ 185 w 701"/>
                  <a:gd name="T9" fmla="*/ 0 h 763"/>
                  <a:gd name="T10" fmla="*/ 355 w 701"/>
                  <a:gd name="T11" fmla="*/ 626 h 763"/>
                  <a:gd name="T12" fmla="*/ 528 w 701"/>
                  <a:gd name="T13" fmla="*/ 0 h 763"/>
                  <a:gd name="T14" fmla="*/ 701 w 701"/>
                  <a:gd name="T15" fmla="*/ 0 h 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1" h="763">
                    <a:moveTo>
                      <a:pt x="701" y="0"/>
                    </a:moveTo>
                    <a:lnTo>
                      <a:pt x="457" y="763"/>
                    </a:lnTo>
                    <a:lnTo>
                      <a:pt x="244" y="763"/>
                    </a:lnTo>
                    <a:lnTo>
                      <a:pt x="0" y="0"/>
                    </a:lnTo>
                    <a:lnTo>
                      <a:pt x="185" y="0"/>
                    </a:lnTo>
                    <a:lnTo>
                      <a:pt x="355" y="626"/>
                    </a:lnTo>
                    <a:lnTo>
                      <a:pt x="528" y="0"/>
                    </a:lnTo>
                    <a:lnTo>
                      <a:pt x="7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4BAF"/>
                  </a:solidFill>
                </a:endParaRPr>
              </a:p>
            </p:txBody>
          </p:sp>
          <p:sp>
            <p:nvSpPr>
              <p:cNvPr id="278" name="Freeform 13"/>
              <p:cNvSpPr>
                <a:spLocks/>
              </p:cNvSpPr>
              <p:nvPr/>
            </p:nvSpPr>
            <p:spPr bwMode="auto">
              <a:xfrm>
                <a:off x="2855" y="980"/>
                <a:ext cx="817" cy="763"/>
              </a:xfrm>
              <a:custGeom>
                <a:avLst/>
                <a:gdLst>
                  <a:gd name="T0" fmla="*/ 332 w 817"/>
                  <a:gd name="T1" fmla="*/ 763 h 763"/>
                  <a:gd name="T2" fmla="*/ 149 w 817"/>
                  <a:gd name="T3" fmla="*/ 239 h 763"/>
                  <a:gd name="T4" fmla="*/ 149 w 817"/>
                  <a:gd name="T5" fmla="*/ 763 h 763"/>
                  <a:gd name="T6" fmla="*/ 0 w 817"/>
                  <a:gd name="T7" fmla="*/ 763 h 763"/>
                  <a:gd name="T8" fmla="*/ 0 w 817"/>
                  <a:gd name="T9" fmla="*/ 0 h 763"/>
                  <a:gd name="T10" fmla="*/ 202 w 817"/>
                  <a:gd name="T11" fmla="*/ 0 h 763"/>
                  <a:gd name="T12" fmla="*/ 408 w 817"/>
                  <a:gd name="T13" fmla="*/ 597 h 763"/>
                  <a:gd name="T14" fmla="*/ 609 w 817"/>
                  <a:gd name="T15" fmla="*/ 0 h 763"/>
                  <a:gd name="T16" fmla="*/ 817 w 817"/>
                  <a:gd name="T17" fmla="*/ 0 h 763"/>
                  <a:gd name="T18" fmla="*/ 817 w 817"/>
                  <a:gd name="T19" fmla="*/ 763 h 763"/>
                  <a:gd name="T20" fmla="*/ 656 w 817"/>
                  <a:gd name="T21" fmla="*/ 763 h 763"/>
                  <a:gd name="T22" fmla="*/ 656 w 817"/>
                  <a:gd name="T23" fmla="*/ 237 h 763"/>
                  <a:gd name="T24" fmla="*/ 479 w 817"/>
                  <a:gd name="T25" fmla="*/ 763 h 763"/>
                  <a:gd name="T26" fmla="*/ 332 w 817"/>
                  <a:gd name="T27" fmla="*/ 763 h 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7" h="763">
                    <a:moveTo>
                      <a:pt x="332" y="763"/>
                    </a:moveTo>
                    <a:lnTo>
                      <a:pt x="149" y="239"/>
                    </a:lnTo>
                    <a:lnTo>
                      <a:pt x="149" y="763"/>
                    </a:lnTo>
                    <a:lnTo>
                      <a:pt x="0" y="763"/>
                    </a:lnTo>
                    <a:lnTo>
                      <a:pt x="0" y="0"/>
                    </a:lnTo>
                    <a:lnTo>
                      <a:pt x="202" y="0"/>
                    </a:lnTo>
                    <a:lnTo>
                      <a:pt x="408" y="597"/>
                    </a:lnTo>
                    <a:lnTo>
                      <a:pt x="609" y="0"/>
                    </a:lnTo>
                    <a:lnTo>
                      <a:pt x="817" y="0"/>
                    </a:lnTo>
                    <a:lnTo>
                      <a:pt x="817" y="763"/>
                    </a:lnTo>
                    <a:lnTo>
                      <a:pt x="656" y="763"/>
                    </a:lnTo>
                    <a:lnTo>
                      <a:pt x="656" y="237"/>
                    </a:lnTo>
                    <a:lnTo>
                      <a:pt x="479" y="763"/>
                    </a:lnTo>
                    <a:lnTo>
                      <a:pt x="332" y="7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4BAF"/>
                  </a:solidFill>
                </a:endParaRPr>
              </a:p>
            </p:txBody>
          </p:sp>
        </p:grpSp>
        <p:grpSp>
          <p:nvGrpSpPr>
            <p:cNvPr id="272" name="Group 9"/>
            <p:cNvGrpSpPr>
              <a:grpSpLocks noChangeAspect="1"/>
            </p:cNvGrpSpPr>
            <p:nvPr/>
          </p:nvGrpSpPr>
          <p:grpSpPr bwMode="auto">
            <a:xfrm>
              <a:off x="8189474" y="1774049"/>
              <a:ext cx="285852" cy="223191"/>
              <a:chOff x="1720" y="459"/>
              <a:chExt cx="2322" cy="1813"/>
            </a:xfrm>
            <a:grpFill/>
          </p:grpSpPr>
          <p:sp>
            <p:nvSpPr>
              <p:cNvPr id="273" name="Freeform 10"/>
              <p:cNvSpPr>
                <a:spLocks noEditPoints="1"/>
              </p:cNvSpPr>
              <p:nvPr/>
            </p:nvSpPr>
            <p:spPr bwMode="auto">
              <a:xfrm>
                <a:off x="1720" y="459"/>
                <a:ext cx="2322" cy="1813"/>
              </a:xfrm>
              <a:custGeom>
                <a:avLst/>
                <a:gdLst>
                  <a:gd name="T0" fmla="*/ 919 w 980"/>
                  <a:gd name="T1" fmla="*/ 0 h 765"/>
                  <a:gd name="T2" fmla="*/ 61 w 980"/>
                  <a:gd name="T3" fmla="*/ 0 h 765"/>
                  <a:gd name="T4" fmla="*/ 0 w 980"/>
                  <a:gd name="T5" fmla="*/ 61 h 765"/>
                  <a:gd name="T6" fmla="*/ 0 w 980"/>
                  <a:gd name="T7" fmla="*/ 704 h 765"/>
                  <a:gd name="T8" fmla="*/ 61 w 980"/>
                  <a:gd name="T9" fmla="*/ 762 h 765"/>
                  <a:gd name="T10" fmla="*/ 919 w 980"/>
                  <a:gd name="T11" fmla="*/ 762 h 765"/>
                  <a:gd name="T12" fmla="*/ 980 w 980"/>
                  <a:gd name="T13" fmla="*/ 704 h 765"/>
                  <a:gd name="T14" fmla="*/ 980 w 980"/>
                  <a:gd name="T15" fmla="*/ 61 h 765"/>
                  <a:gd name="T16" fmla="*/ 919 w 980"/>
                  <a:gd name="T17" fmla="*/ 0 h 765"/>
                  <a:gd name="T18" fmla="*/ 889 w 980"/>
                  <a:gd name="T19" fmla="*/ 92 h 765"/>
                  <a:gd name="T20" fmla="*/ 889 w 980"/>
                  <a:gd name="T21" fmla="*/ 673 h 765"/>
                  <a:gd name="T22" fmla="*/ 92 w 980"/>
                  <a:gd name="T23" fmla="*/ 673 h 765"/>
                  <a:gd name="T24" fmla="*/ 92 w 980"/>
                  <a:gd name="T25" fmla="*/ 87 h 765"/>
                  <a:gd name="T26" fmla="*/ 889 w 980"/>
                  <a:gd name="T27" fmla="*/ 87 h 765"/>
                  <a:gd name="T28" fmla="*/ 889 w 980"/>
                  <a:gd name="T29" fmla="*/ 92 h 765"/>
                  <a:gd name="T30" fmla="*/ 889 w 980"/>
                  <a:gd name="T31" fmla="*/ 92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0" h="765">
                    <a:moveTo>
                      <a:pt x="919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28" y="0"/>
                      <a:pt x="0" y="27"/>
                      <a:pt x="0" y="61"/>
                    </a:cubicBezTo>
                    <a:cubicBezTo>
                      <a:pt x="0" y="704"/>
                      <a:pt x="0" y="704"/>
                      <a:pt x="0" y="704"/>
                    </a:cubicBezTo>
                    <a:cubicBezTo>
                      <a:pt x="0" y="737"/>
                      <a:pt x="28" y="765"/>
                      <a:pt x="61" y="762"/>
                    </a:cubicBezTo>
                    <a:cubicBezTo>
                      <a:pt x="919" y="762"/>
                      <a:pt x="919" y="762"/>
                      <a:pt x="919" y="762"/>
                    </a:cubicBezTo>
                    <a:cubicBezTo>
                      <a:pt x="953" y="765"/>
                      <a:pt x="980" y="737"/>
                      <a:pt x="980" y="704"/>
                    </a:cubicBezTo>
                    <a:cubicBezTo>
                      <a:pt x="980" y="61"/>
                      <a:pt x="980" y="61"/>
                      <a:pt x="980" y="61"/>
                    </a:cubicBezTo>
                    <a:cubicBezTo>
                      <a:pt x="980" y="27"/>
                      <a:pt x="953" y="0"/>
                      <a:pt x="919" y="0"/>
                    </a:cubicBezTo>
                    <a:close/>
                    <a:moveTo>
                      <a:pt x="889" y="92"/>
                    </a:moveTo>
                    <a:cubicBezTo>
                      <a:pt x="889" y="673"/>
                      <a:pt x="889" y="673"/>
                      <a:pt x="889" y="673"/>
                    </a:cubicBezTo>
                    <a:cubicBezTo>
                      <a:pt x="92" y="673"/>
                      <a:pt x="92" y="673"/>
                      <a:pt x="92" y="673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889" y="87"/>
                      <a:pt x="889" y="87"/>
                      <a:pt x="889" y="87"/>
                    </a:cubicBezTo>
                    <a:cubicBezTo>
                      <a:pt x="889" y="92"/>
                      <a:pt x="889" y="92"/>
                      <a:pt x="889" y="92"/>
                    </a:cubicBezTo>
                    <a:cubicBezTo>
                      <a:pt x="889" y="92"/>
                      <a:pt x="889" y="92"/>
                      <a:pt x="889" y="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4BAF"/>
                  </a:solidFill>
                </a:endParaRPr>
              </a:p>
            </p:txBody>
          </p:sp>
          <p:sp>
            <p:nvSpPr>
              <p:cNvPr id="274" name="Freeform 12"/>
              <p:cNvSpPr>
                <a:spLocks/>
              </p:cNvSpPr>
              <p:nvPr/>
            </p:nvSpPr>
            <p:spPr bwMode="auto">
              <a:xfrm>
                <a:off x="2090" y="980"/>
                <a:ext cx="701" cy="763"/>
              </a:xfrm>
              <a:custGeom>
                <a:avLst/>
                <a:gdLst>
                  <a:gd name="T0" fmla="*/ 701 w 701"/>
                  <a:gd name="T1" fmla="*/ 0 h 763"/>
                  <a:gd name="T2" fmla="*/ 457 w 701"/>
                  <a:gd name="T3" fmla="*/ 763 h 763"/>
                  <a:gd name="T4" fmla="*/ 244 w 701"/>
                  <a:gd name="T5" fmla="*/ 763 h 763"/>
                  <a:gd name="T6" fmla="*/ 0 w 701"/>
                  <a:gd name="T7" fmla="*/ 0 h 763"/>
                  <a:gd name="T8" fmla="*/ 185 w 701"/>
                  <a:gd name="T9" fmla="*/ 0 h 763"/>
                  <a:gd name="T10" fmla="*/ 355 w 701"/>
                  <a:gd name="T11" fmla="*/ 626 h 763"/>
                  <a:gd name="T12" fmla="*/ 528 w 701"/>
                  <a:gd name="T13" fmla="*/ 0 h 763"/>
                  <a:gd name="T14" fmla="*/ 701 w 701"/>
                  <a:gd name="T15" fmla="*/ 0 h 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1" h="763">
                    <a:moveTo>
                      <a:pt x="701" y="0"/>
                    </a:moveTo>
                    <a:lnTo>
                      <a:pt x="457" y="763"/>
                    </a:lnTo>
                    <a:lnTo>
                      <a:pt x="244" y="763"/>
                    </a:lnTo>
                    <a:lnTo>
                      <a:pt x="0" y="0"/>
                    </a:lnTo>
                    <a:lnTo>
                      <a:pt x="185" y="0"/>
                    </a:lnTo>
                    <a:lnTo>
                      <a:pt x="355" y="626"/>
                    </a:lnTo>
                    <a:lnTo>
                      <a:pt x="528" y="0"/>
                    </a:lnTo>
                    <a:lnTo>
                      <a:pt x="7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4BAF"/>
                  </a:solidFill>
                </a:endParaRPr>
              </a:p>
            </p:txBody>
          </p:sp>
          <p:sp>
            <p:nvSpPr>
              <p:cNvPr id="275" name="Freeform 13"/>
              <p:cNvSpPr>
                <a:spLocks/>
              </p:cNvSpPr>
              <p:nvPr/>
            </p:nvSpPr>
            <p:spPr bwMode="auto">
              <a:xfrm>
                <a:off x="2855" y="980"/>
                <a:ext cx="817" cy="763"/>
              </a:xfrm>
              <a:custGeom>
                <a:avLst/>
                <a:gdLst>
                  <a:gd name="T0" fmla="*/ 332 w 817"/>
                  <a:gd name="T1" fmla="*/ 763 h 763"/>
                  <a:gd name="T2" fmla="*/ 149 w 817"/>
                  <a:gd name="T3" fmla="*/ 239 h 763"/>
                  <a:gd name="T4" fmla="*/ 149 w 817"/>
                  <a:gd name="T5" fmla="*/ 763 h 763"/>
                  <a:gd name="T6" fmla="*/ 0 w 817"/>
                  <a:gd name="T7" fmla="*/ 763 h 763"/>
                  <a:gd name="T8" fmla="*/ 0 w 817"/>
                  <a:gd name="T9" fmla="*/ 0 h 763"/>
                  <a:gd name="T10" fmla="*/ 202 w 817"/>
                  <a:gd name="T11" fmla="*/ 0 h 763"/>
                  <a:gd name="T12" fmla="*/ 408 w 817"/>
                  <a:gd name="T13" fmla="*/ 597 h 763"/>
                  <a:gd name="T14" fmla="*/ 609 w 817"/>
                  <a:gd name="T15" fmla="*/ 0 h 763"/>
                  <a:gd name="T16" fmla="*/ 817 w 817"/>
                  <a:gd name="T17" fmla="*/ 0 h 763"/>
                  <a:gd name="T18" fmla="*/ 817 w 817"/>
                  <a:gd name="T19" fmla="*/ 763 h 763"/>
                  <a:gd name="T20" fmla="*/ 656 w 817"/>
                  <a:gd name="T21" fmla="*/ 763 h 763"/>
                  <a:gd name="T22" fmla="*/ 656 w 817"/>
                  <a:gd name="T23" fmla="*/ 237 h 763"/>
                  <a:gd name="T24" fmla="*/ 479 w 817"/>
                  <a:gd name="T25" fmla="*/ 763 h 763"/>
                  <a:gd name="T26" fmla="*/ 332 w 817"/>
                  <a:gd name="T27" fmla="*/ 763 h 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7" h="763">
                    <a:moveTo>
                      <a:pt x="332" y="763"/>
                    </a:moveTo>
                    <a:lnTo>
                      <a:pt x="149" y="239"/>
                    </a:lnTo>
                    <a:lnTo>
                      <a:pt x="149" y="763"/>
                    </a:lnTo>
                    <a:lnTo>
                      <a:pt x="0" y="763"/>
                    </a:lnTo>
                    <a:lnTo>
                      <a:pt x="0" y="0"/>
                    </a:lnTo>
                    <a:lnTo>
                      <a:pt x="202" y="0"/>
                    </a:lnTo>
                    <a:lnTo>
                      <a:pt x="408" y="597"/>
                    </a:lnTo>
                    <a:lnTo>
                      <a:pt x="609" y="0"/>
                    </a:lnTo>
                    <a:lnTo>
                      <a:pt x="817" y="0"/>
                    </a:lnTo>
                    <a:lnTo>
                      <a:pt x="817" y="763"/>
                    </a:lnTo>
                    <a:lnTo>
                      <a:pt x="656" y="763"/>
                    </a:lnTo>
                    <a:lnTo>
                      <a:pt x="656" y="237"/>
                    </a:lnTo>
                    <a:lnTo>
                      <a:pt x="479" y="763"/>
                    </a:lnTo>
                    <a:lnTo>
                      <a:pt x="332" y="7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4BAF"/>
                  </a:solidFill>
                </a:endParaRPr>
              </a:p>
            </p:txBody>
          </p:sp>
        </p:grpSp>
      </p:grpSp>
      <p:sp>
        <p:nvSpPr>
          <p:cNvPr id="198" name="Rectangle 197"/>
          <p:cNvSpPr/>
          <p:nvPr/>
        </p:nvSpPr>
        <p:spPr>
          <a:xfrm>
            <a:off x="7845044" y="2347876"/>
            <a:ext cx="765412" cy="400110"/>
          </a:xfrm>
          <a:prstGeom prst="rect">
            <a:avLst/>
          </a:prstGeom>
          <a:noFill/>
        </p:spPr>
        <p:txBody>
          <a:bodyPr wrap="square" lIns="91438" tIns="45719" rIns="91438" bIns="45719" rtlCol="0" anchor="b">
            <a:spAutoFit/>
          </a:bodyPr>
          <a:lstStyle/>
          <a:p>
            <a:pPr algn="ctr" defTabSz="456689"/>
            <a:r>
              <a:rPr lang="en-US" sz="10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</a:rPr>
              <a:t>UCS C3000 </a:t>
            </a:r>
          </a:p>
        </p:txBody>
      </p:sp>
      <p:pic>
        <p:nvPicPr>
          <p:cNvPr id="199" name="Picture 19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044" y="2807254"/>
            <a:ext cx="797410" cy="554298"/>
          </a:xfrm>
          <a:prstGeom prst="rect">
            <a:avLst/>
          </a:prstGeom>
          <a:effectLst/>
        </p:spPr>
      </p:pic>
      <p:grpSp>
        <p:nvGrpSpPr>
          <p:cNvPr id="182" name="Group 181"/>
          <p:cNvGrpSpPr/>
          <p:nvPr/>
        </p:nvGrpSpPr>
        <p:grpSpPr>
          <a:xfrm>
            <a:off x="1463327" y="2347876"/>
            <a:ext cx="1704225" cy="1039848"/>
            <a:chOff x="803510" y="1763650"/>
            <a:chExt cx="1704225" cy="1039848"/>
          </a:xfrm>
        </p:grpSpPr>
        <p:pic>
          <p:nvPicPr>
            <p:cNvPr id="194" name="Picture 19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915" y="2124297"/>
              <a:ext cx="769415" cy="679201"/>
            </a:xfrm>
            <a:prstGeom prst="rect">
              <a:avLst/>
            </a:prstGeom>
            <a:effectLst/>
          </p:spPr>
        </p:pic>
        <p:sp>
          <p:nvSpPr>
            <p:cNvPr id="195" name="TextBox 194"/>
            <p:cNvSpPr txBox="1"/>
            <p:nvPr/>
          </p:nvSpPr>
          <p:spPr>
            <a:xfrm>
              <a:off x="803510" y="1763650"/>
              <a:ext cx="1704225" cy="24622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ctr" defTabSz="456701">
                <a:defRPr sz="1100">
                  <a:solidFill>
                    <a:schemeClr val="bg2"/>
                  </a:solidFill>
                </a:defRPr>
              </a:lvl1pPr>
            </a:lstStyle>
            <a:p>
              <a:r>
                <a:rPr lang="en-US" sz="1000" dirty="0">
                  <a:solidFill>
                    <a:srgbClr val="595959"/>
                  </a:solidFill>
                  <a:latin typeface="Arial"/>
                  <a:ea typeface="Apple LiGothic Medium"/>
                  <a:cs typeface="Apple LiGothic Medium"/>
                </a:rPr>
                <a:t>Fourth Generation UCS</a:t>
              </a:r>
            </a:p>
          </p:txBody>
        </p:sp>
      </p:grpSp>
      <p:pic>
        <p:nvPicPr>
          <p:cNvPr id="144" name="Mini Rack Picture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89" y="2777064"/>
            <a:ext cx="593155" cy="6539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1586" y="152315"/>
            <a:ext cx="8345488" cy="731837"/>
          </a:xfrm>
        </p:spPr>
        <p:txBody>
          <a:bodyPr/>
          <a:lstStyle/>
          <a:p>
            <a:r>
              <a:rPr lang="en-US" dirty="0"/>
              <a:t>One Architecture for Operational Simplicity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4971457" y="2371983"/>
            <a:ext cx="1456088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457058"/>
            <a:r>
              <a:rPr lang="en-US" sz="1100" b="1" dirty="0">
                <a:solidFill>
                  <a:srgbClr val="004BAF"/>
                </a:solidFill>
              </a:rPr>
              <a:t>HyperFlex Systems</a:t>
            </a:r>
          </a:p>
        </p:txBody>
      </p:sp>
      <p:pic>
        <p:nvPicPr>
          <p:cNvPr id="162" name="Picture 161" descr="Front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441" y="2832883"/>
            <a:ext cx="1405250" cy="430264"/>
          </a:xfrm>
          <a:prstGeom prst="rect">
            <a:avLst/>
          </a:prstGeom>
        </p:spPr>
      </p:pic>
      <p:sp>
        <p:nvSpPr>
          <p:cNvPr id="126" name="Text Placeholder 3" descr="Left:  Hyperconverged"/>
          <p:cNvSpPr txBox="1">
            <a:spLocks/>
          </p:cNvSpPr>
          <p:nvPr/>
        </p:nvSpPr>
        <p:spPr>
          <a:xfrm>
            <a:off x="4982232" y="3632408"/>
            <a:ext cx="1418981" cy="427809"/>
          </a:xfrm>
          <a:prstGeom prst="rect">
            <a:avLst/>
          </a:prstGeom>
          <a:noFill/>
        </p:spPr>
        <p:txBody>
          <a:bodyPr wrap="square" lIns="91438" tIns="45719" rIns="91438" bIns="45719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100" b="1" cap="all">
                <a:solidFill>
                  <a:schemeClr val="accent3"/>
                </a:solidFill>
              </a:defRPr>
            </a:lvl1pPr>
          </a:lstStyle>
          <a:p>
            <a:r>
              <a:rPr lang="en-US" sz="1200" b="0" cap="none" dirty="0">
                <a:solidFill>
                  <a:srgbClr val="004BAF"/>
                </a:solidFill>
              </a:rPr>
              <a:t>Hyperconverged</a:t>
            </a:r>
          </a:p>
          <a:p>
            <a:r>
              <a:rPr lang="en-US" sz="1200" b="0" cap="none" dirty="0">
                <a:solidFill>
                  <a:srgbClr val="004BAF"/>
                </a:solidFill>
              </a:rPr>
              <a:t>Infrastructure</a:t>
            </a:r>
          </a:p>
        </p:txBody>
      </p:sp>
      <p:sp>
        <p:nvSpPr>
          <p:cNvPr id="125" name="Text Placeholder 3" descr="Left:  Integrated Infrastructure"/>
          <p:cNvSpPr txBox="1">
            <a:spLocks/>
          </p:cNvSpPr>
          <p:nvPr/>
        </p:nvSpPr>
        <p:spPr>
          <a:xfrm>
            <a:off x="3343130" y="3636115"/>
            <a:ext cx="1317607" cy="444737"/>
          </a:xfrm>
          <a:prstGeom prst="rect">
            <a:avLst/>
          </a:prstGeom>
          <a:noFill/>
        </p:spPr>
        <p:txBody>
          <a:bodyPr wrap="square" lIns="91438" tIns="45719" rIns="91438" bIns="45719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100" b="1" cap="all">
                <a:solidFill>
                  <a:schemeClr val="accent3"/>
                </a:solidFill>
              </a:defRPr>
            </a:lvl1pPr>
          </a:lstStyle>
          <a:p>
            <a:pPr>
              <a:lnSpc>
                <a:spcPct val="95000"/>
              </a:lnSpc>
            </a:pPr>
            <a:r>
              <a:rPr lang="en-US" sz="1200" b="0" cap="none" dirty="0">
                <a:solidFill>
                  <a:srgbClr val="004BAF"/>
                </a:solidFill>
              </a:rPr>
              <a:t>Converged Infrastructure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352292" y="4180189"/>
            <a:ext cx="8528434" cy="348338"/>
          </a:xfrm>
          <a:prstGeom prst="leftRightArrow">
            <a:avLst>
              <a:gd name="adj1" fmla="val 100000"/>
              <a:gd name="adj2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/>
              </a:gs>
              <a:gs pos="5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2064" y="4194304"/>
            <a:ext cx="1588892" cy="31162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1400" b="1" spc="-50" dirty="0">
                <a:solidFill>
                  <a:srgbClr val="004BAF">
                    <a:lumMod val="75000"/>
                  </a:srgbClr>
                </a:solidFill>
                <a:latin typeface="Arial"/>
              </a:rPr>
              <a:t>Core Data Center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0447" y="4194304"/>
            <a:ext cx="611447" cy="31162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</a:rPr>
              <a:t>Edge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7864322" y="4194304"/>
            <a:ext cx="662129" cy="31162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</a:rPr>
              <a:t>Cloud</a:t>
            </a:r>
          </a:p>
        </p:txBody>
      </p:sp>
      <p:sp>
        <p:nvSpPr>
          <p:cNvPr id="11" name="Freeform 10"/>
          <p:cNvSpPr/>
          <p:nvPr/>
        </p:nvSpPr>
        <p:spPr>
          <a:xfrm>
            <a:off x="360189" y="3842965"/>
            <a:ext cx="8503298" cy="237215"/>
          </a:xfrm>
          <a:custGeom>
            <a:avLst/>
            <a:gdLst>
              <a:gd name="connsiteX0" fmla="*/ 0 w 8503298"/>
              <a:gd name="connsiteY0" fmla="*/ 0 h 286138"/>
              <a:gd name="connsiteX1" fmla="*/ 0 w 8503298"/>
              <a:gd name="connsiteY1" fmla="*/ 286138 h 286138"/>
              <a:gd name="connsiteX2" fmla="*/ 8503298 w 8503298"/>
              <a:gd name="connsiteY2" fmla="*/ 286138 h 286138"/>
              <a:gd name="connsiteX3" fmla="*/ 8503298 w 8503298"/>
              <a:gd name="connsiteY3" fmla="*/ 24881 h 28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03298" h="286138">
                <a:moveTo>
                  <a:pt x="0" y="0"/>
                </a:moveTo>
                <a:lnTo>
                  <a:pt x="0" y="286138"/>
                </a:lnTo>
                <a:lnTo>
                  <a:pt x="8503298" y="286138"/>
                </a:lnTo>
                <a:lnTo>
                  <a:pt x="8503298" y="24881"/>
                </a:lnTo>
              </a:path>
            </a:pathLst>
          </a:custGeom>
          <a:noFill/>
          <a:ln w="635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24034" y="859796"/>
            <a:ext cx="8539453" cy="899526"/>
          </a:xfrm>
          <a:prstGeom prst="rect">
            <a:avLst/>
          </a:prstGeom>
          <a:pattFill prst="dkUpDiag">
            <a:fgClr>
              <a:schemeClr val="tx2"/>
            </a:fgClr>
            <a:bgClr>
              <a:schemeClr val="accent1"/>
            </a:bgClr>
          </a:patt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ctr">
              <a:lnSpc>
                <a:spcPct val="90000"/>
              </a:lnSpc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Unified Management Model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393463" y="2367229"/>
            <a:ext cx="855899" cy="246221"/>
          </a:xfrm>
          <a:prstGeom prst="rect">
            <a:avLst/>
          </a:prstGeom>
          <a:noFill/>
        </p:spPr>
        <p:txBody>
          <a:bodyPr wrap="square" lIns="91438" tIns="45719" rIns="91438" bIns="45719" rtlCol="0" anchor="b">
            <a:spAutoFit/>
          </a:bodyPr>
          <a:lstStyle>
            <a:defPPr>
              <a:defRPr lang="en-US"/>
            </a:defPPr>
            <a:lvl1pPr algn="ctr" defTabSz="456701"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sz="1000" dirty="0">
                <a:solidFill>
                  <a:srgbClr val="595959"/>
                </a:solidFill>
                <a:latin typeface="Arial"/>
                <a:ea typeface="Apple LiGothic Medium"/>
                <a:cs typeface="Apple LiGothic Medium"/>
              </a:rPr>
              <a:t>UCS Mini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16083" y="1319632"/>
            <a:ext cx="2584582" cy="325880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</a:rPr>
              <a:t>UCS Management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3301073" y="1319631"/>
            <a:ext cx="2574711" cy="325880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Cloud Center 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6079439" y="1321405"/>
            <a:ext cx="2574711" cy="325880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</a:rPr>
              <a:t>ACI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85987" y="2461820"/>
            <a:ext cx="1431892" cy="958204"/>
            <a:chOff x="3372431" y="2461819"/>
            <a:chExt cx="1431892" cy="958204"/>
          </a:xfrm>
        </p:grpSpPr>
        <p:pic>
          <p:nvPicPr>
            <p:cNvPr id="114" name="Picture 58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798" y="2808916"/>
              <a:ext cx="297424" cy="59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15" name="Picture 114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372431" y="2670481"/>
              <a:ext cx="400812" cy="101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12" name="Picture 111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554960" y="2839700"/>
              <a:ext cx="249363" cy="538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5619" y="2605888"/>
              <a:ext cx="177525" cy="165965"/>
            </a:xfrm>
            <a:prstGeom prst="rect">
              <a:avLst/>
            </a:prstGeom>
          </p:spPr>
        </p:pic>
        <p:pic>
          <p:nvPicPr>
            <p:cNvPr id="107" name="Picture 5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802666" y="2819003"/>
              <a:ext cx="264771" cy="59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99667">
                          <a14:foregroundMark x1="65333" y1="35206" x2="65333" y2="35206"/>
                          <a14:foregroundMark x1="65000" y1="40449" x2="65000" y2="404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7185" r="10419"/>
            <a:stretch/>
          </p:blipFill>
          <p:spPr>
            <a:xfrm>
              <a:off x="4190913" y="2808640"/>
              <a:ext cx="233808" cy="611383"/>
            </a:xfrm>
            <a:prstGeom prst="rect">
              <a:avLst/>
            </a:prstGeom>
            <a:effectLst/>
          </p:spPr>
        </p:pic>
        <p:pic>
          <p:nvPicPr>
            <p:cNvPr id="109" name="Picture 14" descr="http://willemterharmsel.nl/wp-content/uploads/2014/02/nimble_storage_logo300213.png"/>
            <p:cNvPicPr>
              <a:picLocks noChangeAspect="1" noChangeArrowheads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56216" y="2598614"/>
              <a:ext cx="402055" cy="191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85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819746" y="2513197"/>
              <a:ext cx="450718" cy="756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11" name="Picture 110" descr="emc2.png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2486" y="2461819"/>
              <a:ext cx="336163" cy="127025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8110" y="2664283"/>
              <a:ext cx="324923" cy="107570"/>
            </a:xfrm>
            <a:prstGeom prst="rect">
              <a:avLst/>
            </a:prstGeom>
          </p:spPr>
        </p:pic>
      </p:grpSp>
      <p:sp>
        <p:nvSpPr>
          <p:cNvPr id="105" name="Rectangle 104"/>
          <p:cNvSpPr/>
          <p:nvPr/>
        </p:nvSpPr>
        <p:spPr>
          <a:xfrm>
            <a:off x="6465811" y="2368150"/>
            <a:ext cx="1125116" cy="400110"/>
          </a:xfrm>
          <a:prstGeom prst="rect">
            <a:avLst/>
          </a:prstGeom>
          <a:noFill/>
        </p:spPr>
        <p:txBody>
          <a:bodyPr wrap="square" lIns="91438" tIns="45719" rIns="91438" bIns="45719" rtlCol="0" anchor="b">
            <a:spAutoFit/>
          </a:bodyPr>
          <a:lstStyle/>
          <a:p>
            <a:pPr algn="ctr" defTabSz="456652">
              <a:defRPr/>
            </a:pPr>
            <a:r>
              <a:rPr lang="en-US" sz="1000" kern="0" dirty="0">
                <a:solidFill>
                  <a:srgbClr val="595959"/>
                </a:solidFill>
              </a:rPr>
              <a:t>UCS </a:t>
            </a:r>
          </a:p>
          <a:p>
            <a:pPr algn="ctr" defTabSz="456652">
              <a:defRPr/>
            </a:pPr>
            <a:r>
              <a:rPr lang="en-US" sz="1000" kern="0" dirty="0">
                <a:solidFill>
                  <a:srgbClr val="595959"/>
                </a:solidFill>
              </a:rPr>
              <a:t>C240</a:t>
            </a: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731" y="2896086"/>
            <a:ext cx="901455" cy="389894"/>
          </a:xfrm>
          <a:prstGeom prst="rect">
            <a:avLst/>
          </a:prstGeom>
          <a:effectLst/>
        </p:spPr>
      </p:pic>
      <p:sp>
        <p:nvSpPr>
          <p:cNvPr id="102" name="Text Placeholder 3" descr="Left:  Scale Out "/>
          <p:cNvSpPr txBox="1">
            <a:spLocks/>
          </p:cNvSpPr>
          <p:nvPr/>
        </p:nvSpPr>
        <p:spPr>
          <a:xfrm>
            <a:off x="6424386" y="3649464"/>
            <a:ext cx="1319110" cy="399851"/>
          </a:xfrm>
          <a:prstGeom prst="rect">
            <a:avLst/>
          </a:prstGeom>
          <a:noFill/>
        </p:spPr>
        <p:txBody>
          <a:bodyPr wrap="square" lIns="91438" tIns="45719" rIns="91438" bIns="45719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100" b="1" cap="all">
                <a:solidFill>
                  <a:schemeClr val="accent3"/>
                </a:solidFill>
              </a:defRPr>
            </a:lvl1pPr>
          </a:lstStyle>
          <a:p>
            <a:r>
              <a:rPr lang="en-US" b="0" cap="none" dirty="0">
                <a:solidFill>
                  <a:srgbClr val="004BAF"/>
                </a:solidFill>
              </a:rPr>
              <a:t>Software-Defined Storage</a:t>
            </a:r>
          </a:p>
        </p:txBody>
      </p:sp>
      <p:pic>
        <p:nvPicPr>
          <p:cNvPr id="103" name="Picture 102" descr="download.pn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278" y="2225430"/>
            <a:ext cx="361817" cy="138547"/>
          </a:xfrm>
          <a:prstGeom prst="rect">
            <a:avLst/>
          </a:prstGeom>
        </p:spPr>
      </p:pic>
      <p:pic>
        <p:nvPicPr>
          <p:cNvPr id="117" name="Picture 116" descr="commvault_logo.pn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8288" y="2202609"/>
            <a:ext cx="300687" cy="1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7"/>
          <p:cNvSpPr/>
          <p:nvPr/>
        </p:nvSpPr>
        <p:spPr>
          <a:xfrm rot="5400000">
            <a:off x="1993346" y="-1993345"/>
            <a:ext cx="5157310" cy="9144001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79000">
                <a:schemeClr val="tx2">
                  <a:alpha val="9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of Complete Data Center Strategy</a:t>
            </a:r>
          </a:p>
        </p:txBody>
      </p:sp>
    </p:spTree>
    <p:extLst>
      <p:ext uri="{BB962C8B-B14F-4D97-AF65-F5344CB8AC3E}">
        <p14:creationId xmlns:p14="http://schemas.microsoft.com/office/powerpoint/2010/main" val="376789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23" name="Rectangle 7"/>
          <p:cNvSpPr/>
          <p:nvPr/>
        </p:nvSpPr>
        <p:spPr>
          <a:xfrm rot="5400000">
            <a:off x="2000250" y="-2000250"/>
            <a:ext cx="5143500" cy="9144000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62000">
                <a:schemeClr val="tx2">
                  <a:alpha val="82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827824" y="1277551"/>
            <a:ext cx="5488353" cy="2023302"/>
            <a:chOff x="2146887" y="1277551"/>
            <a:chExt cx="5488353" cy="2023302"/>
          </a:xfrm>
        </p:grpSpPr>
        <p:sp>
          <p:nvSpPr>
            <p:cNvPr id="3" name="TextBox 2"/>
            <p:cNvSpPr txBox="1"/>
            <p:nvPr/>
          </p:nvSpPr>
          <p:spPr>
            <a:xfrm>
              <a:off x="2263140" y="2560320"/>
              <a:ext cx="975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bg1">
                      <a:lumMod val="65000"/>
                    </a:schemeClr>
                  </a:solidFill>
                </a:rPr>
                <a:t>Analyze.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46928" y="2962299"/>
              <a:ext cx="27452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chemeClr val="bg1"/>
                  </a:solidFill>
                </a:rPr>
                <a:t>Simplify with HyperFlex</a:t>
              </a:r>
              <a:endParaRPr lang="en-US" sz="1600" i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98720" y="2560320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bg1">
                      <a:lumMod val="65000"/>
                    </a:schemeClr>
                  </a:solidFill>
                </a:rPr>
                <a:t>Automate.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16040" y="2560320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bg1">
                      <a:lumMod val="65000"/>
                    </a:schemeClr>
                  </a:solidFill>
                </a:rPr>
                <a:t>Protect.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146887" y="1277551"/>
              <a:ext cx="5436978" cy="1297765"/>
              <a:chOff x="2146887" y="1277551"/>
              <a:chExt cx="5436978" cy="1297765"/>
            </a:xfrm>
          </p:grpSpPr>
          <p:sp>
            <p:nvSpPr>
              <p:cNvPr id="30" name="Freeform 5"/>
              <p:cNvSpPr>
                <a:spLocks/>
              </p:cNvSpPr>
              <p:nvPr/>
            </p:nvSpPr>
            <p:spPr bwMode="auto">
              <a:xfrm>
                <a:off x="2146887" y="1303020"/>
                <a:ext cx="1113423" cy="1244920"/>
              </a:xfrm>
              <a:custGeom>
                <a:avLst/>
                <a:gdLst>
                  <a:gd name="T0" fmla="*/ 723 w 906"/>
                  <a:gd name="T1" fmla="*/ 0 h 1013"/>
                  <a:gd name="T2" fmla="*/ 617 w 906"/>
                  <a:gd name="T3" fmla="*/ 0 h 1013"/>
                  <a:gd name="T4" fmla="*/ 0 w 906"/>
                  <a:gd name="T5" fmla="*/ 1013 h 1013"/>
                  <a:gd name="T6" fmla="*/ 108 w 906"/>
                  <a:gd name="T7" fmla="*/ 1013 h 1013"/>
                  <a:gd name="T8" fmla="*/ 252 w 906"/>
                  <a:gd name="T9" fmla="*/ 772 h 1013"/>
                  <a:gd name="T10" fmla="*/ 252 w 906"/>
                  <a:gd name="T11" fmla="*/ 770 h 1013"/>
                  <a:gd name="T12" fmla="*/ 341 w 906"/>
                  <a:gd name="T13" fmla="*/ 616 h 1013"/>
                  <a:gd name="T14" fmla="*/ 344 w 906"/>
                  <a:gd name="T15" fmla="*/ 616 h 1013"/>
                  <a:gd name="T16" fmla="*/ 652 w 906"/>
                  <a:gd name="T17" fmla="*/ 83 h 1013"/>
                  <a:gd name="T18" fmla="*/ 654 w 906"/>
                  <a:gd name="T19" fmla="*/ 83 h 1013"/>
                  <a:gd name="T20" fmla="*/ 739 w 906"/>
                  <a:gd name="T21" fmla="*/ 616 h 1013"/>
                  <a:gd name="T22" fmla="*/ 753 w 906"/>
                  <a:gd name="T23" fmla="*/ 699 h 1013"/>
                  <a:gd name="T24" fmla="*/ 805 w 906"/>
                  <a:gd name="T25" fmla="*/ 1013 h 1013"/>
                  <a:gd name="T26" fmla="*/ 906 w 906"/>
                  <a:gd name="T27" fmla="*/ 1013 h 1013"/>
                  <a:gd name="T28" fmla="*/ 723 w 906"/>
                  <a:gd name="T29" fmla="*/ 0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6" h="1013">
                    <a:moveTo>
                      <a:pt x="723" y="0"/>
                    </a:moveTo>
                    <a:lnTo>
                      <a:pt x="617" y="0"/>
                    </a:lnTo>
                    <a:lnTo>
                      <a:pt x="0" y="1013"/>
                    </a:lnTo>
                    <a:lnTo>
                      <a:pt x="108" y="1013"/>
                    </a:lnTo>
                    <a:lnTo>
                      <a:pt x="252" y="772"/>
                    </a:lnTo>
                    <a:lnTo>
                      <a:pt x="252" y="770"/>
                    </a:lnTo>
                    <a:lnTo>
                      <a:pt x="341" y="616"/>
                    </a:lnTo>
                    <a:lnTo>
                      <a:pt x="344" y="616"/>
                    </a:lnTo>
                    <a:lnTo>
                      <a:pt x="652" y="83"/>
                    </a:lnTo>
                    <a:lnTo>
                      <a:pt x="654" y="83"/>
                    </a:lnTo>
                    <a:lnTo>
                      <a:pt x="739" y="616"/>
                    </a:lnTo>
                    <a:lnTo>
                      <a:pt x="753" y="699"/>
                    </a:lnTo>
                    <a:lnTo>
                      <a:pt x="805" y="1013"/>
                    </a:lnTo>
                    <a:lnTo>
                      <a:pt x="906" y="1013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6"/>
              <p:cNvSpPr>
                <a:spLocks/>
              </p:cNvSpPr>
              <p:nvPr/>
            </p:nvSpPr>
            <p:spPr bwMode="auto">
              <a:xfrm>
                <a:off x="3690503" y="1277551"/>
                <a:ext cx="1061807" cy="1297765"/>
              </a:xfrm>
              <a:custGeom>
                <a:avLst/>
                <a:gdLst>
                  <a:gd name="T0" fmla="*/ 321 w 367"/>
                  <a:gd name="T1" fmla="*/ 134 h 446"/>
                  <a:gd name="T2" fmla="*/ 208 w 367"/>
                  <a:gd name="T3" fmla="*/ 35 h 446"/>
                  <a:gd name="T4" fmla="*/ 99 w 367"/>
                  <a:gd name="T5" fmla="*/ 121 h 446"/>
                  <a:gd name="T6" fmla="*/ 171 w 367"/>
                  <a:gd name="T7" fmla="*/ 191 h 446"/>
                  <a:gd name="T8" fmla="*/ 216 w 367"/>
                  <a:gd name="T9" fmla="*/ 205 h 446"/>
                  <a:gd name="T10" fmla="*/ 332 w 367"/>
                  <a:gd name="T11" fmla="*/ 314 h 446"/>
                  <a:gd name="T12" fmla="*/ 166 w 367"/>
                  <a:gd name="T13" fmla="*/ 446 h 446"/>
                  <a:gd name="T14" fmla="*/ 5 w 367"/>
                  <a:gd name="T15" fmla="*/ 296 h 446"/>
                  <a:gd name="T16" fmla="*/ 45 w 367"/>
                  <a:gd name="T17" fmla="*/ 296 h 446"/>
                  <a:gd name="T18" fmla="*/ 169 w 367"/>
                  <a:gd name="T19" fmla="*/ 412 h 446"/>
                  <a:gd name="T20" fmla="*/ 291 w 367"/>
                  <a:gd name="T21" fmla="*/ 320 h 446"/>
                  <a:gd name="T22" fmla="*/ 185 w 367"/>
                  <a:gd name="T23" fmla="*/ 235 h 446"/>
                  <a:gd name="T24" fmla="*/ 143 w 367"/>
                  <a:gd name="T25" fmla="*/ 222 h 446"/>
                  <a:gd name="T26" fmla="*/ 58 w 367"/>
                  <a:gd name="T27" fmla="*/ 122 h 446"/>
                  <a:gd name="T28" fmla="*/ 210 w 367"/>
                  <a:gd name="T29" fmla="*/ 0 h 446"/>
                  <a:gd name="T30" fmla="*/ 362 w 367"/>
                  <a:gd name="T31" fmla="*/ 134 h 446"/>
                  <a:gd name="T32" fmla="*/ 321 w 367"/>
                  <a:gd name="T33" fmla="*/ 134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7" h="446">
                    <a:moveTo>
                      <a:pt x="321" y="134"/>
                    </a:moveTo>
                    <a:cubicBezTo>
                      <a:pt x="321" y="59"/>
                      <a:pt x="281" y="35"/>
                      <a:pt x="208" y="35"/>
                    </a:cubicBezTo>
                    <a:cubicBezTo>
                      <a:pt x="155" y="35"/>
                      <a:pt x="99" y="59"/>
                      <a:pt x="99" y="121"/>
                    </a:cubicBezTo>
                    <a:cubicBezTo>
                      <a:pt x="99" y="166"/>
                      <a:pt x="135" y="181"/>
                      <a:pt x="171" y="191"/>
                    </a:cubicBezTo>
                    <a:cubicBezTo>
                      <a:pt x="216" y="205"/>
                      <a:pt x="216" y="205"/>
                      <a:pt x="216" y="205"/>
                    </a:cubicBezTo>
                    <a:cubicBezTo>
                      <a:pt x="275" y="223"/>
                      <a:pt x="332" y="242"/>
                      <a:pt x="332" y="314"/>
                    </a:cubicBezTo>
                    <a:cubicBezTo>
                      <a:pt x="332" y="356"/>
                      <a:pt x="305" y="446"/>
                      <a:pt x="166" y="446"/>
                    </a:cubicBezTo>
                    <a:cubicBezTo>
                      <a:pt x="70" y="446"/>
                      <a:pt x="0" y="400"/>
                      <a:pt x="5" y="296"/>
                    </a:cubicBezTo>
                    <a:cubicBezTo>
                      <a:pt x="45" y="296"/>
                      <a:pt x="45" y="296"/>
                      <a:pt x="45" y="296"/>
                    </a:cubicBezTo>
                    <a:cubicBezTo>
                      <a:pt x="41" y="380"/>
                      <a:pt x="91" y="412"/>
                      <a:pt x="169" y="412"/>
                    </a:cubicBezTo>
                    <a:cubicBezTo>
                      <a:pt x="225" y="412"/>
                      <a:pt x="291" y="384"/>
                      <a:pt x="291" y="320"/>
                    </a:cubicBezTo>
                    <a:cubicBezTo>
                      <a:pt x="291" y="259"/>
                      <a:pt x="232" y="248"/>
                      <a:pt x="185" y="235"/>
                    </a:cubicBezTo>
                    <a:cubicBezTo>
                      <a:pt x="143" y="222"/>
                      <a:pt x="143" y="222"/>
                      <a:pt x="143" y="222"/>
                    </a:cubicBezTo>
                    <a:cubicBezTo>
                      <a:pt x="93" y="208"/>
                      <a:pt x="58" y="178"/>
                      <a:pt x="58" y="122"/>
                    </a:cubicBezTo>
                    <a:cubicBezTo>
                      <a:pt x="58" y="37"/>
                      <a:pt x="134" y="0"/>
                      <a:pt x="210" y="0"/>
                    </a:cubicBezTo>
                    <a:cubicBezTo>
                      <a:pt x="297" y="0"/>
                      <a:pt x="367" y="35"/>
                      <a:pt x="362" y="134"/>
                    </a:cubicBezTo>
                    <a:lnTo>
                      <a:pt x="321" y="1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7"/>
              <p:cNvSpPr>
                <a:spLocks noEditPoints="1"/>
              </p:cNvSpPr>
              <p:nvPr/>
            </p:nvSpPr>
            <p:spPr bwMode="auto">
              <a:xfrm>
                <a:off x="6486418" y="1303020"/>
                <a:ext cx="1097447" cy="1244920"/>
              </a:xfrm>
              <a:custGeom>
                <a:avLst/>
                <a:gdLst>
                  <a:gd name="T0" fmla="*/ 92 w 379"/>
                  <a:gd name="T1" fmla="*/ 0 h 428"/>
                  <a:gd name="T2" fmla="*/ 265 w 379"/>
                  <a:gd name="T3" fmla="*/ 0 h 428"/>
                  <a:gd name="T4" fmla="*/ 379 w 379"/>
                  <a:gd name="T5" fmla="*/ 106 h 428"/>
                  <a:gd name="T6" fmla="*/ 232 w 379"/>
                  <a:gd name="T7" fmla="*/ 245 h 428"/>
                  <a:gd name="T8" fmla="*/ 80 w 379"/>
                  <a:gd name="T9" fmla="*/ 245 h 428"/>
                  <a:gd name="T10" fmla="*/ 41 w 379"/>
                  <a:gd name="T11" fmla="*/ 428 h 428"/>
                  <a:gd name="T12" fmla="*/ 0 w 379"/>
                  <a:gd name="T13" fmla="*/ 428 h 428"/>
                  <a:gd name="T14" fmla="*/ 92 w 379"/>
                  <a:gd name="T15" fmla="*/ 0 h 428"/>
                  <a:gd name="T16" fmla="*/ 88 w 379"/>
                  <a:gd name="T17" fmla="*/ 210 h 428"/>
                  <a:gd name="T18" fmla="*/ 233 w 379"/>
                  <a:gd name="T19" fmla="*/ 210 h 428"/>
                  <a:gd name="T20" fmla="*/ 338 w 379"/>
                  <a:gd name="T21" fmla="*/ 112 h 428"/>
                  <a:gd name="T22" fmla="*/ 251 w 379"/>
                  <a:gd name="T23" fmla="*/ 35 h 428"/>
                  <a:gd name="T24" fmla="*/ 126 w 379"/>
                  <a:gd name="T25" fmla="*/ 35 h 428"/>
                  <a:gd name="T26" fmla="*/ 88 w 379"/>
                  <a:gd name="T27" fmla="*/ 210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9" h="428">
                    <a:moveTo>
                      <a:pt x="92" y="0"/>
                    </a:moveTo>
                    <a:cubicBezTo>
                      <a:pt x="265" y="0"/>
                      <a:pt x="265" y="0"/>
                      <a:pt x="265" y="0"/>
                    </a:cubicBezTo>
                    <a:cubicBezTo>
                      <a:pt x="329" y="0"/>
                      <a:pt x="379" y="40"/>
                      <a:pt x="379" y="106"/>
                    </a:cubicBezTo>
                    <a:cubicBezTo>
                      <a:pt x="379" y="194"/>
                      <a:pt x="317" y="245"/>
                      <a:pt x="232" y="245"/>
                    </a:cubicBezTo>
                    <a:cubicBezTo>
                      <a:pt x="80" y="245"/>
                      <a:pt x="80" y="245"/>
                      <a:pt x="80" y="245"/>
                    </a:cubicBezTo>
                    <a:cubicBezTo>
                      <a:pt x="41" y="428"/>
                      <a:pt x="41" y="428"/>
                      <a:pt x="41" y="428"/>
                    </a:cubicBezTo>
                    <a:cubicBezTo>
                      <a:pt x="0" y="428"/>
                      <a:pt x="0" y="428"/>
                      <a:pt x="0" y="428"/>
                    </a:cubicBezTo>
                    <a:lnTo>
                      <a:pt x="92" y="0"/>
                    </a:lnTo>
                    <a:close/>
                    <a:moveTo>
                      <a:pt x="88" y="210"/>
                    </a:moveTo>
                    <a:cubicBezTo>
                      <a:pt x="233" y="210"/>
                      <a:pt x="233" y="210"/>
                      <a:pt x="233" y="210"/>
                    </a:cubicBezTo>
                    <a:cubicBezTo>
                      <a:pt x="292" y="210"/>
                      <a:pt x="338" y="173"/>
                      <a:pt x="338" y="112"/>
                    </a:cubicBezTo>
                    <a:cubicBezTo>
                      <a:pt x="338" y="55"/>
                      <a:pt x="304" y="35"/>
                      <a:pt x="251" y="35"/>
                    </a:cubicBezTo>
                    <a:cubicBezTo>
                      <a:pt x="126" y="35"/>
                      <a:pt x="126" y="35"/>
                      <a:pt x="126" y="35"/>
                    </a:cubicBezTo>
                    <a:lnTo>
                      <a:pt x="88" y="210"/>
                    </a:lnTo>
                    <a:close/>
                  </a:path>
                </a:pathLst>
              </a:cu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8"/>
              <p:cNvSpPr>
                <a:spLocks/>
              </p:cNvSpPr>
              <p:nvPr/>
            </p:nvSpPr>
            <p:spPr bwMode="auto">
              <a:xfrm>
                <a:off x="4948683" y="1303020"/>
                <a:ext cx="1114651" cy="1244920"/>
              </a:xfrm>
              <a:custGeom>
                <a:avLst/>
                <a:gdLst>
                  <a:gd name="T0" fmla="*/ 723 w 907"/>
                  <a:gd name="T1" fmla="*/ 0 h 1013"/>
                  <a:gd name="T2" fmla="*/ 617 w 907"/>
                  <a:gd name="T3" fmla="*/ 0 h 1013"/>
                  <a:gd name="T4" fmla="*/ 0 w 907"/>
                  <a:gd name="T5" fmla="*/ 1013 h 1013"/>
                  <a:gd name="T6" fmla="*/ 109 w 907"/>
                  <a:gd name="T7" fmla="*/ 1013 h 1013"/>
                  <a:gd name="T8" fmla="*/ 252 w 907"/>
                  <a:gd name="T9" fmla="*/ 772 h 1013"/>
                  <a:gd name="T10" fmla="*/ 252 w 907"/>
                  <a:gd name="T11" fmla="*/ 770 h 1013"/>
                  <a:gd name="T12" fmla="*/ 342 w 907"/>
                  <a:gd name="T13" fmla="*/ 616 h 1013"/>
                  <a:gd name="T14" fmla="*/ 344 w 907"/>
                  <a:gd name="T15" fmla="*/ 616 h 1013"/>
                  <a:gd name="T16" fmla="*/ 653 w 907"/>
                  <a:gd name="T17" fmla="*/ 83 h 1013"/>
                  <a:gd name="T18" fmla="*/ 655 w 907"/>
                  <a:gd name="T19" fmla="*/ 83 h 1013"/>
                  <a:gd name="T20" fmla="*/ 740 w 907"/>
                  <a:gd name="T21" fmla="*/ 616 h 1013"/>
                  <a:gd name="T22" fmla="*/ 754 w 907"/>
                  <a:gd name="T23" fmla="*/ 699 h 1013"/>
                  <a:gd name="T24" fmla="*/ 806 w 907"/>
                  <a:gd name="T25" fmla="*/ 1013 h 1013"/>
                  <a:gd name="T26" fmla="*/ 907 w 907"/>
                  <a:gd name="T27" fmla="*/ 1013 h 1013"/>
                  <a:gd name="T28" fmla="*/ 723 w 907"/>
                  <a:gd name="T29" fmla="*/ 0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7" h="1013">
                    <a:moveTo>
                      <a:pt x="723" y="0"/>
                    </a:moveTo>
                    <a:lnTo>
                      <a:pt x="617" y="0"/>
                    </a:lnTo>
                    <a:lnTo>
                      <a:pt x="0" y="1013"/>
                    </a:lnTo>
                    <a:lnTo>
                      <a:pt x="109" y="1013"/>
                    </a:lnTo>
                    <a:lnTo>
                      <a:pt x="252" y="772"/>
                    </a:lnTo>
                    <a:lnTo>
                      <a:pt x="252" y="770"/>
                    </a:lnTo>
                    <a:lnTo>
                      <a:pt x="342" y="616"/>
                    </a:lnTo>
                    <a:lnTo>
                      <a:pt x="344" y="616"/>
                    </a:lnTo>
                    <a:lnTo>
                      <a:pt x="653" y="83"/>
                    </a:lnTo>
                    <a:lnTo>
                      <a:pt x="655" y="83"/>
                    </a:lnTo>
                    <a:lnTo>
                      <a:pt x="740" y="616"/>
                    </a:lnTo>
                    <a:lnTo>
                      <a:pt x="754" y="699"/>
                    </a:lnTo>
                    <a:lnTo>
                      <a:pt x="806" y="1013"/>
                    </a:lnTo>
                    <a:lnTo>
                      <a:pt x="907" y="1013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47951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4" name="Straight Connector 213"/>
          <p:cNvCxnSpPr/>
          <p:nvPr/>
        </p:nvCxnSpPr>
        <p:spPr>
          <a:xfrm flipV="1">
            <a:off x="6074192" y="1984464"/>
            <a:ext cx="0" cy="1766935"/>
          </a:xfrm>
          <a:prstGeom prst="line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/>
          <p:cNvSpPr/>
          <p:nvPr/>
        </p:nvSpPr>
        <p:spPr>
          <a:xfrm>
            <a:off x="0" y="4174363"/>
            <a:ext cx="9144000" cy="969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3046" y="260498"/>
            <a:ext cx="8345488" cy="731837"/>
          </a:xfrm>
        </p:spPr>
        <p:txBody>
          <a:bodyPr/>
          <a:lstStyle/>
          <a:p>
            <a:r>
              <a:rPr lang="en-US" sz="2800" dirty="0">
                <a:solidFill>
                  <a:srgbClr val="004BAF"/>
                </a:solidFill>
              </a:rPr>
              <a:t>Cisco </a:t>
            </a:r>
            <a:r>
              <a:rPr lang="en-US" sz="2800" dirty="0" err="1">
                <a:solidFill>
                  <a:srgbClr val="004BAF"/>
                </a:solidFill>
              </a:rPr>
              <a:t>CloudCenter</a:t>
            </a:r>
            <a:r>
              <a:rPr lang="en-US" sz="2800" dirty="0">
                <a:solidFill>
                  <a:srgbClr val="004BAF"/>
                </a:solidFill>
              </a:rPr>
              <a:t> (ECS) with </a:t>
            </a:r>
            <a:r>
              <a:rPr lang="en-US" sz="2800" dirty="0" err="1">
                <a:solidFill>
                  <a:srgbClr val="004BAF"/>
                </a:solidFill>
              </a:rPr>
              <a:t>HyperFlex</a:t>
            </a:r>
            <a:r>
              <a:rPr lang="en-US" sz="2800" dirty="0">
                <a:solidFill>
                  <a:srgbClr val="004BAF"/>
                </a:solidFill>
              </a:rPr>
              <a:t> </a:t>
            </a:r>
            <a:br>
              <a:rPr lang="en-US" sz="2800" dirty="0">
                <a:solidFill>
                  <a:srgbClr val="004BAF"/>
                </a:solidFill>
              </a:rPr>
            </a:br>
            <a:r>
              <a:rPr lang="en-US" sz="2000" dirty="0">
                <a:solidFill>
                  <a:srgbClr val="004BAF"/>
                </a:solidFill>
              </a:rPr>
              <a:t>Application lifecycle management &amp; mobility across clouds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358" y="3490431"/>
            <a:ext cx="363425" cy="14537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076" y="3672080"/>
            <a:ext cx="412708" cy="7069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724" y="3764980"/>
            <a:ext cx="342652" cy="2117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714" y="3663457"/>
            <a:ext cx="390942" cy="8794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493" y="2760147"/>
            <a:ext cx="705471" cy="240373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232744" y="4516960"/>
            <a:ext cx="8704636" cy="423074"/>
            <a:chOff x="444183" y="4516960"/>
            <a:chExt cx="8255634" cy="423074"/>
          </a:xfrm>
          <a:solidFill>
            <a:schemeClr val="accent4"/>
          </a:solidFill>
        </p:grpSpPr>
        <p:sp>
          <p:nvSpPr>
            <p:cNvPr id="82" name="Rectangle 81"/>
            <p:cNvSpPr/>
            <p:nvPr/>
          </p:nvSpPr>
          <p:spPr>
            <a:xfrm>
              <a:off x="444183" y="4516960"/>
              <a:ext cx="1612866" cy="42307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100" dirty="0">
                  <a:solidFill>
                    <a:srgbClr val="FFFFFF"/>
                  </a:solidFill>
                  <a:latin typeface="Arial"/>
                </a:rPr>
                <a:t>Single Integrated Management Platform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104875" y="4516960"/>
              <a:ext cx="1612866" cy="42307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100" dirty="0">
                  <a:solidFill>
                    <a:srgbClr val="FFFFFF"/>
                  </a:solidFill>
                  <a:latin typeface="Arial"/>
                </a:rPr>
                <a:t>Full Application Lifecycle Management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765567" y="4516960"/>
              <a:ext cx="1612866" cy="42307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100" dirty="0">
                  <a:solidFill>
                    <a:srgbClr val="FFFFFF"/>
                  </a:solidFill>
                  <a:latin typeface="Arial"/>
                </a:rPr>
                <a:t>Enterprise-Ready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426259" y="4516960"/>
              <a:ext cx="1612866" cy="42307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100" dirty="0">
                  <a:solidFill>
                    <a:srgbClr val="FFFFFF"/>
                  </a:solidFill>
                  <a:latin typeface="Arial"/>
                </a:rPr>
                <a:t>Scalable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086951" y="4516960"/>
              <a:ext cx="1612866" cy="42307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100" dirty="0">
                  <a:solidFill>
                    <a:srgbClr val="FFFFFF"/>
                  </a:solidFill>
                  <a:latin typeface="Arial"/>
                </a:rPr>
                <a:t>Secure</a:t>
              </a:r>
            </a:p>
          </p:txBody>
        </p:sp>
      </p:grpSp>
      <p:sp>
        <p:nvSpPr>
          <p:cNvPr id="88" name="Freeform 87"/>
          <p:cNvSpPr/>
          <p:nvPr/>
        </p:nvSpPr>
        <p:spPr>
          <a:xfrm>
            <a:off x="4864100" y="1950531"/>
            <a:ext cx="756778" cy="289560"/>
          </a:xfrm>
          <a:custGeom>
            <a:avLst/>
            <a:gdLst>
              <a:gd name="connsiteX0" fmla="*/ 480060 w 480060"/>
              <a:gd name="connsiteY0" fmla="*/ 0 h 289560"/>
              <a:gd name="connsiteX1" fmla="*/ 289560 w 480060"/>
              <a:gd name="connsiteY1" fmla="*/ 0 h 289560"/>
              <a:gd name="connsiteX2" fmla="*/ 0 w 480060"/>
              <a:gd name="connsiteY2" fmla="*/ 289560 h 28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0060" h="289560">
                <a:moveTo>
                  <a:pt x="480060" y="0"/>
                </a:moveTo>
                <a:lnTo>
                  <a:pt x="289560" y="0"/>
                </a:lnTo>
                <a:lnTo>
                  <a:pt x="0" y="289560"/>
                </a:lnTo>
              </a:path>
            </a:pathLst>
          </a:cu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676767"/>
              </a:solidFill>
              <a:latin typeface="Arial"/>
            </a:endParaRPr>
          </a:p>
        </p:txBody>
      </p:sp>
      <p:sp>
        <p:nvSpPr>
          <p:cNvPr id="89" name="Freeform 88"/>
          <p:cNvSpPr/>
          <p:nvPr/>
        </p:nvSpPr>
        <p:spPr>
          <a:xfrm flipV="1">
            <a:off x="4864100" y="3451620"/>
            <a:ext cx="756778" cy="289560"/>
          </a:xfrm>
          <a:custGeom>
            <a:avLst/>
            <a:gdLst>
              <a:gd name="connsiteX0" fmla="*/ 480060 w 480060"/>
              <a:gd name="connsiteY0" fmla="*/ 0 h 289560"/>
              <a:gd name="connsiteX1" fmla="*/ 289560 w 480060"/>
              <a:gd name="connsiteY1" fmla="*/ 0 h 289560"/>
              <a:gd name="connsiteX2" fmla="*/ 0 w 480060"/>
              <a:gd name="connsiteY2" fmla="*/ 289560 h 28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0060" h="289560">
                <a:moveTo>
                  <a:pt x="480060" y="0"/>
                </a:moveTo>
                <a:lnTo>
                  <a:pt x="289560" y="0"/>
                </a:lnTo>
                <a:lnTo>
                  <a:pt x="0" y="289560"/>
                </a:lnTo>
              </a:path>
            </a:pathLst>
          </a:cu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676767"/>
              </a:solidFill>
              <a:latin typeface="Arial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2743126" y="2846423"/>
            <a:ext cx="847799" cy="0"/>
          </a:xfrm>
          <a:prstGeom prst="line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2743126" y="2617823"/>
            <a:ext cx="0" cy="457200"/>
          </a:xfrm>
          <a:prstGeom prst="line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121275" y="2845855"/>
            <a:ext cx="664845" cy="0"/>
          </a:xfrm>
          <a:prstGeom prst="line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3" name="Oval 92"/>
          <p:cNvSpPr/>
          <p:nvPr/>
        </p:nvSpPr>
        <p:spPr>
          <a:xfrm>
            <a:off x="3159125" y="1856869"/>
            <a:ext cx="1962150" cy="196215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676767"/>
              </a:solidFill>
              <a:latin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368191" y="2694418"/>
            <a:ext cx="1412002" cy="28705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/>
              </a:rPr>
              <a:t>Private Clouds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368191" y="1801123"/>
            <a:ext cx="1416918" cy="2870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/>
              </a:rPr>
              <a:t>Datacenters</a:t>
            </a:r>
          </a:p>
        </p:txBody>
      </p:sp>
      <p:sp>
        <p:nvSpPr>
          <p:cNvPr id="97" name="Rectangle 96"/>
          <p:cNvSpPr/>
          <p:nvPr/>
        </p:nvSpPr>
        <p:spPr>
          <a:xfrm>
            <a:off x="5368191" y="3587713"/>
            <a:ext cx="1414460" cy="28705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/>
              </a:rPr>
              <a:t>Public Clouds</a:t>
            </a:r>
          </a:p>
        </p:txBody>
      </p:sp>
      <p:sp>
        <p:nvSpPr>
          <p:cNvPr id="99" name="Freeform 27"/>
          <p:cNvSpPr>
            <a:spLocks/>
          </p:cNvSpPr>
          <p:nvPr/>
        </p:nvSpPr>
        <p:spPr bwMode="auto">
          <a:xfrm>
            <a:off x="6992044" y="2479581"/>
            <a:ext cx="1040706" cy="672052"/>
          </a:xfrm>
          <a:custGeom>
            <a:avLst/>
            <a:gdLst>
              <a:gd name="T0" fmla="*/ 347 w 434"/>
              <a:gd name="T1" fmla="*/ 102 h 279"/>
              <a:gd name="T2" fmla="*/ 344 w 434"/>
              <a:gd name="T3" fmla="*/ 102 h 279"/>
              <a:gd name="T4" fmla="*/ 344 w 434"/>
              <a:gd name="T5" fmla="*/ 101 h 279"/>
              <a:gd name="T6" fmla="*/ 243 w 434"/>
              <a:gd name="T7" fmla="*/ 0 h 279"/>
              <a:gd name="T8" fmla="*/ 153 w 434"/>
              <a:gd name="T9" fmla="*/ 57 h 279"/>
              <a:gd name="T10" fmla="*/ 121 w 434"/>
              <a:gd name="T11" fmla="*/ 45 h 279"/>
              <a:gd name="T12" fmla="*/ 72 w 434"/>
              <a:gd name="T13" fmla="*/ 94 h 279"/>
              <a:gd name="T14" fmla="*/ 73 w 434"/>
              <a:gd name="T15" fmla="*/ 103 h 279"/>
              <a:gd name="T16" fmla="*/ 0 w 434"/>
              <a:gd name="T17" fmla="*/ 190 h 279"/>
              <a:gd name="T18" fmla="*/ 88 w 434"/>
              <a:gd name="T19" fmla="*/ 279 h 279"/>
              <a:gd name="T20" fmla="*/ 347 w 434"/>
              <a:gd name="T21" fmla="*/ 279 h 279"/>
              <a:gd name="T22" fmla="*/ 434 w 434"/>
              <a:gd name="T23" fmla="*/ 190 h 279"/>
              <a:gd name="T24" fmla="*/ 347 w 434"/>
              <a:gd name="T25" fmla="*/ 10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4" h="279">
                <a:moveTo>
                  <a:pt x="347" y="102"/>
                </a:moveTo>
                <a:cubicBezTo>
                  <a:pt x="344" y="102"/>
                  <a:pt x="344" y="102"/>
                  <a:pt x="344" y="102"/>
                </a:cubicBezTo>
                <a:cubicBezTo>
                  <a:pt x="344" y="101"/>
                  <a:pt x="344" y="101"/>
                  <a:pt x="344" y="101"/>
                </a:cubicBezTo>
                <a:cubicBezTo>
                  <a:pt x="344" y="45"/>
                  <a:pt x="299" y="0"/>
                  <a:pt x="243" y="0"/>
                </a:cubicBezTo>
                <a:cubicBezTo>
                  <a:pt x="203" y="0"/>
                  <a:pt x="169" y="23"/>
                  <a:pt x="153" y="57"/>
                </a:cubicBezTo>
                <a:cubicBezTo>
                  <a:pt x="144" y="49"/>
                  <a:pt x="133" y="45"/>
                  <a:pt x="121" y="45"/>
                </a:cubicBezTo>
                <a:cubicBezTo>
                  <a:pt x="94" y="45"/>
                  <a:pt x="72" y="67"/>
                  <a:pt x="72" y="94"/>
                </a:cubicBezTo>
                <a:cubicBezTo>
                  <a:pt x="72" y="97"/>
                  <a:pt x="72" y="100"/>
                  <a:pt x="73" y="103"/>
                </a:cubicBezTo>
                <a:cubicBezTo>
                  <a:pt x="31" y="110"/>
                  <a:pt x="0" y="146"/>
                  <a:pt x="0" y="190"/>
                </a:cubicBezTo>
                <a:cubicBezTo>
                  <a:pt x="0" y="239"/>
                  <a:pt x="39" y="279"/>
                  <a:pt x="88" y="279"/>
                </a:cubicBezTo>
                <a:cubicBezTo>
                  <a:pt x="347" y="279"/>
                  <a:pt x="347" y="279"/>
                  <a:pt x="347" y="279"/>
                </a:cubicBezTo>
                <a:cubicBezTo>
                  <a:pt x="395" y="279"/>
                  <a:pt x="434" y="239"/>
                  <a:pt x="434" y="190"/>
                </a:cubicBezTo>
                <a:cubicBezTo>
                  <a:pt x="434" y="141"/>
                  <a:pt x="395" y="102"/>
                  <a:pt x="347" y="102"/>
                </a:cubicBezTo>
                <a:close/>
              </a:path>
            </a:pathLst>
          </a:custGeom>
          <a:noFill/>
          <a:ln w="25400" cap="flat">
            <a:solidFill>
              <a:schemeClr val="accent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76767"/>
              </a:solidFill>
            </a:endParaRPr>
          </a:p>
        </p:txBody>
      </p:sp>
      <p:sp>
        <p:nvSpPr>
          <p:cNvPr id="111" name="Freeform 27"/>
          <p:cNvSpPr>
            <a:spLocks/>
          </p:cNvSpPr>
          <p:nvPr/>
        </p:nvSpPr>
        <p:spPr bwMode="auto">
          <a:xfrm>
            <a:off x="6985522" y="3316385"/>
            <a:ext cx="1040706" cy="672052"/>
          </a:xfrm>
          <a:custGeom>
            <a:avLst/>
            <a:gdLst>
              <a:gd name="T0" fmla="*/ 347 w 434"/>
              <a:gd name="T1" fmla="*/ 102 h 279"/>
              <a:gd name="T2" fmla="*/ 344 w 434"/>
              <a:gd name="T3" fmla="*/ 102 h 279"/>
              <a:gd name="T4" fmla="*/ 344 w 434"/>
              <a:gd name="T5" fmla="*/ 101 h 279"/>
              <a:gd name="T6" fmla="*/ 243 w 434"/>
              <a:gd name="T7" fmla="*/ 0 h 279"/>
              <a:gd name="T8" fmla="*/ 153 w 434"/>
              <a:gd name="T9" fmla="*/ 57 h 279"/>
              <a:gd name="T10" fmla="*/ 121 w 434"/>
              <a:gd name="T11" fmla="*/ 45 h 279"/>
              <a:gd name="T12" fmla="*/ 72 w 434"/>
              <a:gd name="T13" fmla="*/ 94 h 279"/>
              <a:gd name="T14" fmla="*/ 73 w 434"/>
              <a:gd name="T15" fmla="*/ 103 h 279"/>
              <a:gd name="T16" fmla="*/ 0 w 434"/>
              <a:gd name="T17" fmla="*/ 190 h 279"/>
              <a:gd name="T18" fmla="*/ 88 w 434"/>
              <a:gd name="T19" fmla="*/ 279 h 279"/>
              <a:gd name="T20" fmla="*/ 347 w 434"/>
              <a:gd name="T21" fmla="*/ 279 h 279"/>
              <a:gd name="T22" fmla="*/ 434 w 434"/>
              <a:gd name="T23" fmla="*/ 190 h 279"/>
              <a:gd name="T24" fmla="*/ 347 w 434"/>
              <a:gd name="T25" fmla="*/ 10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4" h="279">
                <a:moveTo>
                  <a:pt x="347" y="102"/>
                </a:moveTo>
                <a:cubicBezTo>
                  <a:pt x="344" y="102"/>
                  <a:pt x="344" y="102"/>
                  <a:pt x="344" y="102"/>
                </a:cubicBezTo>
                <a:cubicBezTo>
                  <a:pt x="344" y="101"/>
                  <a:pt x="344" y="101"/>
                  <a:pt x="344" y="101"/>
                </a:cubicBezTo>
                <a:cubicBezTo>
                  <a:pt x="344" y="45"/>
                  <a:pt x="299" y="0"/>
                  <a:pt x="243" y="0"/>
                </a:cubicBezTo>
                <a:cubicBezTo>
                  <a:pt x="203" y="0"/>
                  <a:pt x="169" y="23"/>
                  <a:pt x="153" y="57"/>
                </a:cubicBezTo>
                <a:cubicBezTo>
                  <a:pt x="144" y="49"/>
                  <a:pt x="133" y="45"/>
                  <a:pt x="121" y="45"/>
                </a:cubicBezTo>
                <a:cubicBezTo>
                  <a:pt x="94" y="45"/>
                  <a:pt x="72" y="67"/>
                  <a:pt x="72" y="94"/>
                </a:cubicBezTo>
                <a:cubicBezTo>
                  <a:pt x="72" y="97"/>
                  <a:pt x="72" y="100"/>
                  <a:pt x="73" y="103"/>
                </a:cubicBezTo>
                <a:cubicBezTo>
                  <a:pt x="31" y="110"/>
                  <a:pt x="0" y="146"/>
                  <a:pt x="0" y="190"/>
                </a:cubicBezTo>
                <a:cubicBezTo>
                  <a:pt x="0" y="239"/>
                  <a:pt x="39" y="279"/>
                  <a:pt x="88" y="279"/>
                </a:cubicBezTo>
                <a:cubicBezTo>
                  <a:pt x="347" y="279"/>
                  <a:pt x="347" y="279"/>
                  <a:pt x="347" y="279"/>
                </a:cubicBezTo>
                <a:cubicBezTo>
                  <a:pt x="395" y="279"/>
                  <a:pt x="434" y="239"/>
                  <a:pt x="434" y="190"/>
                </a:cubicBezTo>
                <a:cubicBezTo>
                  <a:pt x="434" y="141"/>
                  <a:pt x="395" y="102"/>
                  <a:pt x="347" y="102"/>
                </a:cubicBezTo>
                <a:close/>
              </a:path>
            </a:pathLst>
          </a:custGeom>
          <a:noFill/>
          <a:ln w="254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76767"/>
              </a:solidFill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232744" y="1796026"/>
            <a:ext cx="2374667" cy="2131876"/>
            <a:chOff x="232744" y="1867771"/>
            <a:chExt cx="2374667" cy="2131876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2531" y="2329886"/>
              <a:ext cx="424017" cy="216249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723" y="2355414"/>
              <a:ext cx="637805" cy="165192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1839" y="2294267"/>
              <a:ext cx="635572" cy="28748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2075" y="1867771"/>
              <a:ext cx="535100" cy="289425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1715" y="2675247"/>
              <a:ext cx="435821" cy="435820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4387" y="3244747"/>
              <a:ext cx="390476" cy="328763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7769" y="3343721"/>
              <a:ext cx="513540" cy="130815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0133" y="2826276"/>
              <a:ext cx="668812" cy="133762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744" y="2713216"/>
              <a:ext cx="811763" cy="359882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625" y="1970942"/>
              <a:ext cx="586000" cy="83083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119" y="3273276"/>
              <a:ext cx="733013" cy="271704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5636" y="1917846"/>
              <a:ext cx="637806" cy="189274"/>
            </a:xfrm>
            <a:prstGeom prst="rect">
              <a:avLst/>
            </a:prstGeom>
          </p:spPr>
        </p:pic>
        <p:pic>
          <p:nvPicPr>
            <p:cNvPr id="155" name="Picture 154" descr="diverse.png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9125" y="3707546"/>
              <a:ext cx="292101" cy="292101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856" y="3762862"/>
              <a:ext cx="589337" cy="181469"/>
            </a:xfrm>
            <a:prstGeom prst="rect">
              <a:avLst/>
            </a:prstGeom>
          </p:spPr>
        </p:pic>
      </p:grpSp>
      <p:grpSp>
        <p:nvGrpSpPr>
          <p:cNvPr id="213" name="Group 212"/>
          <p:cNvGrpSpPr/>
          <p:nvPr/>
        </p:nvGrpSpPr>
        <p:grpSpPr>
          <a:xfrm>
            <a:off x="7206105" y="1598087"/>
            <a:ext cx="612584" cy="704887"/>
            <a:chOff x="7993505" y="1951321"/>
            <a:chExt cx="612584" cy="704887"/>
          </a:xfrm>
        </p:grpSpPr>
        <p:grpSp>
          <p:nvGrpSpPr>
            <p:cNvPr id="122" name="Group 121"/>
            <p:cNvGrpSpPr/>
            <p:nvPr/>
          </p:nvGrpSpPr>
          <p:grpSpPr>
            <a:xfrm>
              <a:off x="7993505" y="2454612"/>
              <a:ext cx="612584" cy="201596"/>
              <a:chOff x="6459301" y="2992657"/>
              <a:chExt cx="555600" cy="182844"/>
            </a:xfrm>
            <a:solidFill>
              <a:schemeClr val="accent1"/>
            </a:solidFill>
          </p:grpSpPr>
          <p:sp>
            <p:nvSpPr>
              <p:cNvPr id="123" name="Freeform 11"/>
              <p:cNvSpPr>
                <a:spLocks noChangeAspect="1" noEditPoints="1"/>
              </p:cNvSpPr>
              <p:nvPr/>
            </p:nvSpPr>
            <p:spPr bwMode="auto">
              <a:xfrm>
                <a:off x="6850393" y="2996709"/>
                <a:ext cx="164508" cy="164384"/>
              </a:xfrm>
              <a:custGeom>
                <a:avLst/>
                <a:gdLst/>
                <a:ahLst/>
                <a:cxnLst>
                  <a:cxn ang="0">
                    <a:pos x="495" y="3"/>
                  </a:cxn>
                  <a:cxn ang="0">
                    <a:pos x="327" y="146"/>
                  </a:cxn>
                  <a:cxn ang="0">
                    <a:pos x="425" y="182"/>
                  </a:cxn>
                  <a:cxn ang="0">
                    <a:pos x="746" y="183"/>
                  </a:cxn>
                  <a:cxn ang="0">
                    <a:pos x="558" y="0"/>
                  </a:cxn>
                  <a:cxn ang="0">
                    <a:pos x="1036" y="320"/>
                  </a:cxn>
                  <a:cxn ang="0">
                    <a:pos x="1011" y="232"/>
                  </a:cxn>
                  <a:cxn ang="0">
                    <a:pos x="985" y="371"/>
                  </a:cxn>
                  <a:cxn ang="0">
                    <a:pos x="564" y="805"/>
                  </a:cxn>
                  <a:cxn ang="0">
                    <a:pos x="857" y="835"/>
                  </a:cxn>
                  <a:cxn ang="0">
                    <a:pos x="1093" y="401"/>
                  </a:cxn>
                  <a:cxn ang="0">
                    <a:pos x="985" y="371"/>
                  </a:cxn>
                  <a:cxn ang="0">
                    <a:pos x="958" y="364"/>
                  </a:cxn>
                  <a:cxn ang="0">
                    <a:pos x="796" y="259"/>
                  </a:cxn>
                  <a:cxn ang="0">
                    <a:pos x="553" y="783"/>
                  </a:cxn>
                  <a:cxn ang="0">
                    <a:pos x="515" y="768"/>
                  </a:cxn>
                  <a:cxn ang="0">
                    <a:pos x="731" y="281"/>
                  </a:cxn>
                  <a:cxn ang="0">
                    <a:pos x="425" y="206"/>
                  </a:cxn>
                  <a:cxn ang="0">
                    <a:pos x="327" y="249"/>
                  </a:cxn>
                  <a:cxn ang="0">
                    <a:pos x="148" y="602"/>
                  </a:cxn>
                  <a:cxn ang="0">
                    <a:pos x="225" y="701"/>
                  </a:cxn>
                  <a:cxn ang="0">
                    <a:pos x="945" y="288"/>
                  </a:cxn>
                  <a:cxn ang="0">
                    <a:pos x="986" y="200"/>
                  </a:cxn>
                  <a:cxn ang="0">
                    <a:pos x="769" y="186"/>
                  </a:cxn>
                  <a:cxn ang="0">
                    <a:pos x="883" y="890"/>
                  </a:cxn>
                  <a:cxn ang="0">
                    <a:pos x="1037" y="841"/>
                  </a:cxn>
                  <a:cxn ang="0">
                    <a:pos x="865" y="873"/>
                  </a:cxn>
                  <a:cxn ang="0">
                    <a:pos x="561" y="840"/>
                  </a:cxn>
                  <a:cxn ang="0">
                    <a:pos x="369" y="1005"/>
                  </a:cxn>
                  <a:cxn ang="0">
                    <a:pos x="807" y="931"/>
                  </a:cxn>
                  <a:cxn ang="0">
                    <a:pos x="948" y="813"/>
                  </a:cxn>
                  <a:cxn ang="0">
                    <a:pos x="1115" y="557"/>
                  </a:cxn>
                  <a:cxn ang="0">
                    <a:pos x="463" y="819"/>
                  </a:cxn>
                  <a:cxn ang="0">
                    <a:pos x="127" y="698"/>
                  </a:cxn>
                  <a:cxn ang="0">
                    <a:pos x="142" y="929"/>
                  </a:cxn>
                  <a:cxn ang="0">
                    <a:pos x="74" y="647"/>
                  </a:cxn>
                  <a:cxn ang="0">
                    <a:pos x="0" y="557"/>
                  </a:cxn>
                  <a:cxn ang="0">
                    <a:pos x="74" y="647"/>
                  </a:cxn>
                  <a:cxn ang="0">
                    <a:pos x="182" y="430"/>
                  </a:cxn>
                  <a:cxn ang="0">
                    <a:pos x="93" y="250"/>
                  </a:cxn>
                  <a:cxn ang="0">
                    <a:pos x="125" y="596"/>
                  </a:cxn>
                  <a:cxn ang="0">
                    <a:pos x="462" y="856"/>
                  </a:cxn>
                  <a:cxn ang="0">
                    <a:pos x="353" y="987"/>
                  </a:cxn>
                </a:cxnLst>
                <a:rect l="0" t="0" r="r" b="b"/>
                <a:pathLst>
                  <a:path w="1115" h="1114">
                    <a:moveTo>
                      <a:pt x="327" y="146"/>
                    </a:moveTo>
                    <a:cubicBezTo>
                      <a:pt x="335" y="146"/>
                      <a:pt x="342" y="148"/>
                      <a:pt x="348" y="151"/>
                    </a:cubicBezTo>
                    <a:cubicBezTo>
                      <a:pt x="394" y="94"/>
                      <a:pt x="443" y="44"/>
                      <a:pt x="495" y="3"/>
                    </a:cubicBezTo>
                    <a:cubicBezTo>
                      <a:pt x="340" y="21"/>
                      <a:pt x="204" y="101"/>
                      <a:pt x="114" y="219"/>
                    </a:cubicBezTo>
                    <a:cubicBezTo>
                      <a:pt x="166" y="206"/>
                      <a:pt x="221" y="197"/>
                      <a:pt x="277" y="190"/>
                    </a:cubicBezTo>
                    <a:cubicBezTo>
                      <a:pt x="280" y="165"/>
                      <a:pt x="301" y="146"/>
                      <a:pt x="327" y="146"/>
                    </a:cubicBezTo>
                    <a:close/>
                    <a:moveTo>
                      <a:pt x="367" y="165"/>
                    </a:moveTo>
                    <a:cubicBezTo>
                      <a:pt x="371" y="170"/>
                      <a:pt x="374" y="176"/>
                      <a:pt x="376" y="183"/>
                    </a:cubicBezTo>
                    <a:cubicBezTo>
                      <a:pt x="392" y="182"/>
                      <a:pt x="409" y="182"/>
                      <a:pt x="425" y="182"/>
                    </a:cubicBezTo>
                    <a:cubicBezTo>
                      <a:pt x="445" y="182"/>
                      <a:pt x="464" y="182"/>
                      <a:pt x="484" y="183"/>
                    </a:cubicBezTo>
                    <a:cubicBezTo>
                      <a:pt x="560" y="186"/>
                      <a:pt x="635" y="196"/>
                      <a:pt x="705" y="211"/>
                    </a:cubicBezTo>
                    <a:cubicBezTo>
                      <a:pt x="713" y="196"/>
                      <a:pt x="728" y="185"/>
                      <a:pt x="746" y="183"/>
                    </a:cubicBezTo>
                    <a:cubicBezTo>
                      <a:pt x="750" y="145"/>
                      <a:pt x="752" y="108"/>
                      <a:pt x="752" y="72"/>
                    </a:cubicBezTo>
                    <a:cubicBezTo>
                      <a:pt x="752" y="59"/>
                      <a:pt x="751" y="47"/>
                      <a:pt x="751" y="34"/>
                    </a:cubicBezTo>
                    <a:cubicBezTo>
                      <a:pt x="691" y="12"/>
                      <a:pt x="626" y="0"/>
                      <a:pt x="558" y="0"/>
                    </a:cubicBezTo>
                    <a:cubicBezTo>
                      <a:pt x="551" y="0"/>
                      <a:pt x="545" y="0"/>
                      <a:pt x="539" y="0"/>
                    </a:cubicBezTo>
                    <a:cubicBezTo>
                      <a:pt x="478" y="44"/>
                      <a:pt x="420" y="99"/>
                      <a:pt x="367" y="165"/>
                    </a:cubicBezTo>
                    <a:close/>
                    <a:moveTo>
                      <a:pt x="1036" y="320"/>
                    </a:moveTo>
                    <a:cubicBezTo>
                      <a:pt x="1036" y="325"/>
                      <a:pt x="1035" y="329"/>
                      <a:pt x="1034" y="333"/>
                    </a:cubicBezTo>
                    <a:cubicBezTo>
                      <a:pt x="1050" y="341"/>
                      <a:pt x="1064" y="350"/>
                      <a:pt x="1079" y="359"/>
                    </a:cubicBezTo>
                    <a:cubicBezTo>
                      <a:pt x="1062" y="314"/>
                      <a:pt x="1038" y="271"/>
                      <a:pt x="1011" y="232"/>
                    </a:cubicBezTo>
                    <a:cubicBezTo>
                      <a:pt x="1010" y="246"/>
                      <a:pt x="1009" y="260"/>
                      <a:pt x="1007" y="274"/>
                    </a:cubicBezTo>
                    <a:cubicBezTo>
                      <a:pt x="1024" y="282"/>
                      <a:pt x="1036" y="300"/>
                      <a:pt x="1036" y="320"/>
                    </a:cubicBezTo>
                    <a:close/>
                    <a:moveTo>
                      <a:pt x="985" y="371"/>
                    </a:moveTo>
                    <a:cubicBezTo>
                      <a:pt x="983" y="371"/>
                      <a:pt x="982" y="371"/>
                      <a:pt x="981" y="371"/>
                    </a:cubicBezTo>
                    <a:cubicBezTo>
                      <a:pt x="955" y="437"/>
                      <a:pt x="914" y="504"/>
                      <a:pt x="860" y="567"/>
                    </a:cubicBezTo>
                    <a:cubicBezTo>
                      <a:pt x="784" y="655"/>
                      <a:pt x="683" y="737"/>
                      <a:pt x="564" y="805"/>
                    </a:cubicBezTo>
                    <a:cubicBezTo>
                      <a:pt x="565" y="808"/>
                      <a:pt x="566" y="812"/>
                      <a:pt x="566" y="817"/>
                    </a:cubicBezTo>
                    <a:cubicBezTo>
                      <a:pt x="641" y="829"/>
                      <a:pt x="720" y="836"/>
                      <a:pt x="802" y="836"/>
                    </a:cubicBezTo>
                    <a:cubicBezTo>
                      <a:pt x="821" y="836"/>
                      <a:pt x="839" y="836"/>
                      <a:pt x="857" y="835"/>
                    </a:cubicBezTo>
                    <a:cubicBezTo>
                      <a:pt x="862" y="811"/>
                      <a:pt x="883" y="793"/>
                      <a:pt x="908" y="793"/>
                    </a:cubicBezTo>
                    <a:cubicBezTo>
                      <a:pt x="915" y="793"/>
                      <a:pt x="923" y="795"/>
                      <a:pt x="930" y="798"/>
                    </a:cubicBezTo>
                    <a:cubicBezTo>
                      <a:pt x="1025" y="673"/>
                      <a:pt x="1081" y="533"/>
                      <a:pt x="1093" y="401"/>
                    </a:cubicBezTo>
                    <a:cubicBezTo>
                      <a:pt x="1092" y="399"/>
                      <a:pt x="1092" y="398"/>
                      <a:pt x="1091" y="396"/>
                    </a:cubicBezTo>
                    <a:cubicBezTo>
                      <a:pt x="1070" y="381"/>
                      <a:pt x="1047" y="367"/>
                      <a:pt x="1023" y="354"/>
                    </a:cubicBezTo>
                    <a:cubicBezTo>
                      <a:pt x="1014" y="365"/>
                      <a:pt x="1000" y="371"/>
                      <a:pt x="985" y="371"/>
                    </a:cubicBezTo>
                    <a:close/>
                    <a:moveTo>
                      <a:pt x="553" y="783"/>
                    </a:moveTo>
                    <a:cubicBezTo>
                      <a:pt x="670" y="717"/>
                      <a:pt x="768" y="637"/>
                      <a:pt x="841" y="552"/>
                    </a:cubicBezTo>
                    <a:cubicBezTo>
                      <a:pt x="894" y="490"/>
                      <a:pt x="933" y="426"/>
                      <a:pt x="958" y="364"/>
                    </a:cubicBezTo>
                    <a:cubicBezTo>
                      <a:pt x="943" y="355"/>
                      <a:pt x="934" y="339"/>
                      <a:pt x="934" y="320"/>
                    </a:cubicBezTo>
                    <a:cubicBezTo>
                      <a:pt x="934" y="317"/>
                      <a:pt x="934" y="313"/>
                      <a:pt x="935" y="310"/>
                    </a:cubicBezTo>
                    <a:cubicBezTo>
                      <a:pt x="891" y="290"/>
                      <a:pt x="844" y="273"/>
                      <a:pt x="796" y="259"/>
                    </a:cubicBezTo>
                    <a:cubicBezTo>
                      <a:pt x="788" y="274"/>
                      <a:pt x="772" y="284"/>
                      <a:pt x="754" y="285"/>
                    </a:cubicBezTo>
                    <a:cubicBezTo>
                      <a:pt x="737" y="377"/>
                      <a:pt x="708" y="473"/>
                      <a:pt x="667" y="569"/>
                    </a:cubicBezTo>
                    <a:cubicBezTo>
                      <a:pt x="634" y="646"/>
                      <a:pt x="596" y="718"/>
                      <a:pt x="553" y="783"/>
                    </a:cubicBezTo>
                    <a:close/>
                    <a:moveTo>
                      <a:pt x="225" y="701"/>
                    </a:moveTo>
                    <a:cubicBezTo>
                      <a:pt x="295" y="740"/>
                      <a:pt x="377" y="773"/>
                      <a:pt x="469" y="796"/>
                    </a:cubicBezTo>
                    <a:cubicBezTo>
                      <a:pt x="477" y="779"/>
                      <a:pt x="495" y="768"/>
                      <a:pt x="515" y="768"/>
                    </a:cubicBezTo>
                    <a:cubicBezTo>
                      <a:pt x="521" y="768"/>
                      <a:pt x="527" y="769"/>
                      <a:pt x="532" y="771"/>
                    </a:cubicBezTo>
                    <a:cubicBezTo>
                      <a:pt x="574" y="707"/>
                      <a:pt x="612" y="636"/>
                      <a:pt x="645" y="559"/>
                    </a:cubicBezTo>
                    <a:cubicBezTo>
                      <a:pt x="685" y="465"/>
                      <a:pt x="713" y="371"/>
                      <a:pt x="731" y="281"/>
                    </a:cubicBezTo>
                    <a:cubicBezTo>
                      <a:pt x="713" y="273"/>
                      <a:pt x="700" y="255"/>
                      <a:pt x="700" y="234"/>
                    </a:cubicBezTo>
                    <a:cubicBezTo>
                      <a:pt x="631" y="220"/>
                      <a:pt x="558" y="210"/>
                      <a:pt x="483" y="207"/>
                    </a:cubicBezTo>
                    <a:cubicBezTo>
                      <a:pt x="464" y="206"/>
                      <a:pt x="444" y="206"/>
                      <a:pt x="425" y="206"/>
                    </a:cubicBezTo>
                    <a:cubicBezTo>
                      <a:pt x="425" y="206"/>
                      <a:pt x="425" y="206"/>
                      <a:pt x="425" y="206"/>
                    </a:cubicBezTo>
                    <a:cubicBezTo>
                      <a:pt x="409" y="206"/>
                      <a:pt x="393" y="206"/>
                      <a:pt x="378" y="207"/>
                    </a:cubicBezTo>
                    <a:cubicBezTo>
                      <a:pt x="373" y="231"/>
                      <a:pt x="352" y="249"/>
                      <a:pt x="327" y="249"/>
                    </a:cubicBezTo>
                    <a:cubicBezTo>
                      <a:pt x="321" y="249"/>
                      <a:pt x="314" y="247"/>
                      <a:pt x="309" y="245"/>
                    </a:cubicBezTo>
                    <a:cubicBezTo>
                      <a:pt x="270" y="304"/>
                      <a:pt x="234" y="369"/>
                      <a:pt x="204" y="439"/>
                    </a:cubicBezTo>
                    <a:cubicBezTo>
                      <a:pt x="181" y="493"/>
                      <a:pt x="163" y="548"/>
                      <a:pt x="148" y="602"/>
                    </a:cubicBezTo>
                    <a:cubicBezTo>
                      <a:pt x="165" y="610"/>
                      <a:pt x="176" y="627"/>
                      <a:pt x="176" y="647"/>
                    </a:cubicBezTo>
                    <a:cubicBezTo>
                      <a:pt x="176" y="654"/>
                      <a:pt x="174" y="661"/>
                      <a:pt x="172" y="667"/>
                    </a:cubicBezTo>
                    <a:cubicBezTo>
                      <a:pt x="189" y="679"/>
                      <a:pt x="206" y="690"/>
                      <a:pt x="225" y="701"/>
                    </a:cubicBezTo>
                    <a:close/>
                    <a:moveTo>
                      <a:pt x="802" y="234"/>
                    </a:moveTo>
                    <a:cubicBezTo>
                      <a:pt x="802" y="235"/>
                      <a:pt x="802" y="235"/>
                      <a:pt x="802" y="236"/>
                    </a:cubicBezTo>
                    <a:cubicBezTo>
                      <a:pt x="852" y="250"/>
                      <a:pt x="900" y="268"/>
                      <a:pt x="945" y="288"/>
                    </a:cubicBezTo>
                    <a:cubicBezTo>
                      <a:pt x="954" y="277"/>
                      <a:pt x="968" y="270"/>
                      <a:pt x="983" y="269"/>
                    </a:cubicBezTo>
                    <a:cubicBezTo>
                      <a:pt x="986" y="253"/>
                      <a:pt x="987" y="237"/>
                      <a:pt x="987" y="221"/>
                    </a:cubicBezTo>
                    <a:cubicBezTo>
                      <a:pt x="987" y="214"/>
                      <a:pt x="986" y="207"/>
                      <a:pt x="986" y="200"/>
                    </a:cubicBezTo>
                    <a:cubicBezTo>
                      <a:pt x="930" y="133"/>
                      <a:pt x="857" y="79"/>
                      <a:pt x="775" y="44"/>
                    </a:cubicBezTo>
                    <a:cubicBezTo>
                      <a:pt x="776" y="53"/>
                      <a:pt x="776" y="63"/>
                      <a:pt x="776" y="72"/>
                    </a:cubicBezTo>
                    <a:cubicBezTo>
                      <a:pt x="776" y="109"/>
                      <a:pt x="774" y="147"/>
                      <a:pt x="769" y="186"/>
                    </a:cubicBezTo>
                    <a:cubicBezTo>
                      <a:pt x="789" y="194"/>
                      <a:pt x="802" y="212"/>
                      <a:pt x="802" y="234"/>
                    </a:cubicBezTo>
                    <a:close/>
                    <a:moveTo>
                      <a:pt x="908" y="896"/>
                    </a:moveTo>
                    <a:cubicBezTo>
                      <a:pt x="899" y="896"/>
                      <a:pt x="890" y="894"/>
                      <a:pt x="883" y="890"/>
                    </a:cubicBezTo>
                    <a:cubicBezTo>
                      <a:pt x="864" y="910"/>
                      <a:pt x="844" y="929"/>
                      <a:pt x="822" y="948"/>
                    </a:cubicBezTo>
                    <a:cubicBezTo>
                      <a:pt x="741" y="1021"/>
                      <a:pt x="652" y="1076"/>
                      <a:pt x="560" y="1114"/>
                    </a:cubicBezTo>
                    <a:cubicBezTo>
                      <a:pt x="763" y="1113"/>
                      <a:pt x="940" y="1004"/>
                      <a:pt x="1037" y="841"/>
                    </a:cubicBezTo>
                    <a:cubicBezTo>
                      <a:pt x="1011" y="846"/>
                      <a:pt x="985" y="849"/>
                      <a:pt x="958" y="852"/>
                    </a:cubicBezTo>
                    <a:cubicBezTo>
                      <a:pt x="955" y="877"/>
                      <a:pt x="933" y="896"/>
                      <a:pt x="908" y="896"/>
                    </a:cubicBezTo>
                    <a:close/>
                    <a:moveTo>
                      <a:pt x="865" y="873"/>
                    </a:moveTo>
                    <a:cubicBezTo>
                      <a:pt x="862" y="869"/>
                      <a:pt x="860" y="864"/>
                      <a:pt x="859" y="859"/>
                    </a:cubicBezTo>
                    <a:cubicBezTo>
                      <a:pt x="840" y="860"/>
                      <a:pt x="821" y="860"/>
                      <a:pt x="802" y="860"/>
                    </a:cubicBezTo>
                    <a:cubicBezTo>
                      <a:pt x="718" y="860"/>
                      <a:pt x="638" y="853"/>
                      <a:pt x="561" y="840"/>
                    </a:cubicBezTo>
                    <a:cubicBezTo>
                      <a:pt x="553" y="858"/>
                      <a:pt x="535" y="870"/>
                      <a:pt x="515" y="870"/>
                    </a:cubicBezTo>
                    <a:cubicBezTo>
                      <a:pt x="508" y="870"/>
                      <a:pt x="501" y="869"/>
                      <a:pt x="495" y="866"/>
                    </a:cubicBezTo>
                    <a:cubicBezTo>
                      <a:pt x="455" y="918"/>
                      <a:pt x="413" y="965"/>
                      <a:pt x="369" y="1005"/>
                    </a:cubicBezTo>
                    <a:cubicBezTo>
                      <a:pt x="349" y="1023"/>
                      <a:pt x="329" y="1040"/>
                      <a:pt x="309" y="1056"/>
                    </a:cubicBezTo>
                    <a:cubicBezTo>
                      <a:pt x="367" y="1085"/>
                      <a:pt x="432" y="1104"/>
                      <a:pt x="500" y="1111"/>
                    </a:cubicBezTo>
                    <a:cubicBezTo>
                      <a:pt x="607" y="1075"/>
                      <a:pt x="712" y="1015"/>
                      <a:pt x="807" y="931"/>
                    </a:cubicBezTo>
                    <a:cubicBezTo>
                      <a:pt x="827" y="912"/>
                      <a:pt x="847" y="893"/>
                      <a:pt x="865" y="873"/>
                    </a:cubicBezTo>
                    <a:close/>
                    <a:moveTo>
                      <a:pt x="1108" y="467"/>
                    </a:moveTo>
                    <a:cubicBezTo>
                      <a:pt x="1085" y="585"/>
                      <a:pt x="1031" y="705"/>
                      <a:pt x="948" y="813"/>
                    </a:cubicBezTo>
                    <a:cubicBezTo>
                      <a:pt x="952" y="818"/>
                      <a:pt x="954" y="823"/>
                      <a:pt x="956" y="828"/>
                    </a:cubicBezTo>
                    <a:cubicBezTo>
                      <a:pt x="989" y="824"/>
                      <a:pt x="1021" y="820"/>
                      <a:pt x="1052" y="814"/>
                    </a:cubicBezTo>
                    <a:cubicBezTo>
                      <a:pt x="1092" y="737"/>
                      <a:pt x="1115" y="650"/>
                      <a:pt x="1115" y="557"/>
                    </a:cubicBezTo>
                    <a:cubicBezTo>
                      <a:pt x="1115" y="526"/>
                      <a:pt x="1112" y="496"/>
                      <a:pt x="1108" y="467"/>
                    </a:cubicBezTo>
                    <a:close/>
                    <a:moveTo>
                      <a:pt x="464" y="829"/>
                    </a:moveTo>
                    <a:cubicBezTo>
                      <a:pt x="464" y="826"/>
                      <a:pt x="464" y="823"/>
                      <a:pt x="463" y="819"/>
                    </a:cubicBezTo>
                    <a:cubicBezTo>
                      <a:pt x="370" y="796"/>
                      <a:pt x="285" y="762"/>
                      <a:pt x="213" y="722"/>
                    </a:cubicBezTo>
                    <a:cubicBezTo>
                      <a:pt x="194" y="711"/>
                      <a:pt x="175" y="699"/>
                      <a:pt x="157" y="687"/>
                    </a:cubicBezTo>
                    <a:cubicBezTo>
                      <a:pt x="149" y="693"/>
                      <a:pt x="138" y="698"/>
                      <a:pt x="127" y="698"/>
                    </a:cubicBezTo>
                    <a:cubicBezTo>
                      <a:pt x="117" y="757"/>
                      <a:pt x="111" y="815"/>
                      <a:pt x="111" y="871"/>
                    </a:cubicBezTo>
                    <a:cubicBezTo>
                      <a:pt x="111" y="878"/>
                      <a:pt x="111" y="884"/>
                      <a:pt x="112" y="891"/>
                    </a:cubicBezTo>
                    <a:cubicBezTo>
                      <a:pt x="121" y="904"/>
                      <a:pt x="132" y="917"/>
                      <a:pt x="142" y="929"/>
                    </a:cubicBezTo>
                    <a:cubicBezTo>
                      <a:pt x="242" y="913"/>
                      <a:pt x="348" y="882"/>
                      <a:pt x="452" y="834"/>
                    </a:cubicBezTo>
                    <a:cubicBezTo>
                      <a:pt x="456" y="832"/>
                      <a:pt x="460" y="831"/>
                      <a:pt x="464" y="829"/>
                    </a:cubicBezTo>
                    <a:close/>
                    <a:moveTo>
                      <a:pt x="74" y="647"/>
                    </a:moveTo>
                    <a:cubicBezTo>
                      <a:pt x="74" y="638"/>
                      <a:pt x="76" y="630"/>
                      <a:pt x="80" y="623"/>
                    </a:cubicBezTo>
                    <a:cubicBezTo>
                      <a:pt x="47" y="591"/>
                      <a:pt x="21" y="556"/>
                      <a:pt x="1" y="520"/>
                    </a:cubicBezTo>
                    <a:cubicBezTo>
                      <a:pt x="1" y="532"/>
                      <a:pt x="0" y="544"/>
                      <a:pt x="0" y="557"/>
                    </a:cubicBezTo>
                    <a:cubicBezTo>
                      <a:pt x="0" y="667"/>
                      <a:pt x="32" y="770"/>
                      <a:pt x="88" y="857"/>
                    </a:cubicBezTo>
                    <a:cubicBezTo>
                      <a:pt x="88" y="804"/>
                      <a:pt x="94" y="749"/>
                      <a:pt x="103" y="694"/>
                    </a:cubicBezTo>
                    <a:cubicBezTo>
                      <a:pt x="86" y="685"/>
                      <a:pt x="74" y="668"/>
                      <a:pt x="74" y="647"/>
                    </a:cubicBezTo>
                    <a:close/>
                    <a:moveTo>
                      <a:pt x="125" y="596"/>
                    </a:moveTo>
                    <a:cubicBezTo>
                      <a:pt x="125" y="596"/>
                      <a:pt x="125" y="596"/>
                      <a:pt x="125" y="596"/>
                    </a:cubicBezTo>
                    <a:cubicBezTo>
                      <a:pt x="140" y="541"/>
                      <a:pt x="159" y="485"/>
                      <a:pt x="182" y="430"/>
                    </a:cubicBezTo>
                    <a:cubicBezTo>
                      <a:pt x="213" y="358"/>
                      <a:pt x="249" y="292"/>
                      <a:pt x="289" y="232"/>
                    </a:cubicBezTo>
                    <a:cubicBezTo>
                      <a:pt x="285" y="227"/>
                      <a:pt x="281" y="221"/>
                      <a:pt x="279" y="214"/>
                    </a:cubicBezTo>
                    <a:cubicBezTo>
                      <a:pt x="214" y="221"/>
                      <a:pt x="152" y="233"/>
                      <a:pt x="93" y="250"/>
                    </a:cubicBezTo>
                    <a:cubicBezTo>
                      <a:pt x="49" y="315"/>
                      <a:pt x="19" y="391"/>
                      <a:pt x="7" y="472"/>
                    </a:cubicBezTo>
                    <a:cubicBezTo>
                      <a:pt x="24" y="519"/>
                      <a:pt x="54" y="564"/>
                      <a:pt x="96" y="605"/>
                    </a:cubicBezTo>
                    <a:cubicBezTo>
                      <a:pt x="104" y="599"/>
                      <a:pt x="114" y="596"/>
                      <a:pt x="125" y="596"/>
                    </a:cubicBezTo>
                    <a:close/>
                    <a:moveTo>
                      <a:pt x="476" y="852"/>
                    </a:moveTo>
                    <a:cubicBezTo>
                      <a:pt x="475" y="852"/>
                      <a:pt x="475" y="851"/>
                      <a:pt x="474" y="851"/>
                    </a:cubicBezTo>
                    <a:cubicBezTo>
                      <a:pt x="470" y="852"/>
                      <a:pt x="466" y="854"/>
                      <a:pt x="462" y="856"/>
                    </a:cubicBezTo>
                    <a:cubicBezTo>
                      <a:pt x="361" y="902"/>
                      <a:pt x="260" y="933"/>
                      <a:pt x="162" y="950"/>
                    </a:cubicBezTo>
                    <a:cubicBezTo>
                      <a:pt x="198" y="986"/>
                      <a:pt x="240" y="1018"/>
                      <a:pt x="285" y="1043"/>
                    </a:cubicBezTo>
                    <a:cubicBezTo>
                      <a:pt x="308" y="1027"/>
                      <a:pt x="331" y="1008"/>
                      <a:pt x="353" y="987"/>
                    </a:cubicBezTo>
                    <a:cubicBezTo>
                      <a:pt x="395" y="948"/>
                      <a:pt x="437" y="903"/>
                      <a:pt x="476" y="8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24" name="Group 4"/>
              <p:cNvGrpSpPr>
                <a:grpSpLocks noChangeAspect="1"/>
              </p:cNvGrpSpPr>
              <p:nvPr/>
            </p:nvGrpSpPr>
            <p:grpSpPr bwMode="auto">
              <a:xfrm>
                <a:off x="6459301" y="2993288"/>
                <a:ext cx="182657" cy="182213"/>
                <a:chOff x="2674" y="1415"/>
                <a:chExt cx="412" cy="411"/>
              </a:xfrm>
              <a:grpFill/>
            </p:grpSpPr>
            <p:sp>
              <p:nvSpPr>
                <p:cNvPr id="130" name="Freeform 5"/>
                <p:cNvSpPr>
                  <a:spLocks/>
                </p:cNvSpPr>
                <p:nvPr/>
              </p:nvSpPr>
              <p:spPr bwMode="auto">
                <a:xfrm>
                  <a:off x="2772" y="1513"/>
                  <a:ext cx="217" cy="217"/>
                </a:xfrm>
                <a:custGeom>
                  <a:avLst/>
                  <a:gdLst>
                    <a:gd name="T0" fmla="*/ 3360 w 3600"/>
                    <a:gd name="T1" fmla="*/ 0 h 3600"/>
                    <a:gd name="T2" fmla="*/ 200 w 3600"/>
                    <a:gd name="T3" fmla="*/ 0 h 3600"/>
                    <a:gd name="T4" fmla="*/ 0 w 3600"/>
                    <a:gd name="T5" fmla="*/ 160 h 3600"/>
                    <a:gd name="T6" fmla="*/ 0 w 3600"/>
                    <a:gd name="T7" fmla="*/ 3360 h 3600"/>
                    <a:gd name="T8" fmla="*/ 200 w 3600"/>
                    <a:gd name="T9" fmla="*/ 3600 h 3600"/>
                    <a:gd name="T10" fmla="*/ 3360 w 3600"/>
                    <a:gd name="T11" fmla="*/ 3600 h 3600"/>
                    <a:gd name="T12" fmla="*/ 3600 w 3600"/>
                    <a:gd name="T13" fmla="*/ 3360 h 3600"/>
                    <a:gd name="T14" fmla="*/ 3600 w 3600"/>
                    <a:gd name="T15" fmla="*/ 160 h 3600"/>
                    <a:gd name="T16" fmla="*/ 3360 w 3600"/>
                    <a:gd name="T17" fmla="*/ 0 h 3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00" h="3600">
                      <a:moveTo>
                        <a:pt x="3360" y="0"/>
                      </a:move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80" y="0"/>
                        <a:pt x="0" y="80"/>
                        <a:pt x="0" y="160"/>
                      </a:cubicBezTo>
                      <a:cubicBezTo>
                        <a:pt x="0" y="3360"/>
                        <a:pt x="0" y="3360"/>
                        <a:pt x="0" y="3360"/>
                      </a:cubicBezTo>
                      <a:cubicBezTo>
                        <a:pt x="0" y="3440"/>
                        <a:pt x="80" y="3600"/>
                        <a:pt x="200" y="3600"/>
                      </a:cubicBezTo>
                      <a:cubicBezTo>
                        <a:pt x="3360" y="3600"/>
                        <a:pt x="3360" y="3600"/>
                        <a:pt x="3360" y="3600"/>
                      </a:cubicBezTo>
                      <a:cubicBezTo>
                        <a:pt x="3520" y="3600"/>
                        <a:pt x="3600" y="3440"/>
                        <a:pt x="3600" y="3360"/>
                      </a:cubicBezTo>
                      <a:cubicBezTo>
                        <a:pt x="3600" y="160"/>
                        <a:pt x="3600" y="160"/>
                        <a:pt x="3600" y="160"/>
                      </a:cubicBezTo>
                      <a:cubicBezTo>
                        <a:pt x="3600" y="80"/>
                        <a:pt x="3520" y="0"/>
                        <a:pt x="3360" y="0"/>
                      </a:cubicBezTo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676767"/>
                    </a:solidFill>
                  </a:endParaRPr>
                </a:p>
              </p:txBody>
            </p:sp>
            <p:sp>
              <p:nvSpPr>
                <p:cNvPr id="131" name="Freeform 6"/>
                <p:cNvSpPr>
                  <a:spLocks noEditPoints="1"/>
                </p:cNvSpPr>
                <p:nvPr/>
              </p:nvSpPr>
              <p:spPr bwMode="auto">
                <a:xfrm>
                  <a:off x="2674" y="1415"/>
                  <a:ext cx="412" cy="411"/>
                </a:xfrm>
                <a:custGeom>
                  <a:avLst/>
                  <a:gdLst>
                    <a:gd name="T0" fmla="*/ 6880 w 6880"/>
                    <a:gd name="T1" fmla="*/ 962 h 6848"/>
                    <a:gd name="T2" fmla="*/ 6320 w 6880"/>
                    <a:gd name="T3" fmla="*/ 962 h 6848"/>
                    <a:gd name="T4" fmla="*/ 5920 w 6880"/>
                    <a:gd name="T5" fmla="*/ 561 h 6848"/>
                    <a:gd name="T6" fmla="*/ 5560 w 6880"/>
                    <a:gd name="T7" fmla="*/ 0 h 6848"/>
                    <a:gd name="T8" fmla="*/ 5000 w 6880"/>
                    <a:gd name="T9" fmla="*/ 561 h 6848"/>
                    <a:gd name="T10" fmla="*/ 4640 w 6880"/>
                    <a:gd name="T11" fmla="*/ 0 h 6848"/>
                    <a:gd name="T12" fmla="*/ 4080 w 6880"/>
                    <a:gd name="T13" fmla="*/ 561 h 6848"/>
                    <a:gd name="T14" fmla="*/ 3720 w 6880"/>
                    <a:gd name="T15" fmla="*/ 0 h 6848"/>
                    <a:gd name="T16" fmla="*/ 3160 w 6880"/>
                    <a:gd name="T17" fmla="*/ 561 h 6848"/>
                    <a:gd name="T18" fmla="*/ 2800 w 6880"/>
                    <a:gd name="T19" fmla="*/ 0 h 6848"/>
                    <a:gd name="T20" fmla="*/ 2240 w 6880"/>
                    <a:gd name="T21" fmla="*/ 561 h 6848"/>
                    <a:gd name="T22" fmla="*/ 1840 w 6880"/>
                    <a:gd name="T23" fmla="*/ 0 h 6848"/>
                    <a:gd name="T24" fmla="*/ 1320 w 6880"/>
                    <a:gd name="T25" fmla="*/ 561 h 6848"/>
                    <a:gd name="T26" fmla="*/ 920 w 6880"/>
                    <a:gd name="T27" fmla="*/ 0 h 6848"/>
                    <a:gd name="T28" fmla="*/ 920 w 6880"/>
                    <a:gd name="T29" fmla="*/ 561 h 6848"/>
                    <a:gd name="T30" fmla="*/ 560 w 6880"/>
                    <a:gd name="T31" fmla="*/ 962 h 6848"/>
                    <a:gd name="T32" fmla="*/ 0 w 6880"/>
                    <a:gd name="T33" fmla="*/ 1322 h 6848"/>
                    <a:gd name="T34" fmla="*/ 560 w 6880"/>
                    <a:gd name="T35" fmla="*/ 1883 h 6848"/>
                    <a:gd name="T36" fmla="*/ 0 w 6880"/>
                    <a:gd name="T37" fmla="*/ 2243 h 6848"/>
                    <a:gd name="T38" fmla="*/ 560 w 6880"/>
                    <a:gd name="T39" fmla="*/ 2804 h 6848"/>
                    <a:gd name="T40" fmla="*/ 0 w 6880"/>
                    <a:gd name="T41" fmla="*/ 3124 h 6848"/>
                    <a:gd name="T42" fmla="*/ 560 w 6880"/>
                    <a:gd name="T43" fmla="*/ 3725 h 6848"/>
                    <a:gd name="T44" fmla="*/ 0 w 6880"/>
                    <a:gd name="T45" fmla="*/ 4045 h 6848"/>
                    <a:gd name="T46" fmla="*/ 560 w 6880"/>
                    <a:gd name="T47" fmla="*/ 4646 h 6848"/>
                    <a:gd name="T48" fmla="*/ 0 w 6880"/>
                    <a:gd name="T49" fmla="*/ 4966 h 6848"/>
                    <a:gd name="T50" fmla="*/ 560 w 6880"/>
                    <a:gd name="T51" fmla="*/ 5567 h 6848"/>
                    <a:gd name="T52" fmla="*/ 0 w 6880"/>
                    <a:gd name="T53" fmla="*/ 5887 h 6848"/>
                    <a:gd name="T54" fmla="*/ 560 w 6880"/>
                    <a:gd name="T55" fmla="*/ 5927 h 6848"/>
                    <a:gd name="T56" fmla="*/ 920 w 6880"/>
                    <a:gd name="T57" fmla="*/ 6248 h 6848"/>
                    <a:gd name="T58" fmla="*/ 1320 w 6880"/>
                    <a:gd name="T59" fmla="*/ 6848 h 6848"/>
                    <a:gd name="T60" fmla="*/ 1840 w 6880"/>
                    <a:gd name="T61" fmla="*/ 6248 h 6848"/>
                    <a:gd name="T62" fmla="*/ 2240 w 6880"/>
                    <a:gd name="T63" fmla="*/ 6848 h 6848"/>
                    <a:gd name="T64" fmla="*/ 2800 w 6880"/>
                    <a:gd name="T65" fmla="*/ 6248 h 6848"/>
                    <a:gd name="T66" fmla="*/ 3160 w 6880"/>
                    <a:gd name="T67" fmla="*/ 6848 h 6848"/>
                    <a:gd name="T68" fmla="*/ 3720 w 6880"/>
                    <a:gd name="T69" fmla="*/ 6248 h 6848"/>
                    <a:gd name="T70" fmla="*/ 4080 w 6880"/>
                    <a:gd name="T71" fmla="*/ 6848 h 6848"/>
                    <a:gd name="T72" fmla="*/ 4640 w 6880"/>
                    <a:gd name="T73" fmla="*/ 6248 h 6848"/>
                    <a:gd name="T74" fmla="*/ 5000 w 6880"/>
                    <a:gd name="T75" fmla="*/ 6848 h 6848"/>
                    <a:gd name="T76" fmla="*/ 5560 w 6880"/>
                    <a:gd name="T77" fmla="*/ 6248 h 6848"/>
                    <a:gd name="T78" fmla="*/ 5920 w 6880"/>
                    <a:gd name="T79" fmla="*/ 6848 h 6848"/>
                    <a:gd name="T80" fmla="*/ 5920 w 6880"/>
                    <a:gd name="T81" fmla="*/ 6248 h 6848"/>
                    <a:gd name="T82" fmla="*/ 6320 w 6880"/>
                    <a:gd name="T83" fmla="*/ 5887 h 6848"/>
                    <a:gd name="T84" fmla="*/ 6880 w 6880"/>
                    <a:gd name="T85" fmla="*/ 5567 h 6848"/>
                    <a:gd name="T86" fmla="*/ 6320 w 6880"/>
                    <a:gd name="T87" fmla="*/ 4966 h 6848"/>
                    <a:gd name="T88" fmla="*/ 6880 w 6880"/>
                    <a:gd name="T89" fmla="*/ 4646 h 6848"/>
                    <a:gd name="T90" fmla="*/ 6320 w 6880"/>
                    <a:gd name="T91" fmla="*/ 4045 h 6848"/>
                    <a:gd name="T92" fmla="*/ 6880 w 6880"/>
                    <a:gd name="T93" fmla="*/ 3725 h 6848"/>
                    <a:gd name="T94" fmla="*/ 6320 w 6880"/>
                    <a:gd name="T95" fmla="*/ 3124 h 6848"/>
                    <a:gd name="T96" fmla="*/ 6880 w 6880"/>
                    <a:gd name="T97" fmla="*/ 2804 h 6848"/>
                    <a:gd name="T98" fmla="*/ 6320 w 6880"/>
                    <a:gd name="T99" fmla="*/ 2243 h 6848"/>
                    <a:gd name="T100" fmla="*/ 6880 w 6880"/>
                    <a:gd name="T101" fmla="*/ 1883 h 6848"/>
                    <a:gd name="T102" fmla="*/ 6320 w 6880"/>
                    <a:gd name="T103" fmla="*/ 1322 h 6848"/>
                    <a:gd name="T104" fmla="*/ 1440 w 6880"/>
                    <a:gd name="T105" fmla="*/ 5727 h 6848"/>
                    <a:gd name="T106" fmla="*/ 1120 w 6880"/>
                    <a:gd name="T107" fmla="*/ 1402 h 6848"/>
                    <a:gd name="T108" fmla="*/ 5440 w 6880"/>
                    <a:gd name="T109" fmla="*/ 1122 h 6848"/>
                    <a:gd name="T110" fmla="*/ 5760 w 6880"/>
                    <a:gd name="T111" fmla="*/ 5447 h 6848"/>
                    <a:gd name="T112" fmla="*/ 1440 w 6880"/>
                    <a:gd name="T113" fmla="*/ 5727 h 68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880" h="6848">
                      <a:moveTo>
                        <a:pt x="6880" y="1322"/>
                      </a:moveTo>
                      <a:cubicBezTo>
                        <a:pt x="6880" y="962"/>
                        <a:pt x="6880" y="962"/>
                        <a:pt x="6880" y="962"/>
                      </a:cubicBezTo>
                      <a:cubicBezTo>
                        <a:pt x="6320" y="962"/>
                        <a:pt x="6320" y="962"/>
                        <a:pt x="6320" y="962"/>
                      </a:cubicBezTo>
                      <a:cubicBezTo>
                        <a:pt x="6320" y="962"/>
                        <a:pt x="6320" y="962"/>
                        <a:pt x="6320" y="962"/>
                      </a:cubicBezTo>
                      <a:cubicBezTo>
                        <a:pt x="6320" y="721"/>
                        <a:pt x="6160" y="561"/>
                        <a:pt x="5920" y="561"/>
                      </a:cubicBezTo>
                      <a:cubicBezTo>
                        <a:pt x="5920" y="561"/>
                        <a:pt x="5920" y="561"/>
                        <a:pt x="5920" y="561"/>
                      </a:cubicBezTo>
                      <a:cubicBezTo>
                        <a:pt x="5920" y="0"/>
                        <a:pt x="5920" y="0"/>
                        <a:pt x="5920" y="0"/>
                      </a:cubicBezTo>
                      <a:cubicBezTo>
                        <a:pt x="5560" y="0"/>
                        <a:pt x="5560" y="0"/>
                        <a:pt x="5560" y="0"/>
                      </a:cubicBezTo>
                      <a:cubicBezTo>
                        <a:pt x="5560" y="561"/>
                        <a:pt x="5560" y="561"/>
                        <a:pt x="5560" y="561"/>
                      </a:cubicBezTo>
                      <a:cubicBezTo>
                        <a:pt x="5000" y="561"/>
                        <a:pt x="5000" y="561"/>
                        <a:pt x="5000" y="561"/>
                      </a:cubicBezTo>
                      <a:cubicBezTo>
                        <a:pt x="5000" y="0"/>
                        <a:pt x="5000" y="0"/>
                        <a:pt x="5000" y="0"/>
                      </a:cubicBezTo>
                      <a:cubicBezTo>
                        <a:pt x="4640" y="0"/>
                        <a:pt x="4640" y="0"/>
                        <a:pt x="4640" y="0"/>
                      </a:cubicBezTo>
                      <a:cubicBezTo>
                        <a:pt x="4640" y="561"/>
                        <a:pt x="4640" y="561"/>
                        <a:pt x="4640" y="561"/>
                      </a:cubicBezTo>
                      <a:cubicBezTo>
                        <a:pt x="4080" y="561"/>
                        <a:pt x="4080" y="561"/>
                        <a:pt x="4080" y="561"/>
                      </a:cubicBezTo>
                      <a:cubicBezTo>
                        <a:pt x="4080" y="0"/>
                        <a:pt x="4080" y="0"/>
                        <a:pt x="4080" y="0"/>
                      </a:cubicBezTo>
                      <a:cubicBezTo>
                        <a:pt x="3720" y="0"/>
                        <a:pt x="3720" y="0"/>
                        <a:pt x="3720" y="0"/>
                      </a:cubicBezTo>
                      <a:cubicBezTo>
                        <a:pt x="3720" y="561"/>
                        <a:pt x="3720" y="561"/>
                        <a:pt x="3720" y="561"/>
                      </a:cubicBezTo>
                      <a:cubicBezTo>
                        <a:pt x="3160" y="561"/>
                        <a:pt x="3160" y="561"/>
                        <a:pt x="3160" y="561"/>
                      </a:cubicBezTo>
                      <a:cubicBezTo>
                        <a:pt x="3160" y="0"/>
                        <a:pt x="3160" y="0"/>
                        <a:pt x="3160" y="0"/>
                      </a:cubicBezTo>
                      <a:cubicBezTo>
                        <a:pt x="2800" y="0"/>
                        <a:pt x="2800" y="0"/>
                        <a:pt x="2800" y="0"/>
                      </a:cubicBezTo>
                      <a:cubicBezTo>
                        <a:pt x="2800" y="561"/>
                        <a:pt x="2800" y="561"/>
                        <a:pt x="2800" y="561"/>
                      </a:cubicBezTo>
                      <a:cubicBezTo>
                        <a:pt x="2240" y="561"/>
                        <a:pt x="2240" y="561"/>
                        <a:pt x="2240" y="561"/>
                      </a:cubicBezTo>
                      <a:cubicBezTo>
                        <a:pt x="2240" y="0"/>
                        <a:pt x="2240" y="0"/>
                        <a:pt x="2240" y="0"/>
                      </a:cubicBezTo>
                      <a:cubicBezTo>
                        <a:pt x="1840" y="0"/>
                        <a:pt x="1840" y="0"/>
                        <a:pt x="1840" y="0"/>
                      </a:cubicBezTo>
                      <a:cubicBezTo>
                        <a:pt x="1840" y="561"/>
                        <a:pt x="1840" y="561"/>
                        <a:pt x="1840" y="561"/>
                      </a:cubicBezTo>
                      <a:cubicBezTo>
                        <a:pt x="1320" y="561"/>
                        <a:pt x="1320" y="561"/>
                        <a:pt x="1320" y="561"/>
                      </a:cubicBezTo>
                      <a:cubicBezTo>
                        <a:pt x="1320" y="0"/>
                        <a:pt x="1320" y="0"/>
                        <a:pt x="1320" y="0"/>
                      </a:cubicBezTo>
                      <a:cubicBezTo>
                        <a:pt x="920" y="0"/>
                        <a:pt x="920" y="0"/>
                        <a:pt x="920" y="0"/>
                      </a:cubicBezTo>
                      <a:cubicBezTo>
                        <a:pt x="920" y="561"/>
                        <a:pt x="920" y="561"/>
                        <a:pt x="920" y="561"/>
                      </a:cubicBezTo>
                      <a:cubicBezTo>
                        <a:pt x="920" y="561"/>
                        <a:pt x="920" y="561"/>
                        <a:pt x="920" y="561"/>
                      </a:cubicBezTo>
                      <a:cubicBezTo>
                        <a:pt x="720" y="561"/>
                        <a:pt x="560" y="721"/>
                        <a:pt x="560" y="962"/>
                      </a:cubicBezTo>
                      <a:cubicBezTo>
                        <a:pt x="560" y="962"/>
                        <a:pt x="560" y="962"/>
                        <a:pt x="560" y="962"/>
                      </a:cubicBezTo>
                      <a:cubicBezTo>
                        <a:pt x="0" y="962"/>
                        <a:pt x="0" y="962"/>
                        <a:pt x="0" y="962"/>
                      </a:cubicBezTo>
                      <a:cubicBezTo>
                        <a:pt x="0" y="1322"/>
                        <a:pt x="0" y="1322"/>
                        <a:pt x="0" y="1322"/>
                      </a:cubicBezTo>
                      <a:cubicBezTo>
                        <a:pt x="560" y="1322"/>
                        <a:pt x="560" y="1322"/>
                        <a:pt x="560" y="1322"/>
                      </a:cubicBezTo>
                      <a:cubicBezTo>
                        <a:pt x="560" y="1883"/>
                        <a:pt x="560" y="1883"/>
                        <a:pt x="560" y="1883"/>
                      </a:cubicBezTo>
                      <a:cubicBezTo>
                        <a:pt x="0" y="1883"/>
                        <a:pt x="0" y="1883"/>
                        <a:pt x="0" y="1883"/>
                      </a:cubicBezTo>
                      <a:cubicBezTo>
                        <a:pt x="0" y="2243"/>
                        <a:pt x="0" y="2243"/>
                        <a:pt x="0" y="2243"/>
                      </a:cubicBezTo>
                      <a:cubicBezTo>
                        <a:pt x="560" y="2243"/>
                        <a:pt x="560" y="2243"/>
                        <a:pt x="560" y="2243"/>
                      </a:cubicBezTo>
                      <a:cubicBezTo>
                        <a:pt x="560" y="2804"/>
                        <a:pt x="560" y="2804"/>
                        <a:pt x="560" y="2804"/>
                      </a:cubicBezTo>
                      <a:cubicBezTo>
                        <a:pt x="0" y="2804"/>
                        <a:pt x="0" y="2804"/>
                        <a:pt x="0" y="2804"/>
                      </a:cubicBezTo>
                      <a:cubicBezTo>
                        <a:pt x="0" y="3124"/>
                        <a:pt x="0" y="3124"/>
                        <a:pt x="0" y="3124"/>
                      </a:cubicBezTo>
                      <a:cubicBezTo>
                        <a:pt x="560" y="3124"/>
                        <a:pt x="560" y="3124"/>
                        <a:pt x="560" y="3124"/>
                      </a:cubicBezTo>
                      <a:cubicBezTo>
                        <a:pt x="560" y="3725"/>
                        <a:pt x="560" y="3725"/>
                        <a:pt x="560" y="3725"/>
                      </a:cubicBezTo>
                      <a:cubicBezTo>
                        <a:pt x="0" y="3725"/>
                        <a:pt x="0" y="3725"/>
                        <a:pt x="0" y="3725"/>
                      </a:cubicBezTo>
                      <a:cubicBezTo>
                        <a:pt x="0" y="4045"/>
                        <a:pt x="0" y="4045"/>
                        <a:pt x="0" y="4045"/>
                      </a:cubicBezTo>
                      <a:cubicBezTo>
                        <a:pt x="560" y="4045"/>
                        <a:pt x="560" y="4045"/>
                        <a:pt x="560" y="4045"/>
                      </a:cubicBezTo>
                      <a:cubicBezTo>
                        <a:pt x="560" y="4646"/>
                        <a:pt x="560" y="4646"/>
                        <a:pt x="560" y="4646"/>
                      </a:cubicBezTo>
                      <a:cubicBezTo>
                        <a:pt x="0" y="4646"/>
                        <a:pt x="0" y="4646"/>
                        <a:pt x="0" y="4646"/>
                      </a:cubicBezTo>
                      <a:cubicBezTo>
                        <a:pt x="0" y="4966"/>
                        <a:pt x="0" y="4966"/>
                        <a:pt x="0" y="4966"/>
                      </a:cubicBezTo>
                      <a:cubicBezTo>
                        <a:pt x="560" y="4966"/>
                        <a:pt x="560" y="4966"/>
                        <a:pt x="560" y="4966"/>
                      </a:cubicBezTo>
                      <a:cubicBezTo>
                        <a:pt x="560" y="5567"/>
                        <a:pt x="560" y="5567"/>
                        <a:pt x="560" y="5567"/>
                      </a:cubicBezTo>
                      <a:cubicBezTo>
                        <a:pt x="0" y="5567"/>
                        <a:pt x="0" y="5567"/>
                        <a:pt x="0" y="5567"/>
                      </a:cubicBezTo>
                      <a:cubicBezTo>
                        <a:pt x="0" y="5887"/>
                        <a:pt x="0" y="5887"/>
                        <a:pt x="0" y="5887"/>
                      </a:cubicBezTo>
                      <a:cubicBezTo>
                        <a:pt x="560" y="5887"/>
                        <a:pt x="560" y="5887"/>
                        <a:pt x="560" y="5887"/>
                      </a:cubicBezTo>
                      <a:cubicBezTo>
                        <a:pt x="560" y="5927"/>
                        <a:pt x="560" y="5927"/>
                        <a:pt x="560" y="5927"/>
                      </a:cubicBezTo>
                      <a:cubicBezTo>
                        <a:pt x="560" y="6128"/>
                        <a:pt x="720" y="6248"/>
                        <a:pt x="920" y="6248"/>
                      </a:cubicBezTo>
                      <a:cubicBezTo>
                        <a:pt x="920" y="6248"/>
                        <a:pt x="920" y="6248"/>
                        <a:pt x="920" y="6248"/>
                      </a:cubicBezTo>
                      <a:cubicBezTo>
                        <a:pt x="920" y="6848"/>
                        <a:pt x="920" y="6848"/>
                        <a:pt x="920" y="6848"/>
                      </a:cubicBezTo>
                      <a:cubicBezTo>
                        <a:pt x="1320" y="6848"/>
                        <a:pt x="1320" y="6848"/>
                        <a:pt x="1320" y="6848"/>
                      </a:cubicBezTo>
                      <a:cubicBezTo>
                        <a:pt x="1320" y="6248"/>
                        <a:pt x="1320" y="6248"/>
                        <a:pt x="1320" y="6248"/>
                      </a:cubicBezTo>
                      <a:cubicBezTo>
                        <a:pt x="1840" y="6248"/>
                        <a:pt x="1840" y="6248"/>
                        <a:pt x="1840" y="6248"/>
                      </a:cubicBezTo>
                      <a:cubicBezTo>
                        <a:pt x="1840" y="6848"/>
                        <a:pt x="1840" y="6848"/>
                        <a:pt x="1840" y="6848"/>
                      </a:cubicBezTo>
                      <a:cubicBezTo>
                        <a:pt x="2240" y="6848"/>
                        <a:pt x="2240" y="6848"/>
                        <a:pt x="2240" y="6848"/>
                      </a:cubicBezTo>
                      <a:cubicBezTo>
                        <a:pt x="2240" y="6248"/>
                        <a:pt x="2240" y="6248"/>
                        <a:pt x="2240" y="6248"/>
                      </a:cubicBezTo>
                      <a:cubicBezTo>
                        <a:pt x="2800" y="6248"/>
                        <a:pt x="2800" y="6248"/>
                        <a:pt x="2800" y="6248"/>
                      </a:cubicBezTo>
                      <a:cubicBezTo>
                        <a:pt x="2800" y="6848"/>
                        <a:pt x="2800" y="6848"/>
                        <a:pt x="2800" y="6848"/>
                      </a:cubicBezTo>
                      <a:cubicBezTo>
                        <a:pt x="3160" y="6848"/>
                        <a:pt x="3160" y="6848"/>
                        <a:pt x="3160" y="6848"/>
                      </a:cubicBezTo>
                      <a:cubicBezTo>
                        <a:pt x="3160" y="6248"/>
                        <a:pt x="3160" y="6248"/>
                        <a:pt x="3160" y="6248"/>
                      </a:cubicBezTo>
                      <a:cubicBezTo>
                        <a:pt x="3720" y="6248"/>
                        <a:pt x="3720" y="6248"/>
                        <a:pt x="3720" y="6248"/>
                      </a:cubicBezTo>
                      <a:cubicBezTo>
                        <a:pt x="3720" y="6848"/>
                        <a:pt x="3720" y="6848"/>
                        <a:pt x="3720" y="6848"/>
                      </a:cubicBezTo>
                      <a:cubicBezTo>
                        <a:pt x="4080" y="6848"/>
                        <a:pt x="4080" y="6848"/>
                        <a:pt x="4080" y="6848"/>
                      </a:cubicBezTo>
                      <a:cubicBezTo>
                        <a:pt x="4080" y="6248"/>
                        <a:pt x="4080" y="6248"/>
                        <a:pt x="4080" y="6248"/>
                      </a:cubicBezTo>
                      <a:cubicBezTo>
                        <a:pt x="4640" y="6248"/>
                        <a:pt x="4640" y="6248"/>
                        <a:pt x="4640" y="6248"/>
                      </a:cubicBezTo>
                      <a:cubicBezTo>
                        <a:pt x="4640" y="6848"/>
                        <a:pt x="4640" y="6848"/>
                        <a:pt x="4640" y="6848"/>
                      </a:cubicBezTo>
                      <a:cubicBezTo>
                        <a:pt x="5000" y="6848"/>
                        <a:pt x="5000" y="6848"/>
                        <a:pt x="5000" y="6848"/>
                      </a:cubicBezTo>
                      <a:cubicBezTo>
                        <a:pt x="5000" y="6248"/>
                        <a:pt x="5000" y="6248"/>
                        <a:pt x="5000" y="6248"/>
                      </a:cubicBezTo>
                      <a:cubicBezTo>
                        <a:pt x="5560" y="6248"/>
                        <a:pt x="5560" y="6248"/>
                        <a:pt x="5560" y="6248"/>
                      </a:cubicBezTo>
                      <a:cubicBezTo>
                        <a:pt x="5560" y="6848"/>
                        <a:pt x="5560" y="6848"/>
                        <a:pt x="5560" y="6848"/>
                      </a:cubicBezTo>
                      <a:cubicBezTo>
                        <a:pt x="5920" y="6848"/>
                        <a:pt x="5920" y="6848"/>
                        <a:pt x="5920" y="6848"/>
                      </a:cubicBezTo>
                      <a:cubicBezTo>
                        <a:pt x="5920" y="6248"/>
                        <a:pt x="5920" y="6248"/>
                        <a:pt x="5920" y="6248"/>
                      </a:cubicBezTo>
                      <a:cubicBezTo>
                        <a:pt x="5920" y="6248"/>
                        <a:pt x="5920" y="6248"/>
                        <a:pt x="5920" y="6248"/>
                      </a:cubicBezTo>
                      <a:cubicBezTo>
                        <a:pt x="6160" y="6248"/>
                        <a:pt x="6320" y="6128"/>
                        <a:pt x="6320" y="5927"/>
                      </a:cubicBezTo>
                      <a:cubicBezTo>
                        <a:pt x="6320" y="5887"/>
                        <a:pt x="6320" y="5887"/>
                        <a:pt x="6320" y="5887"/>
                      </a:cubicBezTo>
                      <a:cubicBezTo>
                        <a:pt x="6880" y="5887"/>
                        <a:pt x="6880" y="5887"/>
                        <a:pt x="6880" y="5887"/>
                      </a:cubicBezTo>
                      <a:cubicBezTo>
                        <a:pt x="6880" y="5567"/>
                        <a:pt x="6880" y="5567"/>
                        <a:pt x="6880" y="5567"/>
                      </a:cubicBezTo>
                      <a:cubicBezTo>
                        <a:pt x="6320" y="5567"/>
                        <a:pt x="6320" y="5567"/>
                        <a:pt x="6320" y="5567"/>
                      </a:cubicBezTo>
                      <a:cubicBezTo>
                        <a:pt x="6320" y="4966"/>
                        <a:pt x="6320" y="4966"/>
                        <a:pt x="6320" y="4966"/>
                      </a:cubicBezTo>
                      <a:cubicBezTo>
                        <a:pt x="6880" y="4966"/>
                        <a:pt x="6880" y="4966"/>
                        <a:pt x="6880" y="4966"/>
                      </a:cubicBezTo>
                      <a:cubicBezTo>
                        <a:pt x="6880" y="4646"/>
                        <a:pt x="6880" y="4646"/>
                        <a:pt x="6880" y="4646"/>
                      </a:cubicBezTo>
                      <a:cubicBezTo>
                        <a:pt x="6320" y="4646"/>
                        <a:pt x="6320" y="4646"/>
                        <a:pt x="6320" y="4646"/>
                      </a:cubicBezTo>
                      <a:cubicBezTo>
                        <a:pt x="6320" y="4045"/>
                        <a:pt x="6320" y="4045"/>
                        <a:pt x="6320" y="4045"/>
                      </a:cubicBezTo>
                      <a:cubicBezTo>
                        <a:pt x="6880" y="4045"/>
                        <a:pt x="6880" y="4045"/>
                        <a:pt x="6880" y="4045"/>
                      </a:cubicBezTo>
                      <a:cubicBezTo>
                        <a:pt x="6880" y="3725"/>
                        <a:pt x="6880" y="3725"/>
                        <a:pt x="6880" y="3725"/>
                      </a:cubicBezTo>
                      <a:cubicBezTo>
                        <a:pt x="6320" y="3725"/>
                        <a:pt x="6320" y="3725"/>
                        <a:pt x="6320" y="3725"/>
                      </a:cubicBezTo>
                      <a:cubicBezTo>
                        <a:pt x="6320" y="3124"/>
                        <a:pt x="6320" y="3124"/>
                        <a:pt x="6320" y="3124"/>
                      </a:cubicBezTo>
                      <a:cubicBezTo>
                        <a:pt x="6880" y="3124"/>
                        <a:pt x="6880" y="3124"/>
                        <a:pt x="6880" y="3124"/>
                      </a:cubicBezTo>
                      <a:cubicBezTo>
                        <a:pt x="6880" y="2804"/>
                        <a:pt x="6880" y="2804"/>
                        <a:pt x="6880" y="2804"/>
                      </a:cubicBezTo>
                      <a:cubicBezTo>
                        <a:pt x="6320" y="2804"/>
                        <a:pt x="6320" y="2804"/>
                        <a:pt x="6320" y="2804"/>
                      </a:cubicBezTo>
                      <a:cubicBezTo>
                        <a:pt x="6320" y="2243"/>
                        <a:pt x="6320" y="2243"/>
                        <a:pt x="6320" y="2243"/>
                      </a:cubicBezTo>
                      <a:cubicBezTo>
                        <a:pt x="6880" y="2243"/>
                        <a:pt x="6880" y="2243"/>
                        <a:pt x="6880" y="2243"/>
                      </a:cubicBezTo>
                      <a:cubicBezTo>
                        <a:pt x="6880" y="1883"/>
                        <a:pt x="6880" y="1883"/>
                        <a:pt x="6880" y="1883"/>
                      </a:cubicBezTo>
                      <a:cubicBezTo>
                        <a:pt x="6320" y="1883"/>
                        <a:pt x="6320" y="1883"/>
                        <a:pt x="6320" y="1883"/>
                      </a:cubicBezTo>
                      <a:cubicBezTo>
                        <a:pt x="6320" y="1322"/>
                        <a:pt x="6320" y="1322"/>
                        <a:pt x="6320" y="1322"/>
                      </a:cubicBezTo>
                      <a:lnTo>
                        <a:pt x="6880" y="1322"/>
                      </a:lnTo>
                      <a:close/>
                      <a:moveTo>
                        <a:pt x="1440" y="5727"/>
                      </a:moveTo>
                      <a:cubicBezTo>
                        <a:pt x="1240" y="5727"/>
                        <a:pt x="1120" y="5567"/>
                        <a:pt x="1120" y="5447"/>
                      </a:cubicBezTo>
                      <a:cubicBezTo>
                        <a:pt x="1120" y="1402"/>
                        <a:pt x="1120" y="1402"/>
                        <a:pt x="1120" y="1402"/>
                      </a:cubicBezTo>
                      <a:cubicBezTo>
                        <a:pt x="1120" y="1282"/>
                        <a:pt x="1240" y="1122"/>
                        <a:pt x="1440" y="1122"/>
                      </a:cubicBezTo>
                      <a:cubicBezTo>
                        <a:pt x="5440" y="1122"/>
                        <a:pt x="5440" y="1122"/>
                        <a:pt x="5440" y="1122"/>
                      </a:cubicBezTo>
                      <a:cubicBezTo>
                        <a:pt x="5600" y="1122"/>
                        <a:pt x="5760" y="1282"/>
                        <a:pt x="5760" y="1402"/>
                      </a:cubicBezTo>
                      <a:cubicBezTo>
                        <a:pt x="5760" y="5447"/>
                        <a:pt x="5760" y="5447"/>
                        <a:pt x="5760" y="5447"/>
                      </a:cubicBezTo>
                      <a:cubicBezTo>
                        <a:pt x="5760" y="5567"/>
                        <a:pt x="5600" y="5727"/>
                        <a:pt x="5440" y="5727"/>
                      </a:cubicBezTo>
                      <a:lnTo>
                        <a:pt x="1440" y="572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676767"/>
                    </a:solidFill>
                  </a:endParaRPr>
                </a:p>
              </p:txBody>
            </p:sp>
          </p:grpSp>
          <p:grpSp>
            <p:nvGrpSpPr>
              <p:cNvPr id="125" name="Group 124"/>
              <p:cNvGrpSpPr>
                <a:grpSpLocks noChangeAspect="1"/>
              </p:cNvGrpSpPr>
              <p:nvPr/>
            </p:nvGrpSpPr>
            <p:grpSpPr bwMode="auto">
              <a:xfrm>
                <a:off x="6677460" y="2992657"/>
                <a:ext cx="137430" cy="179155"/>
                <a:chOff x="2700" y="1386"/>
                <a:chExt cx="359" cy="468"/>
              </a:xfrm>
              <a:grpFill/>
            </p:grpSpPr>
            <p:sp>
              <p:nvSpPr>
                <p:cNvPr id="126" name="Freeform 5"/>
                <p:cNvSpPr>
                  <a:spLocks/>
                </p:cNvSpPr>
                <p:nvPr/>
              </p:nvSpPr>
              <p:spPr bwMode="auto">
                <a:xfrm>
                  <a:off x="2700" y="1700"/>
                  <a:ext cx="359" cy="154"/>
                </a:xfrm>
                <a:custGeom>
                  <a:avLst/>
                  <a:gdLst>
                    <a:gd name="T0" fmla="*/ 75 w 149"/>
                    <a:gd name="T1" fmla="*/ 17 h 64"/>
                    <a:gd name="T2" fmla="*/ 0 w 149"/>
                    <a:gd name="T3" fmla="*/ 0 h 64"/>
                    <a:gd name="T4" fmla="*/ 0 w 149"/>
                    <a:gd name="T5" fmla="*/ 44 h 64"/>
                    <a:gd name="T6" fmla="*/ 75 w 149"/>
                    <a:gd name="T7" fmla="*/ 64 h 64"/>
                    <a:gd name="T8" fmla="*/ 149 w 149"/>
                    <a:gd name="T9" fmla="*/ 44 h 64"/>
                    <a:gd name="T10" fmla="*/ 149 w 149"/>
                    <a:gd name="T11" fmla="*/ 0 h 64"/>
                    <a:gd name="T12" fmla="*/ 75 w 149"/>
                    <a:gd name="T13" fmla="*/ 1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64">
                      <a:moveTo>
                        <a:pt x="75" y="17"/>
                      </a:moveTo>
                      <a:cubicBezTo>
                        <a:pt x="43" y="17"/>
                        <a:pt x="11" y="11"/>
                        <a:pt x="0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55"/>
                        <a:pt x="33" y="64"/>
                        <a:pt x="75" y="64"/>
                      </a:cubicBezTo>
                      <a:cubicBezTo>
                        <a:pt x="116" y="64"/>
                        <a:pt x="149" y="55"/>
                        <a:pt x="149" y="44"/>
                      </a:cubicBezTo>
                      <a:cubicBezTo>
                        <a:pt x="149" y="0"/>
                        <a:pt x="149" y="0"/>
                        <a:pt x="149" y="0"/>
                      </a:cubicBezTo>
                      <a:cubicBezTo>
                        <a:pt x="138" y="11"/>
                        <a:pt x="106" y="17"/>
                        <a:pt x="7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676767"/>
                    </a:solidFill>
                  </a:endParaRPr>
                </a:p>
              </p:txBody>
            </p:sp>
            <p:sp>
              <p:nvSpPr>
                <p:cNvPr id="127" name="Freeform 6"/>
                <p:cNvSpPr>
                  <a:spLocks/>
                </p:cNvSpPr>
                <p:nvPr/>
              </p:nvSpPr>
              <p:spPr bwMode="auto">
                <a:xfrm>
                  <a:off x="2700" y="1573"/>
                  <a:ext cx="359" cy="154"/>
                </a:xfrm>
                <a:custGeom>
                  <a:avLst/>
                  <a:gdLst>
                    <a:gd name="T0" fmla="*/ 75 w 149"/>
                    <a:gd name="T1" fmla="*/ 17 h 64"/>
                    <a:gd name="T2" fmla="*/ 0 w 149"/>
                    <a:gd name="T3" fmla="*/ 0 h 64"/>
                    <a:gd name="T4" fmla="*/ 0 w 149"/>
                    <a:gd name="T5" fmla="*/ 44 h 64"/>
                    <a:gd name="T6" fmla="*/ 75 w 149"/>
                    <a:gd name="T7" fmla="*/ 64 h 64"/>
                    <a:gd name="T8" fmla="*/ 149 w 149"/>
                    <a:gd name="T9" fmla="*/ 44 h 64"/>
                    <a:gd name="T10" fmla="*/ 149 w 149"/>
                    <a:gd name="T11" fmla="*/ 0 h 64"/>
                    <a:gd name="T12" fmla="*/ 75 w 149"/>
                    <a:gd name="T13" fmla="*/ 1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64">
                      <a:moveTo>
                        <a:pt x="75" y="17"/>
                      </a:moveTo>
                      <a:cubicBezTo>
                        <a:pt x="43" y="17"/>
                        <a:pt x="11" y="11"/>
                        <a:pt x="0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55"/>
                        <a:pt x="33" y="64"/>
                        <a:pt x="75" y="64"/>
                      </a:cubicBezTo>
                      <a:cubicBezTo>
                        <a:pt x="116" y="64"/>
                        <a:pt x="149" y="55"/>
                        <a:pt x="149" y="44"/>
                      </a:cubicBezTo>
                      <a:cubicBezTo>
                        <a:pt x="149" y="0"/>
                        <a:pt x="149" y="0"/>
                        <a:pt x="149" y="0"/>
                      </a:cubicBezTo>
                      <a:cubicBezTo>
                        <a:pt x="138" y="11"/>
                        <a:pt x="106" y="17"/>
                        <a:pt x="7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676767"/>
                    </a:solidFill>
                  </a:endParaRPr>
                </a:p>
              </p:txBody>
            </p:sp>
            <p:sp>
              <p:nvSpPr>
                <p:cNvPr id="128" name="Oval 7"/>
                <p:cNvSpPr>
                  <a:spLocks noChangeArrowheads="1"/>
                </p:cNvSpPr>
                <p:nvPr/>
              </p:nvSpPr>
              <p:spPr bwMode="auto">
                <a:xfrm>
                  <a:off x="2710" y="1386"/>
                  <a:ext cx="340" cy="8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676767"/>
                    </a:solidFill>
                  </a:endParaRPr>
                </a:p>
              </p:txBody>
            </p:sp>
            <p:sp>
              <p:nvSpPr>
                <p:cNvPr id="129" name="Freeform 8"/>
                <p:cNvSpPr>
                  <a:spLocks/>
                </p:cNvSpPr>
                <p:nvPr/>
              </p:nvSpPr>
              <p:spPr bwMode="auto">
                <a:xfrm>
                  <a:off x="2700" y="1446"/>
                  <a:ext cx="359" cy="154"/>
                </a:xfrm>
                <a:custGeom>
                  <a:avLst/>
                  <a:gdLst>
                    <a:gd name="T0" fmla="*/ 75 w 149"/>
                    <a:gd name="T1" fmla="*/ 17 h 64"/>
                    <a:gd name="T2" fmla="*/ 0 w 149"/>
                    <a:gd name="T3" fmla="*/ 0 h 64"/>
                    <a:gd name="T4" fmla="*/ 0 w 149"/>
                    <a:gd name="T5" fmla="*/ 44 h 64"/>
                    <a:gd name="T6" fmla="*/ 75 w 149"/>
                    <a:gd name="T7" fmla="*/ 64 h 64"/>
                    <a:gd name="T8" fmla="*/ 149 w 149"/>
                    <a:gd name="T9" fmla="*/ 44 h 64"/>
                    <a:gd name="T10" fmla="*/ 149 w 149"/>
                    <a:gd name="T11" fmla="*/ 0 h 64"/>
                    <a:gd name="T12" fmla="*/ 75 w 149"/>
                    <a:gd name="T13" fmla="*/ 1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64">
                      <a:moveTo>
                        <a:pt x="75" y="17"/>
                      </a:moveTo>
                      <a:cubicBezTo>
                        <a:pt x="43" y="17"/>
                        <a:pt x="11" y="11"/>
                        <a:pt x="0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55"/>
                        <a:pt x="33" y="64"/>
                        <a:pt x="75" y="64"/>
                      </a:cubicBezTo>
                      <a:cubicBezTo>
                        <a:pt x="116" y="64"/>
                        <a:pt x="149" y="55"/>
                        <a:pt x="149" y="44"/>
                      </a:cubicBezTo>
                      <a:cubicBezTo>
                        <a:pt x="149" y="0"/>
                        <a:pt x="149" y="0"/>
                        <a:pt x="149" y="0"/>
                      </a:cubicBezTo>
                      <a:cubicBezTo>
                        <a:pt x="138" y="11"/>
                        <a:pt x="106" y="17"/>
                        <a:pt x="7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676767"/>
                    </a:solidFill>
                  </a:endParaRPr>
                </a:p>
              </p:txBody>
            </p:sp>
          </p:grpSp>
        </p:grpSp>
        <p:sp>
          <p:nvSpPr>
            <p:cNvPr id="212" name="Freeform 44"/>
            <p:cNvSpPr>
              <a:spLocks noEditPoints="1"/>
            </p:cNvSpPr>
            <p:nvPr/>
          </p:nvSpPr>
          <p:spPr bwMode="auto">
            <a:xfrm>
              <a:off x="8037220" y="1951321"/>
              <a:ext cx="505848" cy="453592"/>
            </a:xfrm>
            <a:custGeom>
              <a:avLst/>
              <a:gdLst/>
              <a:ahLst/>
              <a:cxnLst>
                <a:cxn ang="0">
                  <a:pos x="159" y="5"/>
                </a:cxn>
                <a:cxn ang="0">
                  <a:pos x="153" y="0"/>
                </a:cxn>
                <a:cxn ang="0">
                  <a:pos x="137" y="0"/>
                </a:cxn>
                <a:cxn ang="0">
                  <a:pos x="131" y="5"/>
                </a:cxn>
                <a:cxn ang="0">
                  <a:pos x="131" y="15"/>
                </a:cxn>
                <a:cxn ang="0">
                  <a:pos x="159" y="42"/>
                </a:cxn>
                <a:cxn ang="0">
                  <a:pos x="159" y="5"/>
                </a:cxn>
                <a:cxn ang="0">
                  <a:pos x="198" y="94"/>
                </a:cxn>
                <a:cxn ang="0">
                  <a:pos x="109" y="5"/>
                </a:cxn>
                <a:cxn ang="0">
                  <a:pos x="94" y="5"/>
                </a:cxn>
                <a:cxn ang="0">
                  <a:pos x="5" y="94"/>
                </a:cxn>
                <a:cxn ang="0">
                  <a:pos x="5" y="109"/>
                </a:cxn>
                <a:cxn ang="0">
                  <a:pos x="12" y="112"/>
                </a:cxn>
                <a:cxn ang="0">
                  <a:pos x="20" y="109"/>
                </a:cxn>
                <a:cxn ang="0">
                  <a:pos x="101" y="28"/>
                </a:cxn>
                <a:cxn ang="0">
                  <a:pos x="183" y="109"/>
                </a:cxn>
                <a:cxn ang="0">
                  <a:pos x="198" y="109"/>
                </a:cxn>
                <a:cxn ang="0">
                  <a:pos x="198" y="94"/>
                </a:cxn>
                <a:cxn ang="0">
                  <a:pos x="28" y="112"/>
                </a:cxn>
                <a:cxn ang="0">
                  <a:pos x="28" y="171"/>
                </a:cxn>
                <a:cxn ang="0">
                  <a:pos x="38" y="181"/>
                </a:cxn>
                <a:cxn ang="0">
                  <a:pos x="84" y="181"/>
                </a:cxn>
                <a:cxn ang="0">
                  <a:pos x="84" y="127"/>
                </a:cxn>
                <a:cxn ang="0">
                  <a:pos x="88" y="123"/>
                </a:cxn>
                <a:cxn ang="0">
                  <a:pos x="114" y="123"/>
                </a:cxn>
                <a:cxn ang="0">
                  <a:pos x="118" y="127"/>
                </a:cxn>
                <a:cxn ang="0">
                  <a:pos x="118" y="181"/>
                </a:cxn>
                <a:cxn ang="0">
                  <a:pos x="165" y="181"/>
                </a:cxn>
                <a:cxn ang="0">
                  <a:pos x="175" y="171"/>
                </a:cxn>
                <a:cxn ang="0">
                  <a:pos x="175" y="113"/>
                </a:cxn>
                <a:cxn ang="0">
                  <a:pos x="101" y="39"/>
                </a:cxn>
                <a:cxn ang="0">
                  <a:pos x="28" y="112"/>
                </a:cxn>
              </a:cxnLst>
              <a:rect l="0" t="0" r="r" b="b"/>
              <a:pathLst>
                <a:path w="202" h="181">
                  <a:moveTo>
                    <a:pt x="159" y="5"/>
                  </a:moveTo>
                  <a:cubicBezTo>
                    <a:pt x="159" y="2"/>
                    <a:pt x="156" y="0"/>
                    <a:pt x="153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4" y="0"/>
                    <a:pt x="131" y="2"/>
                    <a:pt x="131" y="5"/>
                  </a:cubicBezTo>
                  <a:cubicBezTo>
                    <a:pt x="131" y="15"/>
                    <a:pt x="131" y="15"/>
                    <a:pt x="131" y="15"/>
                  </a:cubicBezTo>
                  <a:cubicBezTo>
                    <a:pt x="159" y="42"/>
                    <a:pt x="159" y="42"/>
                    <a:pt x="159" y="42"/>
                  </a:cubicBezTo>
                  <a:lnTo>
                    <a:pt x="159" y="5"/>
                  </a:lnTo>
                  <a:close/>
                  <a:moveTo>
                    <a:pt x="198" y="94"/>
                  </a:moveTo>
                  <a:cubicBezTo>
                    <a:pt x="109" y="5"/>
                    <a:pt x="109" y="5"/>
                    <a:pt x="109" y="5"/>
                  </a:cubicBezTo>
                  <a:cubicBezTo>
                    <a:pt x="105" y="0"/>
                    <a:pt x="98" y="0"/>
                    <a:pt x="94" y="5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0" y="98"/>
                    <a:pt x="0" y="105"/>
                    <a:pt x="5" y="109"/>
                  </a:cubicBezTo>
                  <a:cubicBezTo>
                    <a:pt x="7" y="111"/>
                    <a:pt x="9" y="112"/>
                    <a:pt x="12" y="112"/>
                  </a:cubicBezTo>
                  <a:cubicBezTo>
                    <a:pt x="15" y="112"/>
                    <a:pt x="18" y="111"/>
                    <a:pt x="20" y="109"/>
                  </a:cubicBezTo>
                  <a:cubicBezTo>
                    <a:pt x="101" y="28"/>
                    <a:pt x="101" y="28"/>
                    <a:pt x="101" y="28"/>
                  </a:cubicBezTo>
                  <a:cubicBezTo>
                    <a:pt x="183" y="109"/>
                    <a:pt x="183" y="109"/>
                    <a:pt x="183" y="109"/>
                  </a:cubicBezTo>
                  <a:cubicBezTo>
                    <a:pt x="187" y="113"/>
                    <a:pt x="194" y="113"/>
                    <a:pt x="198" y="109"/>
                  </a:cubicBezTo>
                  <a:cubicBezTo>
                    <a:pt x="202" y="105"/>
                    <a:pt x="202" y="98"/>
                    <a:pt x="198" y="94"/>
                  </a:cubicBezTo>
                  <a:close/>
                  <a:moveTo>
                    <a:pt x="28" y="112"/>
                  </a:moveTo>
                  <a:cubicBezTo>
                    <a:pt x="28" y="171"/>
                    <a:pt x="28" y="171"/>
                    <a:pt x="28" y="171"/>
                  </a:cubicBezTo>
                  <a:cubicBezTo>
                    <a:pt x="28" y="177"/>
                    <a:pt x="33" y="181"/>
                    <a:pt x="38" y="181"/>
                  </a:cubicBezTo>
                  <a:cubicBezTo>
                    <a:pt x="84" y="181"/>
                    <a:pt x="84" y="181"/>
                    <a:pt x="84" y="181"/>
                  </a:cubicBezTo>
                  <a:cubicBezTo>
                    <a:pt x="84" y="127"/>
                    <a:pt x="84" y="127"/>
                    <a:pt x="84" y="127"/>
                  </a:cubicBezTo>
                  <a:cubicBezTo>
                    <a:pt x="84" y="125"/>
                    <a:pt x="86" y="123"/>
                    <a:pt x="88" y="123"/>
                  </a:cubicBezTo>
                  <a:cubicBezTo>
                    <a:pt x="114" y="123"/>
                    <a:pt x="114" y="123"/>
                    <a:pt x="114" y="123"/>
                  </a:cubicBezTo>
                  <a:cubicBezTo>
                    <a:pt x="116" y="123"/>
                    <a:pt x="118" y="125"/>
                    <a:pt x="118" y="127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65" y="181"/>
                    <a:pt x="165" y="181"/>
                    <a:pt x="165" y="181"/>
                  </a:cubicBezTo>
                  <a:cubicBezTo>
                    <a:pt x="171" y="181"/>
                    <a:pt x="175" y="177"/>
                    <a:pt x="175" y="171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01" y="39"/>
                    <a:pt x="101" y="39"/>
                    <a:pt x="101" y="39"/>
                  </a:cubicBezTo>
                  <a:lnTo>
                    <a:pt x="28" y="11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76767"/>
                </a:solidFill>
              </a:endParaRPr>
            </a:p>
          </p:txBody>
        </p:sp>
      </p:grpSp>
      <p:sp>
        <p:nvSpPr>
          <p:cNvPr id="60" name="Oval 59"/>
          <p:cNvSpPr/>
          <p:nvPr/>
        </p:nvSpPr>
        <p:spPr>
          <a:xfrm>
            <a:off x="2913412" y="2495666"/>
            <a:ext cx="716455" cy="716455"/>
          </a:xfrm>
          <a:prstGeom prst="ellipse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Arial"/>
              </a:rPr>
              <a:t>Model</a:t>
            </a:r>
          </a:p>
        </p:txBody>
      </p:sp>
      <p:sp>
        <p:nvSpPr>
          <p:cNvPr id="61" name="Oval 60"/>
          <p:cNvSpPr/>
          <p:nvPr/>
        </p:nvSpPr>
        <p:spPr>
          <a:xfrm>
            <a:off x="4535937" y="1904716"/>
            <a:ext cx="723604" cy="723604"/>
          </a:xfrm>
          <a:prstGeom prst="ellipse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Arial"/>
              </a:rPr>
              <a:t>Deploy</a:t>
            </a:r>
          </a:p>
        </p:txBody>
      </p:sp>
      <p:sp>
        <p:nvSpPr>
          <p:cNvPr id="62" name="Oval 61"/>
          <p:cNvSpPr/>
          <p:nvPr/>
        </p:nvSpPr>
        <p:spPr>
          <a:xfrm>
            <a:off x="4496402" y="3086441"/>
            <a:ext cx="742149" cy="740074"/>
          </a:xfrm>
          <a:prstGeom prst="ellipse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Arial"/>
              </a:rPr>
              <a:t>Manage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498" y="2676300"/>
            <a:ext cx="585904" cy="310073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8115128" y="1638044"/>
            <a:ext cx="770551" cy="628107"/>
            <a:chOff x="2647566" y="1961497"/>
            <a:chExt cx="1507068" cy="1068890"/>
          </a:xfrm>
        </p:grpSpPr>
        <p:pic>
          <p:nvPicPr>
            <p:cNvPr id="66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47566" y="1961497"/>
              <a:ext cx="1507068" cy="1304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47566" y="2092437"/>
              <a:ext cx="1507068" cy="1304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47566" y="2230585"/>
              <a:ext cx="1507068" cy="1304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47566" y="2365455"/>
              <a:ext cx="1507068" cy="1304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" name="Group 69"/>
            <p:cNvGrpSpPr/>
            <p:nvPr/>
          </p:nvGrpSpPr>
          <p:grpSpPr>
            <a:xfrm>
              <a:off x="2647566" y="2495942"/>
              <a:ext cx="1507068" cy="534445"/>
              <a:chOff x="364066" y="2771571"/>
              <a:chExt cx="2777070" cy="1017013"/>
            </a:xfrm>
          </p:grpSpPr>
          <p:pic>
            <p:nvPicPr>
              <p:cNvPr id="71" name="Picture 50" descr="C:\Users\shshastr\AppData\Local\Microsoft\Windows\Temporary Internet Files\Content.Outlook\MPO7BIDD\1U_Front.jpg"/>
              <p:cNvPicPr>
                <a:picLocks noChangeAspect="1" noChangeArrowheads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4066" y="2771571"/>
                <a:ext cx="2777070" cy="248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50" descr="C:\Users\shshastr\AppData\Local\Microsoft\Windows\Temporary Internet Files\Content.Outlook\MPO7BIDD\1U_Front.jpg"/>
              <p:cNvPicPr>
                <a:picLocks noChangeAspect="1" noChangeArrowheads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4066" y="3020740"/>
                <a:ext cx="2777070" cy="248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50" descr="C:\Users\shshastr\AppData\Local\Microsoft\Windows\Temporary Internet Files\Content.Outlook\MPO7BIDD\1U_Front.jpg"/>
              <p:cNvPicPr>
                <a:picLocks noChangeAspect="1" noChangeArrowheads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4066" y="3283627"/>
                <a:ext cx="2777070" cy="248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50" descr="C:\Users\shshastr\AppData\Local\Microsoft\Windows\Temporary Internet Files\Content.Outlook\MPO7BIDD\1U_Front.jpg"/>
              <p:cNvPicPr>
                <a:picLocks noChangeAspect="1" noChangeArrowheads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4066" y="3540276"/>
                <a:ext cx="2777070" cy="248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5" name="Group 74"/>
          <p:cNvGrpSpPr/>
          <p:nvPr/>
        </p:nvGrpSpPr>
        <p:grpSpPr>
          <a:xfrm>
            <a:off x="8115128" y="2571866"/>
            <a:ext cx="770551" cy="628107"/>
            <a:chOff x="2647566" y="1961497"/>
            <a:chExt cx="1507068" cy="1068890"/>
          </a:xfrm>
        </p:grpSpPr>
        <p:pic>
          <p:nvPicPr>
            <p:cNvPr id="76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47566" y="1961497"/>
              <a:ext cx="1507068" cy="1304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47566" y="2092437"/>
              <a:ext cx="1507068" cy="1304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47566" y="2230585"/>
              <a:ext cx="1507068" cy="1304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50" descr="C:\Users\shshastr\AppData\Local\Microsoft\Windows\Temporary Internet Files\Content.Outlook\MPO7BIDD\1U_Front.jpg"/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47566" y="2365455"/>
              <a:ext cx="1507068" cy="1304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oup 79"/>
            <p:cNvGrpSpPr/>
            <p:nvPr/>
          </p:nvGrpSpPr>
          <p:grpSpPr>
            <a:xfrm>
              <a:off x="2647566" y="2495942"/>
              <a:ext cx="1507068" cy="534445"/>
              <a:chOff x="364066" y="2771571"/>
              <a:chExt cx="2777070" cy="1017013"/>
            </a:xfrm>
          </p:grpSpPr>
          <p:pic>
            <p:nvPicPr>
              <p:cNvPr id="81" name="Picture 50" descr="C:\Users\shshastr\AppData\Local\Microsoft\Windows\Temporary Internet Files\Content.Outlook\MPO7BIDD\1U_Front.jpg"/>
              <p:cNvPicPr>
                <a:picLocks noChangeAspect="1" noChangeArrowheads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4066" y="2771571"/>
                <a:ext cx="2777070" cy="248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50" descr="C:\Users\shshastr\AppData\Local\Microsoft\Windows\Temporary Internet Files\Content.Outlook\MPO7BIDD\1U_Front.jpg"/>
              <p:cNvPicPr>
                <a:picLocks noChangeAspect="1" noChangeArrowheads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4066" y="3020740"/>
                <a:ext cx="2777070" cy="248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50" descr="C:\Users\shshastr\AppData\Local\Microsoft\Windows\Temporary Internet Files\Content.Outlook\MPO7BIDD\1U_Front.jpg"/>
              <p:cNvPicPr>
                <a:picLocks noChangeAspect="1" noChangeArrowheads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4066" y="3283627"/>
                <a:ext cx="2777070" cy="248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50" descr="C:\Users\shshastr\AppData\Local\Microsoft\Windows\Temporary Internet Files\Content.Outlook\MPO7BIDD\1U_Front.jpg"/>
              <p:cNvPicPr>
                <a:picLocks noChangeAspect="1" noChangeArrowheads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4066" y="3540276"/>
                <a:ext cx="2777070" cy="248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7340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414719" y="176213"/>
            <a:ext cx="8345488" cy="731837"/>
          </a:xfrm>
        </p:spPr>
        <p:txBody>
          <a:bodyPr/>
          <a:lstStyle/>
          <a:p>
            <a:r>
              <a:rPr lang="en-US" dirty="0">
                <a:solidFill>
                  <a:srgbClr val="0033A0"/>
                </a:solidFill>
              </a:rPr>
              <a:t>Cisco UCS Director (ECS) with </a:t>
            </a:r>
            <a:r>
              <a:rPr lang="en-US" dirty="0" err="1">
                <a:solidFill>
                  <a:srgbClr val="0033A0"/>
                </a:solidFill>
              </a:rPr>
              <a:t>HyperFlex</a:t>
            </a:r>
            <a:r>
              <a:rPr lang="en-US" dirty="0">
                <a:solidFill>
                  <a:srgbClr val="0033A0"/>
                </a:solidFill>
              </a:rPr>
              <a:t/>
            </a:r>
            <a:br>
              <a:rPr lang="en-US" dirty="0">
                <a:solidFill>
                  <a:srgbClr val="0033A0"/>
                </a:solidFill>
              </a:rPr>
            </a:br>
            <a:r>
              <a:rPr lang="en-US" sz="2000" dirty="0">
                <a:solidFill>
                  <a:srgbClr val="0033A0"/>
                </a:solidFill>
              </a:rPr>
              <a:t>Infrastructure automation and Private Cloud </a:t>
            </a:r>
            <a:r>
              <a:rPr lang="en-US" sz="2000" dirty="0" err="1">
                <a:solidFill>
                  <a:srgbClr val="0033A0"/>
                </a:solidFill>
              </a:rPr>
              <a:t>IaaS</a:t>
            </a:r>
            <a:r>
              <a:rPr lang="en-US" sz="2000" dirty="0">
                <a:solidFill>
                  <a:srgbClr val="0033A0"/>
                </a:solidFill>
              </a:rPr>
              <a:t>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79400" y="1282283"/>
            <a:ext cx="2405652" cy="2943782"/>
            <a:chOff x="70906" y="1441781"/>
            <a:chExt cx="2251538" cy="2782962"/>
          </a:xfrm>
        </p:grpSpPr>
        <p:sp>
          <p:nvSpPr>
            <p:cNvPr id="81" name="Rectangle 80"/>
            <p:cNvSpPr/>
            <p:nvPr/>
          </p:nvSpPr>
          <p:spPr>
            <a:xfrm>
              <a:off x="70906" y="1441781"/>
              <a:ext cx="2251538" cy="5310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t">
              <a:spAutoFit/>
            </a:bodyPr>
            <a:lstStyle/>
            <a:p>
              <a:pPr algn="ctr">
                <a:spcBef>
                  <a:spcPts val="1050"/>
                </a:spcBef>
              </a:pPr>
              <a:r>
                <a:rPr lang="en-US" sz="1600" b="1" dirty="0">
                  <a:solidFill>
                    <a:srgbClr val="FFFFFF"/>
                  </a:solidFill>
                  <a:latin typeface="Arial"/>
                </a:rPr>
                <a:t>HyperFlex Stack with UCS Director 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37524" y="2136030"/>
              <a:ext cx="1831331" cy="2088713"/>
              <a:chOff x="337524" y="2136030"/>
              <a:chExt cx="1831331" cy="208871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88522" y="2208217"/>
                <a:ext cx="1329334" cy="384747"/>
                <a:chOff x="588522" y="2208217"/>
                <a:chExt cx="1329334" cy="384747"/>
              </a:xfrm>
            </p:grpSpPr>
            <p:pic>
              <p:nvPicPr>
                <p:cNvPr id="103" name="Picture 50" descr="KL17572_proof.jpg"/>
                <p:cNvPicPr>
                  <a:picLocks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8522" y="2208217"/>
                  <a:ext cx="1329334" cy="145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4" name="Picture 50" descr="KL17572_proof.jpg"/>
                <p:cNvPicPr>
                  <a:picLocks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8522" y="2432932"/>
                  <a:ext cx="1329334" cy="1600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05" name="Rectangle 104"/>
              <p:cNvSpPr/>
              <p:nvPr/>
            </p:nvSpPr>
            <p:spPr>
              <a:xfrm>
                <a:off x="337524" y="2136030"/>
                <a:ext cx="1831331" cy="2088713"/>
              </a:xfrm>
              <a:prstGeom prst="rect">
                <a:avLst/>
              </a:prstGeom>
              <a:noFill/>
              <a:ln w="25400" cmpd="sng">
                <a:solidFill>
                  <a:schemeClr val="accent2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3193231" y="3528193"/>
            <a:ext cx="5293271" cy="1178734"/>
            <a:chOff x="3385904" y="3528193"/>
            <a:chExt cx="5293271" cy="1178734"/>
          </a:xfrm>
        </p:grpSpPr>
        <p:sp>
          <p:nvSpPr>
            <p:cNvPr id="196" name="Rectangle 195"/>
            <p:cNvSpPr/>
            <p:nvPr/>
          </p:nvSpPr>
          <p:spPr>
            <a:xfrm rot="5400000">
              <a:off x="5483900" y="1470922"/>
              <a:ext cx="1097280" cy="5293271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159361" y="3797517"/>
              <a:ext cx="640080" cy="640080"/>
              <a:chOff x="10978511" y="3701279"/>
              <a:chExt cx="640080" cy="640080"/>
            </a:xfrm>
          </p:grpSpPr>
          <p:sp>
            <p:nvSpPr>
              <p:cNvPr id="45" name="Oval 44"/>
              <p:cNvSpPr/>
              <p:nvPr/>
            </p:nvSpPr>
            <p:spPr bwMode="auto">
              <a:xfrm>
                <a:off x="10978511" y="3701279"/>
                <a:ext cx="640080" cy="64008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91440" tIns="45720" rIns="91440" bIns="45720" rtlCol="0" anchor="ctr"/>
              <a:lstStyle/>
              <a:p>
                <a:pPr defTabSz="385814"/>
                <a:endParaRPr lang="en-US" sz="1200" b="1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46" name="Freeform 6"/>
              <p:cNvSpPr>
                <a:spLocks noEditPoints="1"/>
              </p:cNvSpPr>
              <p:nvPr/>
            </p:nvSpPr>
            <p:spPr bwMode="auto">
              <a:xfrm>
                <a:off x="11190529" y="3850001"/>
                <a:ext cx="216045" cy="342637"/>
              </a:xfrm>
              <a:custGeom>
                <a:avLst/>
                <a:gdLst/>
                <a:ahLst/>
                <a:cxnLst>
                  <a:cxn ang="0">
                    <a:pos x="108" y="120"/>
                  </a:cxn>
                  <a:cxn ang="0">
                    <a:pos x="23" y="120"/>
                  </a:cxn>
                  <a:cxn ang="0">
                    <a:pos x="15" y="128"/>
                  </a:cxn>
                  <a:cxn ang="0">
                    <a:pos x="15" y="200"/>
                  </a:cxn>
                  <a:cxn ang="0">
                    <a:pos x="23" y="208"/>
                  </a:cxn>
                  <a:cxn ang="0">
                    <a:pos x="108" y="208"/>
                  </a:cxn>
                  <a:cxn ang="0">
                    <a:pos x="116" y="200"/>
                  </a:cxn>
                  <a:cxn ang="0">
                    <a:pos x="116" y="128"/>
                  </a:cxn>
                  <a:cxn ang="0">
                    <a:pos x="108" y="120"/>
                  </a:cxn>
                  <a:cxn ang="0">
                    <a:pos x="74" y="183"/>
                  </a:cxn>
                  <a:cxn ang="0">
                    <a:pos x="57" y="183"/>
                  </a:cxn>
                  <a:cxn ang="0">
                    <a:pos x="61" y="166"/>
                  </a:cxn>
                  <a:cxn ang="0">
                    <a:pos x="54" y="156"/>
                  </a:cxn>
                  <a:cxn ang="0">
                    <a:pos x="66" y="145"/>
                  </a:cxn>
                  <a:cxn ang="0">
                    <a:pos x="77" y="156"/>
                  </a:cxn>
                  <a:cxn ang="0">
                    <a:pos x="71" y="166"/>
                  </a:cxn>
                  <a:cxn ang="0">
                    <a:pos x="74" y="183"/>
                  </a:cxn>
                  <a:cxn ang="0">
                    <a:pos x="123" y="105"/>
                  </a:cxn>
                  <a:cxn ang="0">
                    <a:pos x="119" y="105"/>
                  </a:cxn>
                  <a:cxn ang="0">
                    <a:pos x="119" y="50"/>
                  </a:cxn>
                  <a:cxn ang="0">
                    <a:pos x="66" y="0"/>
                  </a:cxn>
                  <a:cxn ang="0">
                    <a:pos x="12" y="50"/>
                  </a:cxn>
                  <a:cxn ang="0">
                    <a:pos x="12" y="105"/>
                  </a:cxn>
                  <a:cxn ang="0">
                    <a:pos x="8" y="105"/>
                  </a:cxn>
                  <a:cxn ang="0">
                    <a:pos x="0" y="112"/>
                  </a:cxn>
                  <a:cxn ang="0">
                    <a:pos x="0" y="216"/>
                  </a:cxn>
                  <a:cxn ang="0">
                    <a:pos x="8" y="224"/>
                  </a:cxn>
                  <a:cxn ang="0">
                    <a:pos x="123" y="224"/>
                  </a:cxn>
                  <a:cxn ang="0">
                    <a:pos x="131" y="216"/>
                  </a:cxn>
                  <a:cxn ang="0">
                    <a:pos x="131" y="112"/>
                  </a:cxn>
                  <a:cxn ang="0">
                    <a:pos x="123" y="105"/>
                  </a:cxn>
                  <a:cxn ang="0">
                    <a:pos x="32" y="51"/>
                  </a:cxn>
                  <a:cxn ang="0">
                    <a:pos x="66" y="20"/>
                  </a:cxn>
                  <a:cxn ang="0">
                    <a:pos x="100" y="51"/>
                  </a:cxn>
                  <a:cxn ang="0">
                    <a:pos x="100" y="105"/>
                  </a:cxn>
                  <a:cxn ang="0">
                    <a:pos x="32" y="105"/>
                  </a:cxn>
                  <a:cxn ang="0">
                    <a:pos x="32" y="51"/>
                  </a:cxn>
                  <a:cxn ang="0">
                    <a:pos x="119" y="204"/>
                  </a:cxn>
                  <a:cxn ang="0">
                    <a:pos x="112" y="212"/>
                  </a:cxn>
                  <a:cxn ang="0">
                    <a:pos x="20" y="212"/>
                  </a:cxn>
                  <a:cxn ang="0">
                    <a:pos x="12" y="204"/>
                  </a:cxn>
                  <a:cxn ang="0">
                    <a:pos x="12" y="124"/>
                  </a:cxn>
                  <a:cxn ang="0">
                    <a:pos x="20" y="116"/>
                  </a:cxn>
                  <a:cxn ang="0">
                    <a:pos x="112" y="116"/>
                  </a:cxn>
                  <a:cxn ang="0">
                    <a:pos x="119" y="124"/>
                  </a:cxn>
                  <a:cxn ang="0">
                    <a:pos x="119" y="204"/>
                  </a:cxn>
                </a:cxnLst>
                <a:rect l="0" t="0" r="r" b="b"/>
                <a:pathLst>
                  <a:path w="131" h="224">
                    <a:moveTo>
                      <a:pt x="108" y="120"/>
                    </a:moveTo>
                    <a:cubicBezTo>
                      <a:pt x="108" y="120"/>
                      <a:pt x="108" y="120"/>
                      <a:pt x="23" y="120"/>
                    </a:cubicBezTo>
                    <a:cubicBezTo>
                      <a:pt x="19" y="120"/>
                      <a:pt x="15" y="123"/>
                      <a:pt x="15" y="128"/>
                    </a:cubicBezTo>
                    <a:cubicBezTo>
                      <a:pt x="15" y="128"/>
                      <a:pt x="15" y="128"/>
                      <a:pt x="15" y="200"/>
                    </a:cubicBezTo>
                    <a:cubicBezTo>
                      <a:pt x="15" y="204"/>
                      <a:pt x="19" y="208"/>
                      <a:pt x="23" y="208"/>
                    </a:cubicBezTo>
                    <a:cubicBezTo>
                      <a:pt x="23" y="208"/>
                      <a:pt x="23" y="208"/>
                      <a:pt x="108" y="208"/>
                    </a:cubicBezTo>
                    <a:cubicBezTo>
                      <a:pt x="112" y="208"/>
                      <a:pt x="116" y="204"/>
                      <a:pt x="116" y="200"/>
                    </a:cubicBezTo>
                    <a:cubicBezTo>
                      <a:pt x="116" y="128"/>
                      <a:pt x="116" y="128"/>
                      <a:pt x="116" y="128"/>
                    </a:cubicBezTo>
                    <a:cubicBezTo>
                      <a:pt x="116" y="123"/>
                      <a:pt x="112" y="120"/>
                      <a:pt x="108" y="120"/>
                    </a:cubicBezTo>
                    <a:close/>
                    <a:moveTo>
                      <a:pt x="74" y="183"/>
                    </a:moveTo>
                    <a:cubicBezTo>
                      <a:pt x="57" y="183"/>
                      <a:pt x="57" y="183"/>
                      <a:pt x="57" y="183"/>
                    </a:cubicBezTo>
                    <a:cubicBezTo>
                      <a:pt x="61" y="166"/>
                      <a:pt x="61" y="166"/>
                      <a:pt x="61" y="166"/>
                    </a:cubicBezTo>
                    <a:cubicBezTo>
                      <a:pt x="57" y="164"/>
                      <a:pt x="54" y="161"/>
                      <a:pt x="54" y="156"/>
                    </a:cubicBezTo>
                    <a:cubicBezTo>
                      <a:pt x="54" y="150"/>
                      <a:pt x="60" y="145"/>
                      <a:pt x="66" y="145"/>
                    </a:cubicBezTo>
                    <a:cubicBezTo>
                      <a:pt x="72" y="145"/>
                      <a:pt x="77" y="150"/>
                      <a:pt x="77" y="156"/>
                    </a:cubicBezTo>
                    <a:cubicBezTo>
                      <a:pt x="77" y="161"/>
                      <a:pt x="74" y="164"/>
                      <a:pt x="71" y="166"/>
                    </a:cubicBezTo>
                    <a:lnTo>
                      <a:pt x="74" y="183"/>
                    </a:lnTo>
                    <a:close/>
                    <a:moveTo>
                      <a:pt x="123" y="105"/>
                    </a:moveTo>
                    <a:cubicBezTo>
                      <a:pt x="119" y="105"/>
                      <a:pt x="119" y="105"/>
                      <a:pt x="119" y="105"/>
                    </a:cubicBezTo>
                    <a:cubicBezTo>
                      <a:pt x="119" y="50"/>
                      <a:pt x="119" y="50"/>
                      <a:pt x="119" y="50"/>
                    </a:cubicBezTo>
                    <a:cubicBezTo>
                      <a:pt x="119" y="16"/>
                      <a:pt x="92" y="0"/>
                      <a:pt x="66" y="0"/>
                    </a:cubicBezTo>
                    <a:cubicBezTo>
                      <a:pt x="40" y="0"/>
                      <a:pt x="12" y="16"/>
                      <a:pt x="12" y="50"/>
                    </a:cubicBezTo>
                    <a:cubicBezTo>
                      <a:pt x="12" y="105"/>
                      <a:pt x="12" y="105"/>
                      <a:pt x="12" y="105"/>
                    </a:cubicBezTo>
                    <a:cubicBezTo>
                      <a:pt x="8" y="105"/>
                      <a:pt x="8" y="105"/>
                      <a:pt x="8" y="105"/>
                    </a:cubicBezTo>
                    <a:cubicBezTo>
                      <a:pt x="3" y="105"/>
                      <a:pt x="0" y="108"/>
                      <a:pt x="0" y="112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0"/>
                      <a:pt x="3" y="224"/>
                      <a:pt x="8" y="224"/>
                    </a:cubicBezTo>
                    <a:cubicBezTo>
                      <a:pt x="123" y="224"/>
                      <a:pt x="123" y="224"/>
                      <a:pt x="123" y="224"/>
                    </a:cubicBezTo>
                    <a:cubicBezTo>
                      <a:pt x="128" y="224"/>
                      <a:pt x="131" y="220"/>
                      <a:pt x="131" y="216"/>
                    </a:cubicBezTo>
                    <a:cubicBezTo>
                      <a:pt x="131" y="112"/>
                      <a:pt x="131" y="112"/>
                      <a:pt x="131" y="112"/>
                    </a:cubicBezTo>
                    <a:cubicBezTo>
                      <a:pt x="131" y="108"/>
                      <a:pt x="128" y="105"/>
                      <a:pt x="123" y="105"/>
                    </a:cubicBezTo>
                    <a:close/>
                    <a:moveTo>
                      <a:pt x="32" y="51"/>
                    </a:moveTo>
                    <a:cubicBezTo>
                      <a:pt x="32" y="25"/>
                      <a:pt x="51" y="20"/>
                      <a:pt x="66" y="20"/>
                    </a:cubicBezTo>
                    <a:cubicBezTo>
                      <a:pt x="80" y="20"/>
                      <a:pt x="100" y="25"/>
                      <a:pt x="100" y="51"/>
                    </a:cubicBezTo>
                    <a:cubicBezTo>
                      <a:pt x="100" y="105"/>
                      <a:pt x="100" y="105"/>
                      <a:pt x="100" y="105"/>
                    </a:cubicBezTo>
                    <a:cubicBezTo>
                      <a:pt x="32" y="105"/>
                      <a:pt x="32" y="105"/>
                      <a:pt x="32" y="105"/>
                    </a:cubicBezTo>
                    <a:lnTo>
                      <a:pt x="32" y="51"/>
                    </a:lnTo>
                    <a:close/>
                    <a:moveTo>
                      <a:pt x="119" y="204"/>
                    </a:moveTo>
                    <a:cubicBezTo>
                      <a:pt x="119" y="208"/>
                      <a:pt x="116" y="212"/>
                      <a:pt x="112" y="212"/>
                    </a:cubicBezTo>
                    <a:cubicBezTo>
                      <a:pt x="112" y="212"/>
                      <a:pt x="112" y="212"/>
                      <a:pt x="20" y="212"/>
                    </a:cubicBezTo>
                    <a:cubicBezTo>
                      <a:pt x="15" y="212"/>
                      <a:pt x="12" y="208"/>
                      <a:pt x="12" y="204"/>
                    </a:cubicBezTo>
                    <a:cubicBezTo>
                      <a:pt x="12" y="204"/>
                      <a:pt x="12" y="204"/>
                      <a:pt x="12" y="124"/>
                    </a:cubicBezTo>
                    <a:cubicBezTo>
                      <a:pt x="12" y="120"/>
                      <a:pt x="15" y="116"/>
                      <a:pt x="20" y="116"/>
                    </a:cubicBezTo>
                    <a:cubicBezTo>
                      <a:pt x="20" y="116"/>
                      <a:pt x="20" y="116"/>
                      <a:pt x="112" y="116"/>
                    </a:cubicBezTo>
                    <a:cubicBezTo>
                      <a:pt x="116" y="116"/>
                      <a:pt x="119" y="120"/>
                      <a:pt x="119" y="124"/>
                    </a:cubicBezTo>
                    <a:cubicBezTo>
                      <a:pt x="119" y="124"/>
                      <a:pt x="119" y="124"/>
                      <a:pt x="119" y="20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rgbClr val="004BAF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525764" y="3741285"/>
              <a:ext cx="1471654" cy="752545"/>
              <a:chOff x="3644040" y="3686568"/>
              <a:chExt cx="1471654" cy="752545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644040" y="3686568"/>
                <a:ext cx="1189193" cy="752545"/>
                <a:chOff x="8916883" y="3561928"/>
                <a:chExt cx="1329334" cy="841229"/>
              </a:xfrm>
            </p:grpSpPr>
            <p:pic>
              <p:nvPicPr>
                <p:cNvPr id="127" name="Picture 126" descr="Front.jpg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916883" y="4164889"/>
                  <a:ext cx="1329334" cy="238268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21417" y="3561928"/>
                  <a:ext cx="1120266" cy="61334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4717580" y="3923769"/>
                <a:ext cx="398114" cy="461213"/>
                <a:chOff x="10240413" y="3902409"/>
                <a:chExt cx="398114" cy="461213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10295539" y="3902409"/>
                  <a:ext cx="342988" cy="342900"/>
                  <a:chOff x="10295539" y="3902409"/>
                  <a:chExt cx="342988" cy="342900"/>
                </a:xfrm>
              </p:grpSpPr>
              <p:sp>
                <p:nvSpPr>
                  <p:cNvPr id="39" name="Oval 38"/>
                  <p:cNvSpPr/>
                  <p:nvPr/>
                </p:nvSpPr>
                <p:spPr>
                  <a:xfrm>
                    <a:off x="10295539" y="3902409"/>
                    <a:ext cx="342988" cy="3429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68552" tIns="34277" rIns="68552" bIns="34277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12444">
                      <a:defRPr/>
                    </a:pPr>
                    <a:endParaRPr lang="en-US" sz="1200" kern="0" dirty="0">
                      <a:solidFill>
                        <a:srgbClr val="FFFFFF"/>
                      </a:solidFill>
                      <a:latin typeface="CiscoSans"/>
                      <a:cs typeface="Arial" pitchFamily="34" charset="0"/>
                    </a:endParaRPr>
                  </a:p>
                </p:txBody>
              </p:sp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10385817" y="3961850"/>
                    <a:ext cx="162433" cy="224020"/>
                    <a:chOff x="10385815" y="3961850"/>
                    <a:chExt cx="162433" cy="224020"/>
                  </a:xfrm>
                </p:grpSpPr>
                <p:sp>
                  <p:nvSpPr>
                    <p:cNvPr id="41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10413045" y="3961850"/>
                      <a:ext cx="108919" cy="75808"/>
                    </a:xfrm>
                    <a:custGeom>
                      <a:avLst/>
                      <a:gdLst>
                        <a:gd name="T0" fmla="*/ 61 w 244"/>
                        <a:gd name="T1" fmla="*/ 122 h 170"/>
                        <a:gd name="T2" fmla="*/ 122 w 244"/>
                        <a:gd name="T3" fmla="*/ 61 h 170"/>
                        <a:gd name="T4" fmla="*/ 181 w 244"/>
                        <a:gd name="T5" fmla="*/ 122 h 170"/>
                        <a:gd name="T6" fmla="*/ 181 w 244"/>
                        <a:gd name="T7" fmla="*/ 170 h 170"/>
                        <a:gd name="T8" fmla="*/ 244 w 244"/>
                        <a:gd name="T9" fmla="*/ 170 h 170"/>
                        <a:gd name="T10" fmla="*/ 244 w 244"/>
                        <a:gd name="T11" fmla="*/ 122 h 170"/>
                        <a:gd name="T12" fmla="*/ 122 w 244"/>
                        <a:gd name="T13" fmla="*/ 0 h 170"/>
                        <a:gd name="T14" fmla="*/ 0 w 244"/>
                        <a:gd name="T15" fmla="*/ 122 h 170"/>
                        <a:gd name="T16" fmla="*/ 0 w 244"/>
                        <a:gd name="T17" fmla="*/ 170 h 170"/>
                        <a:gd name="T18" fmla="*/ 61 w 244"/>
                        <a:gd name="T19" fmla="*/ 170 h 170"/>
                        <a:gd name="T20" fmla="*/ 61 w 244"/>
                        <a:gd name="T21" fmla="*/ 122 h 1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244" h="170">
                          <a:moveTo>
                            <a:pt x="61" y="122"/>
                          </a:moveTo>
                          <a:cubicBezTo>
                            <a:pt x="61" y="88"/>
                            <a:pt x="88" y="61"/>
                            <a:pt x="122" y="61"/>
                          </a:cubicBezTo>
                          <a:cubicBezTo>
                            <a:pt x="154" y="61"/>
                            <a:pt x="181" y="88"/>
                            <a:pt x="181" y="122"/>
                          </a:cubicBezTo>
                          <a:cubicBezTo>
                            <a:pt x="181" y="170"/>
                            <a:pt x="181" y="170"/>
                            <a:pt x="181" y="170"/>
                          </a:cubicBezTo>
                          <a:cubicBezTo>
                            <a:pt x="244" y="170"/>
                            <a:pt x="244" y="170"/>
                            <a:pt x="244" y="170"/>
                          </a:cubicBezTo>
                          <a:cubicBezTo>
                            <a:pt x="244" y="122"/>
                            <a:pt x="244" y="122"/>
                            <a:pt x="244" y="122"/>
                          </a:cubicBezTo>
                          <a:cubicBezTo>
                            <a:pt x="244" y="54"/>
                            <a:pt x="190" y="0"/>
                            <a:pt x="122" y="0"/>
                          </a:cubicBezTo>
                          <a:cubicBezTo>
                            <a:pt x="54" y="0"/>
                            <a:pt x="0" y="54"/>
                            <a:pt x="0" y="122"/>
                          </a:cubicBezTo>
                          <a:cubicBezTo>
                            <a:pt x="0" y="170"/>
                            <a:pt x="0" y="170"/>
                            <a:pt x="0" y="170"/>
                          </a:cubicBezTo>
                          <a:cubicBezTo>
                            <a:pt x="61" y="170"/>
                            <a:pt x="61" y="170"/>
                            <a:pt x="61" y="170"/>
                          </a:cubicBezTo>
                          <a:lnTo>
                            <a:pt x="61" y="12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0952">
                        <a:defRPr/>
                      </a:pPr>
                      <a:endParaRPr lang="en-US" sz="1200" kern="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pple LiGothic Medium"/>
                      </a:endParaRPr>
                    </a:p>
                  </p:txBody>
                </p:sp>
                <p:sp>
                  <p:nvSpPr>
                    <p:cNvPr id="42" name="Freeform 7"/>
                    <p:cNvSpPr>
                      <a:spLocks/>
                    </p:cNvSpPr>
                    <p:nvPr/>
                  </p:nvSpPr>
                  <p:spPr bwMode="auto">
                    <a:xfrm>
                      <a:off x="10491141" y="4132370"/>
                      <a:ext cx="17019" cy="17014"/>
                    </a:xfrm>
                    <a:custGeom>
                      <a:avLst/>
                      <a:gdLst>
                        <a:gd name="T0" fmla="*/ 7 w 38"/>
                        <a:gd name="T1" fmla="*/ 7 h 38"/>
                        <a:gd name="T2" fmla="*/ 6 w 38"/>
                        <a:gd name="T3" fmla="*/ 31 h 38"/>
                        <a:gd name="T4" fmla="*/ 31 w 38"/>
                        <a:gd name="T5" fmla="*/ 32 h 38"/>
                        <a:gd name="T6" fmla="*/ 32 w 38"/>
                        <a:gd name="T7" fmla="*/ 8 h 38"/>
                        <a:gd name="T8" fmla="*/ 7 w 38"/>
                        <a:gd name="T9" fmla="*/ 7 h 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8" h="38">
                          <a:moveTo>
                            <a:pt x="7" y="7"/>
                          </a:moveTo>
                          <a:cubicBezTo>
                            <a:pt x="0" y="13"/>
                            <a:pt x="0" y="24"/>
                            <a:pt x="6" y="31"/>
                          </a:cubicBezTo>
                          <a:cubicBezTo>
                            <a:pt x="13" y="38"/>
                            <a:pt x="23" y="38"/>
                            <a:pt x="31" y="32"/>
                          </a:cubicBezTo>
                          <a:cubicBezTo>
                            <a:pt x="38" y="25"/>
                            <a:pt x="38" y="15"/>
                            <a:pt x="32" y="8"/>
                          </a:cubicBezTo>
                          <a:cubicBezTo>
                            <a:pt x="25" y="0"/>
                            <a:pt x="14" y="0"/>
                            <a:pt x="7" y="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0952">
                        <a:defRPr/>
                      </a:pPr>
                      <a:endParaRPr lang="en-US" sz="1200" kern="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pple LiGothic Medium"/>
                      </a:endParaRPr>
                    </a:p>
                  </p:txBody>
                </p:sp>
                <p:sp>
                  <p:nvSpPr>
                    <p:cNvPr id="47" name="Freeform 8"/>
                    <p:cNvSpPr>
                      <a:spLocks/>
                    </p:cNvSpPr>
                    <p:nvPr/>
                  </p:nvSpPr>
                  <p:spPr bwMode="auto">
                    <a:xfrm>
                      <a:off x="10434034" y="4086432"/>
                      <a:ext cx="23637" cy="23631"/>
                    </a:xfrm>
                    <a:custGeom>
                      <a:avLst/>
                      <a:gdLst>
                        <a:gd name="T0" fmla="*/ 31 w 53"/>
                        <a:gd name="T1" fmla="*/ 4 h 53"/>
                        <a:gd name="T2" fmla="*/ 3 w 53"/>
                        <a:gd name="T3" fmla="*/ 22 h 53"/>
                        <a:gd name="T4" fmla="*/ 21 w 53"/>
                        <a:gd name="T5" fmla="*/ 50 h 53"/>
                        <a:gd name="T6" fmla="*/ 50 w 53"/>
                        <a:gd name="T7" fmla="*/ 32 h 53"/>
                        <a:gd name="T8" fmla="*/ 31 w 53"/>
                        <a:gd name="T9" fmla="*/ 4 h 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3" h="53">
                          <a:moveTo>
                            <a:pt x="31" y="4"/>
                          </a:moveTo>
                          <a:cubicBezTo>
                            <a:pt x="19" y="0"/>
                            <a:pt x="5" y="8"/>
                            <a:pt x="3" y="22"/>
                          </a:cubicBezTo>
                          <a:cubicBezTo>
                            <a:pt x="0" y="34"/>
                            <a:pt x="9" y="47"/>
                            <a:pt x="21" y="50"/>
                          </a:cubicBezTo>
                          <a:cubicBezTo>
                            <a:pt x="34" y="53"/>
                            <a:pt x="47" y="44"/>
                            <a:pt x="50" y="32"/>
                          </a:cubicBezTo>
                          <a:cubicBezTo>
                            <a:pt x="53" y="18"/>
                            <a:pt x="45" y="6"/>
                            <a:pt x="31" y="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0952">
                        <a:defRPr/>
                      </a:pPr>
                      <a:endParaRPr lang="en-US" sz="1200" kern="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pple LiGothic Medium"/>
                      </a:endParaRPr>
                    </a:p>
                  </p:txBody>
                </p:sp>
                <p:sp>
                  <p:nvSpPr>
                    <p:cNvPr id="48" name="Freeform 9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0385815" y="4049757"/>
                      <a:ext cx="162433" cy="136113"/>
                    </a:xfrm>
                    <a:custGeom>
                      <a:avLst/>
                      <a:gdLst>
                        <a:gd name="T0" fmla="*/ 0 w 364"/>
                        <a:gd name="T1" fmla="*/ 38 h 305"/>
                        <a:gd name="T2" fmla="*/ 328 w 364"/>
                        <a:gd name="T3" fmla="*/ 305 h 305"/>
                        <a:gd name="T4" fmla="*/ 328 w 364"/>
                        <a:gd name="T5" fmla="*/ 0 h 305"/>
                        <a:gd name="T6" fmla="*/ 163 w 364"/>
                        <a:gd name="T7" fmla="*/ 168 h 305"/>
                        <a:gd name="T8" fmla="*/ 158 w 364"/>
                        <a:gd name="T9" fmla="*/ 193 h 305"/>
                        <a:gd name="T10" fmla="*/ 128 w 364"/>
                        <a:gd name="T11" fmla="*/ 198 h 305"/>
                        <a:gd name="T12" fmla="*/ 123 w 364"/>
                        <a:gd name="T13" fmla="*/ 174 h 305"/>
                        <a:gd name="T14" fmla="*/ 103 w 364"/>
                        <a:gd name="T15" fmla="*/ 191 h 305"/>
                        <a:gd name="T16" fmla="*/ 77 w 364"/>
                        <a:gd name="T17" fmla="*/ 172 h 305"/>
                        <a:gd name="T18" fmla="*/ 64 w 364"/>
                        <a:gd name="T19" fmla="*/ 157 h 305"/>
                        <a:gd name="T20" fmla="*/ 48 w 364"/>
                        <a:gd name="T21" fmla="*/ 132 h 305"/>
                        <a:gd name="T22" fmla="*/ 68 w 364"/>
                        <a:gd name="T23" fmla="*/ 110 h 305"/>
                        <a:gd name="T24" fmla="*/ 46 w 364"/>
                        <a:gd name="T25" fmla="*/ 100 h 305"/>
                        <a:gd name="T26" fmla="*/ 56 w 364"/>
                        <a:gd name="T27" fmla="*/ 73 h 305"/>
                        <a:gd name="T28" fmla="*/ 67 w 364"/>
                        <a:gd name="T29" fmla="*/ 57 h 305"/>
                        <a:gd name="T30" fmla="*/ 86 w 364"/>
                        <a:gd name="T31" fmla="*/ 35 h 305"/>
                        <a:gd name="T32" fmla="*/ 112 w 364"/>
                        <a:gd name="T33" fmla="*/ 46 h 305"/>
                        <a:gd name="T34" fmla="*/ 138 w 364"/>
                        <a:gd name="T35" fmla="*/ 20 h 305"/>
                        <a:gd name="T36" fmla="*/ 146 w 364"/>
                        <a:gd name="T37" fmla="*/ 44 h 305"/>
                        <a:gd name="T38" fmla="*/ 170 w 364"/>
                        <a:gd name="T39" fmla="*/ 27 h 305"/>
                        <a:gd name="T40" fmla="*/ 192 w 364"/>
                        <a:gd name="T41" fmla="*/ 46 h 305"/>
                        <a:gd name="T42" fmla="*/ 204 w 364"/>
                        <a:gd name="T43" fmla="*/ 61 h 305"/>
                        <a:gd name="T44" fmla="*/ 220 w 364"/>
                        <a:gd name="T45" fmla="*/ 86 h 305"/>
                        <a:gd name="T46" fmla="*/ 201 w 364"/>
                        <a:gd name="T47" fmla="*/ 99 h 305"/>
                        <a:gd name="T48" fmla="*/ 222 w 364"/>
                        <a:gd name="T49" fmla="*/ 113 h 305"/>
                        <a:gd name="T50" fmla="*/ 216 w 364"/>
                        <a:gd name="T51" fmla="*/ 143 h 305"/>
                        <a:gd name="T52" fmla="*/ 189 w 364"/>
                        <a:gd name="T53" fmla="*/ 146 h 305"/>
                        <a:gd name="T54" fmla="*/ 202 w 364"/>
                        <a:gd name="T55" fmla="*/ 167 h 305"/>
                        <a:gd name="T56" fmla="*/ 315 w 364"/>
                        <a:gd name="T57" fmla="*/ 225 h 305"/>
                        <a:gd name="T58" fmla="*/ 297 w 364"/>
                        <a:gd name="T59" fmla="*/ 225 h 305"/>
                        <a:gd name="T60" fmla="*/ 305 w 364"/>
                        <a:gd name="T61" fmla="*/ 242 h 305"/>
                        <a:gd name="T62" fmla="*/ 287 w 364"/>
                        <a:gd name="T63" fmla="*/ 257 h 305"/>
                        <a:gd name="T64" fmla="*/ 271 w 364"/>
                        <a:gd name="T65" fmla="*/ 248 h 305"/>
                        <a:gd name="T66" fmla="*/ 270 w 364"/>
                        <a:gd name="T67" fmla="*/ 266 h 305"/>
                        <a:gd name="T68" fmla="*/ 249 w 364"/>
                        <a:gd name="T69" fmla="*/ 263 h 305"/>
                        <a:gd name="T70" fmla="*/ 236 w 364"/>
                        <a:gd name="T71" fmla="*/ 261 h 305"/>
                        <a:gd name="T72" fmla="*/ 216 w 364"/>
                        <a:gd name="T73" fmla="*/ 254 h 305"/>
                        <a:gd name="T74" fmla="*/ 214 w 364"/>
                        <a:gd name="T75" fmla="*/ 249 h 305"/>
                        <a:gd name="T76" fmla="*/ 205 w 364"/>
                        <a:gd name="T77" fmla="*/ 238 h 305"/>
                        <a:gd name="T78" fmla="*/ 194 w 364"/>
                        <a:gd name="T79" fmla="*/ 221 h 305"/>
                        <a:gd name="T80" fmla="*/ 208 w 364"/>
                        <a:gd name="T81" fmla="*/ 207 h 305"/>
                        <a:gd name="T82" fmla="*/ 192 w 364"/>
                        <a:gd name="T83" fmla="*/ 199 h 305"/>
                        <a:gd name="T84" fmla="*/ 213 w 364"/>
                        <a:gd name="T85" fmla="*/ 183 h 305"/>
                        <a:gd name="T86" fmla="*/ 205 w 364"/>
                        <a:gd name="T87" fmla="*/ 166 h 305"/>
                        <a:gd name="T88" fmla="*/ 221 w 364"/>
                        <a:gd name="T89" fmla="*/ 151 h 305"/>
                        <a:gd name="T90" fmla="*/ 238 w 364"/>
                        <a:gd name="T91" fmla="*/ 160 h 305"/>
                        <a:gd name="T92" fmla="*/ 240 w 364"/>
                        <a:gd name="T93" fmla="*/ 143 h 305"/>
                        <a:gd name="T94" fmla="*/ 262 w 364"/>
                        <a:gd name="T95" fmla="*/ 158 h 305"/>
                        <a:gd name="T96" fmla="*/ 278 w 364"/>
                        <a:gd name="T97" fmla="*/ 146 h 305"/>
                        <a:gd name="T98" fmla="*/ 295 w 364"/>
                        <a:gd name="T99" fmla="*/ 159 h 305"/>
                        <a:gd name="T100" fmla="*/ 305 w 364"/>
                        <a:gd name="T101" fmla="*/ 169 h 305"/>
                        <a:gd name="T102" fmla="*/ 316 w 364"/>
                        <a:gd name="T103" fmla="*/ 190 h 305"/>
                        <a:gd name="T104" fmla="*/ 302 w 364"/>
                        <a:gd name="T105" fmla="*/ 202 h 305"/>
                        <a:gd name="T106" fmla="*/ 318 w 364"/>
                        <a:gd name="T107" fmla="*/ 209 h 3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</a:cxnLst>
                      <a:rect l="0" t="0" r="r" b="b"/>
                      <a:pathLst>
                        <a:path w="364" h="305">
                          <a:moveTo>
                            <a:pt x="328" y="0"/>
                          </a:moveTo>
                          <a:cubicBezTo>
                            <a:pt x="38" y="0"/>
                            <a:pt x="38" y="0"/>
                            <a:pt x="38" y="0"/>
                          </a:cubicBezTo>
                          <a:cubicBezTo>
                            <a:pt x="18" y="0"/>
                            <a:pt x="0" y="18"/>
                            <a:pt x="0" y="38"/>
                          </a:cubicBezTo>
                          <a:cubicBezTo>
                            <a:pt x="0" y="269"/>
                            <a:pt x="0" y="269"/>
                            <a:pt x="0" y="269"/>
                          </a:cubicBezTo>
                          <a:cubicBezTo>
                            <a:pt x="0" y="289"/>
                            <a:pt x="18" y="305"/>
                            <a:pt x="38" y="305"/>
                          </a:cubicBezTo>
                          <a:cubicBezTo>
                            <a:pt x="328" y="305"/>
                            <a:pt x="328" y="305"/>
                            <a:pt x="328" y="305"/>
                          </a:cubicBezTo>
                          <a:cubicBezTo>
                            <a:pt x="348" y="305"/>
                            <a:pt x="364" y="289"/>
                            <a:pt x="364" y="269"/>
                          </a:cubicBezTo>
                          <a:cubicBezTo>
                            <a:pt x="364" y="38"/>
                            <a:pt x="364" y="38"/>
                            <a:pt x="364" y="38"/>
                          </a:cubicBezTo>
                          <a:cubicBezTo>
                            <a:pt x="364" y="18"/>
                            <a:pt x="348" y="0"/>
                            <a:pt x="328" y="0"/>
                          </a:cubicBezTo>
                          <a:close/>
                          <a:moveTo>
                            <a:pt x="180" y="184"/>
                          </a:moveTo>
                          <a:cubicBezTo>
                            <a:pt x="178" y="184"/>
                            <a:pt x="177" y="183"/>
                            <a:pt x="177" y="183"/>
                          </a:cubicBezTo>
                          <a:cubicBezTo>
                            <a:pt x="177" y="183"/>
                            <a:pt x="177" y="183"/>
                            <a:pt x="163" y="168"/>
                          </a:cubicBezTo>
                          <a:cubicBezTo>
                            <a:pt x="163" y="168"/>
                            <a:pt x="163" y="168"/>
                            <a:pt x="156" y="170"/>
                          </a:cubicBezTo>
                          <a:cubicBezTo>
                            <a:pt x="156" y="170"/>
                            <a:pt x="156" y="170"/>
                            <a:pt x="159" y="190"/>
                          </a:cubicBezTo>
                          <a:cubicBezTo>
                            <a:pt x="159" y="191"/>
                            <a:pt x="159" y="192"/>
                            <a:pt x="158" y="193"/>
                          </a:cubicBezTo>
                          <a:cubicBezTo>
                            <a:pt x="156" y="194"/>
                            <a:pt x="155" y="195"/>
                            <a:pt x="154" y="195"/>
                          </a:cubicBezTo>
                          <a:cubicBezTo>
                            <a:pt x="154" y="195"/>
                            <a:pt x="154" y="195"/>
                            <a:pt x="130" y="198"/>
                          </a:cubicBezTo>
                          <a:cubicBezTo>
                            <a:pt x="129" y="198"/>
                            <a:pt x="129" y="198"/>
                            <a:pt x="128" y="198"/>
                          </a:cubicBezTo>
                          <a:cubicBezTo>
                            <a:pt x="127" y="196"/>
                            <a:pt x="127" y="196"/>
                            <a:pt x="127" y="196"/>
                          </a:cubicBezTo>
                          <a:cubicBezTo>
                            <a:pt x="126" y="195"/>
                            <a:pt x="125" y="194"/>
                            <a:pt x="125" y="193"/>
                          </a:cubicBezTo>
                          <a:cubicBezTo>
                            <a:pt x="125" y="193"/>
                            <a:pt x="125" y="193"/>
                            <a:pt x="123" y="174"/>
                          </a:cubicBezTo>
                          <a:cubicBezTo>
                            <a:pt x="123" y="174"/>
                            <a:pt x="123" y="174"/>
                            <a:pt x="116" y="172"/>
                          </a:cubicBezTo>
                          <a:cubicBezTo>
                            <a:pt x="116" y="172"/>
                            <a:pt x="116" y="172"/>
                            <a:pt x="106" y="189"/>
                          </a:cubicBezTo>
                          <a:cubicBezTo>
                            <a:pt x="105" y="190"/>
                            <a:pt x="104" y="190"/>
                            <a:pt x="103" y="191"/>
                          </a:cubicBezTo>
                          <a:cubicBezTo>
                            <a:pt x="102" y="191"/>
                            <a:pt x="101" y="191"/>
                            <a:pt x="100" y="190"/>
                          </a:cubicBezTo>
                          <a:cubicBezTo>
                            <a:pt x="100" y="190"/>
                            <a:pt x="100" y="190"/>
                            <a:pt x="78" y="178"/>
                          </a:cubicBezTo>
                          <a:cubicBezTo>
                            <a:pt x="76" y="176"/>
                            <a:pt x="76" y="174"/>
                            <a:pt x="77" y="172"/>
                          </a:cubicBezTo>
                          <a:cubicBezTo>
                            <a:pt x="77" y="172"/>
                            <a:pt x="77" y="172"/>
                            <a:pt x="87" y="155"/>
                          </a:cubicBezTo>
                          <a:cubicBezTo>
                            <a:pt x="87" y="155"/>
                            <a:pt x="87" y="155"/>
                            <a:pt x="81" y="149"/>
                          </a:cubicBezTo>
                          <a:cubicBezTo>
                            <a:pt x="81" y="149"/>
                            <a:pt x="81" y="149"/>
                            <a:pt x="64" y="157"/>
                          </a:cubicBezTo>
                          <a:cubicBezTo>
                            <a:pt x="63" y="157"/>
                            <a:pt x="62" y="157"/>
                            <a:pt x="61" y="157"/>
                          </a:cubicBezTo>
                          <a:cubicBezTo>
                            <a:pt x="60" y="156"/>
                            <a:pt x="59" y="155"/>
                            <a:pt x="58" y="153"/>
                          </a:cubicBezTo>
                          <a:cubicBezTo>
                            <a:pt x="58" y="153"/>
                            <a:pt x="58" y="153"/>
                            <a:pt x="48" y="132"/>
                          </a:cubicBezTo>
                          <a:cubicBezTo>
                            <a:pt x="47" y="130"/>
                            <a:pt x="48" y="126"/>
                            <a:pt x="51" y="125"/>
                          </a:cubicBezTo>
                          <a:cubicBezTo>
                            <a:pt x="51" y="125"/>
                            <a:pt x="51" y="125"/>
                            <a:pt x="69" y="117"/>
                          </a:cubicBezTo>
                          <a:cubicBezTo>
                            <a:pt x="69" y="117"/>
                            <a:pt x="69" y="117"/>
                            <a:pt x="68" y="110"/>
                          </a:cubicBezTo>
                          <a:cubicBezTo>
                            <a:pt x="68" y="110"/>
                            <a:pt x="68" y="110"/>
                            <a:pt x="50" y="106"/>
                          </a:cubicBezTo>
                          <a:cubicBezTo>
                            <a:pt x="48" y="106"/>
                            <a:pt x="47" y="105"/>
                            <a:pt x="46" y="104"/>
                          </a:cubicBezTo>
                          <a:cubicBezTo>
                            <a:pt x="46" y="103"/>
                            <a:pt x="45" y="101"/>
                            <a:pt x="46" y="100"/>
                          </a:cubicBezTo>
                          <a:cubicBezTo>
                            <a:pt x="46" y="100"/>
                            <a:pt x="46" y="100"/>
                            <a:pt x="51" y="77"/>
                          </a:cubicBezTo>
                          <a:cubicBezTo>
                            <a:pt x="51" y="75"/>
                            <a:pt x="52" y="74"/>
                            <a:pt x="53" y="74"/>
                          </a:cubicBezTo>
                          <a:cubicBezTo>
                            <a:pt x="54" y="73"/>
                            <a:pt x="55" y="73"/>
                            <a:pt x="56" y="73"/>
                          </a:cubicBezTo>
                          <a:cubicBezTo>
                            <a:pt x="56" y="73"/>
                            <a:pt x="56" y="73"/>
                            <a:pt x="76" y="78"/>
                          </a:cubicBezTo>
                          <a:cubicBezTo>
                            <a:pt x="76" y="78"/>
                            <a:pt x="76" y="78"/>
                            <a:pt x="79" y="71"/>
                          </a:cubicBezTo>
                          <a:cubicBezTo>
                            <a:pt x="79" y="71"/>
                            <a:pt x="79" y="71"/>
                            <a:pt x="67" y="57"/>
                          </a:cubicBezTo>
                          <a:cubicBezTo>
                            <a:pt x="67" y="56"/>
                            <a:pt x="65" y="55"/>
                            <a:pt x="65" y="53"/>
                          </a:cubicBezTo>
                          <a:cubicBezTo>
                            <a:pt x="65" y="52"/>
                            <a:pt x="67" y="50"/>
                            <a:pt x="68" y="49"/>
                          </a:cubicBezTo>
                          <a:cubicBezTo>
                            <a:pt x="68" y="49"/>
                            <a:pt x="68" y="49"/>
                            <a:pt x="86" y="35"/>
                          </a:cubicBezTo>
                          <a:cubicBezTo>
                            <a:pt x="87" y="32"/>
                            <a:pt x="90" y="32"/>
                            <a:pt x="93" y="35"/>
                          </a:cubicBezTo>
                          <a:cubicBezTo>
                            <a:pt x="93" y="35"/>
                            <a:pt x="93" y="35"/>
                            <a:pt x="105" y="49"/>
                          </a:cubicBezTo>
                          <a:cubicBezTo>
                            <a:pt x="105" y="49"/>
                            <a:pt x="105" y="49"/>
                            <a:pt x="112" y="46"/>
                          </a:cubicBezTo>
                          <a:cubicBezTo>
                            <a:pt x="112" y="46"/>
                            <a:pt x="112" y="46"/>
                            <a:pt x="110" y="28"/>
                          </a:cubicBezTo>
                          <a:cubicBezTo>
                            <a:pt x="110" y="24"/>
                            <a:pt x="112" y="22"/>
                            <a:pt x="114" y="22"/>
                          </a:cubicBezTo>
                          <a:cubicBezTo>
                            <a:pt x="114" y="22"/>
                            <a:pt x="114" y="22"/>
                            <a:pt x="138" y="20"/>
                          </a:cubicBezTo>
                          <a:cubicBezTo>
                            <a:pt x="141" y="20"/>
                            <a:pt x="142" y="20"/>
                            <a:pt x="143" y="21"/>
                          </a:cubicBezTo>
                          <a:cubicBezTo>
                            <a:pt x="144" y="22"/>
                            <a:pt x="144" y="23"/>
                            <a:pt x="144" y="24"/>
                          </a:cubicBezTo>
                          <a:cubicBezTo>
                            <a:pt x="144" y="24"/>
                            <a:pt x="144" y="24"/>
                            <a:pt x="146" y="44"/>
                          </a:cubicBezTo>
                          <a:cubicBezTo>
                            <a:pt x="146" y="44"/>
                            <a:pt x="146" y="44"/>
                            <a:pt x="153" y="45"/>
                          </a:cubicBezTo>
                          <a:cubicBezTo>
                            <a:pt x="153" y="45"/>
                            <a:pt x="153" y="45"/>
                            <a:pt x="163" y="29"/>
                          </a:cubicBezTo>
                          <a:cubicBezTo>
                            <a:pt x="164" y="27"/>
                            <a:pt x="168" y="26"/>
                            <a:pt x="170" y="27"/>
                          </a:cubicBezTo>
                          <a:cubicBezTo>
                            <a:pt x="170" y="27"/>
                            <a:pt x="170" y="27"/>
                            <a:pt x="191" y="39"/>
                          </a:cubicBezTo>
                          <a:cubicBezTo>
                            <a:pt x="192" y="40"/>
                            <a:pt x="193" y="41"/>
                            <a:pt x="193" y="43"/>
                          </a:cubicBezTo>
                          <a:cubicBezTo>
                            <a:pt x="193" y="44"/>
                            <a:pt x="193" y="45"/>
                            <a:pt x="192" y="46"/>
                          </a:cubicBezTo>
                          <a:cubicBezTo>
                            <a:pt x="192" y="46"/>
                            <a:pt x="192" y="46"/>
                            <a:pt x="183" y="63"/>
                          </a:cubicBezTo>
                          <a:cubicBezTo>
                            <a:pt x="183" y="63"/>
                            <a:pt x="183" y="63"/>
                            <a:pt x="187" y="69"/>
                          </a:cubicBezTo>
                          <a:cubicBezTo>
                            <a:pt x="187" y="69"/>
                            <a:pt x="187" y="69"/>
                            <a:pt x="204" y="61"/>
                          </a:cubicBezTo>
                          <a:cubicBezTo>
                            <a:pt x="205" y="61"/>
                            <a:pt x="208" y="60"/>
                            <a:pt x="209" y="61"/>
                          </a:cubicBezTo>
                          <a:cubicBezTo>
                            <a:pt x="210" y="61"/>
                            <a:pt x="211" y="62"/>
                            <a:pt x="211" y="63"/>
                          </a:cubicBezTo>
                          <a:cubicBezTo>
                            <a:pt x="211" y="63"/>
                            <a:pt x="211" y="63"/>
                            <a:pt x="220" y="86"/>
                          </a:cubicBezTo>
                          <a:cubicBezTo>
                            <a:pt x="221" y="87"/>
                            <a:pt x="221" y="88"/>
                            <a:pt x="221" y="89"/>
                          </a:cubicBezTo>
                          <a:cubicBezTo>
                            <a:pt x="220" y="90"/>
                            <a:pt x="219" y="91"/>
                            <a:pt x="218" y="91"/>
                          </a:cubicBezTo>
                          <a:cubicBezTo>
                            <a:pt x="218" y="91"/>
                            <a:pt x="218" y="91"/>
                            <a:pt x="201" y="99"/>
                          </a:cubicBezTo>
                          <a:cubicBezTo>
                            <a:pt x="201" y="99"/>
                            <a:pt x="201" y="99"/>
                            <a:pt x="201" y="107"/>
                          </a:cubicBezTo>
                          <a:cubicBezTo>
                            <a:pt x="201" y="107"/>
                            <a:pt x="201" y="107"/>
                            <a:pt x="219" y="110"/>
                          </a:cubicBezTo>
                          <a:cubicBezTo>
                            <a:pt x="221" y="112"/>
                            <a:pt x="222" y="112"/>
                            <a:pt x="222" y="113"/>
                          </a:cubicBezTo>
                          <a:cubicBezTo>
                            <a:pt x="224" y="114"/>
                            <a:pt x="224" y="115"/>
                            <a:pt x="224" y="117"/>
                          </a:cubicBezTo>
                          <a:cubicBezTo>
                            <a:pt x="224" y="117"/>
                            <a:pt x="224" y="117"/>
                            <a:pt x="218" y="140"/>
                          </a:cubicBezTo>
                          <a:cubicBezTo>
                            <a:pt x="218" y="141"/>
                            <a:pt x="217" y="142"/>
                            <a:pt x="216" y="143"/>
                          </a:cubicBezTo>
                          <a:cubicBezTo>
                            <a:pt x="214" y="143"/>
                            <a:pt x="213" y="144"/>
                            <a:pt x="212" y="143"/>
                          </a:cubicBezTo>
                          <a:cubicBezTo>
                            <a:pt x="212" y="143"/>
                            <a:pt x="212" y="143"/>
                            <a:pt x="193" y="140"/>
                          </a:cubicBezTo>
                          <a:cubicBezTo>
                            <a:pt x="193" y="140"/>
                            <a:pt x="193" y="140"/>
                            <a:pt x="189" y="146"/>
                          </a:cubicBezTo>
                          <a:cubicBezTo>
                            <a:pt x="189" y="146"/>
                            <a:pt x="189" y="146"/>
                            <a:pt x="202" y="160"/>
                          </a:cubicBezTo>
                          <a:cubicBezTo>
                            <a:pt x="203" y="161"/>
                            <a:pt x="203" y="162"/>
                            <a:pt x="203" y="164"/>
                          </a:cubicBezTo>
                          <a:cubicBezTo>
                            <a:pt x="203" y="165"/>
                            <a:pt x="202" y="166"/>
                            <a:pt x="202" y="167"/>
                          </a:cubicBezTo>
                          <a:cubicBezTo>
                            <a:pt x="202" y="167"/>
                            <a:pt x="202" y="167"/>
                            <a:pt x="184" y="183"/>
                          </a:cubicBezTo>
                          <a:cubicBezTo>
                            <a:pt x="183" y="184"/>
                            <a:pt x="181" y="184"/>
                            <a:pt x="180" y="184"/>
                          </a:cubicBezTo>
                          <a:close/>
                          <a:moveTo>
                            <a:pt x="315" y="225"/>
                          </a:moveTo>
                          <a:cubicBezTo>
                            <a:pt x="315" y="226"/>
                            <a:pt x="314" y="227"/>
                            <a:pt x="313" y="227"/>
                          </a:cubicBezTo>
                          <a:cubicBezTo>
                            <a:pt x="313" y="228"/>
                            <a:pt x="311" y="228"/>
                            <a:pt x="310" y="228"/>
                          </a:cubicBezTo>
                          <a:cubicBezTo>
                            <a:pt x="310" y="228"/>
                            <a:pt x="310" y="228"/>
                            <a:pt x="297" y="225"/>
                          </a:cubicBezTo>
                          <a:cubicBezTo>
                            <a:pt x="297" y="225"/>
                            <a:pt x="297" y="225"/>
                            <a:pt x="294" y="229"/>
                          </a:cubicBezTo>
                          <a:cubicBezTo>
                            <a:pt x="294" y="229"/>
                            <a:pt x="294" y="229"/>
                            <a:pt x="303" y="240"/>
                          </a:cubicBezTo>
                          <a:cubicBezTo>
                            <a:pt x="303" y="241"/>
                            <a:pt x="305" y="242"/>
                            <a:pt x="305" y="242"/>
                          </a:cubicBezTo>
                          <a:cubicBezTo>
                            <a:pt x="305" y="243"/>
                            <a:pt x="303" y="244"/>
                            <a:pt x="303" y="245"/>
                          </a:cubicBezTo>
                          <a:cubicBezTo>
                            <a:pt x="303" y="245"/>
                            <a:pt x="303" y="245"/>
                            <a:pt x="291" y="257"/>
                          </a:cubicBezTo>
                          <a:cubicBezTo>
                            <a:pt x="290" y="257"/>
                            <a:pt x="289" y="257"/>
                            <a:pt x="287" y="257"/>
                          </a:cubicBezTo>
                          <a:cubicBezTo>
                            <a:pt x="287" y="257"/>
                            <a:pt x="286" y="257"/>
                            <a:pt x="285" y="255"/>
                          </a:cubicBezTo>
                          <a:cubicBezTo>
                            <a:pt x="285" y="255"/>
                            <a:pt x="285" y="255"/>
                            <a:pt x="276" y="246"/>
                          </a:cubicBezTo>
                          <a:cubicBezTo>
                            <a:pt x="276" y="246"/>
                            <a:pt x="276" y="246"/>
                            <a:pt x="271" y="248"/>
                          </a:cubicBezTo>
                          <a:cubicBezTo>
                            <a:pt x="271" y="248"/>
                            <a:pt x="271" y="248"/>
                            <a:pt x="273" y="261"/>
                          </a:cubicBezTo>
                          <a:cubicBezTo>
                            <a:pt x="273" y="262"/>
                            <a:pt x="273" y="263"/>
                            <a:pt x="273" y="263"/>
                          </a:cubicBezTo>
                          <a:cubicBezTo>
                            <a:pt x="271" y="265"/>
                            <a:pt x="270" y="265"/>
                            <a:pt x="270" y="266"/>
                          </a:cubicBezTo>
                          <a:cubicBezTo>
                            <a:pt x="270" y="266"/>
                            <a:pt x="270" y="266"/>
                            <a:pt x="253" y="267"/>
                          </a:cubicBezTo>
                          <a:cubicBezTo>
                            <a:pt x="252" y="267"/>
                            <a:pt x="251" y="267"/>
                            <a:pt x="250" y="267"/>
                          </a:cubicBezTo>
                          <a:cubicBezTo>
                            <a:pt x="250" y="266"/>
                            <a:pt x="249" y="265"/>
                            <a:pt x="249" y="263"/>
                          </a:cubicBezTo>
                          <a:cubicBezTo>
                            <a:pt x="249" y="263"/>
                            <a:pt x="249" y="263"/>
                            <a:pt x="248" y="251"/>
                          </a:cubicBezTo>
                          <a:cubicBezTo>
                            <a:pt x="248" y="251"/>
                            <a:pt x="248" y="251"/>
                            <a:pt x="242" y="249"/>
                          </a:cubicBezTo>
                          <a:cubicBezTo>
                            <a:pt x="242" y="249"/>
                            <a:pt x="242" y="249"/>
                            <a:pt x="236" y="261"/>
                          </a:cubicBezTo>
                          <a:cubicBezTo>
                            <a:pt x="235" y="261"/>
                            <a:pt x="235" y="262"/>
                            <a:pt x="234" y="262"/>
                          </a:cubicBezTo>
                          <a:cubicBezTo>
                            <a:pt x="233" y="262"/>
                            <a:pt x="232" y="262"/>
                            <a:pt x="230" y="262"/>
                          </a:cubicBezTo>
                          <a:cubicBezTo>
                            <a:pt x="230" y="262"/>
                            <a:pt x="230" y="262"/>
                            <a:pt x="216" y="254"/>
                          </a:cubicBezTo>
                          <a:cubicBezTo>
                            <a:pt x="216" y="253"/>
                            <a:pt x="216" y="253"/>
                            <a:pt x="216" y="253"/>
                          </a:cubicBezTo>
                          <a:cubicBezTo>
                            <a:pt x="214" y="253"/>
                            <a:pt x="214" y="252"/>
                            <a:pt x="214" y="252"/>
                          </a:cubicBezTo>
                          <a:cubicBezTo>
                            <a:pt x="214" y="251"/>
                            <a:pt x="214" y="250"/>
                            <a:pt x="214" y="249"/>
                          </a:cubicBezTo>
                          <a:cubicBezTo>
                            <a:pt x="214" y="249"/>
                            <a:pt x="214" y="249"/>
                            <a:pt x="221" y="237"/>
                          </a:cubicBezTo>
                          <a:cubicBezTo>
                            <a:pt x="221" y="237"/>
                            <a:pt x="221" y="237"/>
                            <a:pt x="218" y="233"/>
                          </a:cubicBezTo>
                          <a:cubicBezTo>
                            <a:pt x="218" y="233"/>
                            <a:pt x="218" y="233"/>
                            <a:pt x="205" y="238"/>
                          </a:cubicBezTo>
                          <a:cubicBezTo>
                            <a:pt x="205" y="240"/>
                            <a:pt x="204" y="240"/>
                            <a:pt x="203" y="238"/>
                          </a:cubicBezTo>
                          <a:cubicBezTo>
                            <a:pt x="202" y="238"/>
                            <a:pt x="202" y="238"/>
                            <a:pt x="201" y="237"/>
                          </a:cubicBezTo>
                          <a:cubicBezTo>
                            <a:pt x="201" y="237"/>
                            <a:pt x="201" y="237"/>
                            <a:pt x="194" y="221"/>
                          </a:cubicBezTo>
                          <a:cubicBezTo>
                            <a:pt x="193" y="220"/>
                            <a:pt x="194" y="218"/>
                            <a:pt x="196" y="217"/>
                          </a:cubicBezTo>
                          <a:cubicBezTo>
                            <a:pt x="196" y="217"/>
                            <a:pt x="196" y="217"/>
                            <a:pt x="209" y="211"/>
                          </a:cubicBezTo>
                          <a:cubicBezTo>
                            <a:pt x="209" y="211"/>
                            <a:pt x="209" y="211"/>
                            <a:pt x="208" y="207"/>
                          </a:cubicBezTo>
                          <a:cubicBezTo>
                            <a:pt x="208" y="207"/>
                            <a:pt x="208" y="207"/>
                            <a:pt x="195" y="203"/>
                          </a:cubicBezTo>
                          <a:cubicBezTo>
                            <a:pt x="194" y="203"/>
                            <a:pt x="193" y="202"/>
                            <a:pt x="193" y="202"/>
                          </a:cubicBezTo>
                          <a:cubicBezTo>
                            <a:pt x="192" y="201"/>
                            <a:pt x="192" y="200"/>
                            <a:pt x="192" y="199"/>
                          </a:cubicBezTo>
                          <a:cubicBezTo>
                            <a:pt x="192" y="199"/>
                            <a:pt x="192" y="199"/>
                            <a:pt x="195" y="183"/>
                          </a:cubicBezTo>
                          <a:cubicBezTo>
                            <a:pt x="196" y="181"/>
                            <a:pt x="197" y="180"/>
                            <a:pt x="200" y="180"/>
                          </a:cubicBezTo>
                          <a:cubicBezTo>
                            <a:pt x="200" y="180"/>
                            <a:pt x="200" y="180"/>
                            <a:pt x="213" y="183"/>
                          </a:cubicBezTo>
                          <a:cubicBezTo>
                            <a:pt x="213" y="183"/>
                            <a:pt x="213" y="183"/>
                            <a:pt x="216" y="178"/>
                          </a:cubicBezTo>
                          <a:cubicBezTo>
                            <a:pt x="216" y="178"/>
                            <a:pt x="216" y="178"/>
                            <a:pt x="206" y="168"/>
                          </a:cubicBezTo>
                          <a:cubicBezTo>
                            <a:pt x="205" y="168"/>
                            <a:pt x="205" y="167"/>
                            <a:pt x="205" y="166"/>
                          </a:cubicBezTo>
                          <a:cubicBezTo>
                            <a:pt x="205" y="165"/>
                            <a:pt x="206" y="164"/>
                            <a:pt x="206" y="164"/>
                          </a:cubicBezTo>
                          <a:cubicBezTo>
                            <a:pt x="206" y="164"/>
                            <a:pt x="206" y="164"/>
                            <a:pt x="219" y="152"/>
                          </a:cubicBezTo>
                          <a:cubicBezTo>
                            <a:pt x="220" y="151"/>
                            <a:pt x="221" y="151"/>
                            <a:pt x="221" y="151"/>
                          </a:cubicBezTo>
                          <a:cubicBezTo>
                            <a:pt x="222" y="151"/>
                            <a:pt x="224" y="151"/>
                            <a:pt x="225" y="152"/>
                          </a:cubicBezTo>
                          <a:cubicBezTo>
                            <a:pt x="225" y="152"/>
                            <a:pt x="225" y="152"/>
                            <a:pt x="234" y="163"/>
                          </a:cubicBezTo>
                          <a:cubicBezTo>
                            <a:pt x="234" y="163"/>
                            <a:pt x="234" y="163"/>
                            <a:pt x="238" y="160"/>
                          </a:cubicBezTo>
                          <a:cubicBezTo>
                            <a:pt x="238" y="160"/>
                            <a:pt x="238" y="160"/>
                            <a:pt x="237" y="147"/>
                          </a:cubicBezTo>
                          <a:cubicBezTo>
                            <a:pt x="237" y="146"/>
                            <a:pt x="237" y="146"/>
                            <a:pt x="237" y="144"/>
                          </a:cubicBezTo>
                          <a:cubicBezTo>
                            <a:pt x="238" y="143"/>
                            <a:pt x="240" y="143"/>
                            <a:pt x="240" y="143"/>
                          </a:cubicBezTo>
                          <a:cubicBezTo>
                            <a:pt x="240" y="143"/>
                            <a:pt x="240" y="143"/>
                            <a:pt x="257" y="141"/>
                          </a:cubicBezTo>
                          <a:cubicBezTo>
                            <a:pt x="259" y="141"/>
                            <a:pt x="260" y="142"/>
                            <a:pt x="261" y="144"/>
                          </a:cubicBezTo>
                          <a:cubicBezTo>
                            <a:pt x="261" y="144"/>
                            <a:pt x="261" y="144"/>
                            <a:pt x="262" y="158"/>
                          </a:cubicBezTo>
                          <a:cubicBezTo>
                            <a:pt x="262" y="158"/>
                            <a:pt x="262" y="158"/>
                            <a:pt x="267" y="159"/>
                          </a:cubicBezTo>
                          <a:cubicBezTo>
                            <a:pt x="267" y="159"/>
                            <a:pt x="267" y="159"/>
                            <a:pt x="274" y="148"/>
                          </a:cubicBezTo>
                          <a:cubicBezTo>
                            <a:pt x="275" y="146"/>
                            <a:pt x="277" y="146"/>
                            <a:pt x="278" y="146"/>
                          </a:cubicBezTo>
                          <a:cubicBezTo>
                            <a:pt x="278" y="146"/>
                            <a:pt x="278" y="146"/>
                            <a:pt x="293" y="155"/>
                          </a:cubicBezTo>
                          <a:cubicBezTo>
                            <a:pt x="294" y="155"/>
                            <a:pt x="295" y="156"/>
                            <a:pt x="295" y="157"/>
                          </a:cubicBezTo>
                          <a:cubicBezTo>
                            <a:pt x="295" y="157"/>
                            <a:pt x="295" y="158"/>
                            <a:pt x="295" y="159"/>
                          </a:cubicBezTo>
                          <a:cubicBezTo>
                            <a:pt x="295" y="159"/>
                            <a:pt x="295" y="159"/>
                            <a:pt x="289" y="171"/>
                          </a:cubicBezTo>
                          <a:cubicBezTo>
                            <a:pt x="289" y="171"/>
                            <a:pt x="289" y="171"/>
                            <a:pt x="292" y="175"/>
                          </a:cubicBezTo>
                          <a:cubicBezTo>
                            <a:pt x="292" y="175"/>
                            <a:pt x="292" y="175"/>
                            <a:pt x="305" y="169"/>
                          </a:cubicBezTo>
                          <a:cubicBezTo>
                            <a:pt x="306" y="168"/>
                            <a:pt x="308" y="169"/>
                            <a:pt x="309" y="172"/>
                          </a:cubicBezTo>
                          <a:cubicBezTo>
                            <a:pt x="309" y="172"/>
                            <a:pt x="309" y="172"/>
                            <a:pt x="316" y="186"/>
                          </a:cubicBezTo>
                          <a:cubicBezTo>
                            <a:pt x="316" y="188"/>
                            <a:pt x="316" y="189"/>
                            <a:pt x="316" y="190"/>
                          </a:cubicBezTo>
                          <a:cubicBezTo>
                            <a:pt x="316" y="190"/>
                            <a:pt x="315" y="191"/>
                            <a:pt x="314" y="191"/>
                          </a:cubicBezTo>
                          <a:cubicBezTo>
                            <a:pt x="314" y="191"/>
                            <a:pt x="314" y="191"/>
                            <a:pt x="301" y="197"/>
                          </a:cubicBezTo>
                          <a:cubicBezTo>
                            <a:pt x="301" y="197"/>
                            <a:pt x="301" y="197"/>
                            <a:pt x="302" y="202"/>
                          </a:cubicBezTo>
                          <a:cubicBezTo>
                            <a:pt x="302" y="202"/>
                            <a:pt x="302" y="202"/>
                            <a:pt x="315" y="205"/>
                          </a:cubicBezTo>
                          <a:cubicBezTo>
                            <a:pt x="316" y="205"/>
                            <a:pt x="317" y="206"/>
                            <a:pt x="317" y="207"/>
                          </a:cubicBezTo>
                          <a:cubicBezTo>
                            <a:pt x="318" y="207"/>
                            <a:pt x="318" y="208"/>
                            <a:pt x="318" y="209"/>
                          </a:cubicBezTo>
                          <a:cubicBezTo>
                            <a:pt x="318" y="209"/>
                            <a:pt x="318" y="209"/>
                            <a:pt x="315" y="22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0952">
                        <a:defRPr/>
                      </a:pPr>
                      <a:endParaRPr lang="en-US" sz="1200" kern="0" dirty="0">
                        <a:solidFill>
                          <a:srgbClr val="FFFFFF"/>
                        </a:solidFill>
                        <a:latin typeface="Arial"/>
                        <a:ea typeface="Apple LiGothic Medium"/>
                        <a:cs typeface="Apple LiGothic Medium"/>
                      </a:endParaRPr>
                    </a:p>
                  </p:txBody>
                </p:sp>
              </p:grp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10240413" y="4137061"/>
                  <a:ext cx="226620" cy="226561"/>
                  <a:chOff x="10240413" y="4137061"/>
                  <a:chExt cx="226620" cy="226561"/>
                </a:xfrm>
              </p:grpSpPr>
              <p:sp>
                <p:nvSpPr>
                  <p:cNvPr id="37" name="Oval 36"/>
                  <p:cNvSpPr/>
                  <p:nvPr/>
                </p:nvSpPr>
                <p:spPr>
                  <a:xfrm>
                    <a:off x="10240413" y="4137061"/>
                    <a:ext cx="226620" cy="226561"/>
                  </a:xfrm>
                  <a:prstGeom prst="ellipse">
                    <a:avLst/>
                  </a:prstGeom>
                  <a:solidFill>
                    <a:schemeClr val="accent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911096">
                      <a:defRPr/>
                    </a:pPr>
                    <a:endParaRPr lang="en-US" sz="1200" kern="0" dirty="0">
                      <a:solidFill>
                        <a:prstClr val="white"/>
                      </a:solidFill>
                      <a:latin typeface="Arial"/>
                      <a:ea typeface="Apple LiGothic Medium"/>
                      <a:cs typeface="Apple LiGothic Medium"/>
                    </a:endParaRPr>
                  </a:p>
                </p:txBody>
              </p:sp>
              <p:sp>
                <p:nvSpPr>
                  <p:cNvPr id="38" name="Freeform 51"/>
                  <p:cNvSpPr>
                    <a:spLocks/>
                  </p:cNvSpPr>
                  <p:nvPr/>
                </p:nvSpPr>
                <p:spPr bwMode="auto">
                  <a:xfrm>
                    <a:off x="10286200" y="4195887"/>
                    <a:ext cx="135045" cy="108909"/>
                  </a:xfrm>
                  <a:custGeom>
                    <a:avLst/>
                    <a:gdLst>
                      <a:gd name="T0" fmla="*/ 462 w 1244"/>
                      <a:gd name="T1" fmla="*/ 972 h 1003"/>
                      <a:gd name="T2" fmla="*/ 47 w 1244"/>
                      <a:gd name="T3" fmla="*/ 575 h 1003"/>
                      <a:gd name="T4" fmla="*/ 43 w 1244"/>
                      <a:gd name="T5" fmla="*/ 416 h 1003"/>
                      <a:gd name="T6" fmla="*/ 43 w 1244"/>
                      <a:gd name="T7" fmla="*/ 416 h 1003"/>
                      <a:gd name="T8" fmla="*/ 201 w 1244"/>
                      <a:gd name="T9" fmla="*/ 413 h 1003"/>
                      <a:gd name="T10" fmla="*/ 201 w 1244"/>
                      <a:gd name="T11" fmla="*/ 413 h 1003"/>
                      <a:gd name="T12" fmla="*/ 526 w 1244"/>
                      <a:gd name="T13" fmla="*/ 723 h 1003"/>
                      <a:gd name="T14" fmla="*/ 1028 w 1244"/>
                      <a:gd name="T15" fmla="*/ 59 h 1003"/>
                      <a:gd name="T16" fmla="*/ 1185 w 1244"/>
                      <a:gd name="T17" fmla="*/ 37 h 1003"/>
                      <a:gd name="T18" fmla="*/ 1185 w 1244"/>
                      <a:gd name="T19" fmla="*/ 37 h 1003"/>
                      <a:gd name="T20" fmla="*/ 1207 w 1244"/>
                      <a:gd name="T21" fmla="*/ 194 h 1003"/>
                      <a:gd name="T22" fmla="*/ 1207 w 1244"/>
                      <a:gd name="T23" fmla="*/ 194 h 1003"/>
                      <a:gd name="T24" fmla="*/ 629 w 1244"/>
                      <a:gd name="T25" fmla="*/ 959 h 1003"/>
                      <a:gd name="T26" fmla="*/ 548 w 1244"/>
                      <a:gd name="T27" fmla="*/ 1003 h 1003"/>
                      <a:gd name="T28" fmla="*/ 548 w 1244"/>
                      <a:gd name="T29" fmla="*/ 1003 h 1003"/>
                      <a:gd name="T30" fmla="*/ 539 w 1244"/>
                      <a:gd name="T31" fmla="*/ 1003 h 1003"/>
                      <a:gd name="T32" fmla="*/ 539 w 1244"/>
                      <a:gd name="T33" fmla="*/ 1003 h 1003"/>
                      <a:gd name="T34" fmla="*/ 462 w 1244"/>
                      <a:gd name="T35" fmla="*/ 972 h 10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244" h="1003">
                        <a:moveTo>
                          <a:pt x="462" y="972"/>
                        </a:moveTo>
                        <a:cubicBezTo>
                          <a:pt x="47" y="575"/>
                          <a:pt x="47" y="575"/>
                          <a:pt x="47" y="575"/>
                        </a:cubicBezTo>
                        <a:cubicBezTo>
                          <a:pt x="2" y="532"/>
                          <a:pt x="0" y="461"/>
                          <a:pt x="43" y="416"/>
                        </a:cubicBezTo>
                        <a:cubicBezTo>
                          <a:pt x="43" y="416"/>
                          <a:pt x="43" y="416"/>
                          <a:pt x="43" y="416"/>
                        </a:cubicBezTo>
                        <a:cubicBezTo>
                          <a:pt x="86" y="372"/>
                          <a:pt x="157" y="370"/>
                          <a:pt x="201" y="413"/>
                        </a:cubicBezTo>
                        <a:cubicBezTo>
                          <a:pt x="201" y="413"/>
                          <a:pt x="201" y="413"/>
                          <a:pt x="201" y="413"/>
                        </a:cubicBezTo>
                        <a:cubicBezTo>
                          <a:pt x="526" y="723"/>
                          <a:pt x="526" y="723"/>
                          <a:pt x="526" y="723"/>
                        </a:cubicBezTo>
                        <a:cubicBezTo>
                          <a:pt x="1028" y="59"/>
                          <a:pt x="1028" y="59"/>
                          <a:pt x="1028" y="59"/>
                        </a:cubicBezTo>
                        <a:cubicBezTo>
                          <a:pt x="1065" y="10"/>
                          <a:pt x="1136" y="0"/>
                          <a:pt x="1185" y="37"/>
                        </a:cubicBezTo>
                        <a:cubicBezTo>
                          <a:pt x="1185" y="37"/>
                          <a:pt x="1185" y="37"/>
                          <a:pt x="1185" y="37"/>
                        </a:cubicBezTo>
                        <a:cubicBezTo>
                          <a:pt x="1234" y="74"/>
                          <a:pt x="1244" y="145"/>
                          <a:pt x="1207" y="194"/>
                        </a:cubicBezTo>
                        <a:cubicBezTo>
                          <a:pt x="1207" y="194"/>
                          <a:pt x="1207" y="194"/>
                          <a:pt x="1207" y="194"/>
                        </a:cubicBezTo>
                        <a:cubicBezTo>
                          <a:pt x="629" y="959"/>
                          <a:pt x="629" y="959"/>
                          <a:pt x="629" y="959"/>
                        </a:cubicBezTo>
                        <a:cubicBezTo>
                          <a:pt x="610" y="984"/>
                          <a:pt x="580" y="1000"/>
                          <a:pt x="548" y="1003"/>
                        </a:cubicBezTo>
                        <a:cubicBezTo>
                          <a:pt x="548" y="1003"/>
                          <a:pt x="548" y="1003"/>
                          <a:pt x="548" y="1003"/>
                        </a:cubicBezTo>
                        <a:cubicBezTo>
                          <a:pt x="545" y="1003"/>
                          <a:pt x="542" y="1003"/>
                          <a:pt x="539" y="1003"/>
                        </a:cubicBezTo>
                        <a:cubicBezTo>
                          <a:pt x="539" y="1003"/>
                          <a:pt x="539" y="1003"/>
                          <a:pt x="539" y="1003"/>
                        </a:cubicBezTo>
                        <a:cubicBezTo>
                          <a:pt x="511" y="1003"/>
                          <a:pt x="483" y="992"/>
                          <a:pt x="462" y="9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1096">
                      <a:defRPr/>
                    </a:pPr>
                    <a:endParaRPr lang="en-US" sz="1200" kern="0" dirty="0">
                      <a:solidFill>
                        <a:prstClr val="white"/>
                      </a:solidFill>
                      <a:latin typeface="Calibri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  <p:grpSp>
          <p:nvGrpSpPr>
            <p:cNvPr id="26" name="Group 25"/>
            <p:cNvGrpSpPr/>
            <p:nvPr/>
          </p:nvGrpSpPr>
          <p:grpSpPr>
            <a:xfrm>
              <a:off x="6058625" y="3706077"/>
              <a:ext cx="80354" cy="822960"/>
              <a:chOff x="6058625" y="3670335"/>
              <a:chExt cx="80354" cy="822960"/>
            </a:xfrm>
          </p:grpSpPr>
          <p:cxnSp>
            <p:nvCxnSpPr>
              <p:cNvPr id="244" name="Straight Connector 243"/>
              <p:cNvCxnSpPr/>
              <p:nvPr/>
            </p:nvCxnSpPr>
            <p:spPr>
              <a:xfrm>
                <a:off x="6058631" y="3670335"/>
                <a:ext cx="0" cy="822960"/>
              </a:xfrm>
              <a:prstGeom prst="lin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14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 cap="rnd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5" name="Isosceles Triangle 244"/>
              <p:cNvSpPr/>
              <p:nvPr/>
            </p:nvSpPr>
            <p:spPr>
              <a:xfrm rot="16200000" flipV="1">
                <a:off x="6004216" y="4041638"/>
                <a:ext cx="189171" cy="80354"/>
              </a:xfrm>
              <a:prstGeom prst="triangle">
                <a:avLst>
                  <a:gd name="adj" fmla="val 48563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6069663" y="3528193"/>
              <a:ext cx="2257309" cy="1178734"/>
            </a:xfrm>
            <a:prstGeom prst="rect">
              <a:avLst/>
            </a:prstGeom>
            <a:noFill/>
          </p:spPr>
          <p:txBody>
            <a:bodyPr wrap="none" lIns="91440" tIns="34265" rIns="68481" bIns="34265" rtlCol="0" anchor="ctr">
              <a:spAutoFit/>
            </a:bodyPr>
            <a:lstStyle/>
            <a:p>
              <a:pPr defTabSz="456938">
                <a:lnSpc>
                  <a:spcPct val="95000"/>
                </a:lnSpc>
                <a:spcAft>
                  <a:spcPts val="450"/>
                </a:spcAft>
                <a:buClr>
                  <a:srgbClr val="676767"/>
                </a:buClr>
                <a:defRPr/>
              </a:pPr>
              <a:r>
                <a:rPr lang="en-US" sz="1200" dirty="0">
                  <a:solidFill>
                    <a:srgbClr val="676767"/>
                  </a:solidFill>
                </a:rPr>
                <a:t>Private Cloud </a:t>
              </a:r>
              <a:r>
                <a:rPr lang="en-US" sz="1200" dirty="0" err="1">
                  <a:solidFill>
                    <a:srgbClr val="676767"/>
                  </a:solidFill>
                </a:rPr>
                <a:t>IaaS</a:t>
              </a:r>
              <a:r>
                <a:rPr lang="en-US" sz="1200" dirty="0">
                  <a:solidFill>
                    <a:srgbClr val="676767"/>
                  </a:solidFill>
                </a:rPr>
                <a:t> Automation</a:t>
              </a:r>
            </a:p>
            <a:p>
              <a:pPr defTabSz="456938">
                <a:lnSpc>
                  <a:spcPct val="95000"/>
                </a:lnSpc>
                <a:spcAft>
                  <a:spcPts val="450"/>
                </a:spcAft>
                <a:buClr>
                  <a:srgbClr val="676767"/>
                </a:buClr>
                <a:defRPr/>
              </a:pPr>
              <a:r>
                <a:rPr lang="en-US" sz="1200" dirty="0">
                  <a:solidFill>
                    <a:srgbClr val="676767"/>
                  </a:solidFill>
                </a:rPr>
                <a:t>   Policy Based Data Center </a:t>
              </a:r>
            </a:p>
            <a:p>
              <a:pPr defTabSz="456938">
                <a:lnSpc>
                  <a:spcPct val="95000"/>
                </a:lnSpc>
                <a:spcAft>
                  <a:spcPts val="450"/>
                </a:spcAft>
                <a:buClr>
                  <a:srgbClr val="676767"/>
                </a:buClr>
                <a:defRPr/>
              </a:pPr>
              <a:r>
                <a:rPr lang="en-US" sz="1200" dirty="0">
                  <a:solidFill>
                    <a:srgbClr val="676767"/>
                  </a:solidFill>
                </a:rPr>
                <a:t>   IaaS Service Catalog </a:t>
              </a:r>
            </a:p>
            <a:p>
              <a:pPr defTabSz="456938">
                <a:lnSpc>
                  <a:spcPct val="95000"/>
                </a:lnSpc>
                <a:spcAft>
                  <a:spcPts val="450"/>
                </a:spcAft>
                <a:buClr>
                  <a:srgbClr val="676767"/>
                </a:buClr>
                <a:defRPr/>
              </a:pPr>
              <a:r>
                <a:rPr lang="en-US" sz="1200" dirty="0">
                  <a:solidFill>
                    <a:srgbClr val="676767"/>
                  </a:solidFill>
                </a:rPr>
                <a:t>   Workload provisioning </a:t>
              </a:r>
            </a:p>
            <a:p>
              <a:pPr defTabSz="456938">
                <a:lnSpc>
                  <a:spcPct val="95000"/>
                </a:lnSpc>
                <a:spcAft>
                  <a:spcPts val="450"/>
                </a:spcAft>
                <a:buClr>
                  <a:srgbClr val="676767"/>
                </a:buClr>
                <a:defRPr/>
              </a:pPr>
              <a:r>
                <a:rPr lang="en-US" sz="1200" dirty="0">
                  <a:solidFill>
                    <a:srgbClr val="676767"/>
                  </a:solidFill>
                </a:rPr>
                <a:t>   Metering and Chargeback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193231" y="2374506"/>
            <a:ext cx="5293271" cy="1097280"/>
            <a:chOff x="3385904" y="2504330"/>
            <a:chExt cx="5293271" cy="1097280"/>
          </a:xfrm>
        </p:grpSpPr>
        <p:sp>
          <p:nvSpPr>
            <p:cNvPr id="201" name="Rectangle 200"/>
            <p:cNvSpPr/>
            <p:nvPr/>
          </p:nvSpPr>
          <p:spPr>
            <a:xfrm rot="5400000">
              <a:off x="5483900" y="406334"/>
              <a:ext cx="1097280" cy="5293271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247463" y="2622814"/>
              <a:ext cx="1552864" cy="479311"/>
            </a:xfrm>
            <a:prstGeom prst="rect">
              <a:avLst/>
            </a:prstGeom>
            <a:noFill/>
          </p:spPr>
          <p:txBody>
            <a:bodyPr wrap="none" lIns="91440" tIns="34265" rIns="68481" bIns="34265" rtlCol="0" anchor="ctr">
              <a:spAutoFit/>
            </a:bodyPr>
            <a:lstStyle/>
            <a:p>
              <a:pPr defTabSz="456938">
                <a:lnSpc>
                  <a:spcPct val="95000"/>
                </a:lnSpc>
                <a:spcAft>
                  <a:spcPts val="450"/>
                </a:spcAft>
                <a:buClr>
                  <a:srgbClr val="676767"/>
                </a:buClr>
                <a:defRPr/>
              </a:pPr>
              <a:r>
                <a:rPr lang="en-US" sz="1200" dirty="0">
                  <a:solidFill>
                    <a:srgbClr val="676767"/>
                  </a:solidFill>
                </a:rPr>
                <a:t>Management and </a:t>
              </a:r>
            </a:p>
            <a:p>
              <a:pPr defTabSz="456938">
                <a:lnSpc>
                  <a:spcPct val="95000"/>
                </a:lnSpc>
                <a:spcAft>
                  <a:spcPts val="450"/>
                </a:spcAft>
                <a:buClr>
                  <a:srgbClr val="676767"/>
                </a:buClr>
                <a:defRPr/>
              </a:pPr>
              <a:r>
                <a:rPr lang="en-US" sz="1200" dirty="0">
                  <a:solidFill>
                    <a:srgbClr val="676767"/>
                  </a:solidFill>
                </a:rPr>
                <a:t>Operational Visibility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159361" y="2732929"/>
              <a:ext cx="640080" cy="640080"/>
              <a:chOff x="10830705" y="2617877"/>
              <a:chExt cx="914400" cy="9144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10830705" y="2617877"/>
                <a:ext cx="914400" cy="91440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91440" tIns="45720" rIns="91440" bIns="45720" rtlCol="0" anchor="ctr"/>
              <a:lstStyle/>
              <a:p>
                <a:pPr defTabSz="385814"/>
                <a:endParaRPr lang="en-US" sz="1200" b="1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11055098" y="2730548"/>
                <a:ext cx="465614" cy="632727"/>
                <a:chOff x="11107506" y="2669500"/>
                <a:chExt cx="465614" cy="632727"/>
              </a:xfrm>
            </p:grpSpPr>
            <p:sp>
              <p:nvSpPr>
                <p:cNvPr id="86" name="Freeform 5"/>
                <p:cNvSpPr>
                  <a:spLocks noEditPoints="1"/>
                </p:cNvSpPr>
                <p:nvPr/>
              </p:nvSpPr>
              <p:spPr bwMode="auto">
                <a:xfrm>
                  <a:off x="11107506" y="2669500"/>
                  <a:ext cx="420547" cy="412644"/>
                </a:xfrm>
                <a:custGeom>
                  <a:avLst/>
                  <a:gdLst>
                    <a:gd name="T0" fmla="*/ 786 w 921"/>
                    <a:gd name="T1" fmla="*/ 135 h 903"/>
                    <a:gd name="T2" fmla="*/ 293 w 921"/>
                    <a:gd name="T3" fmla="*/ 135 h 903"/>
                    <a:gd name="T4" fmla="*/ 214 w 921"/>
                    <a:gd name="T5" fmla="*/ 506 h 903"/>
                    <a:gd name="T6" fmla="*/ 192 w 921"/>
                    <a:gd name="T7" fmla="*/ 589 h 903"/>
                    <a:gd name="T8" fmla="*/ 319 w 921"/>
                    <a:gd name="T9" fmla="*/ 720 h 903"/>
                    <a:gd name="T10" fmla="*/ 398 w 921"/>
                    <a:gd name="T11" fmla="*/ 698 h 903"/>
                    <a:gd name="T12" fmla="*/ 786 w 921"/>
                    <a:gd name="T13" fmla="*/ 628 h 903"/>
                    <a:gd name="T14" fmla="*/ 786 w 921"/>
                    <a:gd name="T15" fmla="*/ 135 h 903"/>
                    <a:gd name="T16" fmla="*/ 371 w 921"/>
                    <a:gd name="T17" fmla="*/ 550 h 903"/>
                    <a:gd name="T18" fmla="*/ 371 w 921"/>
                    <a:gd name="T19" fmla="*/ 214 h 903"/>
                    <a:gd name="T20" fmla="*/ 678 w 921"/>
                    <a:gd name="T21" fmla="*/ 189 h 903"/>
                    <a:gd name="T22" fmla="*/ 708 w 921"/>
                    <a:gd name="T23" fmla="*/ 214 h 903"/>
                    <a:gd name="T24" fmla="*/ 708 w 921"/>
                    <a:gd name="T25" fmla="*/ 550 h 903"/>
                    <a:gd name="T26" fmla="*/ 696 w 921"/>
                    <a:gd name="T27" fmla="*/ 560 h 903"/>
                    <a:gd name="T28" fmla="*/ 371 w 921"/>
                    <a:gd name="T29" fmla="*/ 550 h 903"/>
                    <a:gd name="T30" fmla="*/ 275 w 921"/>
                    <a:gd name="T31" fmla="*/ 759 h 903"/>
                    <a:gd name="T32" fmla="*/ 185 w 921"/>
                    <a:gd name="T33" fmla="*/ 849 h 903"/>
                    <a:gd name="T34" fmla="*/ 55 w 921"/>
                    <a:gd name="T35" fmla="*/ 722 h 903"/>
                    <a:gd name="T36" fmla="*/ 149 w 921"/>
                    <a:gd name="T37" fmla="*/ 632 h 903"/>
                    <a:gd name="T38" fmla="*/ 162 w 921"/>
                    <a:gd name="T39" fmla="*/ 632 h 903"/>
                    <a:gd name="T40" fmla="*/ 275 w 921"/>
                    <a:gd name="T41" fmla="*/ 746 h 903"/>
                    <a:gd name="T42" fmla="*/ 275 w 921"/>
                    <a:gd name="T43" fmla="*/ 759 h 903"/>
                    <a:gd name="T44" fmla="*/ 185 w 921"/>
                    <a:gd name="T45" fmla="*/ 849 h 903"/>
                    <a:gd name="T46" fmla="*/ 131 w 921"/>
                    <a:gd name="T47" fmla="*/ 903 h 903"/>
                    <a:gd name="T48" fmla="*/ 0 w 921"/>
                    <a:gd name="T49" fmla="*/ 776 h 903"/>
                    <a:gd name="T50" fmla="*/ 55 w 921"/>
                    <a:gd name="T51" fmla="*/ 722 h 903"/>
                    <a:gd name="T52" fmla="*/ 185 w 921"/>
                    <a:gd name="T53" fmla="*/ 849 h 903"/>
                    <a:gd name="T54" fmla="*/ 528 w 921"/>
                    <a:gd name="T55" fmla="*/ 382 h 903"/>
                    <a:gd name="T56" fmla="*/ 528 w 921"/>
                    <a:gd name="T57" fmla="*/ 523 h 903"/>
                    <a:gd name="T58" fmla="*/ 444 w 921"/>
                    <a:gd name="T59" fmla="*/ 523 h 903"/>
                    <a:gd name="T60" fmla="*/ 444 w 921"/>
                    <a:gd name="T61" fmla="*/ 382 h 903"/>
                    <a:gd name="T62" fmla="*/ 528 w 921"/>
                    <a:gd name="T63" fmla="*/ 382 h 903"/>
                    <a:gd name="T64" fmla="*/ 634 w 921"/>
                    <a:gd name="T65" fmla="*/ 308 h 903"/>
                    <a:gd name="T66" fmla="*/ 634 w 921"/>
                    <a:gd name="T67" fmla="*/ 523 h 903"/>
                    <a:gd name="T68" fmla="*/ 550 w 921"/>
                    <a:gd name="T69" fmla="*/ 523 h 903"/>
                    <a:gd name="T70" fmla="*/ 550 w 921"/>
                    <a:gd name="T71" fmla="*/ 308 h 903"/>
                    <a:gd name="T72" fmla="*/ 634 w 921"/>
                    <a:gd name="T73" fmla="*/ 308 h 903"/>
                    <a:gd name="T74" fmla="*/ 685 w 921"/>
                    <a:gd name="T75" fmla="*/ 515 h 903"/>
                    <a:gd name="T76" fmla="*/ 675 w 921"/>
                    <a:gd name="T77" fmla="*/ 523 h 903"/>
                    <a:gd name="T78" fmla="*/ 661 w 921"/>
                    <a:gd name="T79" fmla="*/ 523 h 903"/>
                    <a:gd name="T80" fmla="*/ 661 w 921"/>
                    <a:gd name="T81" fmla="*/ 226 h 903"/>
                    <a:gd name="T82" fmla="*/ 685 w 921"/>
                    <a:gd name="T83" fmla="*/ 246 h 903"/>
                    <a:gd name="T84" fmla="*/ 685 w 921"/>
                    <a:gd name="T85" fmla="*/ 515 h 9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21" h="903">
                      <a:moveTo>
                        <a:pt x="786" y="135"/>
                      </a:moveTo>
                      <a:cubicBezTo>
                        <a:pt x="651" y="0"/>
                        <a:pt x="428" y="0"/>
                        <a:pt x="293" y="135"/>
                      </a:cubicBezTo>
                      <a:cubicBezTo>
                        <a:pt x="192" y="235"/>
                        <a:pt x="166" y="384"/>
                        <a:pt x="214" y="506"/>
                      </a:cubicBezTo>
                      <a:cubicBezTo>
                        <a:pt x="201" y="536"/>
                        <a:pt x="184" y="584"/>
                        <a:pt x="192" y="589"/>
                      </a:cubicBezTo>
                      <a:cubicBezTo>
                        <a:pt x="192" y="589"/>
                        <a:pt x="192" y="589"/>
                        <a:pt x="319" y="720"/>
                      </a:cubicBezTo>
                      <a:cubicBezTo>
                        <a:pt x="328" y="724"/>
                        <a:pt x="367" y="711"/>
                        <a:pt x="398" y="698"/>
                      </a:cubicBezTo>
                      <a:cubicBezTo>
                        <a:pt x="524" y="755"/>
                        <a:pt x="681" y="733"/>
                        <a:pt x="786" y="628"/>
                      </a:cubicBezTo>
                      <a:cubicBezTo>
                        <a:pt x="921" y="493"/>
                        <a:pt x="921" y="270"/>
                        <a:pt x="786" y="135"/>
                      </a:cubicBezTo>
                      <a:close/>
                      <a:moveTo>
                        <a:pt x="371" y="550"/>
                      </a:moveTo>
                      <a:cubicBezTo>
                        <a:pt x="280" y="458"/>
                        <a:pt x="280" y="305"/>
                        <a:pt x="371" y="214"/>
                      </a:cubicBezTo>
                      <a:cubicBezTo>
                        <a:pt x="454" y="131"/>
                        <a:pt x="586" y="123"/>
                        <a:pt x="678" y="189"/>
                      </a:cubicBezTo>
                      <a:cubicBezTo>
                        <a:pt x="689" y="196"/>
                        <a:pt x="698" y="204"/>
                        <a:pt x="708" y="214"/>
                      </a:cubicBezTo>
                      <a:cubicBezTo>
                        <a:pt x="799" y="305"/>
                        <a:pt x="799" y="458"/>
                        <a:pt x="708" y="550"/>
                      </a:cubicBezTo>
                      <a:cubicBezTo>
                        <a:pt x="704" y="553"/>
                        <a:pt x="700" y="557"/>
                        <a:pt x="696" y="560"/>
                      </a:cubicBezTo>
                      <a:cubicBezTo>
                        <a:pt x="603" y="641"/>
                        <a:pt x="459" y="637"/>
                        <a:pt x="371" y="550"/>
                      </a:cubicBezTo>
                      <a:close/>
                      <a:moveTo>
                        <a:pt x="275" y="759"/>
                      </a:moveTo>
                      <a:cubicBezTo>
                        <a:pt x="244" y="791"/>
                        <a:pt x="213" y="821"/>
                        <a:pt x="185" y="849"/>
                      </a:cubicBezTo>
                      <a:cubicBezTo>
                        <a:pt x="135" y="814"/>
                        <a:pt x="91" y="771"/>
                        <a:pt x="55" y="722"/>
                      </a:cubicBezTo>
                      <a:cubicBezTo>
                        <a:pt x="155" y="623"/>
                        <a:pt x="149" y="632"/>
                        <a:pt x="149" y="632"/>
                      </a:cubicBezTo>
                      <a:cubicBezTo>
                        <a:pt x="153" y="628"/>
                        <a:pt x="162" y="628"/>
                        <a:pt x="162" y="632"/>
                      </a:cubicBezTo>
                      <a:cubicBezTo>
                        <a:pt x="275" y="746"/>
                        <a:pt x="275" y="746"/>
                        <a:pt x="275" y="746"/>
                      </a:cubicBezTo>
                      <a:cubicBezTo>
                        <a:pt x="280" y="750"/>
                        <a:pt x="280" y="755"/>
                        <a:pt x="275" y="759"/>
                      </a:cubicBezTo>
                      <a:close/>
                      <a:moveTo>
                        <a:pt x="185" y="849"/>
                      </a:moveTo>
                      <a:cubicBezTo>
                        <a:pt x="166" y="868"/>
                        <a:pt x="148" y="886"/>
                        <a:pt x="131" y="903"/>
                      </a:cubicBezTo>
                      <a:cubicBezTo>
                        <a:pt x="101" y="885"/>
                        <a:pt x="44" y="837"/>
                        <a:pt x="0" y="776"/>
                      </a:cubicBezTo>
                      <a:cubicBezTo>
                        <a:pt x="21" y="755"/>
                        <a:pt x="39" y="737"/>
                        <a:pt x="55" y="722"/>
                      </a:cubicBezTo>
                      <a:cubicBezTo>
                        <a:pt x="91" y="771"/>
                        <a:pt x="135" y="814"/>
                        <a:pt x="185" y="849"/>
                      </a:cubicBezTo>
                      <a:close/>
                      <a:moveTo>
                        <a:pt x="528" y="382"/>
                      </a:moveTo>
                      <a:cubicBezTo>
                        <a:pt x="528" y="523"/>
                        <a:pt x="528" y="523"/>
                        <a:pt x="528" y="523"/>
                      </a:cubicBezTo>
                      <a:cubicBezTo>
                        <a:pt x="444" y="523"/>
                        <a:pt x="444" y="523"/>
                        <a:pt x="444" y="523"/>
                      </a:cubicBezTo>
                      <a:cubicBezTo>
                        <a:pt x="444" y="382"/>
                        <a:pt x="444" y="382"/>
                        <a:pt x="444" y="382"/>
                      </a:cubicBezTo>
                      <a:cubicBezTo>
                        <a:pt x="528" y="382"/>
                        <a:pt x="528" y="382"/>
                        <a:pt x="528" y="382"/>
                      </a:cubicBezTo>
                      <a:close/>
                      <a:moveTo>
                        <a:pt x="634" y="308"/>
                      </a:moveTo>
                      <a:cubicBezTo>
                        <a:pt x="634" y="523"/>
                        <a:pt x="634" y="523"/>
                        <a:pt x="634" y="523"/>
                      </a:cubicBezTo>
                      <a:cubicBezTo>
                        <a:pt x="550" y="523"/>
                        <a:pt x="550" y="523"/>
                        <a:pt x="550" y="523"/>
                      </a:cubicBezTo>
                      <a:cubicBezTo>
                        <a:pt x="550" y="308"/>
                        <a:pt x="550" y="308"/>
                        <a:pt x="550" y="308"/>
                      </a:cubicBezTo>
                      <a:cubicBezTo>
                        <a:pt x="634" y="308"/>
                        <a:pt x="634" y="308"/>
                        <a:pt x="634" y="308"/>
                      </a:cubicBezTo>
                      <a:close/>
                      <a:moveTo>
                        <a:pt x="685" y="515"/>
                      </a:moveTo>
                      <a:cubicBezTo>
                        <a:pt x="682" y="518"/>
                        <a:pt x="678" y="521"/>
                        <a:pt x="675" y="523"/>
                      </a:cubicBezTo>
                      <a:cubicBezTo>
                        <a:pt x="661" y="523"/>
                        <a:pt x="661" y="523"/>
                        <a:pt x="661" y="523"/>
                      </a:cubicBezTo>
                      <a:cubicBezTo>
                        <a:pt x="661" y="226"/>
                        <a:pt x="661" y="226"/>
                        <a:pt x="661" y="226"/>
                      </a:cubicBezTo>
                      <a:cubicBezTo>
                        <a:pt x="669" y="232"/>
                        <a:pt x="677" y="238"/>
                        <a:pt x="685" y="246"/>
                      </a:cubicBezTo>
                      <a:cubicBezTo>
                        <a:pt x="758" y="319"/>
                        <a:pt x="758" y="441"/>
                        <a:pt x="685" y="51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rgbClr val="004BAF"/>
                    </a:solidFill>
                  </a:endParaRPr>
                </a:p>
              </p:txBody>
            </p:sp>
            <p:grpSp>
              <p:nvGrpSpPr>
                <p:cNvPr id="51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11212928" y="3065715"/>
                  <a:ext cx="360192" cy="236512"/>
                  <a:chOff x="1778" y="927"/>
                  <a:chExt cx="2202" cy="1387"/>
                </a:xfrm>
                <a:solidFill>
                  <a:schemeClr val="bg1"/>
                </a:solidFill>
              </p:grpSpPr>
              <p:sp>
                <p:nvSpPr>
                  <p:cNvPr id="52" name="Freeform 10"/>
                  <p:cNvSpPr>
                    <a:spLocks noEditPoints="1"/>
                  </p:cNvSpPr>
                  <p:nvPr/>
                </p:nvSpPr>
                <p:spPr bwMode="auto">
                  <a:xfrm>
                    <a:off x="1778" y="927"/>
                    <a:ext cx="2202" cy="1387"/>
                  </a:xfrm>
                  <a:custGeom>
                    <a:avLst/>
                    <a:gdLst>
                      <a:gd name="T0" fmla="*/ 466 w 932"/>
                      <a:gd name="T1" fmla="*/ 587 h 587"/>
                      <a:gd name="T2" fmla="*/ 465 w 932"/>
                      <a:gd name="T3" fmla="*/ 587 h 587"/>
                      <a:gd name="T4" fmla="*/ 40 w 932"/>
                      <a:gd name="T5" fmla="*/ 348 h 587"/>
                      <a:gd name="T6" fmla="*/ 19 w 932"/>
                      <a:gd name="T7" fmla="*/ 323 h 587"/>
                      <a:gd name="T8" fmla="*/ 0 w 932"/>
                      <a:gd name="T9" fmla="*/ 294 h 587"/>
                      <a:gd name="T10" fmla="*/ 0 w 932"/>
                      <a:gd name="T11" fmla="*/ 293 h 587"/>
                      <a:gd name="T12" fmla="*/ 19 w 932"/>
                      <a:gd name="T13" fmla="*/ 264 h 587"/>
                      <a:gd name="T14" fmla="*/ 40 w 932"/>
                      <a:gd name="T15" fmla="*/ 239 h 587"/>
                      <a:gd name="T16" fmla="*/ 465 w 932"/>
                      <a:gd name="T17" fmla="*/ 0 h 587"/>
                      <a:gd name="T18" fmla="*/ 466 w 932"/>
                      <a:gd name="T19" fmla="*/ 0 h 587"/>
                      <a:gd name="T20" fmla="*/ 891 w 932"/>
                      <a:gd name="T21" fmla="*/ 239 h 587"/>
                      <a:gd name="T22" fmla="*/ 913 w 932"/>
                      <a:gd name="T23" fmla="*/ 264 h 587"/>
                      <a:gd name="T24" fmla="*/ 932 w 932"/>
                      <a:gd name="T25" fmla="*/ 293 h 587"/>
                      <a:gd name="T26" fmla="*/ 932 w 932"/>
                      <a:gd name="T27" fmla="*/ 294 h 587"/>
                      <a:gd name="T28" fmla="*/ 913 w 932"/>
                      <a:gd name="T29" fmla="*/ 323 h 587"/>
                      <a:gd name="T30" fmla="*/ 891 w 932"/>
                      <a:gd name="T31" fmla="*/ 348 h 587"/>
                      <a:gd name="T32" fmla="*/ 466 w 932"/>
                      <a:gd name="T33" fmla="*/ 587 h 587"/>
                      <a:gd name="T34" fmla="*/ 78 w 932"/>
                      <a:gd name="T35" fmla="*/ 294 h 587"/>
                      <a:gd name="T36" fmla="*/ 89 w 932"/>
                      <a:gd name="T37" fmla="*/ 306 h 587"/>
                      <a:gd name="T38" fmla="*/ 465 w 932"/>
                      <a:gd name="T39" fmla="*/ 523 h 587"/>
                      <a:gd name="T40" fmla="*/ 466 w 932"/>
                      <a:gd name="T41" fmla="*/ 523 h 587"/>
                      <a:gd name="T42" fmla="*/ 842 w 932"/>
                      <a:gd name="T43" fmla="*/ 306 h 587"/>
                      <a:gd name="T44" fmla="*/ 853 w 932"/>
                      <a:gd name="T45" fmla="*/ 294 h 587"/>
                      <a:gd name="T46" fmla="*/ 842 w 932"/>
                      <a:gd name="T47" fmla="*/ 281 h 587"/>
                      <a:gd name="T48" fmla="*/ 466 w 932"/>
                      <a:gd name="T49" fmla="*/ 64 h 587"/>
                      <a:gd name="T50" fmla="*/ 465 w 932"/>
                      <a:gd name="T51" fmla="*/ 64 h 587"/>
                      <a:gd name="T52" fmla="*/ 89 w 932"/>
                      <a:gd name="T53" fmla="*/ 281 h 587"/>
                      <a:gd name="T54" fmla="*/ 78 w 932"/>
                      <a:gd name="T55" fmla="*/ 294 h 5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932" h="587">
                        <a:moveTo>
                          <a:pt x="466" y="587"/>
                        </a:moveTo>
                        <a:cubicBezTo>
                          <a:pt x="465" y="587"/>
                          <a:pt x="465" y="587"/>
                          <a:pt x="465" y="587"/>
                        </a:cubicBezTo>
                        <a:cubicBezTo>
                          <a:pt x="246" y="587"/>
                          <a:pt x="102" y="419"/>
                          <a:pt x="40" y="348"/>
                        </a:cubicBezTo>
                        <a:cubicBezTo>
                          <a:pt x="32" y="338"/>
                          <a:pt x="23" y="327"/>
                          <a:pt x="19" y="323"/>
                        </a:cubicBezTo>
                        <a:cubicBezTo>
                          <a:pt x="7" y="318"/>
                          <a:pt x="0" y="307"/>
                          <a:pt x="0" y="294"/>
                        </a:cubicBezTo>
                        <a:cubicBezTo>
                          <a:pt x="0" y="293"/>
                          <a:pt x="0" y="293"/>
                          <a:pt x="0" y="293"/>
                        </a:cubicBezTo>
                        <a:cubicBezTo>
                          <a:pt x="0" y="280"/>
                          <a:pt x="7" y="269"/>
                          <a:pt x="19" y="264"/>
                        </a:cubicBezTo>
                        <a:cubicBezTo>
                          <a:pt x="23" y="260"/>
                          <a:pt x="32" y="249"/>
                          <a:pt x="40" y="239"/>
                        </a:cubicBezTo>
                        <a:cubicBezTo>
                          <a:pt x="102" y="168"/>
                          <a:pt x="246" y="0"/>
                          <a:pt x="465" y="0"/>
                        </a:cubicBezTo>
                        <a:cubicBezTo>
                          <a:pt x="466" y="0"/>
                          <a:pt x="466" y="0"/>
                          <a:pt x="466" y="0"/>
                        </a:cubicBezTo>
                        <a:cubicBezTo>
                          <a:pt x="685" y="0"/>
                          <a:pt x="830" y="168"/>
                          <a:pt x="891" y="239"/>
                        </a:cubicBezTo>
                        <a:cubicBezTo>
                          <a:pt x="899" y="249"/>
                          <a:pt x="908" y="260"/>
                          <a:pt x="913" y="264"/>
                        </a:cubicBezTo>
                        <a:cubicBezTo>
                          <a:pt x="924" y="269"/>
                          <a:pt x="932" y="280"/>
                          <a:pt x="932" y="293"/>
                        </a:cubicBezTo>
                        <a:cubicBezTo>
                          <a:pt x="932" y="294"/>
                          <a:pt x="932" y="294"/>
                          <a:pt x="932" y="294"/>
                        </a:cubicBezTo>
                        <a:cubicBezTo>
                          <a:pt x="932" y="307"/>
                          <a:pt x="924" y="318"/>
                          <a:pt x="913" y="323"/>
                        </a:cubicBezTo>
                        <a:cubicBezTo>
                          <a:pt x="908" y="327"/>
                          <a:pt x="899" y="338"/>
                          <a:pt x="891" y="348"/>
                        </a:cubicBezTo>
                        <a:cubicBezTo>
                          <a:pt x="830" y="419"/>
                          <a:pt x="685" y="587"/>
                          <a:pt x="466" y="587"/>
                        </a:cubicBezTo>
                        <a:close/>
                        <a:moveTo>
                          <a:pt x="78" y="294"/>
                        </a:moveTo>
                        <a:cubicBezTo>
                          <a:pt x="81" y="297"/>
                          <a:pt x="85" y="301"/>
                          <a:pt x="89" y="306"/>
                        </a:cubicBezTo>
                        <a:cubicBezTo>
                          <a:pt x="149" y="376"/>
                          <a:pt x="275" y="523"/>
                          <a:pt x="465" y="523"/>
                        </a:cubicBezTo>
                        <a:cubicBezTo>
                          <a:pt x="466" y="523"/>
                          <a:pt x="466" y="523"/>
                          <a:pt x="466" y="523"/>
                        </a:cubicBezTo>
                        <a:cubicBezTo>
                          <a:pt x="656" y="523"/>
                          <a:pt x="782" y="376"/>
                          <a:pt x="842" y="306"/>
                        </a:cubicBezTo>
                        <a:cubicBezTo>
                          <a:pt x="846" y="301"/>
                          <a:pt x="850" y="297"/>
                          <a:pt x="853" y="294"/>
                        </a:cubicBezTo>
                        <a:cubicBezTo>
                          <a:pt x="850" y="290"/>
                          <a:pt x="846" y="286"/>
                          <a:pt x="842" y="281"/>
                        </a:cubicBezTo>
                        <a:cubicBezTo>
                          <a:pt x="782" y="211"/>
                          <a:pt x="656" y="64"/>
                          <a:pt x="466" y="64"/>
                        </a:cubicBezTo>
                        <a:cubicBezTo>
                          <a:pt x="465" y="64"/>
                          <a:pt x="465" y="64"/>
                          <a:pt x="465" y="64"/>
                        </a:cubicBezTo>
                        <a:cubicBezTo>
                          <a:pt x="275" y="64"/>
                          <a:pt x="149" y="211"/>
                          <a:pt x="89" y="281"/>
                        </a:cubicBezTo>
                        <a:cubicBezTo>
                          <a:pt x="85" y="286"/>
                          <a:pt x="81" y="290"/>
                          <a:pt x="78" y="29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200">
                      <a:solidFill>
                        <a:srgbClr val="004BAF"/>
                      </a:solidFill>
                    </a:endParaRPr>
                  </a:p>
                </p:txBody>
              </p:sp>
              <p:sp>
                <p:nvSpPr>
                  <p:cNvPr id="53" name="Freeform 11"/>
                  <p:cNvSpPr>
                    <a:spLocks/>
                  </p:cNvSpPr>
                  <p:nvPr/>
                </p:nvSpPr>
                <p:spPr bwMode="auto">
                  <a:xfrm>
                    <a:off x="2419" y="1170"/>
                    <a:ext cx="919" cy="920"/>
                  </a:xfrm>
                  <a:custGeom>
                    <a:avLst/>
                    <a:gdLst>
                      <a:gd name="T0" fmla="*/ 210 w 419"/>
                      <a:gd name="T1" fmla="*/ 419 h 419"/>
                      <a:gd name="T2" fmla="*/ 0 w 419"/>
                      <a:gd name="T3" fmla="*/ 210 h 419"/>
                      <a:gd name="T4" fmla="*/ 20 w 419"/>
                      <a:gd name="T5" fmla="*/ 120 h 419"/>
                      <a:gd name="T6" fmla="*/ 31 w 419"/>
                      <a:gd name="T7" fmla="*/ 113 h 419"/>
                      <a:gd name="T8" fmla="*/ 32 w 419"/>
                      <a:gd name="T9" fmla="*/ 113 h 419"/>
                      <a:gd name="T10" fmla="*/ 43 w 419"/>
                      <a:gd name="T11" fmla="*/ 121 h 419"/>
                      <a:gd name="T12" fmla="*/ 115 w 419"/>
                      <a:gd name="T13" fmla="*/ 173 h 419"/>
                      <a:gd name="T14" fmla="*/ 192 w 419"/>
                      <a:gd name="T15" fmla="*/ 97 h 419"/>
                      <a:gd name="T16" fmla="*/ 153 w 419"/>
                      <a:gd name="T17" fmla="*/ 30 h 419"/>
                      <a:gd name="T18" fmla="*/ 146 w 419"/>
                      <a:gd name="T19" fmla="*/ 17 h 419"/>
                      <a:gd name="T20" fmla="*/ 156 w 419"/>
                      <a:gd name="T21" fmla="*/ 7 h 419"/>
                      <a:gd name="T22" fmla="*/ 210 w 419"/>
                      <a:gd name="T23" fmla="*/ 0 h 419"/>
                      <a:gd name="T24" fmla="*/ 419 w 419"/>
                      <a:gd name="T25" fmla="*/ 210 h 419"/>
                      <a:gd name="T26" fmla="*/ 210 w 419"/>
                      <a:gd name="T27" fmla="*/ 419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19" h="419">
                        <a:moveTo>
                          <a:pt x="210" y="419"/>
                        </a:moveTo>
                        <a:cubicBezTo>
                          <a:pt x="94" y="419"/>
                          <a:pt x="0" y="325"/>
                          <a:pt x="0" y="210"/>
                        </a:cubicBezTo>
                        <a:cubicBezTo>
                          <a:pt x="0" y="178"/>
                          <a:pt x="7" y="148"/>
                          <a:pt x="20" y="120"/>
                        </a:cubicBezTo>
                        <a:cubicBezTo>
                          <a:pt x="22" y="116"/>
                          <a:pt x="26" y="113"/>
                          <a:pt x="31" y="113"/>
                        </a:cubicBezTo>
                        <a:cubicBezTo>
                          <a:pt x="31" y="113"/>
                          <a:pt x="32" y="113"/>
                          <a:pt x="32" y="113"/>
                        </a:cubicBezTo>
                        <a:cubicBezTo>
                          <a:pt x="37" y="113"/>
                          <a:pt x="41" y="117"/>
                          <a:pt x="43" y="121"/>
                        </a:cubicBezTo>
                        <a:cubicBezTo>
                          <a:pt x="54" y="152"/>
                          <a:pt x="83" y="173"/>
                          <a:pt x="115" y="173"/>
                        </a:cubicBezTo>
                        <a:cubicBezTo>
                          <a:pt x="158" y="173"/>
                          <a:pt x="192" y="139"/>
                          <a:pt x="192" y="97"/>
                        </a:cubicBezTo>
                        <a:cubicBezTo>
                          <a:pt x="192" y="69"/>
                          <a:pt x="177" y="43"/>
                          <a:pt x="153" y="30"/>
                        </a:cubicBezTo>
                        <a:cubicBezTo>
                          <a:pt x="148" y="27"/>
                          <a:pt x="146" y="22"/>
                          <a:pt x="146" y="17"/>
                        </a:cubicBezTo>
                        <a:cubicBezTo>
                          <a:pt x="147" y="12"/>
                          <a:pt x="151" y="8"/>
                          <a:pt x="156" y="7"/>
                        </a:cubicBezTo>
                        <a:cubicBezTo>
                          <a:pt x="173" y="2"/>
                          <a:pt x="191" y="0"/>
                          <a:pt x="210" y="0"/>
                        </a:cubicBezTo>
                        <a:cubicBezTo>
                          <a:pt x="325" y="0"/>
                          <a:pt x="419" y="94"/>
                          <a:pt x="419" y="210"/>
                        </a:cubicBezTo>
                        <a:cubicBezTo>
                          <a:pt x="419" y="325"/>
                          <a:pt x="325" y="419"/>
                          <a:pt x="210" y="41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200">
                      <a:solidFill>
                        <a:srgbClr val="004BAF"/>
                      </a:solidFill>
                    </a:endParaRPr>
                  </a:p>
                </p:txBody>
              </p:sp>
            </p:grpSp>
          </p:grpSp>
        </p:grpSp>
        <p:pic>
          <p:nvPicPr>
            <p:cNvPr id="62" name="Picture 61" descr="sourcefire-next-gen-firewall-dec-2011-2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8904" y="2692338"/>
              <a:ext cx="1165374" cy="7212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46" name="Group 245"/>
            <p:cNvGrpSpPr/>
            <p:nvPr/>
          </p:nvGrpSpPr>
          <p:grpSpPr>
            <a:xfrm>
              <a:off x="6058625" y="2641489"/>
              <a:ext cx="80354" cy="822960"/>
              <a:chOff x="6058625" y="3670335"/>
              <a:chExt cx="80354" cy="822960"/>
            </a:xfrm>
          </p:grpSpPr>
          <p:cxnSp>
            <p:nvCxnSpPr>
              <p:cNvPr id="247" name="Straight Connector 246"/>
              <p:cNvCxnSpPr/>
              <p:nvPr/>
            </p:nvCxnSpPr>
            <p:spPr>
              <a:xfrm>
                <a:off x="6058631" y="3670335"/>
                <a:ext cx="0" cy="822960"/>
              </a:xfrm>
              <a:prstGeom prst="lin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14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 cap="rnd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8" name="Isosceles Triangle 247"/>
              <p:cNvSpPr/>
              <p:nvPr/>
            </p:nvSpPr>
            <p:spPr>
              <a:xfrm rot="16200000" flipV="1">
                <a:off x="6004216" y="4041638"/>
                <a:ext cx="189171" cy="80354"/>
              </a:xfrm>
              <a:prstGeom prst="triangle">
                <a:avLst>
                  <a:gd name="adj" fmla="val 48563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3193233" y="1271534"/>
            <a:ext cx="5409585" cy="1005840"/>
            <a:chOff x="3385906" y="1421750"/>
            <a:chExt cx="5409585" cy="1005840"/>
          </a:xfrm>
        </p:grpSpPr>
        <p:sp>
          <p:nvSpPr>
            <p:cNvPr id="78" name="Rectangle 77"/>
            <p:cNvSpPr/>
            <p:nvPr/>
          </p:nvSpPr>
          <p:spPr>
            <a:xfrm rot="5400000">
              <a:off x="5529623" y="-721967"/>
              <a:ext cx="1005840" cy="5293273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  <a:alpha val="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247463" y="1597297"/>
              <a:ext cx="2548028" cy="654744"/>
            </a:xfrm>
            <a:prstGeom prst="rect">
              <a:avLst/>
            </a:prstGeom>
            <a:noFill/>
          </p:spPr>
          <p:txBody>
            <a:bodyPr wrap="none" lIns="91440" tIns="34265" rIns="68481" bIns="34265" rtlCol="0" anchor="ctr">
              <a:spAutoFit/>
            </a:bodyPr>
            <a:lstStyle/>
            <a:p>
              <a:pPr defTabSz="456938">
                <a:lnSpc>
                  <a:spcPct val="95000"/>
                </a:lnSpc>
                <a:spcAft>
                  <a:spcPts val="450"/>
                </a:spcAft>
                <a:buClr>
                  <a:srgbClr val="676767"/>
                </a:buClr>
                <a:defRPr/>
              </a:pPr>
              <a:r>
                <a:rPr lang="en-US" sz="1200" dirty="0">
                  <a:solidFill>
                    <a:srgbClr val="676767"/>
                  </a:solidFill>
                </a:rPr>
                <a:t>Infrastructure Automation of </a:t>
              </a:r>
              <a:br>
                <a:rPr lang="en-US" sz="1200" dirty="0">
                  <a:solidFill>
                    <a:srgbClr val="676767"/>
                  </a:solidFill>
                </a:rPr>
              </a:br>
              <a:r>
                <a:rPr lang="en-US" sz="1200" dirty="0">
                  <a:solidFill>
                    <a:srgbClr val="676767"/>
                  </a:solidFill>
                </a:rPr>
                <a:t>UCS, Storage, Virtualization</a:t>
              </a:r>
            </a:p>
            <a:p>
              <a:pPr defTabSz="456938">
                <a:lnSpc>
                  <a:spcPct val="95000"/>
                </a:lnSpc>
                <a:spcAft>
                  <a:spcPts val="450"/>
                </a:spcAft>
                <a:buClr>
                  <a:srgbClr val="676767"/>
                </a:buClr>
                <a:defRPr/>
              </a:pPr>
              <a:r>
                <a:rPr lang="en-US" sz="1200" dirty="0">
                  <a:solidFill>
                    <a:srgbClr val="676767"/>
                  </a:solidFill>
                </a:rPr>
                <a:t>Networking and Application Centric 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159361" y="1604629"/>
              <a:ext cx="640080" cy="640080"/>
              <a:chOff x="9744776" y="1396693"/>
              <a:chExt cx="640080" cy="640080"/>
            </a:xfrm>
          </p:grpSpPr>
          <p:sp>
            <p:nvSpPr>
              <p:cNvPr id="241" name="Oval 240"/>
              <p:cNvSpPr/>
              <p:nvPr/>
            </p:nvSpPr>
            <p:spPr bwMode="auto">
              <a:xfrm>
                <a:off x="9744776" y="1396693"/>
                <a:ext cx="640080" cy="64008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91440" tIns="45720" rIns="91440" bIns="45720" rtlCol="0" anchor="ctr"/>
              <a:lstStyle/>
              <a:p>
                <a:pPr defTabSz="385814"/>
                <a:endParaRPr lang="en-US" sz="1200" b="1" dirty="0" err="1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87" name="Freeform 9"/>
              <p:cNvSpPr>
                <a:spLocks noChangeAspect="1" noEditPoints="1"/>
              </p:cNvSpPr>
              <p:nvPr/>
            </p:nvSpPr>
            <p:spPr bwMode="auto">
              <a:xfrm>
                <a:off x="9884700" y="1525786"/>
                <a:ext cx="360232" cy="381894"/>
              </a:xfrm>
              <a:custGeom>
                <a:avLst/>
                <a:gdLst>
                  <a:gd name="T0" fmla="*/ 1232 w 1363"/>
                  <a:gd name="T1" fmla="*/ 316 h 1445"/>
                  <a:gd name="T2" fmla="*/ 839 w 1363"/>
                  <a:gd name="T3" fmla="*/ 0 h 1445"/>
                  <a:gd name="T4" fmla="*/ 1228 w 1363"/>
                  <a:gd name="T5" fmla="*/ 885 h 1445"/>
                  <a:gd name="T6" fmla="*/ 185 w 1363"/>
                  <a:gd name="T7" fmla="*/ 1445 h 1445"/>
                  <a:gd name="T8" fmla="*/ 286 w 1363"/>
                  <a:gd name="T9" fmla="*/ 1123 h 1445"/>
                  <a:gd name="T10" fmla="*/ 286 w 1363"/>
                  <a:gd name="T11" fmla="*/ 743 h 1445"/>
                  <a:gd name="T12" fmla="*/ 286 w 1363"/>
                  <a:gd name="T13" fmla="*/ 363 h 1445"/>
                  <a:gd name="T14" fmla="*/ 185 w 1363"/>
                  <a:gd name="T15" fmla="*/ 0 h 1445"/>
                  <a:gd name="T16" fmla="*/ 839 w 1363"/>
                  <a:gd name="T17" fmla="*/ 381 h 1445"/>
                  <a:gd name="T18" fmla="*/ 1095 w 1363"/>
                  <a:gd name="T19" fmla="*/ 690 h 1445"/>
                  <a:gd name="T20" fmla="*/ 1025 w 1363"/>
                  <a:gd name="T21" fmla="*/ 822 h 1445"/>
                  <a:gd name="T22" fmla="*/ 946 w 1363"/>
                  <a:gd name="T23" fmla="*/ 686 h 1445"/>
                  <a:gd name="T24" fmla="*/ 881 w 1363"/>
                  <a:gd name="T25" fmla="*/ 631 h 1445"/>
                  <a:gd name="T26" fmla="*/ 734 w 1363"/>
                  <a:gd name="T27" fmla="*/ 577 h 1445"/>
                  <a:gd name="T28" fmla="*/ 647 w 1363"/>
                  <a:gd name="T29" fmla="*/ 577 h 1445"/>
                  <a:gd name="T30" fmla="*/ 500 w 1363"/>
                  <a:gd name="T31" fmla="*/ 631 h 1445"/>
                  <a:gd name="T32" fmla="*/ 434 w 1363"/>
                  <a:gd name="T33" fmla="*/ 686 h 1445"/>
                  <a:gd name="T34" fmla="*/ 356 w 1363"/>
                  <a:gd name="T35" fmla="*/ 822 h 1445"/>
                  <a:gd name="T36" fmla="*/ 341 w 1363"/>
                  <a:gd name="T37" fmla="*/ 906 h 1445"/>
                  <a:gd name="T38" fmla="*/ 369 w 1363"/>
                  <a:gd name="T39" fmla="*/ 1062 h 1445"/>
                  <a:gd name="T40" fmla="*/ 411 w 1363"/>
                  <a:gd name="T41" fmla="*/ 1135 h 1445"/>
                  <a:gd name="T42" fmla="*/ 531 w 1363"/>
                  <a:gd name="T43" fmla="*/ 1236 h 1445"/>
                  <a:gd name="T44" fmla="*/ 612 w 1363"/>
                  <a:gd name="T45" fmla="*/ 1265 h 1445"/>
                  <a:gd name="T46" fmla="*/ 741 w 1363"/>
                  <a:gd name="T47" fmla="*/ 1221 h 1445"/>
                  <a:gd name="T48" fmla="*/ 839 w 1363"/>
                  <a:gd name="T49" fmla="*/ 1253 h 1445"/>
                  <a:gd name="T50" fmla="*/ 919 w 1363"/>
                  <a:gd name="T51" fmla="*/ 1119 h 1445"/>
                  <a:gd name="T52" fmla="*/ 1015 w 1363"/>
                  <a:gd name="T53" fmla="*/ 1081 h 1445"/>
                  <a:gd name="T54" fmla="*/ 991 w 1363"/>
                  <a:gd name="T55" fmla="*/ 926 h 1445"/>
                  <a:gd name="T56" fmla="*/ 682 w 1363"/>
                  <a:gd name="T57" fmla="*/ 753 h 1445"/>
                  <a:gd name="T58" fmla="*/ 860 w 1363"/>
                  <a:gd name="T59" fmla="*/ 931 h 1445"/>
                  <a:gd name="T60" fmla="*/ 138 w 1363"/>
                  <a:gd name="T61" fmla="*/ 277 h 1445"/>
                  <a:gd name="T62" fmla="*/ 0 w 1363"/>
                  <a:gd name="T63" fmla="*/ 412 h 1445"/>
                  <a:gd name="T64" fmla="*/ 147 w 1363"/>
                  <a:gd name="T65" fmla="*/ 440 h 1445"/>
                  <a:gd name="T66" fmla="*/ 147 w 1363"/>
                  <a:gd name="T67" fmla="*/ 667 h 1445"/>
                  <a:gd name="T68" fmla="*/ 0 w 1363"/>
                  <a:gd name="T69" fmla="*/ 694 h 1445"/>
                  <a:gd name="T70" fmla="*/ 138 w 1363"/>
                  <a:gd name="T71" fmla="*/ 829 h 1445"/>
                  <a:gd name="T72" fmla="*/ 147 w 1363"/>
                  <a:gd name="T73" fmla="*/ 667 h 1445"/>
                  <a:gd name="T74" fmla="*/ 138 w 1363"/>
                  <a:gd name="T75" fmla="*/ 1074 h 1445"/>
                  <a:gd name="T76" fmla="*/ 138 w 1363"/>
                  <a:gd name="T77" fmla="*/ 1173 h 1445"/>
                  <a:gd name="T78" fmla="*/ 220 w 1363"/>
                  <a:gd name="T79" fmla="*/ 1123 h 1445"/>
                  <a:gd name="T80" fmla="*/ 1281 w 1363"/>
                  <a:gd name="T81" fmla="*/ 701 h 1445"/>
                  <a:gd name="T82" fmla="*/ 1143 w 1363"/>
                  <a:gd name="T83" fmla="*/ 837 h 1445"/>
                  <a:gd name="T84" fmla="*/ 1363 w 1363"/>
                  <a:gd name="T85" fmla="*/ 787 h 1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3" h="1445">
                    <a:moveTo>
                      <a:pt x="839" y="0"/>
                    </a:moveTo>
                    <a:cubicBezTo>
                      <a:pt x="839" y="0"/>
                      <a:pt x="839" y="0"/>
                      <a:pt x="839" y="0"/>
                    </a:cubicBezTo>
                    <a:cubicBezTo>
                      <a:pt x="1232" y="316"/>
                      <a:pt x="1232" y="316"/>
                      <a:pt x="1232" y="316"/>
                    </a:cubicBezTo>
                    <a:cubicBezTo>
                      <a:pt x="1232" y="316"/>
                      <a:pt x="1232" y="316"/>
                      <a:pt x="842" y="316"/>
                    </a:cubicBezTo>
                    <a:cubicBezTo>
                      <a:pt x="841" y="316"/>
                      <a:pt x="839" y="315"/>
                      <a:pt x="839" y="314"/>
                    </a:cubicBezTo>
                    <a:cubicBezTo>
                      <a:pt x="839" y="314"/>
                      <a:pt x="839" y="314"/>
                      <a:pt x="839" y="0"/>
                    </a:cubicBezTo>
                    <a:close/>
                    <a:moveTo>
                      <a:pt x="1095" y="690"/>
                    </a:moveTo>
                    <a:cubicBezTo>
                      <a:pt x="1095" y="885"/>
                      <a:pt x="1095" y="885"/>
                      <a:pt x="1095" y="885"/>
                    </a:cubicBezTo>
                    <a:cubicBezTo>
                      <a:pt x="1228" y="885"/>
                      <a:pt x="1228" y="885"/>
                      <a:pt x="1228" y="885"/>
                    </a:cubicBezTo>
                    <a:cubicBezTo>
                      <a:pt x="1228" y="1406"/>
                      <a:pt x="1228" y="1406"/>
                      <a:pt x="1228" y="1406"/>
                    </a:cubicBezTo>
                    <a:cubicBezTo>
                      <a:pt x="1228" y="1427"/>
                      <a:pt x="1211" y="1445"/>
                      <a:pt x="1190" y="1445"/>
                    </a:cubicBezTo>
                    <a:cubicBezTo>
                      <a:pt x="1190" y="1445"/>
                      <a:pt x="1190" y="1445"/>
                      <a:pt x="185" y="1445"/>
                    </a:cubicBezTo>
                    <a:cubicBezTo>
                      <a:pt x="165" y="1445"/>
                      <a:pt x="147" y="1427"/>
                      <a:pt x="147" y="1406"/>
                    </a:cubicBezTo>
                    <a:cubicBezTo>
                      <a:pt x="147" y="1406"/>
                      <a:pt x="147" y="1406"/>
                      <a:pt x="147" y="1270"/>
                    </a:cubicBezTo>
                    <a:cubicBezTo>
                      <a:pt x="286" y="1123"/>
                      <a:pt x="286" y="1123"/>
                      <a:pt x="286" y="1123"/>
                    </a:cubicBezTo>
                    <a:cubicBezTo>
                      <a:pt x="147" y="976"/>
                      <a:pt x="147" y="976"/>
                      <a:pt x="147" y="976"/>
                    </a:cubicBezTo>
                    <a:cubicBezTo>
                      <a:pt x="147" y="889"/>
                      <a:pt x="147" y="889"/>
                      <a:pt x="147" y="889"/>
                    </a:cubicBezTo>
                    <a:cubicBezTo>
                      <a:pt x="286" y="743"/>
                      <a:pt x="286" y="743"/>
                      <a:pt x="286" y="743"/>
                    </a:cubicBezTo>
                    <a:cubicBezTo>
                      <a:pt x="147" y="597"/>
                      <a:pt x="147" y="597"/>
                      <a:pt x="147" y="597"/>
                    </a:cubicBezTo>
                    <a:cubicBezTo>
                      <a:pt x="147" y="510"/>
                      <a:pt x="147" y="510"/>
                      <a:pt x="147" y="510"/>
                    </a:cubicBezTo>
                    <a:cubicBezTo>
                      <a:pt x="286" y="363"/>
                      <a:pt x="286" y="363"/>
                      <a:pt x="286" y="363"/>
                    </a:cubicBezTo>
                    <a:cubicBezTo>
                      <a:pt x="147" y="217"/>
                      <a:pt x="147" y="217"/>
                      <a:pt x="147" y="217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7" y="17"/>
                      <a:pt x="165" y="0"/>
                      <a:pt x="185" y="0"/>
                    </a:cubicBezTo>
                    <a:cubicBezTo>
                      <a:pt x="185" y="0"/>
                      <a:pt x="185" y="0"/>
                      <a:pt x="770" y="0"/>
                    </a:cubicBezTo>
                    <a:cubicBezTo>
                      <a:pt x="770" y="0"/>
                      <a:pt x="770" y="0"/>
                      <a:pt x="770" y="314"/>
                    </a:cubicBezTo>
                    <a:cubicBezTo>
                      <a:pt x="770" y="351"/>
                      <a:pt x="801" y="381"/>
                      <a:pt x="839" y="381"/>
                    </a:cubicBezTo>
                    <a:cubicBezTo>
                      <a:pt x="839" y="381"/>
                      <a:pt x="839" y="381"/>
                      <a:pt x="1228" y="381"/>
                    </a:cubicBezTo>
                    <a:cubicBezTo>
                      <a:pt x="1228" y="690"/>
                      <a:pt x="1228" y="690"/>
                      <a:pt x="1228" y="690"/>
                    </a:cubicBezTo>
                    <a:lnTo>
                      <a:pt x="1095" y="690"/>
                    </a:lnTo>
                    <a:close/>
                    <a:moveTo>
                      <a:pt x="1050" y="889"/>
                    </a:moveTo>
                    <a:cubicBezTo>
                      <a:pt x="1050" y="889"/>
                      <a:pt x="1050" y="889"/>
                      <a:pt x="1040" y="835"/>
                    </a:cubicBezTo>
                    <a:cubicBezTo>
                      <a:pt x="1039" y="828"/>
                      <a:pt x="1033" y="822"/>
                      <a:pt x="1025" y="822"/>
                    </a:cubicBezTo>
                    <a:cubicBezTo>
                      <a:pt x="1025" y="822"/>
                      <a:pt x="1025" y="822"/>
                      <a:pt x="973" y="821"/>
                    </a:cubicBezTo>
                    <a:cubicBezTo>
                      <a:pt x="961" y="788"/>
                      <a:pt x="943" y="759"/>
                      <a:pt x="921" y="733"/>
                    </a:cubicBezTo>
                    <a:cubicBezTo>
                      <a:pt x="921" y="733"/>
                      <a:pt x="921" y="733"/>
                      <a:pt x="946" y="686"/>
                    </a:cubicBezTo>
                    <a:cubicBezTo>
                      <a:pt x="950" y="680"/>
                      <a:pt x="949" y="672"/>
                      <a:pt x="943" y="667"/>
                    </a:cubicBezTo>
                    <a:cubicBezTo>
                      <a:pt x="943" y="667"/>
                      <a:pt x="943" y="667"/>
                      <a:pt x="901" y="631"/>
                    </a:cubicBezTo>
                    <a:cubicBezTo>
                      <a:pt x="895" y="627"/>
                      <a:pt x="887" y="626"/>
                      <a:pt x="881" y="631"/>
                    </a:cubicBezTo>
                    <a:cubicBezTo>
                      <a:pt x="881" y="631"/>
                      <a:pt x="881" y="631"/>
                      <a:pt x="840" y="664"/>
                    </a:cubicBezTo>
                    <a:cubicBezTo>
                      <a:pt x="810" y="648"/>
                      <a:pt x="778" y="636"/>
                      <a:pt x="744" y="630"/>
                    </a:cubicBezTo>
                    <a:cubicBezTo>
                      <a:pt x="744" y="630"/>
                      <a:pt x="744" y="630"/>
                      <a:pt x="734" y="577"/>
                    </a:cubicBezTo>
                    <a:cubicBezTo>
                      <a:pt x="732" y="571"/>
                      <a:pt x="725" y="565"/>
                      <a:pt x="717" y="565"/>
                    </a:cubicBezTo>
                    <a:cubicBezTo>
                      <a:pt x="717" y="565"/>
                      <a:pt x="717" y="565"/>
                      <a:pt x="663" y="565"/>
                    </a:cubicBezTo>
                    <a:cubicBezTo>
                      <a:pt x="656" y="565"/>
                      <a:pt x="649" y="571"/>
                      <a:pt x="647" y="577"/>
                    </a:cubicBezTo>
                    <a:cubicBezTo>
                      <a:pt x="647" y="577"/>
                      <a:pt x="647" y="577"/>
                      <a:pt x="637" y="630"/>
                    </a:cubicBezTo>
                    <a:cubicBezTo>
                      <a:pt x="602" y="636"/>
                      <a:pt x="571" y="648"/>
                      <a:pt x="541" y="664"/>
                    </a:cubicBezTo>
                    <a:cubicBezTo>
                      <a:pt x="541" y="664"/>
                      <a:pt x="541" y="664"/>
                      <a:pt x="500" y="631"/>
                    </a:cubicBezTo>
                    <a:cubicBezTo>
                      <a:pt x="494" y="626"/>
                      <a:pt x="486" y="627"/>
                      <a:pt x="480" y="631"/>
                    </a:cubicBezTo>
                    <a:cubicBezTo>
                      <a:pt x="480" y="631"/>
                      <a:pt x="480" y="631"/>
                      <a:pt x="438" y="667"/>
                    </a:cubicBezTo>
                    <a:cubicBezTo>
                      <a:pt x="432" y="672"/>
                      <a:pt x="431" y="680"/>
                      <a:pt x="434" y="686"/>
                    </a:cubicBezTo>
                    <a:cubicBezTo>
                      <a:pt x="434" y="686"/>
                      <a:pt x="434" y="686"/>
                      <a:pt x="459" y="733"/>
                    </a:cubicBezTo>
                    <a:cubicBezTo>
                      <a:pt x="438" y="759"/>
                      <a:pt x="420" y="788"/>
                      <a:pt x="408" y="821"/>
                    </a:cubicBezTo>
                    <a:cubicBezTo>
                      <a:pt x="408" y="821"/>
                      <a:pt x="408" y="821"/>
                      <a:pt x="356" y="822"/>
                    </a:cubicBezTo>
                    <a:cubicBezTo>
                      <a:pt x="348" y="822"/>
                      <a:pt x="342" y="828"/>
                      <a:pt x="340" y="835"/>
                    </a:cubicBezTo>
                    <a:cubicBezTo>
                      <a:pt x="340" y="835"/>
                      <a:pt x="340" y="835"/>
                      <a:pt x="331" y="889"/>
                    </a:cubicBezTo>
                    <a:cubicBezTo>
                      <a:pt x="330" y="897"/>
                      <a:pt x="334" y="904"/>
                      <a:pt x="341" y="906"/>
                    </a:cubicBezTo>
                    <a:cubicBezTo>
                      <a:pt x="341" y="906"/>
                      <a:pt x="341" y="906"/>
                      <a:pt x="390" y="926"/>
                    </a:cubicBezTo>
                    <a:cubicBezTo>
                      <a:pt x="390" y="961"/>
                      <a:pt x="396" y="995"/>
                      <a:pt x="408" y="1026"/>
                    </a:cubicBezTo>
                    <a:cubicBezTo>
                      <a:pt x="408" y="1026"/>
                      <a:pt x="408" y="1026"/>
                      <a:pt x="369" y="1062"/>
                    </a:cubicBezTo>
                    <a:cubicBezTo>
                      <a:pt x="363" y="1067"/>
                      <a:pt x="361" y="1074"/>
                      <a:pt x="365" y="1081"/>
                    </a:cubicBezTo>
                    <a:cubicBezTo>
                      <a:pt x="365" y="1081"/>
                      <a:pt x="365" y="1081"/>
                      <a:pt x="393" y="1128"/>
                    </a:cubicBezTo>
                    <a:cubicBezTo>
                      <a:pt x="396" y="1135"/>
                      <a:pt x="404" y="1138"/>
                      <a:pt x="411" y="1135"/>
                    </a:cubicBezTo>
                    <a:cubicBezTo>
                      <a:pt x="411" y="1135"/>
                      <a:pt x="411" y="1135"/>
                      <a:pt x="461" y="1119"/>
                    </a:cubicBezTo>
                    <a:cubicBezTo>
                      <a:pt x="483" y="1145"/>
                      <a:pt x="509" y="1167"/>
                      <a:pt x="539" y="1184"/>
                    </a:cubicBezTo>
                    <a:cubicBezTo>
                      <a:pt x="539" y="1184"/>
                      <a:pt x="539" y="1184"/>
                      <a:pt x="531" y="1236"/>
                    </a:cubicBezTo>
                    <a:cubicBezTo>
                      <a:pt x="530" y="1244"/>
                      <a:pt x="535" y="1251"/>
                      <a:pt x="542" y="1253"/>
                    </a:cubicBezTo>
                    <a:cubicBezTo>
                      <a:pt x="542" y="1253"/>
                      <a:pt x="542" y="1253"/>
                      <a:pt x="593" y="1272"/>
                    </a:cubicBezTo>
                    <a:cubicBezTo>
                      <a:pt x="600" y="1275"/>
                      <a:pt x="608" y="1272"/>
                      <a:pt x="612" y="1265"/>
                    </a:cubicBezTo>
                    <a:cubicBezTo>
                      <a:pt x="612" y="1265"/>
                      <a:pt x="612" y="1265"/>
                      <a:pt x="639" y="1221"/>
                    </a:cubicBezTo>
                    <a:cubicBezTo>
                      <a:pt x="656" y="1223"/>
                      <a:pt x="673" y="1225"/>
                      <a:pt x="691" y="1225"/>
                    </a:cubicBezTo>
                    <a:cubicBezTo>
                      <a:pt x="708" y="1225"/>
                      <a:pt x="725" y="1223"/>
                      <a:pt x="741" y="1221"/>
                    </a:cubicBezTo>
                    <a:cubicBezTo>
                      <a:pt x="741" y="1221"/>
                      <a:pt x="741" y="1221"/>
                      <a:pt x="769" y="1265"/>
                    </a:cubicBezTo>
                    <a:cubicBezTo>
                      <a:pt x="773" y="1272"/>
                      <a:pt x="781" y="1275"/>
                      <a:pt x="788" y="1272"/>
                    </a:cubicBezTo>
                    <a:cubicBezTo>
                      <a:pt x="788" y="1272"/>
                      <a:pt x="788" y="1272"/>
                      <a:pt x="839" y="1253"/>
                    </a:cubicBezTo>
                    <a:cubicBezTo>
                      <a:pt x="846" y="1251"/>
                      <a:pt x="850" y="1244"/>
                      <a:pt x="849" y="1236"/>
                    </a:cubicBezTo>
                    <a:cubicBezTo>
                      <a:pt x="849" y="1236"/>
                      <a:pt x="849" y="1236"/>
                      <a:pt x="841" y="1184"/>
                    </a:cubicBezTo>
                    <a:cubicBezTo>
                      <a:pt x="871" y="1167"/>
                      <a:pt x="897" y="1145"/>
                      <a:pt x="919" y="1119"/>
                    </a:cubicBezTo>
                    <a:cubicBezTo>
                      <a:pt x="919" y="1119"/>
                      <a:pt x="919" y="1119"/>
                      <a:pt x="969" y="1135"/>
                    </a:cubicBezTo>
                    <a:cubicBezTo>
                      <a:pt x="977" y="1138"/>
                      <a:pt x="985" y="1135"/>
                      <a:pt x="988" y="1128"/>
                    </a:cubicBezTo>
                    <a:cubicBezTo>
                      <a:pt x="988" y="1128"/>
                      <a:pt x="988" y="1128"/>
                      <a:pt x="1015" y="1081"/>
                    </a:cubicBezTo>
                    <a:cubicBezTo>
                      <a:pt x="1020" y="1074"/>
                      <a:pt x="1018" y="1067"/>
                      <a:pt x="1012" y="1062"/>
                    </a:cubicBezTo>
                    <a:cubicBezTo>
                      <a:pt x="1012" y="1062"/>
                      <a:pt x="1012" y="1062"/>
                      <a:pt x="973" y="1026"/>
                    </a:cubicBezTo>
                    <a:cubicBezTo>
                      <a:pt x="985" y="995"/>
                      <a:pt x="991" y="961"/>
                      <a:pt x="991" y="926"/>
                    </a:cubicBezTo>
                    <a:cubicBezTo>
                      <a:pt x="991" y="926"/>
                      <a:pt x="991" y="926"/>
                      <a:pt x="1039" y="906"/>
                    </a:cubicBezTo>
                    <a:cubicBezTo>
                      <a:pt x="1046" y="904"/>
                      <a:pt x="1051" y="897"/>
                      <a:pt x="1050" y="889"/>
                    </a:cubicBezTo>
                    <a:close/>
                    <a:moveTo>
                      <a:pt x="682" y="753"/>
                    </a:moveTo>
                    <a:cubicBezTo>
                      <a:pt x="591" y="755"/>
                      <a:pt x="518" y="829"/>
                      <a:pt x="515" y="919"/>
                    </a:cubicBezTo>
                    <a:cubicBezTo>
                      <a:pt x="512" y="1019"/>
                      <a:pt x="593" y="1101"/>
                      <a:pt x="693" y="1097"/>
                    </a:cubicBezTo>
                    <a:cubicBezTo>
                      <a:pt x="784" y="1095"/>
                      <a:pt x="858" y="1021"/>
                      <a:pt x="860" y="931"/>
                    </a:cubicBezTo>
                    <a:cubicBezTo>
                      <a:pt x="864" y="831"/>
                      <a:pt x="782" y="749"/>
                      <a:pt x="682" y="753"/>
                    </a:cubicBezTo>
                    <a:close/>
                    <a:moveTo>
                      <a:pt x="147" y="287"/>
                    </a:moveTo>
                    <a:cubicBezTo>
                      <a:pt x="138" y="277"/>
                      <a:pt x="138" y="277"/>
                      <a:pt x="138" y="277"/>
                    </a:cubicBezTo>
                    <a:cubicBezTo>
                      <a:pt x="138" y="314"/>
                      <a:pt x="138" y="314"/>
                      <a:pt x="138" y="314"/>
                    </a:cubicBezTo>
                    <a:cubicBezTo>
                      <a:pt x="0" y="314"/>
                      <a:pt x="0" y="314"/>
                      <a:pt x="0" y="314"/>
                    </a:cubicBezTo>
                    <a:cubicBezTo>
                      <a:pt x="0" y="412"/>
                      <a:pt x="0" y="412"/>
                      <a:pt x="0" y="412"/>
                    </a:cubicBezTo>
                    <a:cubicBezTo>
                      <a:pt x="138" y="412"/>
                      <a:pt x="138" y="412"/>
                      <a:pt x="138" y="412"/>
                    </a:cubicBezTo>
                    <a:cubicBezTo>
                      <a:pt x="138" y="449"/>
                      <a:pt x="138" y="449"/>
                      <a:pt x="138" y="449"/>
                    </a:cubicBezTo>
                    <a:cubicBezTo>
                      <a:pt x="147" y="440"/>
                      <a:pt x="147" y="440"/>
                      <a:pt x="147" y="440"/>
                    </a:cubicBezTo>
                    <a:cubicBezTo>
                      <a:pt x="220" y="363"/>
                      <a:pt x="220" y="363"/>
                      <a:pt x="220" y="363"/>
                    </a:cubicBezTo>
                    <a:lnTo>
                      <a:pt x="147" y="287"/>
                    </a:lnTo>
                    <a:close/>
                    <a:moveTo>
                      <a:pt x="147" y="667"/>
                    </a:moveTo>
                    <a:cubicBezTo>
                      <a:pt x="138" y="657"/>
                      <a:pt x="138" y="657"/>
                      <a:pt x="138" y="657"/>
                    </a:cubicBezTo>
                    <a:cubicBezTo>
                      <a:pt x="138" y="694"/>
                      <a:pt x="138" y="694"/>
                      <a:pt x="138" y="694"/>
                    </a:cubicBezTo>
                    <a:cubicBezTo>
                      <a:pt x="0" y="694"/>
                      <a:pt x="0" y="694"/>
                      <a:pt x="0" y="694"/>
                    </a:cubicBezTo>
                    <a:cubicBezTo>
                      <a:pt x="0" y="792"/>
                      <a:pt x="0" y="792"/>
                      <a:pt x="0" y="792"/>
                    </a:cubicBezTo>
                    <a:cubicBezTo>
                      <a:pt x="138" y="792"/>
                      <a:pt x="138" y="792"/>
                      <a:pt x="138" y="792"/>
                    </a:cubicBezTo>
                    <a:cubicBezTo>
                      <a:pt x="138" y="829"/>
                      <a:pt x="138" y="829"/>
                      <a:pt x="138" y="829"/>
                    </a:cubicBezTo>
                    <a:cubicBezTo>
                      <a:pt x="147" y="819"/>
                      <a:pt x="147" y="819"/>
                      <a:pt x="147" y="819"/>
                    </a:cubicBezTo>
                    <a:cubicBezTo>
                      <a:pt x="220" y="743"/>
                      <a:pt x="220" y="743"/>
                      <a:pt x="220" y="743"/>
                    </a:cubicBezTo>
                    <a:lnTo>
                      <a:pt x="147" y="667"/>
                    </a:lnTo>
                    <a:close/>
                    <a:moveTo>
                      <a:pt x="147" y="1047"/>
                    </a:moveTo>
                    <a:cubicBezTo>
                      <a:pt x="138" y="1037"/>
                      <a:pt x="138" y="1037"/>
                      <a:pt x="138" y="1037"/>
                    </a:cubicBezTo>
                    <a:cubicBezTo>
                      <a:pt x="138" y="1074"/>
                      <a:pt x="138" y="1074"/>
                      <a:pt x="138" y="1074"/>
                    </a:cubicBezTo>
                    <a:cubicBezTo>
                      <a:pt x="0" y="1074"/>
                      <a:pt x="0" y="1074"/>
                      <a:pt x="0" y="1074"/>
                    </a:cubicBezTo>
                    <a:cubicBezTo>
                      <a:pt x="0" y="1173"/>
                      <a:pt x="0" y="1173"/>
                      <a:pt x="0" y="1173"/>
                    </a:cubicBezTo>
                    <a:cubicBezTo>
                      <a:pt x="138" y="1173"/>
                      <a:pt x="138" y="1173"/>
                      <a:pt x="138" y="1173"/>
                    </a:cubicBezTo>
                    <a:cubicBezTo>
                      <a:pt x="138" y="1210"/>
                      <a:pt x="138" y="1210"/>
                      <a:pt x="138" y="1210"/>
                    </a:cubicBezTo>
                    <a:cubicBezTo>
                      <a:pt x="147" y="1200"/>
                      <a:pt x="147" y="1200"/>
                      <a:pt x="147" y="1200"/>
                    </a:cubicBezTo>
                    <a:cubicBezTo>
                      <a:pt x="220" y="1123"/>
                      <a:pt x="220" y="1123"/>
                      <a:pt x="220" y="1123"/>
                    </a:cubicBezTo>
                    <a:lnTo>
                      <a:pt x="147" y="1047"/>
                    </a:lnTo>
                    <a:close/>
                    <a:moveTo>
                      <a:pt x="1363" y="787"/>
                    </a:moveTo>
                    <a:cubicBezTo>
                      <a:pt x="1281" y="701"/>
                      <a:pt x="1281" y="701"/>
                      <a:pt x="1281" y="701"/>
                    </a:cubicBezTo>
                    <a:cubicBezTo>
                      <a:pt x="1281" y="738"/>
                      <a:pt x="1281" y="738"/>
                      <a:pt x="1281" y="738"/>
                    </a:cubicBezTo>
                    <a:cubicBezTo>
                      <a:pt x="1143" y="738"/>
                      <a:pt x="1143" y="738"/>
                      <a:pt x="1143" y="738"/>
                    </a:cubicBezTo>
                    <a:cubicBezTo>
                      <a:pt x="1143" y="837"/>
                      <a:pt x="1143" y="837"/>
                      <a:pt x="1143" y="837"/>
                    </a:cubicBezTo>
                    <a:cubicBezTo>
                      <a:pt x="1281" y="837"/>
                      <a:pt x="1281" y="837"/>
                      <a:pt x="1281" y="837"/>
                    </a:cubicBezTo>
                    <a:cubicBezTo>
                      <a:pt x="1281" y="873"/>
                      <a:pt x="1281" y="873"/>
                      <a:pt x="1281" y="873"/>
                    </a:cubicBezTo>
                    <a:lnTo>
                      <a:pt x="1363" y="78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rgbClr val="004BAF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548719" y="1566324"/>
              <a:ext cx="1682958" cy="852072"/>
              <a:chOff x="3848217" y="1601108"/>
              <a:chExt cx="1682958" cy="852072"/>
            </a:xfrm>
          </p:grpSpPr>
          <p:pic>
            <p:nvPicPr>
              <p:cNvPr id="126" name="Picture 2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8217" y="1606748"/>
                <a:ext cx="537102" cy="705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4236346" y="1601108"/>
                <a:ext cx="1294829" cy="852072"/>
                <a:chOff x="9223758" y="1510389"/>
                <a:chExt cx="1527440" cy="1005148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223758" y="2099823"/>
                  <a:ext cx="1527440" cy="415714"/>
                </a:xfrm>
                <a:prstGeom prst="rect">
                  <a:avLst/>
                </a:prstGeom>
                <a:noFill/>
              </p:spPr>
              <p:txBody>
                <a:bodyPr wrap="square" lIns="91440" tIns="0" rIns="91440" bIns="0" rtlCol="0" anchor="ctr">
                  <a:spAutoFit/>
                </a:bodyPr>
                <a:lstStyle/>
                <a:p>
                  <a:pPr algn="ctr" defTabSz="457109">
                    <a:lnSpc>
                      <a:spcPct val="95000"/>
                    </a:lnSpc>
                    <a:spcBef>
                      <a:spcPts val="450"/>
                    </a:spcBef>
                  </a:pPr>
                  <a:r>
                    <a:rPr lang="en-US" sz="1200" kern="100" spc="23" dirty="0">
                      <a:solidFill>
                        <a:srgbClr val="004BAF"/>
                      </a:solidFill>
                      <a:ea typeface="Arial"/>
                      <a:cs typeface="Arial"/>
                    </a:rPr>
                    <a:t>UCSM  Security Model</a:t>
                  </a:r>
                  <a:endParaRPr lang="en-US" sz="1200" kern="100" cap="all" spc="23" dirty="0">
                    <a:solidFill>
                      <a:srgbClr val="004BAF"/>
                    </a:solidFill>
                    <a:ea typeface="Arial"/>
                    <a:cs typeface="Arial"/>
                  </a:endParaRPr>
                </a:p>
              </p:txBody>
            </p:sp>
            <p:grpSp>
              <p:nvGrpSpPr>
                <p:cNvPr id="8" name="Group 7"/>
                <p:cNvGrpSpPr/>
                <p:nvPr/>
              </p:nvGrpSpPr>
              <p:grpSpPr>
                <a:xfrm>
                  <a:off x="9541461" y="1510389"/>
                  <a:ext cx="797422" cy="514350"/>
                  <a:chOff x="9564893" y="1510389"/>
                  <a:chExt cx="797422" cy="514350"/>
                </a:xfrm>
              </p:grpSpPr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9564893" y="1510389"/>
                    <a:ext cx="228600" cy="514350"/>
                    <a:chOff x="9564893" y="1510389"/>
                    <a:chExt cx="228600" cy="514350"/>
                  </a:xfrm>
                </p:grpSpPr>
                <p:sp>
                  <p:nvSpPr>
                    <p:cNvPr id="123" name="Rounded Rectangle 122"/>
                    <p:cNvSpPr/>
                    <p:nvPr/>
                  </p:nvSpPr>
                  <p:spPr>
                    <a:xfrm>
                      <a:off x="9564893" y="1510389"/>
                      <a:ext cx="228600" cy="514350"/>
                    </a:xfrm>
                    <a:prstGeom prst="roundRect">
                      <a:avLst>
                        <a:gd name="adj" fmla="val 39157"/>
                      </a:avLst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783"/>
                      <a:endParaRPr lang="en-US" sz="1200" dirty="0">
                        <a:solidFill>
                          <a:srgbClr val="049FD9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124" name="Freeform 7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9594389" y="1573051"/>
                      <a:ext cx="169609" cy="389027"/>
                    </a:xfrm>
                    <a:custGeom>
                      <a:avLst/>
                      <a:gdLst/>
                      <a:ahLst/>
                      <a:cxnLst>
                        <a:cxn ang="0">
                          <a:pos x="153" y="0"/>
                        </a:cxn>
                        <a:cxn ang="0">
                          <a:pos x="14" y="0"/>
                        </a:cxn>
                        <a:cxn ang="0">
                          <a:pos x="0" y="14"/>
                        </a:cxn>
                        <a:cxn ang="0">
                          <a:pos x="0" y="370"/>
                        </a:cxn>
                        <a:cxn ang="0">
                          <a:pos x="14" y="384"/>
                        </a:cxn>
                        <a:cxn ang="0">
                          <a:pos x="153" y="384"/>
                        </a:cxn>
                        <a:cxn ang="0">
                          <a:pos x="167" y="370"/>
                        </a:cxn>
                        <a:cxn ang="0">
                          <a:pos x="167" y="14"/>
                        </a:cxn>
                        <a:cxn ang="0">
                          <a:pos x="153" y="0"/>
                        </a:cxn>
                        <a:cxn ang="0">
                          <a:pos x="135" y="340"/>
                        </a:cxn>
                        <a:cxn ang="0">
                          <a:pos x="121" y="354"/>
                        </a:cxn>
                        <a:cxn ang="0">
                          <a:pos x="42" y="354"/>
                        </a:cxn>
                        <a:cxn ang="0">
                          <a:pos x="28" y="340"/>
                        </a:cxn>
                        <a:cxn ang="0">
                          <a:pos x="28" y="245"/>
                        </a:cxn>
                        <a:cxn ang="0">
                          <a:pos x="42" y="231"/>
                        </a:cxn>
                        <a:cxn ang="0">
                          <a:pos x="121" y="231"/>
                        </a:cxn>
                        <a:cxn ang="0">
                          <a:pos x="135" y="245"/>
                        </a:cxn>
                        <a:cxn ang="0">
                          <a:pos x="135" y="340"/>
                        </a:cxn>
                        <a:cxn ang="0">
                          <a:pos x="121" y="215"/>
                        </a:cxn>
                        <a:cxn ang="0">
                          <a:pos x="42" y="215"/>
                        </a:cxn>
                        <a:cxn ang="0">
                          <a:pos x="28" y="202"/>
                        </a:cxn>
                        <a:cxn ang="0">
                          <a:pos x="42" y="188"/>
                        </a:cxn>
                        <a:cxn ang="0">
                          <a:pos x="121" y="188"/>
                        </a:cxn>
                        <a:cxn ang="0">
                          <a:pos x="135" y="202"/>
                        </a:cxn>
                        <a:cxn ang="0">
                          <a:pos x="121" y="215"/>
                        </a:cxn>
                        <a:cxn ang="0">
                          <a:pos x="121" y="175"/>
                        </a:cxn>
                        <a:cxn ang="0">
                          <a:pos x="42" y="175"/>
                        </a:cxn>
                        <a:cxn ang="0">
                          <a:pos x="28" y="162"/>
                        </a:cxn>
                        <a:cxn ang="0">
                          <a:pos x="42" y="148"/>
                        </a:cxn>
                        <a:cxn ang="0">
                          <a:pos x="121" y="148"/>
                        </a:cxn>
                        <a:cxn ang="0">
                          <a:pos x="135" y="162"/>
                        </a:cxn>
                        <a:cxn ang="0">
                          <a:pos x="121" y="175"/>
                        </a:cxn>
                      </a:cxnLst>
                      <a:rect l="0" t="0" r="r" b="b"/>
                      <a:pathLst>
                        <a:path w="167" h="384">
                          <a:moveTo>
                            <a:pt x="153" y="0"/>
                          </a:moveTo>
                          <a:cubicBezTo>
                            <a:pt x="14" y="0"/>
                            <a:pt x="14" y="0"/>
                            <a:pt x="14" y="0"/>
                          </a:cubicBezTo>
                          <a:cubicBezTo>
                            <a:pt x="6" y="0"/>
                            <a:pt x="0" y="6"/>
                            <a:pt x="0" y="14"/>
                          </a:cubicBezTo>
                          <a:cubicBezTo>
                            <a:pt x="0" y="370"/>
                            <a:pt x="0" y="370"/>
                            <a:pt x="0" y="370"/>
                          </a:cubicBezTo>
                          <a:cubicBezTo>
                            <a:pt x="0" y="378"/>
                            <a:pt x="6" y="384"/>
                            <a:pt x="14" y="384"/>
                          </a:cubicBezTo>
                          <a:cubicBezTo>
                            <a:pt x="153" y="384"/>
                            <a:pt x="153" y="384"/>
                            <a:pt x="153" y="384"/>
                          </a:cubicBezTo>
                          <a:cubicBezTo>
                            <a:pt x="161" y="384"/>
                            <a:pt x="167" y="378"/>
                            <a:pt x="167" y="370"/>
                          </a:cubicBezTo>
                          <a:cubicBezTo>
                            <a:pt x="167" y="14"/>
                            <a:pt x="167" y="14"/>
                            <a:pt x="167" y="14"/>
                          </a:cubicBezTo>
                          <a:cubicBezTo>
                            <a:pt x="167" y="6"/>
                            <a:pt x="161" y="0"/>
                            <a:pt x="153" y="0"/>
                          </a:cubicBezTo>
                          <a:close/>
                          <a:moveTo>
                            <a:pt x="135" y="340"/>
                          </a:moveTo>
                          <a:cubicBezTo>
                            <a:pt x="135" y="348"/>
                            <a:pt x="129" y="354"/>
                            <a:pt x="121" y="354"/>
                          </a:cubicBezTo>
                          <a:cubicBezTo>
                            <a:pt x="42" y="354"/>
                            <a:pt x="42" y="354"/>
                            <a:pt x="42" y="354"/>
                          </a:cubicBezTo>
                          <a:cubicBezTo>
                            <a:pt x="34" y="354"/>
                            <a:pt x="28" y="348"/>
                            <a:pt x="28" y="340"/>
                          </a:cubicBezTo>
                          <a:cubicBezTo>
                            <a:pt x="28" y="245"/>
                            <a:pt x="28" y="245"/>
                            <a:pt x="28" y="245"/>
                          </a:cubicBezTo>
                          <a:cubicBezTo>
                            <a:pt x="28" y="237"/>
                            <a:pt x="34" y="231"/>
                            <a:pt x="42" y="231"/>
                          </a:cubicBezTo>
                          <a:cubicBezTo>
                            <a:pt x="121" y="231"/>
                            <a:pt x="121" y="231"/>
                            <a:pt x="121" y="231"/>
                          </a:cubicBezTo>
                          <a:cubicBezTo>
                            <a:pt x="129" y="231"/>
                            <a:pt x="135" y="237"/>
                            <a:pt x="135" y="245"/>
                          </a:cubicBezTo>
                          <a:lnTo>
                            <a:pt x="135" y="340"/>
                          </a:lnTo>
                          <a:close/>
                          <a:moveTo>
                            <a:pt x="121" y="215"/>
                          </a:moveTo>
                          <a:cubicBezTo>
                            <a:pt x="42" y="215"/>
                            <a:pt x="42" y="215"/>
                            <a:pt x="42" y="215"/>
                          </a:cubicBezTo>
                          <a:cubicBezTo>
                            <a:pt x="34" y="215"/>
                            <a:pt x="28" y="209"/>
                            <a:pt x="28" y="202"/>
                          </a:cubicBezTo>
                          <a:cubicBezTo>
                            <a:pt x="28" y="194"/>
                            <a:pt x="34" y="188"/>
                            <a:pt x="42" y="188"/>
                          </a:cubicBezTo>
                          <a:cubicBezTo>
                            <a:pt x="121" y="188"/>
                            <a:pt x="121" y="188"/>
                            <a:pt x="121" y="188"/>
                          </a:cubicBezTo>
                          <a:cubicBezTo>
                            <a:pt x="129" y="188"/>
                            <a:pt x="135" y="194"/>
                            <a:pt x="135" y="202"/>
                          </a:cubicBezTo>
                          <a:cubicBezTo>
                            <a:pt x="135" y="209"/>
                            <a:pt x="129" y="215"/>
                            <a:pt x="121" y="215"/>
                          </a:cubicBezTo>
                          <a:close/>
                          <a:moveTo>
                            <a:pt x="121" y="175"/>
                          </a:moveTo>
                          <a:cubicBezTo>
                            <a:pt x="42" y="175"/>
                            <a:pt x="42" y="175"/>
                            <a:pt x="42" y="175"/>
                          </a:cubicBezTo>
                          <a:cubicBezTo>
                            <a:pt x="34" y="175"/>
                            <a:pt x="28" y="169"/>
                            <a:pt x="28" y="162"/>
                          </a:cubicBezTo>
                          <a:cubicBezTo>
                            <a:pt x="28" y="154"/>
                            <a:pt x="34" y="148"/>
                            <a:pt x="42" y="148"/>
                          </a:cubicBezTo>
                          <a:cubicBezTo>
                            <a:pt x="121" y="148"/>
                            <a:pt x="121" y="148"/>
                            <a:pt x="121" y="148"/>
                          </a:cubicBezTo>
                          <a:cubicBezTo>
                            <a:pt x="129" y="148"/>
                            <a:pt x="135" y="154"/>
                            <a:pt x="135" y="162"/>
                          </a:cubicBezTo>
                          <a:cubicBezTo>
                            <a:pt x="135" y="169"/>
                            <a:pt x="129" y="175"/>
                            <a:pt x="121" y="17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685783">
                        <a:defRPr/>
                      </a:pPr>
                      <a:r>
                        <a:rPr lang="en-US" sz="1200" dirty="0">
                          <a:solidFill>
                            <a:srgbClr val="049FD9"/>
                          </a:solidFill>
                          <a:latin typeface="Arial"/>
                        </a:rPr>
                        <a:t> </a:t>
                      </a:r>
                    </a:p>
                  </p:txBody>
                </p:sp>
                <p:sp>
                  <p:nvSpPr>
                    <p:cNvPr id="125" name="TextBox 124"/>
                    <p:cNvSpPr txBox="1"/>
                    <p:nvPr/>
                  </p:nvSpPr>
                  <p:spPr>
                    <a:xfrm>
                      <a:off x="9609449" y="1546752"/>
                      <a:ext cx="139490" cy="32676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rIns="0" rtlCol="0">
                      <a:spAutoFit/>
                    </a:bodyPr>
                    <a:lstStyle/>
                    <a:p>
                      <a:pPr algn="ctr" defTabSz="685783"/>
                      <a:r>
                        <a:rPr lang="en-US" sz="1200" b="1" dirty="0">
                          <a:solidFill>
                            <a:srgbClr val="049FD9"/>
                          </a:solidFill>
                          <a:latin typeface="Arial"/>
                          <a:cs typeface="Verdana"/>
                        </a:rPr>
                        <a:t>A</a:t>
                      </a:r>
                    </a:p>
                  </p:txBody>
                </p:sp>
              </p:grpSp>
              <p:grpSp>
                <p:nvGrpSpPr>
                  <p:cNvPr id="232" name="Group 231"/>
                  <p:cNvGrpSpPr/>
                  <p:nvPr/>
                </p:nvGrpSpPr>
                <p:grpSpPr>
                  <a:xfrm>
                    <a:off x="9849304" y="1510389"/>
                    <a:ext cx="228600" cy="514350"/>
                    <a:chOff x="9564893" y="1510389"/>
                    <a:chExt cx="228600" cy="514350"/>
                  </a:xfrm>
                </p:grpSpPr>
                <p:sp>
                  <p:nvSpPr>
                    <p:cNvPr id="233" name="Rounded Rectangle 232"/>
                    <p:cNvSpPr/>
                    <p:nvPr/>
                  </p:nvSpPr>
                  <p:spPr>
                    <a:xfrm>
                      <a:off x="9564893" y="1510389"/>
                      <a:ext cx="228600" cy="514350"/>
                    </a:xfrm>
                    <a:prstGeom prst="roundRect">
                      <a:avLst>
                        <a:gd name="adj" fmla="val 39157"/>
                      </a:avLst>
                    </a:prstGeom>
                    <a:solidFill>
                      <a:schemeClr val="accent4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783"/>
                      <a:endParaRPr lang="en-US" sz="1200" dirty="0">
                        <a:solidFill>
                          <a:srgbClr val="6CC04A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234" name="Freeform 7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9594389" y="1573051"/>
                      <a:ext cx="169609" cy="389027"/>
                    </a:xfrm>
                    <a:custGeom>
                      <a:avLst/>
                      <a:gdLst/>
                      <a:ahLst/>
                      <a:cxnLst>
                        <a:cxn ang="0">
                          <a:pos x="153" y="0"/>
                        </a:cxn>
                        <a:cxn ang="0">
                          <a:pos x="14" y="0"/>
                        </a:cxn>
                        <a:cxn ang="0">
                          <a:pos x="0" y="14"/>
                        </a:cxn>
                        <a:cxn ang="0">
                          <a:pos x="0" y="370"/>
                        </a:cxn>
                        <a:cxn ang="0">
                          <a:pos x="14" y="384"/>
                        </a:cxn>
                        <a:cxn ang="0">
                          <a:pos x="153" y="384"/>
                        </a:cxn>
                        <a:cxn ang="0">
                          <a:pos x="167" y="370"/>
                        </a:cxn>
                        <a:cxn ang="0">
                          <a:pos x="167" y="14"/>
                        </a:cxn>
                        <a:cxn ang="0">
                          <a:pos x="153" y="0"/>
                        </a:cxn>
                        <a:cxn ang="0">
                          <a:pos x="135" y="340"/>
                        </a:cxn>
                        <a:cxn ang="0">
                          <a:pos x="121" y="354"/>
                        </a:cxn>
                        <a:cxn ang="0">
                          <a:pos x="42" y="354"/>
                        </a:cxn>
                        <a:cxn ang="0">
                          <a:pos x="28" y="340"/>
                        </a:cxn>
                        <a:cxn ang="0">
                          <a:pos x="28" y="245"/>
                        </a:cxn>
                        <a:cxn ang="0">
                          <a:pos x="42" y="231"/>
                        </a:cxn>
                        <a:cxn ang="0">
                          <a:pos x="121" y="231"/>
                        </a:cxn>
                        <a:cxn ang="0">
                          <a:pos x="135" y="245"/>
                        </a:cxn>
                        <a:cxn ang="0">
                          <a:pos x="135" y="340"/>
                        </a:cxn>
                        <a:cxn ang="0">
                          <a:pos x="121" y="215"/>
                        </a:cxn>
                        <a:cxn ang="0">
                          <a:pos x="42" y="215"/>
                        </a:cxn>
                        <a:cxn ang="0">
                          <a:pos x="28" y="202"/>
                        </a:cxn>
                        <a:cxn ang="0">
                          <a:pos x="42" y="188"/>
                        </a:cxn>
                        <a:cxn ang="0">
                          <a:pos x="121" y="188"/>
                        </a:cxn>
                        <a:cxn ang="0">
                          <a:pos x="135" y="202"/>
                        </a:cxn>
                        <a:cxn ang="0">
                          <a:pos x="121" y="215"/>
                        </a:cxn>
                        <a:cxn ang="0">
                          <a:pos x="121" y="175"/>
                        </a:cxn>
                        <a:cxn ang="0">
                          <a:pos x="42" y="175"/>
                        </a:cxn>
                        <a:cxn ang="0">
                          <a:pos x="28" y="162"/>
                        </a:cxn>
                        <a:cxn ang="0">
                          <a:pos x="42" y="148"/>
                        </a:cxn>
                        <a:cxn ang="0">
                          <a:pos x="121" y="148"/>
                        </a:cxn>
                        <a:cxn ang="0">
                          <a:pos x="135" y="162"/>
                        </a:cxn>
                        <a:cxn ang="0">
                          <a:pos x="121" y="175"/>
                        </a:cxn>
                      </a:cxnLst>
                      <a:rect l="0" t="0" r="r" b="b"/>
                      <a:pathLst>
                        <a:path w="167" h="384">
                          <a:moveTo>
                            <a:pt x="153" y="0"/>
                          </a:moveTo>
                          <a:cubicBezTo>
                            <a:pt x="14" y="0"/>
                            <a:pt x="14" y="0"/>
                            <a:pt x="14" y="0"/>
                          </a:cubicBezTo>
                          <a:cubicBezTo>
                            <a:pt x="6" y="0"/>
                            <a:pt x="0" y="6"/>
                            <a:pt x="0" y="14"/>
                          </a:cubicBezTo>
                          <a:cubicBezTo>
                            <a:pt x="0" y="370"/>
                            <a:pt x="0" y="370"/>
                            <a:pt x="0" y="370"/>
                          </a:cubicBezTo>
                          <a:cubicBezTo>
                            <a:pt x="0" y="378"/>
                            <a:pt x="6" y="384"/>
                            <a:pt x="14" y="384"/>
                          </a:cubicBezTo>
                          <a:cubicBezTo>
                            <a:pt x="153" y="384"/>
                            <a:pt x="153" y="384"/>
                            <a:pt x="153" y="384"/>
                          </a:cubicBezTo>
                          <a:cubicBezTo>
                            <a:pt x="161" y="384"/>
                            <a:pt x="167" y="378"/>
                            <a:pt x="167" y="370"/>
                          </a:cubicBezTo>
                          <a:cubicBezTo>
                            <a:pt x="167" y="14"/>
                            <a:pt x="167" y="14"/>
                            <a:pt x="167" y="14"/>
                          </a:cubicBezTo>
                          <a:cubicBezTo>
                            <a:pt x="167" y="6"/>
                            <a:pt x="161" y="0"/>
                            <a:pt x="153" y="0"/>
                          </a:cubicBezTo>
                          <a:close/>
                          <a:moveTo>
                            <a:pt x="135" y="340"/>
                          </a:moveTo>
                          <a:cubicBezTo>
                            <a:pt x="135" y="348"/>
                            <a:pt x="129" y="354"/>
                            <a:pt x="121" y="354"/>
                          </a:cubicBezTo>
                          <a:cubicBezTo>
                            <a:pt x="42" y="354"/>
                            <a:pt x="42" y="354"/>
                            <a:pt x="42" y="354"/>
                          </a:cubicBezTo>
                          <a:cubicBezTo>
                            <a:pt x="34" y="354"/>
                            <a:pt x="28" y="348"/>
                            <a:pt x="28" y="340"/>
                          </a:cubicBezTo>
                          <a:cubicBezTo>
                            <a:pt x="28" y="245"/>
                            <a:pt x="28" y="245"/>
                            <a:pt x="28" y="245"/>
                          </a:cubicBezTo>
                          <a:cubicBezTo>
                            <a:pt x="28" y="237"/>
                            <a:pt x="34" y="231"/>
                            <a:pt x="42" y="231"/>
                          </a:cubicBezTo>
                          <a:cubicBezTo>
                            <a:pt x="121" y="231"/>
                            <a:pt x="121" y="231"/>
                            <a:pt x="121" y="231"/>
                          </a:cubicBezTo>
                          <a:cubicBezTo>
                            <a:pt x="129" y="231"/>
                            <a:pt x="135" y="237"/>
                            <a:pt x="135" y="245"/>
                          </a:cubicBezTo>
                          <a:lnTo>
                            <a:pt x="135" y="340"/>
                          </a:lnTo>
                          <a:close/>
                          <a:moveTo>
                            <a:pt x="121" y="215"/>
                          </a:moveTo>
                          <a:cubicBezTo>
                            <a:pt x="42" y="215"/>
                            <a:pt x="42" y="215"/>
                            <a:pt x="42" y="215"/>
                          </a:cubicBezTo>
                          <a:cubicBezTo>
                            <a:pt x="34" y="215"/>
                            <a:pt x="28" y="209"/>
                            <a:pt x="28" y="202"/>
                          </a:cubicBezTo>
                          <a:cubicBezTo>
                            <a:pt x="28" y="194"/>
                            <a:pt x="34" y="188"/>
                            <a:pt x="42" y="188"/>
                          </a:cubicBezTo>
                          <a:cubicBezTo>
                            <a:pt x="121" y="188"/>
                            <a:pt x="121" y="188"/>
                            <a:pt x="121" y="188"/>
                          </a:cubicBezTo>
                          <a:cubicBezTo>
                            <a:pt x="129" y="188"/>
                            <a:pt x="135" y="194"/>
                            <a:pt x="135" y="202"/>
                          </a:cubicBezTo>
                          <a:cubicBezTo>
                            <a:pt x="135" y="209"/>
                            <a:pt x="129" y="215"/>
                            <a:pt x="121" y="215"/>
                          </a:cubicBezTo>
                          <a:close/>
                          <a:moveTo>
                            <a:pt x="121" y="175"/>
                          </a:moveTo>
                          <a:cubicBezTo>
                            <a:pt x="42" y="175"/>
                            <a:pt x="42" y="175"/>
                            <a:pt x="42" y="175"/>
                          </a:cubicBezTo>
                          <a:cubicBezTo>
                            <a:pt x="34" y="175"/>
                            <a:pt x="28" y="169"/>
                            <a:pt x="28" y="162"/>
                          </a:cubicBezTo>
                          <a:cubicBezTo>
                            <a:pt x="28" y="154"/>
                            <a:pt x="34" y="148"/>
                            <a:pt x="42" y="148"/>
                          </a:cubicBezTo>
                          <a:cubicBezTo>
                            <a:pt x="121" y="148"/>
                            <a:pt x="121" y="148"/>
                            <a:pt x="121" y="148"/>
                          </a:cubicBezTo>
                          <a:cubicBezTo>
                            <a:pt x="129" y="148"/>
                            <a:pt x="135" y="154"/>
                            <a:pt x="135" y="162"/>
                          </a:cubicBezTo>
                          <a:cubicBezTo>
                            <a:pt x="135" y="169"/>
                            <a:pt x="129" y="175"/>
                            <a:pt x="121" y="17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685783"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</p:txBody>
                </p:sp>
                <p:sp>
                  <p:nvSpPr>
                    <p:cNvPr id="235" name="TextBox 234"/>
                    <p:cNvSpPr txBox="1"/>
                    <p:nvPr/>
                  </p:nvSpPr>
                  <p:spPr>
                    <a:xfrm>
                      <a:off x="9613645" y="1546752"/>
                      <a:ext cx="131098" cy="32676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rIns="0" rtlCol="0">
                      <a:spAutoFit/>
                    </a:bodyPr>
                    <a:lstStyle/>
                    <a:p>
                      <a:pPr algn="ctr" defTabSz="685783"/>
                      <a:r>
                        <a:rPr lang="en-US" sz="1200" b="1" dirty="0">
                          <a:solidFill>
                            <a:srgbClr val="6CC04A"/>
                          </a:solidFill>
                          <a:latin typeface="Arial"/>
                          <a:cs typeface="Verdana"/>
                        </a:rPr>
                        <a:t>B</a:t>
                      </a:r>
                    </a:p>
                  </p:txBody>
                </p:sp>
              </p:grpSp>
              <p:grpSp>
                <p:nvGrpSpPr>
                  <p:cNvPr id="236" name="Group 235"/>
                  <p:cNvGrpSpPr/>
                  <p:nvPr/>
                </p:nvGrpSpPr>
                <p:grpSpPr>
                  <a:xfrm>
                    <a:off x="10133715" y="1510389"/>
                    <a:ext cx="228600" cy="514350"/>
                    <a:chOff x="9564893" y="1510389"/>
                    <a:chExt cx="228600" cy="514350"/>
                  </a:xfrm>
                </p:grpSpPr>
                <p:sp>
                  <p:nvSpPr>
                    <p:cNvPr id="237" name="Rounded Rectangle 236"/>
                    <p:cNvSpPr/>
                    <p:nvPr/>
                  </p:nvSpPr>
                  <p:spPr>
                    <a:xfrm>
                      <a:off x="9564893" y="1510389"/>
                      <a:ext cx="228600" cy="514350"/>
                    </a:xfrm>
                    <a:prstGeom prst="roundRect">
                      <a:avLst>
                        <a:gd name="adj" fmla="val 39157"/>
                      </a:avLst>
                    </a:prstGeom>
                    <a:solidFill>
                      <a:schemeClr val="accent6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783"/>
                      <a:endParaRPr lang="en-US" sz="1200" dirty="0">
                        <a:solidFill>
                          <a:srgbClr val="6CC04A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238" name="Freeform 7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9594389" y="1573051"/>
                      <a:ext cx="169609" cy="389027"/>
                    </a:xfrm>
                    <a:custGeom>
                      <a:avLst/>
                      <a:gdLst/>
                      <a:ahLst/>
                      <a:cxnLst>
                        <a:cxn ang="0">
                          <a:pos x="153" y="0"/>
                        </a:cxn>
                        <a:cxn ang="0">
                          <a:pos x="14" y="0"/>
                        </a:cxn>
                        <a:cxn ang="0">
                          <a:pos x="0" y="14"/>
                        </a:cxn>
                        <a:cxn ang="0">
                          <a:pos x="0" y="370"/>
                        </a:cxn>
                        <a:cxn ang="0">
                          <a:pos x="14" y="384"/>
                        </a:cxn>
                        <a:cxn ang="0">
                          <a:pos x="153" y="384"/>
                        </a:cxn>
                        <a:cxn ang="0">
                          <a:pos x="167" y="370"/>
                        </a:cxn>
                        <a:cxn ang="0">
                          <a:pos x="167" y="14"/>
                        </a:cxn>
                        <a:cxn ang="0">
                          <a:pos x="153" y="0"/>
                        </a:cxn>
                        <a:cxn ang="0">
                          <a:pos x="135" y="340"/>
                        </a:cxn>
                        <a:cxn ang="0">
                          <a:pos x="121" y="354"/>
                        </a:cxn>
                        <a:cxn ang="0">
                          <a:pos x="42" y="354"/>
                        </a:cxn>
                        <a:cxn ang="0">
                          <a:pos x="28" y="340"/>
                        </a:cxn>
                        <a:cxn ang="0">
                          <a:pos x="28" y="245"/>
                        </a:cxn>
                        <a:cxn ang="0">
                          <a:pos x="42" y="231"/>
                        </a:cxn>
                        <a:cxn ang="0">
                          <a:pos x="121" y="231"/>
                        </a:cxn>
                        <a:cxn ang="0">
                          <a:pos x="135" y="245"/>
                        </a:cxn>
                        <a:cxn ang="0">
                          <a:pos x="135" y="340"/>
                        </a:cxn>
                        <a:cxn ang="0">
                          <a:pos x="121" y="215"/>
                        </a:cxn>
                        <a:cxn ang="0">
                          <a:pos x="42" y="215"/>
                        </a:cxn>
                        <a:cxn ang="0">
                          <a:pos x="28" y="202"/>
                        </a:cxn>
                        <a:cxn ang="0">
                          <a:pos x="42" y="188"/>
                        </a:cxn>
                        <a:cxn ang="0">
                          <a:pos x="121" y="188"/>
                        </a:cxn>
                        <a:cxn ang="0">
                          <a:pos x="135" y="202"/>
                        </a:cxn>
                        <a:cxn ang="0">
                          <a:pos x="121" y="215"/>
                        </a:cxn>
                        <a:cxn ang="0">
                          <a:pos x="121" y="175"/>
                        </a:cxn>
                        <a:cxn ang="0">
                          <a:pos x="42" y="175"/>
                        </a:cxn>
                        <a:cxn ang="0">
                          <a:pos x="28" y="162"/>
                        </a:cxn>
                        <a:cxn ang="0">
                          <a:pos x="42" y="148"/>
                        </a:cxn>
                        <a:cxn ang="0">
                          <a:pos x="121" y="148"/>
                        </a:cxn>
                        <a:cxn ang="0">
                          <a:pos x="135" y="162"/>
                        </a:cxn>
                        <a:cxn ang="0">
                          <a:pos x="121" y="175"/>
                        </a:cxn>
                      </a:cxnLst>
                      <a:rect l="0" t="0" r="r" b="b"/>
                      <a:pathLst>
                        <a:path w="167" h="384">
                          <a:moveTo>
                            <a:pt x="153" y="0"/>
                          </a:moveTo>
                          <a:cubicBezTo>
                            <a:pt x="14" y="0"/>
                            <a:pt x="14" y="0"/>
                            <a:pt x="14" y="0"/>
                          </a:cubicBezTo>
                          <a:cubicBezTo>
                            <a:pt x="6" y="0"/>
                            <a:pt x="0" y="6"/>
                            <a:pt x="0" y="14"/>
                          </a:cubicBezTo>
                          <a:cubicBezTo>
                            <a:pt x="0" y="370"/>
                            <a:pt x="0" y="370"/>
                            <a:pt x="0" y="370"/>
                          </a:cubicBezTo>
                          <a:cubicBezTo>
                            <a:pt x="0" y="378"/>
                            <a:pt x="6" y="384"/>
                            <a:pt x="14" y="384"/>
                          </a:cubicBezTo>
                          <a:cubicBezTo>
                            <a:pt x="153" y="384"/>
                            <a:pt x="153" y="384"/>
                            <a:pt x="153" y="384"/>
                          </a:cubicBezTo>
                          <a:cubicBezTo>
                            <a:pt x="161" y="384"/>
                            <a:pt x="167" y="378"/>
                            <a:pt x="167" y="370"/>
                          </a:cubicBezTo>
                          <a:cubicBezTo>
                            <a:pt x="167" y="14"/>
                            <a:pt x="167" y="14"/>
                            <a:pt x="167" y="14"/>
                          </a:cubicBezTo>
                          <a:cubicBezTo>
                            <a:pt x="167" y="6"/>
                            <a:pt x="161" y="0"/>
                            <a:pt x="153" y="0"/>
                          </a:cubicBezTo>
                          <a:close/>
                          <a:moveTo>
                            <a:pt x="135" y="340"/>
                          </a:moveTo>
                          <a:cubicBezTo>
                            <a:pt x="135" y="348"/>
                            <a:pt x="129" y="354"/>
                            <a:pt x="121" y="354"/>
                          </a:cubicBezTo>
                          <a:cubicBezTo>
                            <a:pt x="42" y="354"/>
                            <a:pt x="42" y="354"/>
                            <a:pt x="42" y="354"/>
                          </a:cubicBezTo>
                          <a:cubicBezTo>
                            <a:pt x="34" y="354"/>
                            <a:pt x="28" y="348"/>
                            <a:pt x="28" y="340"/>
                          </a:cubicBezTo>
                          <a:cubicBezTo>
                            <a:pt x="28" y="245"/>
                            <a:pt x="28" y="245"/>
                            <a:pt x="28" y="245"/>
                          </a:cubicBezTo>
                          <a:cubicBezTo>
                            <a:pt x="28" y="237"/>
                            <a:pt x="34" y="231"/>
                            <a:pt x="42" y="231"/>
                          </a:cubicBezTo>
                          <a:cubicBezTo>
                            <a:pt x="121" y="231"/>
                            <a:pt x="121" y="231"/>
                            <a:pt x="121" y="231"/>
                          </a:cubicBezTo>
                          <a:cubicBezTo>
                            <a:pt x="129" y="231"/>
                            <a:pt x="135" y="237"/>
                            <a:pt x="135" y="245"/>
                          </a:cubicBezTo>
                          <a:lnTo>
                            <a:pt x="135" y="340"/>
                          </a:lnTo>
                          <a:close/>
                          <a:moveTo>
                            <a:pt x="121" y="215"/>
                          </a:moveTo>
                          <a:cubicBezTo>
                            <a:pt x="42" y="215"/>
                            <a:pt x="42" y="215"/>
                            <a:pt x="42" y="215"/>
                          </a:cubicBezTo>
                          <a:cubicBezTo>
                            <a:pt x="34" y="215"/>
                            <a:pt x="28" y="209"/>
                            <a:pt x="28" y="202"/>
                          </a:cubicBezTo>
                          <a:cubicBezTo>
                            <a:pt x="28" y="194"/>
                            <a:pt x="34" y="188"/>
                            <a:pt x="42" y="188"/>
                          </a:cubicBezTo>
                          <a:cubicBezTo>
                            <a:pt x="121" y="188"/>
                            <a:pt x="121" y="188"/>
                            <a:pt x="121" y="188"/>
                          </a:cubicBezTo>
                          <a:cubicBezTo>
                            <a:pt x="129" y="188"/>
                            <a:pt x="135" y="194"/>
                            <a:pt x="135" y="202"/>
                          </a:cubicBezTo>
                          <a:cubicBezTo>
                            <a:pt x="135" y="209"/>
                            <a:pt x="129" y="215"/>
                            <a:pt x="121" y="215"/>
                          </a:cubicBezTo>
                          <a:close/>
                          <a:moveTo>
                            <a:pt x="121" y="175"/>
                          </a:moveTo>
                          <a:cubicBezTo>
                            <a:pt x="42" y="175"/>
                            <a:pt x="42" y="175"/>
                            <a:pt x="42" y="175"/>
                          </a:cubicBezTo>
                          <a:cubicBezTo>
                            <a:pt x="34" y="175"/>
                            <a:pt x="28" y="169"/>
                            <a:pt x="28" y="162"/>
                          </a:cubicBezTo>
                          <a:cubicBezTo>
                            <a:pt x="28" y="154"/>
                            <a:pt x="34" y="148"/>
                            <a:pt x="42" y="148"/>
                          </a:cubicBezTo>
                          <a:cubicBezTo>
                            <a:pt x="121" y="148"/>
                            <a:pt x="121" y="148"/>
                            <a:pt x="121" y="148"/>
                          </a:cubicBezTo>
                          <a:cubicBezTo>
                            <a:pt x="129" y="148"/>
                            <a:pt x="135" y="154"/>
                            <a:pt x="135" y="162"/>
                          </a:cubicBezTo>
                          <a:cubicBezTo>
                            <a:pt x="135" y="169"/>
                            <a:pt x="129" y="175"/>
                            <a:pt x="121" y="17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685783"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</p:txBody>
                </p:sp>
                <p:sp>
                  <p:nvSpPr>
                    <p:cNvPr id="239" name="TextBox 238"/>
                    <p:cNvSpPr txBox="1"/>
                    <p:nvPr/>
                  </p:nvSpPr>
                  <p:spPr>
                    <a:xfrm>
                      <a:off x="9613645" y="1546752"/>
                      <a:ext cx="131098" cy="32676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rIns="0" rtlCol="0">
                      <a:spAutoFit/>
                    </a:bodyPr>
                    <a:lstStyle/>
                    <a:p>
                      <a:pPr algn="ctr" defTabSz="685783"/>
                      <a:r>
                        <a:rPr lang="en-US" sz="1200" b="1" dirty="0">
                          <a:solidFill>
                            <a:srgbClr val="049FD9"/>
                          </a:solidFill>
                          <a:latin typeface="Arial"/>
                          <a:cs typeface="Verdana"/>
                        </a:rPr>
                        <a:t>C</a:t>
                      </a:r>
                    </a:p>
                  </p:txBody>
                </p:sp>
              </p:grpSp>
            </p:grpSp>
          </p:grpSp>
        </p:grpSp>
        <p:grpSp>
          <p:nvGrpSpPr>
            <p:cNvPr id="249" name="Group 248"/>
            <p:cNvGrpSpPr/>
            <p:nvPr/>
          </p:nvGrpSpPr>
          <p:grpSpPr>
            <a:xfrm>
              <a:off x="6058625" y="1513189"/>
              <a:ext cx="80354" cy="822960"/>
              <a:chOff x="6058625" y="3670335"/>
              <a:chExt cx="80354" cy="822960"/>
            </a:xfrm>
          </p:grpSpPr>
          <p:cxnSp>
            <p:nvCxnSpPr>
              <p:cNvPr id="250" name="Straight Connector 249"/>
              <p:cNvCxnSpPr/>
              <p:nvPr/>
            </p:nvCxnSpPr>
            <p:spPr>
              <a:xfrm>
                <a:off x="6058631" y="3670335"/>
                <a:ext cx="0" cy="822960"/>
              </a:xfrm>
              <a:prstGeom prst="lin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14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 cap="rnd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1" name="Isosceles Triangle 250"/>
              <p:cNvSpPr/>
              <p:nvPr/>
            </p:nvSpPr>
            <p:spPr>
              <a:xfrm rot="16200000" flipV="1">
                <a:off x="6004216" y="4041638"/>
                <a:ext cx="189171" cy="80354"/>
              </a:xfrm>
              <a:prstGeom prst="triangle">
                <a:avLst>
                  <a:gd name="adj" fmla="val 48563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252" name="Pentagon 251"/>
          <p:cNvSpPr/>
          <p:nvPr/>
        </p:nvSpPr>
        <p:spPr>
          <a:xfrm>
            <a:off x="2654781" y="2456128"/>
            <a:ext cx="408855" cy="934034"/>
          </a:xfrm>
          <a:prstGeom prst="homePlate">
            <a:avLst>
              <a:gd name="adj" fmla="val 42982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0000">
                  <a:alpha val="36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3" name="Pentagon 252"/>
          <p:cNvSpPr/>
          <p:nvPr/>
        </p:nvSpPr>
        <p:spPr>
          <a:xfrm>
            <a:off x="2652382" y="1319480"/>
            <a:ext cx="422247" cy="934034"/>
          </a:xfrm>
          <a:prstGeom prst="homePlate">
            <a:avLst>
              <a:gd name="adj" fmla="val 42982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0000">
                  <a:alpha val="36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4" name="Pentagon 253"/>
          <p:cNvSpPr/>
          <p:nvPr/>
        </p:nvSpPr>
        <p:spPr>
          <a:xfrm>
            <a:off x="2564946" y="3548612"/>
            <a:ext cx="498690" cy="934034"/>
          </a:xfrm>
          <a:prstGeom prst="homePlate">
            <a:avLst>
              <a:gd name="adj" fmla="val 42982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0000">
                  <a:alpha val="36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546" y="3334983"/>
            <a:ext cx="1490242" cy="79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 descr="KR02021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82545" y="2590051"/>
            <a:ext cx="1470225" cy="266728"/>
          </a:xfrm>
          <a:prstGeom prst="rect">
            <a:avLst/>
          </a:prstGeom>
          <a:noFill/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9" name="Picture 88" descr="KR02021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82545" y="2884367"/>
            <a:ext cx="1470225" cy="266728"/>
          </a:xfrm>
          <a:prstGeom prst="rect">
            <a:avLst/>
          </a:prstGeom>
          <a:noFill/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947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64"/>
          <p:cNvSpPr/>
          <p:nvPr/>
        </p:nvSpPr>
        <p:spPr>
          <a:xfrm>
            <a:off x="7610848" y="2022309"/>
            <a:ext cx="511222" cy="2116768"/>
          </a:xfrm>
          <a:custGeom>
            <a:avLst/>
            <a:gdLst>
              <a:gd name="connsiteX0" fmla="*/ 0 w 755846"/>
              <a:gd name="connsiteY0" fmla="*/ 0 h 474275"/>
              <a:gd name="connsiteX1" fmla="*/ 755846 w 755846"/>
              <a:gd name="connsiteY1" fmla="*/ 0 h 474275"/>
              <a:gd name="connsiteX2" fmla="*/ 755846 w 755846"/>
              <a:gd name="connsiteY2" fmla="*/ 474275 h 474275"/>
              <a:gd name="connsiteX3" fmla="*/ 0 w 755846"/>
              <a:gd name="connsiteY3" fmla="*/ 474275 h 474275"/>
              <a:gd name="connsiteX4" fmla="*/ 0 w 755846"/>
              <a:gd name="connsiteY4" fmla="*/ 0 h 474275"/>
              <a:gd name="connsiteX0" fmla="*/ 195943 w 951789"/>
              <a:gd name="connsiteY0" fmla="*/ 0 h 474275"/>
              <a:gd name="connsiteX1" fmla="*/ 951789 w 951789"/>
              <a:gd name="connsiteY1" fmla="*/ 0 h 474275"/>
              <a:gd name="connsiteX2" fmla="*/ 951789 w 951789"/>
              <a:gd name="connsiteY2" fmla="*/ 474275 h 474275"/>
              <a:gd name="connsiteX3" fmla="*/ 0 w 951789"/>
              <a:gd name="connsiteY3" fmla="*/ 433454 h 474275"/>
              <a:gd name="connsiteX4" fmla="*/ 195943 w 951789"/>
              <a:gd name="connsiteY4" fmla="*/ 0 h 474275"/>
              <a:gd name="connsiteX0" fmla="*/ 0 w 959953"/>
              <a:gd name="connsiteY0" fmla="*/ 73478 h 474275"/>
              <a:gd name="connsiteX1" fmla="*/ 959953 w 959953"/>
              <a:gd name="connsiteY1" fmla="*/ 0 h 474275"/>
              <a:gd name="connsiteX2" fmla="*/ 959953 w 959953"/>
              <a:gd name="connsiteY2" fmla="*/ 474275 h 474275"/>
              <a:gd name="connsiteX3" fmla="*/ 8164 w 959953"/>
              <a:gd name="connsiteY3" fmla="*/ 433454 h 474275"/>
              <a:gd name="connsiteX4" fmla="*/ 0 w 959953"/>
              <a:gd name="connsiteY4" fmla="*/ 73478 h 474275"/>
              <a:gd name="connsiteX0" fmla="*/ 0 w 1033431"/>
              <a:gd name="connsiteY0" fmla="*/ 122464 h 523261"/>
              <a:gd name="connsiteX1" fmla="*/ 1033431 w 1033431"/>
              <a:gd name="connsiteY1" fmla="*/ 0 h 523261"/>
              <a:gd name="connsiteX2" fmla="*/ 959953 w 1033431"/>
              <a:gd name="connsiteY2" fmla="*/ 523261 h 523261"/>
              <a:gd name="connsiteX3" fmla="*/ 8164 w 1033431"/>
              <a:gd name="connsiteY3" fmla="*/ 482440 h 523261"/>
              <a:gd name="connsiteX4" fmla="*/ 0 w 1033431"/>
              <a:gd name="connsiteY4" fmla="*/ 122464 h 523261"/>
              <a:gd name="connsiteX0" fmla="*/ 0 w 1066088"/>
              <a:gd name="connsiteY0" fmla="*/ 122464 h 637561"/>
              <a:gd name="connsiteX1" fmla="*/ 1033431 w 1066088"/>
              <a:gd name="connsiteY1" fmla="*/ 0 h 637561"/>
              <a:gd name="connsiteX2" fmla="*/ 1066088 w 1066088"/>
              <a:gd name="connsiteY2" fmla="*/ 637561 h 637561"/>
              <a:gd name="connsiteX3" fmla="*/ 8164 w 1066088"/>
              <a:gd name="connsiteY3" fmla="*/ 482440 h 637561"/>
              <a:gd name="connsiteX4" fmla="*/ 0 w 1066088"/>
              <a:gd name="connsiteY4" fmla="*/ 122464 h 637561"/>
              <a:gd name="connsiteX0" fmla="*/ 0 w 1033431"/>
              <a:gd name="connsiteY0" fmla="*/ 122464 h 637561"/>
              <a:gd name="connsiteX1" fmla="*/ 1033431 w 1033431"/>
              <a:gd name="connsiteY1" fmla="*/ 0 h 637561"/>
              <a:gd name="connsiteX2" fmla="*/ 1025267 w 1033431"/>
              <a:gd name="connsiteY2" fmla="*/ 637561 h 637561"/>
              <a:gd name="connsiteX3" fmla="*/ 8164 w 1033431"/>
              <a:gd name="connsiteY3" fmla="*/ 482440 h 637561"/>
              <a:gd name="connsiteX4" fmla="*/ 0 w 1033431"/>
              <a:gd name="connsiteY4" fmla="*/ 122464 h 63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431" h="637561">
                <a:moveTo>
                  <a:pt x="0" y="122464"/>
                </a:moveTo>
                <a:lnTo>
                  <a:pt x="1033431" y="0"/>
                </a:lnTo>
                <a:lnTo>
                  <a:pt x="1025267" y="637561"/>
                </a:lnTo>
                <a:lnTo>
                  <a:pt x="8164" y="482440"/>
                </a:lnTo>
                <a:lnTo>
                  <a:pt x="0" y="122464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99000">
                <a:schemeClr val="tx2">
                  <a:lumMod val="20000"/>
                  <a:lumOff val="8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8" name="Rectangle 64"/>
          <p:cNvSpPr/>
          <p:nvPr/>
        </p:nvSpPr>
        <p:spPr>
          <a:xfrm>
            <a:off x="1393324" y="2023488"/>
            <a:ext cx="433616" cy="1548533"/>
          </a:xfrm>
          <a:custGeom>
            <a:avLst/>
            <a:gdLst>
              <a:gd name="connsiteX0" fmla="*/ 0 w 755846"/>
              <a:gd name="connsiteY0" fmla="*/ 0 h 474275"/>
              <a:gd name="connsiteX1" fmla="*/ 755846 w 755846"/>
              <a:gd name="connsiteY1" fmla="*/ 0 h 474275"/>
              <a:gd name="connsiteX2" fmla="*/ 755846 w 755846"/>
              <a:gd name="connsiteY2" fmla="*/ 474275 h 474275"/>
              <a:gd name="connsiteX3" fmla="*/ 0 w 755846"/>
              <a:gd name="connsiteY3" fmla="*/ 474275 h 474275"/>
              <a:gd name="connsiteX4" fmla="*/ 0 w 755846"/>
              <a:gd name="connsiteY4" fmla="*/ 0 h 474275"/>
              <a:gd name="connsiteX0" fmla="*/ 195943 w 951789"/>
              <a:gd name="connsiteY0" fmla="*/ 0 h 474275"/>
              <a:gd name="connsiteX1" fmla="*/ 951789 w 951789"/>
              <a:gd name="connsiteY1" fmla="*/ 0 h 474275"/>
              <a:gd name="connsiteX2" fmla="*/ 951789 w 951789"/>
              <a:gd name="connsiteY2" fmla="*/ 474275 h 474275"/>
              <a:gd name="connsiteX3" fmla="*/ 0 w 951789"/>
              <a:gd name="connsiteY3" fmla="*/ 433454 h 474275"/>
              <a:gd name="connsiteX4" fmla="*/ 195943 w 951789"/>
              <a:gd name="connsiteY4" fmla="*/ 0 h 474275"/>
              <a:gd name="connsiteX0" fmla="*/ 0 w 959953"/>
              <a:gd name="connsiteY0" fmla="*/ 73478 h 474275"/>
              <a:gd name="connsiteX1" fmla="*/ 959953 w 959953"/>
              <a:gd name="connsiteY1" fmla="*/ 0 h 474275"/>
              <a:gd name="connsiteX2" fmla="*/ 959953 w 959953"/>
              <a:gd name="connsiteY2" fmla="*/ 474275 h 474275"/>
              <a:gd name="connsiteX3" fmla="*/ 8164 w 959953"/>
              <a:gd name="connsiteY3" fmla="*/ 433454 h 474275"/>
              <a:gd name="connsiteX4" fmla="*/ 0 w 959953"/>
              <a:gd name="connsiteY4" fmla="*/ 73478 h 474275"/>
              <a:gd name="connsiteX0" fmla="*/ 0 w 1033431"/>
              <a:gd name="connsiteY0" fmla="*/ 122464 h 523261"/>
              <a:gd name="connsiteX1" fmla="*/ 1033431 w 1033431"/>
              <a:gd name="connsiteY1" fmla="*/ 0 h 523261"/>
              <a:gd name="connsiteX2" fmla="*/ 959953 w 1033431"/>
              <a:gd name="connsiteY2" fmla="*/ 523261 h 523261"/>
              <a:gd name="connsiteX3" fmla="*/ 8164 w 1033431"/>
              <a:gd name="connsiteY3" fmla="*/ 482440 h 523261"/>
              <a:gd name="connsiteX4" fmla="*/ 0 w 1033431"/>
              <a:gd name="connsiteY4" fmla="*/ 122464 h 523261"/>
              <a:gd name="connsiteX0" fmla="*/ 0 w 1066088"/>
              <a:gd name="connsiteY0" fmla="*/ 122464 h 637561"/>
              <a:gd name="connsiteX1" fmla="*/ 1033431 w 1066088"/>
              <a:gd name="connsiteY1" fmla="*/ 0 h 637561"/>
              <a:gd name="connsiteX2" fmla="*/ 1066088 w 1066088"/>
              <a:gd name="connsiteY2" fmla="*/ 637561 h 637561"/>
              <a:gd name="connsiteX3" fmla="*/ 8164 w 1066088"/>
              <a:gd name="connsiteY3" fmla="*/ 482440 h 637561"/>
              <a:gd name="connsiteX4" fmla="*/ 0 w 1066088"/>
              <a:gd name="connsiteY4" fmla="*/ 122464 h 637561"/>
              <a:gd name="connsiteX0" fmla="*/ 0 w 1033431"/>
              <a:gd name="connsiteY0" fmla="*/ 122464 h 637561"/>
              <a:gd name="connsiteX1" fmla="*/ 1033431 w 1033431"/>
              <a:gd name="connsiteY1" fmla="*/ 0 h 637561"/>
              <a:gd name="connsiteX2" fmla="*/ 1025267 w 1033431"/>
              <a:gd name="connsiteY2" fmla="*/ 637561 h 637561"/>
              <a:gd name="connsiteX3" fmla="*/ 8164 w 1033431"/>
              <a:gd name="connsiteY3" fmla="*/ 482440 h 637561"/>
              <a:gd name="connsiteX4" fmla="*/ 0 w 1033431"/>
              <a:gd name="connsiteY4" fmla="*/ 122464 h 63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431" h="637561">
                <a:moveTo>
                  <a:pt x="0" y="122464"/>
                </a:moveTo>
                <a:lnTo>
                  <a:pt x="1033431" y="0"/>
                </a:lnTo>
                <a:lnTo>
                  <a:pt x="1025267" y="637561"/>
                </a:lnTo>
                <a:lnTo>
                  <a:pt x="8164" y="482440"/>
                </a:lnTo>
                <a:lnTo>
                  <a:pt x="0" y="122464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99000">
                <a:schemeClr val="tx2">
                  <a:lumMod val="20000"/>
                  <a:lumOff val="8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194761" y="3515485"/>
            <a:ext cx="1102987" cy="637561"/>
          </a:xfrm>
          <a:custGeom>
            <a:avLst/>
            <a:gdLst>
              <a:gd name="connsiteX0" fmla="*/ 0 w 755846"/>
              <a:gd name="connsiteY0" fmla="*/ 0 h 474275"/>
              <a:gd name="connsiteX1" fmla="*/ 755846 w 755846"/>
              <a:gd name="connsiteY1" fmla="*/ 0 h 474275"/>
              <a:gd name="connsiteX2" fmla="*/ 755846 w 755846"/>
              <a:gd name="connsiteY2" fmla="*/ 474275 h 474275"/>
              <a:gd name="connsiteX3" fmla="*/ 0 w 755846"/>
              <a:gd name="connsiteY3" fmla="*/ 474275 h 474275"/>
              <a:gd name="connsiteX4" fmla="*/ 0 w 755846"/>
              <a:gd name="connsiteY4" fmla="*/ 0 h 474275"/>
              <a:gd name="connsiteX0" fmla="*/ 195943 w 951789"/>
              <a:gd name="connsiteY0" fmla="*/ 0 h 474275"/>
              <a:gd name="connsiteX1" fmla="*/ 951789 w 951789"/>
              <a:gd name="connsiteY1" fmla="*/ 0 h 474275"/>
              <a:gd name="connsiteX2" fmla="*/ 951789 w 951789"/>
              <a:gd name="connsiteY2" fmla="*/ 474275 h 474275"/>
              <a:gd name="connsiteX3" fmla="*/ 0 w 951789"/>
              <a:gd name="connsiteY3" fmla="*/ 433454 h 474275"/>
              <a:gd name="connsiteX4" fmla="*/ 195943 w 951789"/>
              <a:gd name="connsiteY4" fmla="*/ 0 h 474275"/>
              <a:gd name="connsiteX0" fmla="*/ 0 w 959953"/>
              <a:gd name="connsiteY0" fmla="*/ 73478 h 474275"/>
              <a:gd name="connsiteX1" fmla="*/ 959953 w 959953"/>
              <a:gd name="connsiteY1" fmla="*/ 0 h 474275"/>
              <a:gd name="connsiteX2" fmla="*/ 959953 w 959953"/>
              <a:gd name="connsiteY2" fmla="*/ 474275 h 474275"/>
              <a:gd name="connsiteX3" fmla="*/ 8164 w 959953"/>
              <a:gd name="connsiteY3" fmla="*/ 433454 h 474275"/>
              <a:gd name="connsiteX4" fmla="*/ 0 w 959953"/>
              <a:gd name="connsiteY4" fmla="*/ 73478 h 474275"/>
              <a:gd name="connsiteX0" fmla="*/ 0 w 1033431"/>
              <a:gd name="connsiteY0" fmla="*/ 122464 h 523261"/>
              <a:gd name="connsiteX1" fmla="*/ 1033431 w 1033431"/>
              <a:gd name="connsiteY1" fmla="*/ 0 h 523261"/>
              <a:gd name="connsiteX2" fmla="*/ 959953 w 1033431"/>
              <a:gd name="connsiteY2" fmla="*/ 523261 h 523261"/>
              <a:gd name="connsiteX3" fmla="*/ 8164 w 1033431"/>
              <a:gd name="connsiteY3" fmla="*/ 482440 h 523261"/>
              <a:gd name="connsiteX4" fmla="*/ 0 w 1033431"/>
              <a:gd name="connsiteY4" fmla="*/ 122464 h 523261"/>
              <a:gd name="connsiteX0" fmla="*/ 0 w 1066088"/>
              <a:gd name="connsiteY0" fmla="*/ 122464 h 637561"/>
              <a:gd name="connsiteX1" fmla="*/ 1033431 w 1066088"/>
              <a:gd name="connsiteY1" fmla="*/ 0 h 637561"/>
              <a:gd name="connsiteX2" fmla="*/ 1066088 w 1066088"/>
              <a:gd name="connsiteY2" fmla="*/ 637561 h 637561"/>
              <a:gd name="connsiteX3" fmla="*/ 8164 w 1066088"/>
              <a:gd name="connsiteY3" fmla="*/ 482440 h 637561"/>
              <a:gd name="connsiteX4" fmla="*/ 0 w 1066088"/>
              <a:gd name="connsiteY4" fmla="*/ 122464 h 637561"/>
              <a:gd name="connsiteX0" fmla="*/ 0 w 1033431"/>
              <a:gd name="connsiteY0" fmla="*/ 122464 h 637561"/>
              <a:gd name="connsiteX1" fmla="*/ 1033431 w 1033431"/>
              <a:gd name="connsiteY1" fmla="*/ 0 h 637561"/>
              <a:gd name="connsiteX2" fmla="*/ 1025267 w 1033431"/>
              <a:gd name="connsiteY2" fmla="*/ 637561 h 637561"/>
              <a:gd name="connsiteX3" fmla="*/ 8164 w 1033431"/>
              <a:gd name="connsiteY3" fmla="*/ 482440 h 637561"/>
              <a:gd name="connsiteX4" fmla="*/ 0 w 1033431"/>
              <a:gd name="connsiteY4" fmla="*/ 122464 h 63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431" h="637561">
                <a:moveTo>
                  <a:pt x="0" y="122464"/>
                </a:moveTo>
                <a:lnTo>
                  <a:pt x="1033431" y="0"/>
                </a:lnTo>
                <a:lnTo>
                  <a:pt x="1025267" y="637561"/>
                </a:lnTo>
                <a:lnTo>
                  <a:pt x="8164" y="482440"/>
                </a:lnTo>
                <a:lnTo>
                  <a:pt x="0" y="122464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99000">
                <a:schemeClr val="tx2">
                  <a:lumMod val="20000"/>
                  <a:lumOff val="8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3" y="214313"/>
            <a:ext cx="8593136" cy="852487"/>
          </a:xfrm>
        </p:spPr>
        <p:txBody>
          <a:bodyPr/>
          <a:lstStyle/>
          <a:p>
            <a:r>
              <a:rPr lang="de-DE" sz="2800" dirty="0" err="1">
                <a:solidFill>
                  <a:srgbClr val="0033A0"/>
                </a:solidFill>
              </a:rPr>
              <a:t>HyperFlex</a:t>
            </a:r>
            <a:r>
              <a:rPr lang="de-DE" sz="2800" dirty="0">
                <a:solidFill>
                  <a:srgbClr val="0033A0"/>
                </a:solidFill>
              </a:rPr>
              <a:t> Data </a:t>
            </a:r>
            <a:r>
              <a:rPr lang="de-DE" sz="2800" dirty="0" err="1">
                <a:solidFill>
                  <a:srgbClr val="0033A0"/>
                </a:solidFill>
              </a:rPr>
              <a:t>Protection</a:t>
            </a:r>
            <a:r>
              <a:rPr lang="de-DE" sz="2800" dirty="0">
                <a:solidFill>
                  <a:srgbClr val="0033A0"/>
                </a:solidFill>
              </a:rPr>
              <a:t> </a:t>
            </a:r>
            <a:r>
              <a:rPr lang="de-DE" sz="2800" dirty="0" err="1">
                <a:solidFill>
                  <a:srgbClr val="0033A0"/>
                </a:solidFill>
              </a:rPr>
              <a:t>w</a:t>
            </a:r>
            <a:r>
              <a:rPr lang="de-DE" sz="2800" dirty="0">
                <a:solidFill>
                  <a:srgbClr val="0033A0"/>
                </a:solidFill>
              </a:rPr>
              <a:t>/ UCS C3260 + </a:t>
            </a:r>
            <a:r>
              <a:rPr lang="de-DE" sz="2800" dirty="0" err="1">
                <a:solidFill>
                  <a:srgbClr val="0033A0"/>
                </a:solidFill>
              </a:rPr>
              <a:t>Veeam</a:t>
            </a:r>
            <a:endParaRPr lang="de-DE" sz="2800" dirty="0">
              <a:solidFill>
                <a:srgbClr val="0033A0"/>
              </a:solidFill>
            </a:endParaRPr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1877" y="1183071"/>
            <a:ext cx="1387959" cy="255443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6127" y="1178606"/>
            <a:ext cx="1387959" cy="255443"/>
          </a:xfrm>
          <a:prstGeom prst="rect">
            <a:avLst/>
          </a:prstGeom>
        </p:spPr>
      </p:pic>
      <p:cxnSp>
        <p:nvCxnSpPr>
          <p:cNvPr id="147" name="Straight Connector 146"/>
          <p:cNvCxnSpPr>
            <a:endCxn id="144" idx="2"/>
          </p:cNvCxnSpPr>
          <p:nvPr/>
        </p:nvCxnSpPr>
        <p:spPr>
          <a:xfrm flipV="1">
            <a:off x="2333328" y="1438514"/>
            <a:ext cx="1502528" cy="34583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endCxn id="145" idx="2"/>
          </p:cNvCxnSpPr>
          <p:nvPr/>
        </p:nvCxnSpPr>
        <p:spPr>
          <a:xfrm flipV="1">
            <a:off x="2333328" y="1434049"/>
            <a:ext cx="3146778" cy="3502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endCxn id="144" idx="2"/>
          </p:cNvCxnSpPr>
          <p:nvPr/>
        </p:nvCxnSpPr>
        <p:spPr>
          <a:xfrm flipV="1">
            <a:off x="3835856" y="1438514"/>
            <a:ext cx="0" cy="34583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endCxn id="145" idx="2"/>
          </p:cNvCxnSpPr>
          <p:nvPr/>
        </p:nvCxnSpPr>
        <p:spPr>
          <a:xfrm flipV="1">
            <a:off x="3835856" y="1434049"/>
            <a:ext cx="1644250" cy="3502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endCxn id="144" idx="2"/>
          </p:cNvCxnSpPr>
          <p:nvPr/>
        </p:nvCxnSpPr>
        <p:spPr>
          <a:xfrm flipH="1" flipV="1">
            <a:off x="3835856" y="1438514"/>
            <a:ext cx="1644250" cy="34583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endCxn id="145" idx="2"/>
          </p:cNvCxnSpPr>
          <p:nvPr/>
        </p:nvCxnSpPr>
        <p:spPr>
          <a:xfrm flipV="1">
            <a:off x="5480106" y="1434049"/>
            <a:ext cx="0" cy="3502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endCxn id="144" idx="2"/>
          </p:cNvCxnSpPr>
          <p:nvPr/>
        </p:nvCxnSpPr>
        <p:spPr>
          <a:xfrm flipH="1" flipV="1">
            <a:off x="3835856" y="1438514"/>
            <a:ext cx="3146778" cy="34583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endCxn id="145" idx="2"/>
          </p:cNvCxnSpPr>
          <p:nvPr/>
        </p:nvCxnSpPr>
        <p:spPr>
          <a:xfrm flipH="1" flipV="1">
            <a:off x="5480106" y="1434049"/>
            <a:ext cx="1502528" cy="35029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45184" y="4100831"/>
            <a:ext cx="1972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3A0"/>
                </a:solidFill>
              </a:rPr>
              <a:t>HX Cluster </a:t>
            </a:r>
          </a:p>
          <a:p>
            <a:pPr algn="ctr"/>
            <a:r>
              <a:rPr lang="de-DE" sz="1200" dirty="0">
                <a:solidFill>
                  <a:srgbClr val="0033A0"/>
                </a:solidFill>
              </a:rPr>
              <a:t>UCS C3260 </a:t>
            </a:r>
            <a:r>
              <a:rPr lang="de-DE" sz="1200" dirty="0" err="1">
                <a:solidFill>
                  <a:srgbClr val="0033A0"/>
                </a:solidFill>
              </a:rPr>
              <a:t>with</a:t>
            </a:r>
            <a:r>
              <a:rPr lang="de-DE" sz="1200" dirty="0">
                <a:solidFill>
                  <a:srgbClr val="0033A0"/>
                </a:solidFill>
              </a:rPr>
              <a:t> </a:t>
            </a:r>
            <a:r>
              <a:rPr lang="de-DE" sz="1200" dirty="0" err="1">
                <a:solidFill>
                  <a:srgbClr val="0033A0"/>
                </a:solidFill>
              </a:rPr>
              <a:t>Veeam</a:t>
            </a:r>
            <a:endParaRPr lang="de-DE" sz="1200" dirty="0">
              <a:solidFill>
                <a:srgbClr val="0033A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2843" y="3620895"/>
            <a:ext cx="1387959" cy="383751"/>
          </a:xfrm>
          <a:prstGeom prst="rect">
            <a:avLst/>
          </a:prstGeom>
        </p:spPr>
      </p:pic>
      <p:cxnSp>
        <p:nvCxnSpPr>
          <p:cNvPr id="20" name="Elbow Connector 19"/>
          <p:cNvCxnSpPr>
            <a:stCxn id="84" idx="1"/>
          </p:cNvCxnSpPr>
          <p:nvPr/>
        </p:nvCxnSpPr>
        <p:spPr>
          <a:xfrm rot="10800000">
            <a:off x="1659090" y="1918003"/>
            <a:ext cx="157161" cy="222942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85" idx="1"/>
          </p:cNvCxnSpPr>
          <p:nvPr/>
        </p:nvCxnSpPr>
        <p:spPr>
          <a:xfrm rot="10800000">
            <a:off x="1609988" y="1915120"/>
            <a:ext cx="206262" cy="407539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86" idx="1"/>
          </p:cNvCxnSpPr>
          <p:nvPr/>
        </p:nvCxnSpPr>
        <p:spPr>
          <a:xfrm rot="10800000">
            <a:off x="1555172" y="1918005"/>
            <a:ext cx="261078" cy="586366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87" idx="1"/>
          </p:cNvCxnSpPr>
          <p:nvPr/>
        </p:nvCxnSpPr>
        <p:spPr>
          <a:xfrm rot="10800000">
            <a:off x="1499058" y="1915122"/>
            <a:ext cx="317193" cy="770963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88" idx="1"/>
          </p:cNvCxnSpPr>
          <p:nvPr/>
        </p:nvCxnSpPr>
        <p:spPr>
          <a:xfrm rot="10800000">
            <a:off x="1447618" y="1915119"/>
            <a:ext cx="368632" cy="952678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89" idx="1"/>
          </p:cNvCxnSpPr>
          <p:nvPr/>
        </p:nvCxnSpPr>
        <p:spPr>
          <a:xfrm rot="10800000">
            <a:off x="1400856" y="1915120"/>
            <a:ext cx="415394" cy="1134391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Elbow Connector 31"/>
          <p:cNvCxnSpPr/>
          <p:nvPr/>
        </p:nvCxnSpPr>
        <p:spPr>
          <a:xfrm rot="10800000">
            <a:off x="1345184" y="1915119"/>
            <a:ext cx="466836" cy="1316102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07" idx="1"/>
          </p:cNvCxnSpPr>
          <p:nvPr/>
        </p:nvCxnSpPr>
        <p:spPr>
          <a:xfrm rot="10800000">
            <a:off x="1296940" y="1915119"/>
            <a:ext cx="515904" cy="1501268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17" idx="1"/>
          </p:cNvCxnSpPr>
          <p:nvPr/>
        </p:nvCxnSpPr>
        <p:spPr>
          <a:xfrm rot="10800000">
            <a:off x="1249777" y="1927573"/>
            <a:ext cx="563066" cy="1885198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84" idx="3"/>
          </p:cNvCxnSpPr>
          <p:nvPr/>
        </p:nvCxnSpPr>
        <p:spPr>
          <a:xfrm flipV="1">
            <a:off x="3189100" y="1915118"/>
            <a:ext cx="171841" cy="225827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85" idx="3"/>
          </p:cNvCxnSpPr>
          <p:nvPr/>
        </p:nvCxnSpPr>
        <p:spPr>
          <a:xfrm flipV="1">
            <a:off x="3189100" y="1913530"/>
            <a:ext cx="209769" cy="409128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86" idx="3"/>
          </p:cNvCxnSpPr>
          <p:nvPr/>
        </p:nvCxnSpPr>
        <p:spPr>
          <a:xfrm flipV="1">
            <a:off x="3189100" y="1918003"/>
            <a:ext cx="250814" cy="586368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87" idx="3"/>
          </p:cNvCxnSpPr>
          <p:nvPr/>
        </p:nvCxnSpPr>
        <p:spPr>
          <a:xfrm flipV="1">
            <a:off x="3189100" y="1915119"/>
            <a:ext cx="290270" cy="770965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88" idx="3"/>
          </p:cNvCxnSpPr>
          <p:nvPr/>
        </p:nvCxnSpPr>
        <p:spPr>
          <a:xfrm flipV="1">
            <a:off x="3189100" y="1913528"/>
            <a:ext cx="337423" cy="954269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89" idx="3"/>
          </p:cNvCxnSpPr>
          <p:nvPr/>
        </p:nvCxnSpPr>
        <p:spPr>
          <a:xfrm flipV="1">
            <a:off x="3189100" y="1918003"/>
            <a:ext cx="389907" cy="1131507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90" idx="3"/>
          </p:cNvCxnSpPr>
          <p:nvPr/>
        </p:nvCxnSpPr>
        <p:spPr>
          <a:xfrm flipV="1">
            <a:off x="3189100" y="1913528"/>
            <a:ext cx="436473" cy="1317693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107" idx="3"/>
          </p:cNvCxnSpPr>
          <p:nvPr/>
        </p:nvCxnSpPr>
        <p:spPr>
          <a:xfrm flipV="1">
            <a:off x="3185694" y="1915118"/>
            <a:ext cx="491156" cy="1501269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7" idx="3"/>
          </p:cNvCxnSpPr>
          <p:nvPr/>
        </p:nvCxnSpPr>
        <p:spPr>
          <a:xfrm flipV="1">
            <a:off x="3200802" y="1927573"/>
            <a:ext cx="536413" cy="1885198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050772" y="1744502"/>
            <a:ext cx="2886365" cy="183071"/>
            <a:chOff x="581653" y="1306295"/>
            <a:chExt cx="3839440" cy="243521"/>
          </a:xfrm>
        </p:grpSpPr>
        <p:pic>
          <p:nvPicPr>
            <p:cNvPr id="75" name="Picture 14" descr="C:\Users\rasrivas\Documents\wip\2011 projects\Shanaz-Patricia-2011\Capitola PPT for Beautification- June 2011\product photos from Ravi\LKL17572-Fabric Interconnect – 6248  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53" y="1309237"/>
              <a:ext cx="1866011" cy="2405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Picture 14" descr="C:\Users\rasrivas\Documents\wip\2011 projects\Shanaz-Patricia-2011\Capitola PPT for Beautification- June 2011\product photos from Ravi\LKL17572-Fabric Interconnect – 6248  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082" y="1306295"/>
              <a:ext cx="1866011" cy="2405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250" y="2066336"/>
            <a:ext cx="1372850" cy="14921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250" y="2248049"/>
            <a:ext cx="1372850" cy="14921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250" y="2429762"/>
            <a:ext cx="1372850" cy="14921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250" y="2611475"/>
            <a:ext cx="1372850" cy="14921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250" y="2793188"/>
            <a:ext cx="1372850" cy="14921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250" y="2974901"/>
            <a:ext cx="1372850" cy="14921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250" y="3156612"/>
            <a:ext cx="1372850" cy="14921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844" y="3341778"/>
            <a:ext cx="1372850" cy="149217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632" y="3515966"/>
            <a:ext cx="280289" cy="26775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163" y="3522497"/>
            <a:ext cx="247498" cy="24914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2686" y="3514837"/>
            <a:ext cx="268534" cy="258401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593" y="3795223"/>
            <a:ext cx="811729" cy="358649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4031738" y="219516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AD0B"/>
                </a:solidFill>
              </a:rPr>
              <a:t>Replication</a:t>
            </a:r>
          </a:p>
        </p:txBody>
      </p:sp>
      <p:sp>
        <p:nvSpPr>
          <p:cNvPr id="73" name="Arc 72"/>
          <p:cNvSpPr/>
          <p:nvPr/>
        </p:nvSpPr>
        <p:spPr>
          <a:xfrm>
            <a:off x="3317926" y="2978799"/>
            <a:ext cx="1147692" cy="998741"/>
          </a:xfrm>
          <a:prstGeom prst="arc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4BAF"/>
              </a:solidFill>
              <a:latin typeface="Arial"/>
            </a:endParaRPr>
          </a:p>
        </p:txBody>
      </p:sp>
      <p:sp>
        <p:nvSpPr>
          <p:cNvPr id="135" name="Arc 134"/>
          <p:cNvSpPr/>
          <p:nvPr/>
        </p:nvSpPr>
        <p:spPr>
          <a:xfrm flipH="1">
            <a:off x="4896104" y="2978799"/>
            <a:ext cx="1268781" cy="998741"/>
          </a:xfrm>
          <a:prstGeom prst="arc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4BAF"/>
              </a:solidFill>
              <a:latin typeface="Arial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219730" y="279386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AD0B"/>
                </a:solidFill>
              </a:rPr>
              <a:t>Backup</a:t>
            </a:r>
          </a:p>
        </p:txBody>
      </p:sp>
      <p:cxnSp>
        <p:nvCxnSpPr>
          <p:cNvPr id="99" name="Elbow Connector 98"/>
          <p:cNvCxnSpPr>
            <a:stCxn id="77" idx="1"/>
          </p:cNvCxnSpPr>
          <p:nvPr/>
        </p:nvCxnSpPr>
        <p:spPr>
          <a:xfrm rot="10800000">
            <a:off x="5997737" y="1915122"/>
            <a:ext cx="231955" cy="207114"/>
          </a:xfrm>
          <a:prstGeom prst="bentConnector3">
            <a:avLst>
              <a:gd name="adj1" fmla="val 9927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lbow Connector 99"/>
          <p:cNvCxnSpPr>
            <a:stCxn id="137" idx="1"/>
          </p:cNvCxnSpPr>
          <p:nvPr/>
        </p:nvCxnSpPr>
        <p:spPr>
          <a:xfrm rot="10800000">
            <a:off x="5942919" y="1918007"/>
            <a:ext cx="286772" cy="479082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lbow Connector 100"/>
          <p:cNvCxnSpPr>
            <a:stCxn id="138" idx="1"/>
          </p:cNvCxnSpPr>
          <p:nvPr/>
        </p:nvCxnSpPr>
        <p:spPr>
          <a:xfrm rot="10800000">
            <a:off x="5886801" y="1915130"/>
            <a:ext cx="342890" cy="756813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>
            <a:stCxn id="139" idx="1"/>
          </p:cNvCxnSpPr>
          <p:nvPr/>
        </p:nvCxnSpPr>
        <p:spPr>
          <a:xfrm rot="10800000">
            <a:off x="5835363" y="1915123"/>
            <a:ext cx="394328" cy="1031673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3" name="Elbow Connector 102"/>
          <p:cNvCxnSpPr>
            <a:stCxn id="140" idx="1"/>
          </p:cNvCxnSpPr>
          <p:nvPr/>
        </p:nvCxnSpPr>
        <p:spPr>
          <a:xfrm rot="10800000">
            <a:off x="5788601" y="1915120"/>
            <a:ext cx="441090" cy="1306528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" name="Elbow Connector 103"/>
          <p:cNvCxnSpPr>
            <a:stCxn id="141" idx="1"/>
          </p:cNvCxnSpPr>
          <p:nvPr/>
        </p:nvCxnSpPr>
        <p:spPr>
          <a:xfrm rot="10800000">
            <a:off x="5737157" y="1915121"/>
            <a:ext cx="492534" cy="1581380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" name="Elbow Connector 104"/>
          <p:cNvCxnSpPr>
            <a:stCxn id="142" idx="1"/>
          </p:cNvCxnSpPr>
          <p:nvPr/>
        </p:nvCxnSpPr>
        <p:spPr>
          <a:xfrm rot="10800000">
            <a:off x="5684685" y="1915120"/>
            <a:ext cx="545007" cy="1856234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6" name="Elbow Connector 105"/>
          <p:cNvCxnSpPr>
            <a:stCxn id="143" idx="1"/>
          </p:cNvCxnSpPr>
          <p:nvPr/>
        </p:nvCxnSpPr>
        <p:spPr>
          <a:xfrm rot="10800000">
            <a:off x="5637523" y="1915121"/>
            <a:ext cx="592169" cy="2131085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stCxn id="77" idx="3"/>
          </p:cNvCxnSpPr>
          <p:nvPr/>
        </p:nvCxnSpPr>
        <p:spPr>
          <a:xfrm flipV="1">
            <a:off x="7616629" y="1913530"/>
            <a:ext cx="169982" cy="208706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/>
          <p:cNvCxnSpPr>
            <a:stCxn id="137" idx="3"/>
          </p:cNvCxnSpPr>
          <p:nvPr/>
        </p:nvCxnSpPr>
        <p:spPr>
          <a:xfrm flipV="1">
            <a:off x="7616629" y="1918004"/>
            <a:ext cx="211028" cy="479085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/>
          <p:cNvCxnSpPr>
            <a:stCxn id="138" idx="3"/>
          </p:cNvCxnSpPr>
          <p:nvPr/>
        </p:nvCxnSpPr>
        <p:spPr>
          <a:xfrm flipV="1">
            <a:off x="7616629" y="1915119"/>
            <a:ext cx="250484" cy="756823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>
            <a:stCxn id="139" idx="3"/>
          </p:cNvCxnSpPr>
          <p:nvPr/>
        </p:nvCxnSpPr>
        <p:spPr>
          <a:xfrm flipV="1">
            <a:off x="7616629" y="1913529"/>
            <a:ext cx="297637" cy="1033266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2" name="Elbow Connector 111"/>
          <p:cNvCxnSpPr>
            <a:stCxn id="140" idx="3"/>
          </p:cNvCxnSpPr>
          <p:nvPr/>
        </p:nvCxnSpPr>
        <p:spPr>
          <a:xfrm flipV="1">
            <a:off x="7616629" y="1918004"/>
            <a:ext cx="350122" cy="1303644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3" name="Elbow Connector 112"/>
          <p:cNvCxnSpPr>
            <a:stCxn id="141" idx="3"/>
          </p:cNvCxnSpPr>
          <p:nvPr/>
        </p:nvCxnSpPr>
        <p:spPr>
          <a:xfrm flipV="1">
            <a:off x="7616629" y="1913529"/>
            <a:ext cx="396688" cy="1582972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4" name="Elbow Connector 113"/>
          <p:cNvCxnSpPr>
            <a:stCxn id="142" idx="3"/>
          </p:cNvCxnSpPr>
          <p:nvPr/>
        </p:nvCxnSpPr>
        <p:spPr>
          <a:xfrm flipV="1">
            <a:off x="7616629" y="1915120"/>
            <a:ext cx="447965" cy="1856234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5" name="Elbow Connector 114"/>
          <p:cNvCxnSpPr>
            <a:stCxn id="143" idx="3"/>
          </p:cNvCxnSpPr>
          <p:nvPr/>
        </p:nvCxnSpPr>
        <p:spPr>
          <a:xfrm flipV="1">
            <a:off x="7616629" y="1915118"/>
            <a:ext cx="505441" cy="2131087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001092" y="4153872"/>
            <a:ext cx="1737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3A0"/>
                </a:solidFill>
              </a:rPr>
              <a:t>HX Cluster  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5381851" y="1742291"/>
            <a:ext cx="2886365" cy="183071"/>
            <a:chOff x="581653" y="1306295"/>
            <a:chExt cx="3839440" cy="243521"/>
          </a:xfrm>
        </p:grpSpPr>
        <p:pic>
          <p:nvPicPr>
            <p:cNvPr id="79" name="Picture 14" descr="C:\Users\rasrivas\Documents\wip\2011 projects\Shanaz-Patricia-2011\Capitola PPT for Beautification- June 2011\product photos from Ravi\LKL17572-Fabric Interconnect – 6248  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53" y="1309237"/>
              <a:ext cx="1866011" cy="2405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0" name="Picture 14" descr="C:\Users\rasrivas\Documents\wip\2011 projects\Shanaz-Patricia-2011\Capitola PPT for Beautification- June 2011\product photos from Ravi\LKL17572-Fabric Interconnect – 6248  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082" y="1306295"/>
              <a:ext cx="1866011" cy="2405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691" y="1996423"/>
            <a:ext cx="1386938" cy="251626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691" y="2271276"/>
            <a:ext cx="1386938" cy="251626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691" y="2546129"/>
            <a:ext cx="1386938" cy="251626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691" y="2820982"/>
            <a:ext cx="1386938" cy="251626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691" y="3095835"/>
            <a:ext cx="1386938" cy="251626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691" y="3370688"/>
            <a:ext cx="1386938" cy="251626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691" y="3645541"/>
            <a:ext cx="1386938" cy="251626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691" y="3920392"/>
            <a:ext cx="1386938" cy="251626"/>
          </a:xfrm>
          <a:prstGeom prst="rect">
            <a:avLst/>
          </a:prstGeom>
        </p:spPr>
      </p:pic>
      <p:sp>
        <p:nvSpPr>
          <p:cNvPr id="184" name="Left-Right Arrow 183"/>
          <p:cNvSpPr/>
          <p:nvPr/>
        </p:nvSpPr>
        <p:spPr>
          <a:xfrm>
            <a:off x="3848148" y="2454871"/>
            <a:ext cx="1721466" cy="136061"/>
          </a:xfrm>
          <a:prstGeom prst="leftRightArrow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Rectangle 124"/>
          <p:cNvSpPr/>
          <p:nvPr/>
        </p:nvSpPr>
        <p:spPr bwMode="auto">
          <a:xfrm rot="16200000">
            <a:off x="374697" y="2571581"/>
            <a:ext cx="1174296" cy="421456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/>
            <a:r>
              <a:rPr lang="en-US" spc="-5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vSphere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550864" y="2231721"/>
            <a:ext cx="172844" cy="1114202"/>
            <a:chOff x="3701364" y="2285268"/>
            <a:chExt cx="172844" cy="1114202"/>
          </a:xfrm>
        </p:grpSpPr>
        <p:pic>
          <p:nvPicPr>
            <p:cNvPr id="126" name="Picture 4" descr="Z:\Documents\Design\vms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513483" y="3038746"/>
              <a:ext cx="549011" cy="17243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4" descr="Z:\Documents\Design\vms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513077" y="2473555"/>
              <a:ext cx="549011" cy="17243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6" name="Picture 175" descr="HyperflexBadge_2.pn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45" t="11992" r="5958" b="11633"/>
          <a:stretch/>
        </p:blipFill>
        <p:spPr>
          <a:xfrm rot="16200000">
            <a:off x="687971" y="2663085"/>
            <a:ext cx="1239493" cy="24474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25400"/>
          </a:effectLst>
        </p:spPr>
      </p:pic>
      <p:grpSp>
        <p:nvGrpSpPr>
          <p:cNvPr id="192" name="Group 191"/>
          <p:cNvGrpSpPr/>
          <p:nvPr/>
        </p:nvGrpSpPr>
        <p:grpSpPr>
          <a:xfrm>
            <a:off x="7912639" y="2429764"/>
            <a:ext cx="879225" cy="1239493"/>
            <a:chOff x="297771" y="2165709"/>
            <a:chExt cx="879225" cy="1239493"/>
          </a:xfrm>
        </p:grpSpPr>
        <p:sp>
          <p:nvSpPr>
            <p:cNvPr id="193" name="Rectangle 192"/>
            <p:cNvSpPr/>
            <p:nvPr/>
          </p:nvSpPr>
          <p:spPr bwMode="auto">
            <a:xfrm rot="16200000">
              <a:off x="121604" y="2571581"/>
              <a:ext cx="1174296" cy="421456"/>
            </a:xfrm>
            <a:prstGeom prst="rect">
              <a:avLst/>
            </a:prstGeom>
            <a:solidFill>
              <a:schemeClr val="accent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/>
              <a:r>
                <a:rPr lang="en-US" spc="-5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vSphere</a:t>
              </a:r>
            </a:p>
          </p:txBody>
        </p:sp>
        <p:grpSp>
          <p:nvGrpSpPr>
            <p:cNvPr id="194" name="Group 193"/>
            <p:cNvGrpSpPr/>
            <p:nvPr/>
          </p:nvGrpSpPr>
          <p:grpSpPr>
            <a:xfrm>
              <a:off x="297771" y="2231721"/>
              <a:ext cx="172844" cy="1114202"/>
              <a:chOff x="3701364" y="2285268"/>
              <a:chExt cx="172844" cy="1114202"/>
            </a:xfrm>
          </p:grpSpPr>
          <p:pic>
            <p:nvPicPr>
              <p:cNvPr id="196" name="Picture 4" descr="Z:\Documents\Design\vms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513483" y="3038746"/>
                <a:ext cx="549011" cy="1724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4" descr="Z:\Documents\Design\vms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513077" y="2473555"/>
                <a:ext cx="549011" cy="1724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5" name="Picture 194" descr="HyperflexBadge_2.png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45" t="11992" r="5958" b="11633"/>
            <a:stretch/>
          </p:blipFill>
          <p:spPr>
            <a:xfrm rot="16200000">
              <a:off x="434878" y="2663085"/>
              <a:ext cx="1239493" cy="244742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</p:spPr>
        </p:pic>
      </p:grpSp>
    </p:spTree>
    <p:extLst>
      <p:ext uri="{BB962C8B-B14F-4D97-AF65-F5344CB8AC3E}">
        <p14:creationId xmlns:p14="http://schemas.microsoft.com/office/powerpoint/2010/main" val="211803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 Success Around the World</a:t>
            </a:r>
            <a:br>
              <a:rPr lang="en-US" dirty="0"/>
            </a:br>
            <a:r>
              <a:rPr lang="en-US" sz="2400" dirty="0"/>
              <a:t>Customers Across Verticals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0629" y="3677754"/>
            <a:ext cx="1182256" cy="808548"/>
            <a:chOff x="460628" y="3677754"/>
            <a:chExt cx="1512598" cy="808548"/>
          </a:xfrm>
        </p:grpSpPr>
        <p:cxnSp>
          <p:nvCxnSpPr>
            <p:cNvPr id="150" name="Straight Connector 149"/>
            <p:cNvCxnSpPr/>
            <p:nvPr/>
          </p:nvCxnSpPr>
          <p:spPr>
            <a:xfrm>
              <a:off x="460628" y="4486302"/>
              <a:ext cx="1512598" cy="0"/>
            </a:xfrm>
            <a:prstGeom prst="line">
              <a:avLst/>
            </a:prstGeom>
            <a:ln w="3175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Rectangle 150"/>
            <p:cNvSpPr/>
            <p:nvPr/>
          </p:nvSpPr>
          <p:spPr>
            <a:xfrm>
              <a:off x="460628" y="3677754"/>
              <a:ext cx="1508152" cy="53963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88897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b="1" dirty="0">
                  <a:solidFill>
                    <a:srgbClr val="2968AF"/>
                  </a:solidFill>
                </a:rPr>
                <a:t>Use Cases</a:t>
              </a:r>
            </a:p>
          </p:txBody>
        </p:sp>
      </p:grpSp>
      <p:sp>
        <p:nvSpPr>
          <p:cNvPr id="152" name="Rectangle 151"/>
          <p:cNvSpPr/>
          <p:nvPr/>
        </p:nvSpPr>
        <p:spPr>
          <a:xfrm>
            <a:off x="1700840" y="3408840"/>
            <a:ext cx="7183057" cy="10774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57149">
              <a:lnSpc>
                <a:spcPct val="95000"/>
              </a:lnSpc>
            </a:pPr>
            <a:endParaRPr lang="en-US" sz="1600" dirty="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0629" y="2106911"/>
            <a:ext cx="1182256" cy="1217471"/>
            <a:chOff x="460628" y="1903489"/>
            <a:chExt cx="1512598" cy="1217471"/>
          </a:xfrm>
        </p:grpSpPr>
        <p:cxnSp>
          <p:nvCxnSpPr>
            <p:cNvPr id="143" name="Straight Connector 142"/>
            <p:cNvCxnSpPr/>
            <p:nvPr/>
          </p:nvCxnSpPr>
          <p:spPr>
            <a:xfrm>
              <a:off x="460628" y="3120960"/>
              <a:ext cx="1512598" cy="0"/>
            </a:xfrm>
            <a:prstGeom prst="line">
              <a:avLst/>
            </a:prstGeom>
            <a:ln w="3175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/>
            <p:cNvSpPr/>
            <p:nvPr/>
          </p:nvSpPr>
          <p:spPr>
            <a:xfrm>
              <a:off x="460628" y="1903489"/>
              <a:ext cx="1508152" cy="31803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88897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b="1" dirty="0">
                  <a:solidFill>
                    <a:srgbClr val="32B2DF"/>
                  </a:solidFill>
                </a:rPr>
                <a:t>Industries</a:t>
              </a:r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1700840" y="1278610"/>
            <a:ext cx="7183057" cy="2045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57149">
              <a:lnSpc>
                <a:spcPct val="95000"/>
              </a:lnSpc>
            </a:pPr>
            <a:endParaRPr lang="en-US" sz="1600" dirty="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4708026" y="3987044"/>
            <a:ext cx="1231844" cy="3847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algn="ctr">
              <a:lnSpc>
                <a:spcPct val="95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Test and </a:t>
            </a:r>
            <a:br>
              <a:rPr lang="en-US" sz="1000" dirty="0">
                <a:solidFill>
                  <a:srgbClr val="000000"/>
                </a:solidFill>
                <a:latin typeface="Arial"/>
              </a:rPr>
            </a:br>
            <a:r>
              <a:rPr lang="en-US" sz="1000" dirty="0">
                <a:solidFill>
                  <a:srgbClr val="000000"/>
                </a:solidFill>
                <a:latin typeface="Arial"/>
              </a:rPr>
              <a:t>Development </a:t>
            </a:r>
          </a:p>
        </p:txBody>
      </p:sp>
      <p:grpSp>
        <p:nvGrpSpPr>
          <p:cNvPr id="234" name="Group 233"/>
          <p:cNvGrpSpPr>
            <a:grpSpLocks noChangeAspect="1"/>
          </p:cNvGrpSpPr>
          <p:nvPr/>
        </p:nvGrpSpPr>
        <p:grpSpPr>
          <a:xfrm>
            <a:off x="5135085" y="3541363"/>
            <a:ext cx="378464" cy="378464"/>
            <a:chOff x="6531701" y="-9477"/>
            <a:chExt cx="2250656" cy="2250656"/>
          </a:xfrm>
          <a:solidFill>
            <a:schemeClr val="tx2"/>
          </a:solidFill>
        </p:grpSpPr>
        <p:sp>
          <p:nvSpPr>
            <p:cNvPr id="235" name="Freeform 8"/>
            <p:cNvSpPr>
              <a:spLocks noEditPoints="1"/>
            </p:cNvSpPr>
            <p:nvPr/>
          </p:nvSpPr>
          <p:spPr bwMode="auto">
            <a:xfrm>
              <a:off x="6531701" y="-9477"/>
              <a:ext cx="2250656" cy="2250656"/>
            </a:xfrm>
            <a:prstGeom prst="donut">
              <a:avLst>
                <a:gd name="adj" fmla="val 7204"/>
              </a:avLst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36" name="Group 235"/>
            <p:cNvGrpSpPr/>
            <p:nvPr/>
          </p:nvGrpSpPr>
          <p:grpSpPr>
            <a:xfrm>
              <a:off x="6782886" y="241708"/>
              <a:ext cx="1748290" cy="1748290"/>
              <a:chOff x="6782886" y="241708"/>
              <a:chExt cx="1748290" cy="1748290"/>
            </a:xfrm>
            <a:grpFill/>
          </p:grpSpPr>
          <p:sp>
            <p:nvSpPr>
              <p:cNvPr id="237" name="Freeform 7"/>
              <p:cNvSpPr>
                <a:spLocks/>
              </p:cNvSpPr>
              <p:nvPr/>
            </p:nvSpPr>
            <p:spPr bwMode="auto">
              <a:xfrm rot="17100000">
                <a:off x="7351586" y="638606"/>
                <a:ext cx="359819" cy="879843"/>
              </a:xfrm>
              <a:custGeom>
                <a:avLst/>
                <a:gdLst>
                  <a:gd name="T0" fmla="*/ 176 w 366"/>
                  <a:gd name="T1" fmla="*/ 420 h 894"/>
                  <a:gd name="T2" fmla="*/ 163 w 366"/>
                  <a:gd name="T3" fmla="*/ 420 h 894"/>
                  <a:gd name="T4" fmla="*/ 5 w 366"/>
                  <a:gd name="T5" fmla="*/ 596 h 894"/>
                  <a:gd name="T6" fmla="*/ 74 w 366"/>
                  <a:gd name="T7" fmla="*/ 723 h 894"/>
                  <a:gd name="T8" fmla="*/ 41 w 366"/>
                  <a:gd name="T9" fmla="*/ 830 h 894"/>
                  <a:gd name="T10" fmla="*/ 71 w 366"/>
                  <a:gd name="T11" fmla="*/ 886 h 894"/>
                  <a:gd name="T12" fmla="*/ 127 w 366"/>
                  <a:gd name="T13" fmla="*/ 856 h 894"/>
                  <a:gd name="T14" fmla="*/ 159 w 366"/>
                  <a:gd name="T15" fmla="*/ 754 h 894"/>
                  <a:gd name="T16" fmla="*/ 181 w 366"/>
                  <a:gd name="T17" fmla="*/ 755 h 894"/>
                  <a:gd name="T18" fmla="*/ 340 w 366"/>
                  <a:gd name="T19" fmla="*/ 579 h 894"/>
                  <a:gd name="T20" fmla="*/ 278 w 366"/>
                  <a:gd name="T21" fmla="*/ 458 h 894"/>
                  <a:gd name="T22" fmla="*/ 366 w 366"/>
                  <a:gd name="T23" fmla="*/ 0 h 894"/>
                  <a:gd name="T24" fmla="*/ 176 w 366"/>
                  <a:gd name="T25" fmla="*/ 420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6" h="894">
                    <a:moveTo>
                      <a:pt x="176" y="420"/>
                    </a:moveTo>
                    <a:cubicBezTo>
                      <a:pt x="172" y="420"/>
                      <a:pt x="168" y="420"/>
                      <a:pt x="163" y="420"/>
                    </a:cubicBezTo>
                    <a:cubicBezTo>
                      <a:pt x="71" y="425"/>
                      <a:pt x="0" y="504"/>
                      <a:pt x="5" y="596"/>
                    </a:cubicBezTo>
                    <a:cubicBezTo>
                      <a:pt x="8" y="649"/>
                      <a:pt x="34" y="694"/>
                      <a:pt x="74" y="723"/>
                    </a:cubicBezTo>
                    <a:cubicBezTo>
                      <a:pt x="41" y="830"/>
                      <a:pt x="41" y="830"/>
                      <a:pt x="41" y="830"/>
                    </a:cubicBezTo>
                    <a:cubicBezTo>
                      <a:pt x="33" y="854"/>
                      <a:pt x="47" y="879"/>
                      <a:pt x="71" y="886"/>
                    </a:cubicBezTo>
                    <a:cubicBezTo>
                      <a:pt x="95" y="894"/>
                      <a:pt x="120" y="880"/>
                      <a:pt x="127" y="856"/>
                    </a:cubicBezTo>
                    <a:cubicBezTo>
                      <a:pt x="159" y="754"/>
                      <a:pt x="159" y="754"/>
                      <a:pt x="159" y="754"/>
                    </a:cubicBezTo>
                    <a:cubicBezTo>
                      <a:pt x="166" y="755"/>
                      <a:pt x="174" y="755"/>
                      <a:pt x="181" y="755"/>
                    </a:cubicBezTo>
                    <a:cubicBezTo>
                      <a:pt x="274" y="750"/>
                      <a:pt x="344" y="671"/>
                      <a:pt x="340" y="579"/>
                    </a:cubicBezTo>
                    <a:cubicBezTo>
                      <a:pt x="337" y="530"/>
                      <a:pt x="313" y="487"/>
                      <a:pt x="278" y="458"/>
                    </a:cubicBezTo>
                    <a:cubicBezTo>
                      <a:pt x="366" y="0"/>
                      <a:pt x="366" y="0"/>
                      <a:pt x="366" y="0"/>
                    </a:cubicBezTo>
                    <a:lnTo>
                      <a:pt x="176" y="4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8" name="Freeform 8"/>
              <p:cNvSpPr>
                <a:spLocks noEditPoints="1"/>
              </p:cNvSpPr>
              <p:nvPr/>
            </p:nvSpPr>
            <p:spPr bwMode="auto">
              <a:xfrm>
                <a:off x="6782886" y="241708"/>
                <a:ext cx="1748290" cy="1748290"/>
              </a:xfrm>
              <a:prstGeom prst="donut">
                <a:avLst>
                  <a:gd name="adj" fmla="val 3947"/>
                </a:avLst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239" name="Group 238"/>
              <p:cNvGrpSpPr/>
              <p:nvPr/>
            </p:nvGrpSpPr>
            <p:grpSpPr>
              <a:xfrm>
                <a:off x="6782886" y="241708"/>
                <a:ext cx="1748290" cy="910721"/>
                <a:chOff x="6782886" y="241708"/>
                <a:chExt cx="1748290" cy="910721"/>
              </a:xfrm>
              <a:grpFill/>
            </p:grpSpPr>
            <p:sp>
              <p:nvSpPr>
                <p:cNvPr id="240" name="Rectangle 239"/>
                <p:cNvSpPr/>
                <p:nvPr/>
              </p:nvSpPr>
              <p:spPr>
                <a:xfrm>
                  <a:off x="6782886" y="1106709"/>
                  <a:ext cx="274320" cy="4572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8256856" y="1106709"/>
                  <a:ext cx="274320" cy="4572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 rot="16200000">
                  <a:off x="7533587" y="356008"/>
                  <a:ext cx="274320" cy="4572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 rot="18900000">
                  <a:off x="8088090" y="624046"/>
                  <a:ext cx="274320" cy="4572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4" name="Rectangle 243"/>
                <p:cNvSpPr/>
                <p:nvPr/>
              </p:nvSpPr>
              <p:spPr>
                <a:xfrm rot="2700000" flipH="1">
                  <a:off x="6961278" y="624046"/>
                  <a:ext cx="274320" cy="4572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 rot="9480000" flipH="1">
                  <a:off x="8288634" y="830343"/>
                  <a:ext cx="182880" cy="4572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 rot="12120000">
                  <a:off x="6847293" y="830341"/>
                  <a:ext cx="182880" cy="4572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7" name="Rectangle 246"/>
                <p:cNvSpPr/>
                <p:nvPr/>
              </p:nvSpPr>
              <p:spPr>
                <a:xfrm rot="3600000">
                  <a:off x="7234825" y="409072"/>
                  <a:ext cx="182880" cy="4572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8" name="Rectangle 247"/>
                <p:cNvSpPr/>
                <p:nvPr/>
              </p:nvSpPr>
              <p:spPr>
                <a:xfrm rot="18000000" flipH="1">
                  <a:off x="7916091" y="409073"/>
                  <a:ext cx="182880" cy="4572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419" name="Group 418"/>
          <p:cNvGrpSpPr/>
          <p:nvPr/>
        </p:nvGrpSpPr>
        <p:grpSpPr>
          <a:xfrm>
            <a:off x="5492790" y="2652851"/>
            <a:ext cx="1517149" cy="457200"/>
            <a:chOff x="5450016" y="2652851"/>
            <a:chExt cx="1517149" cy="457200"/>
          </a:xfrm>
        </p:grpSpPr>
        <p:sp>
          <p:nvSpPr>
            <p:cNvPr id="276" name="Rectangle 275"/>
            <p:cNvSpPr/>
            <p:nvPr/>
          </p:nvSpPr>
          <p:spPr>
            <a:xfrm>
              <a:off x="5961325" y="2688450"/>
              <a:ext cx="1005840" cy="386003"/>
            </a:xfrm>
            <a:prstGeom prst="rect">
              <a:avLst/>
            </a:prstGeom>
            <a:noFill/>
          </p:spPr>
          <p:txBody>
            <a:bodyPr wrap="square" anchor="ctr" anchorCtr="0">
              <a:spAutoFit/>
            </a:bodyPr>
            <a:lstStyle/>
            <a:p>
              <a:pPr>
                <a:lnSpc>
                  <a:spcPct val="95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Travel and Hotel Services</a:t>
              </a:r>
            </a:p>
          </p:txBody>
        </p:sp>
        <p:sp>
          <p:nvSpPr>
            <p:cNvPr id="305" name="Freeform 6"/>
            <p:cNvSpPr>
              <a:spLocks noChangeAspect="1"/>
            </p:cNvSpPr>
            <p:nvPr/>
          </p:nvSpPr>
          <p:spPr bwMode="auto">
            <a:xfrm>
              <a:off x="5450016" y="2652851"/>
              <a:ext cx="406972" cy="457200"/>
            </a:xfrm>
            <a:custGeom>
              <a:avLst/>
              <a:gdLst>
                <a:gd name="T0" fmla="*/ 380 w 669"/>
                <a:gd name="T1" fmla="*/ 448 h 751"/>
                <a:gd name="T2" fmla="*/ 669 w 669"/>
                <a:gd name="T3" fmla="*/ 565 h 751"/>
                <a:gd name="T4" fmla="*/ 669 w 669"/>
                <a:gd name="T5" fmla="*/ 514 h 751"/>
                <a:gd name="T6" fmla="*/ 380 w 669"/>
                <a:gd name="T7" fmla="*/ 305 h 751"/>
                <a:gd name="T8" fmla="*/ 380 w 669"/>
                <a:gd name="T9" fmla="*/ 117 h 751"/>
                <a:gd name="T10" fmla="*/ 370 w 669"/>
                <a:gd name="T11" fmla="*/ 63 h 751"/>
                <a:gd name="T12" fmla="*/ 352 w 669"/>
                <a:gd name="T13" fmla="*/ 12 h 751"/>
                <a:gd name="T14" fmla="*/ 335 w 669"/>
                <a:gd name="T15" fmla="*/ 0 h 751"/>
                <a:gd name="T16" fmla="*/ 317 w 669"/>
                <a:gd name="T17" fmla="*/ 12 h 751"/>
                <a:gd name="T18" fmla="*/ 299 w 669"/>
                <a:gd name="T19" fmla="*/ 63 h 751"/>
                <a:gd name="T20" fmla="*/ 289 w 669"/>
                <a:gd name="T21" fmla="*/ 117 h 751"/>
                <a:gd name="T22" fmla="*/ 289 w 669"/>
                <a:gd name="T23" fmla="*/ 305 h 751"/>
                <a:gd name="T24" fmla="*/ 0 w 669"/>
                <a:gd name="T25" fmla="*/ 514 h 751"/>
                <a:gd name="T26" fmla="*/ 0 w 669"/>
                <a:gd name="T27" fmla="*/ 565 h 751"/>
                <a:gd name="T28" fmla="*/ 289 w 669"/>
                <a:gd name="T29" fmla="*/ 448 h 751"/>
                <a:gd name="T30" fmla="*/ 289 w 669"/>
                <a:gd name="T31" fmla="*/ 526 h 751"/>
                <a:gd name="T32" fmla="*/ 300 w 669"/>
                <a:gd name="T33" fmla="*/ 612 h 751"/>
                <a:gd name="T34" fmla="*/ 175 w 669"/>
                <a:gd name="T35" fmla="*/ 706 h 751"/>
                <a:gd name="T36" fmla="*/ 175 w 669"/>
                <a:gd name="T37" fmla="*/ 751 h 751"/>
                <a:gd name="T38" fmla="*/ 335 w 669"/>
                <a:gd name="T39" fmla="*/ 697 h 751"/>
                <a:gd name="T40" fmla="*/ 495 w 669"/>
                <a:gd name="T41" fmla="*/ 751 h 751"/>
                <a:gd name="T42" fmla="*/ 495 w 669"/>
                <a:gd name="T43" fmla="*/ 706 h 751"/>
                <a:gd name="T44" fmla="*/ 369 w 669"/>
                <a:gd name="T45" fmla="*/ 612 h 751"/>
                <a:gd name="T46" fmla="*/ 380 w 669"/>
                <a:gd name="T47" fmla="*/ 526 h 751"/>
                <a:gd name="T48" fmla="*/ 380 w 669"/>
                <a:gd name="T49" fmla="*/ 448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69" h="751">
                  <a:moveTo>
                    <a:pt x="380" y="448"/>
                  </a:moveTo>
                  <a:cubicBezTo>
                    <a:pt x="380" y="448"/>
                    <a:pt x="380" y="448"/>
                    <a:pt x="669" y="565"/>
                  </a:cubicBezTo>
                  <a:cubicBezTo>
                    <a:pt x="669" y="565"/>
                    <a:pt x="669" y="565"/>
                    <a:pt x="669" y="514"/>
                  </a:cubicBezTo>
                  <a:cubicBezTo>
                    <a:pt x="380" y="305"/>
                    <a:pt x="380" y="305"/>
                    <a:pt x="380" y="305"/>
                  </a:cubicBezTo>
                  <a:cubicBezTo>
                    <a:pt x="380" y="305"/>
                    <a:pt x="380" y="305"/>
                    <a:pt x="380" y="117"/>
                  </a:cubicBezTo>
                  <a:cubicBezTo>
                    <a:pt x="381" y="102"/>
                    <a:pt x="376" y="76"/>
                    <a:pt x="370" y="63"/>
                  </a:cubicBezTo>
                  <a:cubicBezTo>
                    <a:pt x="370" y="63"/>
                    <a:pt x="370" y="63"/>
                    <a:pt x="352" y="12"/>
                  </a:cubicBezTo>
                  <a:cubicBezTo>
                    <a:pt x="350" y="6"/>
                    <a:pt x="342" y="0"/>
                    <a:pt x="335" y="0"/>
                  </a:cubicBezTo>
                  <a:cubicBezTo>
                    <a:pt x="327" y="0"/>
                    <a:pt x="319" y="6"/>
                    <a:pt x="317" y="12"/>
                  </a:cubicBezTo>
                  <a:cubicBezTo>
                    <a:pt x="299" y="63"/>
                    <a:pt x="299" y="63"/>
                    <a:pt x="299" y="63"/>
                  </a:cubicBezTo>
                  <a:cubicBezTo>
                    <a:pt x="293" y="76"/>
                    <a:pt x="289" y="102"/>
                    <a:pt x="289" y="117"/>
                  </a:cubicBezTo>
                  <a:cubicBezTo>
                    <a:pt x="289" y="305"/>
                    <a:pt x="289" y="305"/>
                    <a:pt x="289" y="305"/>
                  </a:cubicBezTo>
                  <a:cubicBezTo>
                    <a:pt x="0" y="514"/>
                    <a:pt x="0" y="514"/>
                    <a:pt x="0" y="514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289" y="448"/>
                    <a:pt x="289" y="448"/>
                    <a:pt x="289" y="448"/>
                  </a:cubicBezTo>
                  <a:cubicBezTo>
                    <a:pt x="289" y="526"/>
                    <a:pt x="289" y="526"/>
                    <a:pt x="289" y="526"/>
                  </a:cubicBezTo>
                  <a:cubicBezTo>
                    <a:pt x="290" y="549"/>
                    <a:pt x="295" y="590"/>
                    <a:pt x="300" y="612"/>
                  </a:cubicBezTo>
                  <a:cubicBezTo>
                    <a:pt x="175" y="706"/>
                    <a:pt x="175" y="706"/>
                    <a:pt x="175" y="706"/>
                  </a:cubicBezTo>
                  <a:cubicBezTo>
                    <a:pt x="175" y="751"/>
                    <a:pt x="175" y="751"/>
                    <a:pt x="175" y="751"/>
                  </a:cubicBezTo>
                  <a:cubicBezTo>
                    <a:pt x="335" y="697"/>
                    <a:pt x="335" y="697"/>
                    <a:pt x="335" y="697"/>
                  </a:cubicBezTo>
                  <a:cubicBezTo>
                    <a:pt x="335" y="697"/>
                    <a:pt x="335" y="697"/>
                    <a:pt x="495" y="751"/>
                  </a:cubicBezTo>
                  <a:cubicBezTo>
                    <a:pt x="495" y="751"/>
                    <a:pt x="495" y="751"/>
                    <a:pt x="495" y="706"/>
                  </a:cubicBezTo>
                  <a:cubicBezTo>
                    <a:pt x="495" y="706"/>
                    <a:pt x="495" y="706"/>
                    <a:pt x="369" y="612"/>
                  </a:cubicBezTo>
                  <a:cubicBezTo>
                    <a:pt x="374" y="590"/>
                    <a:pt x="379" y="549"/>
                    <a:pt x="380" y="526"/>
                  </a:cubicBezTo>
                  <a:cubicBezTo>
                    <a:pt x="380" y="526"/>
                    <a:pt x="380" y="526"/>
                    <a:pt x="380" y="4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21" name="Group 420"/>
          <p:cNvGrpSpPr/>
          <p:nvPr/>
        </p:nvGrpSpPr>
        <p:grpSpPr>
          <a:xfrm>
            <a:off x="5408134" y="1430668"/>
            <a:ext cx="1601805" cy="365760"/>
            <a:chOff x="5365360" y="1430668"/>
            <a:chExt cx="1601805" cy="365760"/>
          </a:xfrm>
        </p:grpSpPr>
        <p:sp>
          <p:nvSpPr>
            <p:cNvPr id="202" name="Freeform 1602"/>
            <p:cNvSpPr>
              <a:spLocks noChangeAspect="1" noEditPoints="1"/>
            </p:cNvSpPr>
            <p:nvPr/>
          </p:nvSpPr>
          <p:spPr bwMode="auto">
            <a:xfrm>
              <a:off x="5365360" y="1430668"/>
              <a:ext cx="576285" cy="365760"/>
            </a:xfrm>
            <a:custGeom>
              <a:avLst/>
              <a:gdLst>
                <a:gd name="T0" fmla="*/ 0 w 10809"/>
                <a:gd name="T1" fmla="*/ 0 h 6879"/>
                <a:gd name="T2" fmla="*/ 0 w 10809"/>
                <a:gd name="T3" fmla="*/ 0 h 6879"/>
                <a:gd name="T4" fmla="*/ 0 w 10809"/>
                <a:gd name="T5" fmla="*/ 0 h 6879"/>
                <a:gd name="T6" fmla="*/ 0 w 10809"/>
                <a:gd name="T7" fmla="*/ 0 h 6879"/>
                <a:gd name="T8" fmla="*/ 0 w 10809"/>
                <a:gd name="T9" fmla="*/ 0 h 6879"/>
                <a:gd name="T10" fmla="*/ 0 w 10809"/>
                <a:gd name="T11" fmla="*/ 0 h 6879"/>
                <a:gd name="T12" fmla="*/ 0 w 10809"/>
                <a:gd name="T13" fmla="*/ 0 h 6879"/>
                <a:gd name="T14" fmla="*/ 0 w 10809"/>
                <a:gd name="T15" fmla="*/ 0 h 6879"/>
                <a:gd name="T16" fmla="*/ 0 w 10809"/>
                <a:gd name="T17" fmla="*/ 0 h 6879"/>
                <a:gd name="T18" fmla="*/ 0 w 10809"/>
                <a:gd name="T19" fmla="*/ 0 h 6879"/>
                <a:gd name="T20" fmla="*/ 0 w 10809"/>
                <a:gd name="T21" fmla="*/ 0 h 6879"/>
                <a:gd name="T22" fmla="*/ 0 w 10809"/>
                <a:gd name="T23" fmla="*/ 0 h 6879"/>
                <a:gd name="T24" fmla="*/ 0 w 10809"/>
                <a:gd name="T25" fmla="*/ 0 h 6879"/>
                <a:gd name="T26" fmla="*/ 0 w 10809"/>
                <a:gd name="T27" fmla="*/ 0 h 6879"/>
                <a:gd name="T28" fmla="*/ 0 w 10809"/>
                <a:gd name="T29" fmla="*/ 0 h 6879"/>
                <a:gd name="T30" fmla="*/ 0 w 10809"/>
                <a:gd name="T31" fmla="*/ 0 h 6879"/>
                <a:gd name="T32" fmla="*/ 0 w 10809"/>
                <a:gd name="T33" fmla="*/ 0 h 6879"/>
                <a:gd name="T34" fmla="*/ 0 w 10809"/>
                <a:gd name="T35" fmla="*/ 0 h 6879"/>
                <a:gd name="T36" fmla="*/ 0 w 10809"/>
                <a:gd name="T37" fmla="*/ 0 h 6879"/>
                <a:gd name="T38" fmla="*/ 0 w 10809"/>
                <a:gd name="T39" fmla="*/ 0 h 6879"/>
                <a:gd name="T40" fmla="*/ 0 w 10809"/>
                <a:gd name="T41" fmla="*/ 0 h 6879"/>
                <a:gd name="T42" fmla="*/ 0 w 10809"/>
                <a:gd name="T43" fmla="*/ 0 h 6879"/>
                <a:gd name="T44" fmla="*/ 0 w 10809"/>
                <a:gd name="T45" fmla="*/ 0 h 6879"/>
                <a:gd name="T46" fmla="*/ 0 w 10809"/>
                <a:gd name="T47" fmla="*/ 0 h 6879"/>
                <a:gd name="T48" fmla="*/ 0 w 10809"/>
                <a:gd name="T49" fmla="*/ 0 h 6879"/>
                <a:gd name="T50" fmla="*/ 0 w 10809"/>
                <a:gd name="T51" fmla="*/ 0 h 6879"/>
                <a:gd name="T52" fmla="*/ 0 w 10809"/>
                <a:gd name="T53" fmla="*/ 0 h 6879"/>
                <a:gd name="T54" fmla="*/ 0 w 10809"/>
                <a:gd name="T55" fmla="*/ 0 h 6879"/>
                <a:gd name="T56" fmla="*/ 0 w 10809"/>
                <a:gd name="T57" fmla="*/ 0 h 6879"/>
                <a:gd name="T58" fmla="*/ 0 w 10809"/>
                <a:gd name="T59" fmla="*/ 0 h 6879"/>
                <a:gd name="T60" fmla="*/ 0 w 10809"/>
                <a:gd name="T61" fmla="*/ 0 h 6879"/>
                <a:gd name="T62" fmla="*/ 0 w 10809"/>
                <a:gd name="T63" fmla="*/ 0 h 6879"/>
                <a:gd name="T64" fmla="*/ 0 w 10809"/>
                <a:gd name="T65" fmla="*/ 0 h 6879"/>
                <a:gd name="T66" fmla="*/ 0 w 10809"/>
                <a:gd name="T67" fmla="*/ 0 h 6879"/>
                <a:gd name="T68" fmla="*/ 0 w 10809"/>
                <a:gd name="T69" fmla="*/ 0 h 6879"/>
                <a:gd name="T70" fmla="*/ 0 w 10809"/>
                <a:gd name="T71" fmla="*/ 0 h 6879"/>
                <a:gd name="T72" fmla="*/ 0 w 10809"/>
                <a:gd name="T73" fmla="*/ 0 h 6879"/>
                <a:gd name="T74" fmla="*/ 0 w 10809"/>
                <a:gd name="T75" fmla="*/ 0 h 6879"/>
                <a:gd name="T76" fmla="*/ 0 w 10809"/>
                <a:gd name="T77" fmla="*/ 0 h 6879"/>
                <a:gd name="T78" fmla="*/ 0 w 10809"/>
                <a:gd name="T79" fmla="*/ 0 h 6879"/>
                <a:gd name="T80" fmla="*/ 0 w 10809"/>
                <a:gd name="T81" fmla="*/ 0 h 6879"/>
                <a:gd name="T82" fmla="*/ 0 w 10809"/>
                <a:gd name="T83" fmla="*/ 0 h 6879"/>
                <a:gd name="T84" fmla="*/ 0 w 10809"/>
                <a:gd name="T85" fmla="*/ 0 h 6879"/>
                <a:gd name="T86" fmla="*/ 0 w 10809"/>
                <a:gd name="T87" fmla="*/ 0 h 68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809"/>
                <a:gd name="T133" fmla="*/ 0 h 6879"/>
                <a:gd name="T134" fmla="*/ 10809 w 10809"/>
                <a:gd name="T135" fmla="*/ 6879 h 68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809" h="6879">
                  <a:moveTo>
                    <a:pt x="10589" y="3018"/>
                  </a:moveTo>
                  <a:cubicBezTo>
                    <a:pt x="5805" y="133"/>
                    <a:pt x="5805" y="133"/>
                    <a:pt x="5805" y="133"/>
                  </a:cubicBezTo>
                  <a:cubicBezTo>
                    <a:pt x="5585" y="0"/>
                    <a:pt x="5225" y="0"/>
                    <a:pt x="5005" y="133"/>
                  </a:cubicBezTo>
                  <a:cubicBezTo>
                    <a:pt x="221" y="3018"/>
                    <a:pt x="221" y="3018"/>
                    <a:pt x="221" y="3018"/>
                  </a:cubicBezTo>
                  <a:cubicBezTo>
                    <a:pt x="0" y="3151"/>
                    <a:pt x="21" y="3322"/>
                    <a:pt x="267" y="3398"/>
                  </a:cubicBezTo>
                  <a:cubicBezTo>
                    <a:pt x="2885" y="4210"/>
                    <a:pt x="2885" y="4210"/>
                    <a:pt x="2885" y="4210"/>
                  </a:cubicBezTo>
                  <a:cubicBezTo>
                    <a:pt x="2885" y="4705"/>
                    <a:pt x="2885" y="4705"/>
                    <a:pt x="2885" y="4705"/>
                  </a:cubicBezTo>
                  <a:cubicBezTo>
                    <a:pt x="2885" y="4705"/>
                    <a:pt x="2885" y="4705"/>
                    <a:pt x="2885" y="4705"/>
                  </a:cubicBezTo>
                  <a:cubicBezTo>
                    <a:pt x="2885" y="4705"/>
                    <a:pt x="2885" y="4706"/>
                    <a:pt x="2885" y="4706"/>
                  </a:cubicBezTo>
                  <a:cubicBezTo>
                    <a:pt x="2885" y="5164"/>
                    <a:pt x="4013" y="5536"/>
                    <a:pt x="5405" y="5536"/>
                  </a:cubicBezTo>
                  <a:cubicBezTo>
                    <a:pt x="6797" y="5536"/>
                    <a:pt x="7925" y="5164"/>
                    <a:pt x="7925" y="4706"/>
                  </a:cubicBezTo>
                  <a:cubicBezTo>
                    <a:pt x="7925" y="4706"/>
                    <a:pt x="7925" y="4705"/>
                    <a:pt x="7925" y="4705"/>
                  </a:cubicBezTo>
                  <a:cubicBezTo>
                    <a:pt x="7925" y="4451"/>
                    <a:pt x="7925" y="4451"/>
                    <a:pt x="7925" y="4451"/>
                  </a:cubicBezTo>
                  <a:cubicBezTo>
                    <a:pt x="7925" y="4210"/>
                    <a:pt x="7925" y="4210"/>
                    <a:pt x="7925" y="4210"/>
                  </a:cubicBezTo>
                  <a:cubicBezTo>
                    <a:pt x="9196" y="3816"/>
                    <a:pt x="9196" y="3816"/>
                    <a:pt x="9196" y="3816"/>
                  </a:cubicBezTo>
                  <a:cubicBezTo>
                    <a:pt x="9196" y="5531"/>
                    <a:pt x="9196" y="5531"/>
                    <a:pt x="9196" y="5531"/>
                  </a:cubicBezTo>
                  <a:cubicBezTo>
                    <a:pt x="9132" y="5566"/>
                    <a:pt x="9089" y="5628"/>
                    <a:pt x="9089" y="5700"/>
                  </a:cubicBezTo>
                  <a:cubicBezTo>
                    <a:pt x="9089" y="5763"/>
                    <a:pt x="9121" y="5818"/>
                    <a:pt x="9172" y="5854"/>
                  </a:cubicBezTo>
                  <a:cubicBezTo>
                    <a:pt x="8869" y="6698"/>
                    <a:pt x="8869" y="6698"/>
                    <a:pt x="8869" y="6698"/>
                  </a:cubicBezTo>
                  <a:cubicBezTo>
                    <a:pt x="8833" y="6797"/>
                    <a:pt x="8853" y="6879"/>
                    <a:pt x="8912" y="6879"/>
                  </a:cubicBezTo>
                  <a:cubicBezTo>
                    <a:pt x="9666" y="6879"/>
                    <a:pt x="9666" y="6879"/>
                    <a:pt x="9666" y="6879"/>
                  </a:cubicBezTo>
                  <a:cubicBezTo>
                    <a:pt x="9725" y="6879"/>
                    <a:pt x="9745" y="6797"/>
                    <a:pt x="9709" y="6698"/>
                  </a:cubicBezTo>
                  <a:cubicBezTo>
                    <a:pt x="9414" y="5875"/>
                    <a:pt x="9414" y="5875"/>
                    <a:pt x="9414" y="5875"/>
                  </a:cubicBezTo>
                  <a:cubicBezTo>
                    <a:pt x="9484" y="5842"/>
                    <a:pt x="9533" y="5776"/>
                    <a:pt x="9533" y="5700"/>
                  </a:cubicBezTo>
                  <a:cubicBezTo>
                    <a:pt x="9533" y="5617"/>
                    <a:pt x="9475" y="5546"/>
                    <a:pt x="9393" y="5517"/>
                  </a:cubicBezTo>
                  <a:cubicBezTo>
                    <a:pt x="9393" y="3755"/>
                    <a:pt x="9393" y="3755"/>
                    <a:pt x="9393" y="3755"/>
                  </a:cubicBezTo>
                  <a:cubicBezTo>
                    <a:pt x="10543" y="3398"/>
                    <a:pt x="10543" y="3398"/>
                    <a:pt x="10543" y="3398"/>
                  </a:cubicBezTo>
                  <a:cubicBezTo>
                    <a:pt x="10789" y="3322"/>
                    <a:pt x="10809" y="3151"/>
                    <a:pt x="10589" y="3018"/>
                  </a:cubicBezTo>
                  <a:close/>
                  <a:moveTo>
                    <a:pt x="5405" y="5361"/>
                  </a:moveTo>
                  <a:cubicBezTo>
                    <a:pt x="4307" y="5361"/>
                    <a:pt x="3416" y="5068"/>
                    <a:pt x="3416" y="4706"/>
                  </a:cubicBezTo>
                  <a:cubicBezTo>
                    <a:pt x="3416" y="4706"/>
                    <a:pt x="3416" y="4706"/>
                    <a:pt x="3416" y="4705"/>
                  </a:cubicBezTo>
                  <a:cubicBezTo>
                    <a:pt x="3417" y="4608"/>
                    <a:pt x="3482" y="4515"/>
                    <a:pt x="3599" y="4432"/>
                  </a:cubicBezTo>
                  <a:cubicBezTo>
                    <a:pt x="3914" y="4208"/>
                    <a:pt x="4604" y="4052"/>
                    <a:pt x="5405" y="4052"/>
                  </a:cubicBezTo>
                  <a:cubicBezTo>
                    <a:pt x="6206" y="4052"/>
                    <a:pt x="6896" y="4208"/>
                    <a:pt x="7211" y="4432"/>
                  </a:cubicBezTo>
                  <a:cubicBezTo>
                    <a:pt x="7328" y="4515"/>
                    <a:pt x="7393" y="4608"/>
                    <a:pt x="7393" y="4705"/>
                  </a:cubicBezTo>
                  <a:cubicBezTo>
                    <a:pt x="7393" y="4706"/>
                    <a:pt x="7394" y="4706"/>
                    <a:pt x="7394" y="4706"/>
                  </a:cubicBezTo>
                  <a:cubicBezTo>
                    <a:pt x="7394" y="5068"/>
                    <a:pt x="6503" y="5361"/>
                    <a:pt x="5405" y="5361"/>
                  </a:cubicBezTo>
                  <a:close/>
                  <a:moveTo>
                    <a:pt x="7925" y="3300"/>
                  </a:moveTo>
                  <a:cubicBezTo>
                    <a:pt x="7925" y="2842"/>
                    <a:pt x="6797" y="2470"/>
                    <a:pt x="5405" y="2470"/>
                  </a:cubicBezTo>
                  <a:cubicBezTo>
                    <a:pt x="4126" y="2470"/>
                    <a:pt x="3070" y="2784"/>
                    <a:pt x="2907" y="3190"/>
                  </a:cubicBezTo>
                  <a:cubicBezTo>
                    <a:pt x="2907" y="3071"/>
                    <a:pt x="2907" y="3071"/>
                    <a:pt x="2907" y="3071"/>
                  </a:cubicBezTo>
                  <a:cubicBezTo>
                    <a:pt x="2907" y="2622"/>
                    <a:pt x="4030" y="2257"/>
                    <a:pt x="5416" y="2257"/>
                  </a:cubicBezTo>
                  <a:cubicBezTo>
                    <a:pt x="6802" y="2257"/>
                    <a:pt x="7925" y="2622"/>
                    <a:pt x="7925" y="3071"/>
                  </a:cubicBezTo>
                  <a:lnTo>
                    <a:pt x="7925" y="3300"/>
                  </a:lnTo>
                  <a:close/>
                </a:path>
              </a:pathLst>
            </a:custGeom>
            <a:solidFill>
              <a:schemeClr val="accent5"/>
            </a:solidFill>
            <a:ln w="2857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5961325" y="1493644"/>
              <a:ext cx="1005840" cy="239809"/>
            </a:xfrm>
            <a:prstGeom prst="rect">
              <a:avLst/>
            </a:prstGeom>
            <a:noFill/>
          </p:spPr>
          <p:txBody>
            <a:bodyPr wrap="square" anchor="ctr" anchorCtr="0">
              <a:spAutoFit/>
            </a:bodyPr>
            <a:lstStyle/>
            <a:p>
              <a:pPr>
                <a:lnSpc>
                  <a:spcPct val="95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Education</a:t>
              </a:r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5469748" y="2000471"/>
            <a:ext cx="1540191" cy="457200"/>
            <a:chOff x="5426974" y="2000471"/>
            <a:chExt cx="1540191" cy="457200"/>
          </a:xfrm>
        </p:grpSpPr>
        <p:sp>
          <p:nvSpPr>
            <p:cNvPr id="299" name="Rectangle 298"/>
            <p:cNvSpPr/>
            <p:nvPr/>
          </p:nvSpPr>
          <p:spPr>
            <a:xfrm>
              <a:off x="5961325" y="2109167"/>
              <a:ext cx="1005840" cy="239809"/>
            </a:xfrm>
            <a:prstGeom prst="rect">
              <a:avLst/>
            </a:prstGeom>
            <a:noFill/>
          </p:spPr>
          <p:txBody>
            <a:bodyPr wrap="square" anchor="ctr" anchorCtr="0">
              <a:spAutoFit/>
            </a:bodyPr>
            <a:lstStyle/>
            <a:p>
              <a:pPr>
                <a:lnSpc>
                  <a:spcPct val="95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Health Care</a:t>
              </a:r>
            </a:p>
          </p:txBody>
        </p:sp>
        <p:sp>
          <p:nvSpPr>
            <p:cNvPr id="311" name="Freeform 5"/>
            <p:cNvSpPr>
              <a:spLocks noChangeAspect="1" noEditPoints="1"/>
            </p:cNvSpPr>
            <p:nvPr/>
          </p:nvSpPr>
          <p:spPr bwMode="auto">
            <a:xfrm>
              <a:off x="5426974" y="2000471"/>
              <a:ext cx="453057" cy="457200"/>
            </a:xfrm>
            <a:custGeom>
              <a:avLst/>
              <a:gdLst/>
              <a:ahLst/>
              <a:cxnLst>
                <a:cxn ang="0">
                  <a:pos x="1378" y="2102"/>
                </a:cxn>
                <a:cxn ang="0">
                  <a:pos x="1108" y="2361"/>
                </a:cxn>
                <a:cxn ang="0">
                  <a:pos x="980" y="644"/>
                </a:cxn>
                <a:cxn ang="0">
                  <a:pos x="1102" y="181"/>
                </a:cxn>
                <a:cxn ang="0">
                  <a:pos x="349" y="391"/>
                </a:cxn>
                <a:cxn ang="0">
                  <a:pos x="858" y="651"/>
                </a:cxn>
                <a:cxn ang="0">
                  <a:pos x="1420" y="288"/>
                </a:cxn>
                <a:cxn ang="0">
                  <a:pos x="1787" y="651"/>
                </a:cxn>
                <a:cxn ang="0">
                  <a:pos x="2295" y="391"/>
                </a:cxn>
                <a:cxn ang="0">
                  <a:pos x="1424" y="1196"/>
                </a:cxn>
                <a:cxn ang="0">
                  <a:pos x="1067" y="1533"/>
                </a:cxn>
                <a:cxn ang="0">
                  <a:pos x="1212" y="1599"/>
                </a:cxn>
                <a:cxn ang="0">
                  <a:pos x="1624" y="1150"/>
                </a:cxn>
                <a:cxn ang="0">
                  <a:pos x="1262" y="2215"/>
                </a:cxn>
                <a:cxn ang="0">
                  <a:pos x="1502" y="1823"/>
                </a:cxn>
                <a:cxn ang="0">
                  <a:pos x="1150" y="2145"/>
                </a:cxn>
                <a:cxn ang="0">
                  <a:pos x="1387" y="1699"/>
                </a:cxn>
                <a:cxn ang="0">
                  <a:pos x="1259" y="1964"/>
                </a:cxn>
                <a:cxn ang="0">
                  <a:pos x="1516" y="1491"/>
                </a:cxn>
                <a:cxn ang="0">
                  <a:pos x="1541" y="2349"/>
                </a:cxn>
                <a:cxn ang="0">
                  <a:pos x="821" y="821"/>
                </a:cxn>
                <a:cxn ang="0">
                  <a:pos x="1168" y="899"/>
                </a:cxn>
                <a:cxn ang="0">
                  <a:pos x="1087" y="892"/>
                </a:cxn>
                <a:cxn ang="0">
                  <a:pos x="1200" y="992"/>
                </a:cxn>
                <a:cxn ang="0">
                  <a:pos x="1175" y="800"/>
                </a:cxn>
                <a:cxn ang="0">
                  <a:pos x="1162" y="787"/>
                </a:cxn>
                <a:cxn ang="0">
                  <a:pos x="1158" y="944"/>
                </a:cxn>
                <a:cxn ang="0">
                  <a:pos x="1155" y="919"/>
                </a:cxn>
                <a:cxn ang="0">
                  <a:pos x="1645" y="1098"/>
                </a:cxn>
                <a:cxn ang="0">
                  <a:pos x="1175" y="1271"/>
                </a:cxn>
                <a:cxn ang="0">
                  <a:pos x="1017" y="1383"/>
                </a:cxn>
                <a:cxn ang="0">
                  <a:pos x="1465" y="997"/>
                </a:cxn>
                <a:cxn ang="0">
                  <a:pos x="1699" y="846"/>
                </a:cxn>
                <a:cxn ang="0">
                  <a:pos x="1567" y="828"/>
                </a:cxn>
                <a:cxn ang="0">
                  <a:pos x="1441" y="779"/>
                </a:cxn>
                <a:cxn ang="0">
                  <a:pos x="1478" y="774"/>
                </a:cxn>
                <a:cxn ang="0">
                  <a:pos x="1491" y="787"/>
                </a:cxn>
                <a:cxn ang="0">
                  <a:pos x="1498" y="919"/>
                </a:cxn>
                <a:cxn ang="0">
                  <a:pos x="1495" y="944"/>
                </a:cxn>
                <a:cxn ang="0">
                  <a:pos x="1266" y="1202"/>
                </a:cxn>
                <a:cxn ang="0">
                  <a:pos x="1382" y="1190"/>
                </a:cxn>
                <a:cxn ang="0">
                  <a:pos x="1267" y="979"/>
                </a:cxn>
                <a:cxn ang="0">
                  <a:pos x="1456" y="134"/>
                </a:cxn>
                <a:cxn ang="0">
                  <a:pos x="1268" y="257"/>
                </a:cxn>
                <a:cxn ang="0">
                  <a:pos x="1272" y="1705"/>
                </a:cxn>
                <a:cxn ang="0">
                  <a:pos x="1324" y="2651"/>
                </a:cxn>
                <a:cxn ang="0">
                  <a:pos x="1324" y="2651"/>
                </a:cxn>
                <a:cxn ang="0">
                  <a:pos x="1278" y="1957"/>
                </a:cxn>
                <a:cxn ang="0">
                  <a:pos x="1364" y="2156"/>
                </a:cxn>
                <a:cxn ang="0">
                  <a:pos x="1285" y="2202"/>
                </a:cxn>
              </a:cxnLst>
              <a:rect l="0" t="0" r="r" b="b"/>
              <a:pathLst>
                <a:path w="2644" h="2665">
                  <a:moveTo>
                    <a:pt x="1250" y="2249"/>
                  </a:moveTo>
                  <a:cubicBezTo>
                    <a:pt x="1274" y="2235"/>
                    <a:pt x="1346" y="2196"/>
                    <a:pt x="1369" y="2174"/>
                  </a:cubicBezTo>
                  <a:cubicBezTo>
                    <a:pt x="1391" y="2153"/>
                    <a:pt x="1378" y="2102"/>
                    <a:pt x="1378" y="2102"/>
                  </a:cubicBezTo>
                  <a:cubicBezTo>
                    <a:pt x="1378" y="2102"/>
                    <a:pt x="1445" y="2073"/>
                    <a:pt x="1471" y="2058"/>
                  </a:cubicBezTo>
                  <a:cubicBezTo>
                    <a:pt x="1493" y="2108"/>
                    <a:pt x="1495" y="2183"/>
                    <a:pt x="1458" y="2211"/>
                  </a:cubicBezTo>
                  <a:cubicBezTo>
                    <a:pt x="1377" y="2271"/>
                    <a:pt x="1206" y="2321"/>
                    <a:pt x="1108" y="2361"/>
                  </a:cubicBezTo>
                  <a:cubicBezTo>
                    <a:pt x="1141" y="2318"/>
                    <a:pt x="1194" y="2279"/>
                    <a:pt x="1250" y="2249"/>
                  </a:cubicBezTo>
                  <a:close/>
                  <a:moveTo>
                    <a:pt x="858" y="651"/>
                  </a:moveTo>
                  <a:cubicBezTo>
                    <a:pt x="884" y="665"/>
                    <a:pt x="943" y="668"/>
                    <a:pt x="980" y="644"/>
                  </a:cubicBezTo>
                  <a:cubicBezTo>
                    <a:pt x="1035" y="716"/>
                    <a:pt x="1163" y="649"/>
                    <a:pt x="1225" y="637"/>
                  </a:cubicBezTo>
                  <a:cubicBezTo>
                    <a:pt x="1225" y="515"/>
                    <a:pt x="1225" y="411"/>
                    <a:pt x="1225" y="288"/>
                  </a:cubicBezTo>
                  <a:cubicBezTo>
                    <a:pt x="1123" y="305"/>
                    <a:pt x="1145" y="217"/>
                    <a:pt x="1102" y="181"/>
                  </a:cubicBezTo>
                  <a:cubicBezTo>
                    <a:pt x="1023" y="112"/>
                    <a:pt x="886" y="201"/>
                    <a:pt x="814" y="220"/>
                  </a:cubicBezTo>
                  <a:cubicBezTo>
                    <a:pt x="616" y="271"/>
                    <a:pt x="231" y="244"/>
                    <a:pt x="0" y="254"/>
                  </a:cubicBezTo>
                  <a:cubicBezTo>
                    <a:pt x="22" y="346"/>
                    <a:pt x="223" y="419"/>
                    <a:pt x="349" y="391"/>
                  </a:cubicBezTo>
                  <a:cubicBezTo>
                    <a:pt x="342" y="491"/>
                    <a:pt x="471" y="516"/>
                    <a:pt x="540" y="490"/>
                  </a:cubicBezTo>
                  <a:cubicBezTo>
                    <a:pt x="550" y="616"/>
                    <a:pt x="721" y="638"/>
                    <a:pt x="808" y="562"/>
                  </a:cubicBezTo>
                  <a:cubicBezTo>
                    <a:pt x="810" y="590"/>
                    <a:pt x="831" y="636"/>
                    <a:pt x="858" y="651"/>
                  </a:cubicBezTo>
                  <a:close/>
                  <a:moveTo>
                    <a:pt x="1831" y="220"/>
                  </a:moveTo>
                  <a:cubicBezTo>
                    <a:pt x="1758" y="201"/>
                    <a:pt x="1621" y="112"/>
                    <a:pt x="1542" y="181"/>
                  </a:cubicBezTo>
                  <a:cubicBezTo>
                    <a:pt x="1500" y="217"/>
                    <a:pt x="1521" y="305"/>
                    <a:pt x="1420" y="288"/>
                  </a:cubicBezTo>
                  <a:cubicBezTo>
                    <a:pt x="1420" y="411"/>
                    <a:pt x="1420" y="515"/>
                    <a:pt x="1420" y="637"/>
                  </a:cubicBezTo>
                  <a:cubicBezTo>
                    <a:pt x="1481" y="649"/>
                    <a:pt x="1609" y="716"/>
                    <a:pt x="1664" y="644"/>
                  </a:cubicBezTo>
                  <a:cubicBezTo>
                    <a:pt x="1701" y="668"/>
                    <a:pt x="1761" y="665"/>
                    <a:pt x="1787" y="651"/>
                  </a:cubicBezTo>
                  <a:cubicBezTo>
                    <a:pt x="1813" y="636"/>
                    <a:pt x="1834" y="590"/>
                    <a:pt x="1836" y="562"/>
                  </a:cubicBezTo>
                  <a:cubicBezTo>
                    <a:pt x="1923" y="638"/>
                    <a:pt x="2094" y="616"/>
                    <a:pt x="2104" y="490"/>
                  </a:cubicBezTo>
                  <a:cubicBezTo>
                    <a:pt x="2173" y="516"/>
                    <a:pt x="2302" y="491"/>
                    <a:pt x="2295" y="391"/>
                  </a:cubicBezTo>
                  <a:cubicBezTo>
                    <a:pt x="2421" y="419"/>
                    <a:pt x="2623" y="346"/>
                    <a:pt x="2644" y="254"/>
                  </a:cubicBezTo>
                  <a:cubicBezTo>
                    <a:pt x="2413" y="244"/>
                    <a:pt x="2028" y="271"/>
                    <a:pt x="1831" y="220"/>
                  </a:cubicBezTo>
                  <a:close/>
                  <a:moveTo>
                    <a:pt x="1424" y="1196"/>
                  </a:moveTo>
                  <a:cubicBezTo>
                    <a:pt x="1461" y="1210"/>
                    <a:pt x="1478" y="1228"/>
                    <a:pt x="1470" y="1275"/>
                  </a:cubicBezTo>
                  <a:cubicBezTo>
                    <a:pt x="1455" y="1370"/>
                    <a:pt x="1316" y="1381"/>
                    <a:pt x="1229" y="1420"/>
                  </a:cubicBezTo>
                  <a:cubicBezTo>
                    <a:pt x="1171" y="1447"/>
                    <a:pt x="1098" y="1488"/>
                    <a:pt x="1067" y="1533"/>
                  </a:cubicBezTo>
                  <a:cubicBezTo>
                    <a:pt x="1002" y="1624"/>
                    <a:pt x="1047" y="1746"/>
                    <a:pt x="1141" y="1774"/>
                  </a:cubicBezTo>
                  <a:cubicBezTo>
                    <a:pt x="1264" y="1711"/>
                    <a:pt x="1126" y="1781"/>
                    <a:pt x="1264" y="1711"/>
                  </a:cubicBezTo>
                  <a:cubicBezTo>
                    <a:pt x="1224" y="1692"/>
                    <a:pt x="1195" y="1652"/>
                    <a:pt x="1212" y="1599"/>
                  </a:cubicBezTo>
                  <a:cubicBezTo>
                    <a:pt x="1221" y="1572"/>
                    <a:pt x="1272" y="1543"/>
                    <a:pt x="1312" y="1529"/>
                  </a:cubicBezTo>
                  <a:cubicBezTo>
                    <a:pt x="1423" y="1489"/>
                    <a:pt x="1568" y="1455"/>
                    <a:pt x="1637" y="1362"/>
                  </a:cubicBezTo>
                  <a:cubicBezTo>
                    <a:pt x="1674" y="1312"/>
                    <a:pt x="1669" y="1214"/>
                    <a:pt x="1624" y="1150"/>
                  </a:cubicBezTo>
                  <a:cubicBezTo>
                    <a:pt x="1560" y="1164"/>
                    <a:pt x="1492" y="1181"/>
                    <a:pt x="1424" y="1196"/>
                  </a:cubicBezTo>
                  <a:close/>
                  <a:moveTo>
                    <a:pt x="1150" y="2145"/>
                  </a:moveTo>
                  <a:cubicBezTo>
                    <a:pt x="1155" y="2190"/>
                    <a:pt x="1209" y="2224"/>
                    <a:pt x="1262" y="2215"/>
                  </a:cubicBezTo>
                  <a:cubicBezTo>
                    <a:pt x="1283" y="2202"/>
                    <a:pt x="1234" y="2134"/>
                    <a:pt x="1266" y="2120"/>
                  </a:cubicBezTo>
                  <a:cubicBezTo>
                    <a:pt x="1350" y="2070"/>
                    <a:pt x="1534" y="2058"/>
                    <a:pt x="1520" y="1887"/>
                  </a:cubicBezTo>
                  <a:cubicBezTo>
                    <a:pt x="1519" y="1866"/>
                    <a:pt x="1510" y="1844"/>
                    <a:pt x="1502" y="1823"/>
                  </a:cubicBezTo>
                  <a:cubicBezTo>
                    <a:pt x="1459" y="1839"/>
                    <a:pt x="1389" y="1861"/>
                    <a:pt x="1389" y="1861"/>
                  </a:cubicBezTo>
                  <a:cubicBezTo>
                    <a:pt x="1389" y="1861"/>
                    <a:pt x="1403" y="1875"/>
                    <a:pt x="1398" y="1921"/>
                  </a:cubicBezTo>
                  <a:cubicBezTo>
                    <a:pt x="1394" y="1967"/>
                    <a:pt x="1133" y="2005"/>
                    <a:pt x="1150" y="2145"/>
                  </a:cubicBezTo>
                  <a:close/>
                  <a:moveTo>
                    <a:pt x="1516" y="1491"/>
                  </a:moveTo>
                  <a:cubicBezTo>
                    <a:pt x="1362" y="1547"/>
                    <a:pt x="1550" y="1480"/>
                    <a:pt x="1396" y="1535"/>
                  </a:cubicBezTo>
                  <a:cubicBezTo>
                    <a:pt x="1396" y="1535"/>
                    <a:pt x="1469" y="1656"/>
                    <a:pt x="1387" y="1699"/>
                  </a:cubicBezTo>
                  <a:cubicBezTo>
                    <a:pt x="1289" y="1751"/>
                    <a:pt x="1136" y="1760"/>
                    <a:pt x="1108" y="1891"/>
                  </a:cubicBezTo>
                  <a:cubicBezTo>
                    <a:pt x="1095" y="1952"/>
                    <a:pt x="1112" y="2003"/>
                    <a:pt x="1154" y="2028"/>
                  </a:cubicBezTo>
                  <a:cubicBezTo>
                    <a:pt x="1187" y="2004"/>
                    <a:pt x="1222" y="1984"/>
                    <a:pt x="1259" y="1964"/>
                  </a:cubicBezTo>
                  <a:cubicBezTo>
                    <a:pt x="1204" y="1889"/>
                    <a:pt x="1309" y="1855"/>
                    <a:pt x="1379" y="1832"/>
                  </a:cubicBezTo>
                  <a:cubicBezTo>
                    <a:pt x="1431" y="1816"/>
                    <a:pt x="1486" y="1800"/>
                    <a:pt x="1524" y="1774"/>
                  </a:cubicBezTo>
                  <a:cubicBezTo>
                    <a:pt x="1615" y="1712"/>
                    <a:pt x="1628" y="1540"/>
                    <a:pt x="1516" y="1491"/>
                  </a:cubicBezTo>
                  <a:close/>
                  <a:moveTo>
                    <a:pt x="1429" y="2257"/>
                  </a:moveTo>
                  <a:cubicBezTo>
                    <a:pt x="1410" y="2267"/>
                    <a:pt x="1390" y="2276"/>
                    <a:pt x="1371" y="2285"/>
                  </a:cubicBezTo>
                  <a:cubicBezTo>
                    <a:pt x="1371" y="2285"/>
                    <a:pt x="1476" y="2358"/>
                    <a:pt x="1541" y="2349"/>
                  </a:cubicBezTo>
                  <a:cubicBezTo>
                    <a:pt x="1513" y="2309"/>
                    <a:pt x="1474" y="2280"/>
                    <a:pt x="1429" y="2257"/>
                  </a:cubicBezTo>
                  <a:close/>
                  <a:moveTo>
                    <a:pt x="1012" y="1100"/>
                  </a:moveTo>
                  <a:cubicBezTo>
                    <a:pt x="904" y="1053"/>
                    <a:pt x="790" y="981"/>
                    <a:pt x="821" y="821"/>
                  </a:cubicBezTo>
                  <a:cubicBezTo>
                    <a:pt x="845" y="687"/>
                    <a:pt x="1147" y="658"/>
                    <a:pt x="1212" y="779"/>
                  </a:cubicBezTo>
                  <a:cubicBezTo>
                    <a:pt x="1223" y="799"/>
                    <a:pt x="1236" y="853"/>
                    <a:pt x="1221" y="875"/>
                  </a:cubicBezTo>
                  <a:cubicBezTo>
                    <a:pt x="1210" y="889"/>
                    <a:pt x="1191" y="896"/>
                    <a:pt x="1168" y="899"/>
                  </a:cubicBezTo>
                  <a:cubicBezTo>
                    <a:pt x="1133" y="843"/>
                    <a:pt x="1086" y="828"/>
                    <a:pt x="1086" y="828"/>
                  </a:cubicBezTo>
                  <a:cubicBezTo>
                    <a:pt x="1117" y="844"/>
                    <a:pt x="1134" y="880"/>
                    <a:pt x="1141" y="900"/>
                  </a:cubicBezTo>
                  <a:cubicBezTo>
                    <a:pt x="1122" y="899"/>
                    <a:pt x="1103" y="896"/>
                    <a:pt x="1087" y="892"/>
                  </a:cubicBezTo>
                  <a:cubicBezTo>
                    <a:pt x="1033" y="877"/>
                    <a:pt x="997" y="808"/>
                    <a:pt x="954" y="846"/>
                  </a:cubicBezTo>
                  <a:cubicBezTo>
                    <a:pt x="945" y="860"/>
                    <a:pt x="933" y="880"/>
                    <a:pt x="954" y="904"/>
                  </a:cubicBezTo>
                  <a:cubicBezTo>
                    <a:pt x="1013" y="956"/>
                    <a:pt x="1101" y="979"/>
                    <a:pt x="1200" y="992"/>
                  </a:cubicBezTo>
                  <a:cubicBezTo>
                    <a:pt x="1120" y="1010"/>
                    <a:pt x="1061" y="1050"/>
                    <a:pt x="1012" y="1100"/>
                  </a:cubicBezTo>
                  <a:close/>
                  <a:moveTo>
                    <a:pt x="1162" y="787"/>
                  </a:moveTo>
                  <a:cubicBezTo>
                    <a:pt x="1162" y="794"/>
                    <a:pt x="1167" y="800"/>
                    <a:pt x="1175" y="800"/>
                  </a:cubicBezTo>
                  <a:cubicBezTo>
                    <a:pt x="1182" y="800"/>
                    <a:pt x="1187" y="794"/>
                    <a:pt x="1187" y="787"/>
                  </a:cubicBezTo>
                  <a:cubicBezTo>
                    <a:pt x="1187" y="780"/>
                    <a:pt x="1182" y="774"/>
                    <a:pt x="1175" y="774"/>
                  </a:cubicBezTo>
                  <a:cubicBezTo>
                    <a:pt x="1167" y="774"/>
                    <a:pt x="1162" y="780"/>
                    <a:pt x="1162" y="787"/>
                  </a:cubicBezTo>
                  <a:close/>
                  <a:moveTo>
                    <a:pt x="1144" y="947"/>
                  </a:moveTo>
                  <a:cubicBezTo>
                    <a:pt x="1149" y="959"/>
                    <a:pt x="1198" y="955"/>
                    <a:pt x="1198" y="955"/>
                  </a:cubicBezTo>
                  <a:cubicBezTo>
                    <a:pt x="1198" y="955"/>
                    <a:pt x="1162" y="953"/>
                    <a:pt x="1158" y="944"/>
                  </a:cubicBezTo>
                  <a:cubicBezTo>
                    <a:pt x="1153" y="935"/>
                    <a:pt x="1166" y="928"/>
                    <a:pt x="1164" y="916"/>
                  </a:cubicBezTo>
                  <a:cubicBezTo>
                    <a:pt x="1163" y="904"/>
                    <a:pt x="1142" y="885"/>
                    <a:pt x="1142" y="885"/>
                  </a:cubicBezTo>
                  <a:cubicBezTo>
                    <a:pt x="1142" y="885"/>
                    <a:pt x="1157" y="909"/>
                    <a:pt x="1155" y="919"/>
                  </a:cubicBezTo>
                  <a:cubicBezTo>
                    <a:pt x="1153" y="930"/>
                    <a:pt x="1139" y="935"/>
                    <a:pt x="1144" y="947"/>
                  </a:cubicBezTo>
                  <a:close/>
                  <a:moveTo>
                    <a:pt x="1832" y="821"/>
                  </a:moveTo>
                  <a:cubicBezTo>
                    <a:pt x="1862" y="978"/>
                    <a:pt x="1752" y="1051"/>
                    <a:pt x="1645" y="1098"/>
                  </a:cubicBezTo>
                  <a:cubicBezTo>
                    <a:pt x="1645" y="1098"/>
                    <a:pt x="1645" y="1098"/>
                    <a:pt x="1645" y="1098"/>
                  </a:cubicBezTo>
                  <a:cubicBezTo>
                    <a:pt x="1574" y="1131"/>
                    <a:pt x="1490" y="1155"/>
                    <a:pt x="1412" y="1162"/>
                  </a:cubicBezTo>
                  <a:cubicBezTo>
                    <a:pt x="1308" y="1172"/>
                    <a:pt x="1159" y="1161"/>
                    <a:pt x="1175" y="1271"/>
                  </a:cubicBezTo>
                  <a:cubicBezTo>
                    <a:pt x="1181" y="1313"/>
                    <a:pt x="1256" y="1367"/>
                    <a:pt x="1256" y="1367"/>
                  </a:cubicBezTo>
                  <a:cubicBezTo>
                    <a:pt x="1104" y="1445"/>
                    <a:pt x="1104" y="1445"/>
                    <a:pt x="1104" y="1445"/>
                  </a:cubicBezTo>
                  <a:cubicBezTo>
                    <a:pt x="1104" y="1445"/>
                    <a:pt x="1049" y="1419"/>
                    <a:pt x="1017" y="1383"/>
                  </a:cubicBezTo>
                  <a:cubicBezTo>
                    <a:pt x="986" y="1350"/>
                    <a:pt x="973" y="1282"/>
                    <a:pt x="987" y="1225"/>
                  </a:cubicBezTo>
                  <a:cubicBezTo>
                    <a:pt x="1008" y="1140"/>
                    <a:pt x="1090" y="1057"/>
                    <a:pt x="1196" y="1025"/>
                  </a:cubicBezTo>
                  <a:cubicBezTo>
                    <a:pt x="1256" y="1007"/>
                    <a:pt x="1433" y="999"/>
                    <a:pt x="1465" y="997"/>
                  </a:cubicBezTo>
                  <a:cubicBezTo>
                    <a:pt x="1465" y="996"/>
                    <a:pt x="1465" y="996"/>
                    <a:pt x="1465" y="996"/>
                  </a:cubicBezTo>
                  <a:cubicBezTo>
                    <a:pt x="1563" y="984"/>
                    <a:pt x="1639" y="956"/>
                    <a:pt x="1699" y="904"/>
                  </a:cubicBezTo>
                  <a:cubicBezTo>
                    <a:pt x="1719" y="880"/>
                    <a:pt x="1708" y="860"/>
                    <a:pt x="1699" y="846"/>
                  </a:cubicBezTo>
                  <a:cubicBezTo>
                    <a:pt x="1656" y="808"/>
                    <a:pt x="1620" y="877"/>
                    <a:pt x="1565" y="892"/>
                  </a:cubicBezTo>
                  <a:cubicBezTo>
                    <a:pt x="1550" y="896"/>
                    <a:pt x="1531" y="899"/>
                    <a:pt x="1512" y="900"/>
                  </a:cubicBezTo>
                  <a:cubicBezTo>
                    <a:pt x="1519" y="880"/>
                    <a:pt x="1535" y="844"/>
                    <a:pt x="1567" y="828"/>
                  </a:cubicBezTo>
                  <a:cubicBezTo>
                    <a:pt x="1567" y="828"/>
                    <a:pt x="1520" y="843"/>
                    <a:pt x="1484" y="899"/>
                  </a:cubicBezTo>
                  <a:cubicBezTo>
                    <a:pt x="1462" y="896"/>
                    <a:pt x="1443" y="889"/>
                    <a:pt x="1432" y="875"/>
                  </a:cubicBezTo>
                  <a:cubicBezTo>
                    <a:pt x="1416" y="853"/>
                    <a:pt x="1430" y="799"/>
                    <a:pt x="1441" y="779"/>
                  </a:cubicBezTo>
                  <a:cubicBezTo>
                    <a:pt x="1506" y="658"/>
                    <a:pt x="1807" y="687"/>
                    <a:pt x="1832" y="821"/>
                  </a:cubicBezTo>
                  <a:close/>
                  <a:moveTo>
                    <a:pt x="1491" y="787"/>
                  </a:moveTo>
                  <a:cubicBezTo>
                    <a:pt x="1491" y="780"/>
                    <a:pt x="1485" y="774"/>
                    <a:pt x="1478" y="774"/>
                  </a:cubicBezTo>
                  <a:cubicBezTo>
                    <a:pt x="1471" y="774"/>
                    <a:pt x="1465" y="780"/>
                    <a:pt x="1465" y="787"/>
                  </a:cubicBezTo>
                  <a:cubicBezTo>
                    <a:pt x="1465" y="794"/>
                    <a:pt x="1471" y="800"/>
                    <a:pt x="1478" y="800"/>
                  </a:cubicBezTo>
                  <a:cubicBezTo>
                    <a:pt x="1485" y="800"/>
                    <a:pt x="1491" y="794"/>
                    <a:pt x="1491" y="787"/>
                  </a:cubicBezTo>
                  <a:close/>
                  <a:moveTo>
                    <a:pt x="1455" y="955"/>
                  </a:moveTo>
                  <a:cubicBezTo>
                    <a:pt x="1455" y="955"/>
                    <a:pt x="1504" y="959"/>
                    <a:pt x="1509" y="947"/>
                  </a:cubicBezTo>
                  <a:cubicBezTo>
                    <a:pt x="1514" y="935"/>
                    <a:pt x="1500" y="930"/>
                    <a:pt x="1498" y="919"/>
                  </a:cubicBezTo>
                  <a:cubicBezTo>
                    <a:pt x="1496" y="909"/>
                    <a:pt x="1511" y="885"/>
                    <a:pt x="1511" y="885"/>
                  </a:cubicBezTo>
                  <a:cubicBezTo>
                    <a:pt x="1511" y="885"/>
                    <a:pt x="1490" y="904"/>
                    <a:pt x="1488" y="916"/>
                  </a:cubicBezTo>
                  <a:cubicBezTo>
                    <a:pt x="1487" y="928"/>
                    <a:pt x="1500" y="935"/>
                    <a:pt x="1495" y="944"/>
                  </a:cubicBezTo>
                  <a:cubicBezTo>
                    <a:pt x="1491" y="953"/>
                    <a:pt x="1455" y="955"/>
                    <a:pt x="1455" y="955"/>
                  </a:cubicBezTo>
                  <a:close/>
                  <a:moveTo>
                    <a:pt x="1382" y="1190"/>
                  </a:moveTo>
                  <a:cubicBezTo>
                    <a:pt x="1266" y="1202"/>
                    <a:pt x="1266" y="1202"/>
                    <a:pt x="1266" y="1202"/>
                  </a:cubicBezTo>
                  <a:cubicBezTo>
                    <a:pt x="1266" y="1257"/>
                    <a:pt x="1267" y="1310"/>
                    <a:pt x="1267" y="1361"/>
                  </a:cubicBezTo>
                  <a:cubicBezTo>
                    <a:pt x="1381" y="1330"/>
                    <a:pt x="1381" y="1330"/>
                    <a:pt x="1381" y="1330"/>
                  </a:cubicBezTo>
                  <a:cubicBezTo>
                    <a:pt x="1381" y="1285"/>
                    <a:pt x="1382" y="1239"/>
                    <a:pt x="1382" y="1190"/>
                  </a:cubicBezTo>
                  <a:close/>
                  <a:moveTo>
                    <a:pt x="1268" y="257"/>
                  </a:moveTo>
                  <a:cubicBezTo>
                    <a:pt x="1266" y="257"/>
                    <a:pt x="1266" y="257"/>
                    <a:pt x="1266" y="257"/>
                  </a:cubicBezTo>
                  <a:cubicBezTo>
                    <a:pt x="1266" y="312"/>
                    <a:pt x="1267" y="928"/>
                    <a:pt x="1267" y="979"/>
                  </a:cubicBezTo>
                  <a:cubicBezTo>
                    <a:pt x="1381" y="970"/>
                    <a:pt x="1381" y="970"/>
                    <a:pt x="1381" y="970"/>
                  </a:cubicBezTo>
                  <a:cubicBezTo>
                    <a:pt x="1381" y="926"/>
                    <a:pt x="1382" y="343"/>
                    <a:pt x="1382" y="254"/>
                  </a:cubicBezTo>
                  <a:cubicBezTo>
                    <a:pt x="1426" y="232"/>
                    <a:pt x="1456" y="187"/>
                    <a:pt x="1456" y="134"/>
                  </a:cubicBezTo>
                  <a:cubicBezTo>
                    <a:pt x="1456" y="60"/>
                    <a:pt x="1396" y="0"/>
                    <a:pt x="1322" y="0"/>
                  </a:cubicBezTo>
                  <a:cubicBezTo>
                    <a:pt x="1248" y="0"/>
                    <a:pt x="1188" y="60"/>
                    <a:pt x="1188" y="134"/>
                  </a:cubicBezTo>
                  <a:cubicBezTo>
                    <a:pt x="1188" y="189"/>
                    <a:pt x="1221" y="236"/>
                    <a:pt x="1268" y="257"/>
                  </a:cubicBezTo>
                  <a:close/>
                  <a:moveTo>
                    <a:pt x="1378" y="1541"/>
                  </a:moveTo>
                  <a:cubicBezTo>
                    <a:pt x="1270" y="1583"/>
                    <a:pt x="1270" y="1583"/>
                    <a:pt x="1270" y="1583"/>
                  </a:cubicBezTo>
                  <a:cubicBezTo>
                    <a:pt x="1271" y="1625"/>
                    <a:pt x="1271" y="1666"/>
                    <a:pt x="1272" y="1705"/>
                  </a:cubicBezTo>
                  <a:cubicBezTo>
                    <a:pt x="1376" y="1671"/>
                    <a:pt x="1376" y="1671"/>
                    <a:pt x="1376" y="1671"/>
                  </a:cubicBezTo>
                  <a:cubicBezTo>
                    <a:pt x="1377" y="1629"/>
                    <a:pt x="1378" y="1586"/>
                    <a:pt x="1378" y="1541"/>
                  </a:cubicBezTo>
                  <a:close/>
                  <a:moveTo>
                    <a:pt x="1324" y="2651"/>
                  </a:moveTo>
                  <a:cubicBezTo>
                    <a:pt x="1326" y="2653"/>
                    <a:pt x="1344" y="2665"/>
                    <a:pt x="1360" y="2289"/>
                  </a:cubicBezTo>
                  <a:cubicBezTo>
                    <a:pt x="1289" y="2319"/>
                    <a:pt x="1289" y="2319"/>
                    <a:pt x="1289" y="2319"/>
                  </a:cubicBezTo>
                  <a:cubicBezTo>
                    <a:pt x="1305" y="2664"/>
                    <a:pt x="1322" y="2653"/>
                    <a:pt x="1324" y="2651"/>
                  </a:cubicBezTo>
                  <a:close/>
                  <a:moveTo>
                    <a:pt x="1373" y="1867"/>
                  </a:moveTo>
                  <a:cubicBezTo>
                    <a:pt x="1276" y="1905"/>
                    <a:pt x="1276" y="1905"/>
                    <a:pt x="1276" y="1905"/>
                  </a:cubicBezTo>
                  <a:cubicBezTo>
                    <a:pt x="1276" y="1922"/>
                    <a:pt x="1278" y="1940"/>
                    <a:pt x="1278" y="1957"/>
                  </a:cubicBezTo>
                  <a:cubicBezTo>
                    <a:pt x="1372" y="1916"/>
                    <a:pt x="1372" y="1916"/>
                    <a:pt x="1372" y="1916"/>
                  </a:cubicBezTo>
                  <a:cubicBezTo>
                    <a:pt x="1372" y="1900"/>
                    <a:pt x="1372" y="1884"/>
                    <a:pt x="1373" y="1867"/>
                  </a:cubicBezTo>
                  <a:close/>
                  <a:moveTo>
                    <a:pt x="1364" y="2156"/>
                  </a:moveTo>
                  <a:cubicBezTo>
                    <a:pt x="1365" y="2147"/>
                    <a:pt x="1366" y="2116"/>
                    <a:pt x="1367" y="2107"/>
                  </a:cubicBezTo>
                  <a:cubicBezTo>
                    <a:pt x="1283" y="2141"/>
                    <a:pt x="1283" y="2141"/>
                    <a:pt x="1283" y="2141"/>
                  </a:cubicBezTo>
                  <a:cubicBezTo>
                    <a:pt x="1283" y="2162"/>
                    <a:pt x="1284" y="2183"/>
                    <a:pt x="1285" y="2202"/>
                  </a:cubicBezTo>
                  <a:lnTo>
                    <a:pt x="1364" y="2156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6120381" y="3987044"/>
            <a:ext cx="1231844" cy="3847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algn="ctr">
              <a:lnSpc>
                <a:spcPct val="95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Large Remote</a:t>
            </a:r>
            <a:br>
              <a:rPr lang="en-US" sz="1000" dirty="0">
                <a:solidFill>
                  <a:srgbClr val="000000"/>
                </a:solidFill>
                <a:latin typeface="Arial"/>
              </a:rPr>
            </a:br>
            <a:r>
              <a:rPr lang="en-US" sz="1000" dirty="0">
                <a:solidFill>
                  <a:srgbClr val="000000"/>
                </a:solidFill>
                <a:latin typeface="Arial"/>
              </a:rPr>
              <a:t>Branch Office</a:t>
            </a:r>
          </a:p>
        </p:txBody>
      </p:sp>
      <p:sp>
        <p:nvSpPr>
          <p:cNvPr id="270" name="Freeform 114"/>
          <p:cNvSpPr>
            <a:spLocks noChangeAspect="1" noEditPoints="1"/>
          </p:cNvSpPr>
          <p:nvPr/>
        </p:nvSpPr>
        <p:spPr bwMode="auto">
          <a:xfrm>
            <a:off x="6550994" y="3564610"/>
            <a:ext cx="336350" cy="378464"/>
          </a:xfrm>
          <a:custGeom>
            <a:avLst/>
            <a:gdLst/>
            <a:ahLst/>
            <a:cxnLst>
              <a:cxn ang="0">
                <a:pos x="74" y="9"/>
              </a:cxn>
              <a:cxn ang="0">
                <a:pos x="151" y="342"/>
              </a:cxn>
              <a:cxn ang="0">
                <a:pos x="297" y="411"/>
              </a:cxn>
              <a:cxn ang="0">
                <a:pos x="143" y="317"/>
              </a:cxn>
              <a:cxn ang="0">
                <a:pos x="143" y="283"/>
              </a:cxn>
              <a:cxn ang="0">
                <a:pos x="91" y="223"/>
              </a:cxn>
              <a:cxn ang="0">
                <a:pos x="91" y="257"/>
              </a:cxn>
              <a:cxn ang="0">
                <a:pos x="91" y="163"/>
              </a:cxn>
              <a:cxn ang="0">
                <a:pos x="143" y="137"/>
              </a:cxn>
              <a:cxn ang="0">
                <a:pos x="143" y="103"/>
              </a:cxn>
              <a:cxn ang="0">
                <a:pos x="91" y="77"/>
              </a:cxn>
              <a:cxn ang="0">
                <a:pos x="143" y="77"/>
              </a:cxn>
              <a:cxn ang="0">
                <a:pos x="160" y="283"/>
              </a:cxn>
              <a:cxn ang="0">
                <a:pos x="160" y="257"/>
              </a:cxn>
              <a:cxn ang="0">
                <a:pos x="211" y="257"/>
              </a:cxn>
              <a:cxn ang="0">
                <a:pos x="160" y="197"/>
              </a:cxn>
              <a:cxn ang="0">
                <a:pos x="211" y="197"/>
              </a:cxn>
              <a:cxn ang="0">
                <a:pos x="160" y="103"/>
              </a:cxn>
              <a:cxn ang="0">
                <a:pos x="211" y="77"/>
              </a:cxn>
              <a:cxn ang="0">
                <a:pos x="211" y="43"/>
              </a:cxn>
              <a:cxn ang="0">
                <a:pos x="228" y="317"/>
              </a:cxn>
              <a:cxn ang="0">
                <a:pos x="279" y="317"/>
              </a:cxn>
              <a:cxn ang="0">
                <a:pos x="279" y="223"/>
              </a:cxn>
              <a:cxn ang="0">
                <a:pos x="279" y="197"/>
              </a:cxn>
              <a:cxn ang="0">
                <a:pos x="279" y="163"/>
              </a:cxn>
              <a:cxn ang="0">
                <a:pos x="228" y="137"/>
              </a:cxn>
              <a:cxn ang="0">
                <a:pos x="279" y="137"/>
              </a:cxn>
              <a:cxn ang="0">
                <a:pos x="228" y="43"/>
              </a:cxn>
              <a:cxn ang="0">
                <a:pos x="0" y="95"/>
              </a:cxn>
              <a:cxn ang="0">
                <a:pos x="68" y="77"/>
              </a:cxn>
              <a:cxn ang="0">
                <a:pos x="54" y="355"/>
              </a:cxn>
              <a:cxn ang="0">
                <a:pos x="54" y="339"/>
              </a:cxn>
              <a:cxn ang="0">
                <a:pos x="54" y="99"/>
              </a:cxn>
              <a:cxn ang="0">
                <a:pos x="20" y="99"/>
              </a:cxn>
              <a:cxn ang="0">
                <a:pos x="54" y="176"/>
              </a:cxn>
              <a:cxn ang="0">
                <a:pos x="20" y="219"/>
              </a:cxn>
              <a:cxn ang="0">
                <a:pos x="20" y="236"/>
              </a:cxn>
              <a:cxn ang="0">
                <a:pos x="54" y="278"/>
              </a:cxn>
              <a:cxn ang="0">
                <a:pos x="20" y="278"/>
              </a:cxn>
              <a:cxn ang="0">
                <a:pos x="303" y="411"/>
              </a:cxn>
              <a:cxn ang="0">
                <a:pos x="348" y="137"/>
              </a:cxn>
              <a:cxn ang="0">
                <a:pos x="347" y="176"/>
              </a:cxn>
              <a:cxn ang="0">
                <a:pos x="313" y="219"/>
              </a:cxn>
              <a:cxn ang="0">
                <a:pos x="313" y="236"/>
              </a:cxn>
              <a:cxn ang="0">
                <a:pos x="313" y="355"/>
              </a:cxn>
              <a:cxn ang="0">
                <a:pos x="347" y="355"/>
              </a:cxn>
              <a:cxn ang="0">
                <a:pos x="313" y="278"/>
              </a:cxn>
            </a:cxnLst>
            <a:rect l="0" t="0" r="r" b="b"/>
            <a:pathLst>
              <a:path w="365" h="411">
                <a:moveTo>
                  <a:pt x="288" y="0"/>
                </a:moveTo>
                <a:cubicBezTo>
                  <a:pt x="83" y="0"/>
                  <a:pt x="83" y="0"/>
                  <a:pt x="83" y="0"/>
                </a:cubicBezTo>
                <a:cubicBezTo>
                  <a:pt x="78" y="0"/>
                  <a:pt x="74" y="4"/>
                  <a:pt x="74" y="9"/>
                </a:cubicBezTo>
                <a:cubicBezTo>
                  <a:pt x="74" y="411"/>
                  <a:pt x="74" y="411"/>
                  <a:pt x="74" y="411"/>
                </a:cubicBezTo>
                <a:cubicBezTo>
                  <a:pt x="151" y="411"/>
                  <a:pt x="151" y="411"/>
                  <a:pt x="151" y="411"/>
                </a:cubicBezTo>
                <a:cubicBezTo>
                  <a:pt x="151" y="342"/>
                  <a:pt x="151" y="342"/>
                  <a:pt x="151" y="342"/>
                </a:cubicBezTo>
                <a:cubicBezTo>
                  <a:pt x="220" y="342"/>
                  <a:pt x="220" y="342"/>
                  <a:pt x="220" y="342"/>
                </a:cubicBezTo>
                <a:cubicBezTo>
                  <a:pt x="220" y="411"/>
                  <a:pt x="220" y="411"/>
                  <a:pt x="220" y="411"/>
                </a:cubicBezTo>
                <a:cubicBezTo>
                  <a:pt x="297" y="411"/>
                  <a:pt x="297" y="411"/>
                  <a:pt x="297" y="411"/>
                </a:cubicBezTo>
                <a:cubicBezTo>
                  <a:pt x="297" y="9"/>
                  <a:pt x="297" y="9"/>
                  <a:pt x="297" y="9"/>
                </a:cubicBezTo>
                <a:cubicBezTo>
                  <a:pt x="297" y="4"/>
                  <a:pt x="293" y="0"/>
                  <a:pt x="288" y="0"/>
                </a:cubicBezTo>
                <a:close/>
                <a:moveTo>
                  <a:pt x="143" y="317"/>
                </a:moveTo>
                <a:cubicBezTo>
                  <a:pt x="91" y="317"/>
                  <a:pt x="91" y="317"/>
                  <a:pt x="91" y="317"/>
                </a:cubicBezTo>
                <a:cubicBezTo>
                  <a:pt x="91" y="283"/>
                  <a:pt x="91" y="283"/>
                  <a:pt x="91" y="283"/>
                </a:cubicBezTo>
                <a:cubicBezTo>
                  <a:pt x="143" y="283"/>
                  <a:pt x="143" y="283"/>
                  <a:pt x="143" y="283"/>
                </a:cubicBezTo>
                <a:lnTo>
                  <a:pt x="143" y="317"/>
                </a:lnTo>
                <a:close/>
                <a:moveTo>
                  <a:pt x="91" y="257"/>
                </a:moveTo>
                <a:cubicBezTo>
                  <a:pt x="91" y="223"/>
                  <a:pt x="91" y="223"/>
                  <a:pt x="91" y="223"/>
                </a:cubicBezTo>
                <a:cubicBezTo>
                  <a:pt x="143" y="223"/>
                  <a:pt x="143" y="223"/>
                  <a:pt x="143" y="223"/>
                </a:cubicBezTo>
                <a:cubicBezTo>
                  <a:pt x="143" y="257"/>
                  <a:pt x="143" y="257"/>
                  <a:pt x="143" y="257"/>
                </a:cubicBezTo>
                <a:lnTo>
                  <a:pt x="91" y="257"/>
                </a:lnTo>
                <a:close/>
                <a:moveTo>
                  <a:pt x="143" y="197"/>
                </a:moveTo>
                <a:cubicBezTo>
                  <a:pt x="91" y="197"/>
                  <a:pt x="91" y="197"/>
                  <a:pt x="91" y="197"/>
                </a:cubicBezTo>
                <a:cubicBezTo>
                  <a:pt x="91" y="163"/>
                  <a:pt x="91" y="163"/>
                  <a:pt x="91" y="163"/>
                </a:cubicBezTo>
                <a:cubicBezTo>
                  <a:pt x="143" y="163"/>
                  <a:pt x="143" y="163"/>
                  <a:pt x="143" y="163"/>
                </a:cubicBezTo>
                <a:lnTo>
                  <a:pt x="143" y="197"/>
                </a:lnTo>
                <a:close/>
                <a:moveTo>
                  <a:pt x="143" y="137"/>
                </a:moveTo>
                <a:cubicBezTo>
                  <a:pt x="91" y="137"/>
                  <a:pt x="91" y="137"/>
                  <a:pt x="91" y="137"/>
                </a:cubicBezTo>
                <a:cubicBezTo>
                  <a:pt x="91" y="103"/>
                  <a:pt x="91" y="103"/>
                  <a:pt x="91" y="103"/>
                </a:cubicBezTo>
                <a:cubicBezTo>
                  <a:pt x="143" y="103"/>
                  <a:pt x="143" y="103"/>
                  <a:pt x="143" y="103"/>
                </a:cubicBezTo>
                <a:lnTo>
                  <a:pt x="143" y="137"/>
                </a:lnTo>
                <a:close/>
                <a:moveTo>
                  <a:pt x="143" y="77"/>
                </a:moveTo>
                <a:cubicBezTo>
                  <a:pt x="91" y="77"/>
                  <a:pt x="91" y="77"/>
                  <a:pt x="91" y="77"/>
                </a:cubicBezTo>
                <a:cubicBezTo>
                  <a:pt x="91" y="43"/>
                  <a:pt x="91" y="43"/>
                  <a:pt x="91" y="43"/>
                </a:cubicBezTo>
                <a:cubicBezTo>
                  <a:pt x="143" y="43"/>
                  <a:pt x="143" y="43"/>
                  <a:pt x="143" y="43"/>
                </a:cubicBezTo>
                <a:lnTo>
                  <a:pt x="143" y="77"/>
                </a:lnTo>
                <a:close/>
                <a:moveTo>
                  <a:pt x="211" y="317"/>
                </a:moveTo>
                <a:cubicBezTo>
                  <a:pt x="160" y="317"/>
                  <a:pt x="160" y="317"/>
                  <a:pt x="160" y="317"/>
                </a:cubicBezTo>
                <a:cubicBezTo>
                  <a:pt x="160" y="283"/>
                  <a:pt x="160" y="283"/>
                  <a:pt x="160" y="283"/>
                </a:cubicBezTo>
                <a:cubicBezTo>
                  <a:pt x="211" y="283"/>
                  <a:pt x="211" y="283"/>
                  <a:pt x="211" y="283"/>
                </a:cubicBezTo>
                <a:lnTo>
                  <a:pt x="211" y="317"/>
                </a:lnTo>
                <a:close/>
                <a:moveTo>
                  <a:pt x="160" y="257"/>
                </a:moveTo>
                <a:cubicBezTo>
                  <a:pt x="160" y="223"/>
                  <a:pt x="160" y="223"/>
                  <a:pt x="160" y="223"/>
                </a:cubicBezTo>
                <a:cubicBezTo>
                  <a:pt x="211" y="223"/>
                  <a:pt x="211" y="223"/>
                  <a:pt x="211" y="223"/>
                </a:cubicBezTo>
                <a:cubicBezTo>
                  <a:pt x="211" y="257"/>
                  <a:pt x="211" y="257"/>
                  <a:pt x="211" y="257"/>
                </a:cubicBezTo>
                <a:lnTo>
                  <a:pt x="160" y="257"/>
                </a:lnTo>
                <a:close/>
                <a:moveTo>
                  <a:pt x="211" y="197"/>
                </a:moveTo>
                <a:cubicBezTo>
                  <a:pt x="160" y="197"/>
                  <a:pt x="160" y="197"/>
                  <a:pt x="160" y="197"/>
                </a:cubicBezTo>
                <a:cubicBezTo>
                  <a:pt x="160" y="163"/>
                  <a:pt x="160" y="163"/>
                  <a:pt x="160" y="163"/>
                </a:cubicBezTo>
                <a:cubicBezTo>
                  <a:pt x="211" y="163"/>
                  <a:pt x="211" y="163"/>
                  <a:pt x="211" y="163"/>
                </a:cubicBezTo>
                <a:lnTo>
                  <a:pt x="211" y="197"/>
                </a:lnTo>
                <a:close/>
                <a:moveTo>
                  <a:pt x="211" y="137"/>
                </a:moveTo>
                <a:cubicBezTo>
                  <a:pt x="160" y="137"/>
                  <a:pt x="160" y="137"/>
                  <a:pt x="160" y="137"/>
                </a:cubicBezTo>
                <a:cubicBezTo>
                  <a:pt x="160" y="103"/>
                  <a:pt x="160" y="103"/>
                  <a:pt x="160" y="103"/>
                </a:cubicBezTo>
                <a:cubicBezTo>
                  <a:pt x="211" y="103"/>
                  <a:pt x="211" y="103"/>
                  <a:pt x="211" y="103"/>
                </a:cubicBezTo>
                <a:lnTo>
                  <a:pt x="211" y="137"/>
                </a:lnTo>
                <a:close/>
                <a:moveTo>
                  <a:pt x="211" y="77"/>
                </a:moveTo>
                <a:cubicBezTo>
                  <a:pt x="160" y="77"/>
                  <a:pt x="160" y="77"/>
                  <a:pt x="160" y="77"/>
                </a:cubicBezTo>
                <a:cubicBezTo>
                  <a:pt x="160" y="43"/>
                  <a:pt x="160" y="43"/>
                  <a:pt x="160" y="43"/>
                </a:cubicBezTo>
                <a:cubicBezTo>
                  <a:pt x="211" y="43"/>
                  <a:pt x="211" y="43"/>
                  <a:pt x="211" y="43"/>
                </a:cubicBezTo>
                <a:lnTo>
                  <a:pt x="211" y="77"/>
                </a:lnTo>
                <a:close/>
                <a:moveTo>
                  <a:pt x="279" y="317"/>
                </a:moveTo>
                <a:cubicBezTo>
                  <a:pt x="228" y="317"/>
                  <a:pt x="228" y="317"/>
                  <a:pt x="228" y="317"/>
                </a:cubicBezTo>
                <a:cubicBezTo>
                  <a:pt x="228" y="283"/>
                  <a:pt x="228" y="283"/>
                  <a:pt x="228" y="283"/>
                </a:cubicBezTo>
                <a:cubicBezTo>
                  <a:pt x="279" y="283"/>
                  <a:pt x="279" y="283"/>
                  <a:pt x="279" y="283"/>
                </a:cubicBezTo>
                <a:lnTo>
                  <a:pt x="279" y="317"/>
                </a:lnTo>
                <a:close/>
                <a:moveTo>
                  <a:pt x="228" y="257"/>
                </a:moveTo>
                <a:cubicBezTo>
                  <a:pt x="228" y="223"/>
                  <a:pt x="228" y="223"/>
                  <a:pt x="228" y="223"/>
                </a:cubicBezTo>
                <a:cubicBezTo>
                  <a:pt x="279" y="223"/>
                  <a:pt x="279" y="223"/>
                  <a:pt x="279" y="223"/>
                </a:cubicBezTo>
                <a:cubicBezTo>
                  <a:pt x="279" y="257"/>
                  <a:pt x="279" y="257"/>
                  <a:pt x="279" y="257"/>
                </a:cubicBezTo>
                <a:lnTo>
                  <a:pt x="228" y="257"/>
                </a:lnTo>
                <a:close/>
                <a:moveTo>
                  <a:pt x="279" y="197"/>
                </a:moveTo>
                <a:cubicBezTo>
                  <a:pt x="228" y="197"/>
                  <a:pt x="228" y="197"/>
                  <a:pt x="228" y="197"/>
                </a:cubicBezTo>
                <a:cubicBezTo>
                  <a:pt x="228" y="163"/>
                  <a:pt x="228" y="163"/>
                  <a:pt x="228" y="163"/>
                </a:cubicBezTo>
                <a:cubicBezTo>
                  <a:pt x="279" y="163"/>
                  <a:pt x="279" y="163"/>
                  <a:pt x="279" y="163"/>
                </a:cubicBezTo>
                <a:lnTo>
                  <a:pt x="279" y="197"/>
                </a:lnTo>
                <a:close/>
                <a:moveTo>
                  <a:pt x="279" y="137"/>
                </a:moveTo>
                <a:cubicBezTo>
                  <a:pt x="228" y="137"/>
                  <a:pt x="228" y="137"/>
                  <a:pt x="228" y="137"/>
                </a:cubicBezTo>
                <a:cubicBezTo>
                  <a:pt x="228" y="103"/>
                  <a:pt x="228" y="103"/>
                  <a:pt x="228" y="103"/>
                </a:cubicBezTo>
                <a:cubicBezTo>
                  <a:pt x="279" y="103"/>
                  <a:pt x="279" y="103"/>
                  <a:pt x="279" y="103"/>
                </a:cubicBezTo>
                <a:lnTo>
                  <a:pt x="279" y="137"/>
                </a:lnTo>
                <a:close/>
                <a:moveTo>
                  <a:pt x="279" y="77"/>
                </a:moveTo>
                <a:cubicBezTo>
                  <a:pt x="228" y="77"/>
                  <a:pt x="228" y="77"/>
                  <a:pt x="228" y="77"/>
                </a:cubicBezTo>
                <a:cubicBezTo>
                  <a:pt x="228" y="43"/>
                  <a:pt x="228" y="43"/>
                  <a:pt x="228" y="43"/>
                </a:cubicBezTo>
                <a:cubicBezTo>
                  <a:pt x="279" y="43"/>
                  <a:pt x="279" y="43"/>
                  <a:pt x="279" y="43"/>
                </a:cubicBezTo>
                <a:lnTo>
                  <a:pt x="279" y="77"/>
                </a:lnTo>
                <a:close/>
                <a:moveTo>
                  <a:pt x="0" y="95"/>
                </a:moveTo>
                <a:cubicBezTo>
                  <a:pt x="0" y="411"/>
                  <a:pt x="0" y="411"/>
                  <a:pt x="0" y="411"/>
                </a:cubicBezTo>
                <a:cubicBezTo>
                  <a:pt x="68" y="411"/>
                  <a:pt x="68" y="411"/>
                  <a:pt x="68" y="411"/>
                </a:cubicBezTo>
                <a:cubicBezTo>
                  <a:pt x="68" y="77"/>
                  <a:pt x="68" y="77"/>
                  <a:pt x="68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8" y="77"/>
                  <a:pt x="0" y="85"/>
                  <a:pt x="0" y="95"/>
                </a:cubicBezTo>
                <a:close/>
                <a:moveTo>
                  <a:pt x="54" y="355"/>
                </a:moveTo>
                <a:cubicBezTo>
                  <a:pt x="20" y="355"/>
                  <a:pt x="20" y="355"/>
                  <a:pt x="20" y="355"/>
                </a:cubicBezTo>
                <a:cubicBezTo>
                  <a:pt x="20" y="339"/>
                  <a:pt x="20" y="339"/>
                  <a:pt x="20" y="339"/>
                </a:cubicBezTo>
                <a:cubicBezTo>
                  <a:pt x="54" y="339"/>
                  <a:pt x="54" y="339"/>
                  <a:pt x="54" y="339"/>
                </a:cubicBezTo>
                <a:lnTo>
                  <a:pt x="54" y="355"/>
                </a:lnTo>
                <a:close/>
                <a:moveTo>
                  <a:pt x="20" y="99"/>
                </a:moveTo>
                <a:cubicBezTo>
                  <a:pt x="54" y="99"/>
                  <a:pt x="54" y="99"/>
                  <a:pt x="54" y="99"/>
                </a:cubicBezTo>
                <a:cubicBezTo>
                  <a:pt x="54" y="116"/>
                  <a:pt x="54" y="116"/>
                  <a:pt x="54" y="116"/>
                </a:cubicBezTo>
                <a:cubicBezTo>
                  <a:pt x="20" y="116"/>
                  <a:pt x="20" y="116"/>
                  <a:pt x="20" y="116"/>
                </a:cubicBezTo>
                <a:lnTo>
                  <a:pt x="20" y="99"/>
                </a:lnTo>
                <a:close/>
                <a:moveTo>
                  <a:pt x="20" y="159"/>
                </a:moveTo>
                <a:cubicBezTo>
                  <a:pt x="54" y="159"/>
                  <a:pt x="54" y="159"/>
                  <a:pt x="54" y="159"/>
                </a:cubicBezTo>
                <a:cubicBezTo>
                  <a:pt x="54" y="176"/>
                  <a:pt x="54" y="176"/>
                  <a:pt x="54" y="176"/>
                </a:cubicBezTo>
                <a:cubicBezTo>
                  <a:pt x="20" y="176"/>
                  <a:pt x="20" y="176"/>
                  <a:pt x="20" y="176"/>
                </a:cubicBezTo>
                <a:lnTo>
                  <a:pt x="20" y="159"/>
                </a:lnTo>
                <a:close/>
                <a:moveTo>
                  <a:pt x="20" y="219"/>
                </a:moveTo>
                <a:cubicBezTo>
                  <a:pt x="54" y="219"/>
                  <a:pt x="54" y="219"/>
                  <a:pt x="54" y="219"/>
                </a:cubicBezTo>
                <a:cubicBezTo>
                  <a:pt x="54" y="236"/>
                  <a:pt x="54" y="236"/>
                  <a:pt x="54" y="236"/>
                </a:cubicBezTo>
                <a:cubicBezTo>
                  <a:pt x="20" y="236"/>
                  <a:pt x="20" y="236"/>
                  <a:pt x="20" y="236"/>
                </a:cubicBezTo>
                <a:lnTo>
                  <a:pt x="20" y="219"/>
                </a:lnTo>
                <a:close/>
                <a:moveTo>
                  <a:pt x="20" y="278"/>
                </a:moveTo>
                <a:cubicBezTo>
                  <a:pt x="54" y="278"/>
                  <a:pt x="54" y="278"/>
                  <a:pt x="54" y="278"/>
                </a:cubicBezTo>
                <a:cubicBezTo>
                  <a:pt x="54" y="296"/>
                  <a:pt x="54" y="296"/>
                  <a:pt x="54" y="296"/>
                </a:cubicBezTo>
                <a:cubicBezTo>
                  <a:pt x="20" y="296"/>
                  <a:pt x="20" y="296"/>
                  <a:pt x="20" y="296"/>
                </a:cubicBezTo>
                <a:lnTo>
                  <a:pt x="20" y="278"/>
                </a:lnTo>
                <a:close/>
                <a:moveTo>
                  <a:pt x="348" y="137"/>
                </a:moveTo>
                <a:cubicBezTo>
                  <a:pt x="303" y="137"/>
                  <a:pt x="303" y="137"/>
                  <a:pt x="303" y="137"/>
                </a:cubicBezTo>
                <a:cubicBezTo>
                  <a:pt x="303" y="411"/>
                  <a:pt x="303" y="411"/>
                  <a:pt x="303" y="411"/>
                </a:cubicBezTo>
                <a:cubicBezTo>
                  <a:pt x="365" y="411"/>
                  <a:pt x="365" y="411"/>
                  <a:pt x="365" y="411"/>
                </a:cubicBezTo>
                <a:cubicBezTo>
                  <a:pt x="365" y="154"/>
                  <a:pt x="365" y="154"/>
                  <a:pt x="365" y="154"/>
                </a:cubicBezTo>
                <a:cubicBezTo>
                  <a:pt x="365" y="145"/>
                  <a:pt x="357" y="137"/>
                  <a:pt x="348" y="137"/>
                </a:cubicBezTo>
                <a:close/>
                <a:moveTo>
                  <a:pt x="313" y="159"/>
                </a:moveTo>
                <a:cubicBezTo>
                  <a:pt x="347" y="159"/>
                  <a:pt x="347" y="159"/>
                  <a:pt x="347" y="159"/>
                </a:cubicBezTo>
                <a:cubicBezTo>
                  <a:pt x="347" y="176"/>
                  <a:pt x="347" y="176"/>
                  <a:pt x="347" y="176"/>
                </a:cubicBezTo>
                <a:cubicBezTo>
                  <a:pt x="313" y="176"/>
                  <a:pt x="313" y="176"/>
                  <a:pt x="313" y="176"/>
                </a:cubicBezTo>
                <a:lnTo>
                  <a:pt x="313" y="159"/>
                </a:lnTo>
                <a:close/>
                <a:moveTo>
                  <a:pt x="313" y="219"/>
                </a:moveTo>
                <a:cubicBezTo>
                  <a:pt x="347" y="219"/>
                  <a:pt x="347" y="219"/>
                  <a:pt x="347" y="219"/>
                </a:cubicBezTo>
                <a:cubicBezTo>
                  <a:pt x="347" y="236"/>
                  <a:pt x="347" y="236"/>
                  <a:pt x="347" y="236"/>
                </a:cubicBezTo>
                <a:cubicBezTo>
                  <a:pt x="313" y="236"/>
                  <a:pt x="313" y="236"/>
                  <a:pt x="313" y="236"/>
                </a:cubicBezTo>
                <a:lnTo>
                  <a:pt x="313" y="219"/>
                </a:lnTo>
                <a:close/>
                <a:moveTo>
                  <a:pt x="347" y="355"/>
                </a:moveTo>
                <a:cubicBezTo>
                  <a:pt x="313" y="355"/>
                  <a:pt x="313" y="355"/>
                  <a:pt x="313" y="355"/>
                </a:cubicBezTo>
                <a:cubicBezTo>
                  <a:pt x="313" y="339"/>
                  <a:pt x="313" y="339"/>
                  <a:pt x="313" y="339"/>
                </a:cubicBezTo>
                <a:cubicBezTo>
                  <a:pt x="347" y="339"/>
                  <a:pt x="347" y="339"/>
                  <a:pt x="347" y="339"/>
                </a:cubicBezTo>
                <a:lnTo>
                  <a:pt x="347" y="355"/>
                </a:lnTo>
                <a:close/>
                <a:moveTo>
                  <a:pt x="347" y="296"/>
                </a:moveTo>
                <a:cubicBezTo>
                  <a:pt x="313" y="296"/>
                  <a:pt x="313" y="296"/>
                  <a:pt x="313" y="296"/>
                </a:cubicBezTo>
                <a:cubicBezTo>
                  <a:pt x="313" y="278"/>
                  <a:pt x="313" y="278"/>
                  <a:pt x="313" y="278"/>
                </a:cubicBezTo>
                <a:cubicBezTo>
                  <a:pt x="347" y="278"/>
                  <a:pt x="347" y="278"/>
                  <a:pt x="347" y="278"/>
                </a:cubicBezTo>
                <a:lnTo>
                  <a:pt x="347" y="29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390" name="Group 389"/>
          <p:cNvGrpSpPr/>
          <p:nvPr/>
        </p:nvGrpSpPr>
        <p:grpSpPr>
          <a:xfrm>
            <a:off x="7158180" y="1384948"/>
            <a:ext cx="1539892" cy="457200"/>
            <a:chOff x="7105795" y="1361669"/>
            <a:chExt cx="1539892" cy="457200"/>
          </a:xfrm>
        </p:grpSpPr>
        <p:grpSp>
          <p:nvGrpSpPr>
            <p:cNvPr id="203" name="Group 202"/>
            <p:cNvGrpSpPr>
              <a:grpSpLocks noChangeAspect="1"/>
            </p:cNvGrpSpPr>
            <p:nvPr/>
          </p:nvGrpSpPr>
          <p:grpSpPr>
            <a:xfrm>
              <a:off x="7105795" y="1361669"/>
              <a:ext cx="470328" cy="457200"/>
              <a:chOff x="2039320" y="4999378"/>
              <a:chExt cx="781399" cy="759588"/>
            </a:xfrm>
            <a:solidFill>
              <a:schemeClr val="accent5"/>
            </a:solidFill>
          </p:grpSpPr>
          <p:sp>
            <p:nvSpPr>
              <p:cNvPr id="204" name="Freeform 63"/>
              <p:cNvSpPr>
                <a:spLocks noEditPoints="1"/>
              </p:cNvSpPr>
              <p:nvPr/>
            </p:nvSpPr>
            <p:spPr bwMode="auto">
              <a:xfrm>
                <a:off x="2228947" y="5179684"/>
                <a:ext cx="402144" cy="398976"/>
              </a:xfrm>
              <a:custGeom>
                <a:avLst/>
                <a:gdLst/>
                <a:ahLst/>
                <a:cxnLst>
                  <a:cxn ang="0">
                    <a:pos x="71" y="91"/>
                  </a:cxn>
                  <a:cxn ang="0">
                    <a:pos x="10" y="31"/>
                  </a:cxn>
                  <a:cxn ang="0">
                    <a:pos x="10" y="23"/>
                  </a:cxn>
                  <a:cxn ang="0">
                    <a:pos x="18" y="23"/>
                  </a:cxn>
                  <a:cxn ang="0">
                    <a:pos x="78" y="84"/>
                  </a:cxn>
                  <a:cxn ang="0">
                    <a:pos x="83" y="79"/>
                  </a:cxn>
                  <a:cxn ang="0">
                    <a:pos x="23" y="19"/>
                  </a:cxn>
                  <a:cxn ang="0">
                    <a:pos x="23" y="11"/>
                  </a:cxn>
                  <a:cxn ang="0">
                    <a:pos x="30" y="11"/>
                  </a:cxn>
                  <a:cxn ang="0">
                    <a:pos x="91" y="72"/>
                  </a:cxn>
                  <a:cxn ang="0">
                    <a:pos x="98" y="65"/>
                  </a:cxn>
                  <a:cxn ang="0">
                    <a:pos x="40" y="7"/>
                  </a:cxn>
                  <a:cxn ang="0">
                    <a:pos x="10" y="10"/>
                  </a:cxn>
                  <a:cxn ang="0">
                    <a:pos x="8" y="39"/>
                  </a:cxn>
                  <a:cxn ang="0">
                    <a:pos x="66" y="97"/>
                  </a:cxn>
                  <a:cxn ang="0">
                    <a:pos x="71" y="91"/>
                  </a:cxn>
                  <a:cxn ang="0">
                    <a:pos x="211" y="200"/>
                  </a:cxn>
                  <a:cxn ang="0">
                    <a:pos x="194" y="175"/>
                  </a:cxn>
                  <a:cxn ang="0">
                    <a:pos x="189" y="177"/>
                  </a:cxn>
                  <a:cxn ang="0">
                    <a:pos x="189" y="176"/>
                  </a:cxn>
                  <a:cxn ang="0">
                    <a:pos x="138" y="125"/>
                  </a:cxn>
                  <a:cxn ang="0">
                    <a:pos x="126" y="137"/>
                  </a:cxn>
                  <a:cxn ang="0">
                    <a:pos x="177" y="188"/>
                  </a:cxn>
                  <a:cxn ang="0">
                    <a:pos x="178" y="189"/>
                  </a:cxn>
                  <a:cxn ang="0">
                    <a:pos x="176" y="193"/>
                  </a:cxn>
                  <a:cxn ang="0">
                    <a:pos x="201" y="210"/>
                  </a:cxn>
                  <a:cxn ang="0">
                    <a:pos x="207" y="206"/>
                  </a:cxn>
                  <a:cxn ang="0">
                    <a:pos x="211" y="200"/>
                  </a:cxn>
                  <a:cxn ang="0">
                    <a:pos x="152" y="101"/>
                  </a:cxn>
                  <a:cxn ang="0">
                    <a:pos x="190" y="88"/>
                  </a:cxn>
                  <a:cxn ang="0">
                    <a:pos x="198" y="32"/>
                  </a:cxn>
                  <a:cxn ang="0">
                    <a:pos x="164" y="65"/>
                  </a:cxn>
                  <a:cxn ang="0">
                    <a:pos x="148" y="49"/>
                  </a:cxn>
                  <a:cxn ang="0">
                    <a:pos x="181" y="16"/>
                  </a:cxn>
                  <a:cxn ang="0">
                    <a:pos x="125" y="23"/>
                  </a:cxn>
                  <a:cxn ang="0">
                    <a:pos x="112" y="61"/>
                  </a:cxn>
                  <a:cxn ang="0">
                    <a:pos x="107" y="66"/>
                  </a:cxn>
                  <a:cxn ang="0">
                    <a:pos x="18" y="154"/>
                  </a:cxn>
                  <a:cxn ang="0">
                    <a:pos x="18" y="195"/>
                  </a:cxn>
                  <a:cxn ang="0">
                    <a:pos x="59" y="195"/>
                  </a:cxn>
                  <a:cxn ang="0">
                    <a:pos x="147" y="106"/>
                  </a:cxn>
                  <a:cxn ang="0">
                    <a:pos x="152" y="101"/>
                  </a:cxn>
                  <a:cxn ang="0">
                    <a:pos x="48" y="178"/>
                  </a:cxn>
                  <a:cxn ang="0">
                    <a:pos x="35" y="178"/>
                  </a:cxn>
                  <a:cxn ang="0">
                    <a:pos x="35" y="165"/>
                  </a:cxn>
                  <a:cxn ang="0">
                    <a:pos x="48" y="165"/>
                  </a:cxn>
                  <a:cxn ang="0">
                    <a:pos x="48" y="178"/>
                  </a:cxn>
                </a:cxnLst>
                <a:rect l="0" t="0" r="r" b="b"/>
                <a:pathLst>
                  <a:path w="212" h="211">
                    <a:moveTo>
                      <a:pt x="71" y="91"/>
                    </a:moveTo>
                    <a:cubicBezTo>
                      <a:pt x="10" y="31"/>
                      <a:pt x="10" y="31"/>
                      <a:pt x="10" y="31"/>
                    </a:cubicBezTo>
                    <a:cubicBezTo>
                      <a:pt x="8" y="29"/>
                      <a:pt x="8" y="26"/>
                      <a:pt x="10" y="23"/>
                    </a:cubicBezTo>
                    <a:cubicBezTo>
                      <a:pt x="12" y="21"/>
                      <a:pt x="16" y="21"/>
                      <a:pt x="18" y="23"/>
                    </a:cubicBezTo>
                    <a:cubicBezTo>
                      <a:pt x="78" y="84"/>
                      <a:pt x="78" y="84"/>
                      <a:pt x="78" y="84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1" y="17"/>
                      <a:pt x="21" y="13"/>
                      <a:pt x="23" y="11"/>
                    </a:cubicBezTo>
                    <a:cubicBezTo>
                      <a:pt x="25" y="9"/>
                      <a:pt x="28" y="9"/>
                      <a:pt x="30" y="11"/>
                    </a:cubicBezTo>
                    <a:cubicBezTo>
                      <a:pt x="91" y="72"/>
                      <a:pt x="91" y="72"/>
                      <a:pt x="91" y="72"/>
                    </a:cubicBezTo>
                    <a:cubicBezTo>
                      <a:pt x="98" y="65"/>
                      <a:pt x="98" y="65"/>
                      <a:pt x="98" y="65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32" y="0"/>
                      <a:pt x="19" y="1"/>
                      <a:pt x="10" y="10"/>
                    </a:cubicBezTo>
                    <a:cubicBezTo>
                      <a:pt x="2" y="19"/>
                      <a:pt x="0" y="32"/>
                      <a:pt x="8" y="39"/>
                    </a:cubicBezTo>
                    <a:cubicBezTo>
                      <a:pt x="66" y="97"/>
                      <a:pt x="66" y="97"/>
                      <a:pt x="66" y="97"/>
                    </a:cubicBezTo>
                    <a:lnTo>
                      <a:pt x="71" y="91"/>
                    </a:lnTo>
                    <a:close/>
                    <a:moveTo>
                      <a:pt x="211" y="200"/>
                    </a:moveTo>
                    <a:cubicBezTo>
                      <a:pt x="194" y="175"/>
                      <a:pt x="194" y="175"/>
                      <a:pt x="194" y="175"/>
                    </a:cubicBezTo>
                    <a:cubicBezTo>
                      <a:pt x="193" y="174"/>
                      <a:pt x="192" y="175"/>
                      <a:pt x="189" y="177"/>
                    </a:cubicBezTo>
                    <a:cubicBezTo>
                      <a:pt x="189" y="177"/>
                      <a:pt x="189" y="177"/>
                      <a:pt x="189" y="176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26" y="137"/>
                      <a:pt x="126" y="137"/>
                      <a:pt x="126" y="137"/>
                    </a:cubicBezTo>
                    <a:cubicBezTo>
                      <a:pt x="177" y="188"/>
                      <a:pt x="177" y="188"/>
                      <a:pt x="177" y="188"/>
                    </a:cubicBezTo>
                    <a:cubicBezTo>
                      <a:pt x="177" y="189"/>
                      <a:pt x="177" y="189"/>
                      <a:pt x="178" y="189"/>
                    </a:cubicBezTo>
                    <a:cubicBezTo>
                      <a:pt x="176" y="191"/>
                      <a:pt x="175" y="193"/>
                      <a:pt x="176" y="193"/>
                    </a:cubicBezTo>
                    <a:cubicBezTo>
                      <a:pt x="201" y="210"/>
                      <a:pt x="201" y="210"/>
                      <a:pt x="201" y="210"/>
                    </a:cubicBezTo>
                    <a:cubicBezTo>
                      <a:pt x="202" y="211"/>
                      <a:pt x="205" y="209"/>
                      <a:pt x="207" y="206"/>
                    </a:cubicBezTo>
                    <a:cubicBezTo>
                      <a:pt x="210" y="204"/>
                      <a:pt x="212" y="201"/>
                      <a:pt x="211" y="200"/>
                    </a:cubicBezTo>
                    <a:close/>
                    <a:moveTo>
                      <a:pt x="152" y="101"/>
                    </a:moveTo>
                    <a:cubicBezTo>
                      <a:pt x="165" y="103"/>
                      <a:pt x="180" y="98"/>
                      <a:pt x="190" y="88"/>
                    </a:cubicBezTo>
                    <a:cubicBezTo>
                      <a:pt x="206" y="73"/>
                      <a:pt x="208" y="49"/>
                      <a:pt x="198" y="32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64" y="5"/>
                      <a:pt x="141" y="7"/>
                      <a:pt x="125" y="23"/>
                    </a:cubicBezTo>
                    <a:cubicBezTo>
                      <a:pt x="115" y="33"/>
                      <a:pt x="111" y="48"/>
                      <a:pt x="112" y="61"/>
                    </a:cubicBezTo>
                    <a:cubicBezTo>
                      <a:pt x="110" y="63"/>
                      <a:pt x="108" y="64"/>
                      <a:pt x="107" y="66"/>
                    </a:cubicBezTo>
                    <a:cubicBezTo>
                      <a:pt x="18" y="154"/>
                      <a:pt x="18" y="154"/>
                      <a:pt x="18" y="154"/>
                    </a:cubicBezTo>
                    <a:cubicBezTo>
                      <a:pt x="7" y="165"/>
                      <a:pt x="7" y="184"/>
                      <a:pt x="18" y="195"/>
                    </a:cubicBezTo>
                    <a:cubicBezTo>
                      <a:pt x="29" y="206"/>
                      <a:pt x="48" y="206"/>
                      <a:pt x="59" y="195"/>
                    </a:cubicBezTo>
                    <a:cubicBezTo>
                      <a:pt x="147" y="106"/>
                      <a:pt x="147" y="106"/>
                      <a:pt x="147" y="106"/>
                    </a:cubicBezTo>
                    <a:cubicBezTo>
                      <a:pt x="149" y="105"/>
                      <a:pt x="151" y="103"/>
                      <a:pt x="152" y="101"/>
                    </a:cubicBezTo>
                    <a:close/>
                    <a:moveTo>
                      <a:pt x="48" y="178"/>
                    </a:moveTo>
                    <a:cubicBezTo>
                      <a:pt x="45" y="182"/>
                      <a:pt x="39" y="182"/>
                      <a:pt x="35" y="178"/>
                    </a:cubicBezTo>
                    <a:cubicBezTo>
                      <a:pt x="31" y="175"/>
                      <a:pt x="31" y="169"/>
                      <a:pt x="35" y="165"/>
                    </a:cubicBezTo>
                    <a:cubicBezTo>
                      <a:pt x="39" y="161"/>
                      <a:pt x="45" y="161"/>
                      <a:pt x="48" y="165"/>
                    </a:cubicBezTo>
                    <a:cubicBezTo>
                      <a:pt x="52" y="169"/>
                      <a:pt x="52" y="175"/>
                      <a:pt x="48" y="17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205" name="Group 204"/>
              <p:cNvGrpSpPr/>
              <p:nvPr/>
            </p:nvGrpSpPr>
            <p:grpSpPr>
              <a:xfrm>
                <a:off x="2039320" y="4999378"/>
                <a:ext cx="781399" cy="759588"/>
                <a:chOff x="2039320" y="4999378"/>
                <a:chExt cx="781399" cy="759588"/>
              </a:xfrm>
              <a:grpFill/>
            </p:grpSpPr>
            <p:sp>
              <p:nvSpPr>
                <p:cNvPr id="206" name="Freeform 108"/>
                <p:cNvSpPr>
                  <a:spLocks/>
                </p:cNvSpPr>
                <p:nvPr/>
              </p:nvSpPr>
              <p:spPr bwMode="auto">
                <a:xfrm>
                  <a:off x="2132253" y="4999378"/>
                  <a:ext cx="688466" cy="513030"/>
                </a:xfrm>
                <a:custGeom>
                  <a:avLst/>
                  <a:gdLst>
                    <a:gd name="T0" fmla="*/ 303 w 305"/>
                    <a:gd name="T1" fmla="*/ 208 h 227"/>
                    <a:gd name="T2" fmla="*/ 297 w 305"/>
                    <a:gd name="T3" fmla="*/ 206 h 227"/>
                    <a:gd name="T4" fmla="*/ 285 w 305"/>
                    <a:gd name="T5" fmla="*/ 212 h 227"/>
                    <a:gd name="T6" fmla="*/ 225 w 305"/>
                    <a:gd name="T7" fmla="*/ 34 h 227"/>
                    <a:gd name="T8" fmla="*/ 105 w 305"/>
                    <a:gd name="T9" fmla="*/ 7 h 227"/>
                    <a:gd name="T10" fmla="*/ 2 w 305"/>
                    <a:gd name="T11" fmla="*/ 72 h 227"/>
                    <a:gd name="T12" fmla="*/ 3 w 305"/>
                    <a:gd name="T13" fmla="*/ 79 h 227"/>
                    <a:gd name="T14" fmla="*/ 9 w 305"/>
                    <a:gd name="T15" fmla="*/ 78 h 227"/>
                    <a:gd name="T16" fmla="*/ 107 w 305"/>
                    <a:gd name="T17" fmla="*/ 16 h 227"/>
                    <a:gd name="T18" fmla="*/ 220 w 305"/>
                    <a:gd name="T19" fmla="*/ 42 h 227"/>
                    <a:gd name="T20" fmla="*/ 277 w 305"/>
                    <a:gd name="T21" fmla="*/ 207 h 227"/>
                    <a:gd name="T22" fmla="*/ 274 w 305"/>
                    <a:gd name="T23" fmla="*/ 196 h 227"/>
                    <a:gd name="T24" fmla="*/ 268 w 305"/>
                    <a:gd name="T25" fmla="*/ 194 h 227"/>
                    <a:gd name="T26" fmla="*/ 265 w 305"/>
                    <a:gd name="T27" fmla="*/ 199 h 227"/>
                    <a:gd name="T28" fmla="*/ 275 w 305"/>
                    <a:gd name="T29" fmla="*/ 227 h 227"/>
                    <a:gd name="T30" fmla="*/ 301 w 305"/>
                    <a:gd name="T31" fmla="*/ 214 h 227"/>
                    <a:gd name="T32" fmla="*/ 303 w 305"/>
                    <a:gd name="T33" fmla="*/ 208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5" h="227">
                      <a:moveTo>
                        <a:pt x="303" y="208"/>
                      </a:moveTo>
                      <a:cubicBezTo>
                        <a:pt x="302" y="206"/>
                        <a:pt x="299" y="205"/>
                        <a:pt x="297" y="206"/>
                      </a:cubicBezTo>
                      <a:cubicBezTo>
                        <a:pt x="285" y="212"/>
                        <a:pt x="285" y="212"/>
                        <a:pt x="285" y="212"/>
                      </a:cubicBezTo>
                      <a:cubicBezTo>
                        <a:pt x="305" y="146"/>
                        <a:pt x="282" y="74"/>
                        <a:pt x="225" y="34"/>
                      </a:cubicBezTo>
                      <a:cubicBezTo>
                        <a:pt x="190" y="9"/>
                        <a:pt x="147" y="0"/>
                        <a:pt x="105" y="7"/>
                      </a:cubicBezTo>
                      <a:cubicBezTo>
                        <a:pt x="63" y="14"/>
                        <a:pt x="26" y="37"/>
                        <a:pt x="2" y="72"/>
                      </a:cubicBezTo>
                      <a:cubicBezTo>
                        <a:pt x="0" y="74"/>
                        <a:pt x="1" y="77"/>
                        <a:pt x="3" y="79"/>
                      </a:cubicBezTo>
                      <a:cubicBezTo>
                        <a:pt x="5" y="80"/>
                        <a:pt x="8" y="80"/>
                        <a:pt x="9" y="78"/>
                      </a:cubicBezTo>
                      <a:cubicBezTo>
                        <a:pt x="32" y="45"/>
                        <a:pt x="67" y="23"/>
                        <a:pt x="107" y="16"/>
                      </a:cubicBezTo>
                      <a:cubicBezTo>
                        <a:pt x="147" y="9"/>
                        <a:pt x="187" y="18"/>
                        <a:pt x="220" y="42"/>
                      </a:cubicBezTo>
                      <a:cubicBezTo>
                        <a:pt x="272" y="79"/>
                        <a:pt x="295" y="145"/>
                        <a:pt x="277" y="207"/>
                      </a:cubicBezTo>
                      <a:cubicBezTo>
                        <a:pt x="274" y="196"/>
                        <a:pt x="274" y="196"/>
                        <a:pt x="274" y="196"/>
                      </a:cubicBezTo>
                      <a:cubicBezTo>
                        <a:pt x="273" y="194"/>
                        <a:pt x="270" y="193"/>
                        <a:pt x="268" y="194"/>
                      </a:cubicBezTo>
                      <a:cubicBezTo>
                        <a:pt x="266" y="194"/>
                        <a:pt x="264" y="197"/>
                        <a:pt x="265" y="199"/>
                      </a:cubicBezTo>
                      <a:cubicBezTo>
                        <a:pt x="275" y="227"/>
                        <a:pt x="275" y="227"/>
                        <a:pt x="275" y="227"/>
                      </a:cubicBezTo>
                      <a:cubicBezTo>
                        <a:pt x="301" y="214"/>
                        <a:pt x="301" y="214"/>
                        <a:pt x="301" y="214"/>
                      </a:cubicBezTo>
                      <a:cubicBezTo>
                        <a:pt x="303" y="213"/>
                        <a:pt x="304" y="210"/>
                        <a:pt x="303" y="20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676767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07" name="Freeform 109"/>
                <p:cNvSpPr>
                  <a:spLocks/>
                </p:cNvSpPr>
                <p:nvPr/>
              </p:nvSpPr>
              <p:spPr bwMode="auto">
                <a:xfrm>
                  <a:off x="2039320" y="5229815"/>
                  <a:ext cx="688466" cy="529151"/>
                </a:xfrm>
                <a:custGeom>
                  <a:avLst/>
                  <a:gdLst>
                    <a:gd name="T0" fmla="*/ 303 w 305"/>
                    <a:gd name="T1" fmla="*/ 149 h 234"/>
                    <a:gd name="T2" fmla="*/ 296 w 305"/>
                    <a:gd name="T3" fmla="*/ 150 h 234"/>
                    <a:gd name="T4" fmla="*/ 86 w 305"/>
                    <a:gd name="T5" fmla="*/ 186 h 234"/>
                    <a:gd name="T6" fmla="*/ 28 w 305"/>
                    <a:gd name="T7" fmla="*/ 21 h 234"/>
                    <a:gd name="T8" fmla="*/ 32 w 305"/>
                    <a:gd name="T9" fmla="*/ 31 h 234"/>
                    <a:gd name="T10" fmla="*/ 36 w 305"/>
                    <a:gd name="T11" fmla="*/ 34 h 234"/>
                    <a:gd name="T12" fmla="*/ 37 w 305"/>
                    <a:gd name="T13" fmla="*/ 34 h 234"/>
                    <a:gd name="T14" fmla="*/ 40 w 305"/>
                    <a:gd name="T15" fmla="*/ 28 h 234"/>
                    <a:gd name="T16" fmla="*/ 31 w 305"/>
                    <a:gd name="T17" fmla="*/ 0 h 234"/>
                    <a:gd name="T18" fmla="*/ 4 w 305"/>
                    <a:gd name="T19" fmla="*/ 14 h 234"/>
                    <a:gd name="T20" fmla="*/ 2 w 305"/>
                    <a:gd name="T21" fmla="*/ 20 h 234"/>
                    <a:gd name="T22" fmla="*/ 8 w 305"/>
                    <a:gd name="T23" fmla="*/ 22 h 234"/>
                    <a:gd name="T24" fmla="*/ 20 w 305"/>
                    <a:gd name="T25" fmla="*/ 16 h 234"/>
                    <a:gd name="T26" fmla="*/ 81 w 305"/>
                    <a:gd name="T27" fmla="*/ 193 h 234"/>
                    <a:gd name="T28" fmla="*/ 173 w 305"/>
                    <a:gd name="T29" fmla="*/ 223 h 234"/>
                    <a:gd name="T30" fmla="*/ 304 w 305"/>
                    <a:gd name="T31" fmla="*/ 155 h 234"/>
                    <a:gd name="T32" fmla="*/ 303 w 305"/>
                    <a:gd name="T33" fmla="*/ 14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5" h="234">
                      <a:moveTo>
                        <a:pt x="303" y="149"/>
                      </a:moveTo>
                      <a:cubicBezTo>
                        <a:pt x="301" y="148"/>
                        <a:pt x="298" y="148"/>
                        <a:pt x="296" y="150"/>
                      </a:cubicBezTo>
                      <a:cubicBezTo>
                        <a:pt x="248" y="218"/>
                        <a:pt x="154" y="234"/>
                        <a:pt x="86" y="186"/>
                      </a:cubicBezTo>
                      <a:cubicBezTo>
                        <a:pt x="33" y="149"/>
                        <a:pt x="10" y="82"/>
                        <a:pt x="28" y="21"/>
                      </a:cubicBezTo>
                      <a:cubicBezTo>
                        <a:pt x="32" y="31"/>
                        <a:pt x="32" y="31"/>
                        <a:pt x="32" y="31"/>
                      </a:cubicBezTo>
                      <a:cubicBezTo>
                        <a:pt x="32" y="33"/>
                        <a:pt x="34" y="34"/>
                        <a:pt x="36" y="34"/>
                      </a:cubicBezTo>
                      <a:cubicBezTo>
                        <a:pt x="36" y="34"/>
                        <a:pt x="37" y="34"/>
                        <a:pt x="37" y="34"/>
                      </a:cubicBezTo>
                      <a:cubicBezTo>
                        <a:pt x="40" y="33"/>
                        <a:pt x="41" y="31"/>
                        <a:pt x="40" y="28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2" y="15"/>
                        <a:pt x="1" y="17"/>
                        <a:pt x="2" y="20"/>
                      </a:cubicBezTo>
                      <a:cubicBezTo>
                        <a:pt x="3" y="22"/>
                        <a:pt x="6" y="23"/>
                        <a:pt x="8" y="22"/>
                      </a:cubicBezTo>
                      <a:cubicBezTo>
                        <a:pt x="20" y="16"/>
                        <a:pt x="20" y="16"/>
                        <a:pt x="20" y="16"/>
                      </a:cubicBezTo>
                      <a:cubicBezTo>
                        <a:pt x="0" y="81"/>
                        <a:pt x="24" y="153"/>
                        <a:pt x="81" y="193"/>
                      </a:cubicBezTo>
                      <a:cubicBezTo>
                        <a:pt x="109" y="213"/>
                        <a:pt x="141" y="223"/>
                        <a:pt x="173" y="223"/>
                      </a:cubicBezTo>
                      <a:cubicBezTo>
                        <a:pt x="223" y="223"/>
                        <a:pt x="273" y="199"/>
                        <a:pt x="304" y="155"/>
                      </a:cubicBezTo>
                      <a:cubicBezTo>
                        <a:pt x="305" y="153"/>
                        <a:pt x="305" y="151"/>
                        <a:pt x="303" y="1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676767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368" name="Rectangle 367"/>
            <p:cNvSpPr/>
            <p:nvPr/>
          </p:nvSpPr>
          <p:spPr>
            <a:xfrm>
              <a:off x="7639847" y="1397268"/>
              <a:ext cx="1005840" cy="386003"/>
            </a:xfrm>
            <a:prstGeom prst="rect">
              <a:avLst/>
            </a:prstGeom>
            <a:noFill/>
          </p:spPr>
          <p:txBody>
            <a:bodyPr wrap="square" anchor="ctr" anchorCtr="0">
              <a:spAutoFit/>
            </a:bodyPr>
            <a:lstStyle/>
            <a:p>
              <a:pPr>
                <a:lnSpc>
                  <a:spcPct val="95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IT Software and Services</a:t>
              </a:r>
            </a:p>
          </p:txBody>
        </p:sp>
      </p:grpSp>
      <p:grpSp>
        <p:nvGrpSpPr>
          <p:cNvPr id="389" name="Group 388"/>
          <p:cNvGrpSpPr/>
          <p:nvPr/>
        </p:nvGrpSpPr>
        <p:grpSpPr>
          <a:xfrm>
            <a:off x="7210464" y="2036073"/>
            <a:ext cx="1487608" cy="386003"/>
            <a:chOff x="7158079" y="2097057"/>
            <a:chExt cx="1487608" cy="386003"/>
          </a:xfrm>
        </p:grpSpPr>
        <p:sp>
          <p:nvSpPr>
            <p:cNvPr id="278" name="Rectangle 277"/>
            <p:cNvSpPr/>
            <p:nvPr/>
          </p:nvSpPr>
          <p:spPr>
            <a:xfrm>
              <a:off x="7639847" y="2097057"/>
              <a:ext cx="1005840" cy="386003"/>
            </a:xfrm>
            <a:prstGeom prst="rect">
              <a:avLst/>
            </a:prstGeom>
            <a:noFill/>
          </p:spPr>
          <p:txBody>
            <a:bodyPr wrap="square" anchor="ctr" anchorCtr="0">
              <a:spAutoFit/>
            </a:bodyPr>
            <a:lstStyle/>
            <a:p>
              <a:pPr>
                <a:lnSpc>
                  <a:spcPct val="95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High Tech/ Industrial Mfg.</a:t>
              </a:r>
            </a:p>
          </p:txBody>
        </p:sp>
        <p:grpSp>
          <p:nvGrpSpPr>
            <p:cNvPr id="307" name="Group 306"/>
            <p:cNvGrpSpPr>
              <a:grpSpLocks noChangeAspect="1"/>
            </p:cNvGrpSpPr>
            <p:nvPr/>
          </p:nvGrpSpPr>
          <p:grpSpPr>
            <a:xfrm>
              <a:off x="7158079" y="2107178"/>
              <a:ext cx="365760" cy="365760"/>
              <a:chOff x="4441175" y="2795466"/>
              <a:chExt cx="269630" cy="269630"/>
            </a:xfrm>
            <a:solidFill>
              <a:schemeClr val="accent5"/>
            </a:solidFill>
          </p:grpSpPr>
          <p:sp>
            <p:nvSpPr>
              <p:cNvPr id="309" name="Freeform 6"/>
              <p:cNvSpPr>
                <a:spLocks/>
              </p:cNvSpPr>
              <p:nvPr/>
            </p:nvSpPr>
            <p:spPr bwMode="auto">
              <a:xfrm>
                <a:off x="4504617" y="2858908"/>
                <a:ext cx="143406" cy="142084"/>
              </a:xfrm>
              <a:custGeom>
                <a:avLst/>
                <a:gdLst>
                  <a:gd name="T0" fmla="*/ 85 w 91"/>
                  <a:gd name="T1" fmla="*/ 0 h 90"/>
                  <a:gd name="T2" fmla="*/ 6 w 91"/>
                  <a:gd name="T3" fmla="*/ 0 h 90"/>
                  <a:gd name="T4" fmla="*/ 0 w 91"/>
                  <a:gd name="T5" fmla="*/ 5 h 90"/>
                  <a:gd name="T6" fmla="*/ 0 w 91"/>
                  <a:gd name="T7" fmla="*/ 84 h 90"/>
                  <a:gd name="T8" fmla="*/ 6 w 91"/>
                  <a:gd name="T9" fmla="*/ 90 h 90"/>
                  <a:gd name="T10" fmla="*/ 85 w 91"/>
                  <a:gd name="T11" fmla="*/ 90 h 90"/>
                  <a:gd name="T12" fmla="*/ 91 w 91"/>
                  <a:gd name="T13" fmla="*/ 84 h 90"/>
                  <a:gd name="T14" fmla="*/ 91 w 91"/>
                  <a:gd name="T15" fmla="*/ 5 h 90"/>
                  <a:gd name="T16" fmla="*/ 85 w 91"/>
                  <a:gd name="T17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90">
                    <a:moveTo>
                      <a:pt x="85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7"/>
                      <a:pt x="2" y="90"/>
                      <a:pt x="6" y="90"/>
                    </a:cubicBezTo>
                    <a:cubicBezTo>
                      <a:pt x="85" y="90"/>
                      <a:pt x="85" y="90"/>
                      <a:pt x="85" y="90"/>
                    </a:cubicBezTo>
                    <a:cubicBezTo>
                      <a:pt x="88" y="90"/>
                      <a:pt x="91" y="87"/>
                      <a:pt x="91" y="84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2"/>
                      <a:pt x="88" y="0"/>
                      <a:pt x="85" y="0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0" name="Freeform 7"/>
              <p:cNvSpPr>
                <a:spLocks noEditPoints="1"/>
              </p:cNvSpPr>
              <p:nvPr/>
            </p:nvSpPr>
            <p:spPr bwMode="auto">
              <a:xfrm>
                <a:off x="4441175" y="2795466"/>
                <a:ext cx="269630" cy="269630"/>
              </a:xfrm>
              <a:custGeom>
                <a:avLst/>
                <a:gdLst>
                  <a:gd name="T0" fmla="*/ 171 w 171"/>
                  <a:gd name="T1" fmla="*/ 23 h 171"/>
                  <a:gd name="T2" fmla="*/ 157 w 171"/>
                  <a:gd name="T3" fmla="*/ 23 h 171"/>
                  <a:gd name="T4" fmla="*/ 148 w 171"/>
                  <a:gd name="T5" fmla="*/ 13 h 171"/>
                  <a:gd name="T6" fmla="*/ 139 w 171"/>
                  <a:gd name="T7" fmla="*/ 0 h 171"/>
                  <a:gd name="T8" fmla="*/ 125 w 171"/>
                  <a:gd name="T9" fmla="*/ 13 h 171"/>
                  <a:gd name="T10" fmla="*/ 115 w 171"/>
                  <a:gd name="T11" fmla="*/ 0 h 171"/>
                  <a:gd name="T12" fmla="*/ 102 w 171"/>
                  <a:gd name="T13" fmla="*/ 13 h 171"/>
                  <a:gd name="T14" fmla="*/ 92 w 171"/>
                  <a:gd name="T15" fmla="*/ 0 h 171"/>
                  <a:gd name="T16" fmla="*/ 78 w 171"/>
                  <a:gd name="T17" fmla="*/ 13 h 171"/>
                  <a:gd name="T18" fmla="*/ 69 w 171"/>
                  <a:gd name="T19" fmla="*/ 0 h 171"/>
                  <a:gd name="T20" fmla="*/ 55 w 171"/>
                  <a:gd name="T21" fmla="*/ 13 h 171"/>
                  <a:gd name="T22" fmla="*/ 46 w 171"/>
                  <a:gd name="T23" fmla="*/ 0 h 171"/>
                  <a:gd name="T24" fmla="*/ 32 w 171"/>
                  <a:gd name="T25" fmla="*/ 13 h 171"/>
                  <a:gd name="T26" fmla="*/ 23 w 171"/>
                  <a:gd name="T27" fmla="*/ 0 h 171"/>
                  <a:gd name="T28" fmla="*/ 23 w 171"/>
                  <a:gd name="T29" fmla="*/ 13 h 171"/>
                  <a:gd name="T30" fmla="*/ 13 w 171"/>
                  <a:gd name="T31" fmla="*/ 23 h 171"/>
                  <a:gd name="T32" fmla="*/ 0 w 171"/>
                  <a:gd name="T33" fmla="*/ 32 h 171"/>
                  <a:gd name="T34" fmla="*/ 13 w 171"/>
                  <a:gd name="T35" fmla="*/ 46 h 171"/>
                  <a:gd name="T36" fmla="*/ 0 w 171"/>
                  <a:gd name="T37" fmla="*/ 55 h 171"/>
                  <a:gd name="T38" fmla="*/ 13 w 171"/>
                  <a:gd name="T39" fmla="*/ 69 h 171"/>
                  <a:gd name="T40" fmla="*/ 0 w 171"/>
                  <a:gd name="T41" fmla="*/ 77 h 171"/>
                  <a:gd name="T42" fmla="*/ 13 w 171"/>
                  <a:gd name="T43" fmla="*/ 92 h 171"/>
                  <a:gd name="T44" fmla="*/ 0 w 171"/>
                  <a:gd name="T45" fmla="*/ 100 h 171"/>
                  <a:gd name="T46" fmla="*/ 13 w 171"/>
                  <a:gd name="T47" fmla="*/ 115 h 171"/>
                  <a:gd name="T48" fmla="*/ 0 w 171"/>
                  <a:gd name="T49" fmla="*/ 123 h 171"/>
                  <a:gd name="T50" fmla="*/ 13 w 171"/>
                  <a:gd name="T51" fmla="*/ 138 h 171"/>
                  <a:gd name="T52" fmla="*/ 0 w 171"/>
                  <a:gd name="T53" fmla="*/ 146 h 171"/>
                  <a:gd name="T54" fmla="*/ 13 w 171"/>
                  <a:gd name="T55" fmla="*/ 148 h 171"/>
                  <a:gd name="T56" fmla="*/ 23 w 171"/>
                  <a:gd name="T57" fmla="*/ 156 h 171"/>
                  <a:gd name="T58" fmla="*/ 32 w 171"/>
                  <a:gd name="T59" fmla="*/ 171 h 171"/>
                  <a:gd name="T60" fmla="*/ 46 w 171"/>
                  <a:gd name="T61" fmla="*/ 156 h 171"/>
                  <a:gd name="T62" fmla="*/ 55 w 171"/>
                  <a:gd name="T63" fmla="*/ 171 h 171"/>
                  <a:gd name="T64" fmla="*/ 69 w 171"/>
                  <a:gd name="T65" fmla="*/ 156 h 171"/>
                  <a:gd name="T66" fmla="*/ 78 w 171"/>
                  <a:gd name="T67" fmla="*/ 171 h 171"/>
                  <a:gd name="T68" fmla="*/ 92 w 171"/>
                  <a:gd name="T69" fmla="*/ 156 h 171"/>
                  <a:gd name="T70" fmla="*/ 102 w 171"/>
                  <a:gd name="T71" fmla="*/ 171 h 171"/>
                  <a:gd name="T72" fmla="*/ 115 w 171"/>
                  <a:gd name="T73" fmla="*/ 156 h 171"/>
                  <a:gd name="T74" fmla="*/ 125 w 171"/>
                  <a:gd name="T75" fmla="*/ 171 h 171"/>
                  <a:gd name="T76" fmla="*/ 139 w 171"/>
                  <a:gd name="T77" fmla="*/ 156 h 171"/>
                  <a:gd name="T78" fmla="*/ 148 w 171"/>
                  <a:gd name="T79" fmla="*/ 171 h 171"/>
                  <a:gd name="T80" fmla="*/ 148 w 171"/>
                  <a:gd name="T81" fmla="*/ 156 h 171"/>
                  <a:gd name="T82" fmla="*/ 157 w 171"/>
                  <a:gd name="T83" fmla="*/ 146 h 171"/>
                  <a:gd name="T84" fmla="*/ 171 w 171"/>
                  <a:gd name="T85" fmla="*/ 138 h 171"/>
                  <a:gd name="T86" fmla="*/ 157 w 171"/>
                  <a:gd name="T87" fmla="*/ 123 h 171"/>
                  <a:gd name="T88" fmla="*/ 171 w 171"/>
                  <a:gd name="T89" fmla="*/ 115 h 171"/>
                  <a:gd name="T90" fmla="*/ 157 w 171"/>
                  <a:gd name="T91" fmla="*/ 100 h 171"/>
                  <a:gd name="T92" fmla="*/ 171 w 171"/>
                  <a:gd name="T93" fmla="*/ 92 h 171"/>
                  <a:gd name="T94" fmla="*/ 157 w 171"/>
                  <a:gd name="T95" fmla="*/ 77 h 171"/>
                  <a:gd name="T96" fmla="*/ 171 w 171"/>
                  <a:gd name="T97" fmla="*/ 69 h 171"/>
                  <a:gd name="T98" fmla="*/ 157 w 171"/>
                  <a:gd name="T99" fmla="*/ 55 h 171"/>
                  <a:gd name="T100" fmla="*/ 171 w 171"/>
                  <a:gd name="T101" fmla="*/ 46 h 171"/>
                  <a:gd name="T102" fmla="*/ 157 w 171"/>
                  <a:gd name="T103" fmla="*/ 32 h 171"/>
                  <a:gd name="T104" fmla="*/ 35 w 171"/>
                  <a:gd name="T105" fmla="*/ 142 h 171"/>
                  <a:gd name="T106" fmla="*/ 27 w 171"/>
                  <a:gd name="T107" fmla="*/ 34 h 171"/>
                  <a:gd name="T108" fmla="*/ 135 w 171"/>
                  <a:gd name="T109" fmla="*/ 27 h 171"/>
                  <a:gd name="T110" fmla="*/ 143 w 171"/>
                  <a:gd name="T111" fmla="*/ 135 h 171"/>
                  <a:gd name="T112" fmla="*/ 35 w 171"/>
                  <a:gd name="T113" fmla="*/ 142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1" h="171">
                    <a:moveTo>
                      <a:pt x="171" y="32"/>
                    </a:moveTo>
                    <a:cubicBezTo>
                      <a:pt x="171" y="23"/>
                      <a:pt x="171" y="23"/>
                      <a:pt x="171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7" y="17"/>
                      <a:pt x="154" y="13"/>
                      <a:pt x="148" y="13"/>
                    </a:cubicBezTo>
                    <a:cubicBezTo>
                      <a:pt x="148" y="13"/>
                      <a:pt x="148" y="13"/>
                      <a:pt x="148" y="13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25" y="13"/>
                      <a:pt x="125" y="13"/>
                      <a:pt x="125" y="13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17" y="13"/>
                      <a:pt x="13" y="17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3" y="92"/>
                      <a:pt x="13" y="92"/>
                      <a:pt x="13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13" y="100"/>
                      <a:pt x="13" y="100"/>
                      <a:pt x="13" y="100"/>
                    </a:cubicBezTo>
                    <a:cubicBezTo>
                      <a:pt x="13" y="115"/>
                      <a:pt x="13" y="115"/>
                      <a:pt x="13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13" y="123"/>
                      <a:pt x="13" y="123"/>
                      <a:pt x="13" y="123"/>
                    </a:cubicBezTo>
                    <a:cubicBezTo>
                      <a:pt x="13" y="138"/>
                      <a:pt x="13" y="138"/>
                      <a:pt x="13" y="138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13" y="146"/>
                      <a:pt x="13" y="146"/>
                      <a:pt x="13" y="146"/>
                    </a:cubicBezTo>
                    <a:cubicBezTo>
                      <a:pt x="13" y="148"/>
                      <a:pt x="13" y="148"/>
                      <a:pt x="13" y="148"/>
                    </a:cubicBezTo>
                    <a:cubicBezTo>
                      <a:pt x="13" y="152"/>
                      <a:pt x="17" y="156"/>
                      <a:pt x="23" y="156"/>
                    </a:cubicBezTo>
                    <a:cubicBezTo>
                      <a:pt x="23" y="156"/>
                      <a:pt x="23" y="156"/>
                      <a:pt x="23" y="156"/>
                    </a:cubicBezTo>
                    <a:cubicBezTo>
                      <a:pt x="23" y="171"/>
                      <a:pt x="23" y="171"/>
                      <a:pt x="23" y="171"/>
                    </a:cubicBezTo>
                    <a:cubicBezTo>
                      <a:pt x="32" y="171"/>
                      <a:pt x="32" y="171"/>
                      <a:pt x="32" y="171"/>
                    </a:cubicBezTo>
                    <a:cubicBezTo>
                      <a:pt x="32" y="156"/>
                      <a:pt x="32" y="156"/>
                      <a:pt x="32" y="156"/>
                    </a:cubicBezTo>
                    <a:cubicBezTo>
                      <a:pt x="46" y="156"/>
                      <a:pt x="46" y="156"/>
                      <a:pt x="46" y="156"/>
                    </a:cubicBezTo>
                    <a:cubicBezTo>
                      <a:pt x="46" y="171"/>
                      <a:pt x="46" y="171"/>
                      <a:pt x="46" y="171"/>
                    </a:cubicBezTo>
                    <a:cubicBezTo>
                      <a:pt x="55" y="171"/>
                      <a:pt x="55" y="171"/>
                      <a:pt x="55" y="171"/>
                    </a:cubicBezTo>
                    <a:cubicBezTo>
                      <a:pt x="55" y="156"/>
                      <a:pt x="55" y="156"/>
                      <a:pt x="55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9" y="171"/>
                      <a:pt x="69" y="171"/>
                      <a:pt x="69" y="171"/>
                    </a:cubicBezTo>
                    <a:cubicBezTo>
                      <a:pt x="78" y="171"/>
                      <a:pt x="78" y="171"/>
                      <a:pt x="78" y="171"/>
                    </a:cubicBezTo>
                    <a:cubicBezTo>
                      <a:pt x="78" y="156"/>
                      <a:pt x="78" y="156"/>
                      <a:pt x="78" y="156"/>
                    </a:cubicBezTo>
                    <a:cubicBezTo>
                      <a:pt x="92" y="156"/>
                      <a:pt x="92" y="156"/>
                      <a:pt x="92" y="156"/>
                    </a:cubicBezTo>
                    <a:cubicBezTo>
                      <a:pt x="92" y="171"/>
                      <a:pt x="92" y="171"/>
                      <a:pt x="92" y="171"/>
                    </a:cubicBezTo>
                    <a:cubicBezTo>
                      <a:pt x="102" y="171"/>
                      <a:pt x="102" y="171"/>
                      <a:pt x="102" y="171"/>
                    </a:cubicBezTo>
                    <a:cubicBezTo>
                      <a:pt x="102" y="156"/>
                      <a:pt x="102" y="156"/>
                      <a:pt x="102" y="156"/>
                    </a:cubicBezTo>
                    <a:cubicBezTo>
                      <a:pt x="115" y="156"/>
                      <a:pt x="115" y="156"/>
                      <a:pt x="115" y="156"/>
                    </a:cubicBezTo>
                    <a:cubicBezTo>
                      <a:pt x="115" y="171"/>
                      <a:pt x="115" y="171"/>
                      <a:pt x="115" y="171"/>
                    </a:cubicBezTo>
                    <a:cubicBezTo>
                      <a:pt x="125" y="171"/>
                      <a:pt x="125" y="171"/>
                      <a:pt x="125" y="171"/>
                    </a:cubicBezTo>
                    <a:cubicBezTo>
                      <a:pt x="125" y="156"/>
                      <a:pt x="125" y="156"/>
                      <a:pt x="125" y="156"/>
                    </a:cubicBezTo>
                    <a:cubicBezTo>
                      <a:pt x="139" y="156"/>
                      <a:pt x="139" y="156"/>
                      <a:pt x="139" y="156"/>
                    </a:cubicBezTo>
                    <a:cubicBezTo>
                      <a:pt x="139" y="171"/>
                      <a:pt x="139" y="171"/>
                      <a:pt x="139" y="171"/>
                    </a:cubicBezTo>
                    <a:cubicBezTo>
                      <a:pt x="148" y="171"/>
                      <a:pt x="148" y="171"/>
                      <a:pt x="148" y="171"/>
                    </a:cubicBezTo>
                    <a:cubicBezTo>
                      <a:pt x="148" y="156"/>
                      <a:pt x="148" y="156"/>
                      <a:pt x="148" y="156"/>
                    </a:cubicBezTo>
                    <a:cubicBezTo>
                      <a:pt x="148" y="156"/>
                      <a:pt x="148" y="156"/>
                      <a:pt x="148" y="156"/>
                    </a:cubicBezTo>
                    <a:cubicBezTo>
                      <a:pt x="154" y="156"/>
                      <a:pt x="157" y="152"/>
                      <a:pt x="157" y="148"/>
                    </a:cubicBezTo>
                    <a:cubicBezTo>
                      <a:pt x="157" y="146"/>
                      <a:pt x="157" y="146"/>
                      <a:pt x="157" y="146"/>
                    </a:cubicBezTo>
                    <a:cubicBezTo>
                      <a:pt x="171" y="146"/>
                      <a:pt x="171" y="146"/>
                      <a:pt x="171" y="146"/>
                    </a:cubicBezTo>
                    <a:cubicBezTo>
                      <a:pt x="171" y="138"/>
                      <a:pt x="171" y="138"/>
                      <a:pt x="171" y="138"/>
                    </a:cubicBezTo>
                    <a:cubicBezTo>
                      <a:pt x="157" y="138"/>
                      <a:pt x="157" y="138"/>
                      <a:pt x="157" y="138"/>
                    </a:cubicBezTo>
                    <a:cubicBezTo>
                      <a:pt x="157" y="123"/>
                      <a:pt x="157" y="123"/>
                      <a:pt x="157" y="123"/>
                    </a:cubicBezTo>
                    <a:cubicBezTo>
                      <a:pt x="171" y="123"/>
                      <a:pt x="171" y="123"/>
                      <a:pt x="171" y="123"/>
                    </a:cubicBezTo>
                    <a:cubicBezTo>
                      <a:pt x="171" y="115"/>
                      <a:pt x="171" y="115"/>
                      <a:pt x="171" y="115"/>
                    </a:cubicBezTo>
                    <a:cubicBezTo>
                      <a:pt x="157" y="115"/>
                      <a:pt x="157" y="115"/>
                      <a:pt x="157" y="115"/>
                    </a:cubicBezTo>
                    <a:cubicBezTo>
                      <a:pt x="157" y="100"/>
                      <a:pt x="157" y="100"/>
                      <a:pt x="157" y="100"/>
                    </a:cubicBezTo>
                    <a:cubicBezTo>
                      <a:pt x="171" y="100"/>
                      <a:pt x="171" y="100"/>
                      <a:pt x="171" y="100"/>
                    </a:cubicBezTo>
                    <a:cubicBezTo>
                      <a:pt x="171" y="92"/>
                      <a:pt x="171" y="92"/>
                      <a:pt x="171" y="92"/>
                    </a:cubicBezTo>
                    <a:cubicBezTo>
                      <a:pt x="157" y="92"/>
                      <a:pt x="157" y="92"/>
                      <a:pt x="157" y="92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71" y="77"/>
                      <a:pt x="171" y="77"/>
                      <a:pt x="171" y="77"/>
                    </a:cubicBezTo>
                    <a:cubicBezTo>
                      <a:pt x="171" y="69"/>
                      <a:pt x="171" y="69"/>
                      <a:pt x="171" y="69"/>
                    </a:cubicBezTo>
                    <a:cubicBezTo>
                      <a:pt x="157" y="69"/>
                      <a:pt x="157" y="69"/>
                      <a:pt x="157" y="69"/>
                    </a:cubicBezTo>
                    <a:cubicBezTo>
                      <a:pt x="157" y="55"/>
                      <a:pt x="157" y="55"/>
                      <a:pt x="157" y="55"/>
                    </a:cubicBezTo>
                    <a:cubicBezTo>
                      <a:pt x="171" y="55"/>
                      <a:pt x="171" y="55"/>
                      <a:pt x="171" y="55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57" y="46"/>
                      <a:pt x="157" y="46"/>
                      <a:pt x="157" y="46"/>
                    </a:cubicBezTo>
                    <a:cubicBezTo>
                      <a:pt x="157" y="32"/>
                      <a:pt x="157" y="32"/>
                      <a:pt x="157" y="32"/>
                    </a:cubicBezTo>
                    <a:lnTo>
                      <a:pt x="171" y="32"/>
                    </a:lnTo>
                    <a:close/>
                    <a:moveTo>
                      <a:pt x="35" y="142"/>
                    </a:moveTo>
                    <a:cubicBezTo>
                      <a:pt x="31" y="142"/>
                      <a:pt x="27" y="138"/>
                      <a:pt x="27" y="135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1"/>
                      <a:pt x="31" y="27"/>
                      <a:pt x="35" y="27"/>
                    </a:cubicBezTo>
                    <a:cubicBezTo>
                      <a:pt x="135" y="27"/>
                      <a:pt x="135" y="27"/>
                      <a:pt x="135" y="27"/>
                    </a:cubicBezTo>
                    <a:cubicBezTo>
                      <a:pt x="140" y="27"/>
                      <a:pt x="143" y="31"/>
                      <a:pt x="143" y="34"/>
                    </a:cubicBezTo>
                    <a:cubicBezTo>
                      <a:pt x="143" y="135"/>
                      <a:pt x="143" y="135"/>
                      <a:pt x="143" y="135"/>
                    </a:cubicBezTo>
                    <a:cubicBezTo>
                      <a:pt x="143" y="138"/>
                      <a:pt x="140" y="142"/>
                      <a:pt x="135" y="142"/>
                    </a:cubicBezTo>
                    <a:lnTo>
                      <a:pt x="35" y="14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81" name="Rectangle 80"/>
          <p:cNvSpPr/>
          <p:nvPr/>
        </p:nvSpPr>
        <p:spPr>
          <a:xfrm>
            <a:off x="3295671" y="3987044"/>
            <a:ext cx="1231844" cy="3847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algn="ctr">
              <a:lnSpc>
                <a:spcPct val="95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Server Virtualization</a:t>
            </a:r>
          </a:p>
        </p:txBody>
      </p:sp>
      <p:grpSp>
        <p:nvGrpSpPr>
          <p:cNvPr id="266" name="Group 265"/>
          <p:cNvGrpSpPr>
            <a:grpSpLocks noChangeAspect="1"/>
          </p:cNvGrpSpPr>
          <p:nvPr/>
        </p:nvGrpSpPr>
        <p:grpSpPr>
          <a:xfrm>
            <a:off x="3694114" y="3549111"/>
            <a:ext cx="398588" cy="378464"/>
            <a:chOff x="361519" y="5521768"/>
            <a:chExt cx="788876" cy="749049"/>
          </a:xfrm>
          <a:solidFill>
            <a:schemeClr val="tx2"/>
          </a:solidFill>
        </p:grpSpPr>
        <p:sp>
          <p:nvSpPr>
            <p:cNvPr id="267" name="Freeform 40"/>
            <p:cNvSpPr>
              <a:spLocks/>
            </p:cNvSpPr>
            <p:nvPr/>
          </p:nvSpPr>
          <p:spPr bwMode="auto">
            <a:xfrm>
              <a:off x="645284" y="5811278"/>
              <a:ext cx="221345" cy="459539"/>
            </a:xfrm>
            <a:custGeom>
              <a:avLst/>
              <a:gdLst>
                <a:gd name="T0" fmla="*/ 104 w 122"/>
                <a:gd name="T1" fmla="*/ 254 h 254"/>
                <a:gd name="T2" fmla="*/ 18 w 122"/>
                <a:gd name="T3" fmla="*/ 254 h 254"/>
                <a:gd name="T4" fmla="*/ 0 w 122"/>
                <a:gd name="T5" fmla="*/ 236 h 254"/>
                <a:gd name="T6" fmla="*/ 0 w 122"/>
                <a:gd name="T7" fmla="*/ 18 h 254"/>
                <a:gd name="T8" fmla="*/ 18 w 122"/>
                <a:gd name="T9" fmla="*/ 0 h 254"/>
                <a:gd name="T10" fmla="*/ 104 w 122"/>
                <a:gd name="T11" fmla="*/ 0 h 254"/>
                <a:gd name="T12" fmla="*/ 122 w 122"/>
                <a:gd name="T13" fmla="*/ 18 h 254"/>
                <a:gd name="T14" fmla="*/ 122 w 122"/>
                <a:gd name="T15" fmla="*/ 236 h 254"/>
                <a:gd name="T16" fmla="*/ 104 w 122"/>
                <a:gd name="T17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254">
                  <a:moveTo>
                    <a:pt x="104" y="254"/>
                  </a:moveTo>
                  <a:cubicBezTo>
                    <a:pt x="18" y="254"/>
                    <a:pt x="18" y="254"/>
                    <a:pt x="18" y="254"/>
                  </a:cubicBezTo>
                  <a:cubicBezTo>
                    <a:pt x="8" y="254"/>
                    <a:pt x="0" y="246"/>
                    <a:pt x="0" y="23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4" y="0"/>
                    <a:pt x="122" y="8"/>
                    <a:pt x="122" y="18"/>
                  </a:cubicBezTo>
                  <a:cubicBezTo>
                    <a:pt x="122" y="236"/>
                    <a:pt x="122" y="236"/>
                    <a:pt x="122" y="236"/>
                  </a:cubicBezTo>
                  <a:cubicBezTo>
                    <a:pt x="122" y="246"/>
                    <a:pt x="114" y="254"/>
                    <a:pt x="104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8" name="Freeform 41"/>
            <p:cNvSpPr>
              <a:spLocks/>
            </p:cNvSpPr>
            <p:nvPr/>
          </p:nvSpPr>
          <p:spPr bwMode="auto">
            <a:xfrm>
              <a:off x="361519" y="6100788"/>
              <a:ext cx="221345" cy="170029"/>
            </a:xfrm>
            <a:custGeom>
              <a:avLst/>
              <a:gdLst>
                <a:gd name="T0" fmla="*/ 104 w 122"/>
                <a:gd name="T1" fmla="*/ 94 h 94"/>
                <a:gd name="T2" fmla="*/ 18 w 122"/>
                <a:gd name="T3" fmla="*/ 94 h 94"/>
                <a:gd name="T4" fmla="*/ 0 w 122"/>
                <a:gd name="T5" fmla="*/ 76 h 94"/>
                <a:gd name="T6" fmla="*/ 0 w 122"/>
                <a:gd name="T7" fmla="*/ 18 h 94"/>
                <a:gd name="T8" fmla="*/ 18 w 122"/>
                <a:gd name="T9" fmla="*/ 0 h 94"/>
                <a:gd name="T10" fmla="*/ 104 w 122"/>
                <a:gd name="T11" fmla="*/ 0 h 94"/>
                <a:gd name="T12" fmla="*/ 122 w 122"/>
                <a:gd name="T13" fmla="*/ 18 h 94"/>
                <a:gd name="T14" fmla="*/ 122 w 122"/>
                <a:gd name="T15" fmla="*/ 76 h 94"/>
                <a:gd name="T16" fmla="*/ 104 w 122"/>
                <a:gd name="T1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94">
                  <a:moveTo>
                    <a:pt x="104" y="94"/>
                  </a:moveTo>
                  <a:cubicBezTo>
                    <a:pt x="18" y="94"/>
                    <a:pt x="18" y="94"/>
                    <a:pt x="18" y="94"/>
                  </a:cubicBezTo>
                  <a:cubicBezTo>
                    <a:pt x="8" y="94"/>
                    <a:pt x="0" y="86"/>
                    <a:pt x="0" y="7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4" y="0"/>
                    <a:pt x="122" y="8"/>
                    <a:pt x="122" y="18"/>
                  </a:cubicBezTo>
                  <a:cubicBezTo>
                    <a:pt x="122" y="76"/>
                    <a:pt x="122" y="76"/>
                    <a:pt x="122" y="76"/>
                  </a:cubicBezTo>
                  <a:cubicBezTo>
                    <a:pt x="122" y="86"/>
                    <a:pt x="114" y="94"/>
                    <a:pt x="104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9" name="Freeform 268"/>
            <p:cNvSpPr>
              <a:spLocks/>
            </p:cNvSpPr>
            <p:nvPr/>
          </p:nvSpPr>
          <p:spPr bwMode="auto">
            <a:xfrm>
              <a:off x="929050" y="5521768"/>
              <a:ext cx="221345" cy="749048"/>
            </a:xfrm>
            <a:custGeom>
              <a:avLst/>
              <a:gdLst>
                <a:gd name="connsiteX0" fmla="*/ 32927 w 221345"/>
                <a:gd name="connsiteY0" fmla="*/ 0 h 749048"/>
                <a:gd name="connsiteX1" fmla="*/ 188418 w 221345"/>
                <a:gd name="connsiteY1" fmla="*/ 0 h 749048"/>
                <a:gd name="connsiteX2" fmla="*/ 220962 w 221345"/>
                <a:gd name="connsiteY2" fmla="*/ 32574 h 749048"/>
                <a:gd name="connsiteX3" fmla="*/ 220962 w 221345"/>
                <a:gd name="connsiteY3" fmla="*/ 79909 h 749048"/>
                <a:gd name="connsiteX4" fmla="*/ 220962 w 221345"/>
                <a:gd name="connsiteY4" fmla="*/ 98143 h 749048"/>
                <a:gd name="connsiteX5" fmla="*/ 221345 w 221345"/>
                <a:gd name="connsiteY5" fmla="*/ 99070 h 749048"/>
                <a:gd name="connsiteX6" fmla="*/ 221345 w 221345"/>
                <a:gd name="connsiteY6" fmla="*/ 493477 h 749048"/>
                <a:gd name="connsiteX7" fmla="*/ 220962 w 221345"/>
                <a:gd name="connsiteY7" fmla="*/ 494405 h 749048"/>
                <a:gd name="connsiteX8" fmla="*/ 220962 w 221345"/>
                <a:gd name="connsiteY8" fmla="*/ 583888 h 749048"/>
                <a:gd name="connsiteX9" fmla="*/ 220962 w 221345"/>
                <a:gd name="connsiteY9" fmla="*/ 716478 h 749048"/>
                <a:gd name="connsiteX10" fmla="*/ 188418 w 221345"/>
                <a:gd name="connsiteY10" fmla="*/ 749048 h 749048"/>
                <a:gd name="connsiteX11" fmla="*/ 32927 w 221345"/>
                <a:gd name="connsiteY11" fmla="*/ 749048 h 749048"/>
                <a:gd name="connsiteX12" fmla="*/ 383 w 221345"/>
                <a:gd name="connsiteY12" fmla="*/ 716478 h 749048"/>
                <a:gd name="connsiteX13" fmla="*/ 383 w 221345"/>
                <a:gd name="connsiteY13" fmla="*/ 547014 h 749048"/>
                <a:gd name="connsiteX14" fmla="*/ 383 w 221345"/>
                <a:gd name="connsiteY14" fmla="*/ 494405 h 749048"/>
                <a:gd name="connsiteX15" fmla="*/ 0 w 221345"/>
                <a:gd name="connsiteY15" fmla="*/ 493477 h 749048"/>
                <a:gd name="connsiteX16" fmla="*/ 0 w 221345"/>
                <a:gd name="connsiteY16" fmla="*/ 99070 h 749048"/>
                <a:gd name="connsiteX17" fmla="*/ 383 w 221345"/>
                <a:gd name="connsiteY17" fmla="*/ 98143 h 749048"/>
                <a:gd name="connsiteX18" fmla="*/ 383 w 221345"/>
                <a:gd name="connsiteY18" fmla="*/ 94302 h 749048"/>
                <a:gd name="connsiteX19" fmla="*/ 383 w 221345"/>
                <a:gd name="connsiteY19" fmla="*/ 32574 h 749048"/>
                <a:gd name="connsiteX20" fmla="*/ 32927 w 221345"/>
                <a:gd name="connsiteY20" fmla="*/ 0 h 74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1345" h="749048">
                  <a:moveTo>
                    <a:pt x="32927" y="0"/>
                  </a:moveTo>
                  <a:cubicBezTo>
                    <a:pt x="32927" y="0"/>
                    <a:pt x="32927" y="0"/>
                    <a:pt x="188418" y="0"/>
                  </a:cubicBezTo>
                  <a:cubicBezTo>
                    <a:pt x="206498" y="0"/>
                    <a:pt x="220962" y="14477"/>
                    <a:pt x="220962" y="32574"/>
                  </a:cubicBezTo>
                  <a:cubicBezTo>
                    <a:pt x="220962" y="32574"/>
                    <a:pt x="220962" y="32574"/>
                    <a:pt x="220962" y="79909"/>
                  </a:cubicBezTo>
                  <a:lnTo>
                    <a:pt x="220962" y="98143"/>
                  </a:lnTo>
                  <a:lnTo>
                    <a:pt x="221345" y="99070"/>
                  </a:lnTo>
                  <a:cubicBezTo>
                    <a:pt x="221345" y="493477"/>
                    <a:pt x="221345" y="493477"/>
                    <a:pt x="221345" y="493477"/>
                  </a:cubicBezTo>
                  <a:lnTo>
                    <a:pt x="220962" y="494405"/>
                  </a:lnTo>
                  <a:lnTo>
                    <a:pt x="220962" y="583888"/>
                  </a:lnTo>
                  <a:cubicBezTo>
                    <a:pt x="220962" y="622331"/>
                    <a:pt x="220962" y="666267"/>
                    <a:pt x="220962" y="716478"/>
                  </a:cubicBezTo>
                  <a:cubicBezTo>
                    <a:pt x="220962" y="734573"/>
                    <a:pt x="206498" y="749048"/>
                    <a:pt x="188418" y="749048"/>
                  </a:cubicBezTo>
                  <a:cubicBezTo>
                    <a:pt x="188418" y="749048"/>
                    <a:pt x="188418" y="749048"/>
                    <a:pt x="32927" y="749048"/>
                  </a:cubicBezTo>
                  <a:cubicBezTo>
                    <a:pt x="14847" y="749048"/>
                    <a:pt x="383" y="734573"/>
                    <a:pt x="383" y="716478"/>
                  </a:cubicBezTo>
                  <a:cubicBezTo>
                    <a:pt x="383" y="716478"/>
                    <a:pt x="383" y="716478"/>
                    <a:pt x="383" y="547014"/>
                  </a:cubicBezTo>
                  <a:lnTo>
                    <a:pt x="383" y="494405"/>
                  </a:lnTo>
                  <a:lnTo>
                    <a:pt x="0" y="493477"/>
                  </a:lnTo>
                  <a:cubicBezTo>
                    <a:pt x="0" y="99070"/>
                    <a:pt x="0" y="99070"/>
                    <a:pt x="0" y="99070"/>
                  </a:cubicBezTo>
                  <a:lnTo>
                    <a:pt x="383" y="98143"/>
                  </a:lnTo>
                  <a:lnTo>
                    <a:pt x="383" y="94302"/>
                  </a:lnTo>
                  <a:cubicBezTo>
                    <a:pt x="383" y="79287"/>
                    <a:pt x="383" y="59267"/>
                    <a:pt x="383" y="32574"/>
                  </a:cubicBezTo>
                  <a:cubicBezTo>
                    <a:pt x="383" y="14477"/>
                    <a:pt x="14847" y="0"/>
                    <a:pt x="329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25" name="Group 424"/>
          <p:cNvGrpSpPr/>
          <p:nvPr/>
        </p:nvGrpSpPr>
        <p:grpSpPr>
          <a:xfrm>
            <a:off x="3587336" y="2615352"/>
            <a:ext cx="1672557" cy="532197"/>
            <a:chOff x="3450423" y="2615353"/>
            <a:chExt cx="1672557" cy="532197"/>
          </a:xfrm>
        </p:grpSpPr>
        <p:sp>
          <p:nvSpPr>
            <p:cNvPr id="318" name="Rectangle 317"/>
            <p:cNvSpPr/>
            <p:nvPr/>
          </p:nvSpPr>
          <p:spPr>
            <a:xfrm>
              <a:off x="4117140" y="2615353"/>
              <a:ext cx="1005840" cy="532197"/>
            </a:xfrm>
            <a:prstGeom prst="rect">
              <a:avLst/>
            </a:prstGeom>
            <a:noFill/>
          </p:spPr>
          <p:txBody>
            <a:bodyPr wrap="square" anchor="ctr" anchorCtr="0">
              <a:spAutoFit/>
            </a:bodyPr>
            <a:lstStyle/>
            <a:p>
              <a:pPr>
                <a:lnSpc>
                  <a:spcPct val="95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Online Services/ Social Media</a:t>
              </a:r>
            </a:p>
          </p:txBody>
        </p:sp>
        <p:grpSp>
          <p:nvGrpSpPr>
            <p:cNvPr id="320" name="Group 319"/>
            <p:cNvGrpSpPr>
              <a:grpSpLocks noChangeAspect="1"/>
            </p:cNvGrpSpPr>
            <p:nvPr/>
          </p:nvGrpSpPr>
          <p:grpSpPr>
            <a:xfrm>
              <a:off x="3450423" y="2652851"/>
              <a:ext cx="643141" cy="457200"/>
              <a:chOff x="9417039" y="989014"/>
              <a:chExt cx="566748" cy="374649"/>
            </a:xfrm>
            <a:solidFill>
              <a:schemeClr val="accent5"/>
            </a:solidFill>
            <a:effectLst/>
          </p:grpSpPr>
          <p:sp>
            <p:nvSpPr>
              <p:cNvPr id="321" name="Freeform 35"/>
              <p:cNvSpPr>
                <a:spLocks noEditPoints="1"/>
              </p:cNvSpPr>
              <p:nvPr/>
            </p:nvSpPr>
            <p:spPr bwMode="auto">
              <a:xfrm>
                <a:off x="9417039" y="989014"/>
                <a:ext cx="360361" cy="330201"/>
              </a:xfrm>
              <a:custGeom>
                <a:avLst/>
                <a:gdLst/>
                <a:ahLst/>
                <a:cxnLst>
                  <a:cxn ang="0">
                    <a:pos x="96" y="35"/>
                  </a:cxn>
                  <a:cxn ang="0">
                    <a:pos x="48" y="0"/>
                  </a:cxn>
                  <a:cxn ang="0">
                    <a:pos x="0" y="35"/>
                  </a:cxn>
                  <a:cxn ang="0">
                    <a:pos x="40" y="68"/>
                  </a:cxn>
                  <a:cxn ang="0">
                    <a:pos x="33" y="88"/>
                  </a:cxn>
                  <a:cxn ang="0">
                    <a:pos x="55" y="68"/>
                  </a:cxn>
                  <a:cxn ang="0">
                    <a:pos x="96" y="35"/>
                  </a:cxn>
                  <a:cxn ang="0">
                    <a:pos x="26" y="42"/>
                  </a:cxn>
                  <a:cxn ang="0">
                    <a:pos x="18" y="35"/>
                  </a:cxn>
                  <a:cxn ang="0">
                    <a:pos x="26" y="28"/>
                  </a:cxn>
                  <a:cxn ang="0">
                    <a:pos x="33" y="35"/>
                  </a:cxn>
                  <a:cxn ang="0">
                    <a:pos x="26" y="42"/>
                  </a:cxn>
                  <a:cxn ang="0">
                    <a:pos x="48" y="42"/>
                  </a:cxn>
                  <a:cxn ang="0">
                    <a:pos x="41" y="35"/>
                  </a:cxn>
                  <a:cxn ang="0">
                    <a:pos x="48" y="28"/>
                  </a:cxn>
                  <a:cxn ang="0">
                    <a:pos x="55" y="35"/>
                  </a:cxn>
                  <a:cxn ang="0">
                    <a:pos x="48" y="42"/>
                  </a:cxn>
                  <a:cxn ang="0">
                    <a:pos x="70" y="42"/>
                  </a:cxn>
                  <a:cxn ang="0">
                    <a:pos x="63" y="35"/>
                  </a:cxn>
                  <a:cxn ang="0">
                    <a:pos x="70" y="28"/>
                  </a:cxn>
                  <a:cxn ang="0">
                    <a:pos x="77" y="35"/>
                  </a:cxn>
                  <a:cxn ang="0">
                    <a:pos x="70" y="42"/>
                  </a:cxn>
                </a:cxnLst>
                <a:rect l="0" t="0" r="r" b="b"/>
                <a:pathLst>
                  <a:path w="96" h="88">
                    <a:moveTo>
                      <a:pt x="96" y="35"/>
                    </a:moveTo>
                    <a:cubicBezTo>
                      <a:pt x="96" y="16"/>
                      <a:pt x="74" y="0"/>
                      <a:pt x="48" y="0"/>
                    </a:cubicBezTo>
                    <a:cubicBezTo>
                      <a:pt x="21" y="0"/>
                      <a:pt x="0" y="16"/>
                      <a:pt x="0" y="35"/>
                    </a:cubicBezTo>
                    <a:cubicBezTo>
                      <a:pt x="0" y="52"/>
                      <a:pt x="17" y="66"/>
                      <a:pt x="40" y="68"/>
                    </a:cubicBezTo>
                    <a:cubicBezTo>
                      <a:pt x="40" y="77"/>
                      <a:pt x="37" y="84"/>
                      <a:pt x="33" y="88"/>
                    </a:cubicBezTo>
                    <a:cubicBezTo>
                      <a:pt x="44" y="86"/>
                      <a:pt x="53" y="78"/>
                      <a:pt x="55" y="68"/>
                    </a:cubicBezTo>
                    <a:cubicBezTo>
                      <a:pt x="78" y="66"/>
                      <a:pt x="96" y="52"/>
                      <a:pt x="96" y="35"/>
                    </a:cubicBezTo>
                    <a:close/>
                    <a:moveTo>
                      <a:pt x="26" y="42"/>
                    </a:moveTo>
                    <a:cubicBezTo>
                      <a:pt x="22" y="42"/>
                      <a:pt x="18" y="39"/>
                      <a:pt x="18" y="35"/>
                    </a:cubicBezTo>
                    <a:cubicBezTo>
                      <a:pt x="18" y="31"/>
                      <a:pt x="22" y="28"/>
                      <a:pt x="26" y="28"/>
                    </a:cubicBezTo>
                    <a:cubicBezTo>
                      <a:pt x="30" y="28"/>
                      <a:pt x="33" y="31"/>
                      <a:pt x="33" y="35"/>
                    </a:cubicBezTo>
                    <a:cubicBezTo>
                      <a:pt x="33" y="39"/>
                      <a:pt x="30" y="42"/>
                      <a:pt x="26" y="42"/>
                    </a:cubicBezTo>
                    <a:close/>
                    <a:moveTo>
                      <a:pt x="48" y="42"/>
                    </a:moveTo>
                    <a:cubicBezTo>
                      <a:pt x="44" y="42"/>
                      <a:pt x="41" y="39"/>
                      <a:pt x="41" y="35"/>
                    </a:cubicBezTo>
                    <a:cubicBezTo>
                      <a:pt x="41" y="31"/>
                      <a:pt x="44" y="28"/>
                      <a:pt x="48" y="28"/>
                    </a:cubicBezTo>
                    <a:cubicBezTo>
                      <a:pt x="52" y="28"/>
                      <a:pt x="55" y="31"/>
                      <a:pt x="55" y="35"/>
                    </a:cubicBezTo>
                    <a:cubicBezTo>
                      <a:pt x="55" y="39"/>
                      <a:pt x="52" y="42"/>
                      <a:pt x="48" y="42"/>
                    </a:cubicBezTo>
                    <a:close/>
                    <a:moveTo>
                      <a:pt x="70" y="42"/>
                    </a:moveTo>
                    <a:cubicBezTo>
                      <a:pt x="66" y="42"/>
                      <a:pt x="63" y="39"/>
                      <a:pt x="63" y="35"/>
                    </a:cubicBezTo>
                    <a:cubicBezTo>
                      <a:pt x="63" y="31"/>
                      <a:pt x="66" y="28"/>
                      <a:pt x="70" y="28"/>
                    </a:cubicBezTo>
                    <a:cubicBezTo>
                      <a:pt x="74" y="28"/>
                      <a:pt x="77" y="31"/>
                      <a:pt x="77" y="35"/>
                    </a:cubicBezTo>
                    <a:cubicBezTo>
                      <a:pt x="77" y="39"/>
                      <a:pt x="74" y="42"/>
                      <a:pt x="70" y="4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2" name="Freeform 36"/>
              <p:cNvSpPr>
                <a:spLocks/>
              </p:cNvSpPr>
              <p:nvPr/>
            </p:nvSpPr>
            <p:spPr bwMode="auto">
              <a:xfrm>
                <a:off x="9705975" y="1055688"/>
                <a:ext cx="277812" cy="307975"/>
              </a:xfrm>
              <a:custGeom>
                <a:avLst/>
                <a:gdLst/>
                <a:ahLst/>
                <a:cxnLst>
                  <a:cxn ang="0">
                    <a:pos x="74" y="32"/>
                  </a:cxn>
                  <a:cxn ang="0">
                    <a:pos x="30" y="0"/>
                  </a:cxn>
                  <a:cxn ang="0">
                    <a:pos x="25" y="1"/>
                  </a:cxn>
                  <a:cxn ang="0">
                    <a:pos x="30" y="17"/>
                  </a:cxn>
                  <a:cxn ang="0">
                    <a:pos x="0" y="53"/>
                  </a:cxn>
                  <a:cxn ang="0">
                    <a:pos x="23" y="62"/>
                  </a:cxn>
                  <a:cxn ang="0">
                    <a:pos x="45" y="82"/>
                  </a:cxn>
                  <a:cxn ang="0">
                    <a:pos x="38" y="62"/>
                  </a:cxn>
                  <a:cxn ang="0">
                    <a:pos x="74" y="32"/>
                  </a:cxn>
                </a:cxnLst>
                <a:rect l="0" t="0" r="r" b="b"/>
                <a:pathLst>
                  <a:path w="74" h="82">
                    <a:moveTo>
                      <a:pt x="74" y="32"/>
                    </a:moveTo>
                    <a:cubicBezTo>
                      <a:pt x="74" y="14"/>
                      <a:pt x="54" y="0"/>
                      <a:pt x="30" y="0"/>
                    </a:cubicBezTo>
                    <a:cubicBezTo>
                      <a:pt x="29" y="0"/>
                      <a:pt x="27" y="1"/>
                      <a:pt x="25" y="1"/>
                    </a:cubicBezTo>
                    <a:cubicBezTo>
                      <a:pt x="28" y="6"/>
                      <a:pt x="30" y="11"/>
                      <a:pt x="30" y="17"/>
                    </a:cubicBezTo>
                    <a:cubicBezTo>
                      <a:pt x="30" y="33"/>
                      <a:pt x="18" y="46"/>
                      <a:pt x="0" y="53"/>
                    </a:cubicBezTo>
                    <a:cubicBezTo>
                      <a:pt x="6" y="58"/>
                      <a:pt x="14" y="61"/>
                      <a:pt x="23" y="62"/>
                    </a:cubicBezTo>
                    <a:cubicBezTo>
                      <a:pt x="25" y="72"/>
                      <a:pt x="34" y="80"/>
                      <a:pt x="45" y="82"/>
                    </a:cubicBezTo>
                    <a:cubicBezTo>
                      <a:pt x="41" y="78"/>
                      <a:pt x="38" y="71"/>
                      <a:pt x="38" y="62"/>
                    </a:cubicBezTo>
                    <a:cubicBezTo>
                      <a:pt x="58" y="60"/>
                      <a:pt x="74" y="47"/>
                      <a:pt x="74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423" name="Group 422"/>
          <p:cNvGrpSpPr/>
          <p:nvPr/>
        </p:nvGrpSpPr>
        <p:grpSpPr>
          <a:xfrm>
            <a:off x="3662558" y="1430668"/>
            <a:ext cx="1597335" cy="365760"/>
            <a:chOff x="3525645" y="1430668"/>
            <a:chExt cx="1597335" cy="365760"/>
          </a:xfrm>
        </p:grpSpPr>
        <p:grpSp>
          <p:nvGrpSpPr>
            <p:cNvPr id="422" name="Group 421"/>
            <p:cNvGrpSpPr/>
            <p:nvPr/>
          </p:nvGrpSpPr>
          <p:grpSpPr>
            <a:xfrm>
              <a:off x="3525645" y="1430668"/>
              <a:ext cx="492697" cy="365760"/>
              <a:chOff x="3580613" y="1430668"/>
              <a:chExt cx="492697" cy="365760"/>
            </a:xfrm>
          </p:grpSpPr>
          <p:sp>
            <p:nvSpPr>
              <p:cNvPr id="198" name="Round Same Side Corner Rectangle 197"/>
              <p:cNvSpPr/>
              <p:nvPr/>
            </p:nvSpPr>
            <p:spPr bwMode="auto">
              <a:xfrm flipV="1">
                <a:off x="3628355" y="1551203"/>
                <a:ext cx="72568" cy="245225"/>
              </a:xfrm>
              <a:prstGeom prst="round2SameRect">
                <a:avLst/>
              </a:prstGeom>
              <a:solidFill>
                <a:schemeClr val="accent5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1190463"/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9" name="Round Same Side Corner Rectangle 198"/>
              <p:cNvSpPr/>
              <p:nvPr/>
            </p:nvSpPr>
            <p:spPr bwMode="auto">
              <a:xfrm flipV="1">
                <a:off x="3736570" y="1551203"/>
                <a:ext cx="72568" cy="245225"/>
              </a:xfrm>
              <a:prstGeom prst="round2SameRect">
                <a:avLst/>
              </a:prstGeom>
              <a:solidFill>
                <a:schemeClr val="accent5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1190463"/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0" name="Round Same Side Corner Rectangle 199"/>
              <p:cNvSpPr/>
              <p:nvPr/>
            </p:nvSpPr>
            <p:spPr bwMode="auto">
              <a:xfrm flipV="1">
                <a:off x="3844785" y="1551203"/>
                <a:ext cx="72568" cy="245225"/>
              </a:xfrm>
              <a:prstGeom prst="round2SameRect">
                <a:avLst/>
              </a:prstGeom>
              <a:solidFill>
                <a:schemeClr val="accent5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1190463"/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1" name="Round Same Side Corner Rectangle 200"/>
              <p:cNvSpPr/>
              <p:nvPr/>
            </p:nvSpPr>
            <p:spPr bwMode="auto">
              <a:xfrm flipV="1">
                <a:off x="3953000" y="1551203"/>
                <a:ext cx="72568" cy="245225"/>
              </a:xfrm>
              <a:prstGeom prst="round2SameRect">
                <a:avLst/>
              </a:prstGeom>
              <a:solidFill>
                <a:schemeClr val="accent5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1190463"/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7" name="Isosceles Triangle 177"/>
              <p:cNvSpPr/>
              <p:nvPr/>
            </p:nvSpPr>
            <p:spPr bwMode="auto">
              <a:xfrm>
                <a:off x="3580613" y="1430668"/>
                <a:ext cx="492697" cy="91440"/>
              </a:xfrm>
              <a:prstGeom prst="triangle">
                <a:avLst/>
              </a:prstGeom>
              <a:solidFill>
                <a:schemeClr val="accent5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1190463"/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58" name="Rectangle 357"/>
            <p:cNvSpPr/>
            <p:nvPr/>
          </p:nvSpPr>
          <p:spPr>
            <a:xfrm>
              <a:off x="4117140" y="1493644"/>
              <a:ext cx="1005840" cy="239809"/>
            </a:xfrm>
            <a:prstGeom prst="rect">
              <a:avLst/>
            </a:prstGeom>
            <a:noFill/>
          </p:spPr>
          <p:txBody>
            <a:bodyPr wrap="square" anchor="ctr" anchorCtr="0">
              <a:spAutoFit/>
            </a:bodyPr>
            <a:lstStyle/>
            <a:p>
              <a:pPr>
                <a:lnSpc>
                  <a:spcPct val="95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Government</a:t>
              </a:r>
            </a:p>
          </p:txBody>
        </p:sp>
      </p:grpSp>
      <p:grpSp>
        <p:nvGrpSpPr>
          <p:cNvPr id="424" name="Group 423"/>
          <p:cNvGrpSpPr/>
          <p:nvPr/>
        </p:nvGrpSpPr>
        <p:grpSpPr>
          <a:xfrm>
            <a:off x="3768096" y="2046191"/>
            <a:ext cx="1491796" cy="365760"/>
            <a:chOff x="3631184" y="2046191"/>
            <a:chExt cx="1491796" cy="365760"/>
          </a:xfrm>
        </p:grpSpPr>
        <p:sp>
          <p:nvSpPr>
            <p:cNvPr id="208" name="Freeform 12"/>
            <p:cNvSpPr>
              <a:spLocks noChangeAspect="1" noEditPoints="1"/>
            </p:cNvSpPr>
            <p:nvPr/>
          </p:nvSpPr>
          <p:spPr bwMode="auto">
            <a:xfrm>
              <a:off x="3631184" y="2046191"/>
              <a:ext cx="281618" cy="365760"/>
            </a:xfrm>
            <a:custGeom>
              <a:avLst/>
              <a:gdLst>
                <a:gd name="T0" fmla="*/ 139 w 139"/>
                <a:gd name="T1" fmla="*/ 135 h 180"/>
                <a:gd name="T2" fmla="*/ 139 w 139"/>
                <a:gd name="T3" fmla="*/ 152 h 180"/>
                <a:gd name="T4" fmla="*/ 110 w 139"/>
                <a:gd name="T5" fmla="*/ 152 h 180"/>
                <a:gd name="T6" fmla="*/ 101 w 139"/>
                <a:gd name="T7" fmla="*/ 151 h 180"/>
                <a:gd name="T8" fmla="*/ 94 w 139"/>
                <a:gd name="T9" fmla="*/ 146 h 180"/>
                <a:gd name="T10" fmla="*/ 67 w 139"/>
                <a:gd name="T11" fmla="*/ 180 h 180"/>
                <a:gd name="T12" fmla="*/ 53 w 139"/>
                <a:gd name="T13" fmla="*/ 170 h 180"/>
                <a:gd name="T14" fmla="*/ 82 w 139"/>
                <a:gd name="T15" fmla="*/ 129 h 180"/>
                <a:gd name="T16" fmla="*/ 62 w 139"/>
                <a:gd name="T17" fmla="*/ 95 h 180"/>
                <a:gd name="T18" fmla="*/ 45 w 139"/>
                <a:gd name="T19" fmla="*/ 84 h 180"/>
                <a:gd name="T20" fmla="*/ 44 w 139"/>
                <a:gd name="T21" fmla="*/ 120 h 180"/>
                <a:gd name="T22" fmla="*/ 45 w 139"/>
                <a:gd name="T23" fmla="*/ 132 h 180"/>
                <a:gd name="T24" fmla="*/ 54 w 139"/>
                <a:gd name="T25" fmla="*/ 135 h 180"/>
                <a:gd name="T26" fmla="*/ 54 w 139"/>
                <a:gd name="T27" fmla="*/ 152 h 180"/>
                <a:gd name="T28" fmla="*/ 0 w 139"/>
                <a:gd name="T29" fmla="*/ 152 h 180"/>
                <a:gd name="T30" fmla="*/ 0 w 139"/>
                <a:gd name="T31" fmla="*/ 136 h 180"/>
                <a:gd name="T32" fmla="*/ 10 w 139"/>
                <a:gd name="T33" fmla="*/ 131 h 180"/>
                <a:gd name="T34" fmla="*/ 11 w 139"/>
                <a:gd name="T35" fmla="*/ 117 h 180"/>
                <a:gd name="T36" fmla="*/ 11 w 139"/>
                <a:gd name="T37" fmla="*/ 32 h 180"/>
                <a:gd name="T38" fmla="*/ 10 w 139"/>
                <a:gd name="T39" fmla="*/ 19 h 180"/>
                <a:gd name="T40" fmla="*/ 2 w 139"/>
                <a:gd name="T41" fmla="*/ 16 h 180"/>
                <a:gd name="T42" fmla="*/ 2 w 139"/>
                <a:gd name="T43" fmla="*/ 0 h 180"/>
                <a:gd name="T44" fmla="*/ 61 w 139"/>
                <a:gd name="T45" fmla="*/ 0 h 180"/>
                <a:gd name="T46" fmla="*/ 89 w 139"/>
                <a:gd name="T47" fmla="*/ 2 h 180"/>
                <a:gd name="T48" fmla="*/ 109 w 139"/>
                <a:gd name="T49" fmla="*/ 12 h 180"/>
                <a:gd name="T50" fmla="*/ 120 w 139"/>
                <a:gd name="T51" fmla="*/ 55 h 180"/>
                <a:gd name="T52" fmla="*/ 86 w 139"/>
                <a:gd name="T53" fmla="*/ 81 h 180"/>
                <a:gd name="T54" fmla="*/ 91 w 139"/>
                <a:gd name="T55" fmla="*/ 85 h 180"/>
                <a:gd name="T56" fmla="*/ 104 w 139"/>
                <a:gd name="T57" fmla="*/ 100 h 180"/>
                <a:gd name="T58" fmla="*/ 120 w 139"/>
                <a:gd name="T59" fmla="*/ 80 h 180"/>
                <a:gd name="T60" fmla="*/ 134 w 139"/>
                <a:gd name="T61" fmla="*/ 91 h 180"/>
                <a:gd name="T62" fmla="*/ 116 w 139"/>
                <a:gd name="T63" fmla="*/ 116 h 180"/>
                <a:gd name="T64" fmla="*/ 139 w 139"/>
                <a:gd name="T65" fmla="*/ 135 h 180"/>
                <a:gd name="T66" fmla="*/ 44 w 139"/>
                <a:gd name="T67" fmla="*/ 20 h 180"/>
                <a:gd name="T68" fmla="*/ 44 w 139"/>
                <a:gd name="T69" fmla="*/ 65 h 180"/>
                <a:gd name="T70" fmla="*/ 82 w 139"/>
                <a:gd name="T71" fmla="*/ 54 h 180"/>
                <a:gd name="T72" fmla="*/ 81 w 139"/>
                <a:gd name="T73" fmla="*/ 28 h 180"/>
                <a:gd name="T74" fmla="*/ 45 w 139"/>
                <a:gd name="T75" fmla="*/ 19 h 180"/>
                <a:gd name="T76" fmla="*/ 44 w 139"/>
                <a:gd name="T77" fmla="*/ 2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80">
                  <a:moveTo>
                    <a:pt x="139" y="135"/>
                  </a:moveTo>
                  <a:cubicBezTo>
                    <a:pt x="139" y="152"/>
                    <a:pt x="139" y="152"/>
                    <a:pt x="139" y="152"/>
                  </a:cubicBezTo>
                  <a:cubicBezTo>
                    <a:pt x="110" y="152"/>
                    <a:pt x="110" y="152"/>
                    <a:pt x="110" y="152"/>
                  </a:cubicBezTo>
                  <a:cubicBezTo>
                    <a:pt x="107" y="152"/>
                    <a:pt x="103" y="152"/>
                    <a:pt x="101" y="151"/>
                  </a:cubicBezTo>
                  <a:cubicBezTo>
                    <a:pt x="98" y="150"/>
                    <a:pt x="96" y="147"/>
                    <a:pt x="94" y="146"/>
                  </a:cubicBezTo>
                  <a:cubicBezTo>
                    <a:pt x="85" y="157"/>
                    <a:pt x="76" y="169"/>
                    <a:pt x="67" y="180"/>
                  </a:cubicBezTo>
                  <a:cubicBezTo>
                    <a:pt x="62" y="177"/>
                    <a:pt x="58" y="173"/>
                    <a:pt x="53" y="170"/>
                  </a:cubicBezTo>
                  <a:cubicBezTo>
                    <a:pt x="62" y="156"/>
                    <a:pt x="72" y="143"/>
                    <a:pt x="82" y="129"/>
                  </a:cubicBezTo>
                  <a:cubicBezTo>
                    <a:pt x="77" y="117"/>
                    <a:pt x="70" y="105"/>
                    <a:pt x="62" y="95"/>
                  </a:cubicBezTo>
                  <a:cubicBezTo>
                    <a:pt x="58" y="90"/>
                    <a:pt x="54" y="84"/>
                    <a:pt x="45" y="84"/>
                  </a:cubicBezTo>
                  <a:cubicBezTo>
                    <a:pt x="44" y="95"/>
                    <a:pt x="44" y="108"/>
                    <a:pt x="44" y="120"/>
                  </a:cubicBezTo>
                  <a:cubicBezTo>
                    <a:pt x="44" y="124"/>
                    <a:pt x="44" y="129"/>
                    <a:pt x="45" y="132"/>
                  </a:cubicBezTo>
                  <a:cubicBezTo>
                    <a:pt x="46" y="135"/>
                    <a:pt x="51" y="135"/>
                    <a:pt x="54" y="135"/>
                  </a:cubicBezTo>
                  <a:cubicBezTo>
                    <a:pt x="54" y="152"/>
                    <a:pt x="54" y="152"/>
                    <a:pt x="54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3" y="134"/>
                    <a:pt x="9" y="134"/>
                    <a:pt x="10" y="131"/>
                  </a:cubicBezTo>
                  <a:cubicBezTo>
                    <a:pt x="12" y="128"/>
                    <a:pt x="11" y="122"/>
                    <a:pt x="11" y="117"/>
                  </a:cubicBezTo>
                  <a:cubicBezTo>
                    <a:pt x="11" y="88"/>
                    <a:pt x="11" y="61"/>
                    <a:pt x="11" y="32"/>
                  </a:cubicBezTo>
                  <a:cubicBezTo>
                    <a:pt x="11" y="28"/>
                    <a:pt x="12" y="21"/>
                    <a:pt x="10" y="19"/>
                  </a:cubicBezTo>
                  <a:cubicBezTo>
                    <a:pt x="9" y="17"/>
                    <a:pt x="4" y="17"/>
                    <a:pt x="2" y="16"/>
                  </a:cubicBezTo>
                  <a:cubicBezTo>
                    <a:pt x="2" y="11"/>
                    <a:pt x="2" y="5"/>
                    <a:pt x="2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1" y="0"/>
                    <a:pt x="81" y="0"/>
                    <a:pt x="89" y="2"/>
                  </a:cubicBezTo>
                  <a:cubicBezTo>
                    <a:pt x="97" y="3"/>
                    <a:pt x="104" y="7"/>
                    <a:pt x="109" y="12"/>
                  </a:cubicBezTo>
                  <a:cubicBezTo>
                    <a:pt x="118" y="20"/>
                    <a:pt x="126" y="38"/>
                    <a:pt x="120" y="55"/>
                  </a:cubicBezTo>
                  <a:cubicBezTo>
                    <a:pt x="114" y="69"/>
                    <a:pt x="101" y="75"/>
                    <a:pt x="86" y="81"/>
                  </a:cubicBezTo>
                  <a:cubicBezTo>
                    <a:pt x="87" y="82"/>
                    <a:pt x="89" y="84"/>
                    <a:pt x="91" y="85"/>
                  </a:cubicBezTo>
                  <a:cubicBezTo>
                    <a:pt x="96" y="90"/>
                    <a:pt x="100" y="95"/>
                    <a:pt x="104" y="100"/>
                  </a:cubicBezTo>
                  <a:cubicBezTo>
                    <a:pt x="109" y="93"/>
                    <a:pt x="115" y="87"/>
                    <a:pt x="120" y="80"/>
                  </a:cubicBezTo>
                  <a:cubicBezTo>
                    <a:pt x="124" y="84"/>
                    <a:pt x="129" y="87"/>
                    <a:pt x="134" y="91"/>
                  </a:cubicBezTo>
                  <a:cubicBezTo>
                    <a:pt x="128" y="100"/>
                    <a:pt x="122" y="108"/>
                    <a:pt x="116" y="116"/>
                  </a:cubicBezTo>
                  <a:cubicBezTo>
                    <a:pt x="122" y="125"/>
                    <a:pt x="126" y="135"/>
                    <a:pt x="139" y="135"/>
                  </a:cubicBezTo>
                  <a:moveTo>
                    <a:pt x="44" y="20"/>
                  </a:moveTo>
                  <a:cubicBezTo>
                    <a:pt x="44" y="65"/>
                    <a:pt x="44" y="65"/>
                    <a:pt x="44" y="65"/>
                  </a:cubicBezTo>
                  <a:cubicBezTo>
                    <a:pt x="61" y="66"/>
                    <a:pt x="76" y="64"/>
                    <a:pt x="82" y="54"/>
                  </a:cubicBezTo>
                  <a:cubicBezTo>
                    <a:pt x="87" y="47"/>
                    <a:pt x="86" y="34"/>
                    <a:pt x="81" y="28"/>
                  </a:cubicBezTo>
                  <a:cubicBezTo>
                    <a:pt x="74" y="20"/>
                    <a:pt x="60" y="19"/>
                    <a:pt x="45" y="19"/>
                  </a:cubicBezTo>
                  <a:cubicBezTo>
                    <a:pt x="44" y="19"/>
                    <a:pt x="44" y="19"/>
                    <a:pt x="44" y="2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117140" y="2109167"/>
              <a:ext cx="1005840" cy="239809"/>
            </a:xfrm>
            <a:prstGeom prst="rect">
              <a:avLst/>
            </a:prstGeom>
            <a:noFill/>
          </p:spPr>
          <p:txBody>
            <a:bodyPr wrap="square" rIns="0" anchor="ctr" anchorCtr="0">
              <a:spAutoFit/>
            </a:bodyPr>
            <a:lstStyle/>
            <a:p>
              <a:pPr>
                <a:lnSpc>
                  <a:spcPct val="95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Pharmaceutical</a:t>
              </a:r>
            </a:p>
          </p:txBody>
        </p:sp>
      </p:grpSp>
      <p:sp>
        <p:nvSpPr>
          <p:cNvPr id="61" name="Rectangle 60"/>
          <p:cNvSpPr/>
          <p:nvPr/>
        </p:nvSpPr>
        <p:spPr>
          <a:xfrm>
            <a:off x="1883316" y="3987044"/>
            <a:ext cx="1231844" cy="384721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algn="ctr">
              <a:lnSpc>
                <a:spcPct val="95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Virtual Desktop Infrastructure</a:t>
            </a:r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2310847" y="3549111"/>
            <a:ext cx="379102" cy="378464"/>
            <a:chOff x="5495709" y="3256681"/>
            <a:chExt cx="616037" cy="615002"/>
          </a:xfrm>
          <a:solidFill>
            <a:schemeClr val="tx2"/>
          </a:solidFill>
        </p:grpSpPr>
        <p:grpSp>
          <p:nvGrpSpPr>
            <p:cNvPr id="28" name="Group 27"/>
            <p:cNvGrpSpPr/>
            <p:nvPr/>
          </p:nvGrpSpPr>
          <p:grpSpPr>
            <a:xfrm>
              <a:off x="5495709" y="3256681"/>
              <a:ext cx="616037" cy="615002"/>
              <a:chOff x="5482035" y="3256681"/>
              <a:chExt cx="616037" cy="615002"/>
            </a:xfrm>
            <a:grpFill/>
          </p:grpSpPr>
          <p:sp>
            <p:nvSpPr>
              <p:cNvPr id="211" name="Freeform 59"/>
              <p:cNvSpPr>
                <a:spLocks/>
              </p:cNvSpPr>
              <p:nvPr/>
            </p:nvSpPr>
            <p:spPr bwMode="auto">
              <a:xfrm>
                <a:off x="5636044" y="3795920"/>
                <a:ext cx="308019" cy="75763"/>
              </a:xfrm>
              <a:custGeom>
                <a:avLst/>
                <a:gdLst>
                  <a:gd name="T0" fmla="*/ 0 w 630"/>
                  <a:gd name="T1" fmla="*/ 85 h 155"/>
                  <a:gd name="T2" fmla="*/ 0 w 630"/>
                  <a:gd name="T3" fmla="*/ 155 h 155"/>
                  <a:gd name="T4" fmla="*/ 630 w 630"/>
                  <a:gd name="T5" fmla="*/ 155 h 155"/>
                  <a:gd name="T6" fmla="*/ 630 w 630"/>
                  <a:gd name="T7" fmla="*/ 85 h 155"/>
                  <a:gd name="T8" fmla="*/ 315 w 630"/>
                  <a:gd name="T9" fmla="*/ 0 h 155"/>
                  <a:gd name="T10" fmla="*/ 0 w 630"/>
                  <a:gd name="T11" fmla="*/ 8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0" h="155">
                    <a:moveTo>
                      <a:pt x="0" y="85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630" y="155"/>
                      <a:pt x="630" y="155"/>
                      <a:pt x="630" y="155"/>
                    </a:cubicBezTo>
                    <a:cubicBezTo>
                      <a:pt x="630" y="85"/>
                      <a:pt x="630" y="85"/>
                      <a:pt x="630" y="85"/>
                    </a:cubicBezTo>
                    <a:cubicBezTo>
                      <a:pt x="537" y="31"/>
                      <a:pt x="430" y="0"/>
                      <a:pt x="315" y="0"/>
                    </a:cubicBezTo>
                    <a:cubicBezTo>
                      <a:pt x="200" y="0"/>
                      <a:pt x="93" y="31"/>
                      <a:pt x="0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2" name="Freeform 60"/>
              <p:cNvSpPr>
                <a:spLocks noEditPoints="1"/>
              </p:cNvSpPr>
              <p:nvPr/>
            </p:nvSpPr>
            <p:spPr bwMode="auto">
              <a:xfrm>
                <a:off x="5482035" y="3256681"/>
                <a:ext cx="616037" cy="500530"/>
              </a:xfrm>
              <a:custGeom>
                <a:avLst/>
                <a:gdLst>
                  <a:gd name="T0" fmla="*/ 1181 w 1260"/>
                  <a:gd name="T1" fmla="*/ 0 h 1024"/>
                  <a:gd name="T2" fmla="*/ 79 w 1260"/>
                  <a:gd name="T3" fmla="*/ 0 h 1024"/>
                  <a:gd name="T4" fmla="*/ 0 w 1260"/>
                  <a:gd name="T5" fmla="*/ 79 h 1024"/>
                  <a:gd name="T6" fmla="*/ 0 w 1260"/>
                  <a:gd name="T7" fmla="*/ 946 h 1024"/>
                  <a:gd name="T8" fmla="*/ 79 w 1260"/>
                  <a:gd name="T9" fmla="*/ 1024 h 1024"/>
                  <a:gd name="T10" fmla="*/ 1181 w 1260"/>
                  <a:gd name="T11" fmla="*/ 1024 h 1024"/>
                  <a:gd name="T12" fmla="*/ 1260 w 1260"/>
                  <a:gd name="T13" fmla="*/ 946 h 1024"/>
                  <a:gd name="T14" fmla="*/ 1260 w 1260"/>
                  <a:gd name="T15" fmla="*/ 79 h 1024"/>
                  <a:gd name="T16" fmla="*/ 1181 w 1260"/>
                  <a:gd name="T17" fmla="*/ 0 h 1024"/>
                  <a:gd name="T18" fmla="*/ 1142 w 1260"/>
                  <a:gd name="T19" fmla="*/ 906 h 1024"/>
                  <a:gd name="T20" fmla="*/ 118 w 1260"/>
                  <a:gd name="T21" fmla="*/ 906 h 1024"/>
                  <a:gd name="T22" fmla="*/ 118 w 1260"/>
                  <a:gd name="T23" fmla="*/ 118 h 1024"/>
                  <a:gd name="T24" fmla="*/ 1142 w 1260"/>
                  <a:gd name="T25" fmla="*/ 118 h 1024"/>
                  <a:gd name="T26" fmla="*/ 1142 w 1260"/>
                  <a:gd name="T27" fmla="*/ 906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60" h="1024">
                    <a:moveTo>
                      <a:pt x="1181" y="0"/>
                    </a:moveTo>
                    <a:cubicBezTo>
                      <a:pt x="79" y="0"/>
                      <a:pt x="79" y="0"/>
                      <a:pt x="79" y="0"/>
                    </a:cubicBezTo>
                    <a:cubicBezTo>
                      <a:pt x="35" y="0"/>
                      <a:pt x="0" y="36"/>
                      <a:pt x="0" y="79"/>
                    </a:cubicBezTo>
                    <a:cubicBezTo>
                      <a:pt x="0" y="946"/>
                      <a:pt x="0" y="946"/>
                      <a:pt x="0" y="946"/>
                    </a:cubicBezTo>
                    <a:cubicBezTo>
                      <a:pt x="0" y="989"/>
                      <a:pt x="35" y="1024"/>
                      <a:pt x="79" y="1024"/>
                    </a:cubicBezTo>
                    <a:cubicBezTo>
                      <a:pt x="1181" y="1024"/>
                      <a:pt x="1181" y="1024"/>
                      <a:pt x="1181" y="1024"/>
                    </a:cubicBezTo>
                    <a:cubicBezTo>
                      <a:pt x="1225" y="1024"/>
                      <a:pt x="1260" y="989"/>
                      <a:pt x="1260" y="946"/>
                    </a:cubicBezTo>
                    <a:cubicBezTo>
                      <a:pt x="1260" y="79"/>
                      <a:pt x="1260" y="79"/>
                      <a:pt x="1260" y="79"/>
                    </a:cubicBezTo>
                    <a:cubicBezTo>
                      <a:pt x="1260" y="36"/>
                      <a:pt x="1225" y="0"/>
                      <a:pt x="1181" y="0"/>
                    </a:cubicBezTo>
                    <a:close/>
                    <a:moveTo>
                      <a:pt x="1142" y="906"/>
                    </a:moveTo>
                    <a:cubicBezTo>
                      <a:pt x="118" y="906"/>
                      <a:pt x="118" y="906"/>
                      <a:pt x="118" y="906"/>
                    </a:cubicBezTo>
                    <a:cubicBezTo>
                      <a:pt x="118" y="118"/>
                      <a:pt x="118" y="118"/>
                      <a:pt x="118" y="118"/>
                    </a:cubicBezTo>
                    <a:cubicBezTo>
                      <a:pt x="1142" y="118"/>
                      <a:pt x="1142" y="118"/>
                      <a:pt x="1142" y="118"/>
                    </a:cubicBezTo>
                    <a:lnTo>
                      <a:pt x="1142" y="9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14" name="Freeform 27"/>
            <p:cNvSpPr>
              <a:spLocks/>
            </p:cNvSpPr>
            <p:nvPr/>
          </p:nvSpPr>
          <p:spPr bwMode="auto">
            <a:xfrm>
              <a:off x="5591562" y="3366301"/>
              <a:ext cx="424330" cy="274018"/>
            </a:xfrm>
            <a:custGeom>
              <a:avLst/>
              <a:gdLst>
                <a:gd name="T0" fmla="*/ 347 w 434"/>
                <a:gd name="T1" fmla="*/ 102 h 279"/>
                <a:gd name="T2" fmla="*/ 344 w 434"/>
                <a:gd name="T3" fmla="*/ 102 h 279"/>
                <a:gd name="T4" fmla="*/ 344 w 434"/>
                <a:gd name="T5" fmla="*/ 101 h 279"/>
                <a:gd name="T6" fmla="*/ 243 w 434"/>
                <a:gd name="T7" fmla="*/ 0 h 279"/>
                <a:gd name="T8" fmla="*/ 153 w 434"/>
                <a:gd name="T9" fmla="*/ 57 h 279"/>
                <a:gd name="T10" fmla="*/ 121 w 434"/>
                <a:gd name="T11" fmla="*/ 45 h 279"/>
                <a:gd name="T12" fmla="*/ 72 w 434"/>
                <a:gd name="T13" fmla="*/ 94 h 279"/>
                <a:gd name="T14" fmla="*/ 73 w 434"/>
                <a:gd name="T15" fmla="*/ 103 h 279"/>
                <a:gd name="T16" fmla="*/ 0 w 434"/>
                <a:gd name="T17" fmla="*/ 190 h 279"/>
                <a:gd name="T18" fmla="*/ 88 w 434"/>
                <a:gd name="T19" fmla="*/ 279 h 279"/>
                <a:gd name="T20" fmla="*/ 347 w 434"/>
                <a:gd name="T21" fmla="*/ 279 h 279"/>
                <a:gd name="T22" fmla="*/ 434 w 434"/>
                <a:gd name="T23" fmla="*/ 190 h 279"/>
                <a:gd name="T24" fmla="*/ 347 w 434"/>
                <a:gd name="T25" fmla="*/ 10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4" h="279">
                  <a:moveTo>
                    <a:pt x="347" y="102"/>
                  </a:moveTo>
                  <a:cubicBezTo>
                    <a:pt x="344" y="102"/>
                    <a:pt x="344" y="102"/>
                    <a:pt x="344" y="102"/>
                  </a:cubicBezTo>
                  <a:cubicBezTo>
                    <a:pt x="344" y="101"/>
                    <a:pt x="344" y="101"/>
                    <a:pt x="344" y="101"/>
                  </a:cubicBezTo>
                  <a:cubicBezTo>
                    <a:pt x="344" y="45"/>
                    <a:pt x="299" y="0"/>
                    <a:pt x="243" y="0"/>
                  </a:cubicBezTo>
                  <a:cubicBezTo>
                    <a:pt x="203" y="0"/>
                    <a:pt x="169" y="23"/>
                    <a:pt x="153" y="57"/>
                  </a:cubicBezTo>
                  <a:cubicBezTo>
                    <a:pt x="144" y="49"/>
                    <a:pt x="133" y="45"/>
                    <a:pt x="121" y="45"/>
                  </a:cubicBezTo>
                  <a:cubicBezTo>
                    <a:pt x="94" y="45"/>
                    <a:pt x="72" y="67"/>
                    <a:pt x="72" y="94"/>
                  </a:cubicBezTo>
                  <a:cubicBezTo>
                    <a:pt x="72" y="97"/>
                    <a:pt x="72" y="100"/>
                    <a:pt x="73" y="103"/>
                  </a:cubicBezTo>
                  <a:cubicBezTo>
                    <a:pt x="31" y="110"/>
                    <a:pt x="0" y="146"/>
                    <a:pt x="0" y="190"/>
                  </a:cubicBezTo>
                  <a:cubicBezTo>
                    <a:pt x="0" y="239"/>
                    <a:pt x="39" y="279"/>
                    <a:pt x="88" y="279"/>
                  </a:cubicBezTo>
                  <a:cubicBezTo>
                    <a:pt x="347" y="279"/>
                    <a:pt x="347" y="279"/>
                    <a:pt x="347" y="279"/>
                  </a:cubicBezTo>
                  <a:cubicBezTo>
                    <a:pt x="395" y="279"/>
                    <a:pt x="434" y="239"/>
                    <a:pt x="434" y="190"/>
                  </a:cubicBezTo>
                  <a:cubicBezTo>
                    <a:pt x="434" y="141"/>
                    <a:pt x="395" y="102"/>
                    <a:pt x="347" y="102"/>
                  </a:cubicBezTo>
                  <a:close/>
                </a:path>
              </a:pathLst>
            </a:custGeom>
            <a:grpFill/>
            <a:ln w="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1886665" y="2698571"/>
            <a:ext cx="1552430" cy="365760"/>
            <a:chOff x="1857947" y="2698571"/>
            <a:chExt cx="1552430" cy="365760"/>
          </a:xfrm>
        </p:grpSpPr>
        <p:sp>
          <p:nvSpPr>
            <p:cNvPr id="283" name="Rectangle 282"/>
            <p:cNvSpPr/>
            <p:nvPr/>
          </p:nvSpPr>
          <p:spPr>
            <a:xfrm>
              <a:off x="2404537" y="2761547"/>
              <a:ext cx="1005840" cy="239809"/>
            </a:xfrm>
            <a:prstGeom prst="rect">
              <a:avLst/>
            </a:prstGeom>
            <a:noFill/>
          </p:spPr>
          <p:txBody>
            <a:bodyPr wrap="square" anchor="ctr" anchorCtr="0">
              <a:spAutoFit/>
            </a:bodyPr>
            <a:lstStyle/>
            <a:p>
              <a:pPr>
                <a:lnSpc>
                  <a:spcPct val="95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Retail</a:t>
              </a:r>
            </a:p>
          </p:txBody>
        </p:sp>
        <p:grpSp>
          <p:nvGrpSpPr>
            <p:cNvPr id="312" name="Group 311"/>
            <p:cNvGrpSpPr>
              <a:grpSpLocks noChangeAspect="1"/>
            </p:cNvGrpSpPr>
            <p:nvPr/>
          </p:nvGrpSpPr>
          <p:grpSpPr>
            <a:xfrm>
              <a:off x="1857947" y="2698571"/>
              <a:ext cx="514543" cy="365760"/>
              <a:chOff x="9480550" y="5194300"/>
              <a:chExt cx="395288" cy="280988"/>
            </a:xfrm>
            <a:solidFill>
              <a:schemeClr val="accent5"/>
            </a:solidFill>
          </p:grpSpPr>
          <p:sp>
            <p:nvSpPr>
              <p:cNvPr id="313" name="Freeform 66"/>
              <p:cNvSpPr>
                <a:spLocks/>
              </p:cNvSpPr>
              <p:nvPr/>
            </p:nvSpPr>
            <p:spPr bwMode="auto">
              <a:xfrm>
                <a:off x="9480550" y="5194300"/>
                <a:ext cx="363538" cy="20637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51" y="0"/>
                  </a:cxn>
                  <a:cxn ang="0">
                    <a:pos x="78" y="97"/>
                  </a:cxn>
                  <a:cxn ang="0">
                    <a:pos x="186" y="97"/>
                  </a:cxn>
                  <a:cxn ang="0">
                    <a:pos x="192" y="103"/>
                  </a:cxn>
                  <a:cxn ang="0">
                    <a:pos x="186" y="109"/>
                  </a:cxn>
                  <a:cxn ang="0">
                    <a:pos x="68" y="109"/>
                  </a:cxn>
                  <a:cxn ang="0">
                    <a:pos x="41" y="13"/>
                  </a:cxn>
                  <a:cxn ang="0">
                    <a:pos x="7" y="13"/>
                  </a:cxn>
                  <a:cxn ang="0">
                    <a:pos x="0" y="6"/>
                  </a:cxn>
                  <a:cxn ang="0">
                    <a:pos x="7" y="0"/>
                  </a:cxn>
                  <a:cxn ang="0">
                    <a:pos x="46" y="0"/>
                  </a:cxn>
                </a:cxnLst>
                <a:rect l="0" t="0" r="r" b="b"/>
                <a:pathLst>
                  <a:path w="192" h="109">
                    <a:moveTo>
                      <a:pt x="46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75" y="88"/>
                      <a:pt x="78" y="97"/>
                    </a:cubicBezTo>
                    <a:cubicBezTo>
                      <a:pt x="87" y="97"/>
                      <a:pt x="186" y="97"/>
                      <a:pt x="186" y="97"/>
                    </a:cubicBezTo>
                    <a:cubicBezTo>
                      <a:pt x="189" y="97"/>
                      <a:pt x="192" y="99"/>
                      <a:pt x="192" y="103"/>
                    </a:cubicBezTo>
                    <a:cubicBezTo>
                      <a:pt x="192" y="107"/>
                      <a:pt x="189" y="109"/>
                      <a:pt x="186" y="109"/>
                    </a:cubicBezTo>
                    <a:cubicBezTo>
                      <a:pt x="68" y="109"/>
                      <a:pt x="68" y="109"/>
                      <a:pt x="68" y="109"/>
                    </a:cubicBezTo>
                    <a:cubicBezTo>
                      <a:pt x="68" y="109"/>
                      <a:pt x="43" y="21"/>
                      <a:pt x="41" y="13"/>
                    </a:cubicBezTo>
                    <a:cubicBezTo>
                      <a:pt x="34" y="13"/>
                      <a:pt x="7" y="13"/>
                      <a:pt x="7" y="13"/>
                    </a:cubicBezTo>
                    <a:cubicBezTo>
                      <a:pt x="3" y="13"/>
                      <a:pt x="0" y="10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lnTo>
                      <a:pt x="4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4" name="Oval 67"/>
              <p:cNvSpPr>
                <a:spLocks noChangeArrowheads="1"/>
              </p:cNvSpPr>
              <p:nvPr/>
            </p:nvSpPr>
            <p:spPr bwMode="auto">
              <a:xfrm>
                <a:off x="9783763" y="5419725"/>
                <a:ext cx="55563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5" name="Oval 68"/>
              <p:cNvSpPr>
                <a:spLocks noChangeArrowheads="1"/>
              </p:cNvSpPr>
              <p:nvPr/>
            </p:nvSpPr>
            <p:spPr bwMode="auto">
              <a:xfrm>
                <a:off x="9615488" y="5419725"/>
                <a:ext cx="55563" cy="5556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6" name="Freeform 69"/>
              <p:cNvSpPr>
                <a:spLocks noEditPoints="1"/>
              </p:cNvSpPr>
              <p:nvPr/>
            </p:nvSpPr>
            <p:spPr bwMode="auto">
              <a:xfrm>
                <a:off x="9598025" y="5194300"/>
                <a:ext cx="277813" cy="163513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5" y="82"/>
                  </a:cxn>
                  <a:cxn ang="0">
                    <a:pos x="31" y="86"/>
                  </a:cxn>
                  <a:cxn ang="0">
                    <a:pos x="119" y="86"/>
                  </a:cxn>
                  <a:cxn ang="0">
                    <a:pos x="127" y="80"/>
                  </a:cxn>
                  <a:cxn ang="0">
                    <a:pos x="145" y="6"/>
                  </a:cxn>
                  <a:cxn ang="0">
                    <a:pos x="139" y="0"/>
                  </a:cxn>
                  <a:cxn ang="0">
                    <a:pos x="8" y="0"/>
                  </a:cxn>
                  <a:cxn ang="0">
                    <a:pos x="1" y="2"/>
                  </a:cxn>
                  <a:cxn ang="0">
                    <a:pos x="0" y="8"/>
                  </a:cxn>
                  <a:cxn ang="0">
                    <a:pos x="112" y="41"/>
                  </a:cxn>
                  <a:cxn ang="0">
                    <a:pos x="98" y="27"/>
                  </a:cxn>
                  <a:cxn ang="0">
                    <a:pos x="112" y="12"/>
                  </a:cxn>
                  <a:cxn ang="0">
                    <a:pos x="127" y="27"/>
                  </a:cxn>
                  <a:cxn ang="0">
                    <a:pos x="112" y="41"/>
                  </a:cxn>
                  <a:cxn ang="0">
                    <a:pos x="78" y="60"/>
                  </a:cxn>
                  <a:cxn ang="0">
                    <a:pos x="93" y="46"/>
                  </a:cxn>
                  <a:cxn ang="0">
                    <a:pos x="108" y="60"/>
                  </a:cxn>
                  <a:cxn ang="0">
                    <a:pos x="93" y="75"/>
                  </a:cxn>
                  <a:cxn ang="0">
                    <a:pos x="78" y="60"/>
                  </a:cxn>
                  <a:cxn ang="0">
                    <a:pos x="75" y="41"/>
                  </a:cxn>
                  <a:cxn ang="0">
                    <a:pos x="61" y="27"/>
                  </a:cxn>
                  <a:cxn ang="0">
                    <a:pos x="75" y="12"/>
                  </a:cxn>
                  <a:cxn ang="0">
                    <a:pos x="90" y="27"/>
                  </a:cxn>
                  <a:cxn ang="0">
                    <a:pos x="75" y="41"/>
                  </a:cxn>
                  <a:cxn ang="0">
                    <a:pos x="41" y="60"/>
                  </a:cxn>
                  <a:cxn ang="0">
                    <a:pos x="56" y="46"/>
                  </a:cxn>
                  <a:cxn ang="0">
                    <a:pos x="71" y="60"/>
                  </a:cxn>
                  <a:cxn ang="0">
                    <a:pos x="56" y="75"/>
                  </a:cxn>
                  <a:cxn ang="0">
                    <a:pos x="41" y="60"/>
                  </a:cxn>
                  <a:cxn ang="0">
                    <a:pos x="22" y="27"/>
                  </a:cxn>
                  <a:cxn ang="0">
                    <a:pos x="37" y="12"/>
                  </a:cxn>
                  <a:cxn ang="0">
                    <a:pos x="51" y="27"/>
                  </a:cxn>
                  <a:cxn ang="0">
                    <a:pos x="37" y="41"/>
                  </a:cxn>
                  <a:cxn ang="0">
                    <a:pos x="22" y="27"/>
                  </a:cxn>
                </a:cxnLst>
                <a:rect l="0" t="0" r="r" b="b"/>
                <a:pathLst>
                  <a:path w="146" h="86">
                    <a:moveTo>
                      <a:pt x="0" y="8"/>
                    </a:moveTo>
                    <a:cubicBezTo>
                      <a:pt x="25" y="82"/>
                      <a:pt x="25" y="82"/>
                      <a:pt x="25" y="82"/>
                    </a:cubicBezTo>
                    <a:cubicBezTo>
                      <a:pt x="26" y="84"/>
                      <a:pt x="28" y="86"/>
                      <a:pt x="31" y="86"/>
                    </a:cubicBezTo>
                    <a:cubicBezTo>
                      <a:pt x="119" y="86"/>
                      <a:pt x="119" y="86"/>
                      <a:pt x="119" y="86"/>
                    </a:cubicBezTo>
                    <a:cubicBezTo>
                      <a:pt x="123" y="86"/>
                      <a:pt x="127" y="83"/>
                      <a:pt x="127" y="80"/>
                    </a:cubicBezTo>
                    <a:cubicBezTo>
                      <a:pt x="145" y="6"/>
                      <a:pt x="145" y="6"/>
                      <a:pt x="145" y="6"/>
                    </a:cubicBezTo>
                    <a:cubicBezTo>
                      <a:pt x="146" y="3"/>
                      <a:pt x="143" y="0"/>
                      <a:pt x="13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3" y="1"/>
                      <a:pt x="1" y="2"/>
                    </a:cubicBezTo>
                    <a:cubicBezTo>
                      <a:pt x="0" y="4"/>
                      <a:pt x="0" y="6"/>
                      <a:pt x="0" y="8"/>
                    </a:cubicBezTo>
                    <a:close/>
                    <a:moveTo>
                      <a:pt x="112" y="41"/>
                    </a:moveTo>
                    <a:cubicBezTo>
                      <a:pt x="104" y="41"/>
                      <a:pt x="98" y="35"/>
                      <a:pt x="98" y="27"/>
                    </a:cubicBezTo>
                    <a:cubicBezTo>
                      <a:pt x="98" y="19"/>
                      <a:pt x="104" y="12"/>
                      <a:pt x="112" y="12"/>
                    </a:cubicBezTo>
                    <a:cubicBezTo>
                      <a:pt x="120" y="12"/>
                      <a:pt x="127" y="19"/>
                      <a:pt x="127" y="27"/>
                    </a:cubicBezTo>
                    <a:cubicBezTo>
                      <a:pt x="127" y="35"/>
                      <a:pt x="120" y="41"/>
                      <a:pt x="112" y="41"/>
                    </a:cubicBezTo>
                    <a:close/>
                    <a:moveTo>
                      <a:pt x="78" y="60"/>
                    </a:moveTo>
                    <a:cubicBezTo>
                      <a:pt x="78" y="52"/>
                      <a:pt x="85" y="46"/>
                      <a:pt x="93" y="46"/>
                    </a:cubicBezTo>
                    <a:cubicBezTo>
                      <a:pt x="101" y="46"/>
                      <a:pt x="108" y="52"/>
                      <a:pt x="108" y="60"/>
                    </a:cubicBezTo>
                    <a:cubicBezTo>
                      <a:pt x="108" y="68"/>
                      <a:pt x="101" y="75"/>
                      <a:pt x="93" y="75"/>
                    </a:cubicBezTo>
                    <a:cubicBezTo>
                      <a:pt x="85" y="75"/>
                      <a:pt x="78" y="68"/>
                      <a:pt x="78" y="60"/>
                    </a:cubicBezTo>
                    <a:close/>
                    <a:moveTo>
                      <a:pt x="75" y="41"/>
                    </a:moveTo>
                    <a:cubicBezTo>
                      <a:pt x="67" y="41"/>
                      <a:pt x="61" y="35"/>
                      <a:pt x="61" y="27"/>
                    </a:cubicBezTo>
                    <a:cubicBezTo>
                      <a:pt x="61" y="19"/>
                      <a:pt x="67" y="12"/>
                      <a:pt x="75" y="12"/>
                    </a:cubicBezTo>
                    <a:cubicBezTo>
                      <a:pt x="83" y="12"/>
                      <a:pt x="90" y="19"/>
                      <a:pt x="90" y="27"/>
                    </a:cubicBezTo>
                    <a:cubicBezTo>
                      <a:pt x="90" y="35"/>
                      <a:pt x="83" y="41"/>
                      <a:pt x="75" y="41"/>
                    </a:cubicBezTo>
                    <a:close/>
                    <a:moveTo>
                      <a:pt x="41" y="60"/>
                    </a:moveTo>
                    <a:cubicBezTo>
                      <a:pt x="41" y="52"/>
                      <a:pt x="48" y="46"/>
                      <a:pt x="56" y="46"/>
                    </a:cubicBezTo>
                    <a:cubicBezTo>
                      <a:pt x="64" y="46"/>
                      <a:pt x="71" y="52"/>
                      <a:pt x="71" y="60"/>
                    </a:cubicBezTo>
                    <a:cubicBezTo>
                      <a:pt x="71" y="68"/>
                      <a:pt x="64" y="75"/>
                      <a:pt x="56" y="75"/>
                    </a:cubicBezTo>
                    <a:cubicBezTo>
                      <a:pt x="48" y="75"/>
                      <a:pt x="41" y="68"/>
                      <a:pt x="41" y="60"/>
                    </a:cubicBezTo>
                    <a:close/>
                    <a:moveTo>
                      <a:pt x="22" y="27"/>
                    </a:moveTo>
                    <a:cubicBezTo>
                      <a:pt x="22" y="19"/>
                      <a:pt x="29" y="12"/>
                      <a:pt x="37" y="12"/>
                    </a:cubicBezTo>
                    <a:cubicBezTo>
                      <a:pt x="45" y="12"/>
                      <a:pt x="51" y="19"/>
                      <a:pt x="51" y="27"/>
                    </a:cubicBezTo>
                    <a:cubicBezTo>
                      <a:pt x="51" y="35"/>
                      <a:pt x="45" y="41"/>
                      <a:pt x="37" y="41"/>
                    </a:cubicBezTo>
                    <a:cubicBezTo>
                      <a:pt x="29" y="41"/>
                      <a:pt x="22" y="35"/>
                      <a:pt x="22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431" name="Group 430"/>
          <p:cNvGrpSpPr/>
          <p:nvPr/>
        </p:nvGrpSpPr>
        <p:grpSpPr>
          <a:xfrm>
            <a:off x="1938196" y="1407808"/>
            <a:ext cx="1497915" cy="411480"/>
            <a:chOff x="1909478" y="1407808"/>
            <a:chExt cx="1497915" cy="411480"/>
          </a:xfrm>
        </p:grpSpPr>
        <p:sp>
          <p:nvSpPr>
            <p:cNvPr id="351" name="Rectangle 350"/>
            <p:cNvSpPr/>
            <p:nvPr/>
          </p:nvSpPr>
          <p:spPr>
            <a:xfrm>
              <a:off x="2401553" y="1420547"/>
              <a:ext cx="1005840" cy="386003"/>
            </a:xfrm>
            <a:prstGeom prst="rect">
              <a:avLst/>
            </a:prstGeom>
            <a:noFill/>
          </p:spPr>
          <p:txBody>
            <a:bodyPr wrap="square" anchor="ctr" anchorCtr="0">
              <a:spAutoFit/>
            </a:bodyPr>
            <a:lstStyle/>
            <a:p>
              <a:pPr>
                <a:lnSpc>
                  <a:spcPct val="95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Financial Services</a:t>
              </a:r>
            </a:p>
          </p:txBody>
        </p:sp>
        <p:sp>
          <p:nvSpPr>
            <p:cNvPr id="377" name="Freeform 19"/>
            <p:cNvSpPr>
              <a:spLocks/>
            </p:cNvSpPr>
            <p:nvPr/>
          </p:nvSpPr>
          <p:spPr bwMode="auto">
            <a:xfrm>
              <a:off x="1909478" y="1407808"/>
              <a:ext cx="411480" cy="411480"/>
            </a:xfrm>
            <a:custGeom>
              <a:avLst/>
              <a:gdLst>
                <a:gd name="T0" fmla="*/ 0 w 1382"/>
                <a:gd name="T1" fmla="*/ 0 h 1384"/>
                <a:gd name="T2" fmla="*/ 0 w 1382"/>
                <a:gd name="T3" fmla="*/ 0 h 1384"/>
                <a:gd name="T4" fmla="*/ 0 w 1382"/>
                <a:gd name="T5" fmla="*/ 0 h 1384"/>
                <a:gd name="T6" fmla="*/ 0 w 1382"/>
                <a:gd name="T7" fmla="*/ 0 h 1384"/>
                <a:gd name="T8" fmla="*/ 0 w 1382"/>
                <a:gd name="T9" fmla="*/ 0 h 1384"/>
                <a:gd name="T10" fmla="*/ 0 w 1382"/>
                <a:gd name="T11" fmla="*/ 0 h 1384"/>
                <a:gd name="T12" fmla="*/ 0 w 1382"/>
                <a:gd name="T13" fmla="*/ 0 h 1384"/>
                <a:gd name="T14" fmla="*/ 0 w 1382"/>
                <a:gd name="T15" fmla="*/ 0 h 1384"/>
                <a:gd name="T16" fmla="*/ 0 w 1382"/>
                <a:gd name="T17" fmla="*/ 0 h 1384"/>
                <a:gd name="T18" fmla="*/ 0 w 1382"/>
                <a:gd name="T19" fmla="*/ 0 h 1384"/>
                <a:gd name="T20" fmla="*/ 0 w 1382"/>
                <a:gd name="T21" fmla="*/ 0 h 1384"/>
                <a:gd name="T22" fmla="*/ 0 w 1382"/>
                <a:gd name="T23" fmla="*/ 0 h 1384"/>
                <a:gd name="T24" fmla="*/ 0 w 1382"/>
                <a:gd name="T25" fmla="*/ 0 h 1384"/>
                <a:gd name="T26" fmla="*/ 0 w 1382"/>
                <a:gd name="T27" fmla="*/ 0 h 1384"/>
                <a:gd name="T28" fmla="*/ 0 w 1382"/>
                <a:gd name="T29" fmla="*/ 0 h 1384"/>
                <a:gd name="T30" fmla="*/ 0 w 1382"/>
                <a:gd name="T31" fmla="*/ 0 h 1384"/>
                <a:gd name="T32" fmla="*/ 0 w 1382"/>
                <a:gd name="T33" fmla="*/ 0 h 1384"/>
                <a:gd name="T34" fmla="*/ 0 w 1382"/>
                <a:gd name="T35" fmla="*/ 0 h 1384"/>
                <a:gd name="T36" fmla="*/ 0 w 1382"/>
                <a:gd name="T37" fmla="*/ 0 h 1384"/>
                <a:gd name="T38" fmla="*/ 0 w 1382"/>
                <a:gd name="T39" fmla="*/ 0 h 1384"/>
                <a:gd name="T40" fmla="*/ 0 w 1382"/>
                <a:gd name="T41" fmla="*/ 0 h 1384"/>
                <a:gd name="T42" fmla="*/ 0 w 1382"/>
                <a:gd name="T43" fmla="*/ 0 h 1384"/>
                <a:gd name="T44" fmla="*/ 0 w 1382"/>
                <a:gd name="T45" fmla="*/ 0 h 1384"/>
                <a:gd name="T46" fmla="*/ 0 w 1382"/>
                <a:gd name="T47" fmla="*/ 0 h 1384"/>
                <a:gd name="T48" fmla="*/ 0 w 1382"/>
                <a:gd name="T49" fmla="*/ 0 h 1384"/>
                <a:gd name="T50" fmla="*/ 0 w 1382"/>
                <a:gd name="T51" fmla="*/ 0 h 1384"/>
                <a:gd name="T52" fmla="*/ 0 w 1382"/>
                <a:gd name="T53" fmla="*/ 0 h 1384"/>
                <a:gd name="T54" fmla="*/ 0 w 1382"/>
                <a:gd name="T55" fmla="*/ 0 h 1384"/>
                <a:gd name="T56" fmla="*/ 0 w 1382"/>
                <a:gd name="T57" fmla="*/ 0 h 1384"/>
                <a:gd name="T58" fmla="*/ 0 w 1382"/>
                <a:gd name="T59" fmla="*/ 0 h 1384"/>
                <a:gd name="T60" fmla="*/ 0 w 1382"/>
                <a:gd name="T61" fmla="*/ 0 h 1384"/>
                <a:gd name="T62" fmla="*/ 0 w 1382"/>
                <a:gd name="T63" fmla="*/ 0 h 1384"/>
                <a:gd name="T64" fmla="*/ 0 w 1382"/>
                <a:gd name="T65" fmla="*/ 0 h 1384"/>
                <a:gd name="T66" fmla="*/ 0 w 1382"/>
                <a:gd name="T67" fmla="*/ 0 h 1384"/>
                <a:gd name="T68" fmla="*/ 0 w 1382"/>
                <a:gd name="T69" fmla="*/ 0 h 1384"/>
                <a:gd name="T70" fmla="*/ 0 w 1382"/>
                <a:gd name="T71" fmla="*/ 0 h 1384"/>
                <a:gd name="T72" fmla="*/ 0 w 1382"/>
                <a:gd name="T73" fmla="*/ 0 h 1384"/>
                <a:gd name="T74" fmla="*/ 0 w 1382"/>
                <a:gd name="T75" fmla="*/ 0 h 1384"/>
                <a:gd name="T76" fmla="*/ 0 w 1382"/>
                <a:gd name="T77" fmla="*/ 0 h 1384"/>
                <a:gd name="T78" fmla="*/ 0 w 1382"/>
                <a:gd name="T79" fmla="*/ 0 h 1384"/>
                <a:gd name="T80" fmla="*/ 0 w 1382"/>
                <a:gd name="T81" fmla="*/ 0 h 1384"/>
                <a:gd name="T82" fmla="*/ 0 w 1382"/>
                <a:gd name="T83" fmla="*/ 0 h 1384"/>
                <a:gd name="T84" fmla="*/ 0 w 1382"/>
                <a:gd name="T85" fmla="*/ 0 h 1384"/>
                <a:gd name="T86" fmla="*/ 0 w 1382"/>
                <a:gd name="T87" fmla="*/ 0 h 1384"/>
                <a:gd name="T88" fmla="*/ 0 w 1382"/>
                <a:gd name="T89" fmla="*/ 0 h 1384"/>
                <a:gd name="T90" fmla="*/ 0 w 1382"/>
                <a:gd name="T91" fmla="*/ 0 h 1384"/>
                <a:gd name="T92" fmla="*/ 0 w 1382"/>
                <a:gd name="T93" fmla="*/ 0 h 1384"/>
                <a:gd name="T94" fmla="*/ 0 w 1382"/>
                <a:gd name="T95" fmla="*/ 0 h 1384"/>
                <a:gd name="T96" fmla="*/ 0 w 1382"/>
                <a:gd name="T97" fmla="*/ 0 h 1384"/>
                <a:gd name="T98" fmla="*/ 0 w 1382"/>
                <a:gd name="T99" fmla="*/ 0 h 1384"/>
                <a:gd name="T100" fmla="*/ 0 w 1382"/>
                <a:gd name="T101" fmla="*/ 0 h 1384"/>
                <a:gd name="T102" fmla="*/ 0 w 1382"/>
                <a:gd name="T103" fmla="*/ 0 h 1384"/>
                <a:gd name="T104" fmla="*/ 0 w 1382"/>
                <a:gd name="T105" fmla="*/ 0 h 1384"/>
                <a:gd name="T106" fmla="*/ 0 w 1382"/>
                <a:gd name="T107" fmla="*/ 0 h 1384"/>
                <a:gd name="T108" fmla="*/ 0 w 1382"/>
                <a:gd name="T109" fmla="*/ 0 h 1384"/>
                <a:gd name="T110" fmla="*/ 0 w 1382"/>
                <a:gd name="T111" fmla="*/ 0 h 1384"/>
                <a:gd name="T112" fmla="*/ 0 w 1382"/>
                <a:gd name="T113" fmla="*/ 0 h 1384"/>
                <a:gd name="T114" fmla="*/ 0 w 1382"/>
                <a:gd name="T115" fmla="*/ 0 h 1384"/>
                <a:gd name="T116" fmla="*/ 0 w 1382"/>
                <a:gd name="T117" fmla="*/ 0 h 1384"/>
                <a:gd name="T118" fmla="*/ 0 w 1382"/>
                <a:gd name="T119" fmla="*/ 0 h 1384"/>
                <a:gd name="T120" fmla="*/ 0 w 1382"/>
                <a:gd name="T121" fmla="*/ 0 h 13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82"/>
                <a:gd name="T184" fmla="*/ 0 h 1384"/>
                <a:gd name="T185" fmla="*/ 1382 w 1382"/>
                <a:gd name="T186" fmla="*/ 1384 h 13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82" h="1384">
                  <a:moveTo>
                    <a:pt x="645" y="171"/>
                  </a:moveTo>
                  <a:lnTo>
                    <a:pt x="609" y="171"/>
                  </a:lnTo>
                  <a:lnTo>
                    <a:pt x="609" y="282"/>
                  </a:lnTo>
                  <a:lnTo>
                    <a:pt x="594" y="284"/>
                  </a:lnTo>
                  <a:lnTo>
                    <a:pt x="576" y="287"/>
                  </a:lnTo>
                  <a:lnTo>
                    <a:pt x="558" y="292"/>
                  </a:lnTo>
                  <a:lnTo>
                    <a:pt x="538" y="299"/>
                  </a:lnTo>
                  <a:lnTo>
                    <a:pt x="517" y="307"/>
                  </a:lnTo>
                  <a:lnTo>
                    <a:pt x="496" y="320"/>
                  </a:lnTo>
                  <a:lnTo>
                    <a:pt x="476" y="335"/>
                  </a:lnTo>
                  <a:lnTo>
                    <a:pt x="456" y="354"/>
                  </a:lnTo>
                  <a:lnTo>
                    <a:pt x="442" y="371"/>
                  </a:lnTo>
                  <a:lnTo>
                    <a:pt x="432" y="390"/>
                  </a:lnTo>
                  <a:lnTo>
                    <a:pt x="423" y="408"/>
                  </a:lnTo>
                  <a:lnTo>
                    <a:pt x="416" y="427"/>
                  </a:lnTo>
                  <a:lnTo>
                    <a:pt x="410" y="445"/>
                  </a:lnTo>
                  <a:lnTo>
                    <a:pt x="407" y="464"/>
                  </a:lnTo>
                  <a:lnTo>
                    <a:pt x="406" y="482"/>
                  </a:lnTo>
                  <a:lnTo>
                    <a:pt x="404" y="500"/>
                  </a:lnTo>
                  <a:lnTo>
                    <a:pt x="406" y="526"/>
                  </a:lnTo>
                  <a:lnTo>
                    <a:pt x="409" y="550"/>
                  </a:lnTo>
                  <a:lnTo>
                    <a:pt x="416" y="572"/>
                  </a:lnTo>
                  <a:lnTo>
                    <a:pt x="424" y="592"/>
                  </a:lnTo>
                  <a:lnTo>
                    <a:pt x="434" y="609"/>
                  </a:lnTo>
                  <a:lnTo>
                    <a:pt x="446" y="625"/>
                  </a:lnTo>
                  <a:lnTo>
                    <a:pt x="458" y="640"/>
                  </a:lnTo>
                  <a:lnTo>
                    <a:pt x="473" y="654"/>
                  </a:lnTo>
                  <a:lnTo>
                    <a:pt x="490" y="665"/>
                  </a:lnTo>
                  <a:lnTo>
                    <a:pt x="506" y="677"/>
                  </a:lnTo>
                  <a:lnTo>
                    <a:pt x="523" y="686"/>
                  </a:lnTo>
                  <a:lnTo>
                    <a:pt x="541" y="695"/>
                  </a:lnTo>
                  <a:lnTo>
                    <a:pt x="560" y="703"/>
                  </a:lnTo>
                  <a:lnTo>
                    <a:pt x="578" y="711"/>
                  </a:lnTo>
                  <a:lnTo>
                    <a:pt x="597" y="718"/>
                  </a:lnTo>
                  <a:lnTo>
                    <a:pt x="615" y="725"/>
                  </a:lnTo>
                  <a:lnTo>
                    <a:pt x="644" y="737"/>
                  </a:lnTo>
                  <a:lnTo>
                    <a:pt x="669" y="746"/>
                  </a:lnTo>
                  <a:lnTo>
                    <a:pt x="691" y="755"/>
                  </a:lnTo>
                  <a:lnTo>
                    <a:pt x="711" y="763"/>
                  </a:lnTo>
                  <a:lnTo>
                    <a:pt x="727" y="771"/>
                  </a:lnTo>
                  <a:lnTo>
                    <a:pt x="741" y="779"/>
                  </a:lnTo>
                  <a:lnTo>
                    <a:pt x="752" y="789"/>
                  </a:lnTo>
                  <a:lnTo>
                    <a:pt x="761" y="798"/>
                  </a:lnTo>
                  <a:lnTo>
                    <a:pt x="772" y="813"/>
                  </a:lnTo>
                  <a:lnTo>
                    <a:pt x="779" y="830"/>
                  </a:lnTo>
                  <a:lnTo>
                    <a:pt x="784" y="849"/>
                  </a:lnTo>
                  <a:lnTo>
                    <a:pt x="786" y="867"/>
                  </a:lnTo>
                  <a:lnTo>
                    <a:pt x="783" y="891"/>
                  </a:lnTo>
                  <a:lnTo>
                    <a:pt x="776" y="911"/>
                  </a:lnTo>
                  <a:lnTo>
                    <a:pt x="765" y="928"/>
                  </a:lnTo>
                  <a:lnTo>
                    <a:pt x="751" y="942"/>
                  </a:lnTo>
                  <a:lnTo>
                    <a:pt x="735" y="952"/>
                  </a:lnTo>
                  <a:lnTo>
                    <a:pt x="716" y="960"/>
                  </a:lnTo>
                  <a:lnTo>
                    <a:pt x="697" y="965"/>
                  </a:lnTo>
                  <a:lnTo>
                    <a:pt x="677" y="966"/>
                  </a:lnTo>
                  <a:lnTo>
                    <a:pt x="659" y="965"/>
                  </a:lnTo>
                  <a:lnTo>
                    <a:pt x="642" y="961"/>
                  </a:lnTo>
                  <a:lnTo>
                    <a:pt x="624" y="956"/>
                  </a:lnTo>
                  <a:lnTo>
                    <a:pt x="608" y="949"/>
                  </a:lnTo>
                  <a:lnTo>
                    <a:pt x="593" y="940"/>
                  </a:lnTo>
                  <a:lnTo>
                    <a:pt x="579" y="929"/>
                  </a:lnTo>
                  <a:lnTo>
                    <a:pt x="568" y="917"/>
                  </a:lnTo>
                  <a:lnTo>
                    <a:pt x="558" y="904"/>
                  </a:lnTo>
                  <a:lnTo>
                    <a:pt x="548" y="889"/>
                  </a:lnTo>
                  <a:lnTo>
                    <a:pt x="541" y="874"/>
                  </a:lnTo>
                  <a:lnTo>
                    <a:pt x="536" y="859"/>
                  </a:lnTo>
                  <a:lnTo>
                    <a:pt x="531" y="844"/>
                  </a:lnTo>
                  <a:lnTo>
                    <a:pt x="528" y="829"/>
                  </a:lnTo>
                  <a:lnTo>
                    <a:pt x="525" y="816"/>
                  </a:lnTo>
                  <a:lnTo>
                    <a:pt x="523" y="804"/>
                  </a:lnTo>
                  <a:lnTo>
                    <a:pt x="522" y="794"/>
                  </a:lnTo>
                  <a:lnTo>
                    <a:pt x="403" y="794"/>
                  </a:lnTo>
                  <a:lnTo>
                    <a:pt x="403" y="1069"/>
                  </a:lnTo>
                  <a:lnTo>
                    <a:pt x="521" y="1069"/>
                  </a:lnTo>
                  <a:lnTo>
                    <a:pt x="523" y="998"/>
                  </a:lnTo>
                  <a:lnTo>
                    <a:pt x="531" y="1010"/>
                  </a:lnTo>
                  <a:lnTo>
                    <a:pt x="540" y="1019"/>
                  </a:lnTo>
                  <a:lnTo>
                    <a:pt x="548" y="1029"/>
                  </a:lnTo>
                  <a:lnTo>
                    <a:pt x="558" y="1038"/>
                  </a:lnTo>
                  <a:lnTo>
                    <a:pt x="568" y="1046"/>
                  </a:lnTo>
                  <a:lnTo>
                    <a:pt x="579" y="1053"/>
                  </a:lnTo>
                  <a:lnTo>
                    <a:pt x="593" y="1059"/>
                  </a:lnTo>
                  <a:lnTo>
                    <a:pt x="609" y="1065"/>
                  </a:lnTo>
                  <a:lnTo>
                    <a:pt x="609" y="1194"/>
                  </a:lnTo>
                  <a:lnTo>
                    <a:pt x="731" y="1194"/>
                  </a:lnTo>
                  <a:lnTo>
                    <a:pt x="731" y="1079"/>
                  </a:lnTo>
                  <a:lnTo>
                    <a:pt x="750" y="1077"/>
                  </a:lnTo>
                  <a:lnTo>
                    <a:pt x="769" y="1072"/>
                  </a:lnTo>
                  <a:lnTo>
                    <a:pt x="788" y="1066"/>
                  </a:lnTo>
                  <a:lnTo>
                    <a:pt x="807" y="1059"/>
                  </a:lnTo>
                  <a:lnTo>
                    <a:pt x="825" y="1051"/>
                  </a:lnTo>
                  <a:lnTo>
                    <a:pt x="843" y="1040"/>
                  </a:lnTo>
                  <a:lnTo>
                    <a:pt x="859" y="1027"/>
                  </a:lnTo>
                  <a:lnTo>
                    <a:pt x="875" y="1012"/>
                  </a:lnTo>
                  <a:lnTo>
                    <a:pt x="888" y="997"/>
                  </a:lnTo>
                  <a:lnTo>
                    <a:pt x="900" y="980"/>
                  </a:lnTo>
                  <a:lnTo>
                    <a:pt x="910" y="961"/>
                  </a:lnTo>
                  <a:lnTo>
                    <a:pt x="918" y="943"/>
                  </a:lnTo>
                  <a:lnTo>
                    <a:pt x="925" y="922"/>
                  </a:lnTo>
                  <a:lnTo>
                    <a:pt x="929" y="900"/>
                  </a:lnTo>
                  <a:lnTo>
                    <a:pt x="933" y="879"/>
                  </a:lnTo>
                  <a:lnTo>
                    <a:pt x="934" y="857"/>
                  </a:lnTo>
                  <a:lnTo>
                    <a:pt x="933" y="839"/>
                  </a:lnTo>
                  <a:lnTo>
                    <a:pt x="932" y="822"/>
                  </a:lnTo>
                  <a:lnTo>
                    <a:pt x="928" y="805"/>
                  </a:lnTo>
                  <a:lnTo>
                    <a:pt x="925" y="787"/>
                  </a:lnTo>
                  <a:lnTo>
                    <a:pt x="920" y="770"/>
                  </a:lnTo>
                  <a:lnTo>
                    <a:pt x="913" y="754"/>
                  </a:lnTo>
                  <a:lnTo>
                    <a:pt x="906" y="740"/>
                  </a:lnTo>
                  <a:lnTo>
                    <a:pt x="898" y="726"/>
                  </a:lnTo>
                  <a:lnTo>
                    <a:pt x="890" y="716"/>
                  </a:lnTo>
                  <a:lnTo>
                    <a:pt x="882" y="706"/>
                  </a:lnTo>
                  <a:lnTo>
                    <a:pt x="873" y="696"/>
                  </a:lnTo>
                  <a:lnTo>
                    <a:pt x="864" y="687"/>
                  </a:lnTo>
                  <a:lnTo>
                    <a:pt x="853" y="679"/>
                  </a:lnTo>
                  <a:lnTo>
                    <a:pt x="842" y="671"/>
                  </a:lnTo>
                  <a:lnTo>
                    <a:pt x="830" y="664"/>
                  </a:lnTo>
                  <a:lnTo>
                    <a:pt x="818" y="656"/>
                  </a:lnTo>
                  <a:lnTo>
                    <a:pt x="804" y="649"/>
                  </a:lnTo>
                  <a:lnTo>
                    <a:pt x="790" y="642"/>
                  </a:lnTo>
                  <a:lnTo>
                    <a:pt x="775" y="636"/>
                  </a:lnTo>
                  <a:lnTo>
                    <a:pt x="760" y="630"/>
                  </a:lnTo>
                  <a:lnTo>
                    <a:pt x="743" y="623"/>
                  </a:lnTo>
                  <a:lnTo>
                    <a:pt x="727" y="616"/>
                  </a:lnTo>
                  <a:lnTo>
                    <a:pt x="708" y="608"/>
                  </a:lnTo>
                  <a:lnTo>
                    <a:pt x="690" y="601"/>
                  </a:lnTo>
                  <a:lnTo>
                    <a:pt x="662" y="590"/>
                  </a:lnTo>
                  <a:lnTo>
                    <a:pt x="637" y="579"/>
                  </a:lnTo>
                  <a:lnTo>
                    <a:pt x="614" y="567"/>
                  </a:lnTo>
                  <a:lnTo>
                    <a:pt x="593" y="555"/>
                  </a:lnTo>
                  <a:lnTo>
                    <a:pt x="576" y="541"/>
                  </a:lnTo>
                  <a:lnTo>
                    <a:pt x="563" y="525"/>
                  </a:lnTo>
                  <a:lnTo>
                    <a:pt x="555" y="506"/>
                  </a:lnTo>
                  <a:lnTo>
                    <a:pt x="552" y="484"/>
                  </a:lnTo>
                  <a:lnTo>
                    <a:pt x="553" y="471"/>
                  </a:lnTo>
                  <a:lnTo>
                    <a:pt x="558" y="456"/>
                  </a:lnTo>
                  <a:lnTo>
                    <a:pt x="566" y="442"/>
                  </a:lnTo>
                  <a:lnTo>
                    <a:pt x="576" y="428"/>
                  </a:lnTo>
                  <a:lnTo>
                    <a:pt x="590" y="417"/>
                  </a:lnTo>
                  <a:lnTo>
                    <a:pt x="607" y="408"/>
                  </a:lnTo>
                  <a:lnTo>
                    <a:pt x="628" y="403"/>
                  </a:lnTo>
                  <a:lnTo>
                    <a:pt x="651" y="400"/>
                  </a:lnTo>
                  <a:lnTo>
                    <a:pt x="670" y="401"/>
                  </a:lnTo>
                  <a:lnTo>
                    <a:pt x="688" y="404"/>
                  </a:lnTo>
                  <a:lnTo>
                    <a:pt x="703" y="408"/>
                  </a:lnTo>
                  <a:lnTo>
                    <a:pt x="716" y="414"/>
                  </a:lnTo>
                  <a:lnTo>
                    <a:pt x="727" y="421"/>
                  </a:lnTo>
                  <a:lnTo>
                    <a:pt x="736" y="427"/>
                  </a:lnTo>
                  <a:lnTo>
                    <a:pt x="744" y="434"/>
                  </a:lnTo>
                  <a:lnTo>
                    <a:pt x="750" y="439"/>
                  </a:lnTo>
                  <a:lnTo>
                    <a:pt x="761" y="453"/>
                  </a:lnTo>
                  <a:lnTo>
                    <a:pt x="771" y="467"/>
                  </a:lnTo>
                  <a:lnTo>
                    <a:pt x="779" y="483"/>
                  </a:lnTo>
                  <a:lnTo>
                    <a:pt x="784" y="498"/>
                  </a:lnTo>
                  <a:lnTo>
                    <a:pt x="789" y="513"/>
                  </a:lnTo>
                  <a:lnTo>
                    <a:pt x="792" y="529"/>
                  </a:lnTo>
                  <a:lnTo>
                    <a:pt x="795" y="543"/>
                  </a:lnTo>
                  <a:lnTo>
                    <a:pt x="797" y="557"/>
                  </a:lnTo>
                  <a:lnTo>
                    <a:pt x="918" y="557"/>
                  </a:lnTo>
                  <a:lnTo>
                    <a:pt x="918" y="298"/>
                  </a:lnTo>
                  <a:lnTo>
                    <a:pt x="799" y="298"/>
                  </a:lnTo>
                  <a:lnTo>
                    <a:pt x="797" y="352"/>
                  </a:lnTo>
                  <a:lnTo>
                    <a:pt x="790" y="343"/>
                  </a:lnTo>
                  <a:lnTo>
                    <a:pt x="784" y="336"/>
                  </a:lnTo>
                  <a:lnTo>
                    <a:pt x="777" y="328"/>
                  </a:lnTo>
                  <a:lnTo>
                    <a:pt x="771" y="321"/>
                  </a:lnTo>
                  <a:lnTo>
                    <a:pt x="762" y="315"/>
                  </a:lnTo>
                  <a:lnTo>
                    <a:pt x="753" y="309"/>
                  </a:lnTo>
                  <a:lnTo>
                    <a:pt x="743" y="303"/>
                  </a:lnTo>
                  <a:lnTo>
                    <a:pt x="731" y="298"/>
                  </a:lnTo>
                  <a:lnTo>
                    <a:pt x="731" y="171"/>
                  </a:lnTo>
                  <a:lnTo>
                    <a:pt x="645" y="171"/>
                  </a:lnTo>
                  <a:lnTo>
                    <a:pt x="555" y="14"/>
                  </a:lnTo>
                  <a:lnTo>
                    <a:pt x="571" y="11"/>
                  </a:lnTo>
                  <a:lnTo>
                    <a:pt x="589" y="8"/>
                  </a:lnTo>
                  <a:lnTo>
                    <a:pt x="605" y="6"/>
                  </a:lnTo>
                  <a:lnTo>
                    <a:pt x="622" y="4"/>
                  </a:lnTo>
                  <a:lnTo>
                    <a:pt x="639" y="3"/>
                  </a:lnTo>
                  <a:lnTo>
                    <a:pt x="657" y="1"/>
                  </a:lnTo>
                  <a:lnTo>
                    <a:pt x="674" y="0"/>
                  </a:lnTo>
                  <a:lnTo>
                    <a:pt x="691" y="0"/>
                  </a:lnTo>
                  <a:lnTo>
                    <a:pt x="761" y="4"/>
                  </a:lnTo>
                  <a:lnTo>
                    <a:pt x="830" y="14"/>
                  </a:lnTo>
                  <a:lnTo>
                    <a:pt x="896" y="31"/>
                  </a:lnTo>
                  <a:lnTo>
                    <a:pt x="959" y="54"/>
                  </a:lnTo>
                  <a:lnTo>
                    <a:pt x="1020" y="83"/>
                  </a:lnTo>
                  <a:lnTo>
                    <a:pt x="1077" y="119"/>
                  </a:lnTo>
                  <a:lnTo>
                    <a:pt x="1131" y="158"/>
                  </a:lnTo>
                  <a:lnTo>
                    <a:pt x="1179" y="203"/>
                  </a:lnTo>
                  <a:lnTo>
                    <a:pt x="1224" y="252"/>
                  </a:lnTo>
                  <a:lnTo>
                    <a:pt x="1263" y="306"/>
                  </a:lnTo>
                  <a:lnTo>
                    <a:pt x="1299" y="362"/>
                  </a:lnTo>
                  <a:lnTo>
                    <a:pt x="1328" y="423"/>
                  </a:lnTo>
                  <a:lnTo>
                    <a:pt x="1351" y="487"/>
                  </a:lnTo>
                  <a:lnTo>
                    <a:pt x="1368" y="552"/>
                  </a:lnTo>
                  <a:lnTo>
                    <a:pt x="1379" y="621"/>
                  </a:lnTo>
                  <a:lnTo>
                    <a:pt x="1382" y="692"/>
                  </a:lnTo>
                  <a:lnTo>
                    <a:pt x="1379" y="762"/>
                  </a:lnTo>
                  <a:lnTo>
                    <a:pt x="1368" y="831"/>
                  </a:lnTo>
                  <a:lnTo>
                    <a:pt x="1351" y="898"/>
                  </a:lnTo>
                  <a:lnTo>
                    <a:pt x="1328" y="961"/>
                  </a:lnTo>
                  <a:lnTo>
                    <a:pt x="1299" y="1023"/>
                  </a:lnTo>
                  <a:lnTo>
                    <a:pt x="1263" y="1079"/>
                  </a:lnTo>
                  <a:lnTo>
                    <a:pt x="1224" y="1132"/>
                  </a:lnTo>
                  <a:lnTo>
                    <a:pt x="1179" y="1182"/>
                  </a:lnTo>
                  <a:lnTo>
                    <a:pt x="1131" y="1227"/>
                  </a:lnTo>
                  <a:lnTo>
                    <a:pt x="1077" y="1266"/>
                  </a:lnTo>
                  <a:lnTo>
                    <a:pt x="1020" y="1300"/>
                  </a:lnTo>
                  <a:lnTo>
                    <a:pt x="959" y="1330"/>
                  </a:lnTo>
                  <a:lnTo>
                    <a:pt x="896" y="1353"/>
                  </a:lnTo>
                  <a:lnTo>
                    <a:pt x="830" y="1371"/>
                  </a:lnTo>
                  <a:lnTo>
                    <a:pt x="761" y="1381"/>
                  </a:lnTo>
                  <a:lnTo>
                    <a:pt x="691" y="1384"/>
                  </a:lnTo>
                  <a:lnTo>
                    <a:pt x="621" y="1381"/>
                  </a:lnTo>
                  <a:lnTo>
                    <a:pt x="552" y="1371"/>
                  </a:lnTo>
                  <a:lnTo>
                    <a:pt x="486" y="1353"/>
                  </a:lnTo>
                  <a:lnTo>
                    <a:pt x="423" y="1330"/>
                  </a:lnTo>
                  <a:lnTo>
                    <a:pt x="362" y="1300"/>
                  </a:lnTo>
                  <a:lnTo>
                    <a:pt x="305" y="1266"/>
                  </a:lnTo>
                  <a:lnTo>
                    <a:pt x="251" y="1227"/>
                  </a:lnTo>
                  <a:lnTo>
                    <a:pt x="203" y="1182"/>
                  </a:lnTo>
                  <a:lnTo>
                    <a:pt x="158" y="1132"/>
                  </a:lnTo>
                  <a:lnTo>
                    <a:pt x="119" y="1079"/>
                  </a:lnTo>
                  <a:lnTo>
                    <a:pt x="83" y="1023"/>
                  </a:lnTo>
                  <a:lnTo>
                    <a:pt x="54" y="961"/>
                  </a:lnTo>
                  <a:lnTo>
                    <a:pt x="31" y="898"/>
                  </a:lnTo>
                  <a:lnTo>
                    <a:pt x="14" y="831"/>
                  </a:lnTo>
                  <a:lnTo>
                    <a:pt x="4" y="762"/>
                  </a:lnTo>
                  <a:lnTo>
                    <a:pt x="0" y="692"/>
                  </a:lnTo>
                  <a:lnTo>
                    <a:pt x="2" y="630"/>
                  </a:lnTo>
                  <a:lnTo>
                    <a:pt x="11" y="570"/>
                  </a:lnTo>
                  <a:lnTo>
                    <a:pt x="24" y="511"/>
                  </a:lnTo>
                  <a:lnTo>
                    <a:pt x="43" y="453"/>
                  </a:lnTo>
                  <a:lnTo>
                    <a:pt x="65" y="399"/>
                  </a:lnTo>
                  <a:lnTo>
                    <a:pt x="92" y="347"/>
                  </a:lnTo>
                  <a:lnTo>
                    <a:pt x="123" y="298"/>
                  </a:lnTo>
                  <a:lnTo>
                    <a:pt x="159" y="250"/>
                  </a:lnTo>
                  <a:lnTo>
                    <a:pt x="198" y="208"/>
                  </a:lnTo>
                  <a:lnTo>
                    <a:pt x="241" y="167"/>
                  </a:lnTo>
                  <a:lnTo>
                    <a:pt x="286" y="132"/>
                  </a:lnTo>
                  <a:lnTo>
                    <a:pt x="335" y="99"/>
                  </a:lnTo>
                  <a:lnTo>
                    <a:pt x="386" y="71"/>
                  </a:lnTo>
                  <a:lnTo>
                    <a:pt x="440" y="48"/>
                  </a:lnTo>
                  <a:lnTo>
                    <a:pt x="496" y="28"/>
                  </a:lnTo>
                  <a:lnTo>
                    <a:pt x="555" y="14"/>
                  </a:lnTo>
                  <a:lnTo>
                    <a:pt x="645" y="171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30" name="Group 429"/>
          <p:cNvGrpSpPr/>
          <p:nvPr/>
        </p:nvGrpSpPr>
        <p:grpSpPr>
          <a:xfrm>
            <a:off x="1981845" y="2051227"/>
            <a:ext cx="1454266" cy="364791"/>
            <a:chOff x="1953127" y="2051226"/>
            <a:chExt cx="1454266" cy="364791"/>
          </a:xfrm>
        </p:grpSpPr>
        <p:sp>
          <p:nvSpPr>
            <p:cNvPr id="209" name="Freeform 6"/>
            <p:cNvSpPr>
              <a:spLocks noChangeAspect="1" noEditPoints="1"/>
            </p:cNvSpPr>
            <p:nvPr/>
          </p:nvSpPr>
          <p:spPr bwMode="auto">
            <a:xfrm>
              <a:off x="1953127" y="2051226"/>
              <a:ext cx="324182" cy="364791"/>
            </a:xfrm>
            <a:custGeom>
              <a:avLst/>
              <a:gdLst>
                <a:gd name="T0" fmla="*/ 382 w 399"/>
                <a:gd name="T1" fmla="*/ 76 h 449"/>
                <a:gd name="T2" fmla="*/ 0 w 399"/>
                <a:gd name="T3" fmla="*/ 114 h 449"/>
                <a:gd name="T4" fmla="*/ 23 w 399"/>
                <a:gd name="T5" fmla="*/ 262 h 449"/>
                <a:gd name="T6" fmla="*/ 23 w 399"/>
                <a:gd name="T7" fmla="*/ 264 h 449"/>
                <a:gd name="T8" fmla="*/ 399 w 399"/>
                <a:gd name="T9" fmla="*/ 449 h 449"/>
                <a:gd name="T10" fmla="*/ 399 w 399"/>
                <a:gd name="T11" fmla="*/ 262 h 449"/>
                <a:gd name="T12" fmla="*/ 399 w 399"/>
                <a:gd name="T13" fmla="*/ 184 h 449"/>
                <a:gd name="T14" fmla="*/ 263 w 399"/>
                <a:gd name="T15" fmla="*/ 362 h 449"/>
                <a:gd name="T16" fmla="*/ 166 w 399"/>
                <a:gd name="T17" fmla="*/ 394 h 449"/>
                <a:gd name="T18" fmla="*/ 183 w 399"/>
                <a:gd name="T19" fmla="*/ 302 h 449"/>
                <a:gd name="T20" fmla="*/ 263 w 399"/>
                <a:gd name="T21" fmla="*/ 362 h 449"/>
                <a:gd name="T22" fmla="*/ 391 w 399"/>
                <a:gd name="T23" fmla="*/ 217 h 449"/>
                <a:gd name="T24" fmla="*/ 323 w 399"/>
                <a:gd name="T25" fmla="*/ 256 h 449"/>
                <a:gd name="T26" fmla="*/ 391 w 399"/>
                <a:gd name="T27" fmla="*/ 192 h 449"/>
                <a:gd name="T28" fmla="*/ 281 w 399"/>
                <a:gd name="T29" fmla="*/ 256 h 449"/>
                <a:gd name="T30" fmla="*/ 301 w 399"/>
                <a:gd name="T31" fmla="*/ 192 h 449"/>
                <a:gd name="T32" fmla="*/ 259 w 399"/>
                <a:gd name="T33" fmla="*/ 192 h 449"/>
                <a:gd name="T34" fmla="*/ 170 w 399"/>
                <a:gd name="T35" fmla="*/ 256 h 449"/>
                <a:gd name="T36" fmla="*/ 259 w 399"/>
                <a:gd name="T37" fmla="*/ 192 h 449"/>
                <a:gd name="T38" fmla="*/ 128 w 399"/>
                <a:gd name="T39" fmla="*/ 256 h 449"/>
                <a:gd name="T40" fmla="*/ 148 w 399"/>
                <a:gd name="T41" fmla="*/ 192 h 449"/>
                <a:gd name="T42" fmla="*/ 72 w 399"/>
                <a:gd name="T43" fmla="*/ 192 h 449"/>
                <a:gd name="T44" fmla="*/ 52 w 399"/>
                <a:gd name="T45" fmla="*/ 256 h 449"/>
                <a:gd name="T46" fmla="*/ 31 w 399"/>
                <a:gd name="T47" fmla="*/ 240 h 449"/>
                <a:gd name="T48" fmla="*/ 341 w 399"/>
                <a:gd name="T49" fmla="*/ 14 h 449"/>
                <a:gd name="T50" fmla="*/ 360 w 399"/>
                <a:gd name="T51" fmla="*/ 34 h 449"/>
                <a:gd name="T52" fmla="*/ 308 w 399"/>
                <a:gd name="T53" fmla="*/ 91 h 449"/>
                <a:gd name="T54" fmla="*/ 268 w 399"/>
                <a:gd name="T55" fmla="*/ 37 h 449"/>
                <a:gd name="T56" fmla="*/ 268 w 399"/>
                <a:gd name="T57" fmla="*/ 104 h 449"/>
                <a:gd name="T58" fmla="*/ 268 w 399"/>
                <a:gd name="T59" fmla="*/ 37 h 449"/>
                <a:gd name="T60" fmla="*/ 227 w 399"/>
                <a:gd name="T61" fmla="*/ 50 h 449"/>
                <a:gd name="T62" fmla="*/ 162 w 399"/>
                <a:gd name="T63" fmla="*/ 138 h 449"/>
                <a:gd name="T64" fmla="*/ 122 w 399"/>
                <a:gd name="T65" fmla="*/ 83 h 449"/>
                <a:gd name="T66" fmla="*/ 122 w 399"/>
                <a:gd name="T67" fmla="*/ 150 h 449"/>
                <a:gd name="T68" fmla="*/ 122 w 399"/>
                <a:gd name="T69" fmla="*/ 83 h 449"/>
                <a:gd name="T70" fmla="*/ 82 w 399"/>
                <a:gd name="T71" fmla="*/ 96 h 449"/>
                <a:gd name="T72" fmla="*/ 29 w 399"/>
                <a:gd name="T73" fmla="*/ 180 h 449"/>
                <a:gd name="T74" fmla="*/ 49 w 399"/>
                <a:gd name="T75" fmla="*/ 10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9" h="449">
                  <a:moveTo>
                    <a:pt x="41" y="184"/>
                  </a:moveTo>
                  <a:cubicBezTo>
                    <a:pt x="382" y="76"/>
                    <a:pt x="382" y="76"/>
                    <a:pt x="382" y="76"/>
                  </a:cubicBezTo>
                  <a:cubicBezTo>
                    <a:pt x="358" y="0"/>
                    <a:pt x="358" y="0"/>
                    <a:pt x="358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262"/>
                    <a:pt x="23" y="262"/>
                    <a:pt x="23" y="262"/>
                  </a:cubicBezTo>
                  <a:cubicBezTo>
                    <a:pt x="23" y="262"/>
                    <a:pt x="23" y="262"/>
                    <a:pt x="23" y="262"/>
                  </a:cubicBezTo>
                  <a:cubicBezTo>
                    <a:pt x="23" y="264"/>
                    <a:pt x="23" y="264"/>
                    <a:pt x="23" y="264"/>
                  </a:cubicBezTo>
                  <a:cubicBezTo>
                    <a:pt x="23" y="449"/>
                    <a:pt x="23" y="449"/>
                    <a:pt x="23" y="449"/>
                  </a:cubicBezTo>
                  <a:cubicBezTo>
                    <a:pt x="399" y="449"/>
                    <a:pt x="399" y="449"/>
                    <a:pt x="399" y="449"/>
                  </a:cubicBezTo>
                  <a:cubicBezTo>
                    <a:pt x="399" y="264"/>
                    <a:pt x="399" y="264"/>
                    <a:pt x="399" y="264"/>
                  </a:cubicBezTo>
                  <a:cubicBezTo>
                    <a:pt x="399" y="262"/>
                    <a:pt x="399" y="262"/>
                    <a:pt x="399" y="262"/>
                  </a:cubicBezTo>
                  <a:cubicBezTo>
                    <a:pt x="399" y="262"/>
                    <a:pt x="399" y="262"/>
                    <a:pt x="399" y="262"/>
                  </a:cubicBezTo>
                  <a:cubicBezTo>
                    <a:pt x="399" y="184"/>
                    <a:pt x="399" y="184"/>
                    <a:pt x="399" y="184"/>
                  </a:cubicBezTo>
                  <a:lnTo>
                    <a:pt x="41" y="184"/>
                  </a:lnTo>
                  <a:close/>
                  <a:moveTo>
                    <a:pt x="263" y="362"/>
                  </a:moveTo>
                  <a:cubicBezTo>
                    <a:pt x="183" y="404"/>
                    <a:pt x="183" y="404"/>
                    <a:pt x="183" y="404"/>
                  </a:cubicBezTo>
                  <a:cubicBezTo>
                    <a:pt x="174" y="409"/>
                    <a:pt x="166" y="405"/>
                    <a:pt x="166" y="394"/>
                  </a:cubicBezTo>
                  <a:cubicBezTo>
                    <a:pt x="166" y="312"/>
                    <a:pt x="166" y="312"/>
                    <a:pt x="166" y="312"/>
                  </a:cubicBezTo>
                  <a:cubicBezTo>
                    <a:pt x="166" y="302"/>
                    <a:pt x="174" y="297"/>
                    <a:pt x="183" y="302"/>
                  </a:cubicBezTo>
                  <a:cubicBezTo>
                    <a:pt x="263" y="344"/>
                    <a:pt x="263" y="344"/>
                    <a:pt x="263" y="344"/>
                  </a:cubicBezTo>
                  <a:cubicBezTo>
                    <a:pt x="273" y="349"/>
                    <a:pt x="273" y="357"/>
                    <a:pt x="263" y="362"/>
                  </a:cubicBezTo>
                  <a:close/>
                  <a:moveTo>
                    <a:pt x="391" y="192"/>
                  </a:moveTo>
                  <a:cubicBezTo>
                    <a:pt x="391" y="217"/>
                    <a:pt x="391" y="217"/>
                    <a:pt x="391" y="217"/>
                  </a:cubicBezTo>
                  <a:cubicBezTo>
                    <a:pt x="357" y="256"/>
                    <a:pt x="357" y="256"/>
                    <a:pt x="357" y="256"/>
                  </a:cubicBezTo>
                  <a:cubicBezTo>
                    <a:pt x="323" y="256"/>
                    <a:pt x="323" y="256"/>
                    <a:pt x="323" y="256"/>
                  </a:cubicBezTo>
                  <a:cubicBezTo>
                    <a:pt x="378" y="192"/>
                    <a:pt x="378" y="192"/>
                    <a:pt x="378" y="192"/>
                  </a:cubicBezTo>
                  <a:lnTo>
                    <a:pt x="391" y="192"/>
                  </a:lnTo>
                  <a:close/>
                  <a:moveTo>
                    <a:pt x="335" y="192"/>
                  </a:moveTo>
                  <a:cubicBezTo>
                    <a:pt x="281" y="256"/>
                    <a:pt x="281" y="256"/>
                    <a:pt x="281" y="256"/>
                  </a:cubicBezTo>
                  <a:cubicBezTo>
                    <a:pt x="247" y="256"/>
                    <a:pt x="247" y="256"/>
                    <a:pt x="247" y="256"/>
                  </a:cubicBezTo>
                  <a:cubicBezTo>
                    <a:pt x="301" y="192"/>
                    <a:pt x="301" y="192"/>
                    <a:pt x="301" y="192"/>
                  </a:cubicBezTo>
                  <a:lnTo>
                    <a:pt x="335" y="192"/>
                  </a:lnTo>
                  <a:close/>
                  <a:moveTo>
                    <a:pt x="259" y="192"/>
                  </a:moveTo>
                  <a:cubicBezTo>
                    <a:pt x="204" y="256"/>
                    <a:pt x="204" y="256"/>
                    <a:pt x="204" y="256"/>
                  </a:cubicBezTo>
                  <a:cubicBezTo>
                    <a:pt x="170" y="256"/>
                    <a:pt x="170" y="256"/>
                    <a:pt x="170" y="256"/>
                  </a:cubicBezTo>
                  <a:cubicBezTo>
                    <a:pt x="225" y="192"/>
                    <a:pt x="225" y="192"/>
                    <a:pt x="225" y="192"/>
                  </a:cubicBezTo>
                  <a:lnTo>
                    <a:pt x="259" y="192"/>
                  </a:lnTo>
                  <a:close/>
                  <a:moveTo>
                    <a:pt x="182" y="192"/>
                  </a:moveTo>
                  <a:cubicBezTo>
                    <a:pt x="128" y="256"/>
                    <a:pt x="128" y="256"/>
                    <a:pt x="128" y="256"/>
                  </a:cubicBezTo>
                  <a:cubicBezTo>
                    <a:pt x="94" y="256"/>
                    <a:pt x="94" y="256"/>
                    <a:pt x="94" y="256"/>
                  </a:cubicBezTo>
                  <a:cubicBezTo>
                    <a:pt x="148" y="192"/>
                    <a:pt x="148" y="192"/>
                    <a:pt x="148" y="192"/>
                  </a:cubicBezTo>
                  <a:lnTo>
                    <a:pt x="182" y="192"/>
                  </a:lnTo>
                  <a:close/>
                  <a:moveTo>
                    <a:pt x="72" y="192"/>
                  </a:moveTo>
                  <a:cubicBezTo>
                    <a:pt x="106" y="192"/>
                    <a:pt x="106" y="192"/>
                    <a:pt x="106" y="192"/>
                  </a:cubicBezTo>
                  <a:cubicBezTo>
                    <a:pt x="52" y="256"/>
                    <a:pt x="52" y="256"/>
                    <a:pt x="52" y="256"/>
                  </a:cubicBezTo>
                  <a:cubicBezTo>
                    <a:pt x="31" y="256"/>
                    <a:pt x="31" y="256"/>
                    <a:pt x="31" y="256"/>
                  </a:cubicBezTo>
                  <a:cubicBezTo>
                    <a:pt x="31" y="240"/>
                    <a:pt x="31" y="240"/>
                    <a:pt x="31" y="240"/>
                  </a:cubicBezTo>
                  <a:lnTo>
                    <a:pt x="72" y="192"/>
                  </a:lnTo>
                  <a:close/>
                  <a:moveTo>
                    <a:pt x="341" y="14"/>
                  </a:moveTo>
                  <a:cubicBezTo>
                    <a:pt x="353" y="10"/>
                    <a:pt x="353" y="10"/>
                    <a:pt x="353" y="10"/>
                  </a:cubicBezTo>
                  <a:cubicBezTo>
                    <a:pt x="360" y="34"/>
                    <a:pt x="360" y="34"/>
                    <a:pt x="360" y="34"/>
                  </a:cubicBezTo>
                  <a:cubicBezTo>
                    <a:pt x="340" y="81"/>
                    <a:pt x="340" y="81"/>
                    <a:pt x="340" y="81"/>
                  </a:cubicBezTo>
                  <a:cubicBezTo>
                    <a:pt x="308" y="91"/>
                    <a:pt x="308" y="91"/>
                    <a:pt x="308" y="91"/>
                  </a:cubicBezTo>
                  <a:lnTo>
                    <a:pt x="341" y="14"/>
                  </a:lnTo>
                  <a:close/>
                  <a:moveTo>
                    <a:pt x="268" y="37"/>
                  </a:moveTo>
                  <a:cubicBezTo>
                    <a:pt x="300" y="27"/>
                    <a:pt x="300" y="27"/>
                    <a:pt x="300" y="27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35" y="114"/>
                    <a:pt x="235" y="114"/>
                    <a:pt x="235" y="114"/>
                  </a:cubicBezTo>
                  <a:lnTo>
                    <a:pt x="268" y="37"/>
                  </a:lnTo>
                  <a:close/>
                  <a:moveTo>
                    <a:pt x="195" y="60"/>
                  </a:moveTo>
                  <a:cubicBezTo>
                    <a:pt x="227" y="50"/>
                    <a:pt x="227" y="50"/>
                    <a:pt x="227" y="50"/>
                  </a:cubicBezTo>
                  <a:cubicBezTo>
                    <a:pt x="195" y="127"/>
                    <a:pt x="195" y="127"/>
                    <a:pt x="195" y="127"/>
                  </a:cubicBezTo>
                  <a:cubicBezTo>
                    <a:pt x="162" y="138"/>
                    <a:pt x="162" y="138"/>
                    <a:pt x="162" y="138"/>
                  </a:cubicBezTo>
                  <a:lnTo>
                    <a:pt x="195" y="60"/>
                  </a:lnTo>
                  <a:close/>
                  <a:moveTo>
                    <a:pt x="122" y="83"/>
                  </a:moveTo>
                  <a:cubicBezTo>
                    <a:pt x="154" y="73"/>
                    <a:pt x="154" y="73"/>
                    <a:pt x="154" y="73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89" y="161"/>
                    <a:pt x="89" y="161"/>
                    <a:pt x="89" y="161"/>
                  </a:cubicBezTo>
                  <a:lnTo>
                    <a:pt x="122" y="83"/>
                  </a:lnTo>
                  <a:close/>
                  <a:moveTo>
                    <a:pt x="49" y="10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49" y="173"/>
                    <a:pt x="49" y="173"/>
                    <a:pt x="49" y="173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24" y="165"/>
                    <a:pt x="24" y="165"/>
                    <a:pt x="24" y="165"/>
                  </a:cubicBezTo>
                  <a:lnTo>
                    <a:pt x="49" y="10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2401553" y="2109167"/>
              <a:ext cx="1005840" cy="239809"/>
            </a:xfrm>
            <a:prstGeom prst="rect">
              <a:avLst/>
            </a:prstGeom>
            <a:noFill/>
          </p:spPr>
          <p:txBody>
            <a:bodyPr wrap="square" anchor="ctr" anchorCtr="0">
              <a:spAutoFit/>
            </a:bodyPr>
            <a:lstStyle/>
            <a:p>
              <a:pPr>
                <a:lnSpc>
                  <a:spcPct val="95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Entertainment</a:t>
              </a:r>
            </a:p>
          </p:txBody>
        </p:sp>
      </p:grpSp>
      <p:sp>
        <p:nvSpPr>
          <p:cNvPr id="96" name="Rectangle 95"/>
          <p:cNvSpPr/>
          <p:nvPr/>
        </p:nvSpPr>
        <p:spPr>
          <a:xfrm>
            <a:off x="7532734" y="3987044"/>
            <a:ext cx="1231844" cy="238527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algn="ctr">
              <a:lnSpc>
                <a:spcPct val="95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Databases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7978209" y="3563362"/>
            <a:ext cx="329972" cy="380504"/>
            <a:chOff x="4395788" y="2366963"/>
            <a:chExt cx="352425" cy="406400"/>
          </a:xfrm>
          <a:solidFill>
            <a:srgbClr val="2968AF"/>
          </a:solidFill>
        </p:grpSpPr>
        <p:sp>
          <p:nvSpPr>
            <p:cNvPr id="106" name="Freeform 5"/>
            <p:cNvSpPr>
              <a:spLocks noEditPoints="1"/>
            </p:cNvSpPr>
            <p:nvPr/>
          </p:nvSpPr>
          <p:spPr bwMode="auto">
            <a:xfrm>
              <a:off x="4395788" y="2563813"/>
              <a:ext cx="352425" cy="104775"/>
            </a:xfrm>
            <a:custGeom>
              <a:avLst/>
              <a:gdLst>
                <a:gd name="T0" fmla="*/ 88 w 160"/>
                <a:gd name="T1" fmla="*/ 16 h 48"/>
                <a:gd name="T2" fmla="*/ 80 w 160"/>
                <a:gd name="T3" fmla="*/ 16 h 48"/>
                <a:gd name="T4" fmla="*/ 72 w 160"/>
                <a:gd name="T5" fmla="*/ 16 h 48"/>
                <a:gd name="T6" fmla="*/ 16 w 160"/>
                <a:gd name="T7" fmla="*/ 7 h 48"/>
                <a:gd name="T8" fmla="*/ 0 w 160"/>
                <a:gd name="T9" fmla="*/ 0 h 48"/>
                <a:gd name="T10" fmla="*/ 0 w 160"/>
                <a:gd name="T11" fmla="*/ 30 h 48"/>
                <a:gd name="T12" fmla="*/ 80 w 160"/>
                <a:gd name="T13" fmla="*/ 48 h 48"/>
                <a:gd name="T14" fmla="*/ 160 w 160"/>
                <a:gd name="T15" fmla="*/ 30 h 48"/>
                <a:gd name="T16" fmla="*/ 160 w 160"/>
                <a:gd name="T17" fmla="*/ 0 h 48"/>
                <a:gd name="T18" fmla="*/ 144 w 160"/>
                <a:gd name="T19" fmla="*/ 7 h 48"/>
                <a:gd name="T20" fmla="*/ 88 w 160"/>
                <a:gd name="T21" fmla="*/ 16 h 48"/>
                <a:gd name="T22" fmla="*/ 88 w 160"/>
                <a:gd name="T23" fmla="*/ 16 h 48"/>
                <a:gd name="T24" fmla="*/ 88 w 160"/>
                <a:gd name="T25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0" h="48">
                  <a:moveTo>
                    <a:pt x="88" y="16"/>
                  </a:moveTo>
                  <a:cubicBezTo>
                    <a:pt x="86" y="16"/>
                    <a:pt x="83" y="16"/>
                    <a:pt x="80" y="16"/>
                  </a:cubicBezTo>
                  <a:cubicBezTo>
                    <a:pt x="77" y="16"/>
                    <a:pt x="74" y="16"/>
                    <a:pt x="72" y="16"/>
                  </a:cubicBezTo>
                  <a:cubicBezTo>
                    <a:pt x="48" y="15"/>
                    <a:pt x="29" y="12"/>
                    <a:pt x="16" y="7"/>
                  </a:cubicBezTo>
                  <a:cubicBezTo>
                    <a:pt x="10" y="5"/>
                    <a:pt x="4" y="2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9" y="39"/>
                    <a:pt x="40" y="48"/>
                    <a:pt x="80" y="48"/>
                  </a:cubicBezTo>
                  <a:cubicBezTo>
                    <a:pt x="120" y="48"/>
                    <a:pt x="151" y="39"/>
                    <a:pt x="160" y="3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6" y="2"/>
                    <a:pt x="150" y="5"/>
                    <a:pt x="144" y="7"/>
                  </a:cubicBezTo>
                  <a:cubicBezTo>
                    <a:pt x="130" y="12"/>
                    <a:pt x="112" y="15"/>
                    <a:pt x="88" y="16"/>
                  </a:cubicBezTo>
                  <a:close/>
                  <a:moveTo>
                    <a:pt x="88" y="16"/>
                  </a:moveTo>
                  <a:cubicBezTo>
                    <a:pt x="88" y="16"/>
                    <a:pt x="88" y="16"/>
                    <a:pt x="88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6"/>
            <p:cNvSpPr>
              <a:spLocks noEditPoints="1"/>
            </p:cNvSpPr>
            <p:nvPr/>
          </p:nvSpPr>
          <p:spPr bwMode="auto">
            <a:xfrm>
              <a:off x="4395788" y="2471738"/>
              <a:ext cx="352425" cy="104775"/>
            </a:xfrm>
            <a:custGeom>
              <a:avLst/>
              <a:gdLst>
                <a:gd name="T0" fmla="*/ 0 w 160"/>
                <a:gd name="T1" fmla="*/ 0 h 48"/>
                <a:gd name="T2" fmla="*/ 0 w 160"/>
                <a:gd name="T3" fmla="*/ 30 h 48"/>
                <a:gd name="T4" fmla="*/ 71 w 160"/>
                <a:gd name="T5" fmla="*/ 48 h 48"/>
                <a:gd name="T6" fmla="*/ 72 w 160"/>
                <a:gd name="T7" fmla="*/ 48 h 48"/>
                <a:gd name="T8" fmla="*/ 76 w 160"/>
                <a:gd name="T9" fmla="*/ 48 h 48"/>
                <a:gd name="T10" fmla="*/ 80 w 160"/>
                <a:gd name="T11" fmla="*/ 48 h 48"/>
                <a:gd name="T12" fmla="*/ 84 w 160"/>
                <a:gd name="T13" fmla="*/ 48 h 48"/>
                <a:gd name="T14" fmla="*/ 88 w 160"/>
                <a:gd name="T15" fmla="*/ 48 h 48"/>
                <a:gd name="T16" fmla="*/ 89 w 160"/>
                <a:gd name="T17" fmla="*/ 48 h 48"/>
                <a:gd name="T18" fmla="*/ 160 w 160"/>
                <a:gd name="T19" fmla="*/ 30 h 48"/>
                <a:gd name="T20" fmla="*/ 160 w 160"/>
                <a:gd name="T21" fmla="*/ 0 h 48"/>
                <a:gd name="T22" fmla="*/ 80 w 160"/>
                <a:gd name="T23" fmla="*/ 16 h 48"/>
                <a:gd name="T24" fmla="*/ 0 w 160"/>
                <a:gd name="T25" fmla="*/ 0 h 48"/>
                <a:gd name="T26" fmla="*/ 0 w 160"/>
                <a:gd name="T27" fmla="*/ 0 h 48"/>
                <a:gd name="T28" fmla="*/ 0 w 160"/>
                <a:gd name="T2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48">
                  <a:moveTo>
                    <a:pt x="0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8" y="38"/>
                    <a:pt x="35" y="47"/>
                    <a:pt x="71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73" y="48"/>
                    <a:pt x="75" y="48"/>
                    <a:pt x="76" y="48"/>
                  </a:cubicBezTo>
                  <a:cubicBezTo>
                    <a:pt x="77" y="48"/>
                    <a:pt x="79" y="48"/>
                    <a:pt x="80" y="48"/>
                  </a:cubicBezTo>
                  <a:cubicBezTo>
                    <a:pt x="81" y="48"/>
                    <a:pt x="83" y="48"/>
                    <a:pt x="84" y="48"/>
                  </a:cubicBezTo>
                  <a:cubicBezTo>
                    <a:pt x="85" y="48"/>
                    <a:pt x="87" y="48"/>
                    <a:pt x="88" y="48"/>
                  </a:cubicBezTo>
                  <a:cubicBezTo>
                    <a:pt x="88" y="48"/>
                    <a:pt x="88" y="48"/>
                    <a:pt x="89" y="48"/>
                  </a:cubicBezTo>
                  <a:cubicBezTo>
                    <a:pt x="125" y="47"/>
                    <a:pt x="152" y="38"/>
                    <a:pt x="160" y="3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44" y="10"/>
                    <a:pt x="112" y="16"/>
                    <a:pt x="80" y="16"/>
                  </a:cubicBezTo>
                  <a:cubicBezTo>
                    <a:pt x="49" y="16"/>
                    <a:pt x="16" y="10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7"/>
            <p:cNvSpPr>
              <a:spLocks noEditPoints="1"/>
            </p:cNvSpPr>
            <p:nvPr/>
          </p:nvSpPr>
          <p:spPr bwMode="auto">
            <a:xfrm>
              <a:off x="4395788" y="2366963"/>
              <a:ext cx="352425" cy="117475"/>
            </a:xfrm>
            <a:custGeom>
              <a:avLst/>
              <a:gdLst>
                <a:gd name="T0" fmla="*/ 160 w 160"/>
                <a:gd name="T1" fmla="*/ 27 h 54"/>
                <a:gd name="T2" fmla="*/ 80 w 160"/>
                <a:gd name="T3" fmla="*/ 0 h 54"/>
                <a:gd name="T4" fmla="*/ 0 w 160"/>
                <a:gd name="T5" fmla="*/ 27 h 54"/>
                <a:gd name="T6" fmla="*/ 0 w 160"/>
                <a:gd name="T7" fmla="*/ 29 h 54"/>
                <a:gd name="T8" fmla="*/ 0 w 160"/>
                <a:gd name="T9" fmla="*/ 36 h 54"/>
                <a:gd name="T10" fmla="*/ 80 w 160"/>
                <a:gd name="T11" fmla="*/ 54 h 54"/>
                <a:gd name="T12" fmla="*/ 160 w 160"/>
                <a:gd name="T13" fmla="*/ 36 h 54"/>
                <a:gd name="T14" fmla="*/ 160 w 160"/>
                <a:gd name="T15" fmla="*/ 29 h 54"/>
                <a:gd name="T16" fmla="*/ 160 w 160"/>
                <a:gd name="T17" fmla="*/ 27 h 54"/>
                <a:gd name="T18" fmla="*/ 160 w 160"/>
                <a:gd name="T19" fmla="*/ 27 h 54"/>
                <a:gd name="T20" fmla="*/ 160 w 160"/>
                <a:gd name="T21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" h="54">
                  <a:moveTo>
                    <a:pt x="160" y="27"/>
                  </a:moveTo>
                  <a:cubicBezTo>
                    <a:pt x="156" y="14"/>
                    <a:pt x="128" y="0"/>
                    <a:pt x="80" y="0"/>
                  </a:cubicBezTo>
                  <a:cubicBezTo>
                    <a:pt x="32" y="0"/>
                    <a:pt x="4" y="13"/>
                    <a:pt x="0" y="27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" y="46"/>
                    <a:pt x="39" y="54"/>
                    <a:pt x="80" y="54"/>
                  </a:cubicBezTo>
                  <a:cubicBezTo>
                    <a:pt x="121" y="54"/>
                    <a:pt x="151" y="46"/>
                    <a:pt x="160" y="36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0" y="28"/>
                    <a:pt x="160" y="28"/>
                    <a:pt x="160" y="27"/>
                  </a:cubicBezTo>
                  <a:close/>
                  <a:moveTo>
                    <a:pt x="160" y="27"/>
                  </a:moveTo>
                  <a:cubicBezTo>
                    <a:pt x="160" y="27"/>
                    <a:pt x="160" y="27"/>
                    <a:pt x="160" y="2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8"/>
            <p:cNvSpPr>
              <a:spLocks noEditPoints="1"/>
            </p:cNvSpPr>
            <p:nvPr/>
          </p:nvSpPr>
          <p:spPr bwMode="auto">
            <a:xfrm>
              <a:off x="4395788" y="2652713"/>
              <a:ext cx="352425" cy="120650"/>
            </a:xfrm>
            <a:custGeom>
              <a:avLst/>
              <a:gdLst>
                <a:gd name="T0" fmla="*/ 0 w 160"/>
                <a:gd name="T1" fmla="*/ 0 h 55"/>
                <a:gd name="T2" fmla="*/ 0 w 160"/>
                <a:gd name="T3" fmla="*/ 26 h 55"/>
                <a:gd name="T4" fmla="*/ 0 w 160"/>
                <a:gd name="T5" fmla="*/ 28 h 55"/>
                <a:gd name="T6" fmla="*/ 80 w 160"/>
                <a:gd name="T7" fmla="*/ 55 h 55"/>
                <a:gd name="T8" fmla="*/ 160 w 160"/>
                <a:gd name="T9" fmla="*/ 28 h 55"/>
                <a:gd name="T10" fmla="*/ 160 w 160"/>
                <a:gd name="T11" fmla="*/ 26 h 55"/>
                <a:gd name="T12" fmla="*/ 160 w 160"/>
                <a:gd name="T13" fmla="*/ 0 h 55"/>
                <a:gd name="T14" fmla="*/ 80 w 160"/>
                <a:gd name="T15" fmla="*/ 17 h 55"/>
                <a:gd name="T16" fmla="*/ 0 w 160"/>
                <a:gd name="T17" fmla="*/ 0 h 55"/>
                <a:gd name="T18" fmla="*/ 0 w 160"/>
                <a:gd name="T19" fmla="*/ 0 h 55"/>
                <a:gd name="T20" fmla="*/ 0 w 160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" h="55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4" y="44"/>
                    <a:pt x="38" y="55"/>
                    <a:pt x="80" y="55"/>
                  </a:cubicBezTo>
                  <a:cubicBezTo>
                    <a:pt x="122" y="55"/>
                    <a:pt x="156" y="44"/>
                    <a:pt x="160" y="28"/>
                  </a:cubicBezTo>
                  <a:cubicBezTo>
                    <a:pt x="160" y="27"/>
                    <a:pt x="160" y="27"/>
                    <a:pt x="160" y="2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47" y="9"/>
                    <a:pt x="120" y="17"/>
                    <a:pt x="80" y="17"/>
                  </a:cubicBezTo>
                  <a:cubicBezTo>
                    <a:pt x="41" y="17"/>
                    <a:pt x="13" y="9"/>
                    <a:pt x="0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23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6" y="-38100"/>
            <a:ext cx="9140153" cy="5207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flipV="1">
            <a:off x="-7964" y="-38100"/>
            <a:ext cx="9159928" cy="5207000"/>
          </a:xfrm>
          <a:prstGeom prst="rect">
            <a:avLst/>
          </a:prstGeom>
          <a:gradFill flip="none" rotWithShape="1">
            <a:gsLst>
              <a:gs pos="5000">
                <a:schemeClr val="bg2">
                  <a:alpha val="70000"/>
                </a:schemeClr>
              </a:gs>
              <a:gs pos="100000">
                <a:schemeClr val="bg1"/>
              </a:gs>
              <a:gs pos="29000">
                <a:schemeClr val="bg1">
                  <a:alpha val="81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37766" y="341314"/>
            <a:ext cx="8345488" cy="731837"/>
          </a:xfrm>
        </p:spPr>
        <p:txBody>
          <a:bodyPr/>
          <a:lstStyle/>
          <a:p>
            <a:r>
              <a:rPr lang="en-US" dirty="0" err="1"/>
              <a:t>HyperFlex</a:t>
            </a:r>
            <a:r>
              <a:rPr lang="en-US" dirty="0"/>
              <a:t> </a:t>
            </a:r>
            <a:r>
              <a:rPr lang="en-US" dirty="0" smtClean="0"/>
              <a:t>Upgrade Overview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271813" y="2718650"/>
            <a:ext cx="1671522" cy="58939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dirty="0" smtClean="0">
                <a:solidFill>
                  <a:schemeClr val="accent4"/>
                </a:solidFill>
              </a:rPr>
              <a:t>Upgrade Guidance</a:t>
            </a:r>
            <a:endParaRPr lang="en-US" sz="1700" i="1" dirty="0">
              <a:solidFill>
                <a:schemeClr val="accent4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1813" y="4000040"/>
            <a:ext cx="1658270" cy="58939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dirty="0" smtClean="0">
                <a:solidFill>
                  <a:schemeClr val="accent5"/>
                </a:solidFill>
              </a:rPr>
              <a:t>Software</a:t>
            </a:r>
          </a:p>
          <a:p>
            <a:pPr>
              <a:lnSpc>
                <a:spcPct val="95000"/>
              </a:lnSpc>
            </a:pPr>
            <a:r>
              <a:rPr lang="en-US" sz="1700" b="1" smtClean="0">
                <a:solidFill>
                  <a:schemeClr val="accent5"/>
                </a:solidFill>
              </a:rPr>
              <a:t>(Forthcoming)</a:t>
            </a:r>
            <a:endParaRPr lang="en-US" sz="1700" b="1" dirty="0">
              <a:solidFill>
                <a:schemeClr val="accent5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7911" y="1324324"/>
            <a:ext cx="1936566" cy="58939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dirty="0" smtClean="0">
                <a:solidFill>
                  <a:schemeClr val="accent1"/>
                </a:solidFill>
              </a:rPr>
              <a:t>Upgradeable Components</a:t>
            </a:r>
            <a:endParaRPr lang="en-US" sz="1700" b="1" dirty="0">
              <a:solidFill>
                <a:schemeClr val="accent1"/>
              </a:solidFill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2703164" y="2461800"/>
            <a:ext cx="5241209" cy="54109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>
            <a:noAutofit/>
          </a:bodyPr>
          <a:lstStyle/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Upgrade Guide Forthcoming: PLEASE WAIT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2703165" y="3070878"/>
            <a:ext cx="6197554" cy="54109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>
            <a:noAutofit/>
          </a:bodyPr>
          <a:lstStyle/>
          <a:p>
            <a:pPr lvl="0"/>
            <a:r>
              <a:rPr lang="en-US" sz="1400" dirty="0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Check http://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www.cisco.com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/c/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en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/us/support/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hyperconverged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-systems/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hyperflex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-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hx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-data-platform-software/products-installation-guides-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list.html</a:t>
            </a:r>
            <a:endParaRPr lang="en-US" sz="1400" dirty="0">
              <a:solidFill>
                <a:schemeClr val="accent3">
                  <a:lumMod val="75000"/>
                </a:schemeClr>
              </a:solidFill>
              <a:ea typeface="ＭＳ Ｐゴシック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2703165" y="3723151"/>
            <a:ext cx="6080089" cy="54109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>
            <a:noAutofit/>
          </a:bodyPr>
          <a:lstStyle/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Release Notes: 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www.cisco.com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/c/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/us/support/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hyperconverged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-systems/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hyperflex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-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hx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-data-platform-software/products-release-notes-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list.html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2703165" y="4323589"/>
            <a:ext cx="5954274" cy="54109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>
            <a:noAutofit/>
          </a:bodyPr>
          <a:lstStyle/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Download: 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software.cisco.com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/download/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release.html?mdfid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=286305544&amp;softwareid=286305994&amp;release=1.8(1e)&amp;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relind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=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AVAILABLE&amp;rellifecycle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=&amp;</a:t>
            </a:r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reltype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=latest</a:t>
            </a:r>
          </a:p>
        </p:txBody>
      </p:sp>
      <p:sp>
        <p:nvSpPr>
          <p:cNvPr id="29" name="Pentagon 28"/>
          <p:cNvSpPr/>
          <p:nvPr/>
        </p:nvSpPr>
        <p:spPr>
          <a:xfrm>
            <a:off x="2709262" y="1168199"/>
            <a:ext cx="5350353" cy="54109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>
            <a:noAutofit/>
          </a:bodyPr>
          <a:lstStyle/>
          <a:p>
            <a:pPr lvl="0"/>
            <a:r>
              <a:rPr lang="en-US" sz="1400" dirty="0" err="1" smtClean="0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HyperFlex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 Data Platform (software)</a:t>
            </a:r>
            <a:endParaRPr lang="en-US" sz="1400" dirty="0">
              <a:solidFill>
                <a:schemeClr val="accent3">
                  <a:lumMod val="75000"/>
                </a:schemeClr>
              </a:solidFill>
              <a:ea typeface="ＭＳ Ｐゴシック" charset="0"/>
            </a:endParaRPr>
          </a:p>
        </p:txBody>
      </p:sp>
      <p:sp>
        <p:nvSpPr>
          <p:cNvPr id="30" name="Pentagon 29"/>
          <p:cNvSpPr/>
          <p:nvPr/>
        </p:nvSpPr>
        <p:spPr>
          <a:xfrm>
            <a:off x="2709263" y="1777277"/>
            <a:ext cx="5369891" cy="54109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>
            <a:noAutofit/>
          </a:bodyPr>
          <a:lstStyle/>
          <a:p>
            <a:pPr lvl="0"/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ea typeface="ＭＳ Ｐゴシック" charset="0"/>
              </a:rPr>
              <a:t>Connect non-HX hosts and/or storage</a:t>
            </a:r>
            <a:endParaRPr lang="en-US" sz="1400" dirty="0">
              <a:solidFill>
                <a:schemeClr val="accent3">
                  <a:lumMod val="75000"/>
                </a:schemeClr>
              </a:solidFill>
              <a:ea typeface="ＭＳ Ｐゴシック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7386" y="3692583"/>
            <a:ext cx="2201217" cy="1185350"/>
            <a:chOff x="-1124763" y="2318099"/>
            <a:chExt cx="3179618" cy="1316439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-1124763" y="2318099"/>
              <a:ext cx="317961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-1124763" y="3634538"/>
              <a:ext cx="317961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2703165" y="2461800"/>
            <a:ext cx="62977" cy="54109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703165" y="3066261"/>
            <a:ext cx="62977" cy="54109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703165" y="3723151"/>
            <a:ext cx="62977" cy="541091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703165" y="4323589"/>
            <a:ext cx="62977" cy="541091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709263" y="1168199"/>
            <a:ext cx="62977" cy="5410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709263" y="1777277"/>
            <a:ext cx="62977" cy="5410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344170" y="2432965"/>
            <a:ext cx="220121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13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9144000" cy="51562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V="1">
            <a:off x="0" y="0"/>
            <a:ext cx="9144000" cy="5143500"/>
          </a:xfrm>
          <a:prstGeom prst="rect">
            <a:avLst/>
          </a:prstGeom>
          <a:gradFill>
            <a:gsLst>
              <a:gs pos="18000">
                <a:schemeClr val="bg2">
                  <a:alpha val="83000"/>
                </a:schemeClr>
              </a:gs>
              <a:gs pos="99000">
                <a:schemeClr val="bg1">
                  <a:alpha val="40000"/>
                </a:schemeClr>
              </a:gs>
            </a:gsLst>
            <a:lin ang="18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flipH="1">
            <a:off x="-2" y="-12700"/>
            <a:ext cx="9207711" cy="5156200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97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341314"/>
            <a:ext cx="8345488" cy="731837"/>
          </a:xfrm>
        </p:spPr>
        <p:txBody>
          <a:bodyPr/>
          <a:lstStyle/>
          <a:p>
            <a:r>
              <a:rPr lang="en-US" dirty="0"/>
              <a:t>Summary: Cisco </a:t>
            </a:r>
            <a:r>
              <a:rPr lang="en-US" dirty="0" err="1"/>
              <a:t>HyperFlex</a:t>
            </a:r>
            <a:r>
              <a:rPr lang="en-US" dirty="0"/>
              <a:t> </a:t>
            </a:r>
            <a:r>
              <a:rPr lang="en-US" dirty="0" smtClean="0"/>
              <a:t>Systems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37765" y="2716727"/>
            <a:ext cx="7840490" cy="728149"/>
            <a:chOff x="437765" y="1345751"/>
            <a:chExt cx="5578023" cy="728149"/>
          </a:xfrm>
        </p:grpSpPr>
        <p:sp>
          <p:nvSpPr>
            <p:cNvPr id="29" name="Rectangle 28"/>
            <p:cNvSpPr/>
            <p:nvPr/>
          </p:nvSpPr>
          <p:spPr>
            <a:xfrm>
              <a:off x="437766" y="1345751"/>
              <a:ext cx="4759876" cy="495007"/>
            </a:xfrm>
            <a:prstGeom prst="rect">
              <a:avLst/>
            </a:prstGeom>
          </p:spPr>
          <p:txBody>
            <a:bodyPr wrap="square" lIns="91440" tIns="91440" rIns="91440" bIns="91440" anchor="b">
              <a:spAutoFit/>
            </a:bodyPr>
            <a:lstStyle/>
            <a:p>
              <a:pPr defTabSz="914378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kern="0" dirty="0">
                  <a:solidFill>
                    <a:schemeClr val="accent1"/>
                  </a:solidFill>
                </a:rPr>
                <a:t>Complete </a:t>
              </a:r>
              <a:r>
                <a:rPr lang="en-US" sz="2200" b="1" kern="0" dirty="0" err="1">
                  <a:solidFill>
                    <a:schemeClr val="accent1"/>
                  </a:solidFill>
                </a:rPr>
                <a:t>Hyperconvergence</a:t>
              </a:r>
              <a:endParaRPr lang="en-US" sz="2200" b="1" kern="0" dirty="0">
                <a:solidFill>
                  <a:schemeClr val="accent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37765" y="1716110"/>
              <a:ext cx="5578023" cy="35779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457073">
                <a:lnSpc>
                  <a:spcPct val="95000"/>
                </a:lnSpc>
              </a:pPr>
              <a:r>
                <a:rPr lang="en-US" dirty="0">
                  <a:solidFill>
                    <a:schemeClr val="tx1">
                      <a:lumMod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Integrated </a:t>
              </a: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</a:rPr>
                <a:t>networking, </a:t>
              </a: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compute</a:t>
              </a: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</a:rPr>
                <a:t>, and</a:t>
              </a: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 storage – Engineered on UCS </a:t>
              </a:r>
              <a:endParaRPr lang="en-US" dirty="0">
                <a:solidFill>
                  <a:schemeClr val="tx1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7766" y="3940292"/>
            <a:ext cx="8023232" cy="728150"/>
            <a:chOff x="437765" y="1345751"/>
            <a:chExt cx="8023232" cy="728150"/>
          </a:xfrm>
        </p:grpSpPr>
        <p:sp>
          <p:nvSpPr>
            <p:cNvPr id="33" name="Rectangle 32"/>
            <p:cNvSpPr/>
            <p:nvPr/>
          </p:nvSpPr>
          <p:spPr>
            <a:xfrm>
              <a:off x="437766" y="1345751"/>
              <a:ext cx="4759876" cy="495007"/>
            </a:xfrm>
            <a:prstGeom prst="rect">
              <a:avLst/>
            </a:prstGeom>
          </p:spPr>
          <p:txBody>
            <a:bodyPr wrap="square" lIns="91440" tIns="91440" rIns="91440" bIns="91440" anchor="b">
              <a:spAutoFit/>
            </a:bodyPr>
            <a:lstStyle/>
            <a:p>
              <a:pPr defTabSz="914378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kern="0" dirty="0">
                  <a:solidFill>
                    <a:schemeClr val="accent4"/>
                  </a:solidFill>
                </a:rPr>
                <a:t>Adaptive Infrastructure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7765" y="1716111"/>
              <a:ext cx="8023232" cy="35779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457073">
                <a:lnSpc>
                  <a:spcPct val="95000"/>
                </a:lnSpc>
              </a:pP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</a:rPr>
                <a:t>Infrastructure </a:t>
              </a:r>
              <a:r>
                <a:rPr lang="en-US" dirty="0">
                  <a:solidFill>
                    <a:schemeClr val="tx1">
                      <a:lumMod val="75000"/>
                    </a:schemeClr>
                  </a:solidFill>
                  <a:latin typeface="+mn-lt"/>
                </a:rPr>
                <a:t>flexibility for operational </a:t>
              </a: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</a:rPr>
                <a:t>simplicity – Eliminating Silos  </a:t>
              </a:r>
              <a:endParaRPr lang="en-US" dirty="0">
                <a:solidFill>
                  <a:schemeClr val="tx1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37765" y="1569633"/>
            <a:ext cx="7634975" cy="728150"/>
            <a:chOff x="437765" y="1345751"/>
            <a:chExt cx="7634975" cy="728150"/>
          </a:xfrm>
        </p:grpSpPr>
        <p:sp>
          <p:nvSpPr>
            <p:cNvPr id="36" name="Rectangle 35"/>
            <p:cNvSpPr/>
            <p:nvPr/>
          </p:nvSpPr>
          <p:spPr>
            <a:xfrm>
              <a:off x="437765" y="1345751"/>
              <a:ext cx="5464215" cy="495007"/>
            </a:xfrm>
            <a:prstGeom prst="rect">
              <a:avLst/>
            </a:prstGeom>
          </p:spPr>
          <p:txBody>
            <a:bodyPr wrap="square" lIns="91440" tIns="91440" rIns="91440" bIns="91440" anchor="b">
              <a:spAutoFit/>
            </a:bodyPr>
            <a:lstStyle/>
            <a:p>
              <a:pPr defTabSz="914378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kern="0" dirty="0" smtClean="0">
                  <a:solidFill>
                    <a:schemeClr val="accent5"/>
                  </a:solidFill>
                </a:rPr>
                <a:t>Next Generation </a:t>
              </a:r>
              <a:r>
                <a:rPr lang="en-US" sz="2200" b="1" kern="0" dirty="0" err="1" smtClean="0">
                  <a:solidFill>
                    <a:schemeClr val="accent5"/>
                  </a:solidFill>
                </a:rPr>
                <a:t>Hyperconvergence</a:t>
              </a:r>
              <a:endParaRPr lang="en-US" sz="2200" b="1" kern="0" dirty="0">
                <a:solidFill>
                  <a:schemeClr val="accent5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37765" y="1716111"/>
              <a:ext cx="7634975" cy="35779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457073">
                <a:lnSpc>
                  <a:spcPct val="95000"/>
                </a:lnSpc>
              </a:pP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</a:rPr>
                <a:t>Independent Scaling, Highest Performance &amp; VM Density – Highest TCO  </a:t>
              </a:r>
              <a:endParaRPr lang="en-US" dirty="0">
                <a:solidFill>
                  <a:schemeClr val="tx1">
                    <a:lumMod val="7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511701" y="3708678"/>
            <a:ext cx="4541562" cy="0"/>
          </a:xfrm>
          <a:prstGeom prst="line">
            <a:avLst/>
          </a:prstGeom>
          <a:ln w="3175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11701" y="2587396"/>
            <a:ext cx="4541562" cy="0"/>
          </a:xfrm>
          <a:prstGeom prst="line">
            <a:avLst/>
          </a:prstGeom>
          <a:ln w="3175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9144000" cy="51562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V="1">
            <a:off x="0" y="0"/>
            <a:ext cx="9144000" cy="5143500"/>
          </a:xfrm>
          <a:prstGeom prst="rect">
            <a:avLst/>
          </a:prstGeom>
          <a:gradFill>
            <a:gsLst>
              <a:gs pos="18000">
                <a:schemeClr val="bg2">
                  <a:alpha val="83000"/>
                </a:schemeClr>
              </a:gs>
              <a:gs pos="99000">
                <a:schemeClr val="bg1">
                  <a:alpha val="40000"/>
                </a:schemeClr>
              </a:gs>
            </a:gsLst>
            <a:lin ang="18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flipH="1">
            <a:off x="-2" y="-12700"/>
            <a:ext cx="9207711" cy="5156200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97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341314"/>
            <a:ext cx="8345488" cy="731837"/>
          </a:xfrm>
        </p:spPr>
        <p:txBody>
          <a:bodyPr/>
          <a:lstStyle/>
          <a:p>
            <a:r>
              <a:rPr lang="en-US" dirty="0"/>
              <a:t>Summary: Cisco </a:t>
            </a:r>
            <a:r>
              <a:rPr lang="en-US" dirty="0" err="1"/>
              <a:t>HyperFlex</a:t>
            </a:r>
            <a:r>
              <a:rPr lang="en-US" dirty="0"/>
              <a:t> </a:t>
            </a:r>
            <a:r>
              <a:rPr lang="en-US" dirty="0" smtClean="0"/>
              <a:t>Systems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37765" y="2716727"/>
            <a:ext cx="7840490" cy="728149"/>
            <a:chOff x="437765" y="1345751"/>
            <a:chExt cx="5578023" cy="728149"/>
          </a:xfrm>
        </p:grpSpPr>
        <p:sp>
          <p:nvSpPr>
            <p:cNvPr id="29" name="Rectangle 28"/>
            <p:cNvSpPr/>
            <p:nvPr/>
          </p:nvSpPr>
          <p:spPr>
            <a:xfrm>
              <a:off x="437766" y="1345751"/>
              <a:ext cx="4759876" cy="495007"/>
            </a:xfrm>
            <a:prstGeom prst="rect">
              <a:avLst/>
            </a:prstGeom>
          </p:spPr>
          <p:txBody>
            <a:bodyPr wrap="square" lIns="91440" tIns="91440" rIns="91440" bIns="91440" anchor="b">
              <a:spAutoFit/>
            </a:bodyPr>
            <a:lstStyle/>
            <a:p>
              <a:pPr defTabSz="914378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kern="0" dirty="0">
                  <a:solidFill>
                    <a:schemeClr val="accent1"/>
                  </a:solidFill>
                </a:rPr>
                <a:t>Complete </a:t>
              </a:r>
              <a:r>
                <a:rPr lang="en-US" sz="2200" b="1" kern="0" dirty="0" err="1">
                  <a:solidFill>
                    <a:schemeClr val="accent1"/>
                  </a:solidFill>
                </a:rPr>
                <a:t>Hyperconvergence</a:t>
              </a:r>
              <a:endParaRPr lang="en-US" sz="2200" b="1" kern="0" dirty="0">
                <a:solidFill>
                  <a:schemeClr val="accent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37765" y="1716110"/>
              <a:ext cx="5578023" cy="35779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457073">
                <a:lnSpc>
                  <a:spcPct val="95000"/>
                </a:lnSpc>
              </a:pPr>
              <a:r>
                <a:rPr lang="en-US" dirty="0">
                  <a:solidFill>
                    <a:schemeClr val="tx1">
                      <a:lumMod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Integrated </a:t>
              </a: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</a:rPr>
                <a:t>networking, </a:t>
              </a: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compute</a:t>
              </a: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</a:rPr>
                <a:t>, and</a:t>
              </a: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 storage – Engineered on UCS </a:t>
              </a:r>
              <a:endParaRPr lang="en-US" dirty="0">
                <a:solidFill>
                  <a:schemeClr val="tx1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7766" y="3940292"/>
            <a:ext cx="8023232" cy="728150"/>
            <a:chOff x="437765" y="1345751"/>
            <a:chExt cx="8023232" cy="728150"/>
          </a:xfrm>
        </p:grpSpPr>
        <p:sp>
          <p:nvSpPr>
            <p:cNvPr id="33" name="Rectangle 32"/>
            <p:cNvSpPr/>
            <p:nvPr/>
          </p:nvSpPr>
          <p:spPr>
            <a:xfrm>
              <a:off x="437766" y="1345751"/>
              <a:ext cx="4759876" cy="495007"/>
            </a:xfrm>
            <a:prstGeom prst="rect">
              <a:avLst/>
            </a:prstGeom>
          </p:spPr>
          <p:txBody>
            <a:bodyPr wrap="square" lIns="91440" tIns="91440" rIns="91440" bIns="91440" anchor="b">
              <a:spAutoFit/>
            </a:bodyPr>
            <a:lstStyle/>
            <a:p>
              <a:pPr defTabSz="914378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kern="0" dirty="0">
                  <a:solidFill>
                    <a:schemeClr val="accent4"/>
                  </a:solidFill>
                </a:rPr>
                <a:t>Adaptive Infrastructure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7765" y="1716111"/>
              <a:ext cx="8023232" cy="35779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457073">
                <a:lnSpc>
                  <a:spcPct val="95000"/>
                </a:lnSpc>
              </a:pP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</a:rPr>
                <a:t>Infrastructure </a:t>
              </a:r>
              <a:r>
                <a:rPr lang="en-US" dirty="0">
                  <a:solidFill>
                    <a:schemeClr val="tx1">
                      <a:lumMod val="75000"/>
                    </a:schemeClr>
                  </a:solidFill>
                  <a:latin typeface="+mn-lt"/>
                </a:rPr>
                <a:t>flexibility for operational </a:t>
              </a: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</a:rPr>
                <a:t>simplicity – Eliminating Silos  </a:t>
              </a:r>
              <a:endParaRPr lang="en-US" dirty="0">
                <a:solidFill>
                  <a:schemeClr val="tx1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37765" y="1569633"/>
            <a:ext cx="7634975" cy="728150"/>
            <a:chOff x="437765" y="1345751"/>
            <a:chExt cx="7634975" cy="728150"/>
          </a:xfrm>
        </p:grpSpPr>
        <p:sp>
          <p:nvSpPr>
            <p:cNvPr id="36" name="Rectangle 35"/>
            <p:cNvSpPr/>
            <p:nvPr/>
          </p:nvSpPr>
          <p:spPr>
            <a:xfrm>
              <a:off x="437765" y="1345751"/>
              <a:ext cx="5464215" cy="495007"/>
            </a:xfrm>
            <a:prstGeom prst="rect">
              <a:avLst/>
            </a:prstGeom>
          </p:spPr>
          <p:txBody>
            <a:bodyPr wrap="square" lIns="91440" tIns="91440" rIns="91440" bIns="91440" anchor="b">
              <a:spAutoFit/>
            </a:bodyPr>
            <a:lstStyle/>
            <a:p>
              <a:pPr defTabSz="914378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kern="0" dirty="0" smtClean="0">
                  <a:solidFill>
                    <a:schemeClr val="accent5"/>
                  </a:solidFill>
                </a:rPr>
                <a:t>Next Generation </a:t>
              </a:r>
              <a:r>
                <a:rPr lang="en-US" sz="2200" b="1" kern="0" dirty="0" err="1" smtClean="0">
                  <a:solidFill>
                    <a:schemeClr val="accent5"/>
                  </a:solidFill>
                </a:rPr>
                <a:t>Hyperconvergence</a:t>
              </a:r>
              <a:endParaRPr lang="en-US" sz="2200" b="1" kern="0" dirty="0">
                <a:solidFill>
                  <a:schemeClr val="accent5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37765" y="1716111"/>
              <a:ext cx="7634975" cy="35779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457073">
                <a:lnSpc>
                  <a:spcPct val="95000"/>
                </a:lnSpc>
              </a:pPr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  <a:latin typeface="+mn-lt"/>
                </a:rPr>
                <a:t>Independent Scaling, Highest Performance &amp; VM Density – Highest TCO  </a:t>
              </a:r>
              <a:endParaRPr lang="en-US" dirty="0">
                <a:solidFill>
                  <a:schemeClr val="tx1">
                    <a:lumMod val="7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511701" y="3708678"/>
            <a:ext cx="4541562" cy="0"/>
          </a:xfrm>
          <a:prstGeom prst="line">
            <a:avLst/>
          </a:prstGeom>
          <a:ln w="3175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11701" y="2587396"/>
            <a:ext cx="4541562" cy="0"/>
          </a:xfrm>
          <a:prstGeom prst="line">
            <a:avLst/>
          </a:prstGeom>
          <a:ln w="3175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37" y="-19050"/>
            <a:ext cx="9167438" cy="5162550"/>
          </a:xfrm>
          <a:prstGeom prst="rect">
            <a:avLst/>
          </a:prstGeom>
        </p:spPr>
      </p:pic>
      <p:sp>
        <p:nvSpPr>
          <p:cNvPr id="112" name="Rectangle 78"/>
          <p:cNvSpPr/>
          <p:nvPr/>
        </p:nvSpPr>
        <p:spPr>
          <a:xfrm rot="5400000">
            <a:off x="1982974" y="-2024062"/>
            <a:ext cx="5162551" cy="9172575"/>
          </a:xfrm>
          <a:prstGeom prst="rect">
            <a:avLst/>
          </a:prstGeom>
          <a:gradFill>
            <a:gsLst>
              <a:gs pos="100000">
                <a:srgbClr val="FFFFFF">
                  <a:alpha val="70000"/>
                </a:srgbClr>
              </a:gs>
              <a:gs pos="60000">
                <a:srgbClr val="FFFFFF">
                  <a:alpha val="88000"/>
                </a:srgbClr>
              </a:gs>
              <a:gs pos="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341314"/>
            <a:ext cx="8160802" cy="731837"/>
          </a:xfrm>
        </p:spPr>
        <p:txBody>
          <a:bodyPr/>
          <a:lstStyle/>
          <a:p>
            <a:r>
              <a:rPr lang="en-US" sz="2800" dirty="0"/>
              <a:t>New IT Operating Models Require </a:t>
            </a:r>
            <a:br>
              <a:rPr lang="en-US" sz="2800" dirty="0"/>
            </a:br>
            <a:r>
              <a:rPr lang="en-US" sz="2800" dirty="0"/>
              <a:t>New Consumption Models</a:t>
            </a:r>
            <a:endParaRPr lang="en-US" sz="2000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082711" y="1412342"/>
            <a:ext cx="13575" cy="3042256"/>
          </a:xfrm>
          <a:prstGeom prst="line">
            <a:avLst/>
          </a:prstGeom>
          <a:ln w="31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999469" y="1412342"/>
            <a:ext cx="2980" cy="3009295"/>
          </a:xfrm>
          <a:prstGeom prst="line">
            <a:avLst/>
          </a:prstGeom>
          <a:ln w="31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6207498" y="1697459"/>
            <a:ext cx="2391070" cy="2567202"/>
            <a:chOff x="6768663" y="1263625"/>
            <a:chExt cx="2391070" cy="2567202"/>
          </a:xfrm>
        </p:grpSpPr>
        <p:sp>
          <p:nvSpPr>
            <p:cNvPr id="11" name="Rectangle 10"/>
            <p:cNvSpPr/>
            <p:nvPr/>
          </p:nvSpPr>
          <p:spPr>
            <a:xfrm>
              <a:off x="6768663" y="1263625"/>
              <a:ext cx="239107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5"/>
                  </a:solidFill>
                  <a:cs typeface="Calibri"/>
                </a:rPr>
                <a:t>CFOs Expect a </a:t>
              </a:r>
              <a:br>
                <a:rPr lang="en-US" sz="1600" b="1" dirty="0">
                  <a:solidFill>
                    <a:schemeClr val="accent5"/>
                  </a:solidFill>
                  <a:cs typeface="Calibri"/>
                </a:rPr>
              </a:br>
              <a:r>
                <a:rPr lang="en-US" sz="1600" b="1" dirty="0">
                  <a:solidFill>
                    <a:schemeClr val="accent5"/>
                  </a:solidFill>
                  <a:cs typeface="Calibri"/>
                </a:rPr>
                <a:t>Cloud Economics </a:t>
              </a:r>
            </a:p>
            <a:p>
              <a:pPr algn="ctr"/>
              <a:r>
                <a:rPr lang="en-US" sz="1600" b="1" dirty="0">
                  <a:solidFill>
                    <a:schemeClr val="accent5"/>
                  </a:solidFill>
                  <a:cs typeface="Calibri"/>
                </a:rPr>
                <a:t>On-Premise 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68834" y="3230799"/>
              <a:ext cx="1790728" cy="600028"/>
            </a:xfrm>
            <a:prstGeom prst="rect">
              <a:avLst/>
            </a:prstGeom>
            <a:noFill/>
            <a:ln w="3175" cmpd="sng"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cs typeface="Calibri"/>
                </a:rPr>
                <a:t>Expectation of pay-as-you-go economics with scaling on-demand</a:t>
              </a:r>
            </a:p>
          </p:txBody>
        </p:sp>
        <p:sp>
          <p:nvSpPr>
            <p:cNvPr id="32" name="Freeform 67"/>
            <p:cNvSpPr>
              <a:spLocks/>
            </p:cNvSpPr>
            <p:nvPr/>
          </p:nvSpPr>
          <p:spPr bwMode="auto">
            <a:xfrm>
              <a:off x="7438949" y="2246116"/>
              <a:ext cx="964284" cy="625972"/>
            </a:xfrm>
            <a:custGeom>
              <a:avLst/>
              <a:gdLst>
                <a:gd name="T0" fmla="*/ 1641 w 1837"/>
                <a:gd name="T1" fmla="*/ 610 h 1061"/>
                <a:gd name="T2" fmla="*/ 1495 w 1837"/>
                <a:gd name="T3" fmla="*/ 454 h 1061"/>
                <a:gd name="T4" fmla="*/ 1496 w 1837"/>
                <a:gd name="T5" fmla="*/ 423 h 1061"/>
                <a:gd name="T6" fmla="*/ 1073 w 1837"/>
                <a:gd name="T7" fmla="*/ 0 h 1061"/>
                <a:gd name="T8" fmla="*/ 685 w 1837"/>
                <a:gd name="T9" fmla="*/ 255 h 1061"/>
                <a:gd name="T10" fmla="*/ 545 w 1837"/>
                <a:gd name="T11" fmla="*/ 205 h 1061"/>
                <a:gd name="T12" fmla="*/ 323 w 1837"/>
                <a:gd name="T13" fmla="*/ 427 h 1061"/>
                <a:gd name="T14" fmla="*/ 326 w 1837"/>
                <a:gd name="T15" fmla="*/ 464 h 1061"/>
                <a:gd name="T16" fmla="*/ 299 w 1837"/>
                <a:gd name="T17" fmla="*/ 463 h 1061"/>
                <a:gd name="T18" fmla="*/ 0 w 1837"/>
                <a:gd name="T19" fmla="*/ 762 h 1061"/>
                <a:gd name="T20" fmla="*/ 299 w 1837"/>
                <a:gd name="T21" fmla="*/ 1061 h 1061"/>
                <a:gd name="T22" fmla="*/ 1611 w 1837"/>
                <a:gd name="T23" fmla="*/ 1061 h 1061"/>
                <a:gd name="T24" fmla="*/ 1837 w 1837"/>
                <a:gd name="T25" fmla="*/ 834 h 1061"/>
                <a:gd name="T26" fmla="*/ 1641 w 1837"/>
                <a:gd name="T27" fmla="*/ 610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061">
                  <a:moveTo>
                    <a:pt x="1641" y="610"/>
                  </a:moveTo>
                  <a:cubicBezTo>
                    <a:pt x="1636" y="529"/>
                    <a:pt x="1574" y="464"/>
                    <a:pt x="1495" y="454"/>
                  </a:cubicBezTo>
                  <a:cubicBezTo>
                    <a:pt x="1496" y="444"/>
                    <a:pt x="1496" y="433"/>
                    <a:pt x="1496" y="423"/>
                  </a:cubicBezTo>
                  <a:cubicBezTo>
                    <a:pt x="1496" y="189"/>
                    <a:pt x="1307" y="0"/>
                    <a:pt x="1073" y="0"/>
                  </a:cubicBezTo>
                  <a:cubicBezTo>
                    <a:pt x="899" y="0"/>
                    <a:pt x="750" y="105"/>
                    <a:pt x="685" y="255"/>
                  </a:cubicBezTo>
                  <a:cubicBezTo>
                    <a:pt x="646" y="224"/>
                    <a:pt x="598" y="205"/>
                    <a:pt x="545" y="205"/>
                  </a:cubicBezTo>
                  <a:cubicBezTo>
                    <a:pt x="422" y="205"/>
                    <a:pt x="323" y="305"/>
                    <a:pt x="323" y="427"/>
                  </a:cubicBezTo>
                  <a:cubicBezTo>
                    <a:pt x="323" y="440"/>
                    <a:pt x="324" y="452"/>
                    <a:pt x="326" y="464"/>
                  </a:cubicBezTo>
                  <a:cubicBezTo>
                    <a:pt x="317" y="463"/>
                    <a:pt x="308" y="463"/>
                    <a:pt x="299" y="463"/>
                  </a:cubicBezTo>
                  <a:cubicBezTo>
                    <a:pt x="134" y="463"/>
                    <a:pt x="0" y="597"/>
                    <a:pt x="0" y="762"/>
                  </a:cubicBezTo>
                  <a:cubicBezTo>
                    <a:pt x="0" y="927"/>
                    <a:pt x="134" y="1061"/>
                    <a:pt x="299" y="1061"/>
                  </a:cubicBezTo>
                  <a:cubicBezTo>
                    <a:pt x="1611" y="1061"/>
                    <a:pt x="1611" y="1061"/>
                    <a:pt x="1611" y="1061"/>
                  </a:cubicBezTo>
                  <a:cubicBezTo>
                    <a:pt x="1736" y="1061"/>
                    <a:pt x="1837" y="959"/>
                    <a:pt x="1837" y="834"/>
                  </a:cubicBezTo>
                  <a:cubicBezTo>
                    <a:pt x="1837" y="719"/>
                    <a:pt x="1752" y="624"/>
                    <a:pt x="1641" y="610"/>
                  </a:cubicBezTo>
                  <a:close/>
                </a:path>
              </a:pathLst>
            </a:custGeom>
            <a:solidFill>
              <a:schemeClr val="accent5"/>
            </a:solidFill>
            <a:ln w="28575"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549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kern="0" dirty="0">
                  <a:solidFill>
                    <a:srgbClr val="676767"/>
                  </a:solidFill>
                  <a:latin typeface="Arial"/>
                </a:rPr>
                <a:t>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4286" y="1697459"/>
            <a:ext cx="1900624" cy="2612923"/>
            <a:chOff x="305192" y="1236553"/>
            <a:chExt cx="1900624" cy="2612923"/>
          </a:xfrm>
        </p:grpSpPr>
        <p:sp>
          <p:nvSpPr>
            <p:cNvPr id="9" name="Rectangle 8"/>
            <p:cNvSpPr/>
            <p:nvPr/>
          </p:nvSpPr>
          <p:spPr>
            <a:xfrm>
              <a:off x="336461" y="1236553"/>
              <a:ext cx="172225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2"/>
                  </a:solidFill>
                  <a:cs typeface="Calibri"/>
                </a:rPr>
                <a:t>Moving at the Speed of Business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5192" y="3249448"/>
              <a:ext cx="1900624" cy="600028"/>
            </a:xfrm>
            <a:prstGeom prst="rect">
              <a:avLst/>
            </a:prstGeom>
            <a:noFill/>
            <a:ln w="3175" cmpd="sng"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cs typeface="Calibri"/>
                </a:rPr>
                <a:t>Consumption of infrastructure adds time, cost and inefficiency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966366" y="2261820"/>
              <a:ext cx="421146" cy="678788"/>
              <a:chOff x="9250369" y="754161"/>
              <a:chExt cx="404812" cy="652463"/>
            </a:xfrm>
            <a:solidFill>
              <a:schemeClr val="tx2"/>
            </a:solidFill>
          </p:grpSpPr>
          <p:sp>
            <p:nvSpPr>
              <p:cNvPr id="34" name="Freeform 6"/>
              <p:cNvSpPr>
                <a:spLocks noEditPoints="1"/>
              </p:cNvSpPr>
              <p:nvPr/>
            </p:nvSpPr>
            <p:spPr bwMode="auto">
              <a:xfrm>
                <a:off x="9250369" y="754161"/>
                <a:ext cx="404812" cy="652463"/>
              </a:xfrm>
              <a:custGeom>
                <a:avLst/>
                <a:gdLst>
                  <a:gd name="T0" fmla="*/ 102 w 108"/>
                  <a:gd name="T1" fmla="*/ 0 h 174"/>
                  <a:gd name="T2" fmla="*/ 7 w 108"/>
                  <a:gd name="T3" fmla="*/ 0 h 174"/>
                  <a:gd name="T4" fmla="*/ 0 w 108"/>
                  <a:gd name="T5" fmla="*/ 7 h 174"/>
                  <a:gd name="T6" fmla="*/ 0 w 108"/>
                  <a:gd name="T7" fmla="*/ 167 h 174"/>
                  <a:gd name="T8" fmla="*/ 7 w 108"/>
                  <a:gd name="T9" fmla="*/ 174 h 174"/>
                  <a:gd name="T10" fmla="*/ 102 w 108"/>
                  <a:gd name="T11" fmla="*/ 174 h 174"/>
                  <a:gd name="T12" fmla="*/ 107 w 108"/>
                  <a:gd name="T13" fmla="*/ 171 h 174"/>
                  <a:gd name="T14" fmla="*/ 107 w 108"/>
                  <a:gd name="T15" fmla="*/ 171 h 174"/>
                  <a:gd name="T16" fmla="*/ 107 w 108"/>
                  <a:gd name="T17" fmla="*/ 171 h 174"/>
                  <a:gd name="T18" fmla="*/ 108 w 108"/>
                  <a:gd name="T19" fmla="*/ 168 h 174"/>
                  <a:gd name="T20" fmla="*/ 108 w 108"/>
                  <a:gd name="T21" fmla="*/ 6 h 174"/>
                  <a:gd name="T22" fmla="*/ 102 w 108"/>
                  <a:gd name="T23" fmla="*/ 0 h 174"/>
                  <a:gd name="T24" fmla="*/ 103 w 108"/>
                  <a:gd name="T25" fmla="*/ 122 h 174"/>
                  <a:gd name="T26" fmla="*/ 99 w 108"/>
                  <a:gd name="T27" fmla="*/ 126 h 174"/>
                  <a:gd name="T28" fmla="*/ 10 w 108"/>
                  <a:gd name="T29" fmla="*/ 126 h 174"/>
                  <a:gd name="T30" fmla="*/ 6 w 108"/>
                  <a:gd name="T31" fmla="*/ 122 h 174"/>
                  <a:gd name="T32" fmla="*/ 6 w 108"/>
                  <a:gd name="T33" fmla="*/ 110 h 174"/>
                  <a:gd name="T34" fmla="*/ 10 w 108"/>
                  <a:gd name="T35" fmla="*/ 106 h 174"/>
                  <a:gd name="T36" fmla="*/ 99 w 108"/>
                  <a:gd name="T37" fmla="*/ 106 h 174"/>
                  <a:gd name="T38" fmla="*/ 103 w 108"/>
                  <a:gd name="T39" fmla="*/ 110 h 174"/>
                  <a:gd name="T40" fmla="*/ 103 w 108"/>
                  <a:gd name="T41" fmla="*/ 122 h 174"/>
                  <a:gd name="T42" fmla="*/ 103 w 108"/>
                  <a:gd name="T43" fmla="*/ 98 h 174"/>
                  <a:gd name="T44" fmla="*/ 99 w 108"/>
                  <a:gd name="T45" fmla="*/ 102 h 174"/>
                  <a:gd name="T46" fmla="*/ 10 w 108"/>
                  <a:gd name="T47" fmla="*/ 102 h 174"/>
                  <a:gd name="T48" fmla="*/ 6 w 108"/>
                  <a:gd name="T49" fmla="*/ 98 h 174"/>
                  <a:gd name="T50" fmla="*/ 6 w 108"/>
                  <a:gd name="T51" fmla="*/ 85 h 174"/>
                  <a:gd name="T52" fmla="*/ 10 w 108"/>
                  <a:gd name="T53" fmla="*/ 82 h 174"/>
                  <a:gd name="T54" fmla="*/ 99 w 108"/>
                  <a:gd name="T55" fmla="*/ 82 h 174"/>
                  <a:gd name="T56" fmla="*/ 103 w 108"/>
                  <a:gd name="T57" fmla="*/ 85 h 174"/>
                  <a:gd name="T58" fmla="*/ 103 w 108"/>
                  <a:gd name="T59" fmla="*/ 98 h 174"/>
                  <a:gd name="T60" fmla="*/ 103 w 108"/>
                  <a:gd name="T61" fmla="*/ 74 h 174"/>
                  <a:gd name="T62" fmla="*/ 99 w 108"/>
                  <a:gd name="T63" fmla="*/ 77 h 174"/>
                  <a:gd name="T64" fmla="*/ 10 w 108"/>
                  <a:gd name="T65" fmla="*/ 77 h 174"/>
                  <a:gd name="T66" fmla="*/ 6 w 108"/>
                  <a:gd name="T67" fmla="*/ 74 h 174"/>
                  <a:gd name="T68" fmla="*/ 6 w 108"/>
                  <a:gd name="T69" fmla="*/ 61 h 174"/>
                  <a:gd name="T70" fmla="*/ 10 w 108"/>
                  <a:gd name="T71" fmla="*/ 58 h 174"/>
                  <a:gd name="T72" fmla="*/ 99 w 108"/>
                  <a:gd name="T73" fmla="*/ 58 h 174"/>
                  <a:gd name="T74" fmla="*/ 103 w 108"/>
                  <a:gd name="T75" fmla="*/ 61 h 174"/>
                  <a:gd name="T76" fmla="*/ 103 w 108"/>
                  <a:gd name="T77" fmla="*/ 74 h 174"/>
                  <a:gd name="T78" fmla="*/ 103 w 108"/>
                  <a:gd name="T79" fmla="*/ 50 h 174"/>
                  <a:gd name="T80" fmla="*/ 99 w 108"/>
                  <a:gd name="T81" fmla="*/ 53 h 174"/>
                  <a:gd name="T82" fmla="*/ 10 w 108"/>
                  <a:gd name="T83" fmla="*/ 53 h 174"/>
                  <a:gd name="T84" fmla="*/ 6 w 108"/>
                  <a:gd name="T85" fmla="*/ 50 h 174"/>
                  <a:gd name="T86" fmla="*/ 6 w 108"/>
                  <a:gd name="T87" fmla="*/ 37 h 174"/>
                  <a:gd name="T88" fmla="*/ 10 w 108"/>
                  <a:gd name="T89" fmla="*/ 33 h 174"/>
                  <a:gd name="T90" fmla="*/ 99 w 108"/>
                  <a:gd name="T91" fmla="*/ 33 h 174"/>
                  <a:gd name="T92" fmla="*/ 103 w 108"/>
                  <a:gd name="T93" fmla="*/ 37 h 174"/>
                  <a:gd name="T94" fmla="*/ 103 w 108"/>
                  <a:gd name="T95" fmla="*/ 50 h 174"/>
                  <a:gd name="T96" fmla="*/ 103 w 108"/>
                  <a:gd name="T97" fmla="*/ 25 h 174"/>
                  <a:gd name="T98" fmla="*/ 99 w 108"/>
                  <a:gd name="T99" fmla="*/ 29 h 174"/>
                  <a:gd name="T100" fmla="*/ 10 w 108"/>
                  <a:gd name="T101" fmla="*/ 29 h 174"/>
                  <a:gd name="T102" fmla="*/ 6 w 108"/>
                  <a:gd name="T103" fmla="*/ 25 h 174"/>
                  <a:gd name="T104" fmla="*/ 6 w 108"/>
                  <a:gd name="T105" fmla="*/ 13 h 174"/>
                  <a:gd name="T106" fmla="*/ 10 w 108"/>
                  <a:gd name="T107" fmla="*/ 9 h 174"/>
                  <a:gd name="T108" fmla="*/ 99 w 108"/>
                  <a:gd name="T109" fmla="*/ 9 h 174"/>
                  <a:gd name="T110" fmla="*/ 103 w 108"/>
                  <a:gd name="T111" fmla="*/ 13 h 174"/>
                  <a:gd name="T112" fmla="*/ 103 w 108"/>
                  <a:gd name="T11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" h="174">
                    <a:moveTo>
                      <a:pt x="10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3"/>
                      <a:pt x="0" y="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1" y="171"/>
                      <a:pt x="3" y="174"/>
                      <a:pt x="7" y="174"/>
                    </a:cubicBezTo>
                    <a:cubicBezTo>
                      <a:pt x="102" y="174"/>
                      <a:pt x="102" y="174"/>
                      <a:pt x="102" y="174"/>
                    </a:cubicBezTo>
                    <a:cubicBezTo>
                      <a:pt x="104" y="174"/>
                      <a:pt x="106" y="173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0"/>
                      <a:pt x="108" y="169"/>
                      <a:pt x="108" y="168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05" y="0"/>
                      <a:pt x="102" y="0"/>
                    </a:cubicBezTo>
                    <a:close/>
                    <a:moveTo>
                      <a:pt x="103" y="122"/>
                    </a:moveTo>
                    <a:cubicBezTo>
                      <a:pt x="103" y="124"/>
                      <a:pt x="101" y="126"/>
                      <a:pt x="99" y="126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8" y="126"/>
                      <a:pt x="6" y="124"/>
                      <a:pt x="6" y="122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6" y="108"/>
                      <a:pt x="8" y="106"/>
                      <a:pt x="10" y="106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1" y="106"/>
                      <a:pt x="103" y="108"/>
                      <a:pt x="103" y="110"/>
                    </a:cubicBezTo>
                    <a:lnTo>
                      <a:pt x="103" y="122"/>
                    </a:lnTo>
                    <a:close/>
                    <a:moveTo>
                      <a:pt x="103" y="98"/>
                    </a:moveTo>
                    <a:cubicBezTo>
                      <a:pt x="103" y="100"/>
                      <a:pt x="101" y="102"/>
                      <a:pt x="99" y="102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8" y="102"/>
                      <a:pt x="6" y="100"/>
                      <a:pt x="6" y="98"/>
                    </a:cubicBezTo>
                    <a:cubicBezTo>
                      <a:pt x="6" y="85"/>
                      <a:pt x="6" y="85"/>
                      <a:pt x="6" y="85"/>
                    </a:cubicBezTo>
                    <a:cubicBezTo>
                      <a:pt x="6" y="83"/>
                      <a:pt x="8" y="82"/>
                      <a:pt x="10" y="82"/>
                    </a:cubicBezTo>
                    <a:cubicBezTo>
                      <a:pt x="99" y="82"/>
                      <a:pt x="99" y="82"/>
                      <a:pt x="99" y="82"/>
                    </a:cubicBezTo>
                    <a:cubicBezTo>
                      <a:pt x="101" y="82"/>
                      <a:pt x="103" y="83"/>
                      <a:pt x="103" y="85"/>
                    </a:cubicBezTo>
                    <a:lnTo>
                      <a:pt x="103" y="98"/>
                    </a:lnTo>
                    <a:close/>
                    <a:moveTo>
                      <a:pt x="103" y="74"/>
                    </a:moveTo>
                    <a:cubicBezTo>
                      <a:pt x="103" y="76"/>
                      <a:pt x="101" y="77"/>
                      <a:pt x="9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6" y="76"/>
                      <a:pt x="6" y="74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6" y="59"/>
                      <a:pt x="8" y="58"/>
                      <a:pt x="10" y="58"/>
                    </a:cubicBezTo>
                    <a:cubicBezTo>
                      <a:pt x="99" y="58"/>
                      <a:pt x="99" y="58"/>
                      <a:pt x="99" y="58"/>
                    </a:cubicBezTo>
                    <a:cubicBezTo>
                      <a:pt x="101" y="58"/>
                      <a:pt x="103" y="59"/>
                      <a:pt x="103" y="61"/>
                    </a:cubicBezTo>
                    <a:lnTo>
                      <a:pt x="103" y="74"/>
                    </a:lnTo>
                    <a:close/>
                    <a:moveTo>
                      <a:pt x="103" y="50"/>
                    </a:moveTo>
                    <a:cubicBezTo>
                      <a:pt x="103" y="52"/>
                      <a:pt x="101" y="53"/>
                      <a:pt x="9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8" y="53"/>
                      <a:pt x="6" y="52"/>
                      <a:pt x="6" y="50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5"/>
                      <a:pt x="8" y="33"/>
                      <a:pt x="10" y="33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101" y="33"/>
                      <a:pt x="103" y="35"/>
                      <a:pt x="103" y="37"/>
                    </a:cubicBezTo>
                    <a:lnTo>
                      <a:pt x="103" y="50"/>
                    </a:lnTo>
                    <a:close/>
                    <a:moveTo>
                      <a:pt x="103" y="25"/>
                    </a:moveTo>
                    <a:cubicBezTo>
                      <a:pt x="103" y="27"/>
                      <a:pt x="101" y="29"/>
                      <a:pt x="99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29"/>
                      <a:pt x="6" y="27"/>
                      <a:pt x="6" y="2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8" y="9"/>
                      <a:pt x="10" y="9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101" y="9"/>
                      <a:pt x="103" y="11"/>
                      <a:pt x="103" y="13"/>
                    </a:cubicBezTo>
                    <a:lnTo>
                      <a:pt x="103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7"/>
              <p:cNvSpPr>
                <a:spLocks noChangeArrowheads="1"/>
              </p:cNvSpPr>
              <p:nvPr/>
            </p:nvSpPr>
            <p:spPr bwMode="auto">
              <a:xfrm>
                <a:off x="9580563" y="1174849"/>
                <a:ext cx="30162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Oval 8"/>
              <p:cNvSpPr>
                <a:spLocks noChangeArrowheads="1"/>
              </p:cNvSpPr>
              <p:nvPr/>
            </p:nvSpPr>
            <p:spPr bwMode="auto">
              <a:xfrm>
                <a:off x="9494838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Oval 9"/>
              <p:cNvSpPr>
                <a:spLocks noChangeArrowheads="1"/>
              </p:cNvSpPr>
              <p:nvPr/>
            </p:nvSpPr>
            <p:spPr bwMode="auto">
              <a:xfrm>
                <a:off x="9299575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Oval 10"/>
              <p:cNvSpPr>
                <a:spLocks noChangeArrowheads="1"/>
              </p:cNvSpPr>
              <p:nvPr/>
            </p:nvSpPr>
            <p:spPr bwMode="auto">
              <a:xfrm>
                <a:off x="9539288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Oval 11"/>
              <p:cNvSpPr>
                <a:spLocks noChangeArrowheads="1"/>
              </p:cNvSpPr>
              <p:nvPr/>
            </p:nvSpPr>
            <p:spPr bwMode="auto">
              <a:xfrm>
                <a:off x="9494838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Oval 12"/>
              <p:cNvSpPr>
                <a:spLocks noChangeArrowheads="1"/>
              </p:cNvSpPr>
              <p:nvPr/>
            </p:nvSpPr>
            <p:spPr bwMode="auto">
              <a:xfrm>
                <a:off x="9539288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13"/>
              <p:cNvSpPr>
                <a:spLocks noChangeArrowheads="1"/>
              </p:cNvSpPr>
              <p:nvPr/>
            </p:nvSpPr>
            <p:spPr bwMode="auto">
              <a:xfrm>
                <a:off x="9299575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Oval 14"/>
              <p:cNvSpPr>
                <a:spLocks noChangeArrowheads="1"/>
              </p:cNvSpPr>
              <p:nvPr/>
            </p:nvSpPr>
            <p:spPr bwMode="auto">
              <a:xfrm>
                <a:off x="9580563" y="995461"/>
                <a:ext cx="30162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Oval 15"/>
              <p:cNvSpPr>
                <a:spLocks noChangeArrowheads="1"/>
              </p:cNvSpPr>
              <p:nvPr/>
            </p:nvSpPr>
            <p:spPr bwMode="auto">
              <a:xfrm>
                <a:off x="9539288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Oval 16"/>
              <p:cNvSpPr>
                <a:spLocks noChangeArrowheads="1"/>
              </p:cNvSpPr>
              <p:nvPr/>
            </p:nvSpPr>
            <p:spPr bwMode="auto">
              <a:xfrm>
                <a:off x="9299575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17"/>
              <p:cNvSpPr>
                <a:spLocks noChangeArrowheads="1"/>
              </p:cNvSpPr>
              <p:nvPr/>
            </p:nvSpPr>
            <p:spPr bwMode="auto">
              <a:xfrm>
                <a:off x="9494838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18"/>
              <p:cNvSpPr>
                <a:spLocks noChangeArrowheads="1"/>
              </p:cNvSpPr>
              <p:nvPr/>
            </p:nvSpPr>
            <p:spPr bwMode="auto">
              <a:xfrm>
                <a:off x="9580563" y="904974"/>
                <a:ext cx="30162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19"/>
              <p:cNvSpPr>
                <a:spLocks noChangeArrowheads="1"/>
              </p:cNvSpPr>
              <p:nvPr/>
            </p:nvSpPr>
            <p:spPr bwMode="auto">
              <a:xfrm>
                <a:off x="9539288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20"/>
              <p:cNvSpPr>
                <a:spLocks noChangeArrowheads="1"/>
              </p:cNvSpPr>
              <p:nvPr/>
            </p:nvSpPr>
            <p:spPr bwMode="auto">
              <a:xfrm>
                <a:off x="9580563" y="811311"/>
                <a:ext cx="30162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21"/>
              <p:cNvSpPr>
                <a:spLocks noChangeArrowheads="1"/>
              </p:cNvSpPr>
              <p:nvPr/>
            </p:nvSpPr>
            <p:spPr bwMode="auto">
              <a:xfrm>
                <a:off x="9494838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22"/>
              <p:cNvSpPr>
                <a:spLocks noChangeArrowheads="1"/>
              </p:cNvSpPr>
              <p:nvPr/>
            </p:nvSpPr>
            <p:spPr bwMode="auto">
              <a:xfrm>
                <a:off x="9299575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Oval 23"/>
              <p:cNvSpPr>
                <a:spLocks noChangeArrowheads="1"/>
              </p:cNvSpPr>
              <p:nvPr/>
            </p:nvSpPr>
            <p:spPr bwMode="auto">
              <a:xfrm>
                <a:off x="9580563" y="1084361"/>
                <a:ext cx="30162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9539288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Oval 25"/>
              <p:cNvSpPr>
                <a:spLocks noChangeArrowheads="1"/>
              </p:cNvSpPr>
              <p:nvPr/>
            </p:nvSpPr>
            <p:spPr bwMode="auto">
              <a:xfrm>
                <a:off x="9494838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26"/>
              <p:cNvSpPr>
                <a:spLocks noChangeArrowheads="1"/>
              </p:cNvSpPr>
              <p:nvPr/>
            </p:nvSpPr>
            <p:spPr bwMode="auto">
              <a:xfrm>
                <a:off x="9299575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1407221" y="2356785"/>
              <a:ext cx="308430" cy="497116"/>
              <a:chOff x="9250369" y="754161"/>
              <a:chExt cx="404812" cy="652463"/>
            </a:xfrm>
            <a:solidFill>
              <a:schemeClr val="tx2"/>
            </a:solidFill>
          </p:grpSpPr>
          <p:sp>
            <p:nvSpPr>
              <p:cNvPr id="56" name="Freeform 6"/>
              <p:cNvSpPr>
                <a:spLocks noEditPoints="1"/>
              </p:cNvSpPr>
              <p:nvPr/>
            </p:nvSpPr>
            <p:spPr bwMode="auto">
              <a:xfrm>
                <a:off x="9250369" y="754161"/>
                <a:ext cx="404812" cy="652463"/>
              </a:xfrm>
              <a:custGeom>
                <a:avLst/>
                <a:gdLst>
                  <a:gd name="T0" fmla="*/ 102 w 108"/>
                  <a:gd name="T1" fmla="*/ 0 h 174"/>
                  <a:gd name="T2" fmla="*/ 7 w 108"/>
                  <a:gd name="T3" fmla="*/ 0 h 174"/>
                  <a:gd name="T4" fmla="*/ 0 w 108"/>
                  <a:gd name="T5" fmla="*/ 7 h 174"/>
                  <a:gd name="T6" fmla="*/ 0 w 108"/>
                  <a:gd name="T7" fmla="*/ 167 h 174"/>
                  <a:gd name="T8" fmla="*/ 7 w 108"/>
                  <a:gd name="T9" fmla="*/ 174 h 174"/>
                  <a:gd name="T10" fmla="*/ 102 w 108"/>
                  <a:gd name="T11" fmla="*/ 174 h 174"/>
                  <a:gd name="T12" fmla="*/ 107 w 108"/>
                  <a:gd name="T13" fmla="*/ 171 h 174"/>
                  <a:gd name="T14" fmla="*/ 107 w 108"/>
                  <a:gd name="T15" fmla="*/ 171 h 174"/>
                  <a:gd name="T16" fmla="*/ 107 w 108"/>
                  <a:gd name="T17" fmla="*/ 171 h 174"/>
                  <a:gd name="T18" fmla="*/ 108 w 108"/>
                  <a:gd name="T19" fmla="*/ 168 h 174"/>
                  <a:gd name="T20" fmla="*/ 108 w 108"/>
                  <a:gd name="T21" fmla="*/ 6 h 174"/>
                  <a:gd name="T22" fmla="*/ 102 w 108"/>
                  <a:gd name="T23" fmla="*/ 0 h 174"/>
                  <a:gd name="T24" fmla="*/ 103 w 108"/>
                  <a:gd name="T25" fmla="*/ 122 h 174"/>
                  <a:gd name="T26" fmla="*/ 99 w 108"/>
                  <a:gd name="T27" fmla="*/ 126 h 174"/>
                  <a:gd name="T28" fmla="*/ 10 w 108"/>
                  <a:gd name="T29" fmla="*/ 126 h 174"/>
                  <a:gd name="T30" fmla="*/ 6 w 108"/>
                  <a:gd name="T31" fmla="*/ 122 h 174"/>
                  <a:gd name="T32" fmla="*/ 6 w 108"/>
                  <a:gd name="T33" fmla="*/ 110 h 174"/>
                  <a:gd name="T34" fmla="*/ 10 w 108"/>
                  <a:gd name="T35" fmla="*/ 106 h 174"/>
                  <a:gd name="T36" fmla="*/ 99 w 108"/>
                  <a:gd name="T37" fmla="*/ 106 h 174"/>
                  <a:gd name="T38" fmla="*/ 103 w 108"/>
                  <a:gd name="T39" fmla="*/ 110 h 174"/>
                  <a:gd name="T40" fmla="*/ 103 w 108"/>
                  <a:gd name="T41" fmla="*/ 122 h 174"/>
                  <a:gd name="T42" fmla="*/ 103 w 108"/>
                  <a:gd name="T43" fmla="*/ 98 h 174"/>
                  <a:gd name="T44" fmla="*/ 99 w 108"/>
                  <a:gd name="T45" fmla="*/ 102 h 174"/>
                  <a:gd name="T46" fmla="*/ 10 w 108"/>
                  <a:gd name="T47" fmla="*/ 102 h 174"/>
                  <a:gd name="T48" fmla="*/ 6 w 108"/>
                  <a:gd name="T49" fmla="*/ 98 h 174"/>
                  <a:gd name="T50" fmla="*/ 6 w 108"/>
                  <a:gd name="T51" fmla="*/ 85 h 174"/>
                  <a:gd name="T52" fmla="*/ 10 w 108"/>
                  <a:gd name="T53" fmla="*/ 82 h 174"/>
                  <a:gd name="T54" fmla="*/ 99 w 108"/>
                  <a:gd name="T55" fmla="*/ 82 h 174"/>
                  <a:gd name="T56" fmla="*/ 103 w 108"/>
                  <a:gd name="T57" fmla="*/ 85 h 174"/>
                  <a:gd name="T58" fmla="*/ 103 w 108"/>
                  <a:gd name="T59" fmla="*/ 98 h 174"/>
                  <a:gd name="T60" fmla="*/ 103 w 108"/>
                  <a:gd name="T61" fmla="*/ 74 h 174"/>
                  <a:gd name="T62" fmla="*/ 99 w 108"/>
                  <a:gd name="T63" fmla="*/ 77 h 174"/>
                  <a:gd name="T64" fmla="*/ 10 w 108"/>
                  <a:gd name="T65" fmla="*/ 77 h 174"/>
                  <a:gd name="T66" fmla="*/ 6 w 108"/>
                  <a:gd name="T67" fmla="*/ 74 h 174"/>
                  <a:gd name="T68" fmla="*/ 6 w 108"/>
                  <a:gd name="T69" fmla="*/ 61 h 174"/>
                  <a:gd name="T70" fmla="*/ 10 w 108"/>
                  <a:gd name="T71" fmla="*/ 58 h 174"/>
                  <a:gd name="T72" fmla="*/ 99 w 108"/>
                  <a:gd name="T73" fmla="*/ 58 h 174"/>
                  <a:gd name="T74" fmla="*/ 103 w 108"/>
                  <a:gd name="T75" fmla="*/ 61 h 174"/>
                  <a:gd name="T76" fmla="*/ 103 w 108"/>
                  <a:gd name="T77" fmla="*/ 74 h 174"/>
                  <a:gd name="T78" fmla="*/ 103 w 108"/>
                  <a:gd name="T79" fmla="*/ 50 h 174"/>
                  <a:gd name="T80" fmla="*/ 99 w 108"/>
                  <a:gd name="T81" fmla="*/ 53 h 174"/>
                  <a:gd name="T82" fmla="*/ 10 w 108"/>
                  <a:gd name="T83" fmla="*/ 53 h 174"/>
                  <a:gd name="T84" fmla="*/ 6 w 108"/>
                  <a:gd name="T85" fmla="*/ 50 h 174"/>
                  <a:gd name="T86" fmla="*/ 6 w 108"/>
                  <a:gd name="T87" fmla="*/ 37 h 174"/>
                  <a:gd name="T88" fmla="*/ 10 w 108"/>
                  <a:gd name="T89" fmla="*/ 33 h 174"/>
                  <a:gd name="T90" fmla="*/ 99 w 108"/>
                  <a:gd name="T91" fmla="*/ 33 h 174"/>
                  <a:gd name="T92" fmla="*/ 103 w 108"/>
                  <a:gd name="T93" fmla="*/ 37 h 174"/>
                  <a:gd name="T94" fmla="*/ 103 w 108"/>
                  <a:gd name="T95" fmla="*/ 50 h 174"/>
                  <a:gd name="T96" fmla="*/ 103 w 108"/>
                  <a:gd name="T97" fmla="*/ 25 h 174"/>
                  <a:gd name="T98" fmla="*/ 99 w 108"/>
                  <a:gd name="T99" fmla="*/ 29 h 174"/>
                  <a:gd name="T100" fmla="*/ 10 w 108"/>
                  <a:gd name="T101" fmla="*/ 29 h 174"/>
                  <a:gd name="T102" fmla="*/ 6 w 108"/>
                  <a:gd name="T103" fmla="*/ 25 h 174"/>
                  <a:gd name="T104" fmla="*/ 6 w 108"/>
                  <a:gd name="T105" fmla="*/ 13 h 174"/>
                  <a:gd name="T106" fmla="*/ 10 w 108"/>
                  <a:gd name="T107" fmla="*/ 9 h 174"/>
                  <a:gd name="T108" fmla="*/ 99 w 108"/>
                  <a:gd name="T109" fmla="*/ 9 h 174"/>
                  <a:gd name="T110" fmla="*/ 103 w 108"/>
                  <a:gd name="T111" fmla="*/ 13 h 174"/>
                  <a:gd name="T112" fmla="*/ 103 w 108"/>
                  <a:gd name="T11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" h="174">
                    <a:moveTo>
                      <a:pt x="10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3"/>
                      <a:pt x="0" y="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1" y="171"/>
                      <a:pt x="3" y="174"/>
                      <a:pt x="7" y="174"/>
                    </a:cubicBezTo>
                    <a:cubicBezTo>
                      <a:pt x="102" y="174"/>
                      <a:pt x="102" y="174"/>
                      <a:pt x="102" y="174"/>
                    </a:cubicBezTo>
                    <a:cubicBezTo>
                      <a:pt x="104" y="174"/>
                      <a:pt x="106" y="173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0"/>
                      <a:pt x="108" y="169"/>
                      <a:pt x="108" y="168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05" y="0"/>
                      <a:pt x="102" y="0"/>
                    </a:cubicBezTo>
                    <a:close/>
                    <a:moveTo>
                      <a:pt x="103" y="122"/>
                    </a:moveTo>
                    <a:cubicBezTo>
                      <a:pt x="103" y="124"/>
                      <a:pt x="101" y="126"/>
                      <a:pt x="99" y="126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8" y="126"/>
                      <a:pt x="6" y="124"/>
                      <a:pt x="6" y="122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6" y="108"/>
                      <a:pt x="8" y="106"/>
                      <a:pt x="10" y="106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1" y="106"/>
                      <a:pt x="103" y="108"/>
                      <a:pt x="103" y="110"/>
                    </a:cubicBezTo>
                    <a:lnTo>
                      <a:pt x="103" y="122"/>
                    </a:lnTo>
                    <a:close/>
                    <a:moveTo>
                      <a:pt x="103" y="98"/>
                    </a:moveTo>
                    <a:cubicBezTo>
                      <a:pt x="103" y="100"/>
                      <a:pt x="101" y="102"/>
                      <a:pt x="99" y="102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8" y="102"/>
                      <a:pt x="6" y="100"/>
                      <a:pt x="6" y="98"/>
                    </a:cubicBezTo>
                    <a:cubicBezTo>
                      <a:pt x="6" y="85"/>
                      <a:pt x="6" y="85"/>
                      <a:pt x="6" y="85"/>
                    </a:cubicBezTo>
                    <a:cubicBezTo>
                      <a:pt x="6" y="83"/>
                      <a:pt x="8" y="82"/>
                      <a:pt x="10" y="82"/>
                    </a:cubicBezTo>
                    <a:cubicBezTo>
                      <a:pt x="99" y="82"/>
                      <a:pt x="99" y="82"/>
                      <a:pt x="99" y="82"/>
                    </a:cubicBezTo>
                    <a:cubicBezTo>
                      <a:pt x="101" y="82"/>
                      <a:pt x="103" y="83"/>
                      <a:pt x="103" y="85"/>
                    </a:cubicBezTo>
                    <a:lnTo>
                      <a:pt x="103" y="98"/>
                    </a:lnTo>
                    <a:close/>
                    <a:moveTo>
                      <a:pt x="103" y="74"/>
                    </a:moveTo>
                    <a:cubicBezTo>
                      <a:pt x="103" y="76"/>
                      <a:pt x="101" y="77"/>
                      <a:pt x="9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6" y="76"/>
                      <a:pt x="6" y="74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6" y="59"/>
                      <a:pt x="8" y="58"/>
                      <a:pt x="10" y="58"/>
                    </a:cubicBezTo>
                    <a:cubicBezTo>
                      <a:pt x="99" y="58"/>
                      <a:pt x="99" y="58"/>
                      <a:pt x="99" y="58"/>
                    </a:cubicBezTo>
                    <a:cubicBezTo>
                      <a:pt x="101" y="58"/>
                      <a:pt x="103" y="59"/>
                      <a:pt x="103" y="61"/>
                    </a:cubicBezTo>
                    <a:lnTo>
                      <a:pt x="103" y="74"/>
                    </a:lnTo>
                    <a:close/>
                    <a:moveTo>
                      <a:pt x="103" y="50"/>
                    </a:moveTo>
                    <a:cubicBezTo>
                      <a:pt x="103" y="52"/>
                      <a:pt x="101" y="53"/>
                      <a:pt x="9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8" y="53"/>
                      <a:pt x="6" y="52"/>
                      <a:pt x="6" y="50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5"/>
                      <a:pt x="8" y="33"/>
                      <a:pt x="10" y="33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101" y="33"/>
                      <a:pt x="103" y="35"/>
                      <a:pt x="103" y="37"/>
                    </a:cubicBezTo>
                    <a:lnTo>
                      <a:pt x="103" y="50"/>
                    </a:lnTo>
                    <a:close/>
                    <a:moveTo>
                      <a:pt x="103" y="25"/>
                    </a:moveTo>
                    <a:cubicBezTo>
                      <a:pt x="103" y="27"/>
                      <a:pt x="101" y="29"/>
                      <a:pt x="99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29"/>
                      <a:pt x="6" y="27"/>
                      <a:pt x="6" y="2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8" y="9"/>
                      <a:pt x="10" y="9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101" y="9"/>
                      <a:pt x="103" y="11"/>
                      <a:pt x="103" y="13"/>
                    </a:cubicBezTo>
                    <a:lnTo>
                      <a:pt x="103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7"/>
              <p:cNvSpPr>
                <a:spLocks noChangeArrowheads="1"/>
              </p:cNvSpPr>
              <p:nvPr/>
            </p:nvSpPr>
            <p:spPr bwMode="auto">
              <a:xfrm>
                <a:off x="9580563" y="1174849"/>
                <a:ext cx="30162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8"/>
              <p:cNvSpPr>
                <a:spLocks noChangeArrowheads="1"/>
              </p:cNvSpPr>
              <p:nvPr/>
            </p:nvSpPr>
            <p:spPr bwMode="auto">
              <a:xfrm>
                <a:off x="9494838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Oval 9"/>
              <p:cNvSpPr>
                <a:spLocks noChangeArrowheads="1"/>
              </p:cNvSpPr>
              <p:nvPr/>
            </p:nvSpPr>
            <p:spPr bwMode="auto">
              <a:xfrm>
                <a:off x="9299575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10"/>
              <p:cNvSpPr>
                <a:spLocks noChangeArrowheads="1"/>
              </p:cNvSpPr>
              <p:nvPr/>
            </p:nvSpPr>
            <p:spPr bwMode="auto">
              <a:xfrm>
                <a:off x="9539288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Oval 11"/>
              <p:cNvSpPr>
                <a:spLocks noChangeArrowheads="1"/>
              </p:cNvSpPr>
              <p:nvPr/>
            </p:nvSpPr>
            <p:spPr bwMode="auto">
              <a:xfrm>
                <a:off x="9494838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Oval 12"/>
              <p:cNvSpPr>
                <a:spLocks noChangeArrowheads="1"/>
              </p:cNvSpPr>
              <p:nvPr/>
            </p:nvSpPr>
            <p:spPr bwMode="auto">
              <a:xfrm>
                <a:off x="9539288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Oval 13"/>
              <p:cNvSpPr>
                <a:spLocks noChangeArrowheads="1"/>
              </p:cNvSpPr>
              <p:nvPr/>
            </p:nvSpPr>
            <p:spPr bwMode="auto">
              <a:xfrm>
                <a:off x="9299575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14"/>
              <p:cNvSpPr>
                <a:spLocks noChangeArrowheads="1"/>
              </p:cNvSpPr>
              <p:nvPr/>
            </p:nvSpPr>
            <p:spPr bwMode="auto">
              <a:xfrm>
                <a:off x="9580563" y="995461"/>
                <a:ext cx="30162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Oval 15"/>
              <p:cNvSpPr>
                <a:spLocks noChangeArrowheads="1"/>
              </p:cNvSpPr>
              <p:nvPr/>
            </p:nvSpPr>
            <p:spPr bwMode="auto">
              <a:xfrm>
                <a:off x="9539288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Oval 16"/>
              <p:cNvSpPr>
                <a:spLocks noChangeArrowheads="1"/>
              </p:cNvSpPr>
              <p:nvPr/>
            </p:nvSpPr>
            <p:spPr bwMode="auto">
              <a:xfrm>
                <a:off x="9299575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Oval 17"/>
              <p:cNvSpPr>
                <a:spLocks noChangeArrowheads="1"/>
              </p:cNvSpPr>
              <p:nvPr/>
            </p:nvSpPr>
            <p:spPr bwMode="auto">
              <a:xfrm>
                <a:off x="9494838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Oval 18"/>
              <p:cNvSpPr>
                <a:spLocks noChangeArrowheads="1"/>
              </p:cNvSpPr>
              <p:nvPr/>
            </p:nvSpPr>
            <p:spPr bwMode="auto">
              <a:xfrm>
                <a:off x="9580563" y="904974"/>
                <a:ext cx="30162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Oval 19"/>
              <p:cNvSpPr>
                <a:spLocks noChangeArrowheads="1"/>
              </p:cNvSpPr>
              <p:nvPr/>
            </p:nvSpPr>
            <p:spPr bwMode="auto">
              <a:xfrm>
                <a:off x="9539288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Oval 20"/>
              <p:cNvSpPr>
                <a:spLocks noChangeArrowheads="1"/>
              </p:cNvSpPr>
              <p:nvPr/>
            </p:nvSpPr>
            <p:spPr bwMode="auto">
              <a:xfrm>
                <a:off x="9580563" y="811311"/>
                <a:ext cx="30162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Oval 21"/>
              <p:cNvSpPr>
                <a:spLocks noChangeArrowheads="1"/>
              </p:cNvSpPr>
              <p:nvPr/>
            </p:nvSpPr>
            <p:spPr bwMode="auto">
              <a:xfrm>
                <a:off x="9494838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Oval 22"/>
              <p:cNvSpPr>
                <a:spLocks noChangeArrowheads="1"/>
              </p:cNvSpPr>
              <p:nvPr/>
            </p:nvSpPr>
            <p:spPr bwMode="auto">
              <a:xfrm>
                <a:off x="9299575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23"/>
              <p:cNvSpPr>
                <a:spLocks noChangeArrowheads="1"/>
              </p:cNvSpPr>
              <p:nvPr/>
            </p:nvSpPr>
            <p:spPr bwMode="auto">
              <a:xfrm>
                <a:off x="9580563" y="1084361"/>
                <a:ext cx="30162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Oval 24"/>
              <p:cNvSpPr>
                <a:spLocks noChangeArrowheads="1"/>
              </p:cNvSpPr>
              <p:nvPr/>
            </p:nvSpPr>
            <p:spPr bwMode="auto">
              <a:xfrm>
                <a:off x="9539288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25"/>
              <p:cNvSpPr>
                <a:spLocks noChangeArrowheads="1"/>
              </p:cNvSpPr>
              <p:nvPr/>
            </p:nvSpPr>
            <p:spPr bwMode="auto">
              <a:xfrm>
                <a:off x="9494838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26"/>
              <p:cNvSpPr>
                <a:spLocks noChangeArrowheads="1"/>
              </p:cNvSpPr>
              <p:nvPr/>
            </p:nvSpPr>
            <p:spPr bwMode="auto">
              <a:xfrm>
                <a:off x="9299575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638227" y="2356785"/>
              <a:ext cx="308430" cy="497116"/>
              <a:chOff x="9250369" y="754161"/>
              <a:chExt cx="404812" cy="652463"/>
            </a:xfrm>
            <a:solidFill>
              <a:schemeClr val="tx2"/>
            </a:solidFill>
          </p:grpSpPr>
          <p:sp>
            <p:nvSpPr>
              <p:cNvPr id="78" name="Freeform 6"/>
              <p:cNvSpPr>
                <a:spLocks noEditPoints="1"/>
              </p:cNvSpPr>
              <p:nvPr/>
            </p:nvSpPr>
            <p:spPr bwMode="auto">
              <a:xfrm>
                <a:off x="9250369" y="754161"/>
                <a:ext cx="404812" cy="652463"/>
              </a:xfrm>
              <a:custGeom>
                <a:avLst/>
                <a:gdLst>
                  <a:gd name="T0" fmla="*/ 102 w 108"/>
                  <a:gd name="T1" fmla="*/ 0 h 174"/>
                  <a:gd name="T2" fmla="*/ 7 w 108"/>
                  <a:gd name="T3" fmla="*/ 0 h 174"/>
                  <a:gd name="T4" fmla="*/ 0 w 108"/>
                  <a:gd name="T5" fmla="*/ 7 h 174"/>
                  <a:gd name="T6" fmla="*/ 0 w 108"/>
                  <a:gd name="T7" fmla="*/ 167 h 174"/>
                  <a:gd name="T8" fmla="*/ 7 w 108"/>
                  <a:gd name="T9" fmla="*/ 174 h 174"/>
                  <a:gd name="T10" fmla="*/ 102 w 108"/>
                  <a:gd name="T11" fmla="*/ 174 h 174"/>
                  <a:gd name="T12" fmla="*/ 107 w 108"/>
                  <a:gd name="T13" fmla="*/ 171 h 174"/>
                  <a:gd name="T14" fmla="*/ 107 w 108"/>
                  <a:gd name="T15" fmla="*/ 171 h 174"/>
                  <a:gd name="T16" fmla="*/ 107 w 108"/>
                  <a:gd name="T17" fmla="*/ 171 h 174"/>
                  <a:gd name="T18" fmla="*/ 108 w 108"/>
                  <a:gd name="T19" fmla="*/ 168 h 174"/>
                  <a:gd name="T20" fmla="*/ 108 w 108"/>
                  <a:gd name="T21" fmla="*/ 6 h 174"/>
                  <a:gd name="T22" fmla="*/ 102 w 108"/>
                  <a:gd name="T23" fmla="*/ 0 h 174"/>
                  <a:gd name="T24" fmla="*/ 103 w 108"/>
                  <a:gd name="T25" fmla="*/ 122 h 174"/>
                  <a:gd name="T26" fmla="*/ 99 w 108"/>
                  <a:gd name="T27" fmla="*/ 126 h 174"/>
                  <a:gd name="T28" fmla="*/ 10 w 108"/>
                  <a:gd name="T29" fmla="*/ 126 h 174"/>
                  <a:gd name="T30" fmla="*/ 6 w 108"/>
                  <a:gd name="T31" fmla="*/ 122 h 174"/>
                  <a:gd name="T32" fmla="*/ 6 w 108"/>
                  <a:gd name="T33" fmla="*/ 110 h 174"/>
                  <a:gd name="T34" fmla="*/ 10 w 108"/>
                  <a:gd name="T35" fmla="*/ 106 h 174"/>
                  <a:gd name="T36" fmla="*/ 99 w 108"/>
                  <a:gd name="T37" fmla="*/ 106 h 174"/>
                  <a:gd name="T38" fmla="*/ 103 w 108"/>
                  <a:gd name="T39" fmla="*/ 110 h 174"/>
                  <a:gd name="T40" fmla="*/ 103 w 108"/>
                  <a:gd name="T41" fmla="*/ 122 h 174"/>
                  <a:gd name="T42" fmla="*/ 103 w 108"/>
                  <a:gd name="T43" fmla="*/ 98 h 174"/>
                  <a:gd name="T44" fmla="*/ 99 w 108"/>
                  <a:gd name="T45" fmla="*/ 102 h 174"/>
                  <a:gd name="T46" fmla="*/ 10 w 108"/>
                  <a:gd name="T47" fmla="*/ 102 h 174"/>
                  <a:gd name="T48" fmla="*/ 6 w 108"/>
                  <a:gd name="T49" fmla="*/ 98 h 174"/>
                  <a:gd name="T50" fmla="*/ 6 w 108"/>
                  <a:gd name="T51" fmla="*/ 85 h 174"/>
                  <a:gd name="T52" fmla="*/ 10 w 108"/>
                  <a:gd name="T53" fmla="*/ 82 h 174"/>
                  <a:gd name="T54" fmla="*/ 99 w 108"/>
                  <a:gd name="T55" fmla="*/ 82 h 174"/>
                  <a:gd name="T56" fmla="*/ 103 w 108"/>
                  <a:gd name="T57" fmla="*/ 85 h 174"/>
                  <a:gd name="T58" fmla="*/ 103 w 108"/>
                  <a:gd name="T59" fmla="*/ 98 h 174"/>
                  <a:gd name="T60" fmla="*/ 103 w 108"/>
                  <a:gd name="T61" fmla="*/ 74 h 174"/>
                  <a:gd name="T62" fmla="*/ 99 w 108"/>
                  <a:gd name="T63" fmla="*/ 77 h 174"/>
                  <a:gd name="T64" fmla="*/ 10 w 108"/>
                  <a:gd name="T65" fmla="*/ 77 h 174"/>
                  <a:gd name="T66" fmla="*/ 6 w 108"/>
                  <a:gd name="T67" fmla="*/ 74 h 174"/>
                  <a:gd name="T68" fmla="*/ 6 w 108"/>
                  <a:gd name="T69" fmla="*/ 61 h 174"/>
                  <a:gd name="T70" fmla="*/ 10 w 108"/>
                  <a:gd name="T71" fmla="*/ 58 h 174"/>
                  <a:gd name="T72" fmla="*/ 99 w 108"/>
                  <a:gd name="T73" fmla="*/ 58 h 174"/>
                  <a:gd name="T74" fmla="*/ 103 w 108"/>
                  <a:gd name="T75" fmla="*/ 61 h 174"/>
                  <a:gd name="T76" fmla="*/ 103 w 108"/>
                  <a:gd name="T77" fmla="*/ 74 h 174"/>
                  <a:gd name="T78" fmla="*/ 103 w 108"/>
                  <a:gd name="T79" fmla="*/ 50 h 174"/>
                  <a:gd name="T80" fmla="*/ 99 w 108"/>
                  <a:gd name="T81" fmla="*/ 53 h 174"/>
                  <a:gd name="T82" fmla="*/ 10 w 108"/>
                  <a:gd name="T83" fmla="*/ 53 h 174"/>
                  <a:gd name="T84" fmla="*/ 6 w 108"/>
                  <a:gd name="T85" fmla="*/ 50 h 174"/>
                  <a:gd name="T86" fmla="*/ 6 w 108"/>
                  <a:gd name="T87" fmla="*/ 37 h 174"/>
                  <a:gd name="T88" fmla="*/ 10 w 108"/>
                  <a:gd name="T89" fmla="*/ 33 h 174"/>
                  <a:gd name="T90" fmla="*/ 99 w 108"/>
                  <a:gd name="T91" fmla="*/ 33 h 174"/>
                  <a:gd name="T92" fmla="*/ 103 w 108"/>
                  <a:gd name="T93" fmla="*/ 37 h 174"/>
                  <a:gd name="T94" fmla="*/ 103 w 108"/>
                  <a:gd name="T95" fmla="*/ 50 h 174"/>
                  <a:gd name="T96" fmla="*/ 103 w 108"/>
                  <a:gd name="T97" fmla="*/ 25 h 174"/>
                  <a:gd name="T98" fmla="*/ 99 w 108"/>
                  <a:gd name="T99" fmla="*/ 29 h 174"/>
                  <a:gd name="T100" fmla="*/ 10 w 108"/>
                  <a:gd name="T101" fmla="*/ 29 h 174"/>
                  <a:gd name="T102" fmla="*/ 6 w 108"/>
                  <a:gd name="T103" fmla="*/ 25 h 174"/>
                  <a:gd name="T104" fmla="*/ 6 w 108"/>
                  <a:gd name="T105" fmla="*/ 13 h 174"/>
                  <a:gd name="T106" fmla="*/ 10 w 108"/>
                  <a:gd name="T107" fmla="*/ 9 h 174"/>
                  <a:gd name="T108" fmla="*/ 99 w 108"/>
                  <a:gd name="T109" fmla="*/ 9 h 174"/>
                  <a:gd name="T110" fmla="*/ 103 w 108"/>
                  <a:gd name="T111" fmla="*/ 13 h 174"/>
                  <a:gd name="T112" fmla="*/ 103 w 108"/>
                  <a:gd name="T11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" h="174">
                    <a:moveTo>
                      <a:pt x="10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3"/>
                      <a:pt x="0" y="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1" y="171"/>
                      <a:pt x="3" y="174"/>
                      <a:pt x="7" y="174"/>
                    </a:cubicBezTo>
                    <a:cubicBezTo>
                      <a:pt x="102" y="174"/>
                      <a:pt x="102" y="174"/>
                      <a:pt x="102" y="174"/>
                    </a:cubicBezTo>
                    <a:cubicBezTo>
                      <a:pt x="104" y="174"/>
                      <a:pt x="106" y="173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0"/>
                      <a:pt x="108" y="169"/>
                      <a:pt x="108" y="168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05" y="0"/>
                      <a:pt x="102" y="0"/>
                    </a:cubicBezTo>
                    <a:close/>
                    <a:moveTo>
                      <a:pt x="103" y="122"/>
                    </a:moveTo>
                    <a:cubicBezTo>
                      <a:pt x="103" y="124"/>
                      <a:pt x="101" y="126"/>
                      <a:pt x="99" y="126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8" y="126"/>
                      <a:pt x="6" y="124"/>
                      <a:pt x="6" y="122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6" y="108"/>
                      <a:pt x="8" y="106"/>
                      <a:pt x="10" y="106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1" y="106"/>
                      <a:pt x="103" y="108"/>
                      <a:pt x="103" y="110"/>
                    </a:cubicBezTo>
                    <a:lnTo>
                      <a:pt x="103" y="122"/>
                    </a:lnTo>
                    <a:close/>
                    <a:moveTo>
                      <a:pt x="103" y="98"/>
                    </a:moveTo>
                    <a:cubicBezTo>
                      <a:pt x="103" y="100"/>
                      <a:pt x="101" y="102"/>
                      <a:pt x="99" y="102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8" y="102"/>
                      <a:pt x="6" y="100"/>
                      <a:pt x="6" y="98"/>
                    </a:cubicBezTo>
                    <a:cubicBezTo>
                      <a:pt x="6" y="85"/>
                      <a:pt x="6" y="85"/>
                      <a:pt x="6" y="85"/>
                    </a:cubicBezTo>
                    <a:cubicBezTo>
                      <a:pt x="6" y="83"/>
                      <a:pt x="8" y="82"/>
                      <a:pt x="10" y="82"/>
                    </a:cubicBezTo>
                    <a:cubicBezTo>
                      <a:pt x="99" y="82"/>
                      <a:pt x="99" y="82"/>
                      <a:pt x="99" y="82"/>
                    </a:cubicBezTo>
                    <a:cubicBezTo>
                      <a:pt x="101" y="82"/>
                      <a:pt x="103" y="83"/>
                      <a:pt x="103" y="85"/>
                    </a:cubicBezTo>
                    <a:lnTo>
                      <a:pt x="103" y="98"/>
                    </a:lnTo>
                    <a:close/>
                    <a:moveTo>
                      <a:pt x="103" y="74"/>
                    </a:moveTo>
                    <a:cubicBezTo>
                      <a:pt x="103" y="76"/>
                      <a:pt x="101" y="77"/>
                      <a:pt x="9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6" y="76"/>
                      <a:pt x="6" y="74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6" y="59"/>
                      <a:pt x="8" y="58"/>
                      <a:pt x="10" y="58"/>
                    </a:cubicBezTo>
                    <a:cubicBezTo>
                      <a:pt x="99" y="58"/>
                      <a:pt x="99" y="58"/>
                      <a:pt x="99" y="58"/>
                    </a:cubicBezTo>
                    <a:cubicBezTo>
                      <a:pt x="101" y="58"/>
                      <a:pt x="103" y="59"/>
                      <a:pt x="103" y="61"/>
                    </a:cubicBezTo>
                    <a:lnTo>
                      <a:pt x="103" y="74"/>
                    </a:lnTo>
                    <a:close/>
                    <a:moveTo>
                      <a:pt x="103" y="50"/>
                    </a:moveTo>
                    <a:cubicBezTo>
                      <a:pt x="103" y="52"/>
                      <a:pt x="101" y="53"/>
                      <a:pt x="9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8" y="53"/>
                      <a:pt x="6" y="52"/>
                      <a:pt x="6" y="50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5"/>
                      <a:pt x="8" y="33"/>
                      <a:pt x="10" y="33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101" y="33"/>
                      <a:pt x="103" y="35"/>
                      <a:pt x="103" y="37"/>
                    </a:cubicBezTo>
                    <a:lnTo>
                      <a:pt x="103" y="50"/>
                    </a:lnTo>
                    <a:close/>
                    <a:moveTo>
                      <a:pt x="103" y="25"/>
                    </a:moveTo>
                    <a:cubicBezTo>
                      <a:pt x="103" y="27"/>
                      <a:pt x="101" y="29"/>
                      <a:pt x="99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29"/>
                      <a:pt x="6" y="27"/>
                      <a:pt x="6" y="2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8" y="9"/>
                      <a:pt x="10" y="9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101" y="9"/>
                      <a:pt x="103" y="11"/>
                      <a:pt x="103" y="13"/>
                    </a:cubicBezTo>
                    <a:lnTo>
                      <a:pt x="103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Oval 7"/>
              <p:cNvSpPr>
                <a:spLocks noChangeArrowheads="1"/>
              </p:cNvSpPr>
              <p:nvPr/>
            </p:nvSpPr>
            <p:spPr bwMode="auto">
              <a:xfrm>
                <a:off x="9580563" y="1174849"/>
                <a:ext cx="30162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Oval 8"/>
              <p:cNvSpPr>
                <a:spLocks noChangeArrowheads="1"/>
              </p:cNvSpPr>
              <p:nvPr/>
            </p:nvSpPr>
            <p:spPr bwMode="auto">
              <a:xfrm>
                <a:off x="9494838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9"/>
              <p:cNvSpPr>
                <a:spLocks noChangeArrowheads="1"/>
              </p:cNvSpPr>
              <p:nvPr/>
            </p:nvSpPr>
            <p:spPr bwMode="auto">
              <a:xfrm>
                <a:off x="9299575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Oval 10"/>
              <p:cNvSpPr>
                <a:spLocks noChangeArrowheads="1"/>
              </p:cNvSpPr>
              <p:nvPr/>
            </p:nvSpPr>
            <p:spPr bwMode="auto">
              <a:xfrm>
                <a:off x="9539288" y="1174849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Oval 11"/>
              <p:cNvSpPr>
                <a:spLocks noChangeArrowheads="1"/>
              </p:cNvSpPr>
              <p:nvPr/>
            </p:nvSpPr>
            <p:spPr bwMode="auto">
              <a:xfrm>
                <a:off x="9494838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12"/>
              <p:cNvSpPr>
                <a:spLocks noChangeArrowheads="1"/>
              </p:cNvSpPr>
              <p:nvPr/>
            </p:nvSpPr>
            <p:spPr bwMode="auto">
              <a:xfrm>
                <a:off x="9539288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Oval 13"/>
              <p:cNvSpPr>
                <a:spLocks noChangeArrowheads="1"/>
              </p:cNvSpPr>
              <p:nvPr/>
            </p:nvSpPr>
            <p:spPr bwMode="auto">
              <a:xfrm>
                <a:off x="9299575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14"/>
              <p:cNvSpPr>
                <a:spLocks noChangeArrowheads="1"/>
              </p:cNvSpPr>
              <p:nvPr/>
            </p:nvSpPr>
            <p:spPr bwMode="auto">
              <a:xfrm>
                <a:off x="9580563" y="995461"/>
                <a:ext cx="30162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15"/>
              <p:cNvSpPr>
                <a:spLocks noChangeArrowheads="1"/>
              </p:cNvSpPr>
              <p:nvPr/>
            </p:nvSpPr>
            <p:spPr bwMode="auto">
              <a:xfrm>
                <a:off x="9539288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Oval 16"/>
              <p:cNvSpPr>
                <a:spLocks noChangeArrowheads="1"/>
              </p:cNvSpPr>
              <p:nvPr/>
            </p:nvSpPr>
            <p:spPr bwMode="auto">
              <a:xfrm>
                <a:off x="9299575" y="811311"/>
                <a:ext cx="2540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Oval 17"/>
              <p:cNvSpPr>
                <a:spLocks noChangeArrowheads="1"/>
              </p:cNvSpPr>
              <p:nvPr/>
            </p:nvSpPr>
            <p:spPr bwMode="auto">
              <a:xfrm>
                <a:off x="9494838" y="904974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Oval 18"/>
              <p:cNvSpPr>
                <a:spLocks noChangeArrowheads="1"/>
              </p:cNvSpPr>
              <p:nvPr/>
            </p:nvSpPr>
            <p:spPr bwMode="auto">
              <a:xfrm>
                <a:off x="9580563" y="904974"/>
                <a:ext cx="30162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Oval 19"/>
              <p:cNvSpPr>
                <a:spLocks noChangeArrowheads="1"/>
              </p:cNvSpPr>
              <p:nvPr/>
            </p:nvSpPr>
            <p:spPr bwMode="auto">
              <a:xfrm>
                <a:off x="9539288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Oval 20"/>
              <p:cNvSpPr>
                <a:spLocks noChangeArrowheads="1"/>
              </p:cNvSpPr>
              <p:nvPr/>
            </p:nvSpPr>
            <p:spPr bwMode="auto">
              <a:xfrm>
                <a:off x="9580563" y="811311"/>
                <a:ext cx="30162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Oval 21"/>
              <p:cNvSpPr>
                <a:spLocks noChangeArrowheads="1"/>
              </p:cNvSpPr>
              <p:nvPr/>
            </p:nvSpPr>
            <p:spPr bwMode="auto">
              <a:xfrm>
                <a:off x="9494838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22"/>
              <p:cNvSpPr>
                <a:spLocks noChangeArrowheads="1"/>
              </p:cNvSpPr>
              <p:nvPr/>
            </p:nvSpPr>
            <p:spPr bwMode="auto">
              <a:xfrm>
                <a:off x="9299575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Oval 23"/>
              <p:cNvSpPr>
                <a:spLocks noChangeArrowheads="1"/>
              </p:cNvSpPr>
              <p:nvPr/>
            </p:nvSpPr>
            <p:spPr bwMode="auto">
              <a:xfrm>
                <a:off x="9580563" y="1084361"/>
                <a:ext cx="30162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Oval 24"/>
              <p:cNvSpPr>
                <a:spLocks noChangeArrowheads="1"/>
              </p:cNvSpPr>
              <p:nvPr/>
            </p:nvSpPr>
            <p:spPr bwMode="auto">
              <a:xfrm>
                <a:off x="9539288" y="1084361"/>
                <a:ext cx="25400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Oval 25"/>
              <p:cNvSpPr>
                <a:spLocks noChangeArrowheads="1"/>
              </p:cNvSpPr>
              <p:nvPr/>
            </p:nvSpPr>
            <p:spPr bwMode="auto">
              <a:xfrm>
                <a:off x="9494838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Oval 26"/>
              <p:cNvSpPr>
                <a:spLocks noChangeArrowheads="1"/>
              </p:cNvSpPr>
              <p:nvPr/>
            </p:nvSpPr>
            <p:spPr bwMode="auto">
              <a:xfrm>
                <a:off x="9299575" y="995461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9" name="Right Arrow 98"/>
            <p:cNvSpPr/>
            <p:nvPr/>
          </p:nvSpPr>
          <p:spPr>
            <a:xfrm>
              <a:off x="1670692" y="2458406"/>
              <a:ext cx="338445" cy="341045"/>
            </a:xfrm>
            <a:prstGeom prst="rightArrow">
              <a:avLst/>
            </a:prstGeom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ight Arrow 99"/>
            <p:cNvSpPr/>
            <p:nvPr/>
          </p:nvSpPr>
          <p:spPr>
            <a:xfrm flipH="1">
              <a:off x="337273" y="2458406"/>
              <a:ext cx="338445" cy="341045"/>
            </a:xfrm>
            <a:prstGeom prst="rightArrow">
              <a:avLst/>
            </a:prstGeom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486010" y="1704964"/>
            <a:ext cx="2113916" cy="1077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  <a:cs typeface="Calibri"/>
              </a:rPr>
              <a:t>Operationalizing Speed and Simplicity </a:t>
            </a:r>
            <a:br>
              <a:rPr lang="en-US" sz="1600" b="1" dirty="0">
                <a:solidFill>
                  <a:schemeClr val="accent4"/>
                </a:solidFill>
                <a:cs typeface="Calibri"/>
              </a:rPr>
            </a:br>
            <a:endParaRPr lang="en-US" sz="1600" b="1" dirty="0">
              <a:solidFill>
                <a:schemeClr val="accent4"/>
              </a:solidFill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88355" y="3692781"/>
            <a:ext cx="2245534" cy="600028"/>
          </a:xfrm>
          <a:prstGeom prst="rect">
            <a:avLst/>
          </a:prstGeom>
          <a:noFill/>
          <a:ln w="3175" cmpd="sng"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pPr algn="ctr"/>
            <a:r>
              <a:rPr lang="en-US" sz="1200" dirty="0">
                <a:solidFill>
                  <a:schemeClr val="tx1"/>
                </a:solidFill>
                <a:cs typeface="Calibri"/>
              </a:rPr>
              <a:t>Proliferation of solutions </a:t>
            </a:r>
            <a:br>
              <a:rPr lang="en-US" sz="1200" dirty="0">
                <a:solidFill>
                  <a:schemeClr val="tx1"/>
                </a:solidFill>
                <a:cs typeface="Calibri"/>
              </a:rPr>
            </a:br>
            <a:r>
              <a:rPr lang="en-US" sz="1200" dirty="0">
                <a:solidFill>
                  <a:schemeClr val="tx1"/>
                </a:solidFill>
                <a:cs typeface="Calibri"/>
              </a:rPr>
              <a:t>creating silos that complicates operations</a:t>
            </a:r>
          </a:p>
        </p:txBody>
      </p:sp>
      <p:grpSp>
        <p:nvGrpSpPr>
          <p:cNvPr id="124" name="Group 123"/>
          <p:cNvGrpSpPr/>
          <p:nvPr/>
        </p:nvGrpSpPr>
        <p:grpSpPr>
          <a:xfrm>
            <a:off x="4308742" y="2885598"/>
            <a:ext cx="489476" cy="442558"/>
            <a:chOff x="3186483" y="2635549"/>
            <a:chExt cx="489476" cy="442558"/>
          </a:xfrm>
        </p:grpSpPr>
        <p:sp>
          <p:nvSpPr>
            <p:cNvPr id="117" name="Rounded Rectangle 116"/>
            <p:cNvSpPr/>
            <p:nvPr/>
          </p:nvSpPr>
          <p:spPr>
            <a:xfrm>
              <a:off x="3497106" y="2899254"/>
              <a:ext cx="178853" cy="178853"/>
            </a:xfrm>
            <a:prstGeom prst="roundRect">
              <a:avLst/>
            </a:prstGeom>
            <a:solidFill>
              <a:schemeClr val="accent4">
                <a:alpha val="7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00" b="1" dirty="0"/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3186483" y="2635549"/>
              <a:ext cx="136804" cy="136804"/>
            </a:xfrm>
            <a:prstGeom prst="roundRect">
              <a:avLst/>
            </a:prstGeom>
            <a:solidFill>
              <a:schemeClr val="accent4">
                <a:alpha val="7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00" b="1" dirty="0"/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3254885" y="2693100"/>
              <a:ext cx="331648" cy="33164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00" b="1" dirty="0"/>
                <a:t>APPS</a:t>
              </a:r>
            </a:p>
          </p:txBody>
        </p:sp>
      </p:grpSp>
      <p:cxnSp>
        <p:nvCxnSpPr>
          <p:cNvPr id="122" name="Straight Connector 121"/>
          <p:cNvCxnSpPr/>
          <p:nvPr/>
        </p:nvCxnSpPr>
        <p:spPr>
          <a:xfrm>
            <a:off x="4209309" y="2773382"/>
            <a:ext cx="0" cy="655362"/>
          </a:xfrm>
          <a:prstGeom prst="line">
            <a:avLst/>
          </a:prstGeom>
          <a:ln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4918675" y="2773382"/>
            <a:ext cx="0" cy="655362"/>
          </a:xfrm>
          <a:prstGeom prst="line">
            <a:avLst/>
          </a:prstGeom>
          <a:ln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/>
          <p:cNvGrpSpPr/>
          <p:nvPr/>
        </p:nvGrpSpPr>
        <p:grpSpPr>
          <a:xfrm>
            <a:off x="5039132" y="2897251"/>
            <a:ext cx="441347" cy="392096"/>
            <a:chOff x="3873818" y="2647201"/>
            <a:chExt cx="505672" cy="449243"/>
          </a:xfrm>
          <a:solidFill>
            <a:schemeClr val="accent4"/>
          </a:solidFill>
        </p:grpSpPr>
        <p:sp>
          <p:nvSpPr>
            <p:cNvPr id="119" name="Freeform 120"/>
            <p:cNvSpPr>
              <a:spLocks noEditPoints="1"/>
            </p:cNvSpPr>
            <p:nvPr/>
          </p:nvSpPr>
          <p:spPr bwMode="auto">
            <a:xfrm>
              <a:off x="3873818" y="2647201"/>
              <a:ext cx="252836" cy="143392"/>
            </a:xfrm>
            <a:custGeom>
              <a:avLst/>
              <a:gdLst/>
              <a:ahLst/>
              <a:cxnLst>
                <a:cxn ang="0">
                  <a:pos x="843" y="3"/>
                </a:cxn>
                <a:cxn ang="0">
                  <a:pos x="835" y="0"/>
                </a:cxn>
                <a:cxn ang="0">
                  <a:pos x="580" y="0"/>
                </a:cxn>
                <a:cxn ang="0">
                  <a:pos x="570" y="6"/>
                </a:cxn>
                <a:cxn ang="0">
                  <a:pos x="551" y="62"/>
                </a:cxn>
                <a:cxn ang="0">
                  <a:pos x="145" y="63"/>
                </a:cxn>
                <a:cxn ang="0">
                  <a:pos x="135" y="71"/>
                </a:cxn>
                <a:cxn ang="0">
                  <a:pos x="132" y="97"/>
                </a:cxn>
                <a:cxn ang="0">
                  <a:pos x="0" y="97"/>
                </a:cxn>
                <a:cxn ang="0">
                  <a:pos x="89" y="461"/>
                </a:cxn>
                <a:cxn ang="0">
                  <a:pos x="88" y="468"/>
                </a:cxn>
                <a:cxn ang="0">
                  <a:pos x="90" y="476"/>
                </a:cxn>
                <a:cxn ang="0">
                  <a:pos x="98" y="479"/>
                </a:cxn>
                <a:cxn ang="0">
                  <a:pos x="731" y="479"/>
                </a:cxn>
                <a:cxn ang="0">
                  <a:pos x="741" y="472"/>
                </a:cxn>
                <a:cxn ang="0">
                  <a:pos x="845" y="12"/>
                </a:cxn>
                <a:cxn ang="0">
                  <a:pos x="843" y="3"/>
                </a:cxn>
                <a:cxn ang="0">
                  <a:pos x="723" y="458"/>
                </a:cxn>
                <a:cxn ang="0">
                  <a:pos x="629" y="97"/>
                </a:cxn>
                <a:cxn ang="0">
                  <a:pos x="152" y="97"/>
                </a:cxn>
                <a:cxn ang="0">
                  <a:pos x="154" y="83"/>
                </a:cxn>
                <a:cxn ang="0">
                  <a:pos x="558" y="82"/>
                </a:cxn>
                <a:cxn ang="0">
                  <a:pos x="567" y="75"/>
                </a:cxn>
                <a:cxn ang="0">
                  <a:pos x="587" y="20"/>
                </a:cxn>
                <a:cxn ang="0">
                  <a:pos x="822" y="20"/>
                </a:cxn>
                <a:cxn ang="0">
                  <a:pos x="723" y="458"/>
                </a:cxn>
              </a:cxnLst>
              <a:rect l="0" t="0" r="r" b="b"/>
              <a:pathLst>
                <a:path w="845" h="479">
                  <a:moveTo>
                    <a:pt x="843" y="3"/>
                  </a:moveTo>
                  <a:cubicBezTo>
                    <a:pt x="841" y="1"/>
                    <a:pt x="838" y="0"/>
                    <a:pt x="835" y="0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576" y="0"/>
                    <a:pt x="572" y="2"/>
                    <a:pt x="570" y="6"/>
                  </a:cubicBezTo>
                  <a:cubicBezTo>
                    <a:pt x="551" y="62"/>
                    <a:pt x="551" y="62"/>
                    <a:pt x="551" y="62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0" y="63"/>
                    <a:pt x="136" y="66"/>
                    <a:pt x="135" y="71"/>
                  </a:cubicBezTo>
                  <a:cubicBezTo>
                    <a:pt x="132" y="97"/>
                    <a:pt x="132" y="97"/>
                    <a:pt x="132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89" y="461"/>
                    <a:pt x="89" y="461"/>
                    <a:pt x="89" y="461"/>
                  </a:cubicBezTo>
                  <a:cubicBezTo>
                    <a:pt x="88" y="468"/>
                    <a:pt x="88" y="468"/>
                    <a:pt x="88" y="468"/>
                  </a:cubicBezTo>
                  <a:cubicBezTo>
                    <a:pt x="88" y="471"/>
                    <a:pt x="89" y="474"/>
                    <a:pt x="90" y="476"/>
                  </a:cubicBezTo>
                  <a:cubicBezTo>
                    <a:pt x="92" y="478"/>
                    <a:pt x="95" y="479"/>
                    <a:pt x="98" y="479"/>
                  </a:cubicBezTo>
                  <a:cubicBezTo>
                    <a:pt x="731" y="479"/>
                    <a:pt x="731" y="479"/>
                    <a:pt x="731" y="479"/>
                  </a:cubicBezTo>
                  <a:cubicBezTo>
                    <a:pt x="736" y="479"/>
                    <a:pt x="740" y="476"/>
                    <a:pt x="741" y="472"/>
                  </a:cubicBezTo>
                  <a:cubicBezTo>
                    <a:pt x="845" y="12"/>
                    <a:pt x="845" y="12"/>
                    <a:pt x="845" y="12"/>
                  </a:cubicBezTo>
                  <a:cubicBezTo>
                    <a:pt x="845" y="9"/>
                    <a:pt x="845" y="6"/>
                    <a:pt x="843" y="3"/>
                  </a:cubicBezTo>
                  <a:moveTo>
                    <a:pt x="723" y="458"/>
                  </a:moveTo>
                  <a:cubicBezTo>
                    <a:pt x="629" y="97"/>
                    <a:pt x="629" y="97"/>
                    <a:pt x="629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558" y="82"/>
                    <a:pt x="558" y="82"/>
                    <a:pt x="558" y="82"/>
                  </a:cubicBezTo>
                  <a:cubicBezTo>
                    <a:pt x="562" y="82"/>
                    <a:pt x="566" y="79"/>
                    <a:pt x="567" y="75"/>
                  </a:cubicBezTo>
                  <a:cubicBezTo>
                    <a:pt x="587" y="20"/>
                    <a:pt x="587" y="20"/>
                    <a:pt x="587" y="20"/>
                  </a:cubicBezTo>
                  <a:cubicBezTo>
                    <a:pt x="822" y="20"/>
                    <a:pt x="822" y="20"/>
                    <a:pt x="822" y="20"/>
                  </a:cubicBezTo>
                  <a:lnTo>
                    <a:pt x="723" y="4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0"/>
            <p:cNvSpPr>
              <a:spLocks noEditPoints="1"/>
            </p:cNvSpPr>
            <p:nvPr/>
          </p:nvSpPr>
          <p:spPr bwMode="auto">
            <a:xfrm>
              <a:off x="4126654" y="2760365"/>
              <a:ext cx="252836" cy="143392"/>
            </a:xfrm>
            <a:custGeom>
              <a:avLst/>
              <a:gdLst/>
              <a:ahLst/>
              <a:cxnLst>
                <a:cxn ang="0">
                  <a:pos x="843" y="3"/>
                </a:cxn>
                <a:cxn ang="0">
                  <a:pos x="835" y="0"/>
                </a:cxn>
                <a:cxn ang="0">
                  <a:pos x="580" y="0"/>
                </a:cxn>
                <a:cxn ang="0">
                  <a:pos x="570" y="6"/>
                </a:cxn>
                <a:cxn ang="0">
                  <a:pos x="551" y="62"/>
                </a:cxn>
                <a:cxn ang="0">
                  <a:pos x="145" y="63"/>
                </a:cxn>
                <a:cxn ang="0">
                  <a:pos x="135" y="71"/>
                </a:cxn>
                <a:cxn ang="0">
                  <a:pos x="132" y="97"/>
                </a:cxn>
                <a:cxn ang="0">
                  <a:pos x="0" y="97"/>
                </a:cxn>
                <a:cxn ang="0">
                  <a:pos x="89" y="461"/>
                </a:cxn>
                <a:cxn ang="0">
                  <a:pos x="88" y="468"/>
                </a:cxn>
                <a:cxn ang="0">
                  <a:pos x="90" y="476"/>
                </a:cxn>
                <a:cxn ang="0">
                  <a:pos x="98" y="479"/>
                </a:cxn>
                <a:cxn ang="0">
                  <a:pos x="731" y="479"/>
                </a:cxn>
                <a:cxn ang="0">
                  <a:pos x="741" y="472"/>
                </a:cxn>
                <a:cxn ang="0">
                  <a:pos x="845" y="12"/>
                </a:cxn>
                <a:cxn ang="0">
                  <a:pos x="843" y="3"/>
                </a:cxn>
                <a:cxn ang="0">
                  <a:pos x="723" y="458"/>
                </a:cxn>
                <a:cxn ang="0">
                  <a:pos x="629" y="97"/>
                </a:cxn>
                <a:cxn ang="0">
                  <a:pos x="152" y="97"/>
                </a:cxn>
                <a:cxn ang="0">
                  <a:pos x="154" y="83"/>
                </a:cxn>
                <a:cxn ang="0">
                  <a:pos x="558" y="82"/>
                </a:cxn>
                <a:cxn ang="0">
                  <a:pos x="567" y="75"/>
                </a:cxn>
                <a:cxn ang="0">
                  <a:pos x="587" y="20"/>
                </a:cxn>
                <a:cxn ang="0">
                  <a:pos x="822" y="20"/>
                </a:cxn>
                <a:cxn ang="0">
                  <a:pos x="723" y="458"/>
                </a:cxn>
              </a:cxnLst>
              <a:rect l="0" t="0" r="r" b="b"/>
              <a:pathLst>
                <a:path w="845" h="479">
                  <a:moveTo>
                    <a:pt x="843" y="3"/>
                  </a:moveTo>
                  <a:cubicBezTo>
                    <a:pt x="841" y="1"/>
                    <a:pt x="838" y="0"/>
                    <a:pt x="835" y="0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576" y="0"/>
                    <a:pt x="572" y="2"/>
                    <a:pt x="570" y="6"/>
                  </a:cubicBezTo>
                  <a:cubicBezTo>
                    <a:pt x="551" y="62"/>
                    <a:pt x="551" y="62"/>
                    <a:pt x="551" y="62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0" y="63"/>
                    <a:pt x="136" y="66"/>
                    <a:pt x="135" y="71"/>
                  </a:cubicBezTo>
                  <a:cubicBezTo>
                    <a:pt x="132" y="97"/>
                    <a:pt x="132" y="97"/>
                    <a:pt x="132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89" y="461"/>
                    <a:pt x="89" y="461"/>
                    <a:pt x="89" y="461"/>
                  </a:cubicBezTo>
                  <a:cubicBezTo>
                    <a:pt x="88" y="468"/>
                    <a:pt x="88" y="468"/>
                    <a:pt x="88" y="468"/>
                  </a:cubicBezTo>
                  <a:cubicBezTo>
                    <a:pt x="88" y="471"/>
                    <a:pt x="89" y="474"/>
                    <a:pt x="90" y="476"/>
                  </a:cubicBezTo>
                  <a:cubicBezTo>
                    <a:pt x="92" y="478"/>
                    <a:pt x="95" y="479"/>
                    <a:pt x="98" y="479"/>
                  </a:cubicBezTo>
                  <a:cubicBezTo>
                    <a:pt x="731" y="479"/>
                    <a:pt x="731" y="479"/>
                    <a:pt x="731" y="479"/>
                  </a:cubicBezTo>
                  <a:cubicBezTo>
                    <a:pt x="736" y="479"/>
                    <a:pt x="740" y="476"/>
                    <a:pt x="741" y="472"/>
                  </a:cubicBezTo>
                  <a:cubicBezTo>
                    <a:pt x="845" y="12"/>
                    <a:pt x="845" y="12"/>
                    <a:pt x="845" y="12"/>
                  </a:cubicBezTo>
                  <a:cubicBezTo>
                    <a:pt x="845" y="9"/>
                    <a:pt x="845" y="6"/>
                    <a:pt x="843" y="3"/>
                  </a:cubicBezTo>
                  <a:moveTo>
                    <a:pt x="723" y="458"/>
                  </a:moveTo>
                  <a:cubicBezTo>
                    <a:pt x="629" y="97"/>
                    <a:pt x="629" y="97"/>
                    <a:pt x="629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558" y="82"/>
                    <a:pt x="558" y="82"/>
                    <a:pt x="558" y="82"/>
                  </a:cubicBezTo>
                  <a:cubicBezTo>
                    <a:pt x="562" y="82"/>
                    <a:pt x="566" y="79"/>
                    <a:pt x="567" y="75"/>
                  </a:cubicBezTo>
                  <a:cubicBezTo>
                    <a:pt x="587" y="20"/>
                    <a:pt x="587" y="20"/>
                    <a:pt x="587" y="20"/>
                  </a:cubicBezTo>
                  <a:cubicBezTo>
                    <a:pt x="822" y="20"/>
                    <a:pt x="822" y="20"/>
                    <a:pt x="822" y="20"/>
                  </a:cubicBezTo>
                  <a:lnTo>
                    <a:pt x="723" y="4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0"/>
            <p:cNvSpPr>
              <a:spLocks noEditPoints="1"/>
            </p:cNvSpPr>
            <p:nvPr/>
          </p:nvSpPr>
          <p:spPr bwMode="auto">
            <a:xfrm>
              <a:off x="3976546" y="2953052"/>
              <a:ext cx="252836" cy="143392"/>
            </a:xfrm>
            <a:custGeom>
              <a:avLst/>
              <a:gdLst/>
              <a:ahLst/>
              <a:cxnLst>
                <a:cxn ang="0">
                  <a:pos x="843" y="3"/>
                </a:cxn>
                <a:cxn ang="0">
                  <a:pos x="835" y="0"/>
                </a:cxn>
                <a:cxn ang="0">
                  <a:pos x="580" y="0"/>
                </a:cxn>
                <a:cxn ang="0">
                  <a:pos x="570" y="6"/>
                </a:cxn>
                <a:cxn ang="0">
                  <a:pos x="551" y="62"/>
                </a:cxn>
                <a:cxn ang="0">
                  <a:pos x="145" y="63"/>
                </a:cxn>
                <a:cxn ang="0">
                  <a:pos x="135" y="71"/>
                </a:cxn>
                <a:cxn ang="0">
                  <a:pos x="132" y="97"/>
                </a:cxn>
                <a:cxn ang="0">
                  <a:pos x="0" y="97"/>
                </a:cxn>
                <a:cxn ang="0">
                  <a:pos x="89" y="461"/>
                </a:cxn>
                <a:cxn ang="0">
                  <a:pos x="88" y="468"/>
                </a:cxn>
                <a:cxn ang="0">
                  <a:pos x="90" y="476"/>
                </a:cxn>
                <a:cxn ang="0">
                  <a:pos x="98" y="479"/>
                </a:cxn>
                <a:cxn ang="0">
                  <a:pos x="731" y="479"/>
                </a:cxn>
                <a:cxn ang="0">
                  <a:pos x="741" y="472"/>
                </a:cxn>
                <a:cxn ang="0">
                  <a:pos x="845" y="12"/>
                </a:cxn>
                <a:cxn ang="0">
                  <a:pos x="843" y="3"/>
                </a:cxn>
                <a:cxn ang="0">
                  <a:pos x="723" y="458"/>
                </a:cxn>
                <a:cxn ang="0">
                  <a:pos x="629" y="97"/>
                </a:cxn>
                <a:cxn ang="0">
                  <a:pos x="152" y="97"/>
                </a:cxn>
                <a:cxn ang="0">
                  <a:pos x="154" y="83"/>
                </a:cxn>
                <a:cxn ang="0">
                  <a:pos x="558" y="82"/>
                </a:cxn>
                <a:cxn ang="0">
                  <a:pos x="567" y="75"/>
                </a:cxn>
                <a:cxn ang="0">
                  <a:pos x="587" y="20"/>
                </a:cxn>
                <a:cxn ang="0">
                  <a:pos x="822" y="20"/>
                </a:cxn>
                <a:cxn ang="0">
                  <a:pos x="723" y="458"/>
                </a:cxn>
              </a:cxnLst>
              <a:rect l="0" t="0" r="r" b="b"/>
              <a:pathLst>
                <a:path w="845" h="479">
                  <a:moveTo>
                    <a:pt x="843" y="3"/>
                  </a:moveTo>
                  <a:cubicBezTo>
                    <a:pt x="841" y="1"/>
                    <a:pt x="838" y="0"/>
                    <a:pt x="835" y="0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576" y="0"/>
                    <a:pt x="572" y="2"/>
                    <a:pt x="570" y="6"/>
                  </a:cubicBezTo>
                  <a:cubicBezTo>
                    <a:pt x="551" y="62"/>
                    <a:pt x="551" y="62"/>
                    <a:pt x="551" y="62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0" y="63"/>
                    <a:pt x="136" y="66"/>
                    <a:pt x="135" y="71"/>
                  </a:cubicBezTo>
                  <a:cubicBezTo>
                    <a:pt x="132" y="97"/>
                    <a:pt x="132" y="97"/>
                    <a:pt x="132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89" y="461"/>
                    <a:pt x="89" y="461"/>
                    <a:pt x="89" y="461"/>
                  </a:cubicBezTo>
                  <a:cubicBezTo>
                    <a:pt x="88" y="468"/>
                    <a:pt x="88" y="468"/>
                    <a:pt x="88" y="468"/>
                  </a:cubicBezTo>
                  <a:cubicBezTo>
                    <a:pt x="88" y="471"/>
                    <a:pt x="89" y="474"/>
                    <a:pt x="90" y="476"/>
                  </a:cubicBezTo>
                  <a:cubicBezTo>
                    <a:pt x="92" y="478"/>
                    <a:pt x="95" y="479"/>
                    <a:pt x="98" y="479"/>
                  </a:cubicBezTo>
                  <a:cubicBezTo>
                    <a:pt x="731" y="479"/>
                    <a:pt x="731" y="479"/>
                    <a:pt x="731" y="479"/>
                  </a:cubicBezTo>
                  <a:cubicBezTo>
                    <a:pt x="736" y="479"/>
                    <a:pt x="740" y="476"/>
                    <a:pt x="741" y="472"/>
                  </a:cubicBezTo>
                  <a:cubicBezTo>
                    <a:pt x="845" y="12"/>
                    <a:pt x="845" y="12"/>
                    <a:pt x="845" y="12"/>
                  </a:cubicBezTo>
                  <a:cubicBezTo>
                    <a:pt x="845" y="9"/>
                    <a:pt x="845" y="6"/>
                    <a:pt x="843" y="3"/>
                  </a:cubicBezTo>
                  <a:moveTo>
                    <a:pt x="723" y="458"/>
                  </a:moveTo>
                  <a:cubicBezTo>
                    <a:pt x="629" y="97"/>
                    <a:pt x="629" y="97"/>
                    <a:pt x="629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558" y="82"/>
                    <a:pt x="558" y="82"/>
                    <a:pt x="558" y="82"/>
                  </a:cubicBezTo>
                  <a:cubicBezTo>
                    <a:pt x="562" y="82"/>
                    <a:pt x="566" y="79"/>
                    <a:pt x="567" y="75"/>
                  </a:cubicBezTo>
                  <a:cubicBezTo>
                    <a:pt x="587" y="20"/>
                    <a:pt x="587" y="20"/>
                    <a:pt x="587" y="20"/>
                  </a:cubicBezTo>
                  <a:cubicBezTo>
                    <a:pt x="822" y="20"/>
                    <a:pt x="822" y="20"/>
                    <a:pt x="822" y="20"/>
                  </a:cubicBezTo>
                  <a:lnTo>
                    <a:pt x="723" y="4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3677366" y="2897249"/>
            <a:ext cx="411486" cy="423561"/>
            <a:chOff x="2512053" y="2647201"/>
            <a:chExt cx="411486" cy="423561"/>
          </a:xfrm>
          <a:solidFill>
            <a:schemeClr val="accent4"/>
          </a:solidFill>
        </p:grpSpPr>
        <p:grpSp>
          <p:nvGrpSpPr>
            <p:cNvPr id="101" name="Group 384"/>
            <p:cNvGrpSpPr/>
            <p:nvPr/>
          </p:nvGrpSpPr>
          <p:grpSpPr>
            <a:xfrm>
              <a:off x="2806989" y="2647201"/>
              <a:ext cx="116550" cy="423561"/>
              <a:chOff x="10585716" y="3379083"/>
              <a:chExt cx="54118" cy="196672"/>
            </a:xfrm>
            <a:grpFill/>
            <a:effectLst/>
          </p:grpSpPr>
          <p:sp>
            <p:nvSpPr>
              <p:cNvPr id="102" name="AutoShape 15"/>
              <p:cNvSpPr>
                <a:spLocks noChangeArrowheads="1"/>
              </p:cNvSpPr>
              <p:nvPr/>
            </p:nvSpPr>
            <p:spPr bwMode="auto">
              <a:xfrm>
                <a:off x="10588723" y="3379083"/>
                <a:ext cx="48105" cy="44954"/>
              </a:xfrm>
              <a:custGeom>
                <a:avLst/>
                <a:gdLst>
                  <a:gd name="T0" fmla="*/ 1 w 21600"/>
                  <a:gd name="T1" fmla="*/ 0 h 21600"/>
                  <a:gd name="T2" fmla="*/ 0 w 21600"/>
                  <a:gd name="T3" fmla="*/ 0 h 21600"/>
                  <a:gd name="T4" fmla="*/ 0 w 21600"/>
                  <a:gd name="T5" fmla="*/ 1 h 21600"/>
                  <a:gd name="T6" fmla="*/ 0 w 21600"/>
                  <a:gd name="T7" fmla="*/ 2 h 21600"/>
                  <a:gd name="T8" fmla="*/ 1 w 21600"/>
                  <a:gd name="T9" fmla="*/ 3 h 21600"/>
                  <a:gd name="T10" fmla="*/ 2 w 21600"/>
                  <a:gd name="T11" fmla="*/ 2 h 21600"/>
                  <a:gd name="T12" fmla="*/ 3 w 21600"/>
                  <a:gd name="T13" fmla="*/ 1 h 21600"/>
                  <a:gd name="T14" fmla="*/ 2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0 w 21600"/>
                  <a:gd name="T25" fmla="*/ 3150 h 21600"/>
                  <a:gd name="T26" fmla="*/ 18450 w 21600"/>
                  <a:gd name="T27" fmla="*/ 1845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600" y="10800"/>
                    </a:moveTo>
                    <a:cubicBezTo>
                      <a:pt x="3600" y="14776"/>
                      <a:pt x="6824" y="18000"/>
                      <a:pt x="10800" y="18000"/>
                    </a:cubicBezTo>
                    <a:cubicBezTo>
                      <a:pt x="14776" y="18000"/>
                      <a:pt x="18000" y="14776"/>
                      <a:pt x="18000" y="10800"/>
                    </a:cubicBezTo>
                    <a:cubicBezTo>
                      <a:pt x="18000" y="6824"/>
                      <a:pt x="14776" y="3600"/>
                      <a:pt x="10800" y="3600"/>
                    </a:cubicBezTo>
                    <a:cubicBezTo>
                      <a:pt x="6824" y="3600"/>
                      <a:pt x="3600" y="6824"/>
                      <a:pt x="3600" y="10800"/>
                    </a:cubicBezTo>
                    <a:close/>
                  </a:path>
                </a:pathLst>
              </a:cu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8" fontAlgn="auto"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3" name="AutoShape 16"/>
              <p:cNvSpPr>
                <a:spLocks noChangeArrowheads="1"/>
              </p:cNvSpPr>
              <p:nvPr/>
            </p:nvSpPr>
            <p:spPr bwMode="auto">
              <a:xfrm>
                <a:off x="10585716" y="3428532"/>
                <a:ext cx="54118" cy="69678"/>
              </a:xfrm>
              <a:prstGeom prst="roundRect">
                <a:avLst>
                  <a:gd name="adj" fmla="val 16667"/>
                </a:avLst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8" fontAlgn="auto"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" name="AutoShape 17"/>
              <p:cNvSpPr>
                <a:spLocks noChangeArrowheads="1"/>
              </p:cNvSpPr>
              <p:nvPr/>
            </p:nvSpPr>
            <p:spPr bwMode="auto">
              <a:xfrm>
                <a:off x="10594736" y="3484724"/>
                <a:ext cx="36079" cy="76421"/>
              </a:xfrm>
              <a:custGeom>
                <a:avLst/>
                <a:gdLst>
                  <a:gd name="T0" fmla="*/ 1 w 21600"/>
                  <a:gd name="T1" fmla="*/ 4 h 21600"/>
                  <a:gd name="T2" fmla="*/ 1 w 21600"/>
                  <a:gd name="T3" fmla="*/ 8 h 21600"/>
                  <a:gd name="T4" fmla="*/ 0 w 21600"/>
                  <a:gd name="T5" fmla="*/ 4 h 21600"/>
                  <a:gd name="T6" fmla="*/ 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720 w 21600"/>
                  <a:gd name="T13" fmla="*/ 3759 h 21600"/>
                  <a:gd name="T14" fmla="*/ 17880 w 21600"/>
                  <a:gd name="T15" fmla="*/ 1784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960" y="21600"/>
                    </a:lnTo>
                    <a:lnTo>
                      <a:pt x="1764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378" fontAlgn="auto"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" name="AutoShape 18"/>
              <p:cNvSpPr>
                <a:spLocks noChangeArrowheads="1"/>
              </p:cNvSpPr>
              <p:nvPr/>
            </p:nvSpPr>
            <p:spPr bwMode="auto">
              <a:xfrm flipV="1">
                <a:off x="10594736" y="3565640"/>
                <a:ext cx="36079" cy="10115"/>
              </a:xfrm>
              <a:custGeom>
                <a:avLst/>
                <a:gdLst>
                  <a:gd name="T0" fmla="*/ 1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720 w 21600"/>
                  <a:gd name="T13" fmla="*/ 3600 h 21600"/>
                  <a:gd name="T14" fmla="*/ 17880 w 21600"/>
                  <a:gd name="T15" fmla="*/ 180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960" y="21600"/>
                    </a:lnTo>
                    <a:lnTo>
                      <a:pt x="1764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9525" algn="ctr">
                <a:noFill/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defTabSz="914378" fontAlgn="auto"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27" name="Group 384"/>
            <p:cNvGrpSpPr/>
            <p:nvPr/>
          </p:nvGrpSpPr>
          <p:grpSpPr>
            <a:xfrm>
              <a:off x="2659946" y="2647201"/>
              <a:ext cx="116550" cy="423561"/>
              <a:chOff x="10585716" y="3379083"/>
              <a:chExt cx="54118" cy="196672"/>
            </a:xfrm>
            <a:grpFill/>
            <a:effectLst/>
          </p:grpSpPr>
          <p:sp>
            <p:nvSpPr>
              <p:cNvPr id="128" name="AutoShape 15"/>
              <p:cNvSpPr>
                <a:spLocks noChangeArrowheads="1"/>
              </p:cNvSpPr>
              <p:nvPr/>
            </p:nvSpPr>
            <p:spPr bwMode="auto">
              <a:xfrm>
                <a:off x="10588723" y="3379083"/>
                <a:ext cx="48105" cy="44954"/>
              </a:xfrm>
              <a:custGeom>
                <a:avLst/>
                <a:gdLst>
                  <a:gd name="T0" fmla="*/ 1 w 21600"/>
                  <a:gd name="T1" fmla="*/ 0 h 21600"/>
                  <a:gd name="T2" fmla="*/ 0 w 21600"/>
                  <a:gd name="T3" fmla="*/ 0 h 21600"/>
                  <a:gd name="T4" fmla="*/ 0 w 21600"/>
                  <a:gd name="T5" fmla="*/ 1 h 21600"/>
                  <a:gd name="T6" fmla="*/ 0 w 21600"/>
                  <a:gd name="T7" fmla="*/ 2 h 21600"/>
                  <a:gd name="T8" fmla="*/ 1 w 21600"/>
                  <a:gd name="T9" fmla="*/ 3 h 21600"/>
                  <a:gd name="T10" fmla="*/ 2 w 21600"/>
                  <a:gd name="T11" fmla="*/ 2 h 21600"/>
                  <a:gd name="T12" fmla="*/ 3 w 21600"/>
                  <a:gd name="T13" fmla="*/ 1 h 21600"/>
                  <a:gd name="T14" fmla="*/ 2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0 w 21600"/>
                  <a:gd name="T25" fmla="*/ 3150 h 21600"/>
                  <a:gd name="T26" fmla="*/ 18450 w 21600"/>
                  <a:gd name="T27" fmla="*/ 1845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600" y="10800"/>
                    </a:moveTo>
                    <a:cubicBezTo>
                      <a:pt x="3600" y="14776"/>
                      <a:pt x="6824" y="18000"/>
                      <a:pt x="10800" y="18000"/>
                    </a:cubicBezTo>
                    <a:cubicBezTo>
                      <a:pt x="14776" y="18000"/>
                      <a:pt x="18000" y="14776"/>
                      <a:pt x="18000" y="10800"/>
                    </a:cubicBezTo>
                    <a:cubicBezTo>
                      <a:pt x="18000" y="6824"/>
                      <a:pt x="14776" y="3600"/>
                      <a:pt x="10800" y="3600"/>
                    </a:cubicBezTo>
                    <a:cubicBezTo>
                      <a:pt x="6824" y="3600"/>
                      <a:pt x="3600" y="6824"/>
                      <a:pt x="3600" y="10800"/>
                    </a:cubicBezTo>
                    <a:close/>
                  </a:path>
                </a:pathLst>
              </a:cu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8" fontAlgn="auto"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AutoShape 16"/>
              <p:cNvSpPr>
                <a:spLocks noChangeArrowheads="1"/>
              </p:cNvSpPr>
              <p:nvPr/>
            </p:nvSpPr>
            <p:spPr bwMode="auto">
              <a:xfrm>
                <a:off x="10585716" y="3428532"/>
                <a:ext cx="54118" cy="69678"/>
              </a:xfrm>
              <a:prstGeom prst="roundRect">
                <a:avLst>
                  <a:gd name="adj" fmla="val 16667"/>
                </a:avLst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8" fontAlgn="auto"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AutoShape 17"/>
              <p:cNvSpPr>
                <a:spLocks noChangeArrowheads="1"/>
              </p:cNvSpPr>
              <p:nvPr/>
            </p:nvSpPr>
            <p:spPr bwMode="auto">
              <a:xfrm>
                <a:off x="10594736" y="3484724"/>
                <a:ext cx="36079" cy="76421"/>
              </a:xfrm>
              <a:custGeom>
                <a:avLst/>
                <a:gdLst>
                  <a:gd name="T0" fmla="*/ 1 w 21600"/>
                  <a:gd name="T1" fmla="*/ 4 h 21600"/>
                  <a:gd name="T2" fmla="*/ 1 w 21600"/>
                  <a:gd name="T3" fmla="*/ 8 h 21600"/>
                  <a:gd name="T4" fmla="*/ 0 w 21600"/>
                  <a:gd name="T5" fmla="*/ 4 h 21600"/>
                  <a:gd name="T6" fmla="*/ 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720 w 21600"/>
                  <a:gd name="T13" fmla="*/ 3759 h 21600"/>
                  <a:gd name="T14" fmla="*/ 17880 w 21600"/>
                  <a:gd name="T15" fmla="*/ 1784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960" y="21600"/>
                    </a:lnTo>
                    <a:lnTo>
                      <a:pt x="1764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378" fontAlgn="auto"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AutoShape 18"/>
              <p:cNvSpPr>
                <a:spLocks noChangeArrowheads="1"/>
              </p:cNvSpPr>
              <p:nvPr/>
            </p:nvSpPr>
            <p:spPr bwMode="auto">
              <a:xfrm flipV="1">
                <a:off x="10594736" y="3565640"/>
                <a:ext cx="36079" cy="10115"/>
              </a:xfrm>
              <a:custGeom>
                <a:avLst/>
                <a:gdLst>
                  <a:gd name="T0" fmla="*/ 1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720 w 21600"/>
                  <a:gd name="T13" fmla="*/ 3600 h 21600"/>
                  <a:gd name="T14" fmla="*/ 17880 w 21600"/>
                  <a:gd name="T15" fmla="*/ 180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960" y="21600"/>
                    </a:lnTo>
                    <a:lnTo>
                      <a:pt x="1764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9525" algn="ctr">
                <a:noFill/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defTabSz="914378" fontAlgn="auto"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32" name="Group 384"/>
            <p:cNvGrpSpPr/>
            <p:nvPr/>
          </p:nvGrpSpPr>
          <p:grpSpPr>
            <a:xfrm>
              <a:off x="2512053" y="2647201"/>
              <a:ext cx="116550" cy="423561"/>
              <a:chOff x="10585716" y="3379083"/>
              <a:chExt cx="54118" cy="196672"/>
            </a:xfrm>
            <a:grpFill/>
            <a:effectLst/>
          </p:grpSpPr>
          <p:sp>
            <p:nvSpPr>
              <p:cNvPr id="133" name="AutoShape 15"/>
              <p:cNvSpPr>
                <a:spLocks noChangeArrowheads="1"/>
              </p:cNvSpPr>
              <p:nvPr/>
            </p:nvSpPr>
            <p:spPr bwMode="auto">
              <a:xfrm>
                <a:off x="10588723" y="3379083"/>
                <a:ext cx="48105" cy="44954"/>
              </a:xfrm>
              <a:custGeom>
                <a:avLst/>
                <a:gdLst>
                  <a:gd name="T0" fmla="*/ 1 w 21600"/>
                  <a:gd name="T1" fmla="*/ 0 h 21600"/>
                  <a:gd name="T2" fmla="*/ 0 w 21600"/>
                  <a:gd name="T3" fmla="*/ 0 h 21600"/>
                  <a:gd name="T4" fmla="*/ 0 w 21600"/>
                  <a:gd name="T5" fmla="*/ 1 h 21600"/>
                  <a:gd name="T6" fmla="*/ 0 w 21600"/>
                  <a:gd name="T7" fmla="*/ 2 h 21600"/>
                  <a:gd name="T8" fmla="*/ 1 w 21600"/>
                  <a:gd name="T9" fmla="*/ 3 h 21600"/>
                  <a:gd name="T10" fmla="*/ 2 w 21600"/>
                  <a:gd name="T11" fmla="*/ 2 h 21600"/>
                  <a:gd name="T12" fmla="*/ 3 w 21600"/>
                  <a:gd name="T13" fmla="*/ 1 h 21600"/>
                  <a:gd name="T14" fmla="*/ 2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0 w 21600"/>
                  <a:gd name="T25" fmla="*/ 3150 h 21600"/>
                  <a:gd name="T26" fmla="*/ 18450 w 21600"/>
                  <a:gd name="T27" fmla="*/ 1845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600" y="10800"/>
                    </a:moveTo>
                    <a:cubicBezTo>
                      <a:pt x="3600" y="14776"/>
                      <a:pt x="6824" y="18000"/>
                      <a:pt x="10800" y="18000"/>
                    </a:cubicBezTo>
                    <a:cubicBezTo>
                      <a:pt x="14776" y="18000"/>
                      <a:pt x="18000" y="14776"/>
                      <a:pt x="18000" y="10800"/>
                    </a:cubicBezTo>
                    <a:cubicBezTo>
                      <a:pt x="18000" y="6824"/>
                      <a:pt x="14776" y="3600"/>
                      <a:pt x="10800" y="3600"/>
                    </a:cubicBezTo>
                    <a:cubicBezTo>
                      <a:pt x="6824" y="3600"/>
                      <a:pt x="3600" y="6824"/>
                      <a:pt x="3600" y="10800"/>
                    </a:cubicBezTo>
                    <a:close/>
                  </a:path>
                </a:pathLst>
              </a:cu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8" fontAlgn="auto"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4" name="AutoShape 16"/>
              <p:cNvSpPr>
                <a:spLocks noChangeArrowheads="1"/>
              </p:cNvSpPr>
              <p:nvPr/>
            </p:nvSpPr>
            <p:spPr bwMode="auto">
              <a:xfrm>
                <a:off x="10585716" y="3428532"/>
                <a:ext cx="54118" cy="69678"/>
              </a:xfrm>
              <a:prstGeom prst="roundRect">
                <a:avLst>
                  <a:gd name="adj" fmla="val 16667"/>
                </a:avLst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378" fontAlgn="auto"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5" name="AutoShape 17"/>
              <p:cNvSpPr>
                <a:spLocks noChangeArrowheads="1"/>
              </p:cNvSpPr>
              <p:nvPr/>
            </p:nvSpPr>
            <p:spPr bwMode="auto">
              <a:xfrm>
                <a:off x="10594736" y="3484724"/>
                <a:ext cx="36079" cy="76421"/>
              </a:xfrm>
              <a:custGeom>
                <a:avLst/>
                <a:gdLst>
                  <a:gd name="T0" fmla="*/ 1 w 21600"/>
                  <a:gd name="T1" fmla="*/ 4 h 21600"/>
                  <a:gd name="T2" fmla="*/ 1 w 21600"/>
                  <a:gd name="T3" fmla="*/ 8 h 21600"/>
                  <a:gd name="T4" fmla="*/ 0 w 21600"/>
                  <a:gd name="T5" fmla="*/ 4 h 21600"/>
                  <a:gd name="T6" fmla="*/ 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720 w 21600"/>
                  <a:gd name="T13" fmla="*/ 3759 h 21600"/>
                  <a:gd name="T14" fmla="*/ 17880 w 21600"/>
                  <a:gd name="T15" fmla="*/ 1784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960" y="21600"/>
                    </a:lnTo>
                    <a:lnTo>
                      <a:pt x="1764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378" fontAlgn="auto"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AutoShape 18"/>
              <p:cNvSpPr>
                <a:spLocks noChangeArrowheads="1"/>
              </p:cNvSpPr>
              <p:nvPr/>
            </p:nvSpPr>
            <p:spPr bwMode="auto">
              <a:xfrm flipV="1">
                <a:off x="10594736" y="3565640"/>
                <a:ext cx="36079" cy="10115"/>
              </a:xfrm>
              <a:custGeom>
                <a:avLst/>
                <a:gdLst>
                  <a:gd name="T0" fmla="*/ 1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720 w 21600"/>
                  <a:gd name="T13" fmla="*/ 3600 h 21600"/>
                  <a:gd name="T14" fmla="*/ 17880 w 21600"/>
                  <a:gd name="T15" fmla="*/ 180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960" y="21600"/>
                    </a:lnTo>
                    <a:lnTo>
                      <a:pt x="1764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9525" algn="ctr">
                <a:noFill/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defTabSz="914378" fontAlgn="auto"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55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66" y="0"/>
            <a:ext cx="8726093" cy="26723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5400000">
            <a:off x="1537998" y="-1551809"/>
            <a:ext cx="2686177" cy="5762174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82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341314"/>
            <a:ext cx="3974577" cy="731837"/>
          </a:xfrm>
        </p:spPr>
        <p:txBody>
          <a:bodyPr anchor="t"/>
          <a:lstStyle/>
          <a:p>
            <a:pPr defTabSz="914378"/>
            <a:r>
              <a:rPr lang="en-US" dirty="0">
                <a:solidFill>
                  <a:schemeClr val="bg1"/>
                </a:solidFill>
              </a:rPr>
              <a:t>Requirements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for Next Generation </a:t>
            </a:r>
            <a:r>
              <a:rPr lang="en-US" dirty="0" err="1">
                <a:solidFill>
                  <a:schemeClr val="bg1"/>
                </a:solidFill>
              </a:rPr>
              <a:t>Hyperconvergence</a:t>
            </a:r>
            <a:r>
              <a:rPr lang="en-US" dirty="0">
                <a:solidFill>
                  <a:schemeClr val="bg1"/>
                </a:solidFill>
              </a:rPr>
              <a:t> 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428412" y="2006931"/>
            <a:ext cx="2436810" cy="2602350"/>
            <a:chOff x="3428412" y="2006931"/>
            <a:chExt cx="2436810" cy="2602350"/>
          </a:xfrm>
        </p:grpSpPr>
        <p:sp>
          <p:nvSpPr>
            <p:cNvPr id="87" name="Rectangle 86"/>
            <p:cNvSpPr/>
            <p:nvPr/>
          </p:nvSpPr>
          <p:spPr>
            <a:xfrm>
              <a:off x="3428412" y="3439730"/>
              <a:ext cx="2436810" cy="116955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 defTabSz="423302">
                <a:spcBef>
                  <a:spcPts val="1200"/>
                </a:spcBef>
              </a:pPr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Next-Gen </a:t>
              </a:r>
              <a:br>
                <a:rPr lang="en-US" sz="16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</a:br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Data Platform</a:t>
              </a:r>
            </a:p>
            <a:p>
              <a:pPr algn="ctr" defTabSz="423302">
                <a:spcBef>
                  <a:spcPts val="1200"/>
                </a:spcBef>
              </a:pP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Advanced File </a:t>
              </a:r>
              <a:b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</a:b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System</a:t>
              </a:r>
            </a:p>
          </p:txBody>
        </p:sp>
        <p:sp>
          <p:nvSpPr>
            <p:cNvPr id="88" name="Oval 87"/>
            <p:cNvSpPr/>
            <p:nvPr/>
          </p:nvSpPr>
          <p:spPr>
            <a:xfrm>
              <a:off x="4028344" y="2006931"/>
              <a:ext cx="1315945" cy="131594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txBody>
            <a:bodyPr wrap="none" anchor="ctr">
              <a:noAutofit/>
            </a:bodyPr>
            <a:lstStyle/>
            <a:p>
              <a:pPr algn="ctr" defTabSz="823085">
                <a:lnSpc>
                  <a:spcPct val="90000"/>
                </a:lnSpc>
                <a:spcAft>
                  <a:spcPct val="35000"/>
                </a:spcAft>
              </a:pPr>
              <a:endParaRPr lang="en-US" sz="2000" b="1" dirty="0">
                <a:solidFill>
                  <a:srgbClr val="FFFFFF"/>
                </a:solidFill>
                <a:latin typeface="+mn-lt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4478498" y="2457085"/>
              <a:ext cx="415636" cy="415636"/>
              <a:chOff x="5752306" y="18299270"/>
              <a:chExt cx="558800" cy="558800"/>
            </a:xfrm>
            <a:solidFill>
              <a:schemeClr val="accent2"/>
            </a:solidFill>
          </p:grpSpPr>
          <p:sp>
            <p:nvSpPr>
              <p:cNvPr id="90" name="Freeform 95"/>
              <p:cNvSpPr>
                <a:spLocks noEditPoints="1"/>
              </p:cNvSpPr>
              <p:nvPr/>
            </p:nvSpPr>
            <p:spPr bwMode="auto">
              <a:xfrm>
                <a:off x="5752306" y="18299270"/>
                <a:ext cx="558800" cy="165100"/>
              </a:xfrm>
              <a:custGeom>
                <a:avLst/>
                <a:gdLst>
                  <a:gd name="T0" fmla="*/ 109 w 734"/>
                  <a:gd name="T1" fmla="*/ 150 h 217"/>
                  <a:gd name="T2" fmla="*/ 67 w 734"/>
                  <a:gd name="T3" fmla="*/ 109 h 217"/>
                  <a:gd name="T4" fmla="*/ 109 w 734"/>
                  <a:gd name="T5" fmla="*/ 67 h 217"/>
                  <a:gd name="T6" fmla="*/ 150 w 734"/>
                  <a:gd name="T7" fmla="*/ 109 h 217"/>
                  <a:gd name="T8" fmla="*/ 109 w 734"/>
                  <a:gd name="T9" fmla="*/ 150 h 217"/>
                  <a:gd name="T10" fmla="*/ 700 w 734"/>
                  <a:gd name="T11" fmla="*/ 0 h 217"/>
                  <a:gd name="T12" fmla="*/ 34 w 734"/>
                  <a:gd name="T13" fmla="*/ 0 h 217"/>
                  <a:gd name="T14" fmla="*/ 0 w 734"/>
                  <a:gd name="T15" fmla="*/ 34 h 217"/>
                  <a:gd name="T16" fmla="*/ 0 w 734"/>
                  <a:gd name="T17" fmla="*/ 217 h 217"/>
                  <a:gd name="T18" fmla="*/ 734 w 734"/>
                  <a:gd name="T19" fmla="*/ 217 h 217"/>
                  <a:gd name="T20" fmla="*/ 734 w 734"/>
                  <a:gd name="T21" fmla="*/ 34 h 217"/>
                  <a:gd name="T22" fmla="*/ 700 w 734"/>
                  <a:gd name="T23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4" h="217">
                    <a:moveTo>
                      <a:pt x="109" y="150"/>
                    </a:moveTo>
                    <a:cubicBezTo>
                      <a:pt x="86" y="150"/>
                      <a:pt x="67" y="132"/>
                      <a:pt x="67" y="109"/>
                    </a:cubicBezTo>
                    <a:cubicBezTo>
                      <a:pt x="67" y="86"/>
                      <a:pt x="86" y="67"/>
                      <a:pt x="109" y="67"/>
                    </a:cubicBezTo>
                    <a:cubicBezTo>
                      <a:pt x="132" y="67"/>
                      <a:pt x="150" y="86"/>
                      <a:pt x="150" y="109"/>
                    </a:cubicBezTo>
                    <a:cubicBezTo>
                      <a:pt x="150" y="132"/>
                      <a:pt x="132" y="150"/>
                      <a:pt x="109" y="150"/>
                    </a:cubicBezTo>
                    <a:close/>
                    <a:moveTo>
                      <a:pt x="700" y="0"/>
                    </a:moveTo>
                    <a:lnTo>
                      <a:pt x="34" y="0"/>
                    </a:lnTo>
                    <a:cubicBezTo>
                      <a:pt x="15" y="0"/>
                      <a:pt x="0" y="15"/>
                      <a:pt x="0" y="34"/>
                    </a:cubicBezTo>
                    <a:lnTo>
                      <a:pt x="0" y="217"/>
                    </a:lnTo>
                    <a:lnTo>
                      <a:pt x="734" y="217"/>
                    </a:lnTo>
                    <a:lnTo>
                      <a:pt x="734" y="34"/>
                    </a:lnTo>
                    <a:cubicBezTo>
                      <a:pt x="734" y="15"/>
                      <a:pt x="719" y="0"/>
                      <a:pt x="70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b="1" dirty="0"/>
              </a:p>
            </p:txBody>
          </p:sp>
          <p:sp>
            <p:nvSpPr>
              <p:cNvPr id="91" name="Freeform 96"/>
              <p:cNvSpPr>
                <a:spLocks/>
              </p:cNvSpPr>
              <p:nvPr/>
            </p:nvSpPr>
            <p:spPr bwMode="auto">
              <a:xfrm>
                <a:off x="5752306" y="18692970"/>
                <a:ext cx="558800" cy="165100"/>
              </a:xfrm>
              <a:custGeom>
                <a:avLst/>
                <a:gdLst>
                  <a:gd name="T0" fmla="*/ 0 w 734"/>
                  <a:gd name="T1" fmla="*/ 183 h 217"/>
                  <a:gd name="T2" fmla="*/ 34 w 734"/>
                  <a:gd name="T3" fmla="*/ 217 h 217"/>
                  <a:gd name="T4" fmla="*/ 700 w 734"/>
                  <a:gd name="T5" fmla="*/ 217 h 217"/>
                  <a:gd name="T6" fmla="*/ 734 w 734"/>
                  <a:gd name="T7" fmla="*/ 183 h 217"/>
                  <a:gd name="T8" fmla="*/ 734 w 734"/>
                  <a:gd name="T9" fmla="*/ 0 h 217"/>
                  <a:gd name="T10" fmla="*/ 0 w 734"/>
                  <a:gd name="T11" fmla="*/ 0 h 217"/>
                  <a:gd name="T12" fmla="*/ 0 w 734"/>
                  <a:gd name="T13" fmla="*/ 18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217">
                    <a:moveTo>
                      <a:pt x="0" y="183"/>
                    </a:moveTo>
                    <a:cubicBezTo>
                      <a:pt x="0" y="202"/>
                      <a:pt x="15" y="217"/>
                      <a:pt x="34" y="217"/>
                    </a:cubicBezTo>
                    <a:lnTo>
                      <a:pt x="700" y="217"/>
                    </a:lnTo>
                    <a:cubicBezTo>
                      <a:pt x="719" y="217"/>
                      <a:pt x="734" y="202"/>
                      <a:pt x="734" y="183"/>
                    </a:cubicBezTo>
                    <a:lnTo>
                      <a:pt x="734" y="0"/>
                    </a:lnTo>
                    <a:lnTo>
                      <a:pt x="0" y="0"/>
                    </a:lnTo>
                    <a:lnTo>
                      <a:pt x="0" y="18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b="1" dirty="0"/>
              </a:p>
            </p:txBody>
          </p:sp>
          <p:sp>
            <p:nvSpPr>
              <p:cNvPr id="92" name="Rectangle 97"/>
              <p:cNvSpPr>
                <a:spLocks noChangeArrowheads="1"/>
              </p:cNvSpPr>
              <p:nvPr/>
            </p:nvSpPr>
            <p:spPr bwMode="auto">
              <a:xfrm>
                <a:off x="5752306" y="18515170"/>
                <a:ext cx="558800" cy="1270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b="1" dirty="0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6007461" y="2006931"/>
            <a:ext cx="2582776" cy="2602350"/>
            <a:chOff x="6007461" y="2006931"/>
            <a:chExt cx="2582776" cy="2602350"/>
          </a:xfrm>
        </p:grpSpPr>
        <p:grpSp>
          <p:nvGrpSpPr>
            <p:cNvPr id="11" name="Group 10"/>
            <p:cNvGrpSpPr/>
            <p:nvPr/>
          </p:nvGrpSpPr>
          <p:grpSpPr>
            <a:xfrm>
              <a:off x="6007461" y="2006931"/>
              <a:ext cx="2582776" cy="2602350"/>
              <a:chOff x="6007461" y="2006931"/>
              <a:chExt cx="2582776" cy="2602350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6007461" y="3439730"/>
                <a:ext cx="2582776" cy="1169551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algn="ctr" defTabSz="423302">
                  <a:spcBef>
                    <a:spcPts val="1200"/>
                  </a:spcBef>
                </a:pPr>
                <a:r>
                  <a:rPr lang="en-US" sz="1600" b="1" dirty="0">
                    <a:solidFill>
                      <a:schemeClr val="accent3"/>
                    </a:solidFill>
                    <a:latin typeface="+mn-lt"/>
                  </a:rPr>
                  <a:t>Convergence on a Common Platform </a:t>
                </a:r>
              </a:p>
              <a:p>
                <a:pPr algn="ctr" defTabSz="423302">
                  <a:spcBef>
                    <a:spcPts val="1200"/>
                  </a:spcBef>
                </a:pPr>
                <a:r>
                  <a:rPr lang="en-US" sz="1400" dirty="0">
                    <a:solidFill>
                      <a:schemeClr val="accent3"/>
                    </a:solidFill>
                    <a:latin typeface="+mn-lt"/>
                  </a:rPr>
                  <a:t>Integrating into existing and </a:t>
                </a:r>
                <a:br>
                  <a:rPr lang="en-US" sz="1400" dirty="0">
                    <a:solidFill>
                      <a:schemeClr val="accent3"/>
                    </a:solidFill>
                    <a:latin typeface="+mn-lt"/>
                  </a:rPr>
                </a:br>
                <a:r>
                  <a:rPr lang="en-US" sz="1400" dirty="0">
                    <a:solidFill>
                      <a:schemeClr val="accent3"/>
                    </a:solidFill>
                    <a:latin typeface="+mn-lt"/>
                  </a:rPr>
                  <a:t>future infrastructures</a:t>
                </a: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6622975" y="2006931"/>
                <a:ext cx="1315945" cy="1315945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/>
                </a:solidFill>
              </a:ln>
            </p:spPr>
            <p:txBody>
              <a:bodyPr wrap="none" anchor="ctr">
                <a:noAutofit/>
              </a:bodyPr>
              <a:lstStyle/>
              <a:p>
                <a:pPr algn="ctr" defTabSz="823085">
                  <a:lnSpc>
                    <a:spcPct val="90000"/>
                  </a:lnSpc>
                  <a:spcAft>
                    <a:spcPct val="35000"/>
                  </a:spcAft>
                </a:pPr>
                <a:endParaRPr lang="en-US" sz="20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2700000">
              <a:off x="7045656" y="2419175"/>
              <a:ext cx="506386" cy="506386"/>
              <a:chOff x="6886575" y="2264598"/>
              <a:chExt cx="815540" cy="81554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886575" y="2672366"/>
                <a:ext cx="815540" cy="0"/>
                <a:chOff x="6886575" y="2672366"/>
                <a:chExt cx="815540" cy="0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6886575" y="2672366"/>
                  <a:ext cx="365760" cy="0"/>
                </a:xfrm>
                <a:prstGeom prst="straightConnector1">
                  <a:avLst/>
                </a:prstGeom>
                <a:ln w="53975">
                  <a:solidFill>
                    <a:schemeClr val="accent3"/>
                  </a:solidFill>
                  <a:tailEnd type="triangl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7336355" y="2672366"/>
                  <a:ext cx="365760" cy="0"/>
                </a:xfrm>
                <a:prstGeom prst="straightConnector1">
                  <a:avLst/>
                </a:prstGeom>
                <a:ln w="53975">
                  <a:solidFill>
                    <a:schemeClr val="accent3"/>
                  </a:solidFill>
                  <a:tailEnd type="triangl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/>
              <p:cNvGrpSpPr/>
              <p:nvPr/>
            </p:nvGrpSpPr>
            <p:grpSpPr>
              <a:xfrm rot="5400000">
                <a:off x="6883669" y="2669461"/>
                <a:ext cx="815540" cy="5814"/>
                <a:chOff x="6871236" y="2657026"/>
                <a:chExt cx="815540" cy="5814"/>
              </a:xfrm>
            </p:grpSpPr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6871236" y="2657026"/>
                  <a:ext cx="365760" cy="0"/>
                </a:xfrm>
                <a:prstGeom prst="straightConnector1">
                  <a:avLst/>
                </a:prstGeom>
                <a:ln w="53975">
                  <a:solidFill>
                    <a:schemeClr val="accent3"/>
                  </a:solidFill>
                  <a:tailEnd type="triangl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 flipH="1">
                  <a:off x="7321016" y="2662840"/>
                  <a:ext cx="365760" cy="0"/>
                </a:xfrm>
                <a:prstGeom prst="straightConnector1">
                  <a:avLst/>
                </a:prstGeom>
                <a:ln w="53975">
                  <a:solidFill>
                    <a:schemeClr val="accent3"/>
                  </a:solidFill>
                  <a:tailEnd type="triangl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" name="Group 3"/>
          <p:cNvGrpSpPr/>
          <p:nvPr/>
        </p:nvGrpSpPr>
        <p:grpSpPr>
          <a:xfrm>
            <a:off x="941042" y="2006931"/>
            <a:ext cx="2278138" cy="2756238"/>
            <a:chOff x="941042" y="2006931"/>
            <a:chExt cx="2278138" cy="2756238"/>
          </a:xfrm>
        </p:grpSpPr>
        <p:grpSp>
          <p:nvGrpSpPr>
            <p:cNvPr id="19" name="Group 18"/>
            <p:cNvGrpSpPr/>
            <p:nvPr/>
          </p:nvGrpSpPr>
          <p:grpSpPr>
            <a:xfrm>
              <a:off x="941042" y="2006931"/>
              <a:ext cx="2278138" cy="2756238"/>
              <a:chOff x="941042" y="2006931"/>
              <a:chExt cx="2278138" cy="2756238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941042" y="3439730"/>
                <a:ext cx="2278138" cy="1323439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algn="ctr" defTabSz="423302">
                  <a:spcBef>
                    <a:spcPts val="1200"/>
                  </a:spcBef>
                </a:pPr>
                <a:r>
                  <a:rPr lang="en-US" sz="1600" b="1" dirty="0">
                    <a:solidFill>
                      <a:schemeClr val="accent1"/>
                    </a:solidFill>
                    <a:latin typeface="+mn-lt"/>
                  </a:rPr>
                  <a:t>Complete</a:t>
                </a:r>
              </a:p>
              <a:p>
                <a:pPr algn="ctr" defTabSz="423302">
                  <a:spcBef>
                    <a:spcPts val="1200"/>
                  </a:spcBef>
                </a:pPr>
                <a:r>
                  <a:rPr lang="en-US" sz="1400" dirty="0">
                    <a:solidFill>
                      <a:schemeClr val="accent1"/>
                    </a:solidFill>
                    <a:latin typeface="+mn-lt"/>
                  </a:rPr>
                  <a:t>Unified Network</a:t>
                </a:r>
                <a:br>
                  <a:rPr lang="en-US" sz="1400" dirty="0">
                    <a:solidFill>
                      <a:schemeClr val="accent1"/>
                    </a:solidFill>
                    <a:latin typeface="+mn-lt"/>
                  </a:rPr>
                </a:br>
                <a:r>
                  <a:rPr lang="en-US" sz="1400" dirty="0">
                    <a:solidFill>
                      <a:schemeClr val="accent1"/>
                    </a:solidFill>
                    <a:latin typeface="+mn-lt"/>
                  </a:rPr>
                  <a:t> and Management</a:t>
                </a:r>
              </a:p>
              <a:p>
                <a:pPr algn="ctr" defTabSz="423302">
                  <a:spcBef>
                    <a:spcPts val="1200"/>
                  </a:spcBef>
                </a:pPr>
                <a:endParaRPr lang="en-US" sz="1600" b="1" dirty="0">
                  <a:solidFill>
                    <a:schemeClr val="accent1"/>
                  </a:solidFill>
                  <a:latin typeface="+mn-lt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1433713" y="2006931"/>
                <a:ext cx="1315945" cy="1315945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1"/>
                </a:solidFill>
              </a:ln>
            </p:spPr>
            <p:txBody>
              <a:bodyPr wrap="none" anchor="ctr">
                <a:noAutofit/>
              </a:bodyPr>
              <a:lstStyle/>
              <a:p>
                <a:pPr algn="ctr" defTabSz="823085">
                  <a:lnSpc>
                    <a:spcPct val="90000"/>
                  </a:lnSpc>
                  <a:spcAft>
                    <a:spcPct val="35000"/>
                  </a:spcAft>
                </a:pPr>
                <a:endParaRPr lang="en-US" sz="20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851034" y="2318781"/>
              <a:ext cx="481302" cy="709413"/>
              <a:chOff x="5121559" y="1791734"/>
              <a:chExt cx="599950" cy="884294"/>
            </a:xfrm>
            <a:solidFill>
              <a:schemeClr val="accent1"/>
            </a:solidFill>
          </p:grpSpPr>
          <p:sp>
            <p:nvSpPr>
              <p:cNvPr id="54" name="Freeform 37"/>
              <p:cNvSpPr>
                <a:spLocks noEditPoints="1"/>
              </p:cNvSpPr>
              <p:nvPr/>
            </p:nvSpPr>
            <p:spPr bwMode="auto">
              <a:xfrm>
                <a:off x="5121559" y="1791734"/>
                <a:ext cx="599950" cy="884294"/>
              </a:xfrm>
              <a:custGeom>
                <a:avLst/>
                <a:gdLst>
                  <a:gd name="T0" fmla="*/ 2116 w 2316"/>
                  <a:gd name="T1" fmla="*/ 316 h 3413"/>
                  <a:gd name="T2" fmla="*/ 1704 w 2316"/>
                  <a:gd name="T3" fmla="*/ 316 h 3413"/>
                  <a:gd name="T4" fmla="*/ 1666 w 2316"/>
                  <a:gd name="T5" fmla="*/ 194 h 3413"/>
                  <a:gd name="T6" fmla="*/ 1618 w 2316"/>
                  <a:gd name="T7" fmla="*/ 159 h 3413"/>
                  <a:gd name="T8" fmla="*/ 1417 w 2316"/>
                  <a:gd name="T9" fmla="*/ 159 h 3413"/>
                  <a:gd name="T10" fmla="*/ 1171 w 2316"/>
                  <a:gd name="T11" fmla="*/ 0 h 3413"/>
                  <a:gd name="T12" fmla="*/ 924 w 2316"/>
                  <a:gd name="T13" fmla="*/ 159 h 3413"/>
                  <a:gd name="T14" fmla="*/ 723 w 2316"/>
                  <a:gd name="T15" fmla="*/ 159 h 3413"/>
                  <a:gd name="T16" fmla="*/ 675 w 2316"/>
                  <a:gd name="T17" fmla="*/ 195 h 3413"/>
                  <a:gd name="T18" fmla="*/ 636 w 2316"/>
                  <a:gd name="T19" fmla="*/ 316 h 3413"/>
                  <a:gd name="T20" fmla="*/ 199 w 2316"/>
                  <a:gd name="T21" fmla="*/ 316 h 3413"/>
                  <a:gd name="T22" fmla="*/ 0 w 2316"/>
                  <a:gd name="T23" fmla="*/ 515 h 3413"/>
                  <a:gd name="T24" fmla="*/ 0 w 2316"/>
                  <a:gd name="T25" fmla="*/ 3213 h 3413"/>
                  <a:gd name="T26" fmla="*/ 199 w 2316"/>
                  <a:gd name="T27" fmla="*/ 3413 h 3413"/>
                  <a:gd name="T28" fmla="*/ 1040 w 2316"/>
                  <a:gd name="T29" fmla="*/ 3413 h 3413"/>
                  <a:gd name="T30" fmla="*/ 1276 w 2316"/>
                  <a:gd name="T31" fmla="*/ 3413 h 3413"/>
                  <a:gd name="T32" fmla="*/ 2116 w 2316"/>
                  <a:gd name="T33" fmla="*/ 3413 h 3413"/>
                  <a:gd name="T34" fmla="*/ 2316 w 2316"/>
                  <a:gd name="T35" fmla="*/ 3213 h 3413"/>
                  <a:gd name="T36" fmla="*/ 2316 w 2316"/>
                  <a:gd name="T37" fmla="*/ 3208 h 3413"/>
                  <a:gd name="T38" fmla="*/ 2316 w 2316"/>
                  <a:gd name="T39" fmla="*/ 515 h 3413"/>
                  <a:gd name="T40" fmla="*/ 2116 w 2316"/>
                  <a:gd name="T41" fmla="*/ 316 h 3413"/>
                  <a:gd name="T42" fmla="*/ 1171 w 2316"/>
                  <a:gd name="T43" fmla="*/ 129 h 3413"/>
                  <a:gd name="T44" fmla="*/ 1276 w 2316"/>
                  <a:gd name="T45" fmla="*/ 234 h 3413"/>
                  <a:gd name="T46" fmla="*/ 1171 w 2316"/>
                  <a:gd name="T47" fmla="*/ 339 h 3413"/>
                  <a:gd name="T48" fmla="*/ 1065 w 2316"/>
                  <a:gd name="T49" fmla="*/ 234 h 3413"/>
                  <a:gd name="T50" fmla="*/ 1171 w 2316"/>
                  <a:gd name="T51" fmla="*/ 129 h 3413"/>
                  <a:gd name="T52" fmla="*/ 2116 w 2316"/>
                  <a:gd name="T53" fmla="*/ 3258 h 3413"/>
                  <a:gd name="T54" fmla="*/ 1276 w 2316"/>
                  <a:gd name="T55" fmla="*/ 3258 h 3413"/>
                  <a:gd name="T56" fmla="*/ 1040 w 2316"/>
                  <a:gd name="T57" fmla="*/ 3258 h 3413"/>
                  <a:gd name="T58" fmla="*/ 199 w 2316"/>
                  <a:gd name="T59" fmla="*/ 3258 h 3413"/>
                  <a:gd name="T60" fmla="*/ 154 w 2316"/>
                  <a:gd name="T61" fmla="*/ 3213 h 3413"/>
                  <a:gd name="T62" fmla="*/ 154 w 2316"/>
                  <a:gd name="T63" fmla="*/ 515 h 3413"/>
                  <a:gd name="T64" fmla="*/ 199 w 2316"/>
                  <a:gd name="T65" fmla="*/ 470 h 3413"/>
                  <a:gd name="T66" fmla="*/ 587 w 2316"/>
                  <a:gd name="T67" fmla="*/ 470 h 3413"/>
                  <a:gd name="T68" fmla="*/ 553 w 2316"/>
                  <a:gd name="T69" fmla="*/ 577 h 3413"/>
                  <a:gd name="T70" fmla="*/ 603 w 2316"/>
                  <a:gd name="T71" fmla="*/ 645 h 3413"/>
                  <a:gd name="T72" fmla="*/ 1739 w 2316"/>
                  <a:gd name="T73" fmla="*/ 645 h 3413"/>
                  <a:gd name="T74" fmla="*/ 1788 w 2316"/>
                  <a:gd name="T75" fmla="*/ 578 h 3413"/>
                  <a:gd name="T76" fmla="*/ 1753 w 2316"/>
                  <a:gd name="T77" fmla="*/ 470 h 3413"/>
                  <a:gd name="T78" fmla="*/ 2116 w 2316"/>
                  <a:gd name="T79" fmla="*/ 470 h 3413"/>
                  <a:gd name="T80" fmla="*/ 2161 w 2316"/>
                  <a:gd name="T81" fmla="*/ 515 h 3413"/>
                  <a:gd name="T82" fmla="*/ 2161 w 2316"/>
                  <a:gd name="T83" fmla="*/ 2903 h 3413"/>
                  <a:gd name="T84" fmla="*/ 2161 w 2316"/>
                  <a:gd name="T85" fmla="*/ 3168 h 3413"/>
                  <a:gd name="T86" fmla="*/ 2161 w 2316"/>
                  <a:gd name="T87" fmla="*/ 3213 h 3413"/>
                  <a:gd name="T88" fmla="*/ 2116 w 2316"/>
                  <a:gd name="T89" fmla="*/ 3258 h 3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316" h="3413">
                    <a:moveTo>
                      <a:pt x="2116" y="316"/>
                    </a:moveTo>
                    <a:cubicBezTo>
                      <a:pt x="1704" y="316"/>
                      <a:pt x="1704" y="316"/>
                      <a:pt x="1704" y="316"/>
                    </a:cubicBezTo>
                    <a:cubicBezTo>
                      <a:pt x="1666" y="194"/>
                      <a:pt x="1666" y="194"/>
                      <a:pt x="1666" y="194"/>
                    </a:cubicBezTo>
                    <a:cubicBezTo>
                      <a:pt x="1659" y="174"/>
                      <a:pt x="1640" y="159"/>
                      <a:pt x="1618" y="159"/>
                    </a:cubicBezTo>
                    <a:cubicBezTo>
                      <a:pt x="1417" y="159"/>
                      <a:pt x="1417" y="159"/>
                      <a:pt x="1417" y="159"/>
                    </a:cubicBezTo>
                    <a:cubicBezTo>
                      <a:pt x="1375" y="65"/>
                      <a:pt x="1280" y="0"/>
                      <a:pt x="1171" y="0"/>
                    </a:cubicBezTo>
                    <a:cubicBezTo>
                      <a:pt x="1061" y="0"/>
                      <a:pt x="967" y="65"/>
                      <a:pt x="924" y="159"/>
                    </a:cubicBezTo>
                    <a:cubicBezTo>
                      <a:pt x="723" y="159"/>
                      <a:pt x="723" y="159"/>
                      <a:pt x="723" y="159"/>
                    </a:cubicBezTo>
                    <a:cubicBezTo>
                      <a:pt x="701" y="159"/>
                      <a:pt x="682" y="174"/>
                      <a:pt x="675" y="195"/>
                    </a:cubicBezTo>
                    <a:cubicBezTo>
                      <a:pt x="636" y="316"/>
                      <a:pt x="636" y="316"/>
                      <a:pt x="636" y="316"/>
                    </a:cubicBezTo>
                    <a:cubicBezTo>
                      <a:pt x="199" y="316"/>
                      <a:pt x="199" y="316"/>
                      <a:pt x="199" y="316"/>
                    </a:cubicBezTo>
                    <a:cubicBezTo>
                      <a:pt x="89" y="316"/>
                      <a:pt x="0" y="405"/>
                      <a:pt x="0" y="515"/>
                    </a:cubicBezTo>
                    <a:cubicBezTo>
                      <a:pt x="0" y="3213"/>
                      <a:pt x="0" y="3213"/>
                      <a:pt x="0" y="3213"/>
                    </a:cubicBezTo>
                    <a:cubicBezTo>
                      <a:pt x="0" y="3323"/>
                      <a:pt x="89" y="3413"/>
                      <a:pt x="199" y="3413"/>
                    </a:cubicBezTo>
                    <a:cubicBezTo>
                      <a:pt x="1040" y="3413"/>
                      <a:pt x="1040" y="3413"/>
                      <a:pt x="1040" y="3413"/>
                    </a:cubicBezTo>
                    <a:cubicBezTo>
                      <a:pt x="1276" y="3413"/>
                      <a:pt x="1276" y="3413"/>
                      <a:pt x="1276" y="3413"/>
                    </a:cubicBezTo>
                    <a:cubicBezTo>
                      <a:pt x="2116" y="3413"/>
                      <a:pt x="2116" y="3413"/>
                      <a:pt x="2116" y="3413"/>
                    </a:cubicBezTo>
                    <a:cubicBezTo>
                      <a:pt x="2226" y="3413"/>
                      <a:pt x="2316" y="3323"/>
                      <a:pt x="2316" y="3213"/>
                    </a:cubicBezTo>
                    <a:cubicBezTo>
                      <a:pt x="2316" y="3209"/>
                      <a:pt x="2316" y="3208"/>
                      <a:pt x="2316" y="3208"/>
                    </a:cubicBezTo>
                    <a:cubicBezTo>
                      <a:pt x="2316" y="515"/>
                      <a:pt x="2316" y="515"/>
                      <a:pt x="2316" y="515"/>
                    </a:cubicBezTo>
                    <a:cubicBezTo>
                      <a:pt x="2316" y="405"/>
                      <a:pt x="2226" y="316"/>
                      <a:pt x="2116" y="316"/>
                    </a:cubicBezTo>
                    <a:close/>
                    <a:moveTo>
                      <a:pt x="1171" y="129"/>
                    </a:moveTo>
                    <a:cubicBezTo>
                      <a:pt x="1229" y="129"/>
                      <a:pt x="1276" y="176"/>
                      <a:pt x="1276" y="234"/>
                    </a:cubicBezTo>
                    <a:cubicBezTo>
                      <a:pt x="1276" y="292"/>
                      <a:pt x="1229" y="339"/>
                      <a:pt x="1171" y="339"/>
                    </a:cubicBezTo>
                    <a:cubicBezTo>
                      <a:pt x="1113" y="339"/>
                      <a:pt x="1065" y="292"/>
                      <a:pt x="1065" y="234"/>
                    </a:cubicBezTo>
                    <a:cubicBezTo>
                      <a:pt x="1065" y="176"/>
                      <a:pt x="1113" y="129"/>
                      <a:pt x="1171" y="129"/>
                    </a:cubicBezTo>
                    <a:close/>
                    <a:moveTo>
                      <a:pt x="2116" y="3258"/>
                    </a:moveTo>
                    <a:cubicBezTo>
                      <a:pt x="1276" y="3258"/>
                      <a:pt x="1276" y="3258"/>
                      <a:pt x="1276" y="3258"/>
                    </a:cubicBezTo>
                    <a:cubicBezTo>
                      <a:pt x="1040" y="3258"/>
                      <a:pt x="1040" y="3258"/>
                      <a:pt x="1040" y="3258"/>
                    </a:cubicBezTo>
                    <a:cubicBezTo>
                      <a:pt x="199" y="3258"/>
                      <a:pt x="199" y="3258"/>
                      <a:pt x="199" y="3258"/>
                    </a:cubicBezTo>
                    <a:cubicBezTo>
                      <a:pt x="174" y="3258"/>
                      <a:pt x="154" y="3238"/>
                      <a:pt x="154" y="3213"/>
                    </a:cubicBezTo>
                    <a:cubicBezTo>
                      <a:pt x="154" y="515"/>
                      <a:pt x="154" y="515"/>
                      <a:pt x="154" y="515"/>
                    </a:cubicBezTo>
                    <a:cubicBezTo>
                      <a:pt x="154" y="491"/>
                      <a:pt x="174" y="470"/>
                      <a:pt x="199" y="470"/>
                    </a:cubicBezTo>
                    <a:cubicBezTo>
                      <a:pt x="587" y="470"/>
                      <a:pt x="587" y="470"/>
                      <a:pt x="587" y="470"/>
                    </a:cubicBezTo>
                    <a:cubicBezTo>
                      <a:pt x="553" y="577"/>
                      <a:pt x="553" y="577"/>
                      <a:pt x="553" y="577"/>
                    </a:cubicBezTo>
                    <a:cubicBezTo>
                      <a:pt x="543" y="611"/>
                      <a:pt x="568" y="645"/>
                      <a:pt x="603" y="645"/>
                    </a:cubicBezTo>
                    <a:cubicBezTo>
                      <a:pt x="1739" y="645"/>
                      <a:pt x="1739" y="645"/>
                      <a:pt x="1739" y="645"/>
                    </a:cubicBezTo>
                    <a:cubicBezTo>
                      <a:pt x="1774" y="645"/>
                      <a:pt x="1798" y="611"/>
                      <a:pt x="1788" y="578"/>
                    </a:cubicBezTo>
                    <a:cubicBezTo>
                      <a:pt x="1753" y="470"/>
                      <a:pt x="1753" y="470"/>
                      <a:pt x="1753" y="470"/>
                    </a:cubicBezTo>
                    <a:cubicBezTo>
                      <a:pt x="2116" y="470"/>
                      <a:pt x="2116" y="470"/>
                      <a:pt x="2116" y="470"/>
                    </a:cubicBezTo>
                    <a:cubicBezTo>
                      <a:pt x="2141" y="470"/>
                      <a:pt x="2161" y="491"/>
                      <a:pt x="2161" y="515"/>
                    </a:cubicBezTo>
                    <a:cubicBezTo>
                      <a:pt x="2161" y="2903"/>
                      <a:pt x="2161" y="2903"/>
                      <a:pt x="2161" y="2903"/>
                    </a:cubicBezTo>
                    <a:cubicBezTo>
                      <a:pt x="2161" y="3168"/>
                      <a:pt x="2161" y="3168"/>
                      <a:pt x="2161" y="3168"/>
                    </a:cubicBezTo>
                    <a:cubicBezTo>
                      <a:pt x="2161" y="3213"/>
                      <a:pt x="2161" y="3213"/>
                      <a:pt x="2161" y="3213"/>
                    </a:cubicBezTo>
                    <a:cubicBezTo>
                      <a:pt x="2161" y="3238"/>
                      <a:pt x="2141" y="3258"/>
                      <a:pt x="2116" y="32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38"/>
              <p:cNvSpPr>
                <a:spLocks noEditPoints="1"/>
              </p:cNvSpPr>
              <p:nvPr/>
            </p:nvSpPr>
            <p:spPr bwMode="auto">
              <a:xfrm>
                <a:off x="5202127" y="2001020"/>
                <a:ext cx="161667" cy="130370"/>
              </a:xfrm>
              <a:custGeom>
                <a:avLst/>
                <a:gdLst>
                  <a:gd name="T0" fmla="*/ 646 w 755"/>
                  <a:gd name="T1" fmla="*/ 24 h 609"/>
                  <a:gd name="T2" fmla="*/ 501 w 755"/>
                  <a:gd name="T3" fmla="*/ 169 h 609"/>
                  <a:gd name="T4" fmla="*/ 501 w 755"/>
                  <a:gd name="T5" fmla="*/ 138 h 609"/>
                  <a:gd name="T6" fmla="*/ 471 w 755"/>
                  <a:gd name="T7" fmla="*/ 108 h 609"/>
                  <a:gd name="T8" fmla="*/ 30 w 755"/>
                  <a:gd name="T9" fmla="*/ 108 h 609"/>
                  <a:gd name="T10" fmla="*/ 0 w 755"/>
                  <a:gd name="T11" fmla="*/ 138 h 609"/>
                  <a:gd name="T12" fmla="*/ 0 w 755"/>
                  <a:gd name="T13" fmla="*/ 579 h 609"/>
                  <a:gd name="T14" fmla="*/ 30 w 755"/>
                  <a:gd name="T15" fmla="*/ 609 h 609"/>
                  <a:gd name="T16" fmla="*/ 471 w 755"/>
                  <a:gd name="T17" fmla="*/ 609 h 609"/>
                  <a:gd name="T18" fmla="*/ 501 w 755"/>
                  <a:gd name="T19" fmla="*/ 579 h 609"/>
                  <a:gd name="T20" fmla="*/ 501 w 755"/>
                  <a:gd name="T21" fmla="*/ 340 h 609"/>
                  <a:gd name="T22" fmla="*/ 731 w 755"/>
                  <a:gd name="T23" fmla="*/ 109 h 609"/>
                  <a:gd name="T24" fmla="*/ 731 w 755"/>
                  <a:gd name="T25" fmla="*/ 24 h 609"/>
                  <a:gd name="T26" fmla="*/ 646 w 755"/>
                  <a:gd name="T27" fmla="*/ 24 h 609"/>
                  <a:gd name="T28" fmla="*/ 440 w 755"/>
                  <a:gd name="T29" fmla="*/ 229 h 609"/>
                  <a:gd name="T30" fmla="*/ 306 w 755"/>
                  <a:gd name="T31" fmla="*/ 364 h 609"/>
                  <a:gd name="T32" fmla="*/ 183 w 755"/>
                  <a:gd name="T33" fmla="*/ 242 h 609"/>
                  <a:gd name="T34" fmla="*/ 98 w 755"/>
                  <a:gd name="T35" fmla="*/ 242 h 609"/>
                  <a:gd name="T36" fmla="*/ 98 w 755"/>
                  <a:gd name="T37" fmla="*/ 327 h 609"/>
                  <a:gd name="T38" fmla="*/ 263 w 755"/>
                  <a:gd name="T39" fmla="*/ 492 h 609"/>
                  <a:gd name="T40" fmla="*/ 306 w 755"/>
                  <a:gd name="T41" fmla="*/ 510 h 609"/>
                  <a:gd name="T42" fmla="*/ 348 w 755"/>
                  <a:gd name="T43" fmla="*/ 492 h 609"/>
                  <a:gd name="T44" fmla="*/ 440 w 755"/>
                  <a:gd name="T45" fmla="*/ 400 h 609"/>
                  <a:gd name="T46" fmla="*/ 440 w 755"/>
                  <a:gd name="T47" fmla="*/ 549 h 609"/>
                  <a:gd name="T48" fmla="*/ 60 w 755"/>
                  <a:gd name="T49" fmla="*/ 549 h 609"/>
                  <a:gd name="T50" fmla="*/ 60 w 755"/>
                  <a:gd name="T51" fmla="*/ 168 h 609"/>
                  <a:gd name="T52" fmla="*/ 440 w 755"/>
                  <a:gd name="T53" fmla="*/ 168 h 609"/>
                  <a:gd name="T54" fmla="*/ 440 w 755"/>
                  <a:gd name="T55" fmla="*/ 229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55" h="609">
                    <a:moveTo>
                      <a:pt x="646" y="24"/>
                    </a:moveTo>
                    <a:cubicBezTo>
                      <a:pt x="501" y="169"/>
                      <a:pt x="501" y="169"/>
                      <a:pt x="501" y="169"/>
                    </a:cubicBezTo>
                    <a:cubicBezTo>
                      <a:pt x="501" y="138"/>
                      <a:pt x="501" y="138"/>
                      <a:pt x="501" y="138"/>
                    </a:cubicBezTo>
                    <a:cubicBezTo>
                      <a:pt x="501" y="122"/>
                      <a:pt x="487" y="108"/>
                      <a:pt x="471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13" y="108"/>
                      <a:pt x="0" y="122"/>
                      <a:pt x="0" y="138"/>
                    </a:cubicBezTo>
                    <a:cubicBezTo>
                      <a:pt x="0" y="579"/>
                      <a:pt x="0" y="579"/>
                      <a:pt x="0" y="579"/>
                    </a:cubicBezTo>
                    <a:cubicBezTo>
                      <a:pt x="0" y="596"/>
                      <a:pt x="13" y="609"/>
                      <a:pt x="30" y="609"/>
                    </a:cubicBezTo>
                    <a:cubicBezTo>
                      <a:pt x="471" y="609"/>
                      <a:pt x="471" y="609"/>
                      <a:pt x="471" y="609"/>
                    </a:cubicBezTo>
                    <a:cubicBezTo>
                      <a:pt x="487" y="609"/>
                      <a:pt x="501" y="596"/>
                      <a:pt x="501" y="579"/>
                    </a:cubicBezTo>
                    <a:cubicBezTo>
                      <a:pt x="501" y="340"/>
                      <a:pt x="501" y="340"/>
                      <a:pt x="501" y="340"/>
                    </a:cubicBezTo>
                    <a:cubicBezTo>
                      <a:pt x="731" y="109"/>
                      <a:pt x="731" y="109"/>
                      <a:pt x="731" y="109"/>
                    </a:cubicBezTo>
                    <a:cubicBezTo>
                      <a:pt x="755" y="86"/>
                      <a:pt x="755" y="47"/>
                      <a:pt x="731" y="24"/>
                    </a:cubicBezTo>
                    <a:cubicBezTo>
                      <a:pt x="707" y="0"/>
                      <a:pt x="669" y="0"/>
                      <a:pt x="646" y="24"/>
                    </a:cubicBezTo>
                    <a:close/>
                    <a:moveTo>
                      <a:pt x="440" y="229"/>
                    </a:moveTo>
                    <a:cubicBezTo>
                      <a:pt x="306" y="364"/>
                      <a:pt x="306" y="364"/>
                      <a:pt x="306" y="364"/>
                    </a:cubicBezTo>
                    <a:cubicBezTo>
                      <a:pt x="183" y="242"/>
                      <a:pt x="183" y="242"/>
                      <a:pt x="183" y="242"/>
                    </a:cubicBezTo>
                    <a:cubicBezTo>
                      <a:pt x="160" y="218"/>
                      <a:pt x="122" y="218"/>
                      <a:pt x="98" y="242"/>
                    </a:cubicBezTo>
                    <a:cubicBezTo>
                      <a:pt x="74" y="265"/>
                      <a:pt x="74" y="303"/>
                      <a:pt x="98" y="327"/>
                    </a:cubicBezTo>
                    <a:cubicBezTo>
                      <a:pt x="263" y="492"/>
                      <a:pt x="263" y="492"/>
                      <a:pt x="263" y="492"/>
                    </a:cubicBezTo>
                    <a:cubicBezTo>
                      <a:pt x="275" y="504"/>
                      <a:pt x="290" y="510"/>
                      <a:pt x="306" y="510"/>
                    </a:cubicBezTo>
                    <a:cubicBezTo>
                      <a:pt x="321" y="510"/>
                      <a:pt x="337" y="504"/>
                      <a:pt x="348" y="492"/>
                    </a:cubicBezTo>
                    <a:cubicBezTo>
                      <a:pt x="440" y="400"/>
                      <a:pt x="440" y="400"/>
                      <a:pt x="440" y="400"/>
                    </a:cubicBezTo>
                    <a:cubicBezTo>
                      <a:pt x="440" y="549"/>
                      <a:pt x="440" y="549"/>
                      <a:pt x="440" y="549"/>
                    </a:cubicBezTo>
                    <a:cubicBezTo>
                      <a:pt x="60" y="549"/>
                      <a:pt x="60" y="549"/>
                      <a:pt x="60" y="549"/>
                    </a:cubicBezTo>
                    <a:cubicBezTo>
                      <a:pt x="60" y="168"/>
                      <a:pt x="60" y="168"/>
                      <a:pt x="60" y="168"/>
                    </a:cubicBezTo>
                    <a:cubicBezTo>
                      <a:pt x="440" y="168"/>
                      <a:pt x="440" y="168"/>
                      <a:pt x="440" y="168"/>
                    </a:cubicBezTo>
                    <a:lnTo>
                      <a:pt x="440" y="2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" name="Freeform 52"/>
              <p:cNvSpPr>
                <a:spLocks noEditPoints="1"/>
              </p:cNvSpPr>
              <p:nvPr/>
            </p:nvSpPr>
            <p:spPr bwMode="auto">
              <a:xfrm>
                <a:off x="5240206" y="2170984"/>
                <a:ext cx="362655" cy="362655"/>
              </a:xfrm>
              <a:custGeom>
                <a:avLst/>
                <a:gdLst>
                  <a:gd name="T0" fmla="*/ 258 w 260"/>
                  <a:gd name="T1" fmla="*/ 148 h 260"/>
                  <a:gd name="T2" fmla="*/ 260 w 260"/>
                  <a:gd name="T3" fmla="*/ 130 h 260"/>
                  <a:gd name="T4" fmla="*/ 258 w 260"/>
                  <a:gd name="T5" fmla="*/ 112 h 260"/>
                  <a:gd name="T6" fmla="*/ 228 w 260"/>
                  <a:gd name="T7" fmla="*/ 105 h 260"/>
                  <a:gd name="T8" fmla="*/ 217 w 260"/>
                  <a:gd name="T9" fmla="*/ 78 h 260"/>
                  <a:gd name="T10" fmla="*/ 233 w 260"/>
                  <a:gd name="T11" fmla="*/ 52 h 260"/>
                  <a:gd name="T12" fmla="*/ 208 w 260"/>
                  <a:gd name="T13" fmla="*/ 27 h 260"/>
                  <a:gd name="T14" fmla="*/ 181 w 260"/>
                  <a:gd name="T15" fmla="*/ 43 h 260"/>
                  <a:gd name="T16" fmla="*/ 155 w 260"/>
                  <a:gd name="T17" fmla="*/ 32 h 260"/>
                  <a:gd name="T18" fmla="*/ 148 w 260"/>
                  <a:gd name="T19" fmla="*/ 2 h 260"/>
                  <a:gd name="T20" fmla="*/ 130 w 260"/>
                  <a:gd name="T21" fmla="*/ 0 h 260"/>
                  <a:gd name="T22" fmla="*/ 112 w 260"/>
                  <a:gd name="T23" fmla="*/ 2 h 260"/>
                  <a:gd name="T24" fmla="*/ 105 w 260"/>
                  <a:gd name="T25" fmla="*/ 32 h 260"/>
                  <a:gd name="T26" fmla="*/ 78 w 260"/>
                  <a:gd name="T27" fmla="*/ 43 h 260"/>
                  <a:gd name="T28" fmla="*/ 51 w 260"/>
                  <a:gd name="T29" fmla="*/ 27 h 260"/>
                  <a:gd name="T30" fmla="*/ 26 w 260"/>
                  <a:gd name="T31" fmla="*/ 52 h 260"/>
                  <a:gd name="T32" fmla="*/ 43 w 260"/>
                  <a:gd name="T33" fmla="*/ 78 h 260"/>
                  <a:gd name="T34" fmla="*/ 31 w 260"/>
                  <a:gd name="T35" fmla="*/ 105 h 260"/>
                  <a:gd name="T36" fmla="*/ 1 w 260"/>
                  <a:gd name="T37" fmla="*/ 112 h 260"/>
                  <a:gd name="T38" fmla="*/ 0 w 260"/>
                  <a:gd name="T39" fmla="*/ 130 h 260"/>
                  <a:gd name="T40" fmla="*/ 1 w 260"/>
                  <a:gd name="T41" fmla="*/ 148 h 260"/>
                  <a:gd name="T42" fmla="*/ 32 w 260"/>
                  <a:gd name="T43" fmla="*/ 155 h 260"/>
                  <a:gd name="T44" fmla="*/ 43 w 260"/>
                  <a:gd name="T45" fmla="*/ 182 h 260"/>
                  <a:gd name="T46" fmla="*/ 26 w 260"/>
                  <a:gd name="T47" fmla="*/ 209 h 260"/>
                  <a:gd name="T48" fmla="*/ 51 w 260"/>
                  <a:gd name="T49" fmla="*/ 234 h 260"/>
                  <a:gd name="T50" fmla="*/ 78 w 260"/>
                  <a:gd name="T51" fmla="*/ 217 h 260"/>
                  <a:gd name="T52" fmla="*/ 105 w 260"/>
                  <a:gd name="T53" fmla="*/ 228 h 260"/>
                  <a:gd name="T54" fmla="*/ 112 w 260"/>
                  <a:gd name="T55" fmla="*/ 259 h 260"/>
                  <a:gd name="T56" fmla="*/ 130 w 260"/>
                  <a:gd name="T57" fmla="*/ 260 h 260"/>
                  <a:gd name="T58" fmla="*/ 148 w 260"/>
                  <a:gd name="T59" fmla="*/ 259 h 260"/>
                  <a:gd name="T60" fmla="*/ 155 w 260"/>
                  <a:gd name="T61" fmla="*/ 228 h 260"/>
                  <a:gd name="T62" fmla="*/ 181 w 260"/>
                  <a:gd name="T63" fmla="*/ 217 h 260"/>
                  <a:gd name="T64" fmla="*/ 208 w 260"/>
                  <a:gd name="T65" fmla="*/ 234 h 260"/>
                  <a:gd name="T66" fmla="*/ 233 w 260"/>
                  <a:gd name="T67" fmla="*/ 209 h 260"/>
                  <a:gd name="T68" fmla="*/ 217 w 260"/>
                  <a:gd name="T69" fmla="*/ 182 h 260"/>
                  <a:gd name="T70" fmla="*/ 228 w 260"/>
                  <a:gd name="T71" fmla="*/ 155 h 260"/>
                  <a:gd name="T72" fmla="*/ 258 w 260"/>
                  <a:gd name="T73" fmla="*/ 148 h 260"/>
                  <a:gd name="T74" fmla="*/ 130 w 260"/>
                  <a:gd name="T75" fmla="*/ 189 h 260"/>
                  <a:gd name="T76" fmla="*/ 70 w 260"/>
                  <a:gd name="T77" fmla="*/ 130 h 260"/>
                  <a:gd name="T78" fmla="*/ 130 w 260"/>
                  <a:gd name="T79" fmla="*/ 71 h 260"/>
                  <a:gd name="T80" fmla="*/ 189 w 260"/>
                  <a:gd name="T81" fmla="*/ 130 h 260"/>
                  <a:gd name="T82" fmla="*/ 130 w 260"/>
                  <a:gd name="T83" fmla="*/ 189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0" h="260">
                    <a:moveTo>
                      <a:pt x="258" y="148"/>
                    </a:moveTo>
                    <a:cubicBezTo>
                      <a:pt x="259" y="142"/>
                      <a:pt x="260" y="136"/>
                      <a:pt x="260" y="130"/>
                    </a:cubicBezTo>
                    <a:cubicBezTo>
                      <a:pt x="260" y="124"/>
                      <a:pt x="259" y="118"/>
                      <a:pt x="258" y="112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5" y="96"/>
                      <a:pt x="222" y="87"/>
                      <a:pt x="217" y="78"/>
                    </a:cubicBezTo>
                    <a:cubicBezTo>
                      <a:pt x="233" y="52"/>
                      <a:pt x="233" y="52"/>
                      <a:pt x="233" y="52"/>
                    </a:cubicBezTo>
                    <a:cubicBezTo>
                      <a:pt x="226" y="42"/>
                      <a:pt x="218" y="34"/>
                      <a:pt x="208" y="27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73" y="38"/>
                      <a:pt x="164" y="35"/>
                      <a:pt x="155" y="32"/>
                    </a:cubicBezTo>
                    <a:cubicBezTo>
                      <a:pt x="148" y="2"/>
                      <a:pt x="148" y="2"/>
                      <a:pt x="148" y="2"/>
                    </a:cubicBezTo>
                    <a:cubicBezTo>
                      <a:pt x="142" y="1"/>
                      <a:pt x="136" y="0"/>
                      <a:pt x="130" y="0"/>
                    </a:cubicBezTo>
                    <a:cubicBezTo>
                      <a:pt x="124" y="0"/>
                      <a:pt x="118" y="1"/>
                      <a:pt x="112" y="2"/>
                    </a:cubicBezTo>
                    <a:cubicBezTo>
                      <a:pt x="105" y="32"/>
                      <a:pt x="105" y="32"/>
                      <a:pt x="105" y="32"/>
                    </a:cubicBezTo>
                    <a:cubicBezTo>
                      <a:pt x="95" y="35"/>
                      <a:pt x="86" y="38"/>
                      <a:pt x="78" y="43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42" y="34"/>
                      <a:pt x="33" y="42"/>
                      <a:pt x="26" y="52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38" y="87"/>
                      <a:pt x="34" y="96"/>
                      <a:pt x="31" y="105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18"/>
                      <a:pt x="0" y="124"/>
                      <a:pt x="0" y="130"/>
                    </a:cubicBezTo>
                    <a:cubicBezTo>
                      <a:pt x="0" y="136"/>
                      <a:pt x="0" y="142"/>
                      <a:pt x="1" y="148"/>
                    </a:cubicBezTo>
                    <a:cubicBezTo>
                      <a:pt x="32" y="155"/>
                      <a:pt x="32" y="155"/>
                      <a:pt x="32" y="155"/>
                    </a:cubicBezTo>
                    <a:cubicBezTo>
                      <a:pt x="34" y="165"/>
                      <a:pt x="38" y="174"/>
                      <a:pt x="43" y="182"/>
                    </a:cubicBezTo>
                    <a:cubicBezTo>
                      <a:pt x="26" y="209"/>
                      <a:pt x="26" y="209"/>
                      <a:pt x="26" y="209"/>
                    </a:cubicBezTo>
                    <a:cubicBezTo>
                      <a:pt x="33" y="218"/>
                      <a:pt x="42" y="227"/>
                      <a:pt x="51" y="234"/>
                    </a:cubicBezTo>
                    <a:cubicBezTo>
                      <a:pt x="78" y="217"/>
                      <a:pt x="78" y="217"/>
                      <a:pt x="78" y="217"/>
                    </a:cubicBezTo>
                    <a:cubicBezTo>
                      <a:pt x="86" y="222"/>
                      <a:pt x="95" y="226"/>
                      <a:pt x="105" y="228"/>
                    </a:cubicBezTo>
                    <a:cubicBezTo>
                      <a:pt x="112" y="259"/>
                      <a:pt x="112" y="259"/>
                      <a:pt x="112" y="259"/>
                    </a:cubicBezTo>
                    <a:cubicBezTo>
                      <a:pt x="118" y="260"/>
                      <a:pt x="124" y="260"/>
                      <a:pt x="130" y="260"/>
                    </a:cubicBezTo>
                    <a:cubicBezTo>
                      <a:pt x="136" y="260"/>
                      <a:pt x="142" y="260"/>
                      <a:pt x="148" y="259"/>
                    </a:cubicBezTo>
                    <a:cubicBezTo>
                      <a:pt x="155" y="228"/>
                      <a:pt x="155" y="228"/>
                      <a:pt x="155" y="228"/>
                    </a:cubicBezTo>
                    <a:cubicBezTo>
                      <a:pt x="164" y="226"/>
                      <a:pt x="173" y="222"/>
                      <a:pt x="181" y="217"/>
                    </a:cubicBezTo>
                    <a:cubicBezTo>
                      <a:pt x="208" y="234"/>
                      <a:pt x="208" y="234"/>
                      <a:pt x="208" y="234"/>
                    </a:cubicBezTo>
                    <a:cubicBezTo>
                      <a:pt x="218" y="227"/>
                      <a:pt x="226" y="218"/>
                      <a:pt x="233" y="209"/>
                    </a:cubicBezTo>
                    <a:cubicBezTo>
                      <a:pt x="217" y="182"/>
                      <a:pt x="217" y="182"/>
                      <a:pt x="217" y="182"/>
                    </a:cubicBezTo>
                    <a:cubicBezTo>
                      <a:pt x="222" y="174"/>
                      <a:pt x="225" y="165"/>
                      <a:pt x="228" y="155"/>
                    </a:cubicBezTo>
                    <a:lnTo>
                      <a:pt x="258" y="148"/>
                    </a:lnTo>
                    <a:close/>
                    <a:moveTo>
                      <a:pt x="130" y="189"/>
                    </a:moveTo>
                    <a:cubicBezTo>
                      <a:pt x="97" y="189"/>
                      <a:pt x="70" y="163"/>
                      <a:pt x="70" y="130"/>
                    </a:cubicBezTo>
                    <a:cubicBezTo>
                      <a:pt x="70" y="98"/>
                      <a:pt x="97" y="71"/>
                      <a:pt x="130" y="71"/>
                    </a:cubicBezTo>
                    <a:cubicBezTo>
                      <a:pt x="162" y="71"/>
                      <a:pt x="189" y="98"/>
                      <a:pt x="189" y="130"/>
                    </a:cubicBezTo>
                    <a:cubicBezTo>
                      <a:pt x="189" y="163"/>
                      <a:pt x="162" y="189"/>
                      <a:pt x="130" y="18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98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058" y="0"/>
            <a:ext cx="9202058" cy="5176157"/>
          </a:xfrm>
          <a:prstGeom prst="rect">
            <a:avLst/>
          </a:prstGeom>
        </p:spPr>
      </p:pic>
      <p:sp>
        <p:nvSpPr>
          <p:cNvPr id="6" name="Rectangle 7"/>
          <p:cNvSpPr/>
          <p:nvPr/>
        </p:nvSpPr>
        <p:spPr>
          <a:xfrm rot="5400000">
            <a:off x="-209551" y="118835"/>
            <a:ext cx="5208818" cy="4905829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62000">
                <a:schemeClr val="tx2">
                  <a:alpha val="82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Cisco </a:t>
            </a:r>
            <a:br>
              <a:rPr lang="en-US" dirty="0"/>
            </a:br>
            <a:r>
              <a:rPr lang="en-US" dirty="0" err="1"/>
              <a:t>HyperFlex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Systems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88391" y="3900419"/>
            <a:ext cx="1824464" cy="891778"/>
            <a:chOff x="3485059" y="920668"/>
            <a:chExt cx="1896943" cy="921013"/>
          </a:xfrm>
        </p:grpSpPr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3581114" y="1325768"/>
              <a:ext cx="1197261" cy="5159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Simplify</a:t>
              </a:r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3485059" y="929640"/>
              <a:ext cx="418280" cy="467680"/>
            </a:xfrm>
            <a:custGeom>
              <a:avLst/>
              <a:gdLst>
                <a:gd name="T0" fmla="*/ 723 w 906"/>
                <a:gd name="T1" fmla="*/ 0 h 1013"/>
                <a:gd name="T2" fmla="*/ 617 w 906"/>
                <a:gd name="T3" fmla="*/ 0 h 1013"/>
                <a:gd name="T4" fmla="*/ 0 w 906"/>
                <a:gd name="T5" fmla="*/ 1013 h 1013"/>
                <a:gd name="T6" fmla="*/ 108 w 906"/>
                <a:gd name="T7" fmla="*/ 1013 h 1013"/>
                <a:gd name="T8" fmla="*/ 252 w 906"/>
                <a:gd name="T9" fmla="*/ 772 h 1013"/>
                <a:gd name="T10" fmla="*/ 252 w 906"/>
                <a:gd name="T11" fmla="*/ 770 h 1013"/>
                <a:gd name="T12" fmla="*/ 341 w 906"/>
                <a:gd name="T13" fmla="*/ 616 h 1013"/>
                <a:gd name="T14" fmla="*/ 344 w 906"/>
                <a:gd name="T15" fmla="*/ 616 h 1013"/>
                <a:gd name="T16" fmla="*/ 652 w 906"/>
                <a:gd name="T17" fmla="*/ 83 h 1013"/>
                <a:gd name="T18" fmla="*/ 654 w 906"/>
                <a:gd name="T19" fmla="*/ 83 h 1013"/>
                <a:gd name="T20" fmla="*/ 739 w 906"/>
                <a:gd name="T21" fmla="*/ 616 h 1013"/>
                <a:gd name="T22" fmla="*/ 753 w 906"/>
                <a:gd name="T23" fmla="*/ 699 h 1013"/>
                <a:gd name="T24" fmla="*/ 805 w 906"/>
                <a:gd name="T25" fmla="*/ 1013 h 1013"/>
                <a:gd name="T26" fmla="*/ 906 w 906"/>
                <a:gd name="T27" fmla="*/ 1013 h 1013"/>
                <a:gd name="T28" fmla="*/ 723 w 906"/>
                <a:gd name="T29" fmla="*/ 0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6" h="1013">
                  <a:moveTo>
                    <a:pt x="723" y="0"/>
                  </a:moveTo>
                  <a:lnTo>
                    <a:pt x="617" y="0"/>
                  </a:lnTo>
                  <a:lnTo>
                    <a:pt x="0" y="1013"/>
                  </a:lnTo>
                  <a:lnTo>
                    <a:pt x="108" y="1013"/>
                  </a:lnTo>
                  <a:lnTo>
                    <a:pt x="252" y="772"/>
                  </a:lnTo>
                  <a:lnTo>
                    <a:pt x="252" y="770"/>
                  </a:lnTo>
                  <a:lnTo>
                    <a:pt x="341" y="616"/>
                  </a:lnTo>
                  <a:lnTo>
                    <a:pt x="344" y="616"/>
                  </a:lnTo>
                  <a:lnTo>
                    <a:pt x="652" y="83"/>
                  </a:lnTo>
                  <a:lnTo>
                    <a:pt x="654" y="83"/>
                  </a:lnTo>
                  <a:lnTo>
                    <a:pt x="739" y="616"/>
                  </a:lnTo>
                  <a:lnTo>
                    <a:pt x="753" y="699"/>
                  </a:lnTo>
                  <a:lnTo>
                    <a:pt x="805" y="1013"/>
                  </a:lnTo>
                  <a:lnTo>
                    <a:pt x="906" y="1013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3999102" y="920668"/>
              <a:ext cx="398890" cy="487532"/>
            </a:xfrm>
            <a:custGeom>
              <a:avLst/>
              <a:gdLst>
                <a:gd name="T0" fmla="*/ 321 w 367"/>
                <a:gd name="T1" fmla="*/ 134 h 446"/>
                <a:gd name="T2" fmla="*/ 208 w 367"/>
                <a:gd name="T3" fmla="*/ 35 h 446"/>
                <a:gd name="T4" fmla="*/ 99 w 367"/>
                <a:gd name="T5" fmla="*/ 121 h 446"/>
                <a:gd name="T6" fmla="*/ 171 w 367"/>
                <a:gd name="T7" fmla="*/ 191 h 446"/>
                <a:gd name="T8" fmla="*/ 216 w 367"/>
                <a:gd name="T9" fmla="*/ 205 h 446"/>
                <a:gd name="T10" fmla="*/ 332 w 367"/>
                <a:gd name="T11" fmla="*/ 314 h 446"/>
                <a:gd name="T12" fmla="*/ 166 w 367"/>
                <a:gd name="T13" fmla="*/ 446 h 446"/>
                <a:gd name="T14" fmla="*/ 5 w 367"/>
                <a:gd name="T15" fmla="*/ 296 h 446"/>
                <a:gd name="T16" fmla="*/ 45 w 367"/>
                <a:gd name="T17" fmla="*/ 296 h 446"/>
                <a:gd name="T18" fmla="*/ 169 w 367"/>
                <a:gd name="T19" fmla="*/ 412 h 446"/>
                <a:gd name="T20" fmla="*/ 291 w 367"/>
                <a:gd name="T21" fmla="*/ 320 h 446"/>
                <a:gd name="T22" fmla="*/ 185 w 367"/>
                <a:gd name="T23" fmla="*/ 235 h 446"/>
                <a:gd name="T24" fmla="*/ 143 w 367"/>
                <a:gd name="T25" fmla="*/ 222 h 446"/>
                <a:gd name="T26" fmla="*/ 58 w 367"/>
                <a:gd name="T27" fmla="*/ 122 h 446"/>
                <a:gd name="T28" fmla="*/ 210 w 367"/>
                <a:gd name="T29" fmla="*/ 0 h 446"/>
                <a:gd name="T30" fmla="*/ 362 w 367"/>
                <a:gd name="T31" fmla="*/ 134 h 446"/>
                <a:gd name="T32" fmla="*/ 321 w 367"/>
                <a:gd name="T33" fmla="*/ 134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7" h="446">
                  <a:moveTo>
                    <a:pt x="321" y="134"/>
                  </a:moveTo>
                  <a:cubicBezTo>
                    <a:pt x="321" y="59"/>
                    <a:pt x="281" y="35"/>
                    <a:pt x="208" y="35"/>
                  </a:cubicBezTo>
                  <a:cubicBezTo>
                    <a:pt x="155" y="35"/>
                    <a:pt x="99" y="59"/>
                    <a:pt x="99" y="121"/>
                  </a:cubicBezTo>
                  <a:cubicBezTo>
                    <a:pt x="99" y="166"/>
                    <a:pt x="135" y="181"/>
                    <a:pt x="171" y="191"/>
                  </a:cubicBezTo>
                  <a:cubicBezTo>
                    <a:pt x="216" y="205"/>
                    <a:pt x="216" y="205"/>
                    <a:pt x="216" y="205"/>
                  </a:cubicBezTo>
                  <a:cubicBezTo>
                    <a:pt x="275" y="223"/>
                    <a:pt x="332" y="242"/>
                    <a:pt x="332" y="314"/>
                  </a:cubicBezTo>
                  <a:cubicBezTo>
                    <a:pt x="332" y="356"/>
                    <a:pt x="305" y="446"/>
                    <a:pt x="166" y="446"/>
                  </a:cubicBezTo>
                  <a:cubicBezTo>
                    <a:pt x="70" y="446"/>
                    <a:pt x="0" y="400"/>
                    <a:pt x="5" y="296"/>
                  </a:cubicBezTo>
                  <a:cubicBezTo>
                    <a:pt x="45" y="296"/>
                    <a:pt x="45" y="296"/>
                    <a:pt x="45" y="296"/>
                  </a:cubicBezTo>
                  <a:cubicBezTo>
                    <a:pt x="41" y="380"/>
                    <a:pt x="91" y="412"/>
                    <a:pt x="169" y="412"/>
                  </a:cubicBezTo>
                  <a:cubicBezTo>
                    <a:pt x="225" y="412"/>
                    <a:pt x="291" y="384"/>
                    <a:pt x="291" y="320"/>
                  </a:cubicBezTo>
                  <a:cubicBezTo>
                    <a:pt x="291" y="259"/>
                    <a:pt x="232" y="248"/>
                    <a:pt x="185" y="235"/>
                  </a:cubicBezTo>
                  <a:cubicBezTo>
                    <a:pt x="143" y="222"/>
                    <a:pt x="143" y="222"/>
                    <a:pt x="143" y="222"/>
                  </a:cubicBezTo>
                  <a:cubicBezTo>
                    <a:pt x="93" y="208"/>
                    <a:pt x="58" y="178"/>
                    <a:pt x="58" y="122"/>
                  </a:cubicBezTo>
                  <a:cubicBezTo>
                    <a:pt x="58" y="37"/>
                    <a:pt x="134" y="0"/>
                    <a:pt x="210" y="0"/>
                  </a:cubicBezTo>
                  <a:cubicBezTo>
                    <a:pt x="297" y="0"/>
                    <a:pt x="367" y="35"/>
                    <a:pt x="362" y="134"/>
                  </a:cubicBezTo>
                  <a:lnTo>
                    <a:pt x="321" y="1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4969722" y="929640"/>
              <a:ext cx="412280" cy="467680"/>
            </a:xfrm>
            <a:custGeom>
              <a:avLst/>
              <a:gdLst>
                <a:gd name="T0" fmla="*/ 92 w 379"/>
                <a:gd name="T1" fmla="*/ 0 h 428"/>
                <a:gd name="T2" fmla="*/ 265 w 379"/>
                <a:gd name="T3" fmla="*/ 0 h 428"/>
                <a:gd name="T4" fmla="*/ 379 w 379"/>
                <a:gd name="T5" fmla="*/ 106 h 428"/>
                <a:gd name="T6" fmla="*/ 232 w 379"/>
                <a:gd name="T7" fmla="*/ 245 h 428"/>
                <a:gd name="T8" fmla="*/ 80 w 379"/>
                <a:gd name="T9" fmla="*/ 245 h 428"/>
                <a:gd name="T10" fmla="*/ 41 w 379"/>
                <a:gd name="T11" fmla="*/ 428 h 428"/>
                <a:gd name="T12" fmla="*/ 0 w 379"/>
                <a:gd name="T13" fmla="*/ 428 h 428"/>
                <a:gd name="T14" fmla="*/ 92 w 379"/>
                <a:gd name="T15" fmla="*/ 0 h 428"/>
                <a:gd name="T16" fmla="*/ 88 w 379"/>
                <a:gd name="T17" fmla="*/ 210 h 428"/>
                <a:gd name="T18" fmla="*/ 233 w 379"/>
                <a:gd name="T19" fmla="*/ 210 h 428"/>
                <a:gd name="T20" fmla="*/ 338 w 379"/>
                <a:gd name="T21" fmla="*/ 112 h 428"/>
                <a:gd name="T22" fmla="*/ 251 w 379"/>
                <a:gd name="T23" fmla="*/ 35 h 428"/>
                <a:gd name="T24" fmla="*/ 126 w 379"/>
                <a:gd name="T25" fmla="*/ 35 h 428"/>
                <a:gd name="T26" fmla="*/ 88 w 379"/>
                <a:gd name="T27" fmla="*/ 21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9" h="428">
                  <a:moveTo>
                    <a:pt x="92" y="0"/>
                  </a:moveTo>
                  <a:cubicBezTo>
                    <a:pt x="265" y="0"/>
                    <a:pt x="265" y="0"/>
                    <a:pt x="265" y="0"/>
                  </a:cubicBezTo>
                  <a:cubicBezTo>
                    <a:pt x="329" y="0"/>
                    <a:pt x="379" y="40"/>
                    <a:pt x="379" y="106"/>
                  </a:cubicBezTo>
                  <a:cubicBezTo>
                    <a:pt x="379" y="194"/>
                    <a:pt x="317" y="245"/>
                    <a:pt x="232" y="245"/>
                  </a:cubicBezTo>
                  <a:cubicBezTo>
                    <a:pt x="80" y="245"/>
                    <a:pt x="80" y="245"/>
                    <a:pt x="80" y="245"/>
                  </a:cubicBezTo>
                  <a:cubicBezTo>
                    <a:pt x="41" y="428"/>
                    <a:pt x="41" y="428"/>
                    <a:pt x="41" y="428"/>
                  </a:cubicBezTo>
                  <a:cubicBezTo>
                    <a:pt x="0" y="428"/>
                    <a:pt x="0" y="428"/>
                    <a:pt x="0" y="428"/>
                  </a:cubicBezTo>
                  <a:lnTo>
                    <a:pt x="92" y="0"/>
                  </a:lnTo>
                  <a:close/>
                  <a:moveTo>
                    <a:pt x="88" y="210"/>
                  </a:moveTo>
                  <a:cubicBezTo>
                    <a:pt x="233" y="210"/>
                    <a:pt x="233" y="210"/>
                    <a:pt x="233" y="210"/>
                  </a:cubicBezTo>
                  <a:cubicBezTo>
                    <a:pt x="292" y="210"/>
                    <a:pt x="338" y="173"/>
                    <a:pt x="338" y="112"/>
                  </a:cubicBezTo>
                  <a:cubicBezTo>
                    <a:pt x="338" y="55"/>
                    <a:pt x="304" y="35"/>
                    <a:pt x="251" y="35"/>
                  </a:cubicBezTo>
                  <a:cubicBezTo>
                    <a:pt x="126" y="35"/>
                    <a:pt x="126" y="35"/>
                    <a:pt x="126" y="35"/>
                  </a:cubicBezTo>
                  <a:lnTo>
                    <a:pt x="88" y="21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4420338" y="929640"/>
              <a:ext cx="418742" cy="467680"/>
            </a:xfrm>
            <a:custGeom>
              <a:avLst/>
              <a:gdLst>
                <a:gd name="T0" fmla="*/ 723 w 907"/>
                <a:gd name="T1" fmla="*/ 0 h 1013"/>
                <a:gd name="T2" fmla="*/ 617 w 907"/>
                <a:gd name="T3" fmla="*/ 0 h 1013"/>
                <a:gd name="T4" fmla="*/ 0 w 907"/>
                <a:gd name="T5" fmla="*/ 1013 h 1013"/>
                <a:gd name="T6" fmla="*/ 109 w 907"/>
                <a:gd name="T7" fmla="*/ 1013 h 1013"/>
                <a:gd name="T8" fmla="*/ 252 w 907"/>
                <a:gd name="T9" fmla="*/ 772 h 1013"/>
                <a:gd name="T10" fmla="*/ 252 w 907"/>
                <a:gd name="T11" fmla="*/ 770 h 1013"/>
                <a:gd name="T12" fmla="*/ 342 w 907"/>
                <a:gd name="T13" fmla="*/ 616 h 1013"/>
                <a:gd name="T14" fmla="*/ 344 w 907"/>
                <a:gd name="T15" fmla="*/ 616 h 1013"/>
                <a:gd name="T16" fmla="*/ 653 w 907"/>
                <a:gd name="T17" fmla="*/ 83 h 1013"/>
                <a:gd name="T18" fmla="*/ 655 w 907"/>
                <a:gd name="T19" fmla="*/ 83 h 1013"/>
                <a:gd name="T20" fmla="*/ 740 w 907"/>
                <a:gd name="T21" fmla="*/ 616 h 1013"/>
                <a:gd name="T22" fmla="*/ 754 w 907"/>
                <a:gd name="T23" fmla="*/ 699 h 1013"/>
                <a:gd name="T24" fmla="*/ 806 w 907"/>
                <a:gd name="T25" fmla="*/ 1013 h 1013"/>
                <a:gd name="T26" fmla="*/ 907 w 907"/>
                <a:gd name="T27" fmla="*/ 1013 h 1013"/>
                <a:gd name="T28" fmla="*/ 723 w 907"/>
                <a:gd name="T29" fmla="*/ 0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7" h="1013">
                  <a:moveTo>
                    <a:pt x="723" y="0"/>
                  </a:moveTo>
                  <a:lnTo>
                    <a:pt x="617" y="0"/>
                  </a:lnTo>
                  <a:lnTo>
                    <a:pt x="0" y="1013"/>
                  </a:lnTo>
                  <a:lnTo>
                    <a:pt x="109" y="1013"/>
                  </a:lnTo>
                  <a:lnTo>
                    <a:pt x="252" y="772"/>
                  </a:lnTo>
                  <a:lnTo>
                    <a:pt x="252" y="770"/>
                  </a:lnTo>
                  <a:lnTo>
                    <a:pt x="342" y="616"/>
                  </a:lnTo>
                  <a:lnTo>
                    <a:pt x="344" y="616"/>
                  </a:lnTo>
                  <a:lnTo>
                    <a:pt x="653" y="83"/>
                  </a:lnTo>
                  <a:lnTo>
                    <a:pt x="655" y="83"/>
                  </a:lnTo>
                  <a:lnTo>
                    <a:pt x="740" y="616"/>
                  </a:lnTo>
                  <a:lnTo>
                    <a:pt x="754" y="699"/>
                  </a:lnTo>
                  <a:lnTo>
                    <a:pt x="806" y="1013"/>
                  </a:lnTo>
                  <a:lnTo>
                    <a:pt x="907" y="1013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306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HyperFlex Systems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93182" y="2050765"/>
            <a:ext cx="6143773" cy="2455260"/>
          </a:xfrm>
          <a:prstGeom prst="rect">
            <a:avLst/>
          </a:prstGeom>
          <a:solidFill>
            <a:srgbClr val="1E41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"/>
          <a:stretch/>
        </p:blipFill>
        <p:spPr>
          <a:xfrm>
            <a:off x="2593181" y="2057631"/>
            <a:ext cx="6134130" cy="2448395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387039" y="3551231"/>
            <a:ext cx="386585" cy="386585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17399" y="3535991"/>
            <a:ext cx="1846121" cy="86263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85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accent1"/>
                </a:solidFill>
              </a:rPr>
              <a:t>Complete </a:t>
            </a:r>
            <a:r>
              <a:rPr lang="en-US" sz="1400" b="1" spc="-30" dirty="0">
                <a:solidFill>
                  <a:schemeClr val="accent1"/>
                </a:solidFill>
              </a:rPr>
              <a:t>Hyperconvergence</a:t>
            </a:r>
          </a:p>
          <a:p>
            <a:r>
              <a:rPr lang="en-US" sz="1100" dirty="0">
                <a:solidFill>
                  <a:schemeClr val="accent1"/>
                </a:solidFill>
              </a:rPr>
              <a:t>Unified Compute and Network Infrastructure</a:t>
            </a:r>
          </a:p>
        </p:txBody>
      </p:sp>
      <p:pic>
        <p:nvPicPr>
          <p:cNvPr id="58" name="Picture 57" descr="Sinlgle-SERVER-ICON.emf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670" y="3628161"/>
            <a:ext cx="510936" cy="150144"/>
          </a:xfrm>
          <a:prstGeom prst="rect">
            <a:avLst/>
          </a:prstGeom>
          <a:effectLst>
            <a:outerShdw blurRad="381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59" name="Group 58"/>
          <p:cNvGrpSpPr/>
          <p:nvPr/>
        </p:nvGrpSpPr>
        <p:grpSpPr>
          <a:xfrm>
            <a:off x="7994932" y="3472724"/>
            <a:ext cx="458394" cy="461020"/>
            <a:chOff x="1613955" y="3581389"/>
            <a:chExt cx="894574" cy="955052"/>
          </a:xfrm>
          <a:effectLst>
            <a:outerShdw blurRad="381000" algn="ctr" rotWithShape="0">
              <a:schemeClr val="bg1">
                <a:alpha val="20000"/>
              </a:schemeClr>
            </a:outerShdw>
          </a:effectLst>
        </p:grpSpPr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613955" y="3581389"/>
              <a:ext cx="894574" cy="955052"/>
            </a:xfrm>
            <a:custGeom>
              <a:avLst/>
              <a:gdLst/>
              <a:ahLst/>
              <a:cxnLst>
                <a:cxn ang="0">
                  <a:pos x="1036" y="263"/>
                </a:cxn>
                <a:cxn ang="0">
                  <a:pos x="1090" y="198"/>
                </a:cxn>
                <a:cxn ang="0">
                  <a:pos x="880" y="219"/>
                </a:cxn>
                <a:cxn ang="0">
                  <a:pos x="904" y="426"/>
                </a:cxn>
                <a:cxn ang="0">
                  <a:pos x="958" y="360"/>
                </a:cxn>
                <a:cxn ang="0">
                  <a:pos x="1013" y="937"/>
                </a:cxn>
                <a:cxn ang="0">
                  <a:pos x="692" y="1089"/>
                </a:cxn>
                <a:cxn ang="0">
                  <a:pos x="692" y="982"/>
                </a:cxn>
                <a:cxn ang="0">
                  <a:pos x="682" y="982"/>
                </a:cxn>
                <a:cxn ang="0">
                  <a:pos x="393" y="692"/>
                </a:cxn>
                <a:cxn ang="0">
                  <a:pos x="682" y="403"/>
                </a:cxn>
                <a:cxn ang="0">
                  <a:pos x="692" y="403"/>
                </a:cxn>
                <a:cxn ang="0">
                  <a:pos x="692" y="0"/>
                </a:cxn>
                <a:cxn ang="0">
                  <a:pos x="620" y="5"/>
                </a:cxn>
                <a:cxn ang="0">
                  <a:pos x="620" y="106"/>
                </a:cxn>
                <a:cxn ang="0">
                  <a:pos x="533" y="123"/>
                </a:cxn>
                <a:cxn ang="0">
                  <a:pos x="495" y="30"/>
                </a:cxn>
                <a:cxn ang="0">
                  <a:pos x="362" y="85"/>
                </a:cxn>
                <a:cxn ang="0">
                  <a:pos x="399" y="178"/>
                </a:cxn>
                <a:cxn ang="0">
                  <a:pos x="327" y="227"/>
                </a:cxn>
                <a:cxn ang="0">
                  <a:pos x="256" y="156"/>
                </a:cxn>
                <a:cxn ang="0">
                  <a:pos x="154" y="258"/>
                </a:cxn>
                <a:cxn ang="0">
                  <a:pos x="225" y="329"/>
                </a:cxn>
                <a:cxn ang="0">
                  <a:pos x="176" y="401"/>
                </a:cxn>
                <a:cxn ang="0">
                  <a:pos x="83" y="364"/>
                </a:cxn>
                <a:cxn ang="0">
                  <a:pos x="28" y="497"/>
                </a:cxn>
                <a:cxn ang="0">
                  <a:pos x="121" y="535"/>
                </a:cxn>
                <a:cxn ang="0">
                  <a:pos x="104" y="620"/>
                </a:cxn>
                <a:cxn ang="0">
                  <a:pos x="3" y="620"/>
                </a:cxn>
                <a:cxn ang="0">
                  <a:pos x="0" y="692"/>
                </a:cxn>
                <a:cxn ang="0">
                  <a:pos x="3" y="765"/>
                </a:cxn>
                <a:cxn ang="0">
                  <a:pos x="104" y="765"/>
                </a:cxn>
                <a:cxn ang="0">
                  <a:pos x="121" y="851"/>
                </a:cxn>
                <a:cxn ang="0">
                  <a:pos x="28" y="889"/>
                </a:cxn>
                <a:cxn ang="0">
                  <a:pos x="83" y="1022"/>
                </a:cxn>
                <a:cxn ang="0">
                  <a:pos x="176" y="985"/>
                </a:cxn>
                <a:cxn ang="0">
                  <a:pos x="225" y="1057"/>
                </a:cxn>
                <a:cxn ang="0">
                  <a:pos x="154" y="1128"/>
                </a:cxn>
                <a:cxn ang="0">
                  <a:pos x="256" y="1230"/>
                </a:cxn>
                <a:cxn ang="0">
                  <a:pos x="327" y="1159"/>
                </a:cxn>
                <a:cxn ang="0">
                  <a:pos x="399" y="1208"/>
                </a:cxn>
                <a:cxn ang="0">
                  <a:pos x="362" y="1301"/>
                </a:cxn>
                <a:cxn ang="0">
                  <a:pos x="495" y="1356"/>
                </a:cxn>
                <a:cxn ang="0">
                  <a:pos x="533" y="1263"/>
                </a:cxn>
                <a:cxn ang="0">
                  <a:pos x="620" y="1280"/>
                </a:cxn>
                <a:cxn ang="0">
                  <a:pos x="620" y="1381"/>
                </a:cxn>
                <a:cxn ang="0">
                  <a:pos x="692" y="1384"/>
                </a:cxn>
                <a:cxn ang="0">
                  <a:pos x="692" y="1215"/>
                </a:cxn>
                <a:cxn ang="0">
                  <a:pos x="1110" y="1016"/>
                </a:cxn>
                <a:cxn ang="0">
                  <a:pos x="1036" y="263"/>
                </a:cxn>
              </a:cxnLst>
              <a:rect l="0" t="0" r="r" b="b"/>
              <a:pathLst>
                <a:path w="1296" h="1384">
                  <a:moveTo>
                    <a:pt x="1036" y="263"/>
                  </a:moveTo>
                  <a:cubicBezTo>
                    <a:pt x="1090" y="198"/>
                    <a:pt x="1090" y="198"/>
                    <a:pt x="1090" y="198"/>
                  </a:cubicBezTo>
                  <a:cubicBezTo>
                    <a:pt x="880" y="219"/>
                    <a:pt x="880" y="219"/>
                    <a:pt x="880" y="219"/>
                  </a:cubicBezTo>
                  <a:cubicBezTo>
                    <a:pt x="904" y="426"/>
                    <a:pt x="904" y="426"/>
                    <a:pt x="904" y="426"/>
                  </a:cubicBezTo>
                  <a:cubicBezTo>
                    <a:pt x="958" y="360"/>
                    <a:pt x="958" y="360"/>
                    <a:pt x="958" y="360"/>
                  </a:cubicBezTo>
                  <a:cubicBezTo>
                    <a:pt x="1130" y="505"/>
                    <a:pt x="1156" y="761"/>
                    <a:pt x="1013" y="937"/>
                  </a:cubicBezTo>
                  <a:cubicBezTo>
                    <a:pt x="931" y="1038"/>
                    <a:pt x="812" y="1090"/>
                    <a:pt x="692" y="1089"/>
                  </a:cubicBezTo>
                  <a:cubicBezTo>
                    <a:pt x="692" y="982"/>
                    <a:pt x="692" y="982"/>
                    <a:pt x="692" y="982"/>
                  </a:cubicBezTo>
                  <a:cubicBezTo>
                    <a:pt x="682" y="982"/>
                    <a:pt x="682" y="982"/>
                    <a:pt x="682" y="982"/>
                  </a:cubicBezTo>
                  <a:cubicBezTo>
                    <a:pt x="522" y="982"/>
                    <a:pt x="393" y="851"/>
                    <a:pt x="393" y="692"/>
                  </a:cubicBezTo>
                  <a:cubicBezTo>
                    <a:pt x="393" y="532"/>
                    <a:pt x="522" y="403"/>
                    <a:pt x="682" y="403"/>
                  </a:cubicBezTo>
                  <a:cubicBezTo>
                    <a:pt x="692" y="403"/>
                    <a:pt x="692" y="403"/>
                    <a:pt x="692" y="403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667" y="0"/>
                    <a:pt x="643" y="2"/>
                    <a:pt x="620" y="5"/>
                  </a:cubicBezTo>
                  <a:cubicBezTo>
                    <a:pt x="620" y="106"/>
                    <a:pt x="620" y="106"/>
                    <a:pt x="620" y="106"/>
                  </a:cubicBezTo>
                  <a:cubicBezTo>
                    <a:pt x="590" y="110"/>
                    <a:pt x="561" y="115"/>
                    <a:pt x="533" y="123"/>
                  </a:cubicBezTo>
                  <a:cubicBezTo>
                    <a:pt x="495" y="30"/>
                    <a:pt x="495" y="30"/>
                    <a:pt x="495" y="30"/>
                  </a:cubicBezTo>
                  <a:cubicBezTo>
                    <a:pt x="448" y="43"/>
                    <a:pt x="403" y="62"/>
                    <a:pt x="362" y="85"/>
                  </a:cubicBezTo>
                  <a:cubicBezTo>
                    <a:pt x="399" y="178"/>
                    <a:pt x="399" y="178"/>
                    <a:pt x="399" y="178"/>
                  </a:cubicBezTo>
                  <a:cubicBezTo>
                    <a:pt x="374" y="192"/>
                    <a:pt x="351" y="209"/>
                    <a:pt x="327" y="227"/>
                  </a:cubicBezTo>
                  <a:cubicBezTo>
                    <a:pt x="256" y="156"/>
                    <a:pt x="256" y="156"/>
                    <a:pt x="256" y="156"/>
                  </a:cubicBezTo>
                  <a:cubicBezTo>
                    <a:pt x="219" y="186"/>
                    <a:pt x="184" y="220"/>
                    <a:pt x="154" y="258"/>
                  </a:cubicBezTo>
                  <a:cubicBezTo>
                    <a:pt x="225" y="329"/>
                    <a:pt x="225" y="329"/>
                    <a:pt x="225" y="329"/>
                  </a:cubicBezTo>
                  <a:cubicBezTo>
                    <a:pt x="208" y="352"/>
                    <a:pt x="192" y="376"/>
                    <a:pt x="176" y="401"/>
                  </a:cubicBezTo>
                  <a:cubicBezTo>
                    <a:pt x="83" y="364"/>
                    <a:pt x="83" y="364"/>
                    <a:pt x="83" y="364"/>
                  </a:cubicBezTo>
                  <a:cubicBezTo>
                    <a:pt x="60" y="404"/>
                    <a:pt x="43" y="450"/>
                    <a:pt x="28" y="497"/>
                  </a:cubicBezTo>
                  <a:cubicBezTo>
                    <a:pt x="121" y="535"/>
                    <a:pt x="121" y="535"/>
                    <a:pt x="121" y="535"/>
                  </a:cubicBezTo>
                  <a:cubicBezTo>
                    <a:pt x="113" y="563"/>
                    <a:pt x="109" y="591"/>
                    <a:pt x="104" y="620"/>
                  </a:cubicBezTo>
                  <a:cubicBezTo>
                    <a:pt x="3" y="620"/>
                    <a:pt x="3" y="620"/>
                    <a:pt x="3" y="620"/>
                  </a:cubicBezTo>
                  <a:cubicBezTo>
                    <a:pt x="0" y="645"/>
                    <a:pt x="0" y="668"/>
                    <a:pt x="0" y="692"/>
                  </a:cubicBezTo>
                  <a:cubicBezTo>
                    <a:pt x="0" y="717"/>
                    <a:pt x="0" y="741"/>
                    <a:pt x="3" y="765"/>
                  </a:cubicBezTo>
                  <a:cubicBezTo>
                    <a:pt x="104" y="765"/>
                    <a:pt x="104" y="765"/>
                    <a:pt x="104" y="765"/>
                  </a:cubicBezTo>
                  <a:cubicBezTo>
                    <a:pt x="109" y="794"/>
                    <a:pt x="113" y="823"/>
                    <a:pt x="121" y="851"/>
                  </a:cubicBezTo>
                  <a:cubicBezTo>
                    <a:pt x="28" y="889"/>
                    <a:pt x="28" y="889"/>
                    <a:pt x="28" y="889"/>
                  </a:cubicBezTo>
                  <a:cubicBezTo>
                    <a:pt x="43" y="936"/>
                    <a:pt x="60" y="982"/>
                    <a:pt x="83" y="1022"/>
                  </a:cubicBezTo>
                  <a:cubicBezTo>
                    <a:pt x="176" y="985"/>
                    <a:pt x="176" y="985"/>
                    <a:pt x="176" y="985"/>
                  </a:cubicBezTo>
                  <a:cubicBezTo>
                    <a:pt x="192" y="1010"/>
                    <a:pt x="208" y="1033"/>
                    <a:pt x="225" y="1057"/>
                  </a:cubicBezTo>
                  <a:cubicBezTo>
                    <a:pt x="154" y="1128"/>
                    <a:pt x="154" y="1128"/>
                    <a:pt x="154" y="1128"/>
                  </a:cubicBezTo>
                  <a:cubicBezTo>
                    <a:pt x="184" y="1166"/>
                    <a:pt x="219" y="1200"/>
                    <a:pt x="256" y="1230"/>
                  </a:cubicBezTo>
                  <a:cubicBezTo>
                    <a:pt x="327" y="1159"/>
                    <a:pt x="327" y="1159"/>
                    <a:pt x="327" y="1159"/>
                  </a:cubicBezTo>
                  <a:cubicBezTo>
                    <a:pt x="351" y="1176"/>
                    <a:pt x="374" y="1194"/>
                    <a:pt x="399" y="1208"/>
                  </a:cubicBezTo>
                  <a:cubicBezTo>
                    <a:pt x="362" y="1301"/>
                    <a:pt x="362" y="1301"/>
                    <a:pt x="362" y="1301"/>
                  </a:cubicBezTo>
                  <a:cubicBezTo>
                    <a:pt x="403" y="1324"/>
                    <a:pt x="448" y="1343"/>
                    <a:pt x="495" y="1356"/>
                  </a:cubicBezTo>
                  <a:cubicBezTo>
                    <a:pt x="533" y="1263"/>
                    <a:pt x="533" y="1263"/>
                    <a:pt x="533" y="1263"/>
                  </a:cubicBezTo>
                  <a:cubicBezTo>
                    <a:pt x="561" y="1271"/>
                    <a:pt x="590" y="1276"/>
                    <a:pt x="620" y="1280"/>
                  </a:cubicBezTo>
                  <a:cubicBezTo>
                    <a:pt x="620" y="1381"/>
                    <a:pt x="620" y="1381"/>
                    <a:pt x="620" y="1381"/>
                  </a:cubicBezTo>
                  <a:cubicBezTo>
                    <a:pt x="643" y="1384"/>
                    <a:pt x="667" y="1384"/>
                    <a:pt x="692" y="1384"/>
                  </a:cubicBezTo>
                  <a:cubicBezTo>
                    <a:pt x="692" y="1215"/>
                    <a:pt x="692" y="1215"/>
                    <a:pt x="692" y="1215"/>
                  </a:cubicBezTo>
                  <a:cubicBezTo>
                    <a:pt x="849" y="1215"/>
                    <a:pt x="1004" y="1147"/>
                    <a:pt x="1110" y="1016"/>
                  </a:cubicBezTo>
                  <a:cubicBezTo>
                    <a:pt x="1296" y="786"/>
                    <a:pt x="1263" y="451"/>
                    <a:pt x="1036" y="263"/>
                  </a:cubicBezTo>
                  <a:close/>
                </a:path>
              </a:pathLst>
            </a:custGeom>
            <a:solidFill>
              <a:srgbClr val="949494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1844040" y="3804920"/>
              <a:ext cx="467360" cy="4673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 7"/>
            <p:cNvSpPr>
              <a:spLocks noEditPoints="1"/>
            </p:cNvSpPr>
            <p:nvPr/>
          </p:nvSpPr>
          <p:spPr bwMode="auto">
            <a:xfrm>
              <a:off x="1912186" y="3872789"/>
              <a:ext cx="331068" cy="331622"/>
            </a:xfrm>
            <a:custGeom>
              <a:avLst/>
              <a:gdLst/>
              <a:ahLst/>
              <a:cxnLst>
                <a:cxn ang="0">
                  <a:pos x="253" y="0"/>
                </a:cxn>
                <a:cxn ang="0">
                  <a:pos x="0" y="255"/>
                </a:cxn>
                <a:cxn ang="0">
                  <a:pos x="253" y="508"/>
                </a:cxn>
                <a:cxn ang="0">
                  <a:pos x="507" y="255"/>
                </a:cxn>
                <a:cxn ang="0">
                  <a:pos x="253" y="0"/>
                </a:cxn>
                <a:cxn ang="0">
                  <a:pos x="206" y="439"/>
                </a:cxn>
                <a:cxn ang="0">
                  <a:pos x="38" y="293"/>
                </a:cxn>
                <a:cxn ang="0">
                  <a:pos x="81" y="244"/>
                </a:cxn>
                <a:cxn ang="0">
                  <a:pos x="201" y="351"/>
                </a:cxn>
                <a:cxn ang="0">
                  <a:pos x="409" y="115"/>
                </a:cxn>
                <a:cxn ang="0">
                  <a:pos x="455" y="156"/>
                </a:cxn>
                <a:cxn ang="0">
                  <a:pos x="206" y="439"/>
                </a:cxn>
              </a:cxnLst>
              <a:rect l="0" t="0" r="r" b="b"/>
              <a:pathLst>
                <a:path w="507" h="508">
                  <a:moveTo>
                    <a:pt x="253" y="0"/>
                  </a:moveTo>
                  <a:cubicBezTo>
                    <a:pt x="114" y="0"/>
                    <a:pt x="0" y="115"/>
                    <a:pt x="0" y="255"/>
                  </a:cubicBezTo>
                  <a:cubicBezTo>
                    <a:pt x="0" y="395"/>
                    <a:pt x="114" y="508"/>
                    <a:pt x="253" y="508"/>
                  </a:cubicBezTo>
                  <a:cubicBezTo>
                    <a:pt x="393" y="508"/>
                    <a:pt x="507" y="395"/>
                    <a:pt x="507" y="255"/>
                  </a:cubicBezTo>
                  <a:cubicBezTo>
                    <a:pt x="507" y="115"/>
                    <a:pt x="393" y="0"/>
                    <a:pt x="253" y="0"/>
                  </a:cubicBezTo>
                  <a:close/>
                  <a:moveTo>
                    <a:pt x="206" y="439"/>
                  </a:moveTo>
                  <a:cubicBezTo>
                    <a:pt x="38" y="293"/>
                    <a:pt x="38" y="293"/>
                    <a:pt x="38" y="293"/>
                  </a:cubicBezTo>
                  <a:cubicBezTo>
                    <a:pt x="81" y="244"/>
                    <a:pt x="81" y="244"/>
                    <a:pt x="81" y="244"/>
                  </a:cubicBezTo>
                  <a:cubicBezTo>
                    <a:pt x="201" y="351"/>
                    <a:pt x="201" y="351"/>
                    <a:pt x="201" y="351"/>
                  </a:cubicBezTo>
                  <a:cubicBezTo>
                    <a:pt x="409" y="115"/>
                    <a:pt x="409" y="115"/>
                    <a:pt x="409" y="115"/>
                  </a:cubicBezTo>
                  <a:cubicBezTo>
                    <a:pt x="455" y="156"/>
                    <a:pt x="455" y="156"/>
                    <a:pt x="455" y="156"/>
                  </a:cubicBezTo>
                  <a:lnTo>
                    <a:pt x="206" y="439"/>
                  </a:lnTo>
                  <a:close/>
                </a:path>
              </a:pathLst>
            </a:custGeom>
            <a:solidFill>
              <a:srgbClr val="949494"/>
            </a:solidFill>
            <a:ln w="412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018862" y="3490271"/>
            <a:ext cx="472778" cy="425926"/>
            <a:chOff x="4145268" y="2735054"/>
            <a:chExt cx="1833578" cy="867239"/>
          </a:xfrm>
          <a:effectLst>
            <a:outerShdw blurRad="381000" algn="ctr" rotWithShape="0">
              <a:schemeClr val="bg1">
                <a:alpha val="20000"/>
              </a:schemeClr>
            </a:outerShdw>
          </a:effectLst>
        </p:grpSpPr>
        <p:sp>
          <p:nvSpPr>
            <p:cNvPr id="64" name="Rounded Rectangle 63"/>
            <p:cNvSpPr/>
            <p:nvPr/>
          </p:nvSpPr>
          <p:spPr>
            <a:xfrm>
              <a:off x="4145268" y="2735054"/>
              <a:ext cx="1833578" cy="867239"/>
            </a:xfrm>
            <a:prstGeom prst="roundRect">
              <a:avLst>
                <a:gd name="adj" fmla="val 8607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Picture 64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2980182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66" name="Picture 65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3181408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67" name="Picture 66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3382634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68" name="Picture 67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2778956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69" name="Picture 68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2978790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70" name="Picture 69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3180016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71" name="Picture 70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3381242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72" name="Picture 71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2777564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</p:grpSp>
      <p:pic>
        <p:nvPicPr>
          <p:cNvPr id="73" name="Picture 72" descr="Sinlgle-SERVER-ICON.emf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478" y="3628161"/>
            <a:ext cx="510936" cy="150144"/>
          </a:xfrm>
          <a:prstGeom prst="rect">
            <a:avLst/>
          </a:prstGeom>
          <a:effectLst>
            <a:outerShdw blurRad="381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74" name="Picture 73" descr="Sinlgle-SERVER-ICON.emf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286" y="3628161"/>
            <a:ext cx="510936" cy="150144"/>
          </a:xfrm>
          <a:prstGeom prst="rect">
            <a:avLst/>
          </a:prstGeom>
          <a:effectLst>
            <a:outerShdw blurRad="381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75" name="Group 74"/>
          <p:cNvGrpSpPr/>
          <p:nvPr/>
        </p:nvGrpSpPr>
        <p:grpSpPr>
          <a:xfrm>
            <a:off x="7006897" y="3490271"/>
            <a:ext cx="472778" cy="425926"/>
            <a:chOff x="4145268" y="2735054"/>
            <a:chExt cx="1833578" cy="867239"/>
          </a:xfrm>
          <a:effectLst>
            <a:outerShdw blurRad="381000" algn="ctr" rotWithShape="0">
              <a:schemeClr val="bg1">
                <a:alpha val="20000"/>
              </a:schemeClr>
            </a:outerShdw>
          </a:effectLst>
        </p:grpSpPr>
        <p:sp>
          <p:nvSpPr>
            <p:cNvPr id="76" name="Rounded Rectangle 75"/>
            <p:cNvSpPr/>
            <p:nvPr/>
          </p:nvSpPr>
          <p:spPr>
            <a:xfrm>
              <a:off x="4145268" y="2735054"/>
              <a:ext cx="1833578" cy="867239"/>
            </a:xfrm>
            <a:prstGeom prst="roundRect">
              <a:avLst>
                <a:gd name="adj" fmla="val 8607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7" name="Picture 76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2980182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78" name="Picture 77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3181408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79" name="Picture 78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3382634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80" name="Picture 79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2778956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81" name="Picture 80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2978790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83" name="Picture 82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3180016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84" name="Picture 83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3381242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86" name="Picture 85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2777564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85" name="Rectangle 184"/>
          <p:cNvSpPr/>
          <p:nvPr/>
        </p:nvSpPr>
        <p:spPr>
          <a:xfrm>
            <a:off x="3906172" y="4089866"/>
            <a:ext cx="3508151" cy="27699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ctr"/>
            <a:r>
              <a:rPr lang="en-US" sz="1200" b="1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65000"/>
                    </a:prstClr>
                  </a:outerShdw>
                </a:effectLst>
              </a:rPr>
              <a:t>Wide Array of Rack and Blade Form Factors</a:t>
            </a:r>
          </a:p>
        </p:txBody>
      </p:sp>
      <p:grpSp>
        <p:nvGrpSpPr>
          <p:cNvPr id="186" name="Group 185"/>
          <p:cNvGrpSpPr/>
          <p:nvPr/>
        </p:nvGrpSpPr>
        <p:grpSpPr>
          <a:xfrm>
            <a:off x="2744680" y="2645452"/>
            <a:ext cx="5769608" cy="674176"/>
            <a:chOff x="2960986" y="2555004"/>
            <a:chExt cx="5769608" cy="674176"/>
          </a:xfrm>
        </p:grpSpPr>
        <p:sp>
          <p:nvSpPr>
            <p:cNvPr id="187" name="Rectangle 186"/>
            <p:cNvSpPr/>
            <p:nvPr/>
          </p:nvSpPr>
          <p:spPr>
            <a:xfrm>
              <a:off x="2960986" y="2767515"/>
              <a:ext cx="284120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effectLst>
                    <a:outerShdw blurRad="584200" algn="ctr" rotWithShape="0">
                      <a:prstClr val="black">
                        <a:alpha val="80000"/>
                      </a:prstClr>
                    </a:outerShdw>
                  </a:effectLst>
                </a:rPr>
                <a:t>Integrated, High Performance Network Fabric</a:t>
              </a: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6141620" y="2767515"/>
              <a:ext cx="25889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effectLst>
                    <a:outerShdw blurRad="584200" algn="ctr" rotWithShape="0">
                      <a:prstClr val="black">
                        <a:alpha val="80000"/>
                      </a:prstClr>
                    </a:outerShdw>
                  </a:effectLst>
                </a:rPr>
                <a:t>Programmable Automation of all Hardware</a:t>
              </a:r>
            </a:p>
          </p:txBody>
        </p:sp>
        <p:cxnSp>
          <p:nvCxnSpPr>
            <p:cNvPr id="191" name="Straight Connector 190"/>
            <p:cNvCxnSpPr/>
            <p:nvPr/>
          </p:nvCxnSpPr>
          <p:spPr>
            <a:xfrm>
              <a:off x="5875841" y="2555004"/>
              <a:ext cx="0" cy="559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Rectangle 191"/>
          <p:cNvSpPr/>
          <p:nvPr/>
        </p:nvSpPr>
        <p:spPr>
          <a:xfrm>
            <a:off x="2850333" y="2170585"/>
            <a:ext cx="5619826" cy="553998"/>
          </a:xfrm>
          <a:prstGeom prst="rect">
            <a:avLst/>
          </a:prstGeom>
          <a:solidFill>
            <a:srgbClr val="1E4186"/>
          </a:solidFill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Engineered on Cisco UCS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The Ideal System for Hyperconvergence</a:t>
            </a:r>
          </a:p>
        </p:txBody>
      </p:sp>
    </p:spTree>
    <p:extLst>
      <p:ext uri="{BB962C8B-B14F-4D97-AF65-F5344CB8AC3E}">
        <p14:creationId xmlns:p14="http://schemas.microsoft.com/office/powerpoint/2010/main" val="38093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HyperFlex Systems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593182" y="2050765"/>
            <a:ext cx="6143773" cy="2455260"/>
          </a:xfrm>
          <a:prstGeom prst="rect">
            <a:avLst/>
          </a:prstGeom>
          <a:solidFill>
            <a:srgbClr val="1E41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"/>
          <a:stretch/>
        </p:blipFill>
        <p:spPr>
          <a:xfrm>
            <a:off x="2593181" y="2057631"/>
            <a:ext cx="6134130" cy="2448395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387039" y="3551231"/>
            <a:ext cx="386585" cy="386585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17399" y="3535991"/>
            <a:ext cx="1846121" cy="86263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85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accent1"/>
                </a:solidFill>
              </a:rPr>
              <a:t>Complete </a:t>
            </a:r>
            <a:r>
              <a:rPr lang="en-US" sz="1400" b="1" spc="-30" dirty="0">
                <a:solidFill>
                  <a:schemeClr val="accent1"/>
                </a:solidFill>
              </a:rPr>
              <a:t>Hyperconvergence</a:t>
            </a:r>
          </a:p>
          <a:p>
            <a:r>
              <a:rPr lang="en-US" sz="1100" dirty="0">
                <a:solidFill>
                  <a:schemeClr val="accent1"/>
                </a:solidFill>
              </a:rPr>
              <a:t>Unified Compute and Network Infrastructure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367810" y="3306582"/>
            <a:ext cx="210037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 descr="Sinlgle-SERVER-ICON.emf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670" y="3628161"/>
            <a:ext cx="510936" cy="150144"/>
          </a:xfrm>
          <a:prstGeom prst="rect">
            <a:avLst/>
          </a:prstGeom>
          <a:effectLst>
            <a:outerShdw blurRad="381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55" name="Group 54"/>
          <p:cNvGrpSpPr/>
          <p:nvPr/>
        </p:nvGrpSpPr>
        <p:grpSpPr>
          <a:xfrm>
            <a:off x="7994932" y="3472724"/>
            <a:ext cx="458394" cy="461020"/>
            <a:chOff x="1613955" y="3581389"/>
            <a:chExt cx="894574" cy="955052"/>
          </a:xfrm>
          <a:effectLst>
            <a:outerShdw blurRad="381000" algn="ctr" rotWithShape="0">
              <a:schemeClr val="bg1">
                <a:alpha val="20000"/>
              </a:schemeClr>
            </a:outerShdw>
          </a:effectLst>
        </p:grpSpPr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1613955" y="3581389"/>
              <a:ext cx="894574" cy="955052"/>
            </a:xfrm>
            <a:custGeom>
              <a:avLst/>
              <a:gdLst/>
              <a:ahLst/>
              <a:cxnLst>
                <a:cxn ang="0">
                  <a:pos x="1036" y="263"/>
                </a:cxn>
                <a:cxn ang="0">
                  <a:pos x="1090" y="198"/>
                </a:cxn>
                <a:cxn ang="0">
                  <a:pos x="880" y="219"/>
                </a:cxn>
                <a:cxn ang="0">
                  <a:pos x="904" y="426"/>
                </a:cxn>
                <a:cxn ang="0">
                  <a:pos x="958" y="360"/>
                </a:cxn>
                <a:cxn ang="0">
                  <a:pos x="1013" y="937"/>
                </a:cxn>
                <a:cxn ang="0">
                  <a:pos x="692" y="1089"/>
                </a:cxn>
                <a:cxn ang="0">
                  <a:pos x="692" y="982"/>
                </a:cxn>
                <a:cxn ang="0">
                  <a:pos x="682" y="982"/>
                </a:cxn>
                <a:cxn ang="0">
                  <a:pos x="393" y="692"/>
                </a:cxn>
                <a:cxn ang="0">
                  <a:pos x="682" y="403"/>
                </a:cxn>
                <a:cxn ang="0">
                  <a:pos x="692" y="403"/>
                </a:cxn>
                <a:cxn ang="0">
                  <a:pos x="692" y="0"/>
                </a:cxn>
                <a:cxn ang="0">
                  <a:pos x="620" y="5"/>
                </a:cxn>
                <a:cxn ang="0">
                  <a:pos x="620" y="106"/>
                </a:cxn>
                <a:cxn ang="0">
                  <a:pos x="533" y="123"/>
                </a:cxn>
                <a:cxn ang="0">
                  <a:pos x="495" y="30"/>
                </a:cxn>
                <a:cxn ang="0">
                  <a:pos x="362" y="85"/>
                </a:cxn>
                <a:cxn ang="0">
                  <a:pos x="399" y="178"/>
                </a:cxn>
                <a:cxn ang="0">
                  <a:pos x="327" y="227"/>
                </a:cxn>
                <a:cxn ang="0">
                  <a:pos x="256" y="156"/>
                </a:cxn>
                <a:cxn ang="0">
                  <a:pos x="154" y="258"/>
                </a:cxn>
                <a:cxn ang="0">
                  <a:pos x="225" y="329"/>
                </a:cxn>
                <a:cxn ang="0">
                  <a:pos x="176" y="401"/>
                </a:cxn>
                <a:cxn ang="0">
                  <a:pos x="83" y="364"/>
                </a:cxn>
                <a:cxn ang="0">
                  <a:pos x="28" y="497"/>
                </a:cxn>
                <a:cxn ang="0">
                  <a:pos x="121" y="535"/>
                </a:cxn>
                <a:cxn ang="0">
                  <a:pos x="104" y="620"/>
                </a:cxn>
                <a:cxn ang="0">
                  <a:pos x="3" y="620"/>
                </a:cxn>
                <a:cxn ang="0">
                  <a:pos x="0" y="692"/>
                </a:cxn>
                <a:cxn ang="0">
                  <a:pos x="3" y="765"/>
                </a:cxn>
                <a:cxn ang="0">
                  <a:pos x="104" y="765"/>
                </a:cxn>
                <a:cxn ang="0">
                  <a:pos x="121" y="851"/>
                </a:cxn>
                <a:cxn ang="0">
                  <a:pos x="28" y="889"/>
                </a:cxn>
                <a:cxn ang="0">
                  <a:pos x="83" y="1022"/>
                </a:cxn>
                <a:cxn ang="0">
                  <a:pos x="176" y="985"/>
                </a:cxn>
                <a:cxn ang="0">
                  <a:pos x="225" y="1057"/>
                </a:cxn>
                <a:cxn ang="0">
                  <a:pos x="154" y="1128"/>
                </a:cxn>
                <a:cxn ang="0">
                  <a:pos x="256" y="1230"/>
                </a:cxn>
                <a:cxn ang="0">
                  <a:pos x="327" y="1159"/>
                </a:cxn>
                <a:cxn ang="0">
                  <a:pos x="399" y="1208"/>
                </a:cxn>
                <a:cxn ang="0">
                  <a:pos x="362" y="1301"/>
                </a:cxn>
                <a:cxn ang="0">
                  <a:pos x="495" y="1356"/>
                </a:cxn>
                <a:cxn ang="0">
                  <a:pos x="533" y="1263"/>
                </a:cxn>
                <a:cxn ang="0">
                  <a:pos x="620" y="1280"/>
                </a:cxn>
                <a:cxn ang="0">
                  <a:pos x="620" y="1381"/>
                </a:cxn>
                <a:cxn ang="0">
                  <a:pos x="692" y="1384"/>
                </a:cxn>
                <a:cxn ang="0">
                  <a:pos x="692" y="1215"/>
                </a:cxn>
                <a:cxn ang="0">
                  <a:pos x="1110" y="1016"/>
                </a:cxn>
                <a:cxn ang="0">
                  <a:pos x="1036" y="263"/>
                </a:cxn>
              </a:cxnLst>
              <a:rect l="0" t="0" r="r" b="b"/>
              <a:pathLst>
                <a:path w="1296" h="1384">
                  <a:moveTo>
                    <a:pt x="1036" y="263"/>
                  </a:moveTo>
                  <a:cubicBezTo>
                    <a:pt x="1090" y="198"/>
                    <a:pt x="1090" y="198"/>
                    <a:pt x="1090" y="198"/>
                  </a:cubicBezTo>
                  <a:cubicBezTo>
                    <a:pt x="880" y="219"/>
                    <a:pt x="880" y="219"/>
                    <a:pt x="880" y="219"/>
                  </a:cubicBezTo>
                  <a:cubicBezTo>
                    <a:pt x="904" y="426"/>
                    <a:pt x="904" y="426"/>
                    <a:pt x="904" y="426"/>
                  </a:cubicBezTo>
                  <a:cubicBezTo>
                    <a:pt x="958" y="360"/>
                    <a:pt x="958" y="360"/>
                    <a:pt x="958" y="360"/>
                  </a:cubicBezTo>
                  <a:cubicBezTo>
                    <a:pt x="1130" y="505"/>
                    <a:pt x="1156" y="761"/>
                    <a:pt x="1013" y="937"/>
                  </a:cubicBezTo>
                  <a:cubicBezTo>
                    <a:pt x="931" y="1038"/>
                    <a:pt x="812" y="1090"/>
                    <a:pt x="692" y="1089"/>
                  </a:cubicBezTo>
                  <a:cubicBezTo>
                    <a:pt x="692" y="982"/>
                    <a:pt x="692" y="982"/>
                    <a:pt x="692" y="982"/>
                  </a:cubicBezTo>
                  <a:cubicBezTo>
                    <a:pt x="682" y="982"/>
                    <a:pt x="682" y="982"/>
                    <a:pt x="682" y="982"/>
                  </a:cubicBezTo>
                  <a:cubicBezTo>
                    <a:pt x="522" y="982"/>
                    <a:pt x="393" y="851"/>
                    <a:pt x="393" y="692"/>
                  </a:cubicBezTo>
                  <a:cubicBezTo>
                    <a:pt x="393" y="532"/>
                    <a:pt x="522" y="403"/>
                    <a:pt x="682" y="403"/>
                  </a:cubicBezTo>
                  <a:cubicBezTo>
                    <a:pt x="692" y="403"/>
                    <a:pt x="692" y="403"/>
                    <a:pt x="692" y="403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667" y="0"/>
                    <a:pt x="643" y="2"/>
                    <a:pt x="620" y="5"/>
                  </a:cubicBezTo>
                  <a:cubicBezTo>
                    <a:pt x="620" y="106"/>
                    <a:pt x="620" y="106"/>
                    <a:pt x="620" y="106"/>
                  </a:cubicBezTo>
                  <a:cubicBezTo>
                    <a:pt x="590" y="110"/>
                    <a:pt x="561" y="115"/>
                    <a:pt x="533" y="123"/>
                  </a:cubicBezTo>
                  <a:cubicBezTo>
                    <a:pt x="495" y="30"/>
                    <a:pt x="495" y="30"/>
                    <a:pt x="495" y="30"/>
                  </a:cubicBezTo>
                  <a:cubicBezTo>
                    <a:pt x="448" y="43"/>
                    <a:pt x="403" y="62"/>
                    <a:pt x="362" y="85"/>
                  </a:cubicBezTo>
                  <a:cubicBezTo>
                    <a:pt x="399" y="178"/>
                    <a:pt x="399" y="178"/>
                    <a:pt x="399" y="178"/>
                  </a:cubicBezTo>
                  <a:cubicBezTo>
                    <a:pt x="374" y="192"/>
                    <a:pt x="351" y="209"/>
                    <a:pt x="327" y="227"/>
                  </a:cubicBezTo>
                  <a:cubicBezTo>
                    <a:pt x="256" y="156"/>
                    <a:pt x="256" y="156"/>
                    <a:pt x="256" y="156"/>
                  </a:cubicBezTo>
                  <a:cubicBezTo>
                    <a:pt x="219" y="186"/>
                    <a:pt x="184" y="220"/>
                    <a:pt x="154" y="258"/>
                  </a:cubicBezTo>
                  <a:cubicBezTo>
                    <a:pt x="225" y="329"/>
                    <a:pt x="225" y="329"/>
                    <a:pt x="225" y="329"/>
                  </a:cubicBezTo>
                  <a:cubicBezTo>
                    <a:pt x="208" y="352"/>
                    <a:pt x="192" y="376"/>
                    <a:pt x="176" y="401"/>
                  </a:cubicBezTo>
                  <a:cubicBezTo>
                    <a:pt x="83" y="364"/>
                    <a:pt x="83" y="364"/>
                    <a:pt x="83" y="364"/>
                  </a:cubicBezTo>
                  <a:cubicBezTo>
                    <a:pt x="60" y="404"/>
                    <a:pt x="43" y="450"/>
                    <a:pt x="28" y="497"/>
                  </a:cubicBezTo>
                  <a:cubicBezTo>
                    <a:pt x="121" y="535"/>
                    <a:pt x="121" y="535"/>
                    <a:pt x="121" y="535"/>
                  </a:cubicBezTo>
                  <a:cubicBezTo>
                    <a:pt x="113" y="563"/>
                    <a:pt x="109" y="591"/>
                    <a:pt x="104" y="620"/>
                  </a:cubicBezTo>
                  <a:cubicBezTo>
                    <a:pt x="3" y="620"/>
                    <a:pt x="3" y="620"/>
                    <a:pt x="3" y="620"/>
                  </a:cubicBezTo>
                  <a:cubicBezTo>
                    <a:pt x="0" y="645"/>
                    <a:pt x="0" y="668"/>
                    <a:pt x="0" y="692"/>
                  </a:cubicBezTo>
                  <a:cubicBezTo>
                    <a:pt x="0" y="717"/>
                    <a:pt x="0" y="741"/>
                    <a:pt x="3" y="765"/>
                  </a:cubicBezTo>
                  <a:cubicBezTo>
                    <a:pt x="104" y="765"/>
                    <a:pt x="104" y="765"/>
                    <a:pt x="104" y="765"/>
                  </a:cubicBezTo>
                  <a:cubicBezTo>
                    <a:pt x="109" y="794"/>
                    <a:pt x="113" y="823"/>
                    <a:pt x="121" y="851"/>
                  </a:cubicBezTo>
                  <a:cubicBezTo>
                    <a:pt x="28" y="889"/>
                    <a:pt x="28" y="889"/>
                    <a:pt x="28" y="889"/>
                  </a:cubicBezTo>
                  <a:cubicBezTo>
                    <a:pt x="43" y="936"/>
                    <a:pt x="60" y="982"/>
                    <a:pt x="83" y="1022"/>
                  </a:cubicBezTo>
                  <a:cubicBezTo>
                    <a:pt x="176" y="985"/>
                    <a:pt x="176" y="985"/>
                    <a:pt x="176" y="985"/>
                  </a:cubicBezTo>
                  <a:cubicBezTo>
                    <a:pt x="192" y="1010"/>
                    <a:pt x="208" y="1033"/>
                    <a:pt x="225" y="1057"/>
                  </a:cubicBezTo>
                  <a:cubicBezTo>
                    <a:pt x="154" y="1128"/>
                    <a:pt x="154" y="1128"/>
                    <a:pt x="154" y="1128"/>
                  </a:cubicBezTo>
                  <a:cubicBezTo>
                    <a:pt x="184" y="1166"/>
                    <a:pt x="219" y="1200"/>
                    <a:pt x="256" y="1230"/>
                  </a:cubicBezTo>
                  <a:cubicBezTo>
                    <a:pt x="327" y="1159"/>
                    <a:pt x="327" y="1159"/>
                    <a:pt x="327" y="1159"/>
                  </a:cubicBezTo>
                  <a:cubicBezTo>
                    <a:pt x="351" y="1176"/>
                    <a:pt x="374" y="1194"/>
                    <a:pt x="399" y="1208"/>
                  </a:cubicBezTo>
                  <a:cubicBezTo>
                    <a:pt x="362" y="1301"/>
                    <a:pt x="362" y="1301"/>
                    <a:pt x="362" y="1301"/>
                  </a:cubicBezTo>
                  <a:cubicBezTo>
                    <a:pt x="403" y="1324"/>
                    <a:pt x="448" y="1343"/>
                    <a:pt x="495" y="1356"/>
                  </a:cubicBezTo>
                  <a:cubicBezTo>
                    <a:pt x="533" y="1263"/>
                    <a:pt x="533" y="1263"/>
                    <a:pt x="533" y="1263"/>
                  </a:cubicBezTo>
                  <a:cubicBezTo>
                    <a:pt x="561" y="1271"/>
                    <a:pt x="590" y="1276"/>
                    <a:pt x="620" y="1280"/>
                  </a:cubicBezTo>
                  <a:cubicBezTo>
                    <a:pt x="620" y="1381"/>
                    <a:pt x="620" y="1381"/>
                    <a:pt x="620" y="1381"/>
                  </a:cubicBezTo>
                  <a:cubicBezTo>
                    <a:pt x="643" y="1384"/>
                    <a:pt x="667" y="1384"/>
                    <a:pt x="692" y="1384"/>
                  </a:cubicBezTo>
                  <a:cubicBezTo>
                    <a:pt x="692" y="1215"/>
                    <a:pt x="692" y="1215"/>
                    <a:pt x="692" y="1215"/>
                  </a:cubicBezTo>
                  <a:cubicBezTo>
                    <a:pt x="849" y="1215"/>
                    <a:pt x="1004" y="1147"/>
                    <a:pt x="1110" y="1016"/>
                  </a:cubicBezTo>
                  <a:cubicBezTo>
                    <a:pt x="1296" y="786"/>
                    <a:pt x="1263" y="451"/>
                    <a:pt x="1036" y="263"/>
                  </a:cubicBezTo>
                  <a:close/>
                </a:path>
              </a:pathLst>
            </a:custGeom>
            <a:solidFill>
              <a:srgbClr val="949494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1844040" y="3804920"/>
              <a:ext cx="467360" cy="4673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7"/>
            <p:cNvSpPr>
              <a:spLocks noEditPoints="1"/>
            </p:cNvSpPr>
            <p:nvPr/>
          </p:nvSpPr>
          <p:spPr bwMode="auto">
            <a:xfrm>
              <a:off x="1912186" y="3872789"/>
              <a:ext cx="331068" cy="331622"/>
            </a:xfrm>
            <a:custGeom>
              <a:avLst/>
              <a:gdLst/>
              <a:ahLst/>
              <a:cxnLst>
                <a:cxn ang="0">
                  <a:pos x="253" y="0"/>
                </a:cxn>
                <a:cxn ang="0">
                  <a:pos x="0" y="255"/>
                </a:cxn>
                <a:cxn ang="0">
                  <a:pos x="253" y="508"/>
                </a:cxn>
                <a:cxn ang="0">
                  <a:pos x="507" y="255"/>
                </a:cxn>
                <a:cxn ang="0">
                  <a:pos x="253" y="0"/>
                </a:cxn>
                <a:cxn ang="0">
                  <a:pos x="206" y="439"/>
                </a:cxn>
                <a:cxn ang="0">
                  <a:pos x="38" y="293"/>
                </a:cxn>
                <a:cxn ang="0">
                  <a:pos x="81" y="244"/>
                </a:cxn>
                <a:cxn ang="0">
                  <a:pos x="201" y="351"/>
                </a:cxn>
                <a:cxn ang="0">
                  <a:pos x="409" y="115"/>
                </a:cxn>
                <a:cxn ang="0">
                  <a:pos x="455" y="156"/>
                </a:cxn>
                <a:cxn ang="0">
                  <a:pos x="206" y="439"/>
                </a:cxn>
              </a:cxnLst>
              <a:rect l="0" t="0" r="r" b="b"/>
              <a:pathLst>
                <a:path w="507" h="508">
                  <a:moveTo>
                    <a:pt x="253" y="0"/>
                  </a:moveTo>
                  <a:cubicBezTo>
                    <a:pt x="114" y="0"/>
                    <a:pt x="0" y="115"/>
                    <a:pt x="0" y="255"/>
                  </a:cubicBezTo>
                  <a:cubicBezTo>
                    <a:pt x="0" y="395"/>
                    <a:pt x="114" y="508"/>
                    <a:pt x="253" y="508"/>
                  </a:cubicBezTo>
                  <a:cubicBezTo>
                    <a:pt x="393" y="508"/>
                    <a:pt x="507" y="395"/>
                    <a:pt x="507" y="255"/>
                  </a:cubicBezTo>
                  <a:cubicBezTo>
                    <a:pt x="507" y="115"/>
                    <a:pt x="393" y="0"/>
                    <a:pt x="253" y="0"/>
                  </a:cubicBezTo>
                  <a:close/>
                  <a:moveTo>
                    <a:pt x="206" y="439"/>
                  </a:moveTo>
                  <a:cubicBezTo>
                    <a:pt x="38" y="293"/>
                    <a:pt x="38" y="293"/>
                    <a:pt x="38" y="293"/>
                  </a:cubicBezTo>
                  <a:cubicBezTo>
                    <a:pt x="81" y="244"/>
                    <a:pt x="81" y="244"/>
                    <a:pt x="81" y="244"/>
                  </a:cubicBezTo>
                  <a:cubicBezTo>
                    <a:pt x="201" y="351"/>
                    <a:pt x="201" y="351"/>
                    <a:pt x="201" y="351"/>
                  </a:cubicBezTo>
                  <a:cubicBezTo>
                    <a:pt x="409" y="115"/>
                    <a:pt x="409" y="115"/>
                    <a:pt x="409" y="115"/>
                  </a:cubicBezTo>
                  <a:cubicBezTo>
                    <a:pt x="455" y="156"/>
                    <a:pt x="455" y="156"/>
                    <a:pt x="455" y="156"/>
                  </a:cubicBezTo>
                  <a:lnTo>
                    <a:pt x="206" y="439"/>
                  </a:lnTo>
                  <a:close/>
                </a:path>
              </a:pathLst>
            </a:custGeom>
            <a:solidFill>
              <a:srgbClr val="949494"/>
            </a:solidFill>
            <a:ln w="412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018862" y="3490271"/>
            <a:ext cx="472778" cy="425926"/>
            <a:chOff x="4145268" y="2735054"/>
            <a:chExt cx="1833578" cy="867239"/>
          </a:xfrm>
          <a:effectLst>
            <a:outerShdw blurRad="381000" algn="ctr" rotWithShape="0">
              <a:schemeClr val="bg1">
                <a:alpha val="20000"/>
              </a:schemeClr>
            </a:outerShdw>
          </a:effectLst>
        </p:grpSpPr>
        <p:sp>
          <p:nvSpPr>
            <p:cNvPr id="60" name="Rounded Rectangle 59"/>
            <p:cNvSpPr/>
            <p:nvPr/>
          </p:nvSpPr>
          <p:spPr>
            <a:xfrm>
              <a:off x="4145268" y="2735054"/>
              <a:ext cx="1833578" cy="867239"/>
            </a:xfrm>
            <a:prstGeom prst="roundRect">
              <a:avLst>
                <a:gd name="adj" fmla="val 8607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Picture 60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2980182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62" name="Picture 61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3181408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63" name="Picture 62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3382634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64" name="Picture 63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2778956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65" name="Picture 64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2978790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66" name="Picture 65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3180016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67" name="Picture 66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3381242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68" name="Picture 67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2777564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</p:grpSp>
      <p:pic>
        <p:nvPicPr>
          <p:cNvPr id="69" name="Picture 68" descr="Sinlgle-SERVER-ICON.emf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478" y="3628161"/>
            <a:ext cx="510936" cy="150144"/>
          </a:xfrm>
          <a:prstGeom prst="rect">
            <a:avLst/>
          </a:prstGeom>
          <a:effectLst>
            <a:outerShdw blurRad="381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70" name="Picture 69" descr="Sinlgle-SERVER-ICON.emf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286" y="3628161"/>
            <a:ext cx="510936" cy="150144"/>
          </a:xfrm>
          <a:prstGeom prst="rect">
            <a:avLst/>
          </a:prstGeom>
          <a:effectLst>
            <a:outerShdw blurRad="381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71" name="Group 70"/>
          <p:cNvGrpSpPr/>
          <p:nvPr/>
        </p:nvGrpSpPr>
        <p:grpSpPr>
          <a:xfrm>
            <a:off x="7006897" y="3490271"/>
            <a:ext cx="472778" cy="425926"/>
            <a:chOff x="4145268" y="2735054"/>
            <a:chExt cx="1833578" cy="867239"/>
          </a:xfrm>
          <a:effectLst>
            <a:outerShdw blurRad="381000" algn="ctr" rotWithShape="0">
              <a:schemeClr val="bg1">
                <a:alpha val="20000"/>
              </a:schemeClr>
            </a:outerShdw>
          </a:effectLst>
        </p:grpSpPr>
        <p:sp>
          <p:nvSpPr>
            <p:cNvPr id="72" name="Rounded Rectangle 71"/>
            <p:cNvSpPr/>
            <p:nvPr/>
          </p:nvSpPr>
          <p:spPr>
            <a:xfrm>
              <a:off x="4145268" y="2735054"/>
              <a:ext cx="1833578" cy="867239"/>
            </a:xfrm>
            <a:prstGeom prst="roundRect">
              <a:avLst>
                <a:gd name="adj" fmla="val 8607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2980182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74" name="Picture 73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3181408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75" name="Picture 74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3382634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76" name="Picture 75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2778956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77" name="Picture 76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2978790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78" name="Picture 77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3180016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79" name="Picture 78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3381242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80" name="Picture 79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2777564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81" name="Rectangle 80"/>
          <p:cNvSpPr/>
          <p:nvPr/>
        </p:nvSpPr>
        <p:spPr>
          <a:xfrm>
            <a:off x="2780372" y="2264024"/>
            <a:ext cx="5772035" cy="847477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grpSp>
        <p:nvGrpSpPr>
          <p:cNvPr id="83" name="Group 82"/>
          <p:cNvGrpSpPr/>
          <p:nvPr/>
        </p:nvGrpSpPr>
        <p:grpSpPr>
          <a:xfrm>
            <a:off x="2593182" y="2057631"/>
            <a:ext cx="6143773" cy="2448919"/>
            <a:chOff x="2593181" y="1605819"/>
            <a:chExt cx="6143773" cy="2896520"/>
          </a:xfrm>
        </p:grpSpPr>
        <p:sp>
          <p:nvSpPr>
            <p:cNvPr id="84" name="Rectangle 83"/>
            <p:cNvSpPr/>
            <p:nvPr/>
          </p:nvSpPr>
          <p:spPr>
            <a:xfrm>
              <a:off x="4910870" y="4151872"/>
              <a:ext cx="1499128" cy="322463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Cisco HyperFlex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593181" y="1605819"/>
              <a:ext cx="6143773" cy="2896520"/>
            </a:xfrm>
            <a:prstGeom prst="rect">
              <a:avLst/>
            </a:prstGeom>
            <a:noFill/>
            <a:ln w="76200" cmpd="sng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1941" y="2264024"/>
            <a:ext cx="5768897" cy="847477"/>
          </a:xfrm>
          <a:prstGeom prst="rect">
            <a:avLst/>
          </a:prstGeom>
          <a:ln w="12700">
            <a:solidFill>
              <a:srgbClr val="669EDC"/>
            </a:solidFill>
          </a:ln>
        </p:spPr>
      </p:pic>
      <p:grpSp>
        <p:nvGrpSpPr>
          <p:cNvPr id="88" name="Group 87"/>
          <p:cNvGrpSpPr/>
          <p:nvPr/>
        </p:nvGrpSpPr>
        <p:grpSpPr>
          <a:xfrm>
            <a:off x="3977385" y="2356078"/>
            <a:ext cx="3378011" cy="663369"/>
            <a:chOff x="3975820" y="2674653"/>
            <a:chExt cx="3378011" cy="663369"/>
          </a:xfrm>
        </p:grpSpPr>
        <p:sp>
          <p:nvSpPr>
            <p:cNvPr id="90" name="Rectangle 89"/>
            <p:cNvSpPr/>
            <p:nvPr/>
          </p:nvSpPr>
          <p:spPr>
            <a:xfrm>
              <a:off x="4489257" y="2674653"/>
              <a:ext cx="235112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outerShdw blurRad="254000" algn="ctr" rotWithShape="0">
                      <a:prstClr val="black">
                        <a:alpha val="70000"/>
                      </a:prstClr>
                    </a:outerShdw>
                  </a:effectLst>
                </a:rPr>
                <a:t>Cisco HX Data Platform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975820" y="3030245"/>
              <a:ext cx="33780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effectLst>
                    <a:outerShdw blurRad="254000" algn="ctr" rotWithShape="0">
                      <a:prstClr val="black">
                        <a:alpha val="70000"/>
                      </a:prstClr>
                    </a:outerShdw>
                  </a:effectLst>
                </a:rPr>
                <a:t>Data Services and Storage Optimization</a:t>
              </a: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5397190" y="3013207"/>
              <a:ext cx="535258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387038" y="2255628"/>
            <a:ext cx="2276481" cy="861774"/>
            <a:chOff x="387038" y="2350763"/>
            <a:chExt cx="2276481" cy="861774"/>
          </a:xfrm>
        </p:grpSpPr>
        <p:sp>
          <p:nvSpPr>
            <p:cNvPr id="187" name="Oval 186"/>
            <p:cNvSpPr/>
            <p:nvPr/>
          </p:nvSpPr>
          <p:spPr>
            <a:xfrm>
              <a:off x="387038" y="2366003"/>
              <a:ext cx="386585" cy="386585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5"/>
                  </a:solidFill>
                </a:rPr>
                <a:t>2</a:t>
              </a: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817398" y="2350763"/>
              <a:ext cx="184612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  <a:spcAft>
                  <a:spcPts val="400"/>
                </a:spcAft>
              </a:pPr>
              <a:r>
                <a:rPr lang="en-US" sz="1400" b="1" dirty="0">
                  <a:solidFill>
                    <a:schemeClr val="accent5"/>
                  </a:solidFill>
                </a:rPr>
                <a:t>Next Gen </a:t>
              </a:r>
              <a:br>
                <a:rPr lang="en-US" sz="1400" b="1" dirty="0">
                  <a:solidFill>
                    <a:schemeClr val="accent5"/>
                  </a:solidFill>
                </a:rPr>
              </a:br>
              <a:r>
                <a:rPr lang="en-US" sz="1400" b="1" dirty="0">
                  <a:solidFill>
                    <a:schemeClr val="accent5"/>
                  </a:solidFill>
                </a:rPr>
                <a:t>Data Platform</a:t>
              </a:r>
            </a:p>
            <a:p>
              <a:r>
                <a:rPr lang="en-US" sz="1100" dirty="0">
                  <a:solidFill>
                    <a:schemeClr val="accent5"/>
                  </a:solidFill>
                </a:rPr>
                <a:t>Designed for </a:t>
              </a:r>
              <a:br>
                <a:rPr lang="en-US" sz="1100" dirty="0">
                  <a:solidFill>
                    <a:schemeClr val="accent5"/>
                  </a:solidFill>
                </a:rPr>
              </a:br>
              <a:r>
                <a:rPr lang="en-US" sz="1100" dirty="0">
                  <a:solidFill>
                    <a:schemeClr val="accent5"/>
                  </a:solidFill>
                </a:rPr>
                <a:t>Distributed Storage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86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2593182" y="2050765"/>
            <a:ext cx="6143773" cy="2455260"/>
          </a:xfrm>
          <a:prstGeom prst="rect">
            <a:avLst/>
          </a:prstGeom>
          <a:solidFill>
            <a:srgbClr val="1E41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"/>
          <a:stretch/>
        </p:blipFill>
        <p:spPr>
          <a:xfrm>
            <a:off x="2593181" y="2057631"/>
            <a:ext cx="6134130" cy="2448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Cisco HyperFlex Systems</a:t>
            </a:r>
            <a:endParaRPr lang="en-US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367810" y="2066448"/>
            <a:ext cx="210037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87039" y="3551231"/>
            <a:ext cx="386585" cy="386585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80" name="Oval 79"/>
          <p:cNvSpPr/>
          <p:nvPr/>
        </p:nvSpPr>
        <p:spPr>
          <a:xfrm>
            <a:off x="387039" y="1211097"/>
            <a:ext cx="386585" cy="386585"/>
          </a:xfrm>
          <a:prstGeom prst="ellipse">
            <a:avLst/>
          </a:prstGeom>
          <a:solidFill>
            <a:schemeClr val="bg2"/>
          </a:solidFill>
          <a:ln w="38100">
            <a:solidFill>
              <a:srgbClr val="6E748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000" b="1" dirty="0">
                <a:solidFill>
                  <a:srgbClr val="6E7484"/>
                </a:solidFill>
              </a:rPr>
              <a:t>3</a:t>
            </a:r>
          </a:p>
        </p:txBody>
      </p:sp>
      <p:sp>
        <p:nvSpPr>
          <p:cNvPr id="82" name="Rectangle 81"/>
          <p:cNvSpPr/>
          <p:nvPr/>
        </p:nvSpPr>
        <p:spPr>
          <a:xfrm>
            <a:off x="817399" y="3535991"/>
            <a:ext cx="1846121" cy="86263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85000"/>
              </a:lnSpc>
              <a:spcAft>
                <a:spcPts val="400"/>
              </a:spcAft>
            </a:pPr>
            <a:r>
              <a:rPr lang="en-US" sz="1400" b="1" dirty="0">
                <a:solidFill>
                  <a:schemeClr val="accent1"/>
                </a:solidFill>
              </a:rPr>
              <a:t>Complete </a:t>
            </a:r>
            <a:r>
              <a:rPr lang="en-US" sz="1400" b="1" spc="-30" dirty="0">
                <a:solidFill>
                  <a:schemeClr val="accent1"/>
                </a:solidFill>
              </a:rPr>
              <a:t>Hyperconvergence</a:t>
            </a:r>
          </a:p>
          <a:p>
            <a:r>
              <a:rPr lang="en-US" sz="1100" dirty="0">
                <a:solidFill>
                  <a:schemeClr val="accent1"/>
                </a:solidFill>
              </a:rPr>
              <a:t>Unified Compute and Network Infrastructure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817399" y="1195857"/>
            <a:ext cx="1959837" cy="80188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85000"/>
              </a:lnSpc>
              <a:spcAft>
                <a:spcPts val="400"/>
              </a:spcAft>
            </a:pPr>
            <a:r>
              <a:rPr lang="en-US" sz="1400" b="1" dirty="0">
                <a:solidFill>
                  <a:srgbClr val="6E7484"/>
                </a:solidFill>
              </a:rPr>
              <a:t>Part of a Complete Data Center Strategy</a:t>
            </a:r>
          </a:p>
          <a:p>
            <a:pPr>
              <a:lnSpc>
                <a:spcPct val="85000"/>
              </a:lnSpc>
              <a:spcAft>
                <a:spcPts val="400"/>
              </a:spcAft>
            </a:pPr>
            <a:r>
              <a:rPr lang="en-US" sz="1100" dirty="0">
                <a:solidFill>
                  <a:srgbClr val="6E7484"/>
                </a:solidFill>
              </a:rPr>
              <a:t>Elastic and Secure at Enterprise Scale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367810" y="3306582"/>
            <a:ext cx="210037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94" descr="Sinlgle-SERVER-ICON.emf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670" y="3628161"/>
            <a:ext cx="510936" cy="150144"/>
          </a:xfrm>
          <a:prstGeom prst="rect">
            <a:avLst/>
          </a:prstGeom>
          <a:effectLst>
            <a:outerShdw blurRad="381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96" name="Group 95"/>
          <p:cNvGrpSpPr/>
          <p:nvPr/>
        </p:nvGrpSpPr>
        <p:grpSpPr>
          <a:xfrm>
            <a:off x="7994932" y="3472724"/>
            <a:ext cx="458394" cy="461020"/>
            <a:chOff x="1613955" y="3581389"/>
            <a:chExt cx="894574" cy="955052"/>
          </a:xfrm>
          <a:effectLst>
            <a:outerShdw blurRad="381000" algn="ctr" rotWithShape="0">
              <a:schemeClr val="bg1">
                <a:alpha val="20000"/>
              </a:schemeClr>
            </a:outerShdw>
          </a:effectLst>
        </p:grpSpPr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1613955" y="3581389"/>
              <a:ext cx="894574" cy="955052"/>
            </a:xfrm>
            <a:custGeom>
              <a:avLst/>
              <a:gdLst/>
              <a:ahLst/>
              <a:cxnLst>
                <a:cxn ang="0">
                  <a:pos x="1036" y="263"/>
                </a:cxn>
                <a:cxn ang="0">
                  <a:pos x="1090" y="198"/>
                </a:cxn>
                <a:cxn ang="0">
                  <a:pos x="880" y="219"/>
                </a:cxn>
                <a:cxn ang="0">
                  <a:pos x="904" y="426"/>
                </a:cxn>
                <a:cxn ang="0">
                  <a:pos x="958" y="360"/>
                </a:cxn>
                <a:cxn ang="0">
                  <a:pos x="1013" y="937"/>
                </a:cxn>
                <a:cxn ang="0">
                  <a:pos x="692" y="1089"/>
                </a:cxn>
                <a:cxn ang="0">
                  <a:pos x="692" y="982"/>
                </a:cxn>
                <a:cxn ang="0">
                  <a:pos x="682" y="982"/>
                </a:cxn>
                <a:cxn ang="0">
                  <a:pos x="393" y="692"/>
                </a:cxn>
                <a:cxn ang="0">
                  <a:pos x="682" y="403"/>
                </a:cxn>
                <a:cxn ang="0">
                  <a:pos x="692" y="403"/>
                </a:cxn>
                <a:cxn ang="0">
                  <a:pos x="692" y="0"/>
                </a:cxn>
                <a:cxn ang="0">
                  <a:pos x="620" y="5"/>
                </a:cxn>
                <a:cxn ang="0">
                  <a:pos x="620" y="106"/>
                </a:cxn>
                <a:cxn ang="0">
                  <a:pos x="533" y="123"/>
                </a:cxn>
                <a:cxn ang="0">
                  <a:pos x="495" y="30"/>
                </a:cxn>
                <a:cxn ang="0">
                  <a:pos x="362" y="85"/>
                </a:cxn>
                <a:cxn ang="0">
                  <a:pos x="399" y="178"/>
                </a:cxn>
                <a:cxn ang="0">
                  <a:pos x="327" y="227"/>
                </a:cxn>
                <a:cxn ang="0">
                  <a:pos x="256" y="156"/>
                </a:cxn>
                <a:cxn ang="0">
                  <a:pos x="154" y="258"/>
                </a:cxn>
                <a:cxn ang="0">
                  <a:pos x="225" y="329"/>
                </a:cxn>
                <a:cxn ang="0">
                  <a:pos x="176" y="401"/>
                </a:cxn>
                <a:cxn ang="0">
                  <a:pos x="83" y="364"/>
                </a:cxn>
                <a:cxn ang="0">
                  <a:pos x="28" y="497"/>
                </a:cxn>
                <a:cxn ang="0">
                  <a:pos x="121" y="535"/>
                </a:cxn>
                <a:cxn ang="0">
                  <a:pos x="104" y="620"/>
                </a:cxn>
                <a:cxn ang="0">
                  <a:pos x="3" y="620"/>
                </a:cxn>
                <a:cxn ang="0">
                  <a:pos x="0" y="692"/>
                </a:cxn>
                <a:cxn ang="0">
                  <a:pos x="3" y="765"/>
                </a:cxn>
                <a:cxn ang="0">
                  <a:pos x="104" y="765"/>
                </a:cxn>
                <a:cxn ang="0">
                  <a:pos x="121" y="851"/>
                </a:cxn>
                <a:cxn ang="0">
                  <a:pos x="28" y="889"/>
                </a:cxn>
                <a:cxn ang="0">
                  <a:pos x="83" y="1022"/>
                </a:cxn>
                <a:cxn ang="0">
                  <a:pos x="176" y="985"/>
                </a:cxn>
                <a:cxn ang="0">
                  <a:pos x="225" y="1057"/>
                </a:cxn>
                <a:cxn ang="0">
                  <a:pos x="154" y="1128"/>
                </a:cxn>
                <a:cxn ang="0">
                  <a:pos x="256" y="1230"/>
                </a:cxn>
                <a:cxn ang="0">
                  <a:pos x="327" y="1159"/>
                </a:cxn>
                <a:cxn ang="0">
                  <a:pos x="399" y="1208"/>
                </a:cxn>
                <a:cxn ang="0">
                  <a:pos x="362" y="1301"/>
                </a:cxn>
                <a:cxn ang="0">
                  <a:pos x="495" y="1356"/>
                </a:cxn>
                <a:cxn ang="0">
                  <a:pos x="533" y="1263"/>
                </a:cxn>
                <a:cxn ang="0">
                  <a:pos x="620" y="1280"/>
                </a:cxn>
                <a:cxn ang="0">
                  <a:pos x="620" y="1381"/>
                </a:cxn>
                <a:cxn ang="0">
                  <a:pos x="692" y="1384"/>
                </a:cxn>
                <a:cxn ang="0">
                  <a:pos x="692" y="1215"/>
                </a:cxn>
                <a:cxn ang="0">
                  <a:pos x="1110" y="1016"/>
                </a:cxn>
                <a:cxn ang="0">
                  <a:pos x="1036" y="263"/>
                </a:cxn>
              </a:cxnLst>
              <a:rect l="0" t="0" r="r" b="b"/>
              <a:pathLst>
                <a:path w="1296" h="1384">
                  <a:moveTo>
                    <a:pt x="1036" y="263"/>
                  </a:moveTo>
                  <a:cubicBezTo>
                    <a:pt x="1090" y="198"/>
                    <a:pt x="1090" y="198"/>
                    <a:pt x="1090" y="198"/>
                  </a:cubicBezTo>
                  <a:cubicBezTo>
                    <a:pt x="880" y="219"/>
                    <a:pt x="880" y="219"/>
                    <a:pt x="880" y="219"/>
                  </a:cubicBezTo>
                  <a:cubicBezTo>
                    <a:pt x="904" y="426"/>
                    <a:pt x="904" y="426"/>
                    <a:pt x="904" y="426"/>
                  </a:cubicBezTo>
                  <a:cubicBezTo>
                    <a:pt x="958" y="360"/>
                    <a:pt x="958" y="360"/>
                    <a:pt x="958" y="360"/>
                  </a:cubicBezTo>
                  <a:cubicBezTo>
                    <a:pt x="1130" y="505"/>
                    <a:pt x="1156" y="761"/>
                    <a:pt x="1013" y="937"/>
                  </a:cubicBezTo>
                  <a:cubicBezTo>
                    <a:pt x="931" y="1038"/>
                    <a:pt x="812" y="1090"/>
                    <a:pt x="692" y="1089"/>
                  </a:cubicBezTo>
                  <a:cubicBezTo>
                    <a:pt x="692" y="982"/>
                    <a:pt x="692" y="982"/>
                    <a:pt x="692" y="982"/>
                  </a:cubicBezTo>
                  <a:cubicBezTo>
                    <a:pt x="682" y="982"/>
                    <a:pt x="682" y="982"/>
                    <a:pt x="682" y="982"/>
                  </a:cubicBezTo>
                  <a:cubicBezTo>
                    <a:pt x="522" y="982"/>
                    <a:pt x="393" y="851"/>
                    <a:pt x="393" y="692"/>
                  </a:cubicBezTo>
                  <a:cubicBezTo>
                    <a:pt x="393" y="532"/>
                    <a:pt x="522" y="403"/>
                    <a:pt x="682" y="403"/>
                  </a:cubicBezTo>
                  <a:cubicBezTo>
                    <a:pt x="692" y="403"/>
                    <a:pt x="692" y="403"/>
                    <a:pt x="692" y="403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667" y="0"/>
                    <a:pt x="643" y="2"/>
                    <a:pt x="620" y="5"/>
                  </a:cubicBezTo>
                  <a:cubicBezTo>
                    <a:pt x="620" y="106"/>
                    <a:pt x="620" y="106"/>
                    <a:pt x="620" y="106"/>
                  </a:cubicBezTo>
                  <a:cubicBezTo>
                    <a:pt x="590" y="110"/>
                    <a:pt x="561" y="115"/>
                    <a:pt x="533" y="123"/>
                  </a:cubicBezTo>
                  <a:cubicBezTo>
                    <a:pt x="495" y="30"/>
                    <a:pt x="495" y="30"/>
                    <a:pt x="495" y="30"/>
                  </a:cubicBezTo>
                  <a:cubicBezTo>
                    <a:pt x="448" y="43"/>
                    <a:pt x="403" y="62"/>
                    <a:pt x="362" y="85"/>
                  </a:cubicBezTo>
                  <a:cubicBezTo>
                    <a:pt x="399" y="178"/>
                    <a:pt x="399" y="178"/>
                    <a:pt x="399" y="178"/>
                  </a:cubicBezTo>
                  <a:cubicBezTo>
                    <a:pt x="374" y="192"/>
                    <a:pt x="351" y="209"/>
                    <a:pt x="327" y="227"/>
                  </a:cubicBezTo>
                  <a:cubicBezTo>
                    <a:pt x="256" y="156"/>
                    <a:pt x="256" y="156"/>
                    <a:pt x="256" y="156"/>
                  </a:cubicBezTo>
                  <a:cubicBezTo>
                    <a:pt x="219" y="186"/>
                    <a:pt x="184" y="220"/>
                    <a:pt x="154" y="258"/>
                  </a:cubicBezTo>
                  <a:cubicBezTo>
                    <a:pt x="225" y="329"/>
                    <a:pt x="225" y="329"/>
                    <a:pt x="225" y="329"/>
                  </a:cubicBezTo>
                  <a:cubicBezTo>
                    <a:pt x="208" y="352"/>
                    <a:pt x="192" y="376"/>
                    <a:pt x="176" y="401"/>
                  </a:cubicBezTo>
                  <a:cubicBezTo>
                    <a:pt x="83" y="364"/>
                    <a:pt x="83" y="364"/>
                    <a:pt x="83" y="364"/>
                  </a:cubicBezTo>
                  <a:cubicBezTo>
                    <a:pt x="60" y="404"/>
                    <a:pt x="43" y="450"/>
                    <a:pt x="28" y="497"/>
                  </a:cubicBezTo>
                  <a:cubicBezTo>
                    <a:pt x="121" y="535"/>
                    <a:pt x="121" y="535"/>
                    <a:pt x="121" y="535"/>
                  </a:cubicBezTo>
                  <a:cubicBezTo>
                    <a:pt x="113" y="563"/>
                    <a:pt x="109" y="591"/>
                    <a:pt x="104" y="620"/>
                  </a:cubicBezTo>
                  <a:cubicBezTo>
                    <a:pt x="3" y="620"/>
                    <a:pt x="3" y="620"/>
                    <a:pt x="3" y="620"/>
                  </a:cubicBezTo>
                  <a:cubicBezTo>
                    <a:pt x="0" y="645"/>
                    <a:pt x="0" y="668"/>
                    <a:pt x="0" y="692"/>
                  </a:cubicBezTo>
                  <a:cubicBezTo>
                    <a:pt x="0" y="717"/>
                    <a:pt x="0" y="741"/>
                    <a:pt x="3" y="765"/>
                  </a:cubicBezTo>
                  <a:cubicBezTo>
                    <a:pt x="104" y="765"/>
                    <a:pt x="104" y="765"/>
                    <a:pt x="104" y="765"/>
                  </a:cubicBezTo>
                  <a:cubicBezTo>
                    <a:pt x="109" y="794"/>
                    <a:pt x="113" y="823"/>
                    <a:pt x="121" y="851"/>
                  </a:cubicBezTo>
                  <a:cubicBezTo>
                    <a:pt x="28" y="889"/>
                    <a:pt x="28" y="889"/>
                    <a:pt x="28" y="889"/>
                  </a:cubicBezTo>
                  <a:cubicBezTo>
                    <a:pt x="43" y="936"/>
                    <a:pt x="60" y="982"/>
                    <a:pt x="83" y="1022"/>
                  </a:cubicBezTo>
                  <a:cubicBezTo>
                    <a:pt x="176" y="985"/>
                    <a:pt x="176" y="985"/>
                    <a:pt x="176" y="985"/>
                  </a:cubicBezTo>
                  <a:cubicBezTo>
                    <a:pt x="192" y="1010"/>
                    <a:pt x="208" y="1033"/>
                    <a:pt x="225" y="1057"/>
                  </a:cubicBezTo>
                  <a:cubicBezTo>
                    <a:pt x="154" y="1128"/>
                    <a:pt x="154" y="1128"/>
                    <a:pt x="154" y="1128"/>
                  </a:cubicBezTo>
                  <a:cubicBezTo>
                    <a:pt x="184" y="1166"/>
                    <a:pt x="219" y="1200"/>
                    <a:pt x="256" y="1230"/>
                  </a:cubicBezTo>
                  <a:cubicBezTo>
                    <a:pt x="327" y="1159"/>
                    <a:pt x="327" y="1159"/>
                    <a:pt x="327" y="1159"/>
                  </a:cubicBezTo>
                  <a:cubicBezTo>
                    <a:pt x="351" y="1176"/>
                    <a:pt x="374" y="1194"/>
                    <a:pt x="399" y="1208"/>
                  </a:cubicBezTo>
                  <a:cubicBezTo>
                    <a:pt x="362" y="1301"/>
                    <a:pt x="362" y="1301"/>
                    <a:pt x="362" y="1301"/>
                  </a:cubicBezTo>
                  <a:cubicBezTo>
                    <a:pt x="403" y="1324"/>
                    <a:pt x="448" y="1343"/>
                    <a:pt x="495" y="1356"/>
                  </a:cubicBezTo>
                  <a:cubicBezTo>
                    <a:pt x="533" y="1263"/>
                    <a:pt x="533" y="1263"/>
                    <a:pt x="533" y="1263"/>
                  </a:cubicBezTo>
                  <a:cubicBezTo>
                    <a:pt x="561" y="1271"/>
                    <a:pt x="590" y="1276"/>
                    <a:pt x="620" y="1280"/>
                  </a:cubicBezTo>
                  <a:cubicBezTo>
                    <a:pt x="620" y="1381"/>
                    <a:pt x="620" y="1381"/>
                    <a:pt x="620" y="1381"/>
                  </a:cubicBezTo>
                  <a:cubicBezTo>
                    <a:pt x="643" y="1384"/>
                    <a:pt x="667" y="1384"/>
                    <a:pt x="692" y="1384"/>
                  </a:cubicBezTo>
                  <a:cubicBezTo>
                    <a:pt x="692" y="1215"/>
                    <a:pt x="692" y="1215"/>
                    <a:pt x="692" y="1215"/>
                  </a:cubicBezTo>
                  <a:cubicBezTo>
                    <a:pt x="849" y="1215"/>
                    <a:pt x="1004" y="1147"/>
                    <a:pt x="1110" y="1016"/>
                  </a:cubicBezTo>
                  <a:cubicBezTo>
                    <a:pt x="1296" y="786"/>
                    <a:pt x="1263" y="451"/>
                    <a:pt x="1036" y="263"/>
                  </a:cubicBezTo>
                  <a:close/>
                </a:path>
              </a:pathLst>
            </a:custGeom>
            <a:solidFill>
              <a:srgbClr val="949494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Oval 97"/>
            <p:cNvSpPr/>
            <p:nvPr/>
          </p:nvSpPr>
          <p:spPr>
            <a:xfrm>
              <a:off x="1844040" y="3804920"/>
              <a:ext cx="467360" cy="4673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7"/>
            <p:cNvSpPr>
              <a:spLocks noEditPoints="1"/>
            </p:cNvSpPr>
            <p:nvPr/>
          </p:nvSpPr>
          <p:spPr bwMode="auto">
            <a:xfrm>
              <a:off x="1912186" y="3872789"/>
              <a:ext cx="331068" cy="331622"/>
            </a:xfrm>
            <a:custGeom>
              <a:avLst/>
              <a:gdLst/>
              <a:ahLst/>
              <a:cxnLst>
                <a:cxn ang="0">
                  <a:pos x="253" y="0"/>
                </a:cxn>
                <a:cxn ang="0">
                  <a:pos x="0" y="255"/>
                </a:cxn>
                <a:cxn ang="0">
                  <a:pos x="253" y="508"/>
                </a:cxn>
                <a:cxn ang="0">
                  <a:pos x="507" y="255"/>
                </a:cxn>
                <a:cxn ang="0">
                  <a:pos x="253" y="0"/>
                </a:cxn>
                <a:cxn ang="0">
                  <a:pos x="206" y="439"/>
                </a:cxn>
                <a:cxn ang="0">
                  <a:pos x="38" y="293"/>
                </a:cxn>
                <a:cxn ang="0">
                  <a:pos x="81" y="244"/>
                </a:cxn>
                <a:cxn ang="0">
                  <a:pos x="201" y="351"/>
                </a:cxn>
                <a:cxn ang="0">
                  <a:pos x="409" y="115"/>
                </a:cxn>
                <a:cxn ang="0">
                  <a:pos x="455" y="156"/>
                </a:cxn>
                <a:cxn ang="0">
                  <a:pos x="206" y="439"/>
                </a:cxn>
              </a:cxnLst>
              <a:rect l="0" t="0" r="r" b="b"/>
              <a:pathLst>
                <a:path w="507" h="508">
                  <a:moveTo>
                    <a:pt x="253" y="0"/>
                  </a:moveTo>
                  <a:cubicBezTo>
                    <a:pt x="114" y="0"/>
                    <a:pt x="0" y="115"/>
                    <a:pt x="0" y="255"/>
                  </a:cubicBezTo>
                  <a:cubicBezTo>
                    <a:pt x="0" y="395"/>
                    <a:pt x="114" y="508"/>
                    <a:pt x="253" y="508"/>
                  </a:cubicBezTo>
                  <a:cubicBezTo>
                    <a:pt x="393" y="508"/>
                    <a:pt x="507" y="395"/>
                    <a:pt x="507" y="255"/>
                  </a:cubicBezTo>
                  <a:cubicBezTo>
                    <a:pt x="507" y="115"/>
                    <a:pt x="393" y="0"/>
                    <a:pt x="253" y="0"/>
                  </a:cubicBezTo>
                  <a:close/>
                  <a:moveTo>
                    <a:pt x="206" y="439"/>
                  </a:moveTo>
                  <a:cubicBezTo>
                    <a:pt x="38" y="293"/>
                    <a:pt x="38" y="293"/>
                    <a:pt x="38" y="293"/>
                  </a:cubicBezTo>
                  <a:cubicBezTo>
                    <a:pt x="81" y="244"/>
                    <a:pt x="81" y="244"/>
                    <a:pt x="81" y="244"/>
                  </a:cubicBezTo>
                  <a:cubicBezTo>
                    <a:pt x="201" y="351"/>
                    <a:pt x="201" y="351"/>
                    <a:pt x="201" y="351"/>
                  </a:cubicBezTo>
                  <a:cubicBezTo>
                    <a:pt x="409" y="115"/>
                    <a:pt x="409" y="115"/>
                    <a:pt x="409" y="115"/>
                  </a:cubicBezTo>
                  <a:cubicBezTo>
                    <a:pt x="455" y="156"/>
                    <a:pt x="455" y="156"/>
                    <a:pt x="455" y="156"/>
                  </a:cubicBezTo>
                  <a:lnTo>
                    <a:pt x="206" y="439"/>
                  </a:lnTo>
                  <a:close/>
                </a:path>
              </a:pathLst>
            </a:custGeom>
            <a:solidFill>
              <a:srgbClr val="949494"/>
            </a:solidFill>
            <a:ln w="412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018862" y="3490271"/>
            <a:ext cx="472778" cy="425926"/>
            <a:chOff x="4145268" y="2735054"/>
            <a:chExt cx="1833578" cy="867239"/>
          </a:xfrm>
          <a:effectLst>
            <a:outerShdw blurRad="381000" algn="ctr" rotWithShape="0">
              <a:schemeClr val="bg1">
                <a:alpha val="20000"/>
              </a:schemeClr>
            </a:outerShdw>
          </a:effectLst>
        </p:grpSpPr>
        <p:sp>
          <p:nvSpPr>
            <p:cNvPr id="102" name="Rounded Rectangle 101"/>
            <p:cNvSpPr/>
            <p:nvPr/>
          </p:nvSpPr>
          <p:spPr>
            <a:xfrm>
              <a:off x="4145268" y="2735054"/>
              <a:ext cx="1833578" cy="867239"/>
            </a:xfrm>
            <a:prstGeom prst="roundRect">
              <a:avLst>
                <a:gd name="adj" fmla="val 8607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7" name="Picture 116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2980182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19" name="Picture 118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3181408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20" name="Picture 119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3382634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2" name="Picture 151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2778956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3" name="Picture 152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2978790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4" name="Picture 153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3180016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5" name="Picture 154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3381242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56" name="Picture 155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2777564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</p:grpSp>
      <p:pic>
        <p:nvPicPr>
          <p:cNvPr id="157" name="Picture 156" descr="Sinlgle-SERVER-ICON.emf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478" y="3628161"/>
            <a:ext cx="510936" cy="150144"/>
          </a:xfrm>
          <a:prstGeom prst="rect">
            <a:avLst/>
          </a:prstGeom>
          <a:effectLst>
            <a:outerShdw blurRad="381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158" name="Picture 157" descr="Sinlgle-SERVER-ICON.emf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286" y="3628161"/>
            <a:ext cx="510936" cy="150144"/>
          </a:xfrm>
          <a:prstGeom prst="rect">
            <a:avLst/>
          </a:prstGeom>
          <a:effectLst>
            <a:outerShdw blurRad="381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159" name="Group 158"/>
          <p:cNvGrpSpPr/>
          <p:nvPr/>
        </p:nvGrpSpPr>
        <p:grpSpPr>
          <a:xfrm>
            <a:off x="7006897" y="3490271"/>
            <a:ext cx="472778" cy="425926"/>
            <a:chOff x="4145268" y="2735054"/>
            <a:chExt cx="1833578" cy="867239"/>
          </a:xfrm>
          <a:effectLst>
            <a:outerShdw blurRad="381000" algn="ctr" rotWithShape="0">
              <a:schemeClr val="bg1">
                <a:alpha val="20000"/>
              </a:schemeClr>
            </a:outerShdw>
          </a:effectLst>
        </p:grpSpPr>
        <p:sp>
          <p:nvSpPr>
            <p:cNvPr id="160" name="Rounded Rectangle 159"/>
            <p:cNvSpPr/>
            <p:nvPr/>
          </p:nvSpPr>
          <p:spPr>
            <a:xfrm>
              <a:off x="4145268" y="2735054"/>
              <a:ext cx="1833578" cy="867239"/>
            </a:xfrm>
            <a:prstGeom prst="roundRect">
              <a:avLst>
                <a:gd name="adj" fmla="val 8607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1" name="Picture 160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2980182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62" name="Picture 161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3181408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63" name="Picture 162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3382634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64" name="Picture 163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24" y="2778956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65" name="Picture 164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2978790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66" name="Picture 165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3180016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67" name="Picture 166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3381242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  <p:pic>
          <p:nvPicPr>
            <p:cNvPr id="168" name="Picture 167" descr="Sinlgle-SERVER-ICON.em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894" y="2777564"/>
              <a:ext cx="884270" cy="188669"/>
            </a:xfrm>
            <a:prstGeom prst="rect">
              <a:avLst/>
            </a:prstGeom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</p:pic>
      </p:grpSp>
      <p:sp>
        <p:nvSpPr>
          <p:cNvPr id="170" name="Rectangle 169"/>
          <p:cNvSpPr/>
          <p:nvPr/>
        </p:nvSpPr>
        <p:spPr>
          <a:xfrm>
            <a:off x="2780372" y="2264024"/>
            <a:ext cx="5772035" cy="847477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593182" y="2057631"/>
            <a:ext cx="6143773" cy="2448919"/>
            <a:chOff x="2593181" y="1605819"/>
            <a:chExt cx="6143773" cy="2896520"/>
          </a:xfrm>
        </p:grpSpPr>
        <p:sp>
          <p:nvSpPr>
            <p:cNvPr id="94" name="Rectangle 93"/>
            <p:cNvSpPr/>
            <p:nvPr/>
          </p:nvSpPr>
          <p:spPr>
            <a:xfrm>
              <a:off x="4910870" y="4151872"/>
              <a:ext cx="1499128" cy="322463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Cisco HyperFlex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593181" y="1605819"/>
              <a:ext cx="6143773" cy="2896520"/>
            </a:xfrm>
            <a:prstGeom prst="rect">
              <a:avLst/>
            </a:prstGeom>
            <a:noFill/>
            <a:ln w="76200" cmpd="sng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1941" y="2264024"/>
            <a:ext cx="5768897" cy="847477"/>
          </a:xfrm>
          <a:prstGeom prst="rect">
            <a:avLst/>
          </a:prstGeom>
          <a:ln w="12700">
            <a:solidFill>
              <a:srgbClr val="669EDC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3977387" y="2356078"/>
            <a:ext cx="3378011" cy="663369"/>
            <a:chOff x="3975822" y="2674653"/>
            <a:chExt cx="3378011" cy="663369"/>
          </a:xfrm>
        </p:grpSpPr>
        <p:sp>
          <p:nvSpPr>
            <p:cNvPr id="175" name="Rectangle 174"/>
            <p:cNvSpPr/>
            <p:nvPr/>
          </p:nvSpPr>
          <p:spPr>
            <a:xfrm>
              <a:off x="4489258" y="2674653"/>
              <a:ext cx="235112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outerShdw blurRad="254000" algn="ctr" rotWithShape="0">
                      <a:prstClr val="black">
                        <a:alpha val="70000"/>
                      </a:prstClr>
                    </a:outerShdw>
                  </a:effectLst>
                </a:rPr>
                <a:t>Cisco HX Data Platform</a:t>
              </a: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3975822" y="3030245"/>
              <a:ext cx="33780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effectLst>
                    <a:outerShdw blurRad="254000" algn="ctr" rotWithShape="0">
                      <a:prstClr val="black">
                        <a:alpha val="70000"/>
                      </a:prstClr>
                    </a:outerShdw>
                  </a:effectLst>
                </a:rPr>
                <a:t>Data Services and Storage Optimization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397190" y="3013207"/>
              <a:ext cx="535258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87038" y="2255628"/>
            <a:ext cx="2276481" cy="861774"/>
            <a:chOff x="387038" y="2350763"/>
            <a:chExt cx="2276481" cy="861774"/>
          </a:xfrm>
        </p:grpSpPr>
        <p:sp>
          <p:nvSpPr>
            <p:cNvPr id="109" name="Oval 108"/>
            <p:cNvSpPr/>
            <p:nvPr/>
          </p:nvSpPr>
          <p:spPr>
            <a:xfrm>
              <a:off x="387038" y="2366003"/>
              <a:ext cx="386585" cy="386585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5"/>
                  </a:solidFill>
                </a:rPr>
                <a:t>2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817398" y="2350763"/>
              <a:ext cx="184612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  <a:spcAft>
                  <a:spcPts val="400"/>
                </a:spcAft>
              </a:pPr>
              <a:r>
                <a:rPr lang="en-US" sz="1400" b="1" dirty="0">
                  <a:solidFill>
                    <a:schemeClr val="accent5"/>
                  </a:solidFill>
                </a:rPr>
                <a:t>Next Gen </a:t>
              </a:r>
              <a:br>
                <a:rPr lang="en-US" sz="1400" b="1" dirty="0">
                  <a:solidFill>
                    <a:schemeClr val="accent5"/>
                  </a:solidFill>
                </a:rPr>
              </a:br>
              <a:r>
                <a:rPr lang="en-US" sz="1400" b="1" dirty="0">
                  <a:solidFill>
                    <a:schemeClr val="accent5"/>
                  </a:solidFill>
                </a:rPr>
                <a:t>Data Platform</a:t>
              </a:r>
            </a:p>
            <a:p>
              <a:r>
                <a:rPr lang="en-US" sz="1100" dirty="0">
                  <a:solidFill>
                    <a:schemeClr val="accent5"/>
                  </a:solidFill>
                </a:rPr>
                <a:t>Designed for </a:t>
              </a:r>
              <a:br>
                <a:rPr lang="en-US" sz="1100" dirty="0">
                  <a:solidFill>
                    <a:schemeClr val="accent5"/>
                  </a:solidFill>
                </a:rPr>
              </a:br>
              <a:r>
                <a:rPr lang="en-US" sz="1100" dirty="0">
                  <a:solidFill>
                    <a:schemeClr val="accent5"/>
                  </a:solidFill>
                </a:rPr>
                <a:t>Distributed Storage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5955117" y="1514742"/>
            <a:ext cx="1211313" cy="40908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85000"/>
              </a:lnSpc>
              <a:spcAft>
                <a:spcPts val="400"/>
              </a:spcAft>
            </a:pPr>
            <a:r>
              <a:rPr lang="en-US" sz="1000" dirty="0">
                <a:solidFill>
                  <a:srgbClr val="6E7484"/>
                </a:solidFill>
              </a:rPr>
              <a:t>UCS Director</a:t>
            </a:r>
          </a:p>
          <a:p>
            <a:pPr algn="ctr">
              <a:lnSpc>
                <a:spcPct val="85000"/>
              </a:lnSpc>
              <a:spcAft>
                <a:spcPts val="400"/>
              </a:spcAft>
            </a:pPr>
            <a:r>
              <a:rPr lang="en-US" sz="1000" dirty="0" smtClean="0">
                <a:solidFill>
                  <a:srgbClr val="6E7484"/>
                </a:solidFill>
              </a:rPr>
              <a:t>ACI/ </a:t>
            </a:r>
            <a:r>
              <a:rPr lang="en-US" sz="1000" dirty="0" err="1" smtClean="0">
                <a:solidFill>
                  <a:srgbClr val="6E7484"/>
                </a:solidFill>
              </a:rPr>
              <a:t>CloudCenter</a:t>
            </a:r>
            <a:endParaRPr lang="en-US" sz="1000" dirty="0">
              <a:solidFill>
                <a:srgbClr val="6E7484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582838" y="1514742"/>
            <a:ext cx="789638" cy="22313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85000"/>
              </a:lnSpc>
              <a:spcAft>
                <a:spcPts val="400"/>
              </a:spcAft>
            </a:pPr>
            <a:r>
              <a:rPr lang="en-US" sz="1000" dirty="0">
                <a:solidFill>
                  <a:srgbClr val="6E7484"/>
                </a:solidFill>
              </a:rPr>
              <a:t>Security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704630" y="1514742"/>
            <a:ext cx="1092016" cy="40908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85000"/>
              </a:lnSpc>
              <a:spcAft>
                <a:spcPts val="400"/>
              </a:spcAft>
            </a:pPr>
            <a:r>
              <a:rPr lang="en-US" sz="1000" dirty="0" err="1" smtClean="0">
                <a:solidFill>
                  <a:srgbClr val="6E7484"/>
                </a:solidFill>
              </a:rPr>
              <a:t>HyperFlex</a:t>
            </a:r>
            <a:endParaRPr lang="en-US" sz="1000" dirty="0">
              <a:solidFill>
                <a:srgbClr val="6E7484"/>
              </a:solidFill>
            </a:endParaRPr>
          </a:p>
          <a:p>
            <a:pPr algn="ctr">
              <a:lnSpc>
                <a:spcPct val="85000"/>
              </a:lnSpc>
              <a:spcAft>
                <a:spcPts val="400"/>
              </a:spcAft>
            </a:pPr>
            <a:r>
              <a:rPr lang="en-US" sz="1000" dirty="0" smtClean="0">
                <a:solidFill>
                  <a:srgbClr val="6E7484"/>
                </a:solidFill>
              </a:rPr>
              <a:t>UCS</a:t>
            </a:r>
            <a:endParaRPr lang="en-US" sz="1000" dirty="0">
              <a:solidFill>
                <a:srgbClr val="6E7484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218598" y="1514742"/>
            <a:ext cx="915252" cy="22313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85000"/>
              </a:lnSpc>
              <a:spcAft>
                <a:spcPts val="400"/>
              </a:spcAft>
            </a:pPr>
            <a:r>
              <a:rPr lang="en-US" sz="1000" dirty="0" err="1">
                <a:solidFill>
                  <a:srgbClr val="6E7484"/>
                </a:solidFill>
              </a:rPr>
              <a:t>Tetration</a:t>
            </a:r>
            <a:endParaRPr lang="en-US" sz="1000" dirty="0">
              <a:solidFill>
                <a:srgbClr val="6E7484"/>
              </a:solidFill>
            </a:endParaRPr>
          </a:p>
        </p:txBody>
      </p:sp>
      <p:sp>
        <p:nvSpPr>
          <p:cNvPr id="65" name="Freeform 5"/>
          <p:cNvSpPr>
            <a:spLocks/>
          </p:cNvSpPr>
          <p:nvPr/>
        </p:nvSpPr>
        <p:spPr bwMode="auto">
          <a:xfrm>
            <a:off x="3539580" y="1104900"/>
            <a:ext cx="309238" cy="345760"/>
          </a:xfrm>
          <a:custGeom>
            <a:avLst/>
            <a:gdLst>
              <a:gd name="T0" fmla="*/ 723 w 906"/>
              <a:gd name="T1" fmla="*/ 0 h 1013"/>
              <a:gd name="T2" fmla="*/ 617 w 906"/>
              <a:gd name="T3" fmla="*/ 0 h 1013"/>
              <a:gd name="T4" fmla="*/ 0 w 906"/>
              <a:gd name="T5" fmla="*/ 1013 h 1013"/>
              <a:gd name="T6" fmla="*/ 108 w 906"/>
              <a:gd name="T7" fmla="*/ 1013 h 1013"/>
              <a:gd name="T8" fmla="*/ 252 w 906"/>
              <a:gd name="T9" fmla="*/ 772 h 1013"/>
              <a:gd name="T10" fmla="*/ 252 w 906"/>
              <a:gd name="T11" fmla="*/ 770 h 1013"/>
              <a:gd name="T12" fmla="*/ 341 w 906"/>
              <a:gd name="T13" fmla="*/ 616 h 1013"/>
              <a:gd name="T14" fmla="*/ 344 w 906"/>
              <a:gd name="T15" fmla="*/ 616 h 1013"/>
              <a:gd name="T16" fmla="*/ 652 w 906"/>
              <a:gd name="T17" fmla="*/ 83 h 1013"/>
              <a:gd name="T18" fmla="*/ 654 w 906"/>
              <a:gd name="T19" fmla="*/ 83 h 1013"/>
              <a:gd name="T20" fmla="*/ 739 w 906"/>
              <a:gd name="T21" fmla="*/ 616 h 1013"/>
              <a:gd name="T22" fmla="*/ 753 w 906"/>
              <a:gd name="T23" fmla="*/ 699 h 1013"/>
              <a:gd name="T24" fmla="*/ 805 w 906"/>
              <a:gd name="T25" fmla="*/ 1013 h 1013"/>
              <a:gd name="T26" fmla="*/ 906 w 906"/>
              <a:gd name="T27" fmla="*/ 1013 h 1013"/>
              <a:gd name="T28" fmla="*/ 723 w 906"/>
              <a:gd name="T29" fmla="*/ 0 h 1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6" h="1013">
                <a:moveTo>
                  <a:pt x="723" y="0"/>
                </a:moveTo>
                <a:lnTo>
                  <a:pt x="617" y="0"/>
                </a:lnTo>
                <a:lnTo>
                  <a:pt x="0" y="1013"/>
                </a:lnTo>
                <a:lnTo>
                  <a:pt x="108" y="1013"/>
                </a:lnTo>
                <a:lnTo>
                  <a:pt x="252" y="772"/>
                </a:lnTo>
                <a:lnTo>
                  <a:pt x="252" y="770"/>
                </a:lnTo>
                <a:lnTo>
                  <a:pt x="341" y="616"/>
                </a:lnTo>
                <a:lnTo>
                  <a:pt x="344" y="616"/>
                </a:lnTo>
                <a:lnTo>
                  <a:pt x="652" y="83"/>
                </a:lnTo>
                <a:lnTo>
                  <a:pt x="654" y="83"/>
                </a:lnTo>
                <a:lnTo>
                  <a:pt x="739" y="616"/>
                </a:lnTo>
                <a:lnTo>
                  <a:pt x="753" y="699"/>
                </a:lnTo>
                <a:lnTo>
                  <a:pt x="805" y="1013"/>
                </a:lnTo>
                <a:lnTo>
                  <a:pt x="906" y="1013"/>
                </a:lnTo>
                <a:lnTo>
                  <a:pt x="723" y="0"/>
                </a:lnTo>
                <a:close/>
              </a:path>
            </a:pathLst>
          </a:custGeom>
          <a:solidFill>
            <a:srgbClr val="6E748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6"/>
          <p:cNvSpPr>
            <a:spLocks/>
          </p:cNvSpPr>
          <p:nvPr/>
        </p:nvSpPr>
        <p:spPr bwMode="auto">
          <a:xfrm>
            <a:off x="5064556" y="1098516"/>
            <a:ext cx="294902" cy="360436"/>
          </a:xfrm>
          <a:custGeom>
            <a:avLst/>
            <a:gdLst>
              <a:gd name="T0" fmla="*/ 321 w 367"/>
              <a:gd name="T1" fmla="*/ 134 h 446"/>
              <a:gd name="T2" fmla="*/ 208 w 367"/>
              <a:gd name="T3" fmla="*/ 35 h 446"/>
              <a:gd name="T4" fmla="*/ 99 w 367"/>
              <a:gd name="T5" fmla="*/ 121 h 446"/>
              <a:gd name="T6" fmla="*/ 171 w 367"/>
              <a:gd name="T7" fmla="*/ 191 h 446"/>
              <a:gd name="T8" fmla="*/ 216 w 367"/>
              <a:gd name="T9" fmla="*/ 205 h 446"/>
              <a:gd name="T10" fmla="*/ 332 w 367"/>
              <a:gd name="T11" fmla="*/ 314 h 446"/>
              <a:gd name="T12" fmla="*/ 166 w 367"/>
              <a:gd name="T13" fmla="*/ 446 h 446"/>
              <a:gd name="T14" fmla="*/ 5 w 367"/>
              <a:gd name="T15" fmla="*/ 296 h 446"/>
              <a:gd name="T16" fmla="*/ 45 w 367"/>
              <a:gd name="T17" fmla="*/ 296 h 446"/>
              <a:gd name="T18" fmla="*/ 169 w 367"/>
              <a:gd name="T19" fmla="*/ 412 h 446"/>
              <a:gd name="T20" fmla="*/ 291 w 367"/>
              <a:gd name="T21" fmla="*/ 320 h 446"/>
              <a:gd name="T22" fmla="*/ 185 w 367"/>
              <a:gd name="T23" fmla="*/ 235 h 446"/>
              <a:gd name="T24" fmla="*/ 143 w 367"/>
              <a:gd name="T25" fmla="*/ 222 h 446"/>
              <a:gd name="T26" fmla="*/ 58 w 367"/>
              <a:gd name="T27" fmla="*/ 122 h 446"/>
              <a:gd name="T28" fmla="*/ 210 w 367"/>
              <a:gd name="T29" fmla="*/ 0 h 446"/>
              <a:gd name="T30" fmla="*/ 362 w 367"/>
              <a:gd name="T31" fmla="*/ 134 h 446"/>
              <a:gd name="T32" fmla="*/ 321 w 367"/>
              <a:gd name="T33" fmla="*/ 134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67" h="446">
                <a:moveTo>
                  <a:pt x="321" y="134"/>
                </a:moveTo>
                <a:cubicBezTo>
                  <a:pt x="321" y="59"/>
                  <a:pt x="281" y="35"/>
                  <a:pt x="208" y="35"/>
                </a:cubicBezTo>
                <a:cubicBezTo>
                  <a:pt x="155" y="35"/>
                  <a:pt x="99" y="59"/>
                  <a:pt x="99" y="121"/>
                </a:cubicBezTo>
                <a:cubicBezTo>
                  <a:pt x="99" y="166"/>
                  <a:pt x="135" y="181"/>
                  <a:pt x="171" y="191"/>
                </a:cubicBezTo>
                <a:cubicBezTo>
                  <a:pt x="216" y="205"/>
                  <a:pt x="216" y="205"/>
                  <a:pt x="216" y="205"/>
                </a:cubicBezTo>
                <a:cubicBezTo>
                  <a:pt x="275" y="223"/>
                  <a:pt x="332" y="242"/>
                  <a:pt x="332" y="314"/>
                </a:cubicBezTo>
                <a:cubicBezTo>
                  <a:pt x="332" y="356"/>
                  <a:pt x="305" y="446"/>
                  <a:pt x="166" y="446"/>
                </a:cubicBezTo>
                <a:cubicBezTo>
                  <a:pt x="70" y="446"/>
                  <a:pt x="0" y="400"/>
                  <a:pt x="5" y="296"/>
                </a:cubicBezTo>
                <a:cubicBezTo>
                  <a:pt x="45" y="296"/>
                  <a:pt x="45" y="296"/>
                  <a:pt x="45" y="296"/>
                </a:cubicBezTo>
                <a:cubicBezTo>
                  <a:pt x="41" y="380"/>
                  <a:pt x="91" y="412"/>
                  <a:pt x="169" y="412"/>
                </a:cubicBezTo>
                <a:cubicBezTo>
                  <a:pt x="225" y="412"/>
                  <a:pt x="291" y="384"/>
                  <a:pt x="291" y="320"/>
                </a:cubicBezTo>
                <a:cubicBezTo>
                  <a:pt x="291" y="259"/>
                  <a:pt x="232" y="248"/>
                  <a:pt x="185" y="235"/>
                </a:cubicBezTo>
                <a:cubicBezTo>
                  <a:pt x="143" y="222"/>
                  <a:pt x="143" y="222"/>
                  <a:pt x="143" y="222"/>
                </a:cubicBezTo>
                <a:cubicBezTo>
                  <a:pt x="93" y="208"/>
                  <a:pt x="58" y="178"/>
                  <a:pt x="58" y="122"/>
                </a:cubicBezTo>
                <a:cubicBezTo>
                  <a:pt x="58" y="37"/>
                  <a:pt x="134" y="0"/>
                  <a:pt x="210" y="0"/>
                </a:cubicBezTo>
                <a:cubicBezTo>
                  <a:pt x="297" y="0"/>
                  <a:pt x="367" y="35"/>
                  <a:pt x="362" y="134"/>
                </a:cubicBezTo>
                <a:lnTo>
                  <a:pt x="321" y="134"/>
                </a:lnTo>
                <a:close/>
              </a:path>
            </a:pathLst>
          </a:custGeom>
          <a:solidFill>
            <a:srgbClr val="6E748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7"/>
          <p:cNvSpPr>
            <a:spLocks noEditPoints="1"/>
          </p:cNvSpPr>
          <p:nvPr/>
        </p:nvSpPr>
        <p:spPr bwMode="auto">
          <a:xfrm>
            <a:off x="7873341" y="1104900"/>
            <a:ext cx="304802" cy="345760"/>
          </a:xfrm>
          <a:custGeom>
            <a:avLst/>
            <a:gdLst>
              <a:gd name="T0" fmla="*/ 92 w 379"/>
              <a:gd name="T1" fmla="*/ 0 h 428"/>
              <a:gd name="T2" fmla="*/ 265 w 379"/>
              <a:gd name="T3" fmla="*/ 0 h 428"/>
              <a:gd name="T4" fmla="*/ 379 w 379"/>
              <a:gd name="T5" fmla="*/ 106 h 428"/>
              <a:gd name="T6" fmla="*/ 232 w 379"/>
              <a:gd name="T7" fmla="*/ 245 h 428"/>
              <a:gd name="T8" fmla="*/ 80 w 379"/>
              <a:gd name="T9" fmla="*/ 245 h 428"/>
              <a:gd name="T10" fmla="*/ 41 w 379"/>
              <a:gd name="T11" fmla="*/ 428 h 428"/>
              <a:gd name="T12" fmla="*/ 0 w 379"/>
              <a:gd name="T13" fmla="*/ 428 h 428"/>
              <a:gd name="T14" fmla="*/ 92 w 379"/>
              <a:gd name="T15" fmla="*/ 0 h 428"/>
              <a:gd name="T16" fmla="*/ 88 w 379"/>
              <a:gd name="T17" fmla="*/ 210 h 428"/>
              <a:gd name="T18" fmla="*/ 233 w 379"/>
              <a:gd name="T19" fmla="*/ 210 h 428"/>
              <a:gd name="T20" fmla="*/ 338 w 379"/>
              <a:gd name="T21" fmla="*/ 112 h 428"/>
              <a:gd name="T22" fmla="*/ 251 w 379"/>
              <a:gd name="T23" fmla="*/ 35 h 428"/>
              <a:gd name="T24" fmla="*/ 126 w 379"/>
              <a:gd name="T25" fmla="*/ 35 h 428"/>
              <a:gd name="T26" fmla="*/ 88 w 379"/>
              <a:gd name="T27" fmla="*/ 21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79" h="428">
                <a:moveTo>
                  <a:pt x="92" y="0"/>
                </a:moveTo>
                <a:cubicBezTo>
                  <a:pt x="265" y="0"/>
                  <a:pt x="265" y="0"/>
                  <a:pt x="265" y="0"/>
                </a:cubicBezTo>
                <a:cubicBezTo>
                  <a:pt x="329" y="0"/>
                  <a:pt x="379" y="40"/>
                  <a:pt x="379" y="106"/>
                </a:cubicBezTo>
                <a:cubicBezTo>
                  <a:pt x="379" y="194"/>
                  <a:pt x="317" y="245"/>
                  <a:pt x="232" y="245"/>
                </a:cubicBezTo>
                <a:cubicBezTo>
                  <a:pt x="80" y="245"/>
                  <a:pt x="80" y="245"/>
                  <a:pt x="80" y="245"/>
                </a:cubicBezTo>
                <a:cubicBezTo>
                  <a:pt x="41" y="428"/>
                  <a:pt x="41" y="428"/>
                  <a:pt x="41" y="428"/>
                </a:cubicBezTo>
                <a:cubicBezTo>
                  <a:pt x="0" y="428"/>
                  <a:pt x="0" y="428"/>
                  <a:pt x="0" y="428"/>
                </a:cubicBezTo>
                <a:lnTo>
                  <a:pt x="92" y="0"/>
                </a:lnTo>
                <a:close/>
                <a:moveTo>
                  <a:pt x="88" y="210"/>
                </a:moveTo>
                <a:cubicBezTo>
                  <a:pt x="233" y="210"/>
                  <a:pt x="233" y="210"/>
                  <a:pt x="233" y="210"/>
                </a:cubicBezTo>
                <a:cubicBezTo>
                  <a:pt x="292" y="210"/>
                  <a:pt x="338" y="173"/>
                  <a:pt x="338" y="112"/>
                </a:cubicBezTo>
                <a:cubicBezTo>
                  <a:pt x="338" y="55"/>
                  <a:pt x="304" y="35"/>
                  <a:pt x="251" y="35"/>
                </a:cubicBezTo>
                <a:cubicBezTo>
                  <a:pt x="126" y="35"/>
                  <a:pt x="126" y="35"/>
                  <a:pt x="126" y="35"/>
                </a:cubicBezTo>
                <a:lnTo>
                  <a:pt x="88" y="210"/>
                </a:lnTo>
                <a:close/>
              </a:path>
            </a:pathLst>
          </a:custGeom>
          <a:solidFill>
            <a:srgbClr val="6E748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8"/>
          <p:cNvSpPr>
            <a:spLocks/>
          </p:cNvSpPr>
          <p:nvPr/>
        </p:nvSpPr>
        <p:spPr bwMode="auto">
          <a:xfrm>
            <a:off x="6341819" y="1104900"/>
            <a:ext cx="309580" cy="345760"/>
          </a:xfrm>
          <a:custGeom>
            <a:avLst/>
            <a:gdLst>
              <a:gd name="T0" fmla="*/ 723 w 907"/>
              <a:gd name="T1" fmla="*/ 0 h 1013"/>
              <a:gd name="T2" fmla="*/ 617 w 907"/>
              <a:gd name="T3" fmla="*/ 0 h 1013"/>
              <a:gd name="T4" fmla="*/ 0 w 907"/>
              <a:gd name="T5" fmla="*/ 1013 h 1013"/>
              <a:gd name="T6" fmla="*/ 109 w 907"/>
              <a:gd name="T7" fmla="*/ 1013 h 1013"/>
              <a:gd name="T8" fmla="*/ 252 w 907"/>
              <a:gd name="T9" fmla="*/ 772 h 1013"/>
              <a:gd name="T10" fmla="*/ 252 w 907"/>
              <a:gd name="T11" fmla="*/ 770 h 1013"/>
              <a:gd name="T12" fmla="*/ 342 w 907"/>
              <a:gd name="T13" fmla="*/ 616 h 1013"/>
              <a:gd name="T14" fmla="*/ 344 w 907"/>
              <a:gd name="T15" fmla="*/ 616 h 1013"/>
              <a:gd name="T16" fmla="*/ 653 w 907"/>
              <a:gd name="T17" fmla="*/ 83 h 1013"/>
              <a:gd name="T18" fmla="*/ 655 w 907"/>
              <a:gd name="T19" fmla="*/ 83 h 1013"/>
              <a:gd name="T20" fmla="*/ 740 w 907"/>
              <a:gd name="T21" fmla="*/ 616 h 1013"/>
              <a:gd name="T22" fmla="*/ 754 w 907"/>
              <a:gd name="T23" fmla="*/ 699 h 1013"/>
              <a:gd name="T24" fmla="*/ 806 w 907"/>
              <a:gd name="T25" fmla="*/ 1013 h 1013"/>
              <a:gd name="T26" fmla="*/ 907 w 907"/>
              <a:gd name="T27" fmla="*/ 1013 h 1013"/>
              <a:gd name="T28" fmla="*/ 723 w 907"/>
              <a:gd name="T29" fmla="*/ 0 h 1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7" h="1013">
                <a:moveTo>
                  <a:pt x="723" y="0"/>
                </a:moveTo>
                <a:lnTo>
                  <a:pt x="617" y="0"/>
                </a:lnTo>
                <a:lnTo>
                  <a:pt x="0" y="1013"/>
                </a:lnTo>
                <a:lnTo>
                  <a:pt x="109" y="1013"/>
                </a:lnTo>
                <a:lnTo>
                  <a:pt x="252" y="772"/>
                </a:lnTo>
                <a:lnTo>
                  <a:pt x="252" y="770"/>
                </a:lnTo>
                <a:lnTo>
                  <a:pt x="342" y="616"/>
                </a:lnTo>
                <a:lnTo>
                  <a:pt x="344" y="616"/>
                </a:lnTo>
                <a:lnTo>
                  <a:pt x="653" y="83"/>
                </a:lnTo>
                <a:lnTo>
                  <a:pt x="655" y="83"/>
                </a:lnTo>
                <a:lnTo>
                  <a:pt x="740" y="616"/>
                </a:lnTo>
                <a:lnTo>
                  <a:pt x="754" y="699"/>
                </a:lnTo>
                <a:lnTo>
                  <a:pt x="806" y="1013"/>
                </a:lnTo>
                <a:lnTo>
                  <a:pt x="907" y="1013"/>
                </a:lnTo>
                <a:lnTo>
                  <a:pt x="723" y="0"/>
                </a:lnTo>
                <a:close/>
              </a:path>
            </a:pathLst>
          </a:custGeom>
          <a:solidFill>
            <a:srgbClr val="6E748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lue theme 2016 16x9">
  <a:themeElements>
    <a:clrScheme name="GSX17-Light">
      <a:dk1>
        <a:srgbClr val="002444"/>
      </a:dk1>
      <a:lt1>
        <a:srgbClr val="FFFFFF"/>
      </a:lt1>
      <a:dk2>
        <a:srgbClr val="000000"/>
      </a:dk2>
      <a:lt2>
        <a:srgbClr val="DDE5ED"/>
      </a:lt2>
      <a:accent1>
        <a:srgbClr val="EEEC31"/>
      </a:accent1>
      <a:accent2>
        <a:srgbClr val="1DD8B4"/>
      </a:accent2>
      <a:accent3>
        <a:srgbClr val="049FD9"/>
      </a:accent3>
      <a:accent4>
        <a:srgbClr val="4F758B"/>
      </a:accent4>
      <a:accent5>
        <a:srgbClr val="7A99AC"/>
      </a:accent5>
      <a:accent6>
        <a:srgbClr val="A6BBC8"/>
      </a:accent6>
      <a:hlink>
        <a:srgbClr val="049FD9"/>
      </a:hlink>
      <a:folHlink>
        <a:srgbClr val="50656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.xml><?xml version="1.0" encoding="utf-8"?>
<a:theme xmlns:a="http://schemas.openxmlformats.org/drawingml/2006/main" name="1_Blue theme 2016 16x9">
  <a:themeElements>
    <a:clrScheme name="GSX17-Light">
      <a:dk1>
        <a:srgbClr val="002444"/>
      </a:dk1>
      <a:lt1>
        <a:srgbClr val="FFFFFF"/>
      </a:lt1>
      <a:dk2>
        <a:srgbClr val="000000"/>
      </a:dk2>
      <a:lt2>
        <a:srgbClr val="DDE5ED"/>
      </a:lt2>
      <a:accent1>
        <a:srgbClr val="EEEC31"/>
      </a:accent1>
      <a:accent2>
        <a:srgbClr val="1DD8B4"/>
      </a:accent2>
      <a:accent3>
        <a:srgbClr val="049FD9"/>
      </a:accent3>
      <a:accent4>
        <a:srgbClr val="4F758B"/>
      </a:accent4>
      <a:accent5>
        <a:srgbClr val="7A99AC"/>
      </a:accent5>
      <a:accent6>
        <a:srgbClr val="A6BBC8"/>
      </a:accent6>
      <a:hlink>
        <a:srgbClr val="049FD9"/>
      </a:hlink>
      <a:folHlink>
        <a:srgbClr val="50656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theme 2014 16x9</Template>
  <TotalTime>35220</TotalTime>
  <Words>1447</Words>
  <Application>Microsoft Office PowerPoint</Application>
  <PresentationFormat>On-screen Show (16:9)</PresentationFormat>
  <Paragraphs>557</Paragraphs>
  <Slides>36</Slides>
  <Notes>33</Notes>
  <HiddenSlides>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ＭＳ Ｐゴシック</vt:lpstr>
      <vt:lpstr>Apple LiGothic Medium</vt:lpstr>
      <vt:lpstr>Arial</vt:lpstr>
      <vt:lpstr>Broadway</vt:lpstr>
      <vt:lpstr>Calibri</vt:lpstr>
      <vt:lpstr>Century Gothic</vt:lpstr>
      <vt:lpstr>Ciscolight</vt:lpstr>
      <vt:lpstr>CiscoSans</vt:lpstr>
      <vt:lpstr>CiscoSans ExtraLight</vt:lpstr>
      <vt:lpstr>CiscoSans Thin</vt:lpstr>
      <vt:lpstr>CiscoSansTT</vt:lpstr>
      <vt:lpstr>CiscoSansTT ExtraLight</vt:lpstr>
      <vt:lpstr>Gill Sans</vt:lpstr>
      <vt:lpstr>Segoe UI</vt:lpstr>
      <vt:lpstr>Verdana</vt:lpstr>
      <vt:lpstr>Blue theme 2014 16x9</vt:lpstr>
      <vt:lpstr>Blue theme 2016 16x9</vt:lpstr>
      <vt:lpstr>1_Blue theme 2016 16x9</vt:lpstr>
      <vt:lpstr>Cisco  HyperFlex  Systems</vt:lpstr>
      <vt:lpstr>PowerPoint Presentation</vt:lpstr>
      <vt:lpstr>PowerPoint Presentation</vt:lpstr>
      <vt:lpstr>New IT Operating Models Require  New Consumption Models</vt:lpstr>
      <vt:lpstr>Requirements  for Next Generation Hyperconvergence  </vt:lpstr>
      <vt:lpstr>Cisco  HyperFlex  Systems</vt:lpstr>
      <vt:lpstr>Cisco HyperFlex Systems</vt:lpstr>
      <vt:lpstr>Cisco HyperFlex Systems</vt:lpstr>
      <vt:lpstr>Cisco HyperFlex Systems</vt:lpstr>
      <vt:lpstr>Hyperconvergence Meets  Unified Computing</vt:lpstr>
      <vt:lpstr>Maximizing Performance and I/O</vt:lpstr>
      <vt:lpstr>HCI with Converged Fabric Networking</vt:lpstr>
      <vt:lpstr>Cisco HyperFlex  Systems  HX Data Platform</vt:lpstr>
      <vt:lpstr>The Cisco HX Data Platform </vt:lpstr>
      <vt:lpstr>HX File System   Built for Flash  </vt:lpstr>
      <vt:lpstr>Next Generation Data Platform Benefits</vt:lpstr>
      <vt:lpstr>Inside HX Data Platform Node</vt:lpstr>
      <vt:lpstr>Hyperconverged Scale Out and  Distributed File System</vt:lpstr>
      <vt:lpstr>Dynamic Data Distribution</vt:lpstr>
      <vt:lpstr>Simplified Scaling</vt:lpstr>
      <vt:lpstr>Independent Scaling of  Compute and Capacity</vt:lpstr>
      <vt:lpstr>Independent Scaling with Cisco UCS</vt:lpstr>
      <vt:lpstr>Introducing Adaptive Infrastructure  Simplified Operations  Dynamic Resource Allocation</vt:lpstr>
      <vt:lpstr>Adaptive Infrastructure for Simplified Operations</vt:lpstr>
      <vt:lpstr>Integrate Into Your Existing Infrastructure </vt:lpstr>
      <vt:lpstr>Simplified Operations with HCI and CI Working Together </vt:lpstr>
      <vt:lpstr>End-to-End HX Deployment Automation</vt:lpstr>
      <vt:lpstr>One Architecture for Operational Simplicity</vt:lpstr>
      <vt:lpstr>Part of Complete Data Center Strategy</vt:lpstr>
      <vt:lpstr>Cisco CloudCenter (ECS) with HyperFlex  Application lifecycle management &amp; mobility across clouds</vt:lpstr>
      <vt:lpstr>Cisco UCS Director (ECS) with HyperFlex Infrastructure automation and Private Cloud IaaS </vt:lpstr>
      <vt:lpstr>HyperFlex Data Protection w/ UCS C3260 + Veeam</vt:lpstr>
      <vt:lpstr>Proven Success Around the World Customers Across Verticals</vt:lpstr>
      <vt:lpstr>HyperFlex Upgrade Overview</vt:lpstr>
      <vt:lpstr>Summary: Cisco HyperFlex Systems</vt:lpstr>
      <vt:lpstr>Summary: Cisco HyperFlex Systems</vt:lpstr>
    </vt:vector>
  </TitlesOfParts>
  <Manager/>
  <Company>NDS Limited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Cisco Storage Solutions</dc:title>
  <dc:subject/>
  <dc:creator>Melissa Chen</dc:creator>
  <cp:keywords/>
  <dc:description/>
  <cp:lastModifiedBy>Katie Lindner -X (kalindne - MAC MEETINGS AND EVENTS LLC at Cisco)</cp:lastModifiedBy>
  <cp:revision>1531</cp:revision>
  <dcterms:created xsi:type="dcterms:W3CDTF">2015-09-14T18:03:27Z</dcterms:created>
  <dcterms:modified xsi:type="dcterms:W3CDTF">2017-02-14T15:33:39Z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LatestUserAccountName">
    <vt:lpwstr>plowden</vt:lpwstr>
  </property>
  <property fmtid="{D5CDD505-2E9C-101B-9397-08002B2CF9AE}" pid="3" name="Offisync_ServerID">
    <vt:lpwstr>07841bbc-cd3c-4a76-827f-75a2226890f4</vt:lpwstr>
  </property>
  <property fmtid="{D5CDD505-2E9C-101B-9397-08002B2CF9AE}" pid="4" name="Jive_VersionGuid">
    <vt:lpwstr>6e8d8a2f-c329-4309-8749-0e2447bf62fe</vt:lpwstr>
  </property>
  <property fmtid="{D5CDD505-2E9C-101B-9397-08002B2CF9AE}" pid="5" name="Offisync_UniqueId">
    <vt:lpwstr>1601073</vt:lpwstr>
  </property>
  <property fmtid="{D5CDD505-2E9C-101B-9397-08002B2CF9AE}" pid="6" name="Offisync_ProviderInitializationData">
    <vt:lpwstr>https://cisco.jiveon.com</vt:lpwstr>
  </property>
  <property fmtid="{D5CDD505-2E9C-101B-9397-08002B2CF9AE}" pid="7" name="Offisync_UpdateToken">
    <vt:lpwstr>5</vt:lpwstr>
  </property>
</Properties>
</file>