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489" r:id="rId2"/>
    <p:sldId id="505" r:id="rId3"/>
    <p:sldId id="506" r:id="rId4"/>
    <p:sldId id="496" r:id="rId5"/>
    <p:sldId id="509" r:id="rId6"/>
    <p:sldId id="525" r:id="rId7"/>
    <p:sldId id="516" r:id="rId8"/>
    <p:sldId id="526" r:id="rId9"/>
    <p:sldId id="527" r:id="rId10"/>
    <p:sldId id="500" r:id="rId11"/>
  </p:sldIdLst>
  <p:sldSz cx="9144000" cy="5143500" type="screen16x9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pos="2741">
          <p15:clr>
            <a:srgbClr val="A4A3A4"/>
          </p15:clr>
        </p15:guide>
        <p15:guide id="4" pos="2453">
          <p15:clr>
            <a:srgbClr val="A4A3A4"/>
          </p15:clr>
        </p15:guide>
        <p15:guide id="5" pos="5558">
          <p15:clr>
            <a:srgbClr val="A4A3A4"/>
          </p15:clr>
        </p15:guide>
        <p15:guide id="6" pos="39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B0810"/>
    <a:srgbClr val="FDBE24"/>
    <a:srgbClr val="FA661C"/>
    <a:srgbClr val="90BDDB"/>
    <a:srgbClr val="335FFA"/>
    <a:srgbClr val="349A97"/>
    <a:srgbClr val="2C92B6"/>
    <a:srgbClr val="489542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1" autoAdjust="0"/>
    <p:restoredTop sz="91877" autoAdjust="0"/>
  </p:normalViewPr>
  <p:slideViewPr>
    <p:cSldViewPr snapToGrid="0" snapToObjects="1" showGuides="1">
      <p:cViewPr varScale="1">
        <p:scale>
          <a:sx n="133" d="100"/>
          <a:sy n="133" d="100"/>
        </p:scale>
        <p:origin x="1496" y="192"/>
      </p:cViewPr>
      <p:guideLst>
        <p:guide orient="horz" pos="307"/>
        <p:guide orient="horz" pos="3053"/>
        <p:guide pos="2741"/>
        <p:guide pos="2453"/>
        <p:guide pos="5558"/>
        <p:guide pos="3998"/>
      </p:guideLst>
    </p:cSldViewPr>
  </p:slideViewPr>
  <p:outlineViewPr>
    <p:cViewPr>
      <p:scale>
        <a:sx n="33" d="100"/>
        <a:sy n="33" d="100"/>
      </p:scale>
      <p:origin x="0" y="-5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4928" y="-60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10/20/17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10/20/17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7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4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4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3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5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54738" y="4808538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GB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GB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5" name="Picture 8" descr="logo_black.ai"/>
          <p:cNvPicPr>
            <a:picLocks noChangeAspect="1"/>
          </p:cNvPicPr>
          <p:nvPr userDrawn="1"/>
        </p:nvPicPr>
        <p:blipFill>
          <a:blip r:embed="rId3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0675"/>
            <a:ext cx="94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43089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theme" Target="../theme/theme1.xml"/><Relationship Id="rId3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7" r:id="rId3"/>
    <p:sldLayoutId id="2147483876" r:id="rId4"/>
    <p:sldLayoutId id="2147483878" r:id="rId5"/>
    <p:sldLayoutId id="2147483881" r:id="rId6"/>
    <p:sldLayoutId id="2147483880" r:id="rId7"/>
    <p:sldLayoutId id="2147483905" r:id="rId8"/>
    <p:sldLayoutId id="2147483906" r:id="rId9"/>
    <p:sldLayoutId id="2147483879" r:id="rId10"/>
    <p:sldLayoutId id="2147483883" r:id="rId11"/>
    <p:sldLayoutId id="2147483886" r:id="rId12"/>
    <p:sldLayoutId id="2147483887" r:id="rId13"/>
    <p:sldLayoutId id="2147483884" r:id="rId14"/>
    <p:sldLayoutId id="2147483885" r:id="rId15"/>
    <p:sldLayoutId id="2147483907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917" r:id="rId22"/>
    <p:sldLayoutId id="2147483918" r:id="rId23"/>
    <p:sldLayoutId id="2147483895" r:id="rId24"/>
    <p:sldLayoutId id="2147483871" r:id="rId25"/>
    <p:sldLayoutId id="2147483898" r:id="rId26"/>
    <p:sldLayoutId id="2147483908" r:id="rId27"/>
    <p:sldLayoutId id="2147483909" r:id="rId28"/>
    <p:sldLayoutId id="2147483910" r:id="rId29"/>
    <p:sldLayoutId id="2147483911" r:id="rId30"/>
    <p:sldLayoutId id="2147483914" r:id="rId31"/>
    <p:sldLayoutId id="2147483896" r:id="rId32"/>
    <p:sldLayoutId id="2147483912" r:id="rId33"/>
    <p:sldLayoutId id="2147483913" r:id="rId34"/>
    <p:sldLayoutId id="2147483897" r:id="rId35"/>
    <p:sldLayoutId id="2147483923" r:id="rId3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8.png"/><Relationship Id="rId5" Type="http://schemas.openxmlformats.org/officeDocument/2006/relationships/image" Target="../media/image13.jp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4.jp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Relationship Id="rId9" Type="http://schemas.openxmlformats.org/officeDocument/2006/relationships/hyperlink" Target="https://www.cisco.com/cisco/psn/web/workspace" TargetMode="External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4.jp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7539343" cy="644730"/>
          </a:xfrm>
        </p:spPr>
        <p:txBody>
          <a:bodyPr/>
          <a:lstStyle/>
          <a:p>
            <a:r>
              <a:rPr lang="en-US" sz="4800" kern="0" dirty="0" smtClean="0">
                <a:solidFill>
                  <a:schemeClr val="accent3">
                    <a:lumMod val="75000"/>
                  </a:schemeClr>
                </a:solidFill>
              </a:rPr>
              <a:t>SAMT Training:</a:t>
            </a:r>
            <a:br>
              <a:rPr lang="en-US" sz="4800" kern="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800" kern="0" dirty="0" smtClean="0">
                <a:solidFill>
                  <a:schemeClr val="accent3">
                    <a:lumMod val="75000"/>
                  </a:schemeClr>
                </a:solidFill>
              </a:rPr>
              <a:t>How to Onboard Additional Administrators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Services Entitlement	</a:t>
            </a:r>
            <a:endParaRPr lang="en-US" dirty="0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October, 2017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13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95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301" y="167222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How </a:t>
            </a:r>
            <a:r>
              <a:rPr lang="en-US" dirty="0" smtClean="0">
                <a:solidFill>
                  <a:srgbClr val="000000"/>
                </a:solidFill>
              </a:rPr>
              <a:t>to Onboard Additional Admins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8715" y="2513323"/>
            <a:ext cx="8610600" cy="20231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lvl1pPr marL="171473" indent="-171473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1pPr>
            <a:lvl2pPr marL="360000" indent="-216000" algn="l" defTabSz="685891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2pPr>
            <a:lvl3pPr marL="432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3pPr>
            <a:lvl4pPr marL="504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4pPr>
            <a:lvl5pPr marL="576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5pPr>
            <a:lvl6pPr marL="864000" indent="-171473" algn="l" defTabSz="6858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00" indent="-171450" algn="l" defTabSz="6858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620" indent="0" algn="l" defTabSz="68589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u="sng" dirty="0">
                <a:solidFill>
                  <a:srgbClr val="6466AB"/>
                </a:solidFill>
              </a:rPr>
              <a:t>Instructions for Navigating in the Training Module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6466AB"/>
                </a:solidFill>
              </a:rPr>
              <a:t>The </a:t>
            </a:r>
            <a:r>
              <a:rPr lang="en-US" sz="1400" b="1" dirty="0">
                <a:solidFill>
                  <a:srgbClr val="6466AB"/>
                </a:solidFill>
              </a:rPr>
              <a:t>training module is </a:t>
            </a:r>
            <a:r>
              <a:rPr lang="en-US" sz="1400" b="1" dirty="0" smtClean="0">
                <a:solidFill>
                  <a:srgbClr val="6466AB"/>
                </a:solidFill>
              </a:rPr>
              <a:t>animated and best </a:t>
            </a:r>
            <a:r>
              <a:rPr lang="en-US" sz="1400" b="1" dirty="0">
                <a:solidFill>
                  <a:srgbClr val="6466AB"/>
                </a:solidFill>
              </a:rPr>
              <a:t>viewed in Slide Show mode. Click on the PowerPoint slide show icon at the bottom of the screen</a:t>
            </a:r>
            <a:r>
              <a:rPr lang="en-US" sz="1400" b="1" dirty="0" smtClean="0">
                <a:solidFill>
                  <a:srgbClr val="6466AB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6466AB"/>
                </a:solidFill>
              </a:rPr>
              <a:t>To </a:t>
            </a:r>
            <a:r>
              <a:rPr lang="en-US" sz="1400" b="1" dirty="0">
                <a:solidFill>
                  <a:srgbClr val="6466AB"/>
                </a:solidFill>
              </a:rPr>
              <a:t>proceed to the next </a:t>
            </a:r>
            <a:r>
              <a:rPr lang="en-US" sz="1400" b="1" dirty="0" smtClean="0">
                <a:solidFill>
                  <a:srgbClr val="6466AB"/>
                </a:solidFill>
              </a:rPr>
              <a:t>slide, </a:t>
            </a:r>
            <a:r>
              <a:rPr lang="en-US" sz="1400" b="1" dirty="0">
                <a:solidFill>
                  <a:srgbClr val="6466AB"/>
                </a:solidFill>
              </a:rPr>
              <a:t>click the mouse, or use the “PgDn” or Down Arrow key on your keyboard</a:t>
            </a:r>
            <a:r>
              <a:rPr lang="en-US" sz="1400" b="1" dirty="0" smtClean="0">
                <a:solidFill>
                  <a:srgbClr val="6466AB"/>
                </a:solidFill>
              </a:rPr>
              <a:t>.  Then click one more time on the blank slide to watch a visual demo.</a:t>
            </a:r>
            <a:endParaRPr lang="en-US" sz="1400" b="1" dirty="0">
              <a:solidFill>
                <a:srgbClr val="6466AB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6466AB"/>
                </a:solidFill>
              </a:rPr>
              <a:t>To return to the previous step, right click and select “Previous” from the menu, or use the “PgUp” or Up Arrow key on your keyboard.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6466AB"/>
                </a:solidFill>
              </a:rPr>
              <a:t>To end the presentation, right click and select “End Show” from the menu, or use the “Esc” key on your keyboard.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8715" y="1156783"/>
            <a:ext cx="8610600" cy="12057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171473" indent="-171473" algn="l" defTabSz="685891" rtl="0" eaLnBrk="1" latinLnBrk="0" hangingPunct="1">
              <a:lnSpc>
                <a:spcPct val="95000"/>
              </a:lnSpc>
              <a:spcBef>
                <a:spcPts val="10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1pPr>
            <a:lvl2pPr marL="360000" indent="-216000" algn="l" defTabSz="685891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2pPr>
            <a:lvl3pPr marL="432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3pPr>
            <a:lvl4pPr marL="504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4pPr>
            <a:lvl5pPr marL="576000" indent="-171450" algn="l" defTabSz="685891" rtl="0" eaLnBrk="1" latinLnBrk="0" hangingPunct="1">
              <a:lnSpc>
                <a:spcPct val="95000"/>
              </a:lnSpc>
              <a:spcBef>
                <a:spcPts val="630"/>
              </a:spcBef>
              <a:buFont typeface="Arial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5pPr>
            <a:lvl6pPr marL="864000" indent="-171473" algn="l" defTabSz="6858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00" indent="-171450" algn="l" defTabSz="685891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620" indent="0" algn="l" defTabSz="685891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 dirty="0">
              <a:solidFill>
                <a:srgbClr val="6466A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86" y="1116000"/>
            <a:ext cx="841153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36"/>
            <a:r>
              <a:rPr lang="en-US" sz="1500" dirty="0">
                <a:solidFill>
                  <a:srgbClr val="6466AB"/>
                </a:solidFill>
                <a:latin typeface="+mn-lt"/>
                <a:ea typeface="+mn-ea"/>
                <a:cs typeface="CiscoSans"/>
              </a:rPr>
              <a:t>This training module will walk you through </a:t>
            </a:r>
            <a:r>
              <a:rPr lang="en-US" sz="1500" dirty="0" smtClean="0">
                <a:solidFill>
                  <a:srgbClr val="6466AB"/>
                </a:solidFill>
                <a:latin typeface="+mn-lt"/>
                <a:ea typeface="+mn-ea"/>
                <a:cs typeface="CiscoSans"/>
              </a:rPr>
              <a:t>how a SAMT Partner Bill-To ID (BID) Administrator onboards additional administrators from their Partner company or from a Service Provider to whom they sold certain technical services. The deck </a:t>
            </a:r>
            <a:r>
              <a:rPr lang="en-US" sz="1500" dirty="0">
                <a:solidFill>
                  <a:srgbClr val="6466AB"/>
                </a:solidFill>
                <a:latin typeface="+mn-lt"/>
                <a:ea typeface="+mn-ea"/>
                <a:cs typeface="CiscoSans"/>
              </a:rPr>
              <a:t>will demonstrate </a:t>
            </a:r>
            <a:r>
              <a:rPr lang="en-US" sz="1500" dirty="0" smtClean="0">
                <a:solidFill>
                  <a:srgbClr val="6466AB"/>
                </a:solidFill>
                <a:latin typeface="+mn-lt"/>
                <a:ea typeface="+mn-ea"/>
                <a:cs typeface="CiscoSans"/>
              </a:rPr>
              <a:t>how to onboard an administrator, how to enable SP SAMT Admin to administer entitlement for contracts, and how to manage the Partner’s assigned versus unassigned contracts.</a:t>
            </a:r>
            <a:endParaRPr lang="en-US" sz="1500" dirty="0">
              <a:solidFill>
                <a:srgbClr val="6466AB"/>
              </a:solidFill>
              <a:latin typeface="+mn-lt"/>
              <a:ea typeface="+mn-ea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739522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127447"/>
            <a:ext cx="8345488" cy="3071573"/>
          </a:xfrm>
        </p:spPr>
        <p:txBody>
          <a:bodyPr/>
          <a:lstStyle/>
          <a:p>
            <a:pPr marL="57136" indent="0">
              <a:buNone/>
            </a:pPr>
            <a:r>
              <a:rPr lang="en-US" sz="1600" dirty="0" smtClean="0"/>
              <a:t>As a SAMT Administrator, you can onboard additional SAMT Administrators. </a:t>
            </a:r>
            <a:r>
              <a:rPr lang="en-US" sz="1600" dirty="0"/>
              <a:t>You may do this in any of the following scenarios:</a:t>
            </a:r>
          </a:p>
          <a:p>
            <a:r>
              <a:rPr lang="en-US" sz="1600" dirty="0" smtClean="0"/>
              <a:t>To </a:t>
            </a:r>
            <a:r>
              <a:rPr lang="en-US" sz="1600" dirty="0"/>
              <a:t>set up an additional/backup administrator (within your same company)</a:t>
            </a:r>
          </a:p>
          <a:p>
            <a:r>
              <a:rPr lang="en-US" sz="1600" dirty="0" smtClean="0"/>
              <a:t>To </a:t>
            </a:r>
            <a:r>
              <a:rPr lang="en-US" sz="1600" dirty="0"/>
              <a:t>decentralize the access management function in your organization, delegating responsibility for managing access to specific types of contracts </a:t>
            </a:r>
          </a:p>
          <a:p>
            <a:r>
              <a:rPr lang="en-US" sz="1600" dirty="0" smtClean="0"/>
              <a:t>To </a:t>
            </a:r>
            <a:r>
              <a:rPr lang="en-US" sz="1600" dirty="0"/>
              <a:t>delegate the access management function to someone in another organization (For example, a Partner </a:t>
            </a:r>
            <a:r>
              <a:rPr lang="en-US" sz="1600" dirty="0" smtClean="0"/>
              <a:t>Administrator </a:t>
            </a:r>
            <a:r>
              <a:rPr lang="en-US" sz="1600" dirty="0"/>
              <a:t>delegating access management for a Cisco-branded contract, to an individual from the End Customer (or Service Provider</a:t>
            </a:r>
            <a:r>
              <a:rPr lang="en-US" sz="1600" dirty="0" smtClean="0"/>
              <a:t>)</a:t>
            </a:r>
            <a:endParaRPr lang="en-US" sz="1600" dirty="0"/>
          </a:p>
          <a:p>
            <a:pPr marL="57136" indent="0">
              <a:buNone/>
            </a:pPr>
            <a:r>
              <a:rPr lang="en-US" sz="1600" i="1" dirty="0"/>
              <a:t>Having more than one administrator for a BID/contract is a best practice, to prevent a lapse in administration in the event an administrator goes on vacation or leaves the company.</a:t>
            </a:r>
            <a:endParaRPr lang="en-US" sz="16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 Additional SAMT Administrators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85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35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S:Requests Ta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686"/>
            <a:ext cx="5335327" cy="176010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670755" y="457309"/>
            <a:ext cx="3163529" cy="895241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From the default Requests screen, click the “&gt;&gt;” tab to navigate to the Administration screen</a:t>
            </a:r>
          </a:p>
        </p:txBody>
      </p:sp>
      <p:pic>
        <p:nvPicPr>
          <p:cNvPr id="6" name="SS:Admin Tab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" y="1249969"/>
            <a:ext cx="5335327" cy="203303"/>
          </a:xfrm>
          <a:prstGeom prst="rect">
            <a:avLst/>
          </a:prstGeom>
        </p:spPr>
      </p:pic>
      <p:pic>
        <p:nvPicPr>
          <p:cNvPr id="7" name="SS:Admin Me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4" y="1473990"/>
            <a:ext cx="5118866" cy="3679733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670755" y="1762668"/>
            <a:ext cx="3163529" cy="667246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On the Administration screen, select</a:t>
            </a:r>
          </a:p>
          <a:p>
            <a:pPr algn="ctr"/>
            <a:r>
              <a:rPr lang="en-US" sz="1400" dirty="0" smtClean="0"/>
              <a:t>“Onboard Peer SAMT Admins”</a:t>
            </a:r>
          </a:p>
        </p:txBody>
      </p:sp>
      <p:pic>
        <p:nvPicPr>
          <p:cNvPr id="12" name="SS:Step1of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607" y="1506203"/>
            <a:ext cx="3158728" cy="152605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5670754" y="2771775"/>
            <a:ext cx="3163529" cy="1304924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 this demonstration, we will show how a Partner BID Administrator can onboard one of their Customer (or Service Provider) users as a Contract Administrator</a:t>
            </a:r>
          </a:p>
        </p:txBody>
      </p:sp>
      <p:sp>
        <p:nvSpPr>
          <p:cNvPr id="14" name="ContButton"/>
          <p:cNvSpPr/>
          <p:nvPr/>
        </p:nvSpPr>
        <p:spPr>
          <a:xfrm>
            <a:off x="5921861" y="4418560"/>
            <a:ext cx="2661313" cy="277866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Continue</a:t>
            </a:r>
          </a:p>
        </p:txBody>
      </p:sp>
      <p:pic>
        <p:nvPicPr>
          <p:cNvPr id="15" name="SS:Blue Bann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" y="28764"/>
            <a:ext cx="5478648" cy="1160251"/>
          </a:xfrm>
          <a:prstGeom prst="rect">
            <a:avLst/>
          </a:prstGeom>
        </p:spPr>
      </p:pic>
      <p:pic>
        <p:nvPicPr>
          <p:cNvPr id="10" name="Hand icon" descr="C:\Users\kevinkel\AppData\Local\Microsoft\Windows\Temporary Internet Files\Content.IE5\5N1HPP6K\763px-Mouse-cursor-hand-pointer.svg[1]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4" r="-43704"/>
          <a:stretch/>
        </p:blipFill>
        <p:spPr bwMode="auto">
          <a:xfrm>
            <a:off x="2702325" y="1270686"/>
            <a:ext cx="595010" cy="4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06816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9877E-6 L -0.20451 0.469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2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S:Admin Ta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" y="1249969"/>
            <a:ext cx="5335327" cy="203303"/>
          </a:xfrm>
          <a:prstGeom prst="rect">
            <a:avLst/>
          </a:prstGeom>
        </p:spPr>
      </p:pic>
      <p:pic>
        <p:nvPicPr>
          <p:cNvPr id="16" name="SS:Step1of2NameDis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" y="182883"/>
            <a:ext cx="5513432" cy="4130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SS:Blue Ba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" y="28764"/>
            <a:ext cx="5516537" cy="116827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670755" y="457310"/>
            <a:ext cx="3273220" cy="792660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Step 1: Enter the Cisco.com ID or Email ID of the person you want to onboard, and click “Search.”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670755" y="1414964"/>
            <a:ext cx="3273220" cy="1161507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he email address on their profile must be a business address. Public domain email addresses (such as gmail or yahoo) are not allowed for SAMT administrators.</a:t>
            </a:r>
          </a:p>
        </p:txBody>
      </p:sp>
      <p:pic>
        <p:nvPicPr>
          <p:cNvPr id="12" name="SS:Step1of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607" y="1506202"/>
            <a:ext cx="3191319" cy="1541797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5670755" y="2741465"/>
            <a:ext cx="3273220" cy="1121990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Because the user in this scenario is from a different company</a:t>
            </a:r>
          </a:p>
          <a:p>
            <a:pPr algn="ctr"/>
            <a:r>
              <a:rPr lang="en-US" sz="1400" dirty="0" smtClean="0"/>
              <a:t>(a customer or Service Provider),</a:t>
            </a:r>
          </a:p>
          <a:p>
            <a:pPr algn="ctr"/>
            <a:r>
              <a:rPr lang="en-US" sz="1400" dirty="0" smtClean="0"/>
              <a:t>you can only onboard them as a Contract Administrator.</a:t>
            </a:r>
          </a:p>
        </p:txBody>
      </p:sp>
      <p:sp>
        <p:nvSpPr>
          <p:cNvPr id="14" name="ContButton"/>
          <p:cNvSpPr/>
          <p:nvPr/>
        </p:nvSpPr>
        <p:spPr>
          <a:xfrm>
            <a:off x="5921861" y="4418560"/>
            <a:ext cx="2661313" cy="277866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Continue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6127" y="1935377"/>
            <a:ext cx="1053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tammytae</a:t>
            </a:r>
            <a:endParaRPr lang="en-GB" sz="900" dirty="0"/>
          </a:p>
        </p:txBody>
      </p:sp>
      <p:pic>
        <p:nvPicPr>
          <p:cNvPr id="10" name="Hand icon" descr="C:\Users\kevinkel\AppData\Local\Microsoft\Windows\Temporary Internet Files\Content.IE5\5N1HPP6K\763px-Mouse-cursor-hand-pointer.svg[1]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4" r="-43704"/>
          <a:stretch/>
        </p:blipFill>
        <p:spPr bwMode="auto">
          <a:xfrm>
            <a:off x="1710136" y="1995718"/>
            <a:ext cx="595010" cy="4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5670755" y="4028449"/>
            <a:ext cx="3273220" cy="329680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Verify the </a:t>
            </a:r>
            <a:r>
              <a:rPr lang="en-US" sz="1400" dirty="0" smtClean="0"/>
              <a:t>information, </a:t>
            </a:r>
            <a:r>
              <a:rPr lang="en-US" sz="1400" dirty="0"/>
              <a:t>and click “Next.”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48007195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01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4444 0.12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201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01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01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01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4 0.12037 L -0.02152 0.370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01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701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201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/>
      <p:bldP spid="15" grpId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S:Step2ContractL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1"/>
            <a:ext cx="5467350" cy="4113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SS:Blue Bann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" y="28764"/>
            <a:ext cx="5478648" cy="1160251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670755" y="457309"/>
            <a:ext cx="3368470" cy="590441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Step 2: Select one or more contracts that the individual will manage.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670753" y="1152525"/>
            <a:ext cx="3368472" cy="942975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he first 25 contracts that you manage are displayed.  If the contract you want to assign is not shown, there are two ways to find it: Search, or Filter.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828800" y="823912"/>
            <a:ext cx="2990850" cy="657225"/>
          </a:xfrm>
          <a:prstGeom prst="wedgeRoundRectCallout">
            <a:avLst>
              <a:gd name="adj1" fmla="val -54164"/>
              <a:gd name="adj2" fmla="val 102813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If you want to grant administrator access to one contract and know the number, enter it here and click “Search.”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670755" y="2200275"/>
            <a:ext cx="3368468" cy="657225"/>
          </a:xfrm>
          <a:prstGeom prst="wedgeRoundRectCallout">
            <a:avLst>
              <a:gd name="adj1" fmla="val -77100"/>
              <a:gd name="adj2" fmla="val -75448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 find one or more contracts from a large list of contracts you manage, first display more contracts (up to 1000 per page).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670753" y="2962275"/>
            <a:ext cx="3368468" cy="1379328"/>
          </a:xfrm>
          <a:prstGeom prst="wedgeRoundRectCallout">
            <a:avLst>
              <a:gd name="adj1" fmla="val -124040"/>
              <a:gd name="adj2" fmla="val -85599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Then, enter full or partial text string values into one or more filter boxes.  For example, to find your Service Provider contracts that have not yet been assigned to a dedicated administrator, enter “SP” into the “Contract Type” filter and “No” into the “Existing Contract Admin” filter.</a:t>
            </a:r>
          </a:p>
        </p:txBody>
      </p:sp>
      <p:sp>
        <p:nvSpPr>
          <p:cNvPr id="20" name="ContButton"/>
          <p:cNvSpPr/>
          <p:nvPr/>
        </p:nvSpPr>
        <p:spPr>
          <a:xfrm>
            <a:off x="5921861" y="4418560"/>
            <a:ext cx="2661313" cy="277866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Continue</a:t>
            </a:r>
          </a:p>
        </p:txBody>
      </p:sp>
    </p:spTree>
    <p:extLst>
      <p:ext uri="{BB962C8B-B14F-4D97-AF65-F5344CB8AC3E}">
        <p14:creationId xmlns:p14="http://schemas.microsoft.com/office/powerpoint/2010/main" val="1680859457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  <p:bldP spid="18" grpId="0" animBg="1"/>
      <p:bldP spid="19" grpId="0" animBg="1"/>
      <p:bldP spid="20" grpId="0" animBg="1"/>
      <p:bldP spid="20" grpId="1" animBg="1"/>
      <p:bldP spid="2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S:Step2ContractLi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1"/>
            <a:ext cx="5467350" cy="4113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SS:Blue Ba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" y="28764"/>
            <a:ext cx="5478648" cy="1160251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670755" y="457309"/>
            <a:ext cx="3368470" cy="590441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Step 2: Select one or more contracts that the individual will manage.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670757" y="2066925"/>
            <a:ext cx="3368468" cy="546789"/>
          </a:xfrm>
          <a:prstGeom prst="wedgeRoundRectCallout">
            <a:avLst>
              <a:gd name="adj1" fmla="val -81343"/>
              <a:gd name="adj2" fmla="val 53538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If a contract has an Existing Contract Admin, click on “Yes” to display their information.</a:t>
            </a:r>
            <a:endParaRPr lang="en-US" sz="1200" dirty="0"/>
          </a:p>
        </p:txBody>
      </p:sp>
      <p:sp>
        <p:nvSpPr>
          <p:cNvPr id="20" name="ContButton"/>
          <p:cNvSpPr/>
          <p:nvPr/>
        </p:nvSpPr>
        <p:spPr>
          <a:xfrm>
            <a:off x="5921861" y="4418560"/>
            <a:ext cx="2661313" cy="277866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Continue</a:t>
            </a:r>
          </a:p>
        </p:txBody>
      </p:sp>
      <p:pic>
        <p:nvPicPr>
          <p:cNvPr id="3" name="SS:AdminDetailsPopu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437" y="1388852"/>
            <a:ext cx="3269969" cy="1490663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5670757" y="2766114"/>
            <a:ext cx="3368468" cy="500961"/>
          </a:xfrm>
          <a:prstGeom prst="wedgeRoundRectCallout">
            <a:avLst>
              <a:gd name="adj1" fmla="val -187664"/>
              <a:gd name="adj2" fmla="val 11708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 display contract details, click on the contract number.</a:t>
            </a:r>
            <a:endParaRPr lang="en-US" sz="1200" dirty="0"/>
          </a:p>
        </p:txBody>
      </p:sp>
      <p:pic>
        <p:nvPicPr>
          <p:cNvPr id="5" name="SS:ContractDetailsPop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37" y="541634"/>
            <a:ext cx="3800475" cy="2662312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543301" y="337819"/>
            <a:ext cx="1932192" cy="1663464"/>
          </a:xfrm>
          <a:prstGeom prst="wedgeRoundRectCallout">
            <a:avLst>
              <a:gd name="adj1" fmla="val -117385"/>
              <a:gd name="adj2" fmla="val 833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  <a:r>
              <a:rPr lang="en-US" sz="1200" dirty="0" smtClean="0"/>
              <a:t> partner who onboards a customer (or Service Provider) as a Contract Admin must be certain that there are </a:t>
            </a:r>
            <a:r>
              <a:rPr lang="en-US" sz="1200" b="1" dirty="0" smtClean="0"/>
              <a:t>NOT</a:t>
            </a:r>
            <a:r>
              <a:rPr lang="en-US" sz="1200" dirty="0" smtClean="0"/>
              <a:t> Multiple end </a:t>
            </a:r>
            <a:r>
              <a:rPr lang="en-US" sz="1200" dirty="0"/>
              <a:t>c</a:t>
            </a:r>
            <a:r>
              <a:rPr lang="en-US" sz="1200" dirty="0" smtClean="0"/>
              <a:t>ustomers on the contract.</a:t>
            </a:r>
            <a:endParaRPr lang="en-US" sz="1200" dirty="0"/>
          </a:p>
        </p:txBody>
      </p:sp>
      <p:pic>
        <p:nvPicPr>
          <p:cNvPr id="10" name="Hand icon" descr="C:\Users\kevinkel\AppData\Local\Microsoft\Windows\Temporary Internet Files\Content.IE5\5N1HPP6K\763px-Mouse-cursor-hand-pointer.svg[1]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4" r="-43704"/>
          <a:stretch/>
        </p:blipFill>
        <p:spPr bwMode="auto">
          <a:xfrm>
            <a:off x="4435875" y="2613714"/>
            <a:ext cx="595010" cy="4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716794" y="1161737"/>
            <a:ext cx="3303382" cy="7527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For contracts with multiple end customers, Partners can request a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service contract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be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broken into multiple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contracts by opening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a case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with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hlinkClick r:id="rId9"/>
              </a:rPr>
              <a:t>Customer Service Central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151098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20988E-6 L -0.39045 0.068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2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S:Step2ContractLi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1"/>
            <a:ext cx="5467350" cy="4113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SS:Blue Ba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" y="28764"/>
            <a:ext cx="5478648" cy="1160251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670755" y="457309"/>
            <a:ext cx="3368470" cy="590441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Step 2: Select one or more contracts that the individual will manage.</a:t>
            </a:r>
          </a:p>
        </p:txBody>
      </p:sp>
      <p:sp>
        <p:nvSpPr>
          <p:cNvPr id="20" name="ContButton"/>
          <p:cNvSpPr/>
          <p:nvPr/>
        </p:nvSpPr>
        <p:spPr>
          <a:xfrm>
            <a:off x="5921861" y="4418560"/>
            <a:ext cx="2661313" cy="277866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Demonstration</a:t>
            </a:r>
          </a:p>
        </p:txBody>
      </p:sp>
      <p:pic>
        <p:nvPicPr>
          <p:cNvPr id="4" name="SS:CheckedBo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5" y="2829758"/>
            <a:ext cx="94417" cy="94417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5670755" y="1399440"/>
            <a:ext cx="3368470" cy="590441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Check the box next to the contract(s), and click “Submit.”</a:t>
            </a:r>
          </a:p>
        </p:txBody>
      </p:sp>
      <p:pic>
        <p:nvPicPr>
          <p:cNvPr id="6" name="SS:SuccessMess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60" y="1181844"/>
            <a:ext cx="5375825" cy="808037"/>
          </a:xfrm>
          <a:prstGeom prst="rect">
            <a:avLst/>
          </a:prstGeom>
        </p:spPr>
      </p:pic>
      <p:pic>
        <p:nvPicPr>
          <p:cNvPr id="7" name="SS:MEUWarningPopu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3369" y="1989881"/>
            <a:ext cx="2873442" cy="1189672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5670755" y="2341570"/>
            <a:ext cx="3368470" cy="1411279"/>
          </a:xfrm>
          <a:prstGeom prst="wedgeRoundRectCallout">
            <a:avLst>
              <a:gd name="adj1" fmla="val -6137"/>
              <a:gd name="adj2" fmla="val 49265"/>
              <a:gd name="adj3" fmla="val 16667"/>
            </a:avLst>
          </a:prstGeom>
          <a:solidFill>
            <a:srgbClr val="36A4D7"/>
          </a:solidFill>
          <a:ln>
            <a:noFill/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Confirm that you are </a:t>
            </a:r>
            <a:r>
              <a:rPr lang="en-US" sz="1400" b="1" dirty="0" smtClean="0"/>
              <a:t>NOT</a:t>
            </a:r>
            <a:r>
              <a:rPr lang="en-US" sz="1400" dirty="0" smtClean="0"/>
              <a:t> making one customer administrator of a contract that has other customers on it.</a:t>
            </a:r>
            <a:endParaRPr lang="en-US" sz="1400" dirty="0"/>
          </a:p>
          <a:p>
            <a:pPr algn="ctr"/>
            <a:r>
              <a:rPr lang="en-US" sz="1400" dirty="0" smtClean="0"/>
              <a:t>Doing so would expose one customer’s data to another! </a:t>
            </a:r>
          </a:p>
        </p:txBody>
      </p:sp>
      <p:pic>
        <p:nvPicPr>
          <p:cNvPr id="10" name="Hand icon" descr="C:\Users\kevinkel\AppData\Local\Microsoft\Windows\Temporary Internet Files\Content.IE5\5N1HPP6K\763px-Mouse-cursor-hand-pointer.svg[1]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4" r="-43704"/>
          <a:stretch/>
        </p:blipFill>
        <p:spPr bwMode="auto">
          <a:xfrm>
            <a:off x="149625" y="2820233"/>
            <a:ext cx="595010" cy="4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09321"/>
      </p:ext>
    </p:extLst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3.33333E-6 L 0.11789 0.2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789 0.26389 L 0.34393 0.026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ur People Deal Socialisation Deck - FINAL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Our People Deal Socialisation Deck - FINAL.potx</Template>
  <TotalTime>86608</TotalTime>
  <Words>828</Words>
  <Application>Microsoft Macintosh PowerPoint</Application>
  <PresentationFormat>On-screen Show (16:9)</PresentationFormat>
  <Paragraphs>53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Broadway</vt:lpstr>
      <vt:lpstr>Calibri</vt:lpstr>
      <vt:lpstr>Ciscolight</vt:lpstr>
      <vt:lpstr>CiscoSans</vt:lpstr>
      <vt:lpstr>CiscoSans ExtraLight</vt:lpstr>
      <vt:lpstr>CiscoSans Thin</vt:lpstr>
      <vt:lpstr>ＭＳ Ｐゴシック</vt:lpstr>
      <vt:lpstr>Our People Deal Socialisation Deck - FINAL</vt:lpstr>
      <vt:lpstr>SAMT Training: How to Onboard Additional Administrators</vt:lpstr>
      <vt:lpstr>    How to Onboard Additional Admins</vt:lpstr>
      <vt:lpstr>Onboard Additional SAMT Administrators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NDS Limited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Mitesh Gohil</dc:creator>
  <cp:lastModifiedBy>Arhan Banerjee</cp:lastModifiedBy>
  <cp:revision>750</cp:revision>
  <cp:lastPrinted>2017-10-02T23:07:02Z</cp:lastPrinted>
  <dcterms:created xsi:type="dcterms:W3CDTF">2014-07-09T19:55:36Z</dcterms:created>
  <dcterms:modified xsi:type="dcterms:W3CDTF">2017-10-20T20:14:24Z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m.versly.content.uuid">
    <vt:lpwstr>b3a94737-f861-44e5-88fd-5c72921c524d</vt:lpwstr>
  </property>
  <property fmtid="{D5CDD505-2E9C-101B-9397-08002B2CF9AE}" pid="4" name="com.versly.space.uuid">
    <vt:lpwstr>b3a94737-f861-44e5-88fd-5c72921c524d</vt:lpwstr>
  </property>
  <property fmtid="{D5CDD505-2E9C-101B-9397-08002B2CF9AE}" pid="5" name="com.versly.content.version">
    <vt:lpwstr>3</vt:lpwstr>
  </property>
  <property fmtid="{D5CDD505-2E9C-101B-9397-08002B2CF9AE}" pid="6" name="assetId">
    <vt:lpwstr>735600135</vt:lpwstr>
  </property>
  <property fmtid="{D5CDD505-2E9C-101B-9397-08002B2CF9AE}" pid="7" name="repositoryId">
    <vt:lpwstr>1000902742</vt:lpwstr>
  </property>
</Properties>
</file>