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0" r:id="rId2"/>
    <p:sldMasterId id="2147483956" r:id="rId3"/>
    <p:sldMasterId id="2147483992" r:id="rId4"/>
    <p:sldMasterId id="2147484043" r:id="rId5"/>
    <p:sldMasterId id="2147484083" r:id="rId6"/>
  </p:sldMasterIdLst>
  <p:notesMasterIdLst>
    <p:notesMasterId r:id="rId42"/>
  </p:notesMasterIdLst>
  <p:handoutMasterIdLst>
    <p:handoutMasterId r:id="rId43"/>
  </p:handoutMasterIdLst>
  <p:sldIdLst>
    <p:sldId id="542" r:id="rId7"/>
    <p:sldId id="924" r:id="rId8"/>
    <p:sldId id="926" r:id="rId9"/>
    <p:sldId id="935" r:id="rId10"/>
    <p:sldId id="939" r:id="rId11"/>
    <p:sldId id="940" r:id="rId12"/>
    <p:sldId id="934" r:id="rId13"/>
    <p:sldId id="937" r:id="rId14"/>
    <p:sldId id="938" r:id="rId15"/>
    <p:sldId id="941" r:id="rId16"/>
    <p:sldId id="942" r:id="rId17"/>
    <p:sldId id="946" r:id="rId18"/>
    <p:sldId id="952" r:id="rId19"/>
    <p:sldId id="953" r:id="rId20"/>
    <p:sldId id="951" r:id="rId21"/>
    <p:sldId id="932" r:id="rId22"/>
    <p:sldId id="945" r:id="rId23"/>
    <p:sldId id="949" r:id="rId24"/>
    <p:sldId id="955" r:id="rId25"/>
    <p:sldId id="954" r:id="rId26"/>
    <p:sldId id="944" r:id="rId27"/>
    <p:sldId id="964" r:id="rId28"/>
    <p:sldId id="965" r:id="rId29"/>
    <p:sldId id="966" r:id="rId30"/>
    <p:sldId id="967" r:id="rId31"/>
    <p:sldId id="968" r:id="rId32"/>
    <p:sldId id="956" r:id="rId33"/>
    <p:sldId id="835" r:id="rId34"/>
    <p:sldId id="958" r:id="rId35"/>
    <p:sldId id="959" r:id="rId36"/>
    <p:sldId id="960" r:id="rId37"/>
    <p:sldId id="961" r:id="rId38"/>
    <p:sldId id="962" r:id="rId39"/>
    <p:sldId id="963" r:id="rId40"/>
    <p:sldId id="957" r:id="rId4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orient="horz" pos="3053">
          <p15:clr>
            <a:srgbClr val="A4A3A4"/>
          </p15:clr>
        </p15:guide>
        <p15:guide id="3" pos="2880">
          <p15:clr>
            <a:srgbClr val="A4A3A4"/>
          </p15:clr>
        </p15:guide>
        <p15:guide id="4" pos="353">
          <p15:clr>
            <a:srgbClr val="A4A3A4"/>
          </p15:clr>
        </p15:guide>
        <p15:guide id="5" pos="5406">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2" name="Joshua George (jgeorge)" initials="JG( [3]" lastIdx="1" clrIdx="1"/>
  <p:cmAuthor id="3" name="Joshua George (jgeorge)" initials="JG( [7]" lastIdx="1" clrIdx="2"/>
  <p:cmAuthor id="4" name="Tony Verspecht (tverspec)" initials="TV("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3300"/>
    <a:srgbClr val="008000"/>
    <a:srgbClr val="F2F2F2"/>
    <a:srgbClr val="FF0080"/>
    <a:srgbClr val="FF5050"/>
    <a:srgbClr val="CCECFF"/>
    <a:srgbClr val="820000"/>
    <a:srgbClr val="7E0000"/>
    <a:srgbClr val="AB08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077" autoAdjust="0"/>
    <p:restoredTop sz="94417" autoAdjust="0"/>
  </p:normalViewPr>
  <p:slideViewPr>
    <p:cSldViewPr snapToGrid="0" snapToObjects="1" showGuides="1">
      <p:cViewPr varScale="1">
        <p:scale>
          <a:sx n="145" d="100"/>
          <a:sy n="145" d="100"/>
        </p:scale>
        <p:origin x="192" y="376"/>
      </p:cViewPr>
      <p:guideLst>
        <p:guide orient="horz" pos="1622"/>
        <p:guide orient="horz" pos="3053"/>
        <p:guide pos="2880"/>
        <p:guide pos="353"/>
        <p:guide pos="5406"/>
        <p:guide pos="399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E624C-59DA-2F44-A719-039ECCDAF7B6}" type="doc">
      <dgm:prSet loTypeId="urn:microsoft.com/office/officeart/2005/8/layout/vList4" loCatId="" qsTypeId="urn:microsoft.com/office/officeart/2005/8/quickstyle/simple4" qsCatId="simple" csTypeId="urn:microsoft.com/office/officeart/2005/8/colors/colorful1" csCatId="colorful" phldr="1"/>
      <dgm:spPr/>
      <dgm:t>
        <a:bodyPr/>
        <a:lstStyle/>
        <a:p>
          <a:endParaRPr lang="en-US"/>
        </a:p>
      </dgm:t>
    </dgm:pt>
    <dgm:pt modelId="{8F059549-E3E8-4B44-81B8-872935768233}">
      <dgm:prSet phldrT="[Text]"/>
      <dgm:spPr/>
      <dgm:t>
        <a:bodyPr/>
        <a:lstStyle/>
        <a:p>
          <a:r>
            <a:rPr lang="en-US" dirty="0" smtClean="0"/>
            <a:t>vBranch</a:t>
          </a:r>
          <a:endParaRPr lang="en-US" dirty="0"/>
        </a:p>
      </dgm:t>
    </dgm:pt>
    <dgm:pt modelId="{EA00DF42-FC17-7646-B218-08F578F67C8C}" type="parTrans" cxnId="{EF33E173-06A4-E943-948C-01310EFD6168}">
      <dgm:prSet/>
      <dgm:spPr/>
      <dgm:t>
        <a:bodyPr/>
        <a:lstStyle/>
        <a:p>
          <a:endParaRPr lang="en-US"/>
        </a:p>
      </dgm:t>
    </dgm:pt>
    <dgm:pt modelId="{587EF858-A104-8B4A-9ACE-2E91E8DB514D}" type="sibTrans" cxnId="{EF33E173-06A4-E943-948C-01310EFD6168}">
      <dgm:prSet/>
      <dgm:spPr/>
      <dgm:t>
        <a:bodyPr/>
        <a:lstStyle/>
        <a:p>
          <a:endParaRPr lang="en-US"/>
        </a:p>
      </dgm:t>
    </dgm:pt>
    <dgm:pt modelId="{21585DB9-B20C-1243-8F08-2B57DBCA05C1}">
      <dgm:prSet phldrT="[Text]"/>
      <dgm:spPr/>
      <dgm:t>
        <a:bodyPr/>
        <a:lstStyle/>
        <a:p>
          <a:r>
            <a:rPr lang="en-US" dirty="0" smtClean="0"/>
            <a:t>Allows VNFs to be deployed on "universal CPE" running Cisco NFVIS</a:t>
          </a:r>
          <a:endParaRPr lang="en-US" dirty="0"/>
        </a:p>
      </dgm:t>
    </dgm:pt>
    <dgm:pt modelId="{D22E0126-13CC-844C-9D39-C94C84BC177B}" type="parTrans" cxnId="{29CF236A-9781-7F47-AE62-2DE5C707ABDE}">
      <dgm:prSet/>
      <dgm:spPr/>
      <dgm:t>
        <a:bodyPr/>
        <a:lstStyle/>
        <a:p>
          <a:endParaRPr lang="en-US"/>
        </a:p>
      </dgm:t>
    </dgm:pt>
    <dgm:pt modelId="{125C44DF-32FD-AC4E-B38E-CC7F1915E5F9}" type="sibTrans" cxnId="{29CF236A-9781-7F47-AE62-2DE5C707ABDE}">
      <dgm:prSet/>
      <dgm:spPr/>
      <dgm:t>
        <a:bodyPr/>
        <a:lstStyle/>
        <a:p>
          <a:endParaRPr lang="en-US"/>
        </a:p>
      </dgm:t>
    </dgm:pt>
    <dgm:pt modelId="{55B6358B-CAED-3F42-8B54-12E36F2DF2CF}">
      <dgm:prSet phldrT="[Text]"/>
      <dgm:spPr/>
      <dgm:t>
        <a:bodyPr/>
        <a:lstStyle/>
        <a:p>
          <a:r>
            <a:rPr lang="en-US" dirty="0" smtClean="0"/>
            <a:t>Rich templating capabilities provide reusable service chains and device configurations</a:t>
          </a:r>
          <a:endParaRPr lang="en-US" dirty="0"/>
        </a:p>
      </dgm:t>
    </dgm:pt>
    <dgm:pt modelId="{5AC7827C-ECAA-9047-AB2C-9E7A83BF4EBA}" type="parTrans" cxnId="{2742AC76-A7AC-D84E-820C-D13B27DE62D2}">
      <dgm:prSet/>
      <dgm:spPr/>
      <dgm:t>
        <a:bodyPr/>
        <a:lstStyle/>
        <a:p>
          <a:endParaRPr lang="en-US"/>
        </a:p>
      </dgm:t>
    </dgm:pt>
    <dgm:pt modelId="{801504B2-DD8A-DB41-BF3D-A3AC2A968047}" type="sibTrans" cxnId="{2742AC76-A7AC-D84E-820C-D13B27DE62D2}">
      <dgm:prSet/>
      <dgm:spPr/>
      <dgm:t>
        <a:bodyPr/>
        <a:lstStyle/>
        <a:p>
          <a:endParaRPr lang="en-US"/>
        </a:p>
      </dgm:t>
    </dgm:pt>
    <dgm:pt modelId="{593D62F8-7EC3-744A-BD6D-02CC28BAE9CA}">
      <dgm:prSet phldrT="[Text]"/>
      <dgm:spPr/>
      <dgm:t>
        <a:bodyPr/>
        <a:lstStyle/>
        <a:p>
          <a:r>
            <a:rPr lang="en-US" dirty="0" smtClean="0"/>
            <a:t>Cisco SD-WAN</a:t>
          </a:r>
          <a:endParaRPr lang="en-US" dirty="0"/>
        </a:p>
      </dgm:t>
    </dgm:pt>
    <dgm:pt modelId="{C147AE06-8AB1-2945-B727-EB339CF34416}" type="parTrans" cxnId="{0A5D14BC-5EC0-D347-ADDA-B49BED67BFD7}">
      <dgm:prSet/>
      <dgm:spPr/>
      <dgm:t>
        <a:bodyPr/>
        <a:lstStyle/>
        <a:p>
          <a:endParaRPr lang="en-US"/>
        </a:p>
      </dgm:t>
    </dgm:pt>
    <dgm:pt modelId="{6A5AA3E0-25D1-1D4E-ACC3-4D89E98B7457}" type="sibTrans" cxnId="{0A5D14BC-5EC0-D347-ADDA-B49BED67BFD7}">
      <dgm:prSet/>
      <dgm:spPr/>
      <dgm:t>
        <a:bodyPr/>
        <a:lstStyle/>
        <a:p>
          <a:endParaRPr lang="en-US"/>
        </a:p>
      </dgm:t>
    </dgm:pt>
    <dgm:pt modelId="{7CEC769D-5607-AE4F-8340-2AC79AE5EBEC}">
      <dgm:prSet phldrT="[Text]"/>
      <dgm:spPr/>
      <dgm:t>
        <a:bodyPr/>
        <a:lstStyle/>
        <a:p>
          <a:r>
            <a:rPr lang="en-US" dirty="0" smtClean="0"/>
            <a:t>Speeds deployment of multi-tenant SD-WAN environments based on Cisco Viptela technology</a:t>
          </a:r>
          <a:endParaRPr lang="en-US" dirty="0"/>
        </a:p>
      </dgm:t>
    </dgm:pt>
    <dgm:pt modelId="{D99F40CB-41C4-264C-8834-F4C7D59DA895}" type="parTrans" cxnId="{F572D46B-2771-1041-9837-FE9D4491C793}">
      <dgm:prSet/>
      <dgm:spPr/>
      <dgm:t>
        <a:bodyPr/>
        <a:lstStyle/>
        <a:p>
          <a:endParaRPr lang="en-US"/>
        </a:p>
      </dgm:t>
    </dgm:pt>
    <dgm:pt modelId="{BEE9217E-B459-154D-BFD7-AB9482FCA409}" type="sibTrans" cxnId="{F572D46B-2771-1041-9837-FE9D4491C793}">
      <dgm:prSet/>
      <dgm:spPr/>
      <dgm:t>
        <a:bodyPr/>
        <a:lstStyle/>
        <a:p>
          <a:endParaRPr lang="en-US"/>
        </a:p>
      </dgm:t>
    </dgm:pt>
    <dgm:pt modelId="{FCA8B5F5-1631-F84E-AD9E-6F71E1F4D9CF}">
      <dgm:prSet phldrT="[Text]"/>
      <dgm:spPr/>
      <dgm:t>
        <a:bodyPr/>
        <a:lstStyle/>
        <a:p>
          <a:r>
            <a:rPr lang="en-US" dirty="0" smtClean="0"/>
            <a:t>Coordinates with vBranch service pack to deploy virtual </a:t>
          </a:r>
          <a:r>
            <a:rPr lang="en-US" dirty="0" err="1" smtClean="0"/>
            <a:t>vEdge</a:t>
          </a:r>
          <a:r>
            <a:rPr lang="en-US" dirty="0" smtClean="0"/>
            <a:t> on ENCS</a:t>
          </a:r>
          <a:endParaRPr lang="en-US" dirty="0"/>
        </a:p>
      </dgm:t>
    </dgm:pt>
    <dgm:pt modelId="{FF2520B5-B95C-064B-A927-2D7018C474DD}" type="parTrans" cxnId="{D286F218-977B-D240-B75B-A90F777D7A68}">
      <dgm:prSet/>
      <dgm:spPr/>
      <dgm:t>
        <a:bodyPr/>
        <a:lstStyle/>
        <a:p>
          <a:endParaRPr lang="en-US"/>
        </a:p>
      </dgm:t>
    </dgm:pt>
    <dgm:pt modelId="{7FB667A3-095A-FF4E-8A06-7A8A8F20F881}" type="sibTrans" cxnId="{D286F218-977B-D240-B75B-A90F777D7A68}">
      <dgm:prSet/>
      <dgm:spPr/>
      <dgm:t>
        <a:bodyPr/>
        <a:lstStyle/>
        <a:p>
          <a:endParaRPr lang="en-US"/>
        </a:p>
      </dgm:t>
    </dgm:pt>
    <dgm:pt modelId="{B840CD39-9CA8-5943-A04A-D6C2FC6D4274}">
      <dgm:prSet phldrT="[Text]"/>
      <dgm:spPr/>
      <dgm:t>
        <a:bodyPr/>
        <a:lstStyle/>
        <a:p>
          <a:r>
            <a:rPr lang="en-US" dirty="0" smtClean="0"/>
            <a:t>Cloud VPN</a:t>
          </a:r>
          <a:endParaRPr lang="en-US" dirty="0"/>
        </a:p>
      </dgm:t>
    </dgm:pt>
    <dgm:pt modelId="{3931091A-1448-8D4E-8E74-E8F2FF3C7526}" type="parTrans" cxnId="{E7CC2D81-B191-7040-ADCA-6D75C14C5FA5}">
      <dgm:prSet/>
      <dgm:spPr/>
      <dgm:t>
        <a:bodyPr/>
        <a:lstStyle/>
        <a:p>
          <a:endParaRPr lang="en-US"/>
        </a:p>
      </dgm:t>
    </dgm:pt>
    <dgm:pt modelId="{B25A1F7E-E093-A945-8543-AE82943024E5}" type="sibTrans" cxnId="{E7CC2D81-B191-7040-ADCA-6D75C14C5FA5}">
      <dgm:prSet/>
      <dgm:spPr/>
      <dgm:t>
        <a:bodyPr/>
        <a:lstStyle/>
        <a:p>
          <a:endParaRPr lang="en-US"/>
        </a:p>
      </dgm:t>
    </dgm:pt>
    <dgm:pt modelId="{70E53099-00EA-6344-B132-FE4D4ABB0092}">
      <dgm:prSet phldrT="[Text]"/>
      <dgm:spPr/>
      <dgm:t>
        <a:bodyPr/>
        <a:lstStyle/>
        <a:p>
          <a:r>
            <a:rPr lang="en-US" dirty="0" smtClean="0"/>
            <a:t>Cloud-based VPN and firewall security for medium-sized businesses</a:t>
          </a:r>
          <a:endParaRPr lang="en-US" dirty="0"/>
        </a:p>
      </dgm:t>
    </dgm:pt>
    <dgm:pt modelId="{CFD4A2BE-8A0E-8E46-A5E6-50E23512CD3C}" type="parTrans" cxnId="{2C448A51-8AE7-7243-B5BF-031789887031}">
      <dgm:prSet/>
      <dgm:spPr/>
      <dgm:t>
        <a:bodyPr/>
        <a:lstStyle/>
        <a:p>
          <a:endParaRPr lang="en-US"/>
        </a:p>
      </dgm:t>
    </dgm:pt>
    <dgm:pt modelId="{77BE1A59-E92A-F54D-A3F6-BD8B8F1CC4E3}" type="sibTrans" cxnId="{2C448A51-8AE7-7243-B5BF-031789887031}">
      <dgm:prSet/>
      <dgm:spPr/>
      <dgm:t>
        <a:bodyPr/>
        <a:lstStyle/>
        <a:p>
          <a:endParaRPr lang="en-US"/>
        </a:p>
      </dgm:t>
    </dgm:pt>
    <dgm:pt modelId="{C62BD1FA-6858-2643-A6CB-3289AA4E3435}">
      <dgm:prSet phldrT="[Text]"/>
      <dgm:spPr/>
      <dgm:t>
        <a:bodyPr/>
        <a:lstStyle/>
        <a:p>
          <a:r>
            <a:rPr lang="en-US" dirty="0" smtClean="0"/>
            <a:t>IWAN</a:t>
          </a:r>
          <a:endParaRPr lang="en-US" dirty="0"/>
        </a:p>
      </dgm:t>
    </dgm:pt>
    <dgm:pt modelId="{6F45D8C7-B7F6-EC42-9DF9-418546B4EF92}" type="parTrans" cxnId="{3E8CA3F4-7040-FB42-BA79-3D3CF1E95397}">
      <dgm:prSet/>
      <dgm:spPr/>
      <dgm:t>
        <a:bodyPr/>
        <a:lstStyle/>
        <a:p>
          <a:endParaRPr lang="en-US"/>
        </a:p>
      </dgm:t>
    </dgm:pt>
    <dgm:pt modelId="{75C7CBA2-5167-E441-A426-C2BE02B133EF}" type="sibTrans" cxnId="{3E8CA3F4-7040-FB42-BA79-3D3CF1E95397}">
      <dgm:prSet/>
      <dgm:spPr/>
      <dgm:t>
        <a:bodyPr/>
        <a:lstStyle/>
        <a:p>
          <a:endParaRPr lang="en-US"/>
        </a:p>
      </dgm:t>
    </dgm:pt>
    <dgm:pt modelId="{54EC149A-9FBA-8845-9D9C-754BA3335652}">
      <dgm:prSet phldrT="[Text]"/>
      <dgm:spPr/>
      <dgm:t>
        <a:bodyPr/>
        <a:lstStyle/>
        <a:p>
          <a:r>
            <a:rPr lang="en-US" dirty="0" smtClean="0"/>
            <a:t>Deploys VNFs to SP data-center clouds, avoiding CPE upgrades</a:t>
          </a:r>
          <a:endParaRPr lang="en-US" dirty="0"/>
        </a:p>
      </dgm:t>
    </dgm:pt>
    <dgm:pt modelId="{305FE26C-A28F-7F46-B5FF-FEE6336FFF1A}" type="parTrans" cxnId="{1F533A1C-8F6C-5545-93C4-82ACB25B7980}">
      <dgm:prSet/>
      <dgm:spPr/>
      <dgm:t>
        <a:bodyPr/>
        <a:lstStyle/>
        <a:p>
          <a:endParaRPr lang="en-US"/>
        </a:p>
      </dgm:t>
    </dgm:pt>
    <dgm:pt modelId="{A19EAD77-FD7D-604D-A99B-D2C72D293848}" type="sibTrans" cxnId="{1F533A1C-8F6C-5545-93C4-82ACB25B7980}">
      <dgm:prSet/>
      <dgm:spPr/>
      <dgm:t>
        <a:bodyPr/>
        <a:lstStyle/>
        <a:p>
          <a:endParaRPr lang="en-US"/>
        </a:p>
      </dgm:t>
    </dgm:pt>
    <dgm:pt modelId="{4D97D68F-4E0D-2D48-8066-066862021860}">
      <dgm:prSet phldrT="[Text]"/>
      <dgm:spPr/>
      <dgm:t>
        <a:bodyPr/>
        <a:lstStyle/>
        <a:p>
          <a:r>
            <a:rPr lang="en-US" dirty="0" smtClean="0"/>
            <a:t>Deprecated. Not recommended for new deployments</a:t>
          </a:r>
          <a:endParaRPr lang="en-US" dirty="0"/>
        </a:p>
      </dgm:t>
    </dgm:pt>
    <dgm:pt modelId="{27AA7739-1ABF-114C-B05E-C1ECEBCEE8F8}" type="parTrans" cxnId="{3E52C5F2-30B1-914A-ACA2-1FA38ECCF79D}">
      <dgm:prSet/>
      <dgm:spPr/>
      <dgm:t>
        <a:bodyPr/>
        <a:lstStyle/>
        <a:p>
          <a:endParaRPr lang="en-US"/>
        </a:p>
      </dgm:t>
    </dgm:pt>
    <dgm:pt modelId="{5018E7A6-53A6-1E4F-B944-3C21FCDD5DA7}" type="sibTrans" cxnId="{3E52C5F2-30B1-914A-ACA2-1FA38ECCF79D}">
      <dgm:prSet/>
      <dgm:spPr/>
      <dgm:t>
        <a:bodyPr/>
        <a:lstStyle/>
        <a:p>
          <a:endParaRPr lang="en-US"/>
        </a:p>
      </dgm:t>
    </dgm:pt>
    <dgm:pt modelId="{69CBF29B-99B9-FA43-A5D3-65027454F638}">
      <dgm:prSet phldrT="[Text]"/>
      <dgm:spPr/>
      <dgm:t>
        <a:bodyPr/>
        <a:lstStyle/>
        <a:p>
          <a:r>
            <a:rPr lang="en-US" dirty="0" smtClean="0"/>
            <a:t>Previous generation SD-WAN solution</a:t>
          </a:r>
          <a:endParaRPr lang="en-US" dirty="0"/>
        </a:p>
      </dgm:t>
    </dgm:pt>
    <dgm:pt modelId="{AEF0BA49-95DE-0547-A169-4F9AC3BE93A1}" type="parTrans" cxnId="{709B339C-82ED-A740-B946-4AB8E266FAEA}">
      <dgm:prSet/>
      <dgm:spPr/>
      <dgm:t>
        <a:bodyPr/>
        <a:lstStyle/>
        <a:p>
          <a:endParaRPr lang="en-US"/>
        </a:p>
      </dgm:t>
    </dgm:pt>
    <dgm:pt modelId="{7568DB22-B5D1-C543-B38E-0764FF1805F3}" type="sibTrans" cxnId="{709B339C-82ED-A740-B946-4AB8E266FAEA}">
      <dgm:prSet/>
      <dgm:spPr/>
      <dgm:t>
        <a:bodyPr/>
        <a:lstStyle/>
        <a:p>
          <a:endParaRPr lang="en-US"/>
        </a:p>
      </dgm:t>
    </dgm:pt>
    <dgm:pt modelId="{D36FF821-3E3D-E345-A904-2AA346E07AAC}" type="pres">
      <dgm:prSet presAssocID="{EE6E624C-59DA-2F44-A719-039ECCDAF7B6}" presName="linear" presStyleCnt="0">
        <dgm:presLayoutVars>
          <dgm:dir/>
          <dgm:resizeHandles val="exact"/>
        </dgm:presLayoutVars>
      </dgm:prSet>
      <dgm:spPr/>
      <dgm:t>
        <a:bodyPr/>
        <a:lstStyle/>
        <a:p>
          <a:endParaRPr lang="en-US"/>
        </a:p>
      </dgm:t>
    </dgm:pt>
    <dgm:pt modelId="{6EFBBEF5-1447-6C43-AC9F-DAE6991C899E}" type="pres">
      <dgm:prSet presAssocID="{8F059549-E3E8-4B44-81B8-872935768233}" presName="comp" presStyleCnt="0"/>
      <dgm:spPr/>
    </dgm:pt>
    <dgm:pt modelId="{3809CBFE-A7F7-2A44-A103-D534FB427F4A}" type="pres">
      <dgm:prSet presAssocID="{8F059549-E3E8-4B44-81B8-872935768233}" presName="box" presStyleLbl="node1" presStyleIdx="0" presStyleCnt="4"/>
      <dgm:spPr/>
      <dgm:t>
        <a:bodyPr/>
        <a:lstStyle/>
        <a:p>
          <a:endParaRPr lang="en-US"/>
        </a:p>
      </dgm:t>
    </dgm:pt>
    <dgm:pt modelId="{24B54AB4-6146-EE4A-B120-9B646872102D}" type="pres">
      <dgm:prSet presAssocID="{8F059549-E3E8-4B44-81B8-872935768233}" presName="img"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02FFB26-C694-E04D-9434-ABC61554CCBF}" type="pres">
      <dgm:prSet presAssocID="{8F059549-E3E8-4B44-81B8-872935768233}" presName="text" presStyleLbl="node1" presStyleIdx="0" presStyleCnt="4">
        <dgm:presLayoutVars>
          <dgm:bulletEnabled val="1"/>
        </dgm:presLayoutVars>
      </dgm:prSet>
      <dgm:spPr/>
      <dgm:t>
        <a:bodyPr/>
        <a:lstStyle/>
        <a:p>
          <a:endParaRPr lang="en-US"/>
        </a:p>
      </dgm:t>
    </dgm:pt>
    <dgm:pt modelId="{B91E3A17-FCCA-BD47-B9EF-BE75C2966CF3}" type="pres">
      <dgm:prSet presAssocID="{587EF858-A104-8B4A-9ACE-2E91E8DB514D}" presName="spacer" presStyleCnt="0"/>
      <dgm:spPr/>
    </dgm:pt>
    <dgm:pt modelId="{D0C37773-174B-2E42-89AB-16BDF27F20DF}" type="pres">
      <dgm:prSet presAssocID="{593D62F8-7EC3-744A-BD6D-02CC28BAE9CA}" presName="comp" presStyleCnt="0"/>
      <dgm:spPr/>
    </dgm:pt>
    <dgm:pt modelId="{BA4BED76-4EB2-B140-8801-9CD1B7FAF637}" type="pres">
      <dgm:prSet presAssocID="{593D62F8-7EC3-744A-BD6D-02CC28BAE9CA}" presName="box" presStyleLbl="node1" presStyleIdx="1" presStyleCnt="4"/>
      <dgm:spPr/>
      <dgm:t>
        <a:bodyPr/>
        <a:lstStyle/>
        <a:p>
          <a:endParaRPr lang="en-US"/>
        </a:p>
      </dgm:t>
    </dgm:pt>
    <dgm:pt modelId="{70929434-7944-2F4C-9BF4-9DA6FDE3DBFE}" type="pres">
      <dgm:prSet presAssocID="{593D62F8-7EC3-744A-BD6D-02CC28BAE9CA}" presName="img"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D0D5B3BB-0EA5-E644-8B9A-E682B31606C4}" type="pres">
      <dgm:prSet presAssocID="{593D62F8-7EC3-744A-BD6D-02CC28BAE9CA}" presName="text" presStyleLbl="node1" presStyleIdx="1" presStyleCnt="4">
        <dgm:presLayoutVars>
          <dgm:bulletEnabled val="1"/>
        </dgm:presLayoutVars>
      </dgm:prSet>
      <dgm:spPr/>
      <dgm:t>
        <a:bodyPr/>
        <a:lstStyle/>
        <a:p>
          <a:endParaRPr lang="en-US"/>
        </a:p>
      </dgm:t>
    </dgm:pt>
    <dgm:pt modelId="{5C838B27-73A1-7B47-86FE-40278D37FD6E}" type="pres">
      <dgm:prSet presAssocID="{6A5AA3E0-25D1-1D4E-ACC3-4D89E98B7457}" presName="spacer" presStyleCnt="0"/>
      <dgm:spPr/>
    </dgm:pt>
    <dgm:pt modelId="{CE7A778F-7038-A141-B163-3500D1700238}" type="pres">
      <dgm:prSet presAssocID="{B840CD39-9CA8-5943-A04A-D6C2FC6D4274}" presName="comp" presStyleCnt="0"/>
      <dgm:spPr/>
    </dgm:pt>
    <dgm:pt modelId="{93312DE8-9886-AE44-8948-B6E96EA46429}" type="pres">
      <dgm:prSet presAssocID="{B840CD39-9CA8-5943-A04A-D6C2FC6D4274}" presName="box" presStyleLbl="node1" presStyleIdx="2" presStyleCnt="4"/>
      <dgm:spPr/>
      <dgm:t>
        <a:bodyPr/>
        <a:lstStyle/>
        <a:p>
          <a:endParaRPr lang="en-US"/>
        </a:p>
      </dgm:t>
    </dgm:pt>
    <dgm:pt modelId="{3C642193-F584-E74B-A12A-2651A22813CB}" type="pres">
      <dgm:prSet presAssocID="{B840CD39-9CA8-5943-A04A-D6C2FC6D4274}" presName="img"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ED2EAC9-8061-2D47-8135-15129F413CBC}" type="pres">
      <dgm:prSet presAssocID="{B840CD39-9CA8-5943-A04A-D6C2FC6D4274}" presName="text" presStyleLbl="node1" presStyleIdx="2" presStyleCnt="4">
        <dgm:presLayoutVars>
          <dgm:bulletEnabled val="1"/>
        </dgm:presLayoutVars>
      </dgm:prSet>
      <dgm:spPr/>
      <dgm:t>
        <a:bodyPr/>
        <a:lstStyle/>
        <a:p>
          <a:endParaRPr lang="en-US"/>
        </a:p>
      </dgm:t>
    </dgm:pt>
    <dgm:pt modelId="{E3A43666-2852-874F-ACBE-2D8B6D70C442}" type="pres">
      <dgm:prSet presAssocID="{B25A1F7E-E093-A945-8543-AE82943024E5}" presName="spacer" presStyleCnt="0"/>
      <dgm:spPr/>
    </dgm:pt>
    <dgm:pt modelId="{0042070B-2184-3D4F-A7D6-D58F6075FF0E}" type="pres">
      <dgm:prSet presAssocID="{C62BD1FA-6858-2643-A6CB-3289AA4E3435}" presName="comp" presStyleCnt="0"/>
      <dgm:spPr/>
    </dgm:pt>
    <dgm:pt modelId="{62F992E1-FA7F-E940-A684-B94CFB600C20}" type="pres">
      <dgm:prSet presAssocID="{C62BD1FA-6858-2643-A6CB-3289AA4E3435}" presName="box" presStyleLbl="node1" presStyleIdx="3" presStyleCnt="4"/>
      <dgm:spPr/>
      <dgm:t>
        <a:bodyPr/>
        <a:lstStyle/>
        <a:p>
          <a:endParaRPr lang="en-US"/>
        </a:p>
      </dgm:t>
    </dgm:pt>
    <dgm:pt modelId="{B5B3FFCD-22C2-7B49-AD65-25F3DBDFDEEE}" type="pres">
      <dgm:prSet presAssocID="{C62BD1FA-6858-2643-A6CB-3289AA4E3435}" presName="img" presStyleLbl="fgImgPlace1" presStyleIdx="3"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8FE5FA4D-4A7C-5E48-94FE-A412C24A9AA9}" type="pres">
      <dgm:prSet presAssocID="{C62BD1FA-6858-2643-A6CB-3289AA4E3435}" presName="text" presStyleLbl="node1" presStyleIdx="3" presStyleCnt="4">
        <dgm:presLayoutVars>
          <dgm:bulletEnabled val="1"/>
        </dgm:presLayoutVars>
      </dgm:prSet>
      <dgm:spPr/>
      <dgm:t>
        <a:bodyPr/>
        <a:lstStyle/>
        <a:p>
          <a:endParaRPr lang="en-US"/>
        </a:p>
      </dgm:t>
    </dgm:pt>
  </dgm:ptLst>
  <dgm:cxnLst>
    <dgm:cxn modelId="{B0432239-C30D-B341-996B-96F1BEB6DF09}" type="presOf" srcId="{4D97D68F-4E0D-2D48-8066-066862021860}" destId="{8FE5FA4D-4A7C-5E48-94FE-A412C24A9AA9}" srcOrd="1" destOrd="2" presId="urn:microsoft.com/office/officeart/2005/8/layout/vList4"/>
    <dgm:cxn modelId="{B7F9AADA-69C9-4D42-AECE-32CD2EB931E6}" type="presOf" srcId="{70E53099-00EA-6344-B132-FE4D4ABB0092}" destId="{7ED2EAC9-8061-2D47-8135-15129F413CBC}" srcOrd="1" destOrd="1" presId="urn:microsoft.com/office/officeart/2005/8/layout/vList4"/>
    <dgm:cxn modelId="{5CD8FA1D-420C-AE40-A4DF-0D726D551034}" type="presOf" srcId="{8F059549-E3E8-4B44-81B8-872935768233}" destId="{3809CBFE-A7F7-2A44-A103-D534FB427F4A}" srcOrd="0" destOrd="0" presId="urn:microsoft.com/office/officeart/2005/8/layout/vList4"/>
    <dgm:cxn modelId="{D286F218-977B-D240-B75B-A90F777D7A68}" srcId="{593D62F8-7EC3-744A-BD6D-02CC28BAE9CA}" destId="{FCA8B5F5-1631-F84E-AD9E-6F71E1F4D9CF}" srcOrd="1" destOrd="0" parTransId="{FF2520B5-B95C-064B-A927-2D7018C474DD}" sibTransId="{7FB667A3-095A-FF4E-8A06-7A8A8F20F881}"/>
    <dgm:cxn modelId="{709B339C-82ED-A740-B946-4AB8E266FAEA}" srcId="{C62BD1FA-6858-2643-A6CB-3289AA4E3435}" destId="{69CBF29B-99B9-FA43-A5D3-65027454F638}" srcOrd="0" destOrd="0" parTransId="{AEF0BA49-95DE-0547-A169-4F9AC3BE93A1}" sibTransId="{7568DB22-B5D1-C543-B38E-0764FF1805F3}"/>
    <dgm:cxn modelId="{9EFDCDA5-4C16-7445-B868-1B269C5603B1}" type="presOf" srcId="{EE6E624C-59DA-2F44-A719-039ECCDAF7B6}" destId="{D36FF821-3E3D-E345-A904-2AA346E07AAC}" srcOrd="0" destOrd="0" presId="urn:microsoft.com/office/officeart/2005/8/layout/vList4"/>
    <dgm:cxn modelId="{EF33E173-06A4-E943-948C-01310EFD6168}" srcId="{EE6E624C-59DA-2F44-A719-039ECCDAF7B6}" destId="{8F059549-E3E8-4B44-81B8-872935768233}" srcOrd="0" destOrd="0" parTransId="{EA00DF42-FC17-7646-B218-08F578F67C8C}" sibTransId="{587EF858-A104-8B4A-9ACE-2E91E8DB514D}"/>
    <dgm:cxn modelId="{77796B9E-E6DC-874F-97D3-62065E370CA5}" type="presOf" srcId="{54EC149A-9FBA-8845-9D9C-754BA3335652}" destId="{93312DE8-9886-AE44-8948-B6E96EA46429}" srcOrd="0" destOrd="2" presId="urn:microsoft.com/office/officeart/2005/8/layout/vList4"/>
    <dgm:cxn modelId="{1F533A1C-8F6C-5545-93C4-82ACB25B7980}" srcId="{B840CD39-9CA8-5943-A04A-D6C2FC6D4274}" destId="{54EC149A-9FBA-8845-9D9C-754BA3335652}" srcOrd="1" destOrd="0" parTransId="{305FE26C-A28F-7F46-B5FF-FEE6336FFF1A}" sibTransId="{A19EAD77-FD7D-604D-A99B-D2C72D293848}"/>
    <dgm:cxn modelId="{5804D0A6-7CBA-8B41-9CDE-4ED259F53052}" type="presOf" srcId="{21585DB9-B20C-1243-8F08-2B57DBCA05C1}" destId="{402FFB26-C694-E04D-9434-ABC61554CCBF}" srcOrd="1" destOrd="1" presId="urn:microsoft.com/office/officeart/2005/8/layout/vList4"/>
    <dgm:cxn modelId="{E7CC2D81-B191-7040-ADCA-6D75C14C5FA5}" srcId="{EE6E624C-59DA-2F44-A719-039ECCDAF7B6}" destId="{B840CD39-9CA8-5943-A04A-D6C2FC6D4274}" srcOrd="2" destOrd="0" parTransId="{3931091A-1448-8D4E-8E74-E8F2FF3C7526}" sibTransId="{B25A1F7E-E093-A945-8543-AE82943024E5}"/>
    <dgm:cxn modelId="{42EF3017-0ADB-7642-985A-F35EB0CCCE22}" type="presOf" srcId="{593D62F8-7EC3-744A-BD6D-02CC28BAE9CA}" destId="{BA4BED76-4EB2-B140-8801-9CD1B7FAF637}" srcOrd="0" destOrd="0" presId="urn:microsoft.com/office/officeart/2005/8/layout/vList4"/>
    <dgm:cxn modelId="{9BAFE7B1-4542-4044-A650-5E9067534DE4}" type="presOf" srcId="{8F059549-E3E8-4B44-81B8-872935768233}" destId="{402FFB26-C694-E04D-9434-ABC61554CCBF}" srcOrd="1" destOrd="0" presId="urn:microsoft.com/office/officeart/2005/8/layout/vList4"/>
    <dgm:cxn modelId="{E6DC6A93-8C04-3B40-8EC5-FA10D6A7502D}" type="presOf" srcId="{FCA8B5F5-1631-F84E-AD9E-6F71E1F4D9CF}" destId="{D0D5B3BB-0EA5-E644-8B9A-E682B31606C4}" srcOrd="1" destOrd="2" presId="urn:microsoft.com/office/officeart/2005/8/layout/vList4"/>
    <dgm:cxn modelId="{ADFB7B03-AE1A-8A40-A0EA-227CDBF55AB6}" type="presOf" srcId="{70E53099-00EA-6344-B132-FE4D4ABB0092}" destId="{93312DE8-9886-AE44-8948-B6E96EA46429}" srcOrd="0" destOrd="1" presId="urn:microsoft.com/office/officeart/2005/8/layout/vList4"/>
    <dgm:cxn modelId="{2742AC76-A7AC-D84E-820C-D13B27DE62D2}" srcId="{8F059549-E3E8-4B44-81B8-872935768233}" destId="{55B6358B-CAED-3F42-8B54-12E36F2DF2CF}" srcOrd="1" destOrd="0" parTransId="{5AC7827C-ECAA-9047-AB2C-9E7A83BF4EBA}" sibTransId="{801504B2-DD8A-DB41-BF3D-A3AC2A968047}"/>
    <dgm:cxn modelId="{2C448A51-8AE7-7243-B5BF-031789887031}" srcId="{B840CD39-9CA8-5943-A04A-D6C2FC6D4274}" destId="{70E53099-00EA-6344-B132-FE4D4ABB0092}" srcOrd="0" destOrd="0" parTransId="{CFD4A2BE-8A0E-8E46-A5E6-50E23512CD3C}" sibTransId="{77BE1A59-E92A-F54D-A3F6-BD8B8F1CC4E3}"/>
    <dgm:cxn modelId="{B349F619-E779-1645-A34F-45FE14B87140}" type="presOf" srcId="{21585DB9-B20C-1243-8F08-2B57DBCA05C1}" destId="{3809CBFE-A7F7-2A44-A103-D534FB427F4A}" srcOrd="0" destOrd="1" presId="urn:microsoft.com/office/officeart/2005/8/layout/vList4"/>
    <dgm:cxn modelId="{35B651BA-13CE-4841-94DD-36CE15B02F53}" type="presOf" srcId="{7CEC769D-5607-AE4F-8340-2AC79AE5EBEC}" destId="{BA4BED76-4EB2-B140-8801-9CD1B7FAF637}" srcOrd="0" destOrd="1" presId="urn:microsoft.com/office/officeart/2005/8/layout/vList4"/>
    <dgm:cxn modelId="{5B8B0D71-A36F-2D43-AB36-FA6A91DD2EB6}" type="presOf" srcId="{7CEC769D-5607-AE4F-8340-2AC79AE5EBEC}" destId="{D0D5B3BB-0EA5-E644-8B9A-E682B31606C4}" srcOrd="1" destOrd="1" presId="urn:microsoft.com/office/officeart/2005/8/layout/vList4"/>
    <dgm:cxn modelId="{9B429004-EE6E-A247-AFD8-5560F9F40B35}" type="presOf" srcId="{FCA8B5F5-1631-F84E-AD9E-6F71E1F4D9CF}" destId="{BA4BED76-4EB2-B140-8801-9CD1B7FAF637}" srcOrd="0" destOrd="2" presId="urn:microsoft.com/office/officeart/2005/8/layout/vList4"/>
    <dgm:cxn modelId="{D7A63C33-5516-7A46-8316-CA8E6DF52E48}" type="presOf" srcId="{69CBF29B-99B9-FA43-A5D3-65027454F638}" destId="{8FE5FA4D-4A7C-5E48-94FE-A412C24A9AA9}" srcOrd="1" destOrd="1" presId="urn:microsoft.com/office/officeart/2005/8/layout/vList4"/>
    <dgm:cxn modelId="{87524F97-591D-8B4E-9E3A-4BA71E55D15F}" type="presOf" srcId="{69CBF29B-99B9-FA43-A5D3-65027454F638}" destId="{62F992E1-FA7F-E940-A684-B94CFB600C20}" srcOrd="0" destOrd="1" presId="urn:microsoft.com/office/officeart/2005/8/layout/vList4"/>
    <dgm:cxn modelId="{690121CF-0A22-884A-B134-75F5A830037E}" type="presOf" srcId="{B840CD39-9CA8-5943-A04A-D6C2FC6D4274}" destId="{7ED2EAC9-8061-2D47-8135-15129F413CBC}" srcOrd="1" destOrd="0" presId="urn:microsoft.com/office/officeart/2005/8/layout/vList4"/>
    <dgm:cxn modelId="{3E8CA3F4-7040-FB42-BA79-3D3CF1E95397}" srcId="{EE6E624C-59DA-2F44-A719-039ECCDAF7B6}" destId="{C62BD1FA-6858-2643-A6CB-3289AA4E3435}" srcOrd="3" destOrd="0" parTransId="{6F45D8C7-B7F6-EC42-9DF9-418546B4EF92}" sibTransId="{75C7CBA2-5167-E441-A426-C2BE02B133EF}"/>
    <dgm:cxn modelId="{B5BA28C6-4514-8548-AB4A-502DC3B13E81}" type="presOf" srcId="{4D97D68F-4E0D-2D48-8066-066862021860}" destId="{62F992E1-FA7F-E940-A684-B94CFB600C20}" srcOrd="0" destOrd="2" presId="urn:microsoft.com/office/officeart/2005/8/layout/vList4"/>
    <dgm:cxn modelId="{5848C7A4-28BA-9A45-A3D6-7CFEBBB6EE40}" type="presOf" srcId="{54EC149A-9FBA-8845-9D9C-754BA3335652}" destId="{7ED2EAC9-8061-2D47-8135-15129F413CBC}" srcOrd="1" destOrd="2" presId="urn:microsoft.com/office/officeart/2005/8/layout/vList4"/>
    <dgm:cxn modelId="{42494239-10B9-1F4B-AA2E-10F6F6C2E0DE}" type="presOf" srcId="{593D62F8-7EC3-744A-BD6D-02CC28BAE9CA}" destId="{D0D5B3BB-0EA5-E644-8B9A-E682B31606C4}" srcOrd="1" destOrd="0" presId="urn:microsoft.com/office/officeart/2005/8/layout/vList4"/>
    <dgm:cxn modelId="{2784017C-9ED2-4F47-854C-EC12580E8987}" type="presOf" srcId="{55B6358B-CAED-3F42-8B54-12E36F2DF2CF}" destId="{3809CBFE-A7F7-2A44-A103-D534FB427F4A}" srcOrd="0" destOrd="2" presId="urn:microsoft.com/office/officeart/2005/8/layout/vList4"/>
    <dgm:cxn modelId="{3E52C5F2-30B1-914A-ACA2-1FA38ECCF79D}" srcId="{C62BD1FA-6858-2643-A6CB-3289AA4E3435}" destId="{4D97D68F-4E0D-2D48-8066-066862021860}" srcOrd="1" destOrd="0" parTransId="{27AA7739-1ABF-114C-B05E-C1ECEBCEE8F8}" sibTransId="{5018E7A6-53A6-1E4F-B944-3C21FCDD5DA7}"/>
    <dgm:cxn modelId="{D3199FDD-1D98-1642-BF89-EBD156E66C4D}" type="presOf" srcId="{C62BD1FA-6858-2643-A6CB-3289AA4E3435}" destId="{62F992E1-FA7F-E940-A684-B94CFB600C20}" srcOrd="0" destOrd="0" presId="urn:microsoft.com/office/officeart/2005/8/layout/vList4"/>
    <dgm:cxn modelId="{0A5D14BC-5EC0-D347-ADDA-B49BED67BFD7}" srcId="{EE6E624C-59DA-2F44-A719-039ECCDAF7B6}" destId="{593D62F8-7EC3-744A-BD6D-02CC28BAE9CA}" srcOrd="1" destOrd="0" parTransId="{C147AE06-8AB1-2945-B727-EB339CF34416}" sibTransId="{6A5AA3E0-25D1-1D4E-ACC3-4D89E98B7457}"/>
    <dgm:cxn modelId="{F572D46B-2771-1041-9837-FE9D4491C793}" srcId="{593D62F8-7EC3-744A-BD6D-02CC28BAE9CA}" destId="{7CEC769D-5607-AE4F-8340-2AC79AE5EBEC}" srcOrd="0" destOrd="0" parTransId="{D99F40CB-41C4-264C-8834-F4C7D59DA895}" sibTransId="{BEE9217E-B459-154D-BFD7-AB9482FCA409}"/>
    <dgm:cxn modelId="{4507D9C7-1F7E-4A4C-B50B-E779BE4A45BD}" type="presOf" srcId="{55B6358B-CAED-3F42-8B54-12E36F2DF2CF}" destId="{402FFB26-C694-E04D-9434-ABC61554CCBF}" srcOrd="1" destOrd="2" presId="urn:microsoft.com/office/officeart/2005/8/layout/vList4"/>
    <dgm:cxn modelId="{29CF236A-9781-7F47-AE62-2DE5C707ABDE}" srcId="{8F059549-E3E8-4B44-81B8-872935768233}" destId="{21585DB9-B20C-1243-8F08-2B57DBCA05C1}" srcOrd="0" destOrd="0" parTransId="{D22E0126-13CC-844C-9D39-C94C84BC177B}" sibTransId="{125C44DF-32FD-AC4E-B38E-CC7F1915E5F9}"/>
    <dgm:cxn modelId="{32139BAC-3C35-854C-928E-BBAACABC4C8B}" type="presOf" srcId="{C62BD1FA-6858-2643-A6CB-3289AA4E3435}" destId="{8FE5FA4D-4A7C-5E48-94FE-A412C24A9AA9}" srcOrd="1" destOrd="0" presId="urn:microsoft.com/office/officeart/2005/8/layout/vList4"/>
    <dgm:cxn modelId="{A6DBF9EA-8260-B44D-8376-A927A02F99B3}" type="presOf" srcId="{B840CD39-9CA8-5943-A04A-D6C2FC6D4274}" destId="{93312DE8-9886-AE44-8948-B6E96EA46429}" srcOrd="0" destOrd="0" presId="urn:microsoft.com/office/officeart/2005/8/layout/vList4"/>
    <dgm:cxn modelId="{3A2E20F8-996E-134F-B2A8-218D10C123D3}" type="presParOf" srcId="{D36FF821-3E3D-E345-A904-2AA346E07AAC}" destId="{6EFBBEF5-1447-6C43-AC9F-DAE6991C899E}" srcOrd="0" destOrd="0" presId="urn:microsoft.com/office/officeart/2005/8/layout/vList4"/>
    <dgm:cxn modelId="{51472674-E1D7-074C-8C2D-C33B0F83CA06}" type="presParOf" srcId="{6EFBBEF5-1447-6C43-AC9F-DAE6991C899E}" destId="{3809CBFE-A7F7-2A44-A103-D534FB427F4A}" srcOrd="0" destOrd="0" presId="urn:microsoft.com/office/officeart/2005/8/layout/vList4"/>
    <dgm:cxn modelId="{A83A9FF2-FAF7-5D46-B2A7-0D81C6A4C5DF}" type="presParOf" srcId="{6EFBBEF5-1447-6C43-AC9F-DAE6991C899E}" destId="{24B54AB4-6146-EE4A-B120-9B646872102D}" srcOrd="1" destOrd="0" presId="urn:microsoft.com/office/officeart/2005/8/layout/vList4"/>
    <dgm:cxn modelId="{98436FBD-C510-1F4C-AC1A-2832A171E19A}" type="presParOf" srcId="{6EFBBEF5-1447-6C43-AC9F-DAE6991C899E}" destId="{402FFB26-C694-E04D-9434-ABC61554CCBF}" srcOrd="2" destOrd="0" presId="urn:microsoft.com/office/officeart/2005/8/layout/vList4"/>
    <dgm:cxn modelId="{CF80A414-3EBE-AC43-90FA-71361D08B8DA}" type="presParOf" srcId="{D36FF821-3E3D-E345-A904-2AA346E07AAC}" destId="{B91E3A17-FCCA-BD47-B9EF-BE75C2966CF3}" srcOrd="1" destOrd="0" presId="urn:microsoft.com/office/officeart/2005/8/layout/vList4"/>
    <dgm:cxn modelId="{D5C448A8-A0A3-6641-8B1C-1EFA1BB75862}" type="presParOf" srcId="{D36FF821-3E3D-E345-A904-2AA346E07AAC}" destId="{D0C37773-174B-2E42-89AB-16BDF27F20DF}" srcOrd="2" destOrd="0" presId="urn:microsoft.com/office/officeart/2005/8/layout/vList4"/>
    <dgm:cxn modelId="{505A44A0-4E61-E14C-9B3F-DE403819DF32}" type="presParOf" srcId="{D0C37773-174B-2E42-89AB-16BDF27F20DF}" destId="{BA4BED76-4EB2-B140-8801-9CD1B7FAF637}" srcOrd="0" destOrd="0" presId="urn:microsoft.com/office/officeart/2005/8/layout/vList4"/>
    <dgm:cxn modelId="{7B5FE3EA-22CF-2344-99A7-F6C77C6A9A4F}" type="presParOf" srcId="{D0C37773-174B-2E42-89AB-16BDF27F20DF}" destId="{70929434-7944-2F4C-9BF4-9DA6FDE3DBFE}" srcOrd="1" destOrd="0" presId="urn:microsoft.com/office/officeart/2005/8/layout/vList4"/>
    <dgm:cxn modelId="{D86FF730-4FDF-A04C-A130-85CEE07623FD}" type="presParOf" srcId="{D0C37773-174B-2E42-89AB-16BDF27F20DF}" destId="{D0D5B3BB-0EA5-E644-8B9A-E682B31606C4}" srcOrd="2" destOrd="0" presId="urn:microsoft.com/office/officeart/2005/8/layout/vList4"/>
    <dgm:cxn modelId="{B9DF161E-83BF-7345-92B3-620E68A3BA75}" type="presParOf" srcId="{D36FF821-3E3D-E345-A904-2AA346E07AAC}" destId="{5C838B27-73A1-7B47-86FE-40278D37FD6E}" srcOrd="3" destOrd="0" presId="urn:microsoft.com/office/officeart/2005/8/layout/vList4"/>
    <dgm:cxn modelId="{82B671DC-76AD-A64B-B8F5-12FDD6373C24}" type="presParOf" srcId="{D36FF821-3E3D-E345-A904-2AA346E07AAC}" destId="{CE7A778F-7038-A141-B163-3500D1700238}" srcOrd="4" destOrd="0" presId="urn:microsoft.com/office/officeart/2005/8/layout/vList4"/>
    <dgm:cxn modelId="{077CF7B8-00EC-2644-98C2-21917CD2D916}" type="presParOf" srcId="{CE7A778F-7038-A141-B163-3500D1700238}" destId="{93312DE8-9886-AE44-8948-B6E96EA46429}" srcOrd="0" destOrd="0" presId="urn:microsoft.com/office/officeart/2005/8/layout/vList4"/>
    <dgm:cxn modelId="{6224A4E7-A4C4-FB4E-8BB8-7BB6591786ED}" type="presParOf" srcId="{CE7A778F-7038-A141-B163-3500D1700238}" destId="{3C642193-F584-E74B-A12A-2651A22813CB}" srcOrd="1" destOrd="0" presId="urn:microsoft.com/office/officeart/2005/8/layout/vList4"/>
    <dgm:cxn modelId="{4723CFC1-93F3-8D43-BD32-63791CCAC1E1}" type="presParOf" srcId="{CE7A778F-7038-A141-B163-3500D1700238}" destId="{7ED2EAC9-8061-2D47-8135-15129F413CBC}" srcOrd="2" destOrd="0" presId="urn:microsoft.com/office/officeart/2005/8/layout/vList4"/>
    <dgm:cxn modelId="{05C58629-0B69-2549-8EFE-0EFC26AAD2CD}" type="presParOf" srcId="{D36FF821-3E3D-E345-A904-2AA346E07AAC}" destId="{E3A43666-2852-874F-ACBE-2D8B6D70C442}" srcOrd="5" destOrd="0" presId="urn:microsoft.com/office/officeart/2005/8/layout/vList4"/>
    <dgm:cxn modelId="{A92A313C-AFFE-734E-9444-28B26B4BB9B6}" type="presParOf" srcId="{D36FF821-3E3D-E345-A904-2AA346E07AAC}" destId="{0042070B-2184-3D4F-A7D6-D58F6075FF0E}" srcOrd="6" destOrd="0" presId="urn:microsoft.com/office/officeart/2005/8/layout/vList4"/>
    <dgm:cxn modelId="{0EF53111-A2F7-AF43-BA08-522AD4873F25}" type="presParOf" srcId="{0042070B-2184-3D4F-A7D6-D58F6075FF0E}" destId="{62F992E1-FA7F-E940-A684-B94CFB600C20}" srcOrd="0" destOrd="0" presId="urn:microsoft.com/office/officeart/2005/8/layout/vList4"/>
    <dgm:cxn modelId="{6CB36D1B-6565-5144-A043-FCEBCB98B74B}" type="presParOf" srcId="{0042070B-2184-3D4F-A7D6-D58F6075FF0E}" destId="{B5B3FFCD-22C2-7B49-AD65-25F3DBDFDEEE}" srcOrd="1" destOrd="0" presId="urn:microsoft.com/office/officeart/2005/8/layout/vList4"/>
    <dgm:cxn modelId="{88C59ADD-F47D-8446-BFB3-984A3377DD6E}" type="presParOf" srcId="{0042070B-2184-3D4F-A7D6-D58F6075FF0E}" destId="{8FE5FA4D-4A7C-5E48-94FE-A412C24A9AA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19F6E8-B1D0-B44E-9FF7-15F5F3DF7A07}" type="doc">
      <dgm:prSet loTypeId="urn:microsoft.com/office/officeart/2005/8/layout/vList4" loCatId="" qsTypeId="urn:microsoft.com/office/officeart/2005/8/quickstyle/simple4" qsCatId="simple" csTypeId="urn:microsoft.com/office/officeart/2005/8/colors/colorful1" csCatId="colorful" phldr="1"/>
      <dgm:spPr/>
      <dgm:t>
        <a:bodyPr/>
        <a:lstStyle/>
        <a:p>
          <a:endParaRPr lang="en-US"/>
        </a:p>
      </dgm:t>
    </dgm:pt>
    <dgm:pt modelId="{59FA0892-7659-334A-B03B-4DD09CE00664}">
      <dgm:prSet phldrT="[Text]"/>
      <dgm:spPr/>
      <dgm:t>
        <a:bodyPr/>
        <a:lstStyle/>
        <a:p>
          <a:r>
            <a:rPr lang="en-US" dirty="0" smtClean="0"/>
            <a:t>Managed Device</a:t>
          </a:r>
          <a:endParaRPr lang="en-US" dirty="0"/>
        </a:p>
      </dgm:t>
    </dgm:pt>
    <dgm:pt modelId="{ACCE438D-4662-1748-978F-DE644BDE6DCE}" type="parTrans" cxnId="{61E13078-EBCA-1B4B-A0A6-568AC7A9EDE5}">
      <dgm:prSet/>
      <dgm:spPr/>
      <dgm:t>
        <a:bodyPr/>
        <a:lstStyle/>
        <a:p>
          <a:endParaRPr lang="en-US"/>
        </a:p>
      </dgm:t>
    </dgm:pt>
    <dgm:pt modelId="{C0DD6DBC-5016-C545-AE6C-106287CD980B}" type="sibTrans" cxnId="{61E13078-EBCA-1B4B-A0A6-568AC7A9EDE5}">
      <dgm:prSet/>
      <dgm:spPr/>
      <dgm:t>
        <a:bodyPr/>
        <a:lstStyle/>
        <a:p>
          <a:endParaRPr lang="en-US"/>
        </a:p>
      </dgm:t>
    </dgm:pt>
    <dgm:pt modelId="{84463F62-013F-9143-A948-D915C089DC6E}">
      <dgm:prSet phldrT="[Text]"/>
      <dgm:spPr/>
      <dgm:t>
        <a:bodyPr/>
        <a:lstStyle/>
        <a:p>
          <a:r>
            <a:rPr lang="en-US" dirty="0" smtClean="0"/>
            <a:t>Quickly on-board new devices with Cisco Plug-and-Play and assign them a </a:t>
          </a:r>
          <a:r>
            <a:rPr lang="en-US" dirty="0" err="1" smtClean="0"/>
            <a:t>templatized</a:t>
          </a:r>
          <a:r>
            <a:rPr lang="en-US" dirty="0" smtClean="0"/>
            <a:t> configuration</a:t>
          </a:r>
          <a:endParaRPr lang="en-US" dirty="0"/>
        </a:p>
      </dgm:t>
    </dgm:pt>
    <dgm:pt modelId="{ACB3EDE6-8410-3B4A-9E6C-2A10F78658C9}" type="parTrans" cxnId="{E3F366A3-565A-8046-A8D8-09FD1F0E9166}">
      <dgm:prSet/>
      <dgm:spPr/>
      <dgm:t>
        <a:bodyPr/>
        <a:lstStyle/>
        <a:p>
          <a:endParaRPr lang="en-US"/>
        </a:p>
      </dgm:t>
    </dgm:pt>
    <dgm:pt modelId="{DFF7816E-E15E-F04B-9612-F02FFA049118}" type="sibTrans" cxnId="{E3F366A3-565A-8046-A8D8-09FD1F0E9166}">
      <dgm:prSet/>
      <dgm:spPr/>
      <dgm:t>
        <a:bodyPr/>
        <a:lstStyle/>
        <a:p>
          <a:endParaRPr lang="en-US"/>
        </a:p>
      </dgm:t>
    </dgm:pt>
    <dgm:pt modelId="{3A8414BF-4462-154A-9EDE-606EBD3ACE15}">
      <dgm:prSet phldrT="[Text]"/>
      <dgm:spPr/>
      <dgm:t>
        <a:bodyPr/>
        <a:lstStyle/>
        <a:p>
          <a:r>
            <a:rPr lang="en-US" dirty="0" smtClean="0"/>
            <a:t>Meraki</a:t>
          </a:r>
          <a:endParaRPr lang="en-US" dirty="0"/>
        </a:p>
      </dgm:t>
    </dgm:pt>
    <dgm:pt modelId="{CACF7482-A1D1-6E46-B407-67D9E70750BF}" type="parTrans" cxnId="{588745AA-DED2-234F-86E8-31D121B348D9}">
      <dgm:prSet/>
      <dgm:spPr/>
      <dgm:t>
        <a:bodyPr/>
        <a:lstStyle/>
        <a:p>
          <a:endParaRPr lang="en-US"/>
        </a:p>
      </dgm:t>
    </dgm:pt>
    <dgm:pt modelId="{5B49C4A0-E846-8549-85EB-B9ECBF4B7476}" type="sibTrans" cxnId="{588745AA-DED2-234F-86E8-31D121B348D9}">
      <dgm:prSet/>
      <dgm:spPr/>
      <dgm:t>
        <a:bodyPr/>
        <a:lstStyle/>
        <a:p>
          <a:endParaRPr lang="en-US"/>
        </a:p>
      </dgm:t>
    </dgm:pt>
    <dgm:pt modelId="{A4BE8347-926D-F349-BF13-867EA60B7480}">
      <dgm:prSet phldrT="[Text]"/>
      <dgm:spPr/>
      <dgm:t>
        <a:bodyPr/>
        <a:lstStyle/>
        <a:p>
          <a:r>
            <a:rPr lang="en-US" dirty="0" smtClean="0"/>
            <a:t>Integrate with Cisco Meraki for SMB or mixed-enterprise deployments</a:t>
          </a:r>
          <a:endParaRPr lang="en-US" dirty="0"/>
        </a:p>
      </dgm:t>
    </dgm:pt>
    <dgm:pt modelId="{98F7849E-5D3C-664B-9591-906E745E4477}" type="parTrans" cxnId="{C00FC081-3CB7-064B-AEFB-6EB848BA8129}">
      <dgm:prSet/>
      <dgm:spPr/>
      <dgm:t>
        <a:bodyPr/>
        <a:lstStyle/>
        <a:p>
          <a:endParaRPr lang="en-US"/>
        </a:p>
      </dgm:t>
    </dgm:pt>
    <dgm:pt modelId="{148B2525-67F4-F04B-80D7-476E8F1AFEF0}" type="sibTrans" cxnId="{C00FC081-3CB7-064B-AEFB-6EB848BA8129}">
      <dgm:prSet/>
      <dgm:spPr/>
      <dgm:t>
        <a:bodyPr/>
        <a:lstStyle/>
        <a:p>
          <a:endParaRPr lang="en-US"/>
        </a:p>
      </dgm:t>
    </dgm:pt>
    <dgm:pt modelId="{CC416318-4AAD-824D-8E78-1EAE11FF7E13}">
      <dgm:prSet phldrT="[Text]"/>
      <dgm:spPr/>
      <dgm:t>
        <a:bodyPr/>
        <a:lstStyle/>
        <a:p>
          <a:r>
            <a:rPr lang="en-US" smtClean="0"/>
            <a:t>Cloud UTM</a:t>
          </a:r>
          <a:endParaRPr lang="en-US" dirty="0"/>
        </a:p>
      </dgm:t>
    </dgm:pt>
    <dgm:pt modelId="{12340FB4-0809-2F41-AA29-7C77EE9C4FE9}" type="parTrans" cxnId="{D37E084D-71A7-504F-8218-C71F1536753B}">
      <dgm:prSet/>
      <dgm:spPr/>
      <dgm:t>
        <a:bodyPr/>
        <a:lstStyle/>
        <a:p>
          <a:endParaRPr lang="en-US"/>
        </a:p>
      </dgm:t>
    </dgm:pt>
    <dgm:pt modelId="{373B98DE-F602-9644-9B5D-AD8076902C49}" type="sibTrans" cxnId="{D37E084D-71A7-504F-8218-C71F1536753B}">
      <dgm:prSet/>
      <dgm:spPr/>
      <dgm:t>
        <a:bodyPr/>
        <a:lstStyle/>
        <a:p>
          <a:endParaRPr lang="en-US"/>
        </a:p>
      </dgm:t>
    </dgm:pt>
    <dgm:pt modelId="{450E622D-D291-3A42-8FA0-4F3301254426}">
      <dgm:prSet phldrT="[Text]"/>
      <dgm:spPr/>
      <dgm:t>
        <a:bodyPr/>
        <a:lstStyle/>
        <a:p>
          <a:r>
            <a:rPr lang="en-US" dirty="0" smtClean="0"/>
            <a:t>Extend Cloud VPN capabilities to small businesses with enhanced routing, firewalling, and advanced threat protection</a:t>
          </a:r>
          <a:endParaRPr lang="en-US" dirty="0"/>
        </a:p>
      </dgm:t>
    </dgm:pt>
    <dgm:pt modelId="{0599BF42-742C-C746-B1D0-F7366760696B}" type="parTrans" cxnId="{6335CFDA-16B6-3940-8FC7-EC88EE469A4E}">
      <dgm:prSet/>
      <dgm:spPr/>
      <dgm:t>
        <a:bodyPr/>
        <a:lstStyle/>
        <a:p>
          <a:endParaRPr lang="en-US"/>
        </a:p>
      </dgm:t>
    </dgm:pt>
    <dgm:pt modelId="{392875E9-981A-3842-BC0A-A76FFE572861}" type="sibTrans" cxnId="{6335CFDA-16B6-3940-8FC7-EC88EE469A4E}">
      <dgm:prSet/>
      <dgm:spPr/>
      <dgm:t>
        <a:bodyPr/>
        <a:lstStyle/>
        <a:p>
          <a:endParaRPr lang="en-US"/>
        </a:p>
      </dgm:t>
    </dgm:pt>
    <dgm:pt modelId="{B827C5DB-6317-C14E-B3D0-373EECFA44D0}" type="pres">
      <dgm:prSet presAssocID="{1319F6E8-B1D0-B44E-9FF7-15F5F3DF7A07}" presName="linear" presStyleCnt="0">
        <dgm:presLayoutVars>
          <dgm:dir/>
          <dgm:resizeHandles val="exact"/>
        </dgm:presLayoutVars>
      </dgm:prSet>
      <dgm:spPr/>
      <dgm:t>
        <a:bodyPr/>
        <a:lstStyle/>
        <a:p>
          <a:endParaRPr lang="en-US"/>
        </a:p>
      </dgm:t>
    </dgm:pt>
    <dgm:pt modelId="{AEF1B71F-6AA7-9A4A-A8F5-64B1D2B33761}" type="pres">
      <dgm:prSet presAssocID="{59FA0892-7659-334A-B03B-4DD09CE00664}" presName="comp" presStyleCnt="0"/>
      <dgm:spPr/>
    </dgm:pt>
    <dgm:pt modelId="{3BE1FD44-8B07-6A47-81EA-A8F7064599ED}" type="pres">
      <dgm:prSet presAssocID="{59FA0892-7659-334A-B03B-4DD09CE00664}" presName="box" presStyleLbl="node1" presStyleIdx="0" presStyleCnt="3"/>
      <dgm:spPr/>
      <dgm:t>
        <a:bodyPr/>
        <a:lstStyle/>
        <a:p>
          <a:endParaRPr lang="en-US"/>
        </a:p>
      </dgm:t>
    </dgm:pt>
    <dgm:pt modelId="{0A28C5A8-D24B-7449-BA8F-702C343687F3}" type="pres">
      <dgm:prSet presAssocID="{59FA0892-7659-334A-B03B-4DD09CE00664}" presName="img"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966E6B-5178-C942-B331-51FF12AC4422}" type="pres">
      <dgm:prSet presAssocID="{59FA0892-7659-334A-B03B-4DD09CE00664}" presName="text" presStyleLbl="node1" presStyleIdx="0" presStyleCnt="3">
        <dgm:presLayoutVars>
          <dgm:bulletEnabled val="1"/>
        </dgm:presLayoutVars>
      </dgm:prSet>
      <dgm:spPr/>
      <dgm:t>
        <a:bodyPr/>
        <a:lstStyle/>
        <a:p>
          <a:endParaRPr lang="en-US"/>
        </a:p>
      </dgm:t>
    </dgm:pt>
    <dgm:pt modelId="{6F7ED465-3B54-E84B-995F-E120DBA2356D}" type="pres">
      <dgm:prSet presAssocID="{C0DD6DBC-5016-C545-AE6C-106287CD980B}" presName="spacer" presStyleCnt="0"/>
      <dgm:spPr/>
    </dgm:pt>
    <dgm:pt modelId="{83BF81BD-2F6D-3142-8831-2463196903AE}" type="pres">
      <dgm:prSet presAssocID="{3A8414BF-4462-154A-9EDE-606EBD3ACE15}" presName="comp" presStyleCnt="0"/>
      <dgm:spPr/>
    </dgm:pt>
    <dgm:pt modelId="{2A25ACF8-DC20-7F4D-B220-C57D69497A67}" type="pres">
      <dgm:prSet presAssocID="{3A8414BF-4462-154A-9EDE-606EBD3ACE15}" presName="box" presStyleLbl="node1" presStyleIdx="1" presStyleCnt="3"/>
      <dgm:spPr/>
      <dgm:t>
        <a:bodyPr/>
        <a:lstStyle/>
        <a:p>
          <a:endParaRPr lang="en-US"/>
        </a:p>
      </dgm:t>
    </dgm:pt>
    <dgm:pt modelId="{7F44892A-D4AF-FA44-B788-43629D403E0B}" type="pres">
      <dgm:prSet presAssocID="{3A8414BF-4462-154A-9EDE-606EBD3ACE15}" presName="img"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1428891-8E83-2543-BC25-F40AB4FE39FA}" type="pres">
      <dgm:prSet presAssocID="{3A8414BF-4462-154A-9EDE-606EBD3ACE15}" presName="text" presStyleLbl="node1" presStyleIdx="1" presStyleCnt="3">
        <dgm:presLayoutVars>
          <dgm:bulletEnabled val="1"/>
        </dgm:presLayoutVars>
      </dgm:prSet>
      <dgm:spPr/>
      <dgm:t>
        <a:bodyPr/>
        <a:lstStyle/>
        <a:p>
          <a:endParaRPr lang="en-US"/>
        </a:p>
      </dgm:t>
    </dgm:pt>
    <dgm:pt modelId="{EC3C3D61-CA6F-C248-9329-070E2FC9B850}" type="pres">
      <dgm:prSet presAssocID="{5B49C4A0-E846-8549-85EB-B9ECBF4B7476}" presName="spacer" presStyleCnt="0"/>
      <dgm:spPr/>
    </dgm:pt>
    <dgm:pt modelId="{55F82324-C86E-244A-88AC-097AEF8B55AE}" type="pres">
      <dgm:prSet presAssocID="{CC416318-4AAD-824D-8E78-1EAE11FF7E13}" presName="comp" presStyleCnt="0"/>
      <dgm:spPr/>
    </dgm:pt>
    <dgm:pt modelId="{CC37A503-00AE-CA48-AF00-0E37824EAD87}" type="pres">
      <dgm:prSet presAssocID="{CC416318-4AAD-824D-8E78-1EAE11FF7E13}" presName="box" presStyleLbl="node1" presStyleIdx="2" presStyleCnt="3"/>
      <dgm:spPr/>
      <dgm:t>
        <a:bodyPr/>
        <a:lstStyle/>
        <a:p>
          <a:endParaRPr lang="en-US"/>
        </a:p>
      </dgm:t>
    </dgm:pt>
    <dgm:pt modelId="{C468A434-4466-7846-81B3-41FB20DC65FC}" type="pres">
      <dgm:prSet presAssocID="{CC416318-4AAD-824D-8E78-1EAE11FF7E13}" presName="img"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44ECDB02-011D-174F-A062-F4E298D8CCC1}" type="pres">
      <dgm:prSet presAssocID="{CC416318-4AAD-824D-8E78-1EAE11FF7E13}" presName="text" presStyleLbl="node1" presStyleIdx="2" presStyleCnt="3">
        <dgm:presLayoutVars>
          <dgm:bulletEnabled val="1"/>
        </dgm:presLayoutVars>
      </dgm:prSet>
      <dgm:spPr/>
      <dgm:t>
        <a:bodyPr/>
        <a:lstStyle/>
        <a:p>
          <a:endParaRPr lang="en-US"/>
        </a:p>
      </dgm:t>
    </dgm:pt>
  </dgm:ptLst>
  <dgm:cxnLst>
    <dgm:cxn modelId="{57BA4E43-FB28-CC48-AD28-0CEC352EA364}" type="presOf" srcId="{1319F6E8-B1D0-B44E-9FF7-15F5F3DF7A07}" destId="{B827C5DB-6317-C14E-B3D0-373EECFA44D0}" srcOrd="0" destOrd="0" presId="urn:microsoft.com/office/officeart/2005/8/layout/vList4"/>
    <dgm:cxn modelId="{B23BD5F3-92A0-7C4C-BAA1-D20A5B1B3AD8}" type="presOf" srcId="{CC416318-4AAD-824D-8E78-1EAE11FF7E13}" destId="{CC37A503-00AE-CA48-AF00-0E37824EAD87}" srcOrd="0" destOrd="0" presId="urn:microsoft.com/office/officeart/2005/8/layout/vList4"/>
    <dgm:cxn modelId="{554F082B-864C-9849-B425-325D3545B630}" type="presOf" srcId="{A4BE8347-926D-F349-BF13-867EA60B7480}" destId="{91428891-8E83-2543-BC25-F40AB4FE39FA}" srcOrd="1" destOrd="1" presId="urn:microsoft.com/office/officeart/2005/8/layout/vList4"/>
    <dgm:cxn modelId="{5C6A4D59-0DBC-AF4C-9D50-3F5329BAB422}" type="presOf" srcId="{450E622D-D291-3A42-8FA0-4F3301254426}" destId="{44ECDB02-011D-174F-A062-F4E298D8CCC1}" srcOrd="1" destOrd="1" presId="urn:microsoft.com/office/officeart/2005/8/layout/vList4"/>
    <dgm:cxn modelId="{05C987CE-E8C4-F848-8626-8BCA83162DE9}" type="presOf" srcId="{450E622D-D291-3A42-8FA0-4F3301254426}" destId="{CC37A503-00AE-CA48-AF00-0E37824EAD87}" srcOrd="0" destOrd="1" presId="urn:microsoft.com/office/officeart/2005/8/layout/vList4"/>
    <dgm:cxn modelId="{62F0843D-FE9C-7D42-81C8-BBC75485B259}" type="presOf" srcId="{A4BE8347-926D-F349-BF13-867EA60B7480}" destId="{2A25ACF8-DC20-7F4D-B220-C57D69497A67}" srcOrd="0" destOrd="1" presId="urn:microsoft.com/office/officeart/2005/8/layout/vList4"/>
    <dgm:cxn modelId="{E3F366A3-565A-8046-A8D8-09FD1F0E9166}" srcId="{59FA0892-7659-334A-B03B-4DD09CE00664}" destId="{84463F62-013F-9143-A948-D915C089DC6E}" srcOrd="0" destOrd="0" parTransId="{ACB3EDE6-8410-3B4A-9E6C-2A10F78658C9}" sibTransId="{DFF7816E-E15E-F04B-9612-F02FFA049118}"/>
    <dgm:cxn modelId="{61E13078-EBCA-1B4B-A0A6-568AC7A9EDE5}" srcId="{1319F6E8-B1D0-B44E-9FF7-15F5F3DF7A07}" destId="{59FA0892-7659-334A-B03B-4DD09CE00664}" srcOrd="0" destOrd="0" parTransId="{ACCE438D-4662-1748-978F-DE644BDE6DCE}" sibTransId="{C0DD6DBC-5016-C545-AE6C-106287CD980B}"/>
    <dgm:cxn modelId="{052474BF-E91C-2B48-B2C8-A4242601C89D}" type="presOf" srcId="{3A8414BF-4462-154A-9EDE-606EBD3ACE15}" destId="{2A25ACF8-DC20-7F4D-B220-C57D69497A67}" srcOrd="0" destOrd="0" presId="urn:microsoft.com/office/officeart/2005/8/layout/vList4"/>
    <dgm:cxn modelId="{D161DE7A-4A79-794E-AE34-6FF8BC9B32A6}" type="presOf" srcId="{3A8414BF-4462-154A-9EDE-606EBD3ACE15}" destId="{91428891-8E83-2543-BC25-F40AB4FE39FA}" srcOrd="1" destOrd="0" presId="urn:microsoft.com/office/officeart/2005/8/layout/vList4"/>
    <dgm:cxn modelId="{C00FC081-3CB7-064B-AEFB-6EB848BA8129}" srcId="{3A8414BF-4462-154A-9EDE-606EBD3ACE15}" destId="{A4BE8347-926D-F349-BF13-867EA60B7480}" srcOrd="0" destOrd="0" parTransId="{98F7849E-5D3C-664B-9591-906E745E4477}" sibTransId="{148B2525-67F4-F04B-80D7-476E8F1AFEF0}"/>
    <dgm:cxn modelId="{65B4E3E8-AD3E-DF44-BB12-6F2326B08A45}" type="presOf" srcId="{84463F62-013F-9143-A948-D915C089DC6E}" destId="{30966E6B-5178-C942-B331-51FF12AC4422}" srcOrd="1" destOrd="1" presId="urn:microsoft.com/office/officeart/2005/8/layout/vList4"/>
    <dgm:cxn modelId="{B03F393B-92C4-5D48-8CEB-AE195B321E92}" type="presOf" srcId="{CC416318-4AAD-824D-8E78-1EAE11FF7E13}" destId="{44ECDB02-011D-174F-A062-F4E298D8CCC1}" srcOrd="1" destOrd="0" presId="urn:microsoft.com/office/officeart/2005/8/layout/vList4"/>
    <dgm:cxn modelId="{0F5CCB98-C554-FF48-B1D5-F87DCB9E4E56}" type="presOf" srcId="{59FA0892-7659-334A-B03B-4DD09CE00664}" destId="{30966E6B-5178-C942-B331-51FF12AC4422}" srcOrd="1" destOrd="0" presId="urn:microsoft.com/office/officeart/2005/8/layout/vList4"/>
    <dgm:cxn modelId="{D37E084D-71A7-504F-8218-C71F1536753B}" srcId="{1319F6E8-B1D0-B44E-9FF7-15F5F3DF7A07}" destId="{CC416318-4AAD-824D-8E78-1EAE11FF7E13}" srcOrd="2" destOrd="0" parTransId="{12340FB4-0809-2F41-AA29-7C77EE9C4FE9}" sibTransId="{373B98DE-F602-9644-9B5D-AD8076902C49}"/>
    <dgm:cxn modelId="{588745AA-DED2-234F-86E8-31D121B348D9}" srcId="{1319F6E8-B1D0-B44E-9FF7-15F5F3DF7A07}" destId="{3A8414BF-4462-154A-9EDE-606EBD3ACE15}" srcOrd="1" destOrd="0" parTransId="{CACF7482-A1D1-6E46-B407-67D9E70750BF}" sibTransId="{5B49C4A0-E846-8549-85EB-B9ECBF4B7476}"/>
    <dgm:cxn modelId="{F39E5898-6C89-714F-8BCB-5F754187F201}" type="presOf" srcId="{84463F62-013F-9143-A948-D915C089DC6E}" destId="{3BE1FD44-8B07-6A47-81EA-A8F7064599ED}" srcOrd="0" destOrd="1" presId="urn:microsoft.com/office/officeart/2005/8/layout/vList4"/>
    <dgm:cxn modelId="{449B3194-B195-3B45-BF6B-76D7D7A8D8DD}" type="presOf" srcId="{59FA0892-7659-334A-B03B-4DD09CE00664}" destId="{3BE1FD44-8B07-6A47-81EA-A8F7064599ED}" srcOrd="0" destOrd="0" presId="urn:microsoft.com/office/officeart/2005/8/layout/vList4"/>
    <dgm:cxn modelId="{6335CFDA-16B6-3940-8FC7-EC88EE469A4E}" srcId="{CC416318-4AAD-824D-8E78-1EAE11FF7E13}" destId="{450E622D-D291-3A42-8FA0-4F3301254426}" srcOrd="0" destOrd="0" parTransId="{0599BF42-742C-C746-B1D0-F7366760696B}" sibTransId="{392875E9-981A-3842-BC0A-A76FFE572861}"/>
    <dgm:cxn modelId="{B5560560-C4B5-B840-B26E-E451D26136DE}" type="presParOf" srcId="{B827C5DB-6317-C14E-B3D0-373EECFA44D0}" destId="{AEF1B71F-6AA7-9A4A-A8F5-64B1D2B33761}" srcOrd="0" destOrd="0" presId="urn:microsoft.com/office/officeart/2005/8/layout/vList4"/>
    <dgm:cxn modelId="{1D070ACD-7C10-374D-8901-5D586BCB595D}" type="presParOf" srcId="{AEF1B71F-6AA7-9A4A-A8F5-64B1D2B33761}" destId="{3BE1FD44-8B07-6A47-81EA-A8F7064599ED}" srcOrd="0" destOrd="0" presId="urn:microsoft.com/office/officeart/2005/8/layout/vList4"/>
    <dgm:cxn modelId="{71A1913E-9746-884E-97BF-E6C1B6741FF4}" type="presParOf" srcId="{AEF1B71F-6AA7-9A4A-A8F5-64B1D2B33761}" destId="{0A28C5A8-D24B-7449-BA8F-702C343687F3}" srcOrd="1" destOrd="0" presId="urn:microsoft.com/office/officeart/2005/8/layout/vList4"/>
    <dgm:cxn modelId="{5C29E7F8-09F7-0B4B-8761-AE5B1C36F461}" type="presParOf" srcId="{AEF1B71F-6AA7-9A4A-A8F5-64B1D2B33761}" destId="{30966E6B-5178-C942-B331-51FF12AC4422}" srcOrd="2" destOrd="0" presId="urn:microsoft.com/office/officeart/2005/8/layout/vList4"/>
    <dgm:cxn modelId="{7D7974EC-1243-444E-B5C3-E47D2DBFCD2B}" type="presParOf" srcId="{B827C5DB-6317-C14E-B3D0-373EECFA44D0}" destId="{6F7ED465-3B54-E84B-995F-E120DBA2356D}" srcOrd="1" destOrd="0" presId="urn:microsoft.com/office/officeart/2005/8/layout/vList4"/>
    <dgm:cxn modelId="{F686A700-0AC9-9C42-9ADB-EF4CD289D44F}" type="presParOf" srcId="{B827C5DB-6317-C14E-B3D0-373EECFA44D0}" destId="{83BF81BD-2F6D-3142-8831-2463196903AE}" srcOrd="2" destOrd="0" presId="urn:microsoft.com/office/officeart/2005/8/layout/vList4"/>
    <dgm:cxn modelId="{0D884840-4E63-6F46-9AF8-FDE06937D5AA}" type="presParOf" srcId="{83BF81BD-2F6D-3142-8831-2463196903AE}" destId="{2A25ACF8-DC20-7F4D-B220-C57D69497A67}" srcOrd="0" destOrd="0" presId="urn:microsoft.com/office/officeart/2005/8/layout/vList4"/>
    <dgm:cxn modelId="{CF7BA0B2-A078-264E-A812-0822D36DC8C5}" type="presParOf" srcId="{83BF81BD-2F6D-3142-8831-2463196903AE}" destId="{7F44892A-D4AF-FA44-B788-43629D403E0B}" srcOrd="1" destOrd="0" presId="urn:microsoft.com/office/officeart/2005/8/layout/vList4"/>
    <dgm:cxn modelId="{1CFEDEDA-4D55-A34D-8426-3A486D54EB3B}" type="presParOf" srcId="{83BF81BD-2F6D-3142-8831-2463196903AE}" destId="{91428891-8E83-2543-BC25-F40AB4FE39FA}" srcOrd="2" destOrd="0" presId="urn:microsoft.com/office/officeart/2005/8/layout/vList4"/>
    <dgm:cxn modelId="{CA86560B-C6E2-0D49-9D88-DCD6D6667FBB}" type="presParOf" srcId="{B827C5DB-6317-C14E-B3D0-373EECFA44D0}" destId="{EC3C3D61-CA6F-C248-9329-070E2FC9B850}" srcOrd="3" destOrd="0" presId="urn:microsoft.com/office/officeart/2005/8/layout/vList4"/>
    <dgm:cxn modelId="{5AA58024-72BD-2A4F-9585-73ABC4175E46}" type="presParOf" srcId="{B827C5DB-6317-C14E-B3D0-373EECFA44D0}" destId="{55F82324-C86E-244A-88AC-097AEF8B55AE}" srcOrd="4" destOrd="0" presId="urn:microsoft.com/office/officeart/2005/8/layout/vList4"/>
    <dgm:cxn modelId="{EEB9EF1E-8197-0D43-A915-C1D9C394C481}" type="presParOf" srcId="{55F82324-C86E-244A-88AC-097AEF8B55AE}" destId="{CC37A503-00AE-CA48-AF00-0E37824EAD87}" srcOrd="0" destOrd="0" presId="urn:microsoft.com/office/officeart/2005/8/layout/vList4"/>
    <dgm:cxn modelId="{D030D3D9-83DC-8047-A40D-D144E9DF50F3}" type="presParOf" srcId="{55F82324-C86E-244A-88AC-097AEF8B55AE}" destId="{C468A434-4466-7846-81B3-41FB20DC65FC}" srcOrd="1" destOrd="0" presId="urn:microsoft.com/office/officeart/2005/8/layout/vList4"/>
    <dgm:cxn modelId="{AB159501-D65B-324F-840D-6181A63C208D}" type="presParOf" srcId="{55F82324-C86E-244A-88AC-097AEF8B55AE}" destId="{44ECDB02-011D-174F-A062-F4E298D8CCC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F671FF-EABD-8C48-BA7D-EDB0A8B73583}"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08F13A7D-F24B-6B4F-83D9-6A508933B451}">
      <dgm:prSet phldrT="[Text]"/>
      <dgm:spPr/>
      <dgm:t>
        <a:bodyPr/>
        <a:lstStyle/>
        <a:p>
          <a:r>
            <a:rPr lang="en-US" dirty="0" smtClean="0"/>
            <a:t>Virtual Network Functions</a:t>
          </a:r>
          <a:endParaRPr lang="en-US" dirty="0"/>
        </a:p>
      </dgm:t>
    </dgm:pt>
    <dgm:pt modelId="{9392DFA6-2D93-7748-8A09-B7306604831F}" type="parTrans" cxnId="{097F0CB9-D45D-1D4C-91F6-93387B7C23E5}">
      <dgm:prSet/>
      <dgm:spPr/>
      <dgm:t>
        <a:bodyPr/>
        <a:lstStyle/>
        <a:p>
          <a:endParaRPr lang="en-US"/>
        </a:p>
      </dgm:t>
    </dgm:pt>
    <dgm:pt modelId="{A9C29D95-FB35-2941-BFD6-31826008D6D1}" type="sibTrans" cxnId="{097F0CB9-D45D-1D4C-91F6-93387B7C23E5}">
      <dgm:prSet/>
      <dgm:spPr/>
      <dgm:t>
        <a:bodyPr/>
        <a:lstStyle/>
        <a:p>
          <a:endParaRPr lang="en-US"/>
        </a:p>
      </dgm:t>
    </dgm:pt>
    <dgm:pt modelId="{786E10F2-73B5-D143-BE35-1D475045700E}">
      <dgm:prSet phldrT="[Text]"/>
      <dgm:spPr/>
      <dgm:t>
        <a:bodyPr/>
        <a:lstStyle/>
        <a:p>
          <a:r>
            <a:rPr lang="en-US" dirty="0" smtClean="0"/>
            <a:t>Physical Network Functions</a:t>
          </a:r>
          <a:endParaRPr lang="en-US" dirty="0"/>
        </a:p>
      </dgm:t>
    </dgm:pt>
    <dgm:pt modelId="{B1477CE8-7BB3-7740-96AC-264B31D9E45A}" type="parTrans" cxnId="{C044DB22-1545-EA4D-80B5-6AE799FC3593}">
      <dgm:prSet/>
      <dgm:spPr/>
      <dgm:t>
        <a:bodyPr/>
        <a:lstStyle/>
        <a:p>
          <a:endParaRPr lang="en-US"/>
        </a:p>
      </dgm:t>
    </dgm:pt>
    <dgm:pt modelId="{6A147236-244F-5041-AD96-EBE1DE6A1472}" type="sibTrans" cxnId="{C044DB22-1545-EA4D-80B5-6AE799FC3593}">
      <dgm:prSet/>
      <dgm:spPr/>
      <dgm:t>
        <a:bodyPr/>
        <a:lstStyle/>
        <a:p>
          <a:endParaRPr lang="en-US"/>
        </a:p>
      </dgm:t>
    </dgm:pt>
    <dgm:pt modelId="{1B832E9A-2545-2A4A-A078-D93939805097}">
      <dgm:prSet phldrT="[Text]"/>
      <dgm:spPr/>
      <dgm:t>
        <a:bodyPr/>
        <a:lstStyle/>
        <a:p>
          <a:r>
            <a:rPr lang="en-US" dirty="0" smtClean="0"/>
            <a:t>Cisco</a:t>
          </a:r>
          <a:endParaRPr lang="en-US" dirty="0"/>
        </a:p>
      </dgm:t>
    </dgm:pt>
    <dgm:pt modelId="{E801CD81-C08E-BB4A-86DE-D48AF05FDC22}" type="parTrans" cxnId="{6626D397-D3BA-554D-A731-0296276B383F}">
      <dgm:prSet/>
      <dgm:spPr/>
      <dgm:t>
        <a:bodyPr/>
        <a:lstStyle/>
        <a:p>
          <a:endParaRPr lang="en-US"/>
        </a:p>
      </dgm:t>
    </dgm:pt>
    <dgm:pt modelId="{7D5BC2BA-ACD4-1F4B-BBB9-B8B3E095BD0F}" type="sibTrans" cxnId="{6626D397-D3BA-554D-A731-0296276B383F}">
      <dgm:prSet/>
      <dgm:spPr/>
      <dgm:t>
        <a:bodyPr/>
        <a:lstStyle/>
        <a:p>
          <a:endParaRPr lang="en-US"/>
        </a:p>
      </dgm:t>
    </dgm:pt>
    <dgm:pt modelId="{A70B3D40-68BC-7948-846D-283D7E7B10DC}">
      <dgm:prSet phldrT="[Text]"/>
      <dgm:spPr/>
      <dgm:t>
        <a:bodyPr/>
        <a:lstStyle/>
        <a:p>
          <a:r>
            <a:rPr lang="en-US" dirty="0" smtClean="0"/>
            <a:t>3rd-Party</a:t>
          </a:r>
          <a:endParaRPr lang="en-US" dirty="0"/>
        </a:p>
      </dgm:t>
    </dgm:pt>
    <dgm:pt modelId="{5418ACA6-B3A5-934D-9D07-30A879F35A36}" type="parTrans" cxnId="{0DFA4829-A3F3-E846-B97A-D819B5DB6F10}">
      <dgm:prSet/>
      <dgm:spPr/>
      <dgm:t>
        <a:bodyPr/>
        <a:lstStyle/>
        <a:p>
          <a:endParaRPr lang="en-US"/>
        </a:p>
      </dgm:t>
    </dgm:pt>
    <dgm:pt modelId="{4EF905E0-656B-1242-A9C9-06C0315EE830}" type="sibTrans" cxnId="{0DFA4829-A3F3-E846-B97A-D819B5DB6F10}">
      <dgm:prSet/>
      <dgm:spPr/>
      <dgm:t>
        <a:bodyPr/>
        <a:lstStyle/>
        <a:p>
          <a:endParaRPr lang="en-US"/>
        </a:p>
      </dgm:t>
    </dgm:pt>
    <dgm:pt modelId="{F99D5B5E-EBF9-9842-A54C-D2C78789AB85}" type="pres">
      <dgm:prSet presAssocID="{9AF671FF-EABD-8C48-BA7D-EDB0A8B73583}" presName="diagram" presStyleCnt="0">
        <dgm:presLayoutVars>
          <dgm:dir/>
          <dgm:resizeHandles val="exact"/>
        </dgm:presLayoutVars>
      </dgm:prSet>
      <dgm:spPr/>
      <dgm:t>
        <a:bodyPr/>
        <a:lstStyle/>
        <a:p>
          <a:endParaRPr lang="en-US"/>
        </a:p>
      </dgm:t>
    </dgm:pt>
    <dgm:pt modelId="{05FC12D3-81D2-6D4D-8520-A4F030F3F33D}" type="pres">
      <dgm:prSet presAssocID="{08F13A7D-F24B-6B4F-83D9-6A508933B451}" presName="node" presStyleLbl="node1" presStyleIdx="0" presStyleCnt="4">
        <dgm:presLayoutVars>
          <dgm:bulletEnabled val="1"/>
        </dgm:presLayoutVars>
      </dgm:prSet>
      <dgm:spPr/>
      <dgm:t>
        <a:bodyPr/>
        <a:lstStyle/>
        <a:p>
          <a:endParaRPr lang="en-US"/>
        </a:p>
      </dgm:t>
    </dgm:pt>
    <dgm:pt modelId="{1ECBCDBF-9C4C-AB41-AB8B-60D79547510C}" type="pres">
      <dgm:prSet presAssocID="{A9C29D95-FB35-2941-BFD6-31826008D6D1}" presName="sibTrans" presStyleCnt="0"/>
      <dgm:spPr/>
    </dgm:pt>
    <dgm:pt modelId="{75421854-D515-6246-8E7D-2898D2FFB51E}" type="pres">
      <dgm:prSet presAssocID="{786E10F2-73B5-D143-BE35-1D475045700E}" presName="node" presStyleLbl="node1" presStyleIdx="1" presStyleCnt="4">
        <dgm:presLayoutVars>
          <dgm:bulletEnabled val="1"/>
        </dgm:presLayoutVars>
      </dgm:prSet>
      <dgm:spPr/>
      <dgm:t>
        <a:bodyPr/>
        <a:lstStyle/>
        <a:p>
          <a:endParaRPr lang="en-US"/>
        </a:p>
      </dgm:t>
    </dgm:pt>
    <dgm:pt modelId="{0F95AE9A-3637-954A-AA26-1A9320F76A7D}" type="pres">
      <dgm:prSet presAssocID="{6A147236-244F-5041-AD96-EBE1DE6A1472}" presName="sibTrans" presStyleCnt="0"/>
      <dgm:spPr/>
    </dgm:pt>
    <dgm:pt modelId="{31C35FB5-430E-FF4F-8EA6-438E04F2ADCF}" type="pres">
      <dgm:prSet presAssocID="{1B832E9A-2545-2A4A-A078-D93939805097}" presName="node" presStyleLbl="node1" presStyleIdx="2" presStyleCnt="4">
        <dgm:presLayoutVars>
          <dgm:bulletEnabled val="1"/>
        </dgm:presLayoutVars>
      </dgm:prSet>
      <dgm:spPr/>
      <dgm:t>
        <a:bodyPr/>
        <a:lstStyle/>
        <a:p>
          <a:endParaRPr lang="en-US"/>
        </a:p>
      </dgm:t>
    </dgm:pt>
    <dgm:pt modelId="{F8C0DA11-4D49-1049-9183-03CAC2C2A77F}" type="pres">
      <dgm:prSet presAssocID="{7D5BC2BA-ACD4-1F4B-BBB9-B8B3E095BD0F}" presName="sibTrans" presStyleCnt="0"/>
      <dgm:spPr/>
    </dgm:pt>
    <dgm:pt modelId="{BE1184F3-8CCD-AB48-A67C-5FD95D410721}" type="pres">
      <dgm:prSet presAssocID="{A70B3D40-68BC-7948-846D-283D7E7B10DC}" presName="node" presStyleLbl="node1" presStyleIdx="3" presStyleCnt="4">
        <dgm:presLayoutVars>
          <dgm:bulletEnabled val="1"/>
        </dgm:presLayoutVars>
      </dgm:prSet>
      <dgm:spPr/>
      <dgm:t>
        <a:bodyPr/>
        <a:lstStyle/>
        <a:p>
          <a:endParaRPr lang="en-US"/>
        </a:p>
      </dgm:t>
    </dgm:pt>
  </dgm:ptLst>
  <dgm:cxnLst>
    <dgm:cxn modelId="{097F0CB9-D45D-1D4C-91F6-93387B7C23E5}" srcId="{9AF671FF-EABD-8C48-BA7D-EDB0A8B73583}" destId="{08F13A7D-F24B-6B4F-83D9-6A508933B451}" srcOrd="0" destOrd="0" parTransId="{9392DFA6-2D93-7748-8A09-B7306604831F}" sibTransId="{A9C29D95-FB35-2941-BFD6-31826008D6D1}"/>
    <dgm:cxn modelId="{20C836C6-1088-9D44-AC7B-3DF95B53D864}" type="presOf" srcId="{08F13A7D-F24B-6B4F-83D9-6A508933B451}" destId="{05FC12D3-81D2-6D4D-8520-A4F030F3F33D}" srcOrd="0" destOrd="0" presId="urn:microsoft.com/office/officeart/2005/8/layout/default"/>
    <dgm:cxn modelId="{C8182966-5A4F-AD46-82F3-55FB1B7E5040}" type="presOf" srcId="{A70B3D40-68BC-7948-846D-283D7E7B10DC}" destId="{BE1184F3-8CCD-AB48-A67C-5FD95D410721}" srcOrd="0" destOrd="0" presId="urn:microsoft.com/office/officeart/2005/8/layout/default"/>
    <dgm:cxn modelId="{0733A9BF-3597-AF4B-8CB7-DBB3237B61D6}" type="presOf" srcId="{786E10F2-73B5-D143-BE35-1D475045700E}" destId="{75421854-D515-6246-8E7D-2898D2FFB51E}" srcOrd="0" destOrd="0" presId="urn:microsoft.com/office/officeart/2005/8/layout/default"/>
    <dgm:cxn modelId="{053B353E-1535-4E43-BF0C-3A17366B2E74}" type="presOf" srcId="{9AF671FF-EABD-8C48-BA7D-EDB0A8B73583}" destId="{F99D5B5E-EBF9-9842-A54C-D2C78789AB85}" srcOrd="0" destOrd="0" presId="urn:microsoft.com/office/officeart/2005/8/layout/default"/>
    <dgm:cxn modelId="{C044DB22-1545-EA4D-80B5-6AE799FC3593}" srcId="{9AF671FF-EABD-8C48-BA7D-EDB0A8B73583}" destId="{786E10F2-73B5-D143-BE35-1D475045700E}" srcOrd="1" destOrd="0" parTransId="{B1477CE8-7BB3-7740-96AC-264B31D9E45A}" sibTransId="{6A147236-244F-5041-AD96-EBE1DE6A1472}"/>
    <dgm:cxn modelId="{B1AE0FCA-59E2-A24F-AA08-0EBF6AE33B81}" type="presOf" srcId="{1B832E9A-2545-2A4A-A078-D93939805097}" destId="{31C35FB5-430E-FF4F-8EA6-438E04F2ADCF}" srcOrd="0" destOrd="0" presId="urn:microsoft.com/office/officeart/2005/8/layout/default"/>
    <dgm:cxn modelId="{0DFA4829-A3F3-E846-B97A-D819B5DB6F10}" srcId="{9AF671FF-EABD-8C48-BA7D-EDB0A8B73583}" destId="{A70B3D40-68BC-7948-846D-283D7E7B10DC}" srcOrd="3" destOrd="0" parTransId="{5418ACA6-B3A5-934D-9D07-30A879F35A36}" sibTransId="{4EF905E0-656B-1242-A9C9-06C0315EE830}"/>
    <dgm:cxn modelId="{6626D397-D3BA-554D-A731-0296276B383F}" srcId="{9AF671FF-EABD-8C48-BA7D-EDB0A8B73583}" destId="{1B832E9A-2545-2A4A-A078-D93939805097}" srcOrd="2" destOrd="0" parTransId="{E801CD81-C08E-BB4A-86DE-D48AF05FDC22}" sibTransId="{7D5BC2BA-ACD4-1F4B-BBB9-B8B3E095BD0F}"/>
    <dgm:cxn modelId="{BDEC8D8B-A5EE-1845-834E-46D44B1FAFAC}" type="presParOf" srcId="{F99D5B5E-EBF9-9842-A54C-D2C78789AB85}" destId="{05FC12D3-81D2-6D4D-8520-A4F030F3F33D}" srcOrd="0" destOrd="0" presId="urn:microsoft.com/office/officeart/2005/8/layout/default"/>
    <dgm:cxn modelId="{4AFBE4F2-8103-3140-84B5-B597CD11FB75}" type="presParOf" srcId="{F99D5B5E-EBF9-9842-A54C-D2C78789AB85}" destId="{1ECBCDBF-9C4C-AB41-AB8B-60D79547510C}" srcOrd="1" destOrd="0" presId="urn:microsoft.com/office/officeart/2005/8/layout/default"/>
    <dgm:cxn modelId="{37FEAFA4-72E7-694B-B8F3-ADC32A79BA0A}" type="presParOf" srcId="{F99D5B5E-EBF9-9842-A54C-D2C78789AB85}" destId="{75421854-D515-6246-8E7D-2898D2FFB51E}" srcOrd="2" destOrd="0" presId="urn:microsoft.com/office/officeart/2005/8/layout/default"/>
    <dgm:cxn modelId="{02740E3C-5E8B-434C-B41B-1E452EFAB8A4}" type="presParOf" srcId="{F99D5B5E-EBF9-9842-A54C-D2C78789AB85}" destId="{0F95AE9A-3637-954A-AA26-1A9320F76A7D}" srcOrd="3" destOrd="0" presId="urn:microsoft.com/office/officeart/2005/8/layout/default"/>
    <dgm:cxn modelId="{35D674F3-47A5-B345-B0B0-63DF9C6427A6}" type="presParOf" srcId="{F99D5B5E-EBF9-9842-A54C-D2C78789AB85}" destId="{31C35FB5-430E-FF4F-8EA6-438E04F2ADCF}" srcOrd="4" destOrd="0" presId="urn:microsoft.com/office/officeart/2005/8/layout/default"/>
    <dgm:cxn modelId="{2B2E2A38-3A98-154C-A8F8-F07D258333C9}" type="presParOf" srcId="{F99D5B5E-EBF9-9842-A54C-D2C78789AB85}" destId="{F8C0DA11-4D49-1049-9183-03CAC2C2A77F}" srcOrd="5" destOrd="0" presId="urn:microsoft.com/office/officeart/2005/8/layout/default"/>
    <dgm:cxn modelId="{ACA7CF21-ED78-D84C-B813-E8F05736A0CF}" type="presParOf" srcId="{F99D5B5E-EBF9-9842-A54C-D2C78789AB85}" destId="{BE1184F3-8CCD-AB48-A67C-5FD95D41072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CBFE-A7F7-2A44-A103-D534FB427F4A}">
      <dsp:nvSpPr>
        <dsp:cNvPr id="0" name=""/>
        <dsp:cNvSpPr/>
      </dsp:nvSpPr>
      <dsp:spPr>
        <a:xfrm>
          <a:off x="0" y="0"/>
          <a:ext cx="6096000" cy="82362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vBranch</a:t>
          </a:r>
          <a:endParaRPr lang="en-US" sz="1400" kern="1200" dirty="0"/>
        </a:p>
        <a:p>
          <a:pPr marL="57150" lvl="1" indent="-57150" algn="l" defTabSz="488950">
            <a:lnSpc>
              <a:spcPct val="90000"/>
            </a:lnSpc>
            <a:spcBef>
              <a:spcPct val="0"/>
            </a:spcBef>
            <a:spcAft>
              <a:spcPct val="15000"/>
            </a:spcAft>
            <a:buChar char="••"/>
          </a:pPr>
          <a:r>
            <a:rPr lang="en-US" sz="1100" kern="1200" dirty="0" smtClean="0"/>
            <a:t>Allows VNFs to be deployed on "universal CPE" running Cisco NFVIS</a:t>
          </a:r>
          <a:endParaRPr lang="en-US" sz="1100" kern="1200" dirty="0"/>
        </a:p>
        <a:p>
          <a:pPr marL="57150" lvl="1" indent="-57150" algn="l" defTabSz="488950">
            <a:lnSpc>
              <a:spcPct val="90000"/>
            </a:lnSpc>
            <a:spcBef>
              <a:spcPct val="0"/>
            </a:spcBef>
            <a:spcAft>
              <a:spcPct val="15000"/>
            </a:spcAft>
            <a:buChar char="••"/>
          </a:pPr>
          <a:r>
            <a:rPr lang="en-US" sz="1100" kern="1200" dirty="0" smtClean="0"/>
            <a:t>Rich templating capabilities provide reusable service chains and device configurations</a:t>
          </a:r>
          <a:endParaRPr lang="en-US" sz="1100" kern="1200" dirty="0"/>
        </a:p>
      </dsp:txBody>
      <dsp:txXfrm>
        <a:off x="1301562" y="0"/>
        <a:ext cx="4794437" cy="823627"/>
      </dsp:txXfrm>
    </dsp:sp>
    <dsp:sp modelId="{24B54AB4-6146-EE4A-B120-9B646872102D}">
      <dsp:nvSpPr>
        <dsp:cNvPr id="0" name=""/>
        <dsp:cNvSpPr/>
      </dsp:nvSpPr>
      <dsp:spPr>
        <a:xfrm>
          <a:off x="82362" y="82362"/>
          <a:ext cx="1219200" cy="658901"/>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A4BED76-4EB2-B140-8801-9CD1B7FAF637}">
      <dsp:nvSpPr>
        <dsp:cNvPr id="0" name=""/>
        <dsp:cNvSpPr/>
      </dsp:nvSpPr>
      <dsp:spPr>
        <a:xfrm>
          <a:off x="0" y="905990"/>
          <a:ext cx="6096000" cy="82362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Cisco SD-WAN</a:t>
          </a:r>
          <a:endParaRPr lang="en-US" sz="1400" kern="1200" dirty="0"/>
        </a:p>
        <a:p>
          <a:pPr marL="57150" lvl="1" indent="-57150" algn="l" defTabSz="488950">
            <a:lnSpc>
              <a:spcPct val="90000"/>
            </a:lnSpc>
            <a:spcBef>
              <a:spcPct val="0"/>
            </a:spcBef>
            <a:spcAft>
              <a:spcPct val="15000"/>
            </a:spcAft>
            <a:buChar char="••"/>
          </a:pPr>
          <a:r>
            <a:rPr lang="en-US" sz="1100" kern="1200" dirty="0" smtClean="0"/>
            <a:t>Speeds deployment of multi-tenant SD-WAN environments based on Cisco Viptela technology</a:t>
          </a:r>
          <a:endParaRPr lang="en-US" sz="1100" kern="1200" dirty="0"/>
        </a:p>
        <a:p>
          <a:pPr marL="57150" lvl="1" indent="-57150" algn="l" defTabSz="488950">
            <a:lnSpc>
              <a:spcPct val="90000"/>
            </a:lnSpc>
            <a:spcBef>
              <a:spcPct val="0"/>
            </a:spcBef>
            <a:spcAft>
              <a:spcPct val="15000"/>
            </a:spcAft>
            <a:buChar char="••"/>
          </a:pPr>
          <a:r>
            <a:rPr lang="en-US" sz="1100" kern="1200" dirty="0" smtClean="0"/>
            <a:t>Coordinates with vBranch service pack to deploy virtual </a:t>
          </a:r>
          <a:r>
            <a:rPr lang="en-US" sz="1100" kern="1200" dirty="0" err="1" smtClean="0"/>
            <a:t>vEdge</a:t>
          </a:r>
          <a:r>
            <a:rPr lang="en-US" sz="1100" kern="1200" dirty="0" smtClean="0"/>
            <a:t> on ENCS</a:t>
          </a:r>
          <a:endParaRPr lang="en-US" sz="1100" kern="1200" dirty="0"/>
        </a:p>
      </dsp:txBody>
      <dsp:txXfrm>
        <a:off x="1301562" y="905990"/>
        <a:ext cx="4794437" cy="823627"/>
      </dsp:txXfrm>
    </dsp:sp>
    <dsp:sp modelId="{70929434-7944-2F4C-9BF4-9DA6FDE3DBFE}">
      <dsp:nvSpPr>
        <dsp:cNvPr id="0" name=""/>
        <dsp:cNvSpPr/>
      </dsp:nvSpPr>
      <dsp:spPr>
        <a:xfrm>
          <a:off x="82362" y="988352"/>
          <a:ext cx="1219200" cy="65890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312DE8-9886-AE44-8948-B6E96EA46429}">
      <dsp:nvSpPr>
        <dsp:cNvPr id="0" name=""/>
        <dsp:cNvSpPr/>
      </dsp:nvSpPr>
      <dsp:spPr>
        <a:xfrm>
          <a:off x="0" y="1811980"/>
          <a:ext cx="6096000" cy="82362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Cloud VPN</a:t>
          </a:r>
          <a:endParaRPr lang="en-US" sz="1400" kern="1200" dirty="0"/>
        </a:p>
        <a:p>
          <a:pPr marL="57150" lvl="1" indent="-57150" algn="l" defTabSz="488950">
            <a:lnSpc>
              <a:spcPct val="90000"/>
            </a:lnSpc>
            <a:spcBef>
              <a:spcPct val="0"/>
            </a:spcBef>
            <a:spcAft>
              <a:spcPct val="15000"/>
            </a:spcAft>
            <a:buChar char="••"/>
          </a:pPr>
          <a:r>
            <a:rPr lang="en-US" sz="1100" kern="1200" dirty="0" smtClean="0"/>
            <a:t>Cloud-based VPN and firewall security for medium-sized businesses</a:t>
          </a:r>
          <a:endParaRPr lang="en-US" sz="1100" kern="1200" dirty="0"/>
        </a:p>
        <a:p>
          <a:pPr marL="57150" lvl="1" indent="-57150" algn="l" defTabSz="488950">
            <a:lnSpc>
              <a:spcPct val="90000"/>
            </a:lnSpc>
            <a:spcBef>
              <a:spcPct val="0"/>
            </a:spcBef>
            <a:spcAft>
              <a:spcPct val="15000"/>
            </a:spcAft>
            <a:buChar char="••"/>
          </a:pPr>
          <a:r>
            <a:rPr lang="en-US" sz="1100" kern="1200" dirty="0" smtClean="0"/>
            <a:t>Deploys VNFs to SP data-center clouds, avoiding CPE upgrades</a:t>
          </a:r>
          <a:endParaRPr lang="en-US" sz="1100" kern="1200" dirty="0"/>
        </a:p>
      </dsp:txBody>
      <dsp:txXfrm>
        <a:off x="1301562" y="1811980"/>
        <a:ext cx="4794437" cy="823627"/>
      </dsp:txXfrm>
    </dsp:sp>
    <dsp:sp modelId="{3C642193-F584-E74B-A12A-2651A22813CB}">
      <dsp:nvSpPr>
        <dsp:cNvPr id="0" name=""/>
        <dsp:cNvSpPr/>
      </dsp:nvSpPr>
      <dsp:spPr>
        <a:xfrm>
          <a:off x="82362" y="1894342"/>
          <a:ext cx="1219200" cy="65890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2F992E1-FA7F-E940-A684-B94CFB600C20}">
      <dsp:nvSpPr>
        <dsp:cNvPr id="0" name=""/>
        <dsp:cNvSpPr/>
      </dsp:nvSpPr>
      <dsp:spPr>
        <a:xfrm>
          <a:off x="0" y="2717970"/>
          <a:ext cx="6096000" cy="82362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IWAN</a:t>
          </a:r>
          <a:endParaRPr lang="en-US" sz="1400" kern="1200" dirty="0"/>
        </a:p>
        <a:p>
          <a:pPr marL="57150" lvl="1" indent="-57150" algn="l" defTabSz="488950">
            <a:lnSpc>
              <a:spcPct val="90000"/>
            </a:lnSpc>
            <a:spcBef>
              <a:spcPct val="0"/>
            </a:spcBef>
            <a:spcAft>
              <a:spcPct val="15000"/>
            </a:spcAft>
            <a:buChar char="••"/>
          </a:pPr>
          <a:r>
            <a:rPr lang="en-US" sz="1100" kern="1200" dirty="0" smtClean="0"/>
            <a:t>Previous generation SD-WAN solution</a:t>
          </a:r>
          <a:endParaRPr lang="en-US" sz="1100" kern="1200" dirty="0"/>
        </a:p>
        <a:p>
          <a:pPr marL="57150" lvl="1" indent="-57150" algn="l" defTabSz="488950">
            <a:lnSpc>
              <a:spcPct val="90000"/>
            </a:lnSpc>
            <a:spcBef>
              <a:spcPct val="0"/>
            </a:spcBef>
            <a:spcAft>
              <a:spcPct val="15000"/>
            </a:spcAft>
            <a:buChar char="••"/>
          </a:pPr>
          <a:r>
            <a:rPr lang="en-US" sz="1100" kern="1200" dirty="0" smtClean="0"/>
            <a:t>Deprecated. Not recommended for new deployments</a:t>
          </a:r>
          <a:endParaRPr lang="en-US" sz="1100" kern="1200" dirty="0"/>
        </a:p>
      </dsp:txBody>
      <dsp:txXfrm>
        <a:off x="1301562" y="2717970"/>
        <a:ext cx="4794437" cy="823627"/>
      </dsp:txXfrm>
    </dsp:sp>
    <dsp:sp modelId="{B5B3FFCD-22C2-7B49-AD65-25F3DBDFDEEE}">
      <dsp:nvSpPr>
        <dsp:cNvPr id="0" name=""/>
        <dsp:cNvSpPr/>
      </dsp:nvSpPr>
      <dsp:spPr>
        <a:xfrm>
          <a:off x="82362" y="2800333"/>
          <a:ext cx="1219200" cy="65890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1FD44-8B07-6A47-81EA-A8F7064599ED}">
      <dsp:nvSpPr>
        <dsp:cNvPr id="0" name=""/>
        <dsp:cNvSpPr/>
      </dsp:nvSpPr>
      <dsp:spPr>
        <a:xfrm>
          <a:off x="0" y="0"/>
          <a:ext cx="6096000" cy="110331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t>Managed Device</a:t>
          </a:r>
          <a:endParaRPr lang="en-US" sz="1900" kern="1200" dirty="0"/>
        </a:p>
        <a:p>
          <a:pPr marL="114300" lvl="1" indent="-114300" algn="l" defTabSz="666750">
            <a:lnSpc>
              <a:spcPct val="90000"/>
            </a:lnSpc>
            <a:spcBef>
              <a:spcPct val="0"/>
            </a:spcBef>
            <a:spcAft>
              <a:spcPct val="15000"/>
            </a:spcAft>
            <a:buChar char="••"/>
          </a:pPr>
          <a:r>
            <a:rPr lang="en-US" sz="1500" kern="1200" dirty="0" smtClean="0"/>
            <a:t>Quickly on-board new devices with Cisco Plug-and-Play and assign them a </a:t>
          </a:r>
          <a:r>
            <a:rPr lang="en-US" sz="1500" kern="1200" dirty="0" err="1" smtClean="0"/>
            <a:t>templatized</a:t>
          </a:r>
          <a:r>
            <a:rPr lang="en-US" sz="1500" kern="1200" dirty="0" smtClean="0"/>
            <a:t> configuration</a:t>
          </a:r>
          <a:endParaRPr lang="en-US" sz="1500" kern="1200" dirty="0"/>
        </a:p>
      </dsp:txBody>
      <dsp:txXfrm>
        <a:off x="1329531" y="0"/>
        <a:ext cx="4766468" cy="1103312"/>
      </dsp:txXfrm>
    </dsp:sp>
    <dsp:sp modelId="{0A28C5A8-D24B-7449-BA8F-702C343687F3}">
      <dsp:nvSpPr>
        <dsp:cNvPr id="0" name=""/>
        <dsp:cNvSpPr/>
      </dsp:nvSpPr>
      <dsp:spPr>
        <a:xfrm>
          <a:off x="110331" y="110331"/>
          <a:ext cx="1219200" cy="882649"/>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A25ACF8-DC20-7F4D-B220-C57D69497A67}">
      <dsp:nvSpPr>
        <dsp:cNvPr id="0" name=""/>
        <dsp:cNvSpPr/>
      </dsp:nvSpPr>
      <dsp:spPr>
        <a:xfrm>
          <a:off x="0" y="1213643"/>
          <a:ext cx="6096000" cy="110331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t>Meraki</a:t>
          </a:r>
          <a:endParaRPr lang="en-US" sz="1900" kern="1200" dirty="0"/>
        </a:p>
        <a:p>
          <a:pPr marL="114300" lvl="1" indent="-114300" algn="l" defTabSz="666750">
            <a:lnSpc>
              <a:spcPct val="90000"/>
            </a:lnSpc>
            <a:spcBef>
              <a:spcPct val="0"/>
            </a:spcBef>
            <a:spcAft>
              <a:spcPct val="15000"/>
            </a:spcAft>
            <a:buChar char="••"/>
          </a:pPr>
          <a:r>
            <a:rPr lang="en-US" sz="1500" kern="1200" dirty="0" smtClean="0"/>
            <a:t>Integrate with Cisco Meraki for SMB or mixed-enterprise deployments</a:t>
          </a:r>
          <a:endParaRPr lang="en-US" sz="1500" kern="1200" dirty="0"/>
        </a:p>
      </dsp:txBody>
      <dsp:txXfrm>
        <a:off x="1329531" y="1213643"/>
        <a:ext cx="4766468" cy="1103312"/>
      </dsp:txXfrm>
    </dsp:sp>
    <dsp:sp modelId="{7F44892A-D4AF-FA44-B788-43629D403E0B}">
      <dsp:nvSpPr>
        <dsp:cNvPr id="0" name=""/>
        <dsp:cNvSpPr/>
      </dsp:nvSpPr>
      <dsp:spPr>
        <a:xfrm>
          <a:off x="110331" y="1323974"/>
          <a:ext cx="1219200" cy="882649"/>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C37A503-00AE-CA48-AF00-0E37824EAD87}">
      <dsp:nvSpPr>
        <dsp:cNvPr id="0" name=""/>
        <dsp:cNvSpPr/>
      </dsp:nvSpPr>
      <dsp:spPr>
        <a:xfrm>
          <a:off x="0" y="2427287"/>
          <a:ext cx="6096000" cy="110331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smtClean="0"/>
            <a:t>Cloud UTM</a:t>
          </a:r>
          <a:endParaRPr lang="en-US" sz="1900" kern="1200" dirty="0"/>
        </a:p>
        <a:p>
          <a:pPr marL="114300" lvl="1" indent="-114300" algn="l" defTabSz="666750">
            <a:lnSpc>
              <a:spcPct val="90000"/>
            </a:lnSpc>
            <a:spcBef>
              <a:spcPct val="0"/>
            </a:spcBef>
            <a:spcAft>
              <a:spcPct val="15000"/>
            </a:spcAft>
            <a:buChar char="••"/>
          </a:pPr>
          <a:r>
            <a:rPr lang="en-US" sz="1500" kern="1200" dirty="0" smtClean="0"/>
            <a:t>Extend Cloud VPN capabilities to small businesses with enhanced routing, firewalling, and advanced threat protection</a:t>
          </a:r>
          <a:endParaRPr lang="en-US" sz="1500" kern="1200" dirty="0"/>
        </a:p>
      </dsp:txBody>
      <dsp:txXfrm>
        <a:off x="1329531" y="2427287"/>
        <a:ext cx="4766468" cy="1103312"/>
      </dsp:txXfrm>
    </dsp:sp>
    <dsp:sp modelId="{C468A434-4466-7846-81B3-41FB20DC65FC}">
      <dsp:nvSpPr>
        <dsp:cNvPr id="0" name=""/>
        <dsp:cNvSpPr/>
      </dsp:nvSpPr>
      <dsp:spPr>
        <a:xfrm>
          <a:off x="110331" y="2537618"/>
          <a:ext cx="1219200" cy="882649"/>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C12D3-81D2-6D4D-8520-A4F030F3F33D}">
      <dsp:nvSpPr>
        <dsp:cNvPr id="0" name=""/>
        <dsp:cNvSpPr/>
      </dsp:nvSpPr>
      <dsp:spPr>
        <a:xfrm>
          <a:off x="596" y="116759"/>
          <a:ext cx="2327229" cy="139633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Virtual Network Functions</a:t>
          </a:r>
          <a:endParaRPr lang="en-US" sz="2900" kern="1200" dirty="0"/>
        </a:p>
      </dsp:txBody>
      <dsp:txXfrm>
        <a:off x="596" y="116759"/>
        <a:ext cx="2327229" cy="1396337"/>
      </dsp:txXfrm>
    </dsp:sp>
    <dsp:sp modelId="{75421854-D515-6246-8E7D-2898D2FFB51E}">
      <dsp:nvSpPr>
        <dsp:cNvPr id="0" name=""/>
        <dsp:cNvSpPr/>
      </dsp:nvSpPr>
      <dsp:spPr>
        <a:xfrm>
          <a:off x="2560548" y="116759"/>
          <a:ext cx="2327229" cy="139633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Physical Network Functions</a:t>
          </a:r>
          <a:endParaRPr lang="en-US" sz="2900" kern="1200" dirty="0"/>
        </a:p>
      </dsp:txBody>
      <dsp:txXfrm>
        <a:off x="2560548" y="116759"/>
        <a:ext cx="2327229" cy="1396337"/>
      </dsp:txXfrm>
    </dsp:sp>
    <dsp:sp modelId="{31C35FB5-430E-FF4F-8EA6-438E04F2ADCF}">
      <dsp:nvSpPr>
        <dsp:cNvPr id="0" name=""/>
        <dsp:cNvSpPr/>
      </dsp:nvSpPr>
      <dsp:spPr>
        <a:xfrm>
          <a:off x="596" y="1745819"/>
          <a:ext cx="2327229" cy="139633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Cisco</a:t>
          </a:r>
          <a:endParaRPr lang="en-US" sz="2900" kern="1200" dirty="0"/>
        </a:p>
      </dsp:txBody>
      <dsp:txXfrm>
        <a:off x="596" y="1745819"/>
        <a:ext cx="2327229" cy="1396337"/>
      </dsp:txXfrm>
    </dsp:sp>
    <dsp:sp modelId="{BE1184F3-8CCD-AB48-A67C-5FD95D410721}">
      <dsp:nvSpPr>
        <dsp:cNvPr id="0" name=""/>
        <dsp:cNvSpPr/>
      </dsp:nvSpPr>
      <dsp:spPr>
        <a:xfrm>
          <a:off x="2560548" y="1745819"/>
          <a:ext cx="2327229" cy="139633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3rd-Party</a:t>
          </a:r>
          <a:endParaRPr lang="en-US" sz="2900" kern="1200" dirty="0"/>
        </a:p>
      </dsp:txBody>
      <dsp:txXfrm>
        <a:off x="2560548" y="1745819"/>
        <a:ext cx="2327229" cy="1396337"/>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12/14/2017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12/14/2017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pPr>
              <a:defRPr/>
            </a:pPr>
            <a:fld id="{B0E98AD9-6194-42F2-92DD-808908EEEEF0}" type="slidenum">
              <a:rPr lang="en-US" smtClean="0"/>
              <a:pPr>
                <a:defRPr/>
              </a:pPr>
              <a:t>1</a:t>
            </a:fld>
            <a:endParaRPr lang="en-US" dirty="0"/>
          </a:p>
        </p:txBody>
      </p:sp>
    </p:spTree>
    <p:extLst>
      <p:ext uri="{BB962C8B-B14F-4D97-AF65-F5344CB8AC3E}">
        <p14:creationId xmlns:p14="http://schemas.microsoft.com/office/powerpoint/2010/main" val="160314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175198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dirty="0"/>
          </a:p>
        </p:txBody>
      </p:sp>
    </p:spTree>
    <p:extLst>
      <p:ext uri="{BB962C8B-B14F-4D97-AF65-F5344CB8AC3E}">
        <p14:creationId xmlns:p14="http://schemas.microsoft.com/office/powerpoint/2010/main" val="19629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28</a:t>
            </a:fld>
            <a:endParaRPr lang="en-US">
              <a:solidFill>
                <a:prstClr val="black"/>
              </a:solidFill>
              <a:latin typeface="Calibri"/>
            </a:endParaRPr>
          </a:p>
        </p:txBody>
      </p:sp>
    </p:spTree>
    <p:extLst>
      <p:ext uri="{BB962C8B-B14F-4D97-AF65-F5344CB8AC3E}">
        <p14:creationId xmlns:p14="http://schemas.microsoft.com/office/powerpoint/2010/main" val="167186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29</a:t>
            </a:fld>
            <a:endParaRPr lang="en-US">
              <a:solidFill>
                <a:prstClr val="black"/>
              </a:solidFill>
            </a:endParaRPr>
          </a:p>
        </p:txBody>
      </p:sp>
      <p:sp>
        <p:nvSpPr>
          <p:cNvPr id="8" name="Date Placeholder 7"/>
          <p:cNvSpPr>
            <a:spLocks noGrp="1"/>
          </p:cNvSpPr>
          <p:nvPr>
            <p:ph type="dt" idx="11"/>
          </p:nvPr>
        </p:nvSpPr>
        <p:spPr/>
        <p:txBody>
          <a:bodyPr/>
          <a:lstStyle/>
          <a:p>
            <a:fld id="{C21FDC87-98C1-4B75-B07D-D2CFA7EA3F68}" type="datetime1">
              <a:rPr lang="en-US" smtClean="0">
                <a:solidFill>
                  <a:prstClr val="black"/>
                </a:solidFill>
              </a:rPr>
              <a:pPr/>
              <a:t>12/14/2017</a:t>
            </a:fld>
            <a:endParaRPr lang="en-US">
              <a:solidFill>
                <a:prstClr val="black"/>
              </a:solidFill>
            </a:endParaRPr>
          </a:p>
        </p:txBody>
      </p:sp>
      <p:sp>
        <p:nvSpPr>
          <p:cNvPr id="9" name="Header Placeholder 8"/>
          <p:cNvSpPr>
            <a:spLocks noGrp="1"/>
          </p:cNvSpPr>
          <p:nvPr>
            <p:ph type="hdr" sz="quarter" idx="12"/>
          </p:nvPr>
        </p:nvSpPr>
        <p:spPr/>
        <p:txBody>
          <a:bodyPr/>
          <a:lstStyle/>
          <a:p>
            <a:r>
              <a:rPr lang="en-US" dirty="0" smtClean="0">
                <a:solidFill>
                  <a:prstClr val="black"/>
                </a:solidFill>
              </a:rPr>
              <a:t>Cisco Live 2017</a:t>
            </a:r>
            <a:endParaRPr lang="en-US" dirty="0">
              <a:solidFill>
                <a:prstClr val="black"/>
              </a:solidFill>
            </a:endParaRPr>
          </a:p>
        </p:txBody>
      </p:sp>
    </p:spTree>
    <p:extLst>
      <p:ext uri="{BB962C8B-B14F-4D97-AF65-F5344CB8AC3E}">
        <p14:creationId xmlns:p14="http://schemas.microsoft.com/office/powerpoint/2010/main" val="93765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4913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a:t>
            </a:r>
            <a:r>
              <a:rPr lang="en-US" baseline="0" dirty="0" smtClean="0"/>
              <a:t> the first phase of Enterprise NFV, there will be several key services supported including the best L3 route platform and intelligent WAN with the ISRv, comprehensive security offering with </a:t>
            </a:r>
            <a:r>
              <a:rPr lang="en-US" baseline="0" dirty="0" err="1" smtClean="0"/>
              <a:t>ASAv</a:t>
            </a:r>
            <a:r>
              <a:rPr lang="en-US" baseline="0" dirty="0" smtClean="0"/>
              <a:t> and soon to follow </a:t>
            </a:r>
            <a:r>
              <a:rPr lang="en-US" baseline="0" dirty="0" err="1" smtClean="0"/>
              <a:t>FirePower</a:t>
            </a:r>
            <a:r>
              <a:rPr lang="en-US" baseline="0" dirty="0" smtClean="0"/>
              <a:t> threat defense, the leading WAN optimization solution WAAS along with the integrated Akamai connect, and the industries premier wireless LAN controller. We also will support standard server operating systems for deployment of other software package and custom applications.  </a:t>
            </a:r>
            <a:endParaRPr 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37930970" indent="-37473779">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191" fontAlgn="base">
              <a:spcBef>
                <a:spcPct val="0"/>
              </a:spcBef>
              <a:spcAft>
                <a:spcPct val="0"/>
              </a:spcAft>
              <a:defRPr>
                <a:solidFill>
                  <a:schemeClr val="tx1"/>
                </a:solidFill>
                <a:latin typeface="Calibri" pitchFamily="34" charset="0"/>
                <a:ea typeface="MS PGothic" pitchFamily="34" charset="-128"/>
              </a:defRPr>
            </a:lvl6pPr>
            <a:lvl7pPr marL="914381" fontAlgn="base">
              <a:spcBef>
                <a:spcPct val="0"/>
              </a:spcBef>
              <a:spcAft>
                <a:spcPct val="0"/>
              </a:spcAft>
              <a:defRPr>
                <a:solidFill>
                  <a:schemeClr val="tx1"/>
                </a:solidFill>
                <a:latin typeface="Calibri" pitchFamily="34" charset="0"/>
                <a:ea typeface="MS PGothic" pitchFamily="34" charset="-128"/>
              </a:defRPr>
            </a:lvl7pPr>
            <a:lvl8pPr marL="1371573" fontAlgn="base">
              <a:spcBef>
                <a:spcPct val="0"/>
              </a:spcBef>
              <a:spcAft>
                <a:spcPct val="0"/>
              </a:spcAft>
              <a:defRPr>
                <a:solidFill>
                  <a:schemeClr val="tx1"/>
                </a:solidFill>
                <a:latin typeface="Calibri" pitchFamily="34" charset="0"/>
                <a:ea typeface="MS PGothic" pitchFamily="34" charset="-128"/>
              </a:defRPr>
            </a:lvl8pPr>
            <a:lvl9pPr marL="1828764" fontAlgn="base">
              <a:spcBef>
                <a:spcPct val="0"/>
              </a:spcBef>
              <a:spcAft>
                <a:spcPct val="0"/>
              </a:spcAft>
              <a:defRPr>
                <a:solidFill>
                  <a:schemeClr val="tx1"/>
                </a:solidFill>
                <a:latin typeface="Calibri" pitchFamily="34" charset="0"/>
                <a:ea typeface="MS PGothic" pitchFamily="34" charset="-128"/>
              </a:defRPr>
            </a:lvl9pPr>
          </a:lstStyle>
          <a:p>
            <a:fld id="{196F17B5-4BE9-4F26-B5A4-D877EC3716E7}"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746524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52413"/>
            <a:ext cx="6092825" cy="3427412"/>
          </a:xfrm>
        </p:spPr>
      </p:sp>
      <p:sp>
        <p:nvSpPr>
          <p:cNvPr id="3" name="Notes Placeholder 2"/>
          <p:cNvSpPr>
            <a:spLocks noGrp="1"/>
          </p:cNvSpPr>
          <p:nvPr>
            <p:ph type="body" idx="1"/>
          </p:nvPr>
        </p:nvSpPr>
        <p:spPr/>
        <p:txBody>
          <a:bodyPr/>
          <a:lstStyle/>
          <a:p>
            <a:pPr marL="173051" indent="-173051">
              <a:buFont typeface="Arial"/>
              <a:buChar char="•"/>
            </a:pPr>
            <a:endParaRPr lang="en-US" baseline="0" dirty="0" smtClean="0"/>
          </a:p>
          <a:p>
            <a:pPr marL="173051" indent="-173051">
              <a:buFont typeface="Arial"/>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F38DD766-87DD-4BF7-AC90-473479DB1547}"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812024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oleObject" Target="../embeddings/oleObject3.bin"/></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039069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126060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402820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4159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621115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838707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290027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352808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90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40995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200731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217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1"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15" indent="0" algn="ctr">
              <a:buNone/>
              <a:defRPr>
                <a:solidFill>
                  <a:schemeClr val="tx1">
                    <a:tint val="75000"/>
                  </a:schemeClr>
                </a:solidFill>
              </a:defRPr>
            </a:lvl2pPr>
            <a:lvl3pPr marL="685637" indent="0" algn="ctr">
              <a:buNone/>
              <a:defRPr>
                <a:solidFill>
                  <a:schemeClr val="tx1">
                    <a:tint val="75000"/>
                  </a:schemeClr>
                </a:solidFill>
              </a:defRPr>
            </a:lvl3pPr>
            <a:lvl4pPr marL="1028455" indent="0" algn="ctr">
              <a:buNone/>
              <a:defRPr>
                <a:solidFill>
                  <a:schemeClr val="tx1">
                    <a:tint val="75000"/>
                  </a:schemeClr>
                </a:solidFill>
              </a:defRPr>
            </a:lvl4pPr>
            <a:lvl5pPr marL="1371275" indent="0" algn="ctr">
              <a:buNone/>
              <a:defRPr>
                <a:solidFill>
                  <a:schemeClr val="tx1">
                    <a:tint val="75000"/>
                  </a:schemeClr>
                </a:solidFill>
              </a:defRPr>
            </a:lvl5pPr>
            <a:lvl6pPr marL="1714090" indent="0" algn="ctr">
              <a:buNone/>
              <a:defRPr>
                <a:solidFill>
                  <a:schemeClr val="tx1">
                    <a:tint val="75000"/>
                  </a:schemeClr>
                </a:solidFill>
              </a:defRPr>
            </a:lvl6pPr>
            <a:lvl7pPr marL="2056913" indent="0" algn="ctr">
              <a:buNone/>
              <a:defRPr>
                <a:solidFill>
                  <a:schemeClr val="tx1">
                    <a:tint val="75000"/>
                  </a:schemeClr>
                </a:solidFill>
              </a:defRPr>
            </a:lvl7pPr>
            <a:lvl8pPr marL="2399730" indent="0" algn="ctr">
              <a:buNone/>
              <a:defRPr>
                <a:solidFill>
                  <a:schemeClr val="tx1">
                    <a:tint val="75000"/>
                  </a:schemeClr>
                </a:solidFill>
              </a:defRPr>
            </a:lvl8pPr>
            <a:lvl9pPr marL="2742551"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211464"/>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45" indent="0">
              <a:buNone/>
              <a:defRPr/>
            </a:lvl2pPr>
            <a:lvl3pPr marL="427349" indent="0">
              <a:buNone/>
              <a:defRPr/>
            </a:lvl3pPr>
            <a:lvl4pPr marL="516632" indent="0">
              <a:buNone/>
              <a:defRPr/>
            </a:lvl4pPr>
            <a:lvl5pPr marL="601148"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46120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9"/>
            <a:ext cx="8280057" cy="3073946"/>
          </a:xfrm>
          <a:prstGeom prst="rect">
            <a:avLst/>
          </a:prstGeom>
        </p:spPr>
        <p:txBody>
          <a:bodyPr lIns="91420" tIns="45710" rIns="91420" bIns="45710">
            <a:noAutofit/>
          </a:bodyPr>
          <a:lstStyle>
            <a:lvl1pPr marL="285656" marR="0" indent="-285656" algn="ctr" defTabSz="457049"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1763757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7" y="1347788"/>
            <a:ext cx="8345488" cy="3168210"/>
          </a:xfrm>
          <a:prstGeom prst="rect">
            <a:avLst/>
          </a:prstGeom>
        </p:spPr>
        <p:txBody>
          <a:bodyPr lIns="91420" tIns="45710" rIns="91420" bIns="45710">
            <a:noAutofit/>
          </a:bodyPr>
          <a:lstStyle>
            <a:lvl1pPr marL="280895" indent="-223765">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34" indent="-21582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8" indent="-171395">
              <a:buClr>
                <a:schemeClr val="tx1"/>
              </a:buClr>
              <a:buSzPct val="80000"/>
              <a:buFont typeface="Arial"/>
              <a:buChar char="•"/>
              <a:defRPr sz="1600" b="0" i="0">
                <a:solidFill>
                  <a:srgbClr val="676767"/>
                </a:solidFill>
                <a:latin typeface="+mn-lt"/>
                <a:cs typeface="CiscoSans ExtraLight"/>
              </a:defRPr>
            </a:lvl3pPr>
            <a:lvl4pPr marL="910925" indent="-171395">
              <a:buClr>
                <a:schemeClr val="tx1"/>
              </a:buClr>
              <a:buSzPct val="80000"/>
              <a:buFont typeface="Arial"/>
              <a:buChar char="•"/>
              <a:defRPr sz="1400" b="0" i="0">
                <a:solidFill>
                  <a:srgbClr val="676767"/>
                </a:solidFill>
                <a:latin typeface="+mn-lt"/>
                <a:cs typeface="CiscoSans ExtraLight"/>
              </a:defRPr>
            </a:lvl4pPr>
            <a:lvl5pPr marL="1082320" indent="-16822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1954050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7" y="1347788"/>
            <a:ext cx="8345488" cy="3168210"/>
          </a:xfrm>
          <a:prstGeom prst="rect">
            <a:avLst/>
          </a:prstGeom>
        </p:spPr>
        <p:txBody>
          <a:bodyPr lIns="91420" tIns="45710" rIns="91420" bIns="45710">
            <a:noAutofit/>
          </a:bodyPr>
          <a:lstStyle>
            <a:lvl1pPr marL="57129"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0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74" indent="0">
              <a:buClr>
                <a:schemeClr val="tx1"/>
              </a:buClr>
              <a:buSzPct val="80000"/>
              <a:buFont typeface="Arial"/>
              <a:buNone/>
              <a:defRPr sz="1600" b="0" i="0">
                <a:solidFill>
                  <a:srgbClr val="676767"/>
                </a:solidFill>
                <a:latin typeface="+mn-lt"/>
                <a:cs typeface="CiscoSans ExtraLight"/>
              </a:defRPr>
            </a:lvl3pPr>
            <a:lvl4pPr marL="739531" indent="0">
              <a:buClr>
                <a:schemeClr val="tx1"/>
              </a:buClr>
              <a:buSzPct val="80000"/>
              <a:buFont typeface="Arial"/>
              <a:buNone/>
              <a:defRPr sz="1400" b="0" i="0">
                <a:solidFill>
                  <a:srgbClr val="676767"/>
                </a:solidFill>
                <a:latin typeface="+mn-lt"/>
                <a:cs typeface="CiscoSans ExtraLight"/>
              </a:defRPr>
            </a:lvl4pPr>
            <a:lvl5pPr marL="91410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3076307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20" tIns="45710" rIns="91420" bIns="45710">
            <a:noAutofit/>
          </a:bodyPr>
          <a:lstStyle>
            <a:lvl1pPr marL="57129"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0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74" indent="0">
              <a:buClr>
                <a:schemeClr val="tx1"/>
              </a:buClr>
              <a:buSzPct val="80000"/>
              <a:buFont typeface="Arial"/>
              <a:buNone/>
              <a:defRPr sz="1600" b="0" i="0">
                <a:solidFill>
                  <a:srgbClr val="676767"/>
                </a:solidFill>
                <a:latin typeface="+mn-lt"/>
                <a:cs typeface="CiscoSans ExtraLight"/>
              </a:defRPr>
            </a:lvl3pPr>
            <a:lvl4pPr marL="739531" indent="0">
              <a:buClr>
                <a:schemeClr val="tx1"/>
              </a:buClr>
              <a:buSzPct val="80000"/>
              <a:buFont typeface="Arial"/>
              <a:buNone/>
              <a:defRPr sz="1400" b="0" i="0">
                <a:solidFill>
                  <a:srgbClr val="676767"/>
                </a:solidFill>
                <a:latin typeface="+mn-lt"/>
                <a:cs typeface="CiscoSans ExtraLight"/>
              </a:defRPr>
            </a:lvl4pPr>
            <a:lvl5pPr marL="91410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836431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40" y="876359"/>
            <a:ext cx="8259762" cy="3168210"/>
          </a:xfrm>
          <a:prstGeom prst="rect">
            <a:avLst/>
          </a:prstGeom>
        </p:spPr>
        <p:txBody>
          <a:bodyPr lIns="91420" tIns="45710" rIns="91420" bIns="45710">
            <a:noAutofit/>
          </a:bodyPr>
          <a:lstStyle>
            <a:lvl1pPr marL="212375" indent="-392353">
              <a:lnSpc>
                <a:spcPts val="4439"/>
              </a:lnSpc>
              <a:spcBef>
                <a:spcPts val="0"/>
              </a:spcBef>
              <a:buClr>
                <a:schemeClr val="tx1"/>
              </a:buClr>
              <a:buSzPct val="80000"/>
              <a:buFont typeface="Arial"/>
              <a:buChar char="•"/>
              <a:defRPr sz="3700" b="0" i="0">
                <a:solidFill>
                  <a:srgbClr val="676767"/>
                </a:solidFill>
                <a:latin typeface="+mn-lt"/>
                <a:cs typeface="CiscoSans ExtraLight"/>
              </a:defRPr>
            </a:lvl1pPr>
            <a:lvl2pPr marL="507834" indent="-21582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8" indent="-171395">
              <a:buClr>
                <a:schemeClr val="tx1"/>
              </a:buClr>
              <a:buSzPct val="80000"/>
              <a:buFont typeface="Arial"/>
              <a:buChar char="•"/>
              <a:defRPr sz="1600" b="0" i="0">
                <a:solidFill>
                  <a:srgbClr val="676767"/>
                </a:solidFill>
                <a:latin typeface="+mn-lt"/>
                <a:cs typeface="CiscoSans ExtraLight"/>
              </a:defRPr>
            </a:lvl3pPr>
            <a:lvl4pPr marL="910925" indent="-171395">
              <a:buClr>
                <a:schemeClr val="tx1"/>
              </a:buClr>
              <a:buSzPct val="80000"/>
              <a:buFont typeface="Arial"/>
              <a:buChar char="•"/>
              <a:defRPr sz="1400" b="0" i="0">
                <a:solidFill>
                  <a:srgbClr val="676767"/>
                </a:solidFill>
                <a:latin typeface="+mn-lt"/>
                <a:cs typeface="CiscoSans ExtraLight"/>
              </a:defRPr>
            </a:lvl4pPr>
            <a:lvl5pPr marL="1082320" indent="-16822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4140150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20" tIns="45710" rIns="91420" bIns="45710">
            <a:noAutofit/>
          </a:bodyPr>
          <a:lstStyle>
            <a:lvl1pPr marL="280895" indent="-223765">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4" indent="-21582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8" indent="-171395">
              <a:buClr>
                <a:schemeClr val="tx1"/>
              </a:buClr>
              <a:buSzPct val="80000"/>
              <a:buFont typeface="Arial"/>
              <a:buChar char="•"/>
              <a:defRPr sz="1600" b="0" i="0">
                <a:solidFill>
                  <a:srgbClr val="676767"/>
                </a:solidFill>
                <a:latin typeface="+mn-lt"/>
                <a:cs typeface="CiscoSans ExtraLight"/>
              </a:defRPr>
            </a:lvl3pPr>
            <a:lvl4pPr marL="910925" indent="-171395">
              <a:buClr>
                <a:schemeClr val="tx1"/>
              </a:buClr>
              <a:buSzPct val="80000"/>
              <a:buFont typeface="Arial"/>
              <a:buChar char="•"/>
              <a:defRPr sz="1400" b="0" i="0">
                <a:solidFill>
                  <a:srgbClr val="676767"/>
                </a:solidFill>
                <a:latin typeface="+mn-lt"/>
                <a:cs typeface="CiscoSans ExtraLight"/>
              </a:defRPr>
            </a:lvl4pPr>
            <a:lvl5pPr marL="1082320" indent="-16822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4115258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4" cy="3083094"/>
          </a:xfrm>
          <a:prstGeom prst="rect">
            <a:avLst/>
          </a:prstGeom>
        </p:spPr>
        <p:txBody>
          <a:bodyPr lIns="91420" tIns="45710" rIns="91420" bIns="45710">
            <a:noAutofit/>
          </a:bodyPr>
          <a:lstStyle>
            <a:lvl1pPr marL="228527" indent="-17139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49" indent="-21582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45" indent="-171395">
              <a:buClr>
                <a:schemeClr val="tx1"/>
              </a:buClr>
              <a:buSzPct val="80000"/>
              <a:buFont typeface="Arial"/>
              <a:buChar char="•"/>
              <a:defRPr sz="1600" b="0" i="0">
                <a:solidFill>
                  <a:schemeClr val="tx1"/>
                </a:solidFill>
                <a:latin typeface="+mn-lt"/>
                <a:cs typeface="CiscoSans ExtraLight"/>
              </a:defRPr>
            </a:lvl3pPr>
            <a:lvl4pPr marL="799838" indent="-171395">
              <a:buClr>
                <a:schemeClr val="tx1"/>
              </a:buClr>
              <a:buSzPct val="80000"/>
              <a:buFont typeface="Arial"/>
              <a:buChar char="•"/>
              <a:defRPr sz="1400" b="0" i="0">
                <a:solidFill>
                  <a:schemeClr val="tx1"/>
                </a:solidFill>
                <a:latin typeface="+mn-lt"/>
                <a:cs typeface="CiscoSans ExtraLight"/>
              </a:defRPr>
            </a:lvl4pPr>
            <a:lvl5pPr marL="971230" indent="-17139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91420" tIns="45710" rIns="91420" bIns="45710">
            <a:noAutofit/>
          </a:bodyPr>
          <a:lstStyle>
            <a:lvl1pPr marL="228527" indent="-17139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49" indent="-21582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45" indent="-171395">
              <a:buClr>
                <a:schemeClr val="tx1"/>
              </a:buClr>
              <a:buSzPct val="80000"/>
              <a:buFont typeface="Arial"/>
              <a:buChar char="•"/>
              <a:defRPr sz="1600" b="0" i="0">
                <a:solidFill>
                  <a:schemeClr val="tx1"/>
                </a:solidFill>
                <a:latin typeface="+mn-lt"/>
                <a:cs typeface="CiscoSans ExtraLight"/>
              </a:defRPr>
            </a:lvl3pPr>
            <a:lvl4pPr marL="799838" indent="-171395">
              <a:buClr>
                <a:schemeClr val="tx1"/>
              </a:buClr>
              <a:buSzPct val="80000"/>
              <a:buFont typeface="Arial"/>
              <a:buChar char="•"/>
              <a:defRPr sz="1400" b="0" i="0">
                <a:solidFill>
                  <a:schemeClr val="tx1"/>
                </a:solidFill>
                <a:latin typeface="+mn-lt"/>
                <a:cs typeface="CiscoSans ExtraLight"/>
              </a:defRPr>
            </a:lvl4pPr>
            <a:lvl5pPr marL="971230" indent="-17139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336791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637"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20" tIns="45710" rIns="91420" bIns="45710" anchor="ctr" anchorCtr="0">
            <a:noAutofit/>
          </a:bodyPr>
          <a:lstStyle>
            <a:lvl1pPr marL="0" marR="0" indent="0" algn="l" defTabSz="685637"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27" indent="-17139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49" indent="-21582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45" indent="-171395">
              <a:buClr>
                <a:schemeClr val="tx1"/>
              </a:buClr>
              <a:buSzPct val="80000"/>
              <a:buFont typeface="Arial"/>
              <a:buChar char="•"/>
              <a:defRPr sz="1600" b="0" i="0">
                <a:solidFill>
                  <a:schemeClr val="tx1"/>
                </a:solidFill>
                <a:latin typeface="+mn-lt"/>
                <a:cs typeface="CiscoSans ExtraLight"/>
              </a:defRPr>
            </a:lvl3pPr>
            <a:lvl4pPr marL="799838" indent="-171395">
              <a:buClr>
                <a:schemeClr val="tx1"/>
              </a:buClr>
              <a:buSzPct val="80000"/>
              <a:buFont typeface="Arial"/>
              <a:buChar char="•"/>
              <a:defRPr sz="1400" b="0" i="0">
                <a:solidFill>
                  <a:schemeClr val="tx1"/>
                </a:solidFill>
                <a:latin typeface="+mn-lt"/>
                <a:cs typeface="CiscoSans ExtraLight"/>
              </a:defRPr>
            </a:lvl4pPr>
            <a:lvl5pPr marL="971230" indent="-17139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20" tIns="45710" rIns="91420" bIns="45710">
            <a:noAutofit/>
          </a:bodyPr>
          <a:lstStyle>
            <a:lvl1pPr marL="228527" indent="-17139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49" indent="-21582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45" indent="-171395">
              <a:buClr>
                <a:schemeClr val="tx1"/>
              </a:buClr>
              <a:buSzPct val="80000"/>
              <a:buFont typeface="Arial"/>
              <a:buChar char="•"/>
              <a:defRPr sz="1600" b="0" i="0">
                <a:solidFill>
                  <a:schemeClr val="tx1"/>
                </a:solidFill>
                <a:latin typeface="+mn-lt"/>
                <a:cs typeface="CiscoSans ExtraLight"/>
              </a:defRPr>
            </a:lvl3pPr>
            <a:lvl4pPr marL="799838" indent="-171395">
              <a:buClr>
                <a:schemeClr val="tx1"/>
              </a:buClr>
              <a:buSzPct val="80000"/>
              <a:buFont typeface="Arial"/>
              <a:buChar char="•"/>
              <a:defRPr sz="1400" b="0" i="0">
                <a:solidFill>
                  <a:schemeClr val="tx1"/>
                </a:solidFill>
                <a:latin typeface="+mn-lt"/>
                <a:cs typeface="CiscoSans ExtraLight"/>
              </a:defRPr>
            </a:lvl4pPr>
            <a:lvl5pPr marL="971230" indent="-17139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5037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6"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63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20" tIns="45710" rIns="91420" bIns="45710" anchor="b" anchorCtr="0">
            <a:noAutofit/>
          </a:bodyPr>
          <a:lstStyle>
            <a:lvl1pPr marL="0" marR="0" indent="0" algn="l" defTabSz="68563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20" tIns="45710" rIns="91420" bIns="45710" anchor="b" anchorCtr="0">
            <a:noAutofit/>
          </a:bodyPr>
          <a:lstStyle>
            <a:lvl1pPr marL="0" marR="0" indent="0" algn="l" defTabSz="68563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20" tIns="45710" rIns="91420" bIns="45710">
            <a:noAutofit/>
          </a:bodyPr>
          <a:lstStyle>
            <a:lvl1pPr marL="233288" indent="-17139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58" indent="-17139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288" indent="-17139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58" indent="-17139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20" tIns="45710" rIns="91420" bIns="45710">
            <a:noAutofit/>
          </a:bodyPr>
          <a:lstStyle>
            <a:lvl1pPr marL="233288" indent="-17139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58" indent="-17139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23513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fontAlgn="auto">
              <a:spcBef>
                <a:spcPts val="0"/>
              </a:spcBef>
              <a:spcAft>
                <a:spcPts val="0"/>
              </a:spcAft>
              <a:defRPr/>
            </a:pPr>
            <a:endParaRPr lang="en-US" sz="2900">
              <a:latin typeface="+mj-lt"/>
            </a:endParaRPr>
          </a:p>
        </p:txBody>
      </p:sp>
      <p:sp>
        <p:nvSpPr>
          <p:cNvPr id="12" name="Text Placeholder 11"/>
          <p:cNvSpPr>
            <a:spLocks noGrp="1"/>
          </p:cNvSpPr>
          <p:nvPr>
            <p:ph type="body" sz="quarter" idx="11" hasCustomPrompt="1"/>
          </p:nvPr>
        </p:nvSpPr>
        <p:spPr>
          <a:xfrm>
            <a:off x="5148707" y="1481751"/>
            <a:ext cx="3375912" cy="1659018"/>
          </a:xfrm>
          <a:prstGeom prst="rect">
            <a:avLst/>
          </a:prstGeom>
        </p:spPr>
        <p:txBody>
          <a:bodyPr lIns="91420" tIns="45710" rIns="91420" bIns="45710">
            <a:noAutofit/>
          </a:bodyPr>
          <a:lstStyle>
            <a:lvl1pPr marL="85708" indent="-85708" algn="l" defTabSz="685637"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08" indent="-85708" algn="l" defTabSz="685637" rtl="0" eaLnBrk="1" latinLnBrk="0" hangingPunct="1">
              <a:defRPr lang="en-US" sz="1500" kern="1200" dirty="0" smtClean="0">
                <a:solidFill>
                  <a:schemeClr val="accent2"/>
                </a:solidFill>
                <a:latin typeface="Ciscolight" pitchFamily="2" charset="0"/>
                <a:ea typeface="+mn-ea"/>
                <a:cs typeface="+mn-cs"/>
              </a:defRPr>
            </a:lvl2pPr>
            <a:lvl3pPr marL="85708" indent="-85708" algn="l" defTabSz="685637" rtl="0" eaLnBrk="1" latinLnBrk="0" hangingPunct="1">
              <a:defRPr lang="en-US" sz="1500" kern="1200" dirty="0" smtClean="0">
                <a:solidFill>
                  <a:schemeClr val="accent2"/>
                </a:solidFill>
                <a:latin typeface="Ciscolight" pitchFamily="2" charset="0"/>
                <a:ea typeface="+mn-ea"/>
                <a:cs typeface="+mn-cs"/>
              </a:defRPr>
            </a:lvl3pPr>
            <a:lvl4pPr marL="85708" indent="-85708" algn="l" defTabSz="685637" rtl="0" eaLnBrk="1" latinLnBrk="0" hangingPunct="1">
              <a:defRPr lang="en-US" sz="1500" kern="1200" dirty="0" smtClean="0">
                <a:solidFill>
                  <a:schemeClr val="accent2"/>
                </a:solidFill>
                <a:latin typeface="Ciscolight" pitchFamily="2" charset="0"/>
                <a:ea typeface="+mn-ea"/>
                <a:cs typeface="+mn-cs"/>
              </a:defRPr>
            </a:lvl4pPr>
            <a:lvl5pPr marL="85708" indent="-85708" algn="l" defTabSz="685637"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4" cy="3083094"/>
          </a:xfrm>
          <a:prstGeom prst="rect">
            <a:avLst/>
          </a:prstGeom>
        </p:spPr>
        <p:txBody>
          <a:bodyPr lIns="91420" tIns="45710" rIns="91420" bIns="45710">
            <a:noAutofit/>
          </a:bodyPr>
          <a:lstStyle>
            <a:lvl1pPr marL="228527" indent="-17139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49" indent="-21582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45" indent="-171395">
              <a:buClr>
                <a:schemeClr val="tx1"/>
              </a:buClr>
              <a:buSzPct val="80000"/>
              <a:buFont typeface="Arial"/>
              <a:buChar char="•"/>
              <a:defRPr sz="1600" b="0" i="0">
                <a:solidFill>
                  <a:schemeClr val="tx1"/>
                </a:solidFill>
                <a:latin typeface="+mn-lt"/>
                <a:cs typeface="CiscoSans ExtraLight"/>
              </a:defRPr>
            </a:lvl3pPr>
            <a:lvl4pPr marL="799838" indent="-171395">
              <a:buClr>
                <a:schemeClr val="tx1"/>
              </a:buClr>
              <a:buSzPct val="80000"/>
              <a:buFont typeface="Arial"/>
              <a:buChar char="•"/>
              <a:defRPr sz="1400" b="0" i="0">
                <a:solidFill>
                  <a:schemeClr val="tx1"/>
                </a:solidFill>
                <a:latin typeface="+mn-lt"/>
                <a:cs typeface="CiscoSans ExtraLight"/>
              </a:defRPr>
            </a:lvl4pPr>
            <a:lvl5pPr marL="971230" indent="-17139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899673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3885053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03">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4" y="1540552"/>
            <a:ext cx="7972248" cy="2278837"/>
          </a:xfrm>
          <a:prstGeom prst="rect">
            <a:avLst/>
          </a:prstGeom>
        </p:spPr>
        <p:txBody>
          <a:bodyPr anchor="ctr">
            <a:noAutofit/>
          </a:bodyPr>
          <a:lstStyle>
            <a:lvl1pPr marL="183578" indent="-399920"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3566216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2" y="1439061"/>
            <a:ext cx="3820349" cy="2265389"/>
          </a:xfrm>
        </p:spPr>
        <p:txBody>
          <a:bodyPr lIns="61715" tIns="34288" rIns="61715" bIns="34288" rtlCol="0" anchor="ctr">
            <a:noAutofit/>
          </a:bodyPr>
          <a:lstStyle>
            <a:lvl1pPr marL="0" indent="0" algn="l" defTabSz="685665" rtl="0" eaLnBrk="1" latinLnBrk="0" hangingPunct="1">
              <a:lnSpc>
                <a:spcPct val="80000"/>
              </a:lnSpc>
              <a:spcBef>
                <a:spcPct val="0"/>
              </a:spcBef>
              <a:buClr>
                <a:schemeClr val="tx1"/>
              </a:buClr>
              <a:buFont typeface="Ciscolight" pitchFamily="2" charset="0"/>
              <a:buNone/>
              <a:defRPr lang="en-US" sz="4499"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540905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7"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sv-SE" noProof="0"/>
              <a:t>Klicka på ikonen för att lägga till en tabell</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03">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9923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ubrik och diagram">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7"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sv-SE" noProof="0"/>
              <a:t>Klicka på ikonen för att lägga till ett diagram</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03">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82375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7"/>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9" y="1349376"/>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sv-SE" noProof="0"/>
              <a:t>Klicka på ikonen för att lägga till ett diagram</a:t>
            </a:r>
            <a:endParaRPr lang="en-US" noProof="0" dirty="0"/>
          </a:p>
        </p:txBody>
      </p:sp>
      <p:sp>
        <p:nvSpPr>
          <p:cNvPr id="5"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969114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5"/>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1"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sv-SE" noProof="0"/>
              <a:t>Klicka på ikonen för att lägga till en bild</a:t>
            </a:r>
            <a:endParaRPr lang="en-US" noProof="0" dirty="0"/>
          </a:p>
        </p:txBody>
      </p:sp>
      <p:sp>
        <p:nvSpPr>
          <p:cNvPr id="5"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Tree>
    <p:extLst>
      <p:ext uri="{BB962C8B-B14F-4D97-AF65-F5344CB8AC3E}">
        <p14:creationId xmlns:p14="http://schemas.microsoft.com/office/powerpoint/2010/main" val="17820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dirty="0">
              <a:latin typeface="Arial"/>
              <a:cs typeface="Arial"/>
            </a:endParaRPr>
          </a:p>
        </p:txBody>
      </p:sp>
      <p:sp>
        <p:nvSpPr>
          <p:cNvPr id="4" name="Oval 3"/>
          <p:cNvSpPr/>
          <p:nvPr userDrawn="1"/>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dirty="0">
              <a:latin typeface="Aria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dirty="0">
              <a:latin typeface="Aria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10"/>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1"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2881546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2"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marL="0" marR="0" lvl="0" indent="0" algn="ctr" defTabSz="9142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2"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marL="0" marR="0" lvl="0" indent="0" algn="ctr" defTabSz="9142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2"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marL="0" marR="0" lvl="0" indent="0" algn="ctr" defTabSz="9142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sv-SE"/>
              <a:t>Klicka här för att ändra format</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7"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8" y="3873140"/>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83156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sv-SE" noProof="0"/>
              <a:t>Klicka på ikonen för att lägga till en bild</a:t>
            </a:r>
            <a:endParaRPr lang="en-US" noProof="0" dirty="0"/>
          </a:p>
        </p:txBody>
      </p:sp>
      <p:sp>
        <p:nvSpPr>
          <p:cNvPr id="6" name="Text Placeholder 2"/>
          <p:cNvSpPr>
            <a:spLocks noGrp="1"/>
          </p:cNvSpPr>
          <p:nvPr>
            <p:ph type="body" sz="quarter" idx="11" hasCustomPrompt="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79"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4261486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9"/>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sv-SE" noProof="0"/>
              <a:t>Klicka på ikonen för att lägga till en bild</a:t>
            </a:r>
            <a:endParaRPr lang="en-US" noProof="0" dirty="0"/>
          </a:p>
        </p:txBody>
      </p:sp>
      <p:sp>
        <p:nvSpPr>
          <p:cNvPr id="4" name="Text Placeholder 3"/>
          <p:cNvSpPr>
            <a:spLocks noGrp="1"/>
          </p:cNvSpPr>
          <p:nvPr>
            <p:ph type="body" sz="quarter" idx="11" hasCustomPrompt="1"/>
          </p:nvPr>
        </p:nvSpPr>
        <p:spPr>
          <a:xfrm>
            <a:off x="448786" y="3054519"/>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2169405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sv-SE" noProof="0"/>
              <a:t>Klicka på ikonen för att lägga till en bild</a:t>
            </a:r>
            <a:endParaRPr lang="en-US" noProof="0" dirty="0"/>
          </a:p>
        </p:txBody>
      </p:sp>
    </p:spTree>
    <p:extLst>
      <p:ext uri="{BB962C8B-B14F-4D97-AF65-F5344CB8AC3E}">
        <p14:creationId xmlns:p14="http://schemas.microsoft.com/office/powerpoint/2010/main" val="2078651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7"/>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sv-SE" noProof="0"/>
              <a:t>Klicka på ikonen för att lägga till en bild</a:t>
            </a:r>
            <a:endParaRPr lang="en-US" noProof="0" dirty="0"/>
          </a:p>
        </p:txBody>
      </p:sp>
    </p:spTree>
    <p:extLst>
      <p:ext uri="{BB962C8B-B14F-4D97-AF65-F5344CB8AC3E}">
        <p14:creationId xmlns:p14="http://schemas.microsoft.com/office/powerpoint/2010/main" val="3252146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135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Multi_Slide">
    <p:bg>
      <p:bgPr>
        <a:solidFill>
          <a:schemeClr val="bg1"/>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lang="en-GB" dirty="0"/>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4244356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Multi_Slide">
    <p:bg>
      <p:bgPr>
        <a:solidFill>
          <a:schemeClr val="bg1"/>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lang="en-GB" dirty="0"/>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2021727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479" name="think-cell Slide" r:id="rId4" imgW="395" imgH="394" progId="TCLayout.ActiveDocument.1">
                  <p:embed/>
                </p:oleObj>
              </mc:Choice>
              <mc:Fallback>
                <p:oleObj name="think-cell Slide" r:id="rId4" imgW="395" imgH="394"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
        <p:nvSpPr>
          <p:cNvPr id="4" name="Content Placeholder 2"/>
          <p:cNvSpPr>
            <a:spLocks noGrp="1"/>
          </p:cNvSpPr>
          <p:nvPr>
            <p:ph sz="quarter" idx="11" hasCustomPrompt="1"/>
          </p:nvPr>
        </p:nvSpPr>
        <p:spPr>
          <a:xfrm>
            <a:off x="914401" y="4635501"/>
            <a:ext cx="4945063" cy="317501"/>
          </a:xfrm>
          <a:prstGeom prst="rect">
            <a:avLst/>
          </a:prstGeom>
        </p:spPr>
        <p:txBody>
          <a:bodyPr/>
          <a:lstStyle>
            <a:lvl1pPr marL="0" indent="0">
              <a:lnSpc>
                <a:spcPct val="100000"/>
              </a:lnSpc>
              <a:spcBef>
                <a:spcPts val="0"/>
              </a:spcBef>
              <a:buNone/>
              <a:defRPr sz="800" baseline="0"/>
            </a:lvl1pPr>
            <a:lvl2pPr marL="142871" indent="0">
              <a:buNone/>
              <a:defRPr/>
            </a:lvl2pPr>
            <a:lvl3pPr marL="261931" indent="0">
              <a:buNone/>
              <a:defRPr/>
            </a:lvl3pPr>
            <a:lvl4pPr marL="333367" indent="0">
              <a:buNone/>
              <a:defRPr/>
            </a:lvl4pPr>
            <a:lvl5pPr marL="404802" indent="0">
              <a:buNone/>
              <a:defRPr/>
            </a:lvl5pPr>
          </a:lstStyle>
          <a:p>
            <a:pPr lvl="0"/>
            <a:r>
              <a:rPr lang="en-US" dirty="0" smtClean="0"/>
              <a:t>Insert note</a:t>
            </a:r>
          </a:p>
        </p:txBody>
      </p:sp>
      <p:sp>
        <p:nvSpPr>
          <p:cNvPr id="5" name="Content Placeholder 2"/>
          <p:cNvSpPr>
            <a:spLocks noGrp="1"/>
          </p:cNvSpPr>
          <p:nvPr>
            <p:ph sz="quarter" idx="12" hasCustomPrompt="1"/>
          </p:nvPr>
        </p:nvSpPr>
        <p:spPr>
          <a:xfrm>
            <a:off x="437767" y="4953002"/>
            <a:ext cx="4945063" cy="190499"/>
          </a:xfrm>
          <a:prstGeom prst="rect">
            <a:avLst/>
          </a:prstGeom>
        </p:spPr>
        <p:txBody>
          <a:bodyPr anchor="b"/>
          <a:lstStyle>
            <a:lvl1pPr marL="0" indent="0">
              <a:lnSpc>
                <a:spcPct val="100000"/>
              </a:lnSpc>
              <a:buNone/>
              <a:defRPr sz="800" baseline="0"/>
            </a:lvl1pPr>
            <a:lvl2pPr marL="142871" indent="0">
              <a:buNone/>
              <a:defRPr/>
            </a:lvl2pPr>
            <a:lvl3pPr marL="261931" indent="0">
              <a:buNone/>
              <a:defRPr/>
            </a:lvl3pPr>
            <a:lvl4pPr marL="333367" indent="0">
              <a:buNone/>
              <a:defRPr/>
            </a:lvl4pPr>
            <a:lvl5pPr marL="404802" indent="0">
              <a:buNone/>
              <a:defRPr/>
            </a:lvl5pPr>
          </a:lstStyle>
          <a:p>
            <a:pPr lvl="0"/>
            <a:r>
              <a:rPr lang="en-US" dirty="0" smtClean="0"/>
              <a:t>Insert Source</a:t>
            </a:r>
            <a:endParaRPr lang="en-US" dirty="0"/>
          </a:p>
        </p:txBody>
      </p:sp>
    </p:spTree>
    <p:extLst>
      <p:ext uri="{BB962C8B-B14F-4D97-AF65-F5344CB8AC3E}">
        <p14:creationId xmlns:p14="http://schemas.microsoft.com/office/powerpoint/2010/main" val="390111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5_Segu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a:noFill/>
          <a:ln>
            <a:noFill/>
          </a:ln>
        </p:spPr>
        <p:txBody>
          <a:bodyPr vert="horz" wrap="square" lIns="91424" tIns="45712" rIns="91424" bIns="45712" numCol="1" anchor="ctr" anchorCtr="0" compatLnSpc="1">
            <a:prstTxWarp prst="textNoShape">
              <a:avLst/>
            </a:prstTxWarp>
          </a:bodyPr>
          <a:lstStyle>
            <a:lvl1pPr>
              <a:defRPr lang="en-US" dirty="0"/>
            </a:lvl1pPr>
          </a:lstStyle>
          <a:p>
            <a:pPr lvl="0"/>
            <a:r>
              <a:rPr lang="en-GB" dirty="0" smtClean="0"/>
              <a:t>Section Title Goes Here</a:t>
            </a:r>
            <a:endParaRPr lang="en-US" dirty="0"/>
          </a:p>
        </p:txBody>
      </p:sp>
      <p:sp>
        <p:nvSpPr>
          <p:cNvPr id="7" name="Rectangle 7"/>
          <p:cNvSpPr>
            <a:spLocks noChangeArrowheads="1"/>
          </p:cNvSpPr>
          <p:nvPr userDrawn="1"/>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29"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9935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312" name="Shape 312"/>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378"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2"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313" name="Shape 31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400" smtClean="0">
                <a:solidFill>
                  <a:srgbClr val="000000"/>
                </a:solidFill>
                <a:ea typeface="Arial"/>
                <a:cs typeface="Arial"/>
                <a:sym typeface="Arial"/>
              </a:rPr>
              <a:pPr>
                <a:buClr>
                  <a:srgbClr val="000000"/>
                </a:buClr>
                <a:buSzPct val="25000"/>
              </a:pPr>
              <a:t>‹#›</a:t>
            </a:fld>
            <a:endParaRPr lang="en-US" sz="1400">
              <a:solidFill>
                <a:srgbClr val="000000"/>
              </a:solidFill>
              <a:ea typeface="Arial"/>
              <a:cs typeface="Arial"/>
              <a:sym typeface="Arial"/>
            </a:endParaRPr>
          </a:p>
        </p:txBody>
      </p:sp>
    </p:spTree>
    <p:extLst>
      <p:ext uri="{BB962C8B-B14F-4D97-AF65-F5344CB8AC3E}">
        <p14:creationId xmlns:p14="http://schemas.microsoft.com/office/powerpoint/2010/main" val="226482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42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431927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29"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pic>
        <p:nvPicPr>
          <p:cNvPr id="10"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5270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5_Bullet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455" name="think-cell Slide" r:id="rId4" imgW="126" imgH="126" progId="TCLayout.ActiveDocument.1">
                  <p:embed/>
                </p:oleObj>
              </mc:Choice>
              <mc:Fallback>
                <p:oleObj name="think-cell Slide" r:id="rId4" imgW="126" imgH="126"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85" tIns="60942" rIns="121885" bIns="6094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70802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8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82"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39" indent="-171411">
              <a:buClr>
                <a:schemeClr val="tx2"/>
              </a:buClr>
              <a:buSzPct val="80000"/>
              <a:buFont typeface="Arial"/>
              <a:buChar char="•"/>
              <a:defRPr sz="1600" b="0" i="0">
                <a:solidFill>
                  <a:schemeClr val="tx2"/>
                </a:solidFill>
                <a:latin typeface="+mn-lt"/>
                <a:cs typeface="CiscoSans ExtraLight"/>
              </a:defRPr>
            </a:lvl3pPr>
            <a:lvl4pPr marL="911012" indent="-171411">
              <a:buClr>
                <a:schemeClr val="tx2"/>
              </a:buClr>
              <a:buSzPct val="80000"/>
              <a:buFont typeface="Arial"/>
              <a:buChar char="•"/>
              <a:defRPr sz="1400" b="0" i="0">
                <a:solidFill>
                  <a:schemeClr val="tx2"/>
                </a:solidFill>
                <a:latin typeface="+mn-lt"/>
                <a:cs typeface="CiscoSans ExtraLight"/>
              </a:defRPr>
            </a:lvl4pPr>
            <a:lvl5pPr marL="1082423" indent="-168236">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91929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8"/>
            <a:ext cx="9153144" cy="5155499"/>
          </a:xfrm>
          <a:prstGeom prst="rect">
            <a:avLst/>
          </a:prstGeom>
        </p:spPr>
      </p:pic>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26048" y="320676"/>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7" y="4078552"/>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7" y="4363905"/>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40029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5_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fr-FR" smtClean="0"/>
              <a:t>Cliquez pour modifier les styles du texte du masque</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fr-FR" smtClean="0"/>
              <a:t>Cliquez et modifiez le titre</a:t>
            </a:r>
            <a:endParaRPr lang="en-GB" dirty="0"/>
          </a:p>
        </p:txBody>
      </p:sp>
    </p:spTree>
    <p:extLst>
      <p:ext uri="{BB962C8B-B14F-4D97-AF65-F5344CB8AC3E}">
        <p14:creationId xmlns:p14="http://schemas.microsoft.com/office/powerpoint/2010/main" val="3226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1" y="1004812"/>
            <a:ext cx="8580924" cy="372427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841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431"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91625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6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4" y="1347788"/>
            <a:ext cx="8277344" cy="3168210"/>
          </a:xfrm>
          <a:prstGeom prst="rect">
            <a:avLst/>
          </a:prstGeom>
        </p:spPr>
        <p:txBody>
          <a:bodyPr lIns="68559" tIns="34283" rIns="68559" bIns="34283">
            <a:noAutofit/>
          </a:bodyPr>
          <a:lstStyle>
            <a:lvl1pPr marL="280824" indent="-223709">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713" indent="-215774">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287" indent="-171354">
              <a:buClr>
                <a:schemeClr val="tx2"/>
              </a:buClr>
              <a:buSzPct val="80000"/>
              <a:buFont typeface="Arial"/>
              <a:buChar char="•"/>
              <a:defRPr sz="1600" b="0" i="0">
                <a:solidFill>
                  <a:schemeClr val="tx2"/>
                </a:solidFill>
                <a:latin typeface="+mn-lt"/>
                <a:cs typeface="CiscoSans ExtraLight"/>
              </a:defRPr>
            </a:lvl3pPr>
            <a:lvl4pPr marL="910703" indent="-171354">
              <a:buClr>
                <a:schemeClr val="tx2"/>
              </a:buClr>
              <a:buSzPct val="80000"/>
              <a:buFont typeface="Arial"/>
              <a:buChar char="•"/>
              <a:defRPr sz="1400" b="0" i="0">
                <a:solidFill>
                  <a:schemeClr val="tx2"/>
                </a:solidFill>
                <a:latin typeface="+mn-lt"/>
                <a:cs typeface="CiscoSans ExtraLight"/>
              </a:defRPr>
            </a:lvl4pPr>
            <a:lvl5pPr marL="1082054" indent="-168179">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22"/>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702892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90"/>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Title 1"/>
          <p:cNvSpPr>
            <a:spLocks noGrp="1"/>
          </p:cNvSpPr>
          <p:nvPr>
            <p:ph type="title" hasCustomPrompt="1"/>
          </p:nvPr>
        </p:nvSpPr>
        <p:spPr>
          <a:xfrm>
            <a:off x="356616" y="155577"/>
            <a:ext cx="8513064" cy="434974"/>
          </a:xfrm>
        </p:spPr>
        <p:txBody>
          <a:bodyPr/>
          <a:lstStyle>
            <a:lvl1pPr marL="6251" indent="-6251" algn="l" defTabSz="457189"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smtClean="0"/>
              <a:t>Slide Title</a:t>
            </a:r>
            <a:endParaRPr lang="en-US" dirty="0"/>
          </a:p>
        </p:txBody>
      </p:sp>
    </p:spTree>
    <p:extLst>
      <p:ext uri="{BB962C8B-B14F-4D97-AF65-F5344CB8AC3E}">
        <p14:creationId xmlns:p14="http://schemas.microsoft.com/office/powerpoint/2010/main" val="4192369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92"/>
            <a:ext cx="359666" cy="274637"/>
          </a:xfrm>
          <a:prstGeom prst="rect">
            <a:avLst/>
          </a:prstGeom>
        </p:spPr>
        <p:txBody>
          <a:bodyPr vert="horz" lIns="121917" tIns="60958" rIns="121917" bIns="60958" rtlCol="0" anchor="ctr"/>
          <a:lstStyle>
            <a:lvl1pPr algn="r">
              <a:defRPr lang="en-US" sz="600" kern="1200" smtClean="0">
                <a:solidFill>
                  <a:srgbClr val="000000"/>
                </a:solidFill>
                <a:latin typeface="+mn-lt"/>
                <a:ea typeface="+mn-ea"/>
                <a:cs typeface="CiscoSans Thin"/>
              </a:defRPr>
            </a:lvl1pPr>
          </a:lstStyle>
          <a:p>
            <a:pPr defTabSz="685783"/>
            <a:fld id="{96A97DD0-5BE7-4856-A2A9-C42C6688E607}" type="slidenum">
              <a:rPr lang="uk-UA" smtClean="0"/>
              <a:pPr defTabSz="685783"/>
              <a:t>‹#›</a:t>
            </a:fld>
            <a:endParaRPr lang="uk-UA"/>
          </a:p>
        </p:txBody>
      </p:sp>
      <p:sp>
        <p:nvSpPr>
          <p:cNvPr id="8" name="Footer Placeholder 2"/>
          <p:cNvSpPr>
            <a:spLocks noGrp="1"/>
          </p:cNvSpPr>
          <p:nvPr>
            <p:ph type="ftr" sz="quarter" idx="3"/>
          </p:nvPr>
        </p:nvSpPr>
        <p:spPr>
          <a:xfrm>
            <a:off x="5222536" y="4926180"/>
            <a:ext cx="716863" cy="175245"/>
          </a:xfrm>
          <a:prstGeom prst="rect">
            <a:avLst/>
          </a:prstGeom>
          <a:noFill/>
          <a:ln w="9525">
            <a:noFill/>
            <a:miter lim="800000"/>
            <a:headEnd/>
            <a:tailEnd/>
          </a:ln>
          <a:effectLst/>
        </p:spPr>
        <p:txBody>
          <a:bodyPr wrap="square" lIns="82113" tIns="41055" rIns="82113" bIns="41055" anchor="b">
            <a:spAutoFit/>
          </a:bodyPr>
          <a:lstStyle>
            <a:lvl1pPr algn="l">
              <a:defRPr lang="en-US" sz="600" dirty="0">
                <a:solidFill>
                  <a:srgbClr val="000000"/>
                </a:solidFill>
                <a:cs typeface="CiscoSans Thin"/>
              </a:defRPr>
            </a:lvl1pPr>
          </a:lstStyle>
          <a:p>
            <a:pPr defTabSz="610699"/>
            <a:r>
              <a:rPr lang="en-GB" smtClean="0">
                <a:latin typeface="CiscoSansTT ExtraLight"/>
              </a:rPr>
              <a:t>Presentation ID</a:t>
            </a:r>
            <a:endParaRPr lang="en-GB">
              <a:latin typeface="CiscoSansTT ExtraLight"/>
            </a:endParaRPr>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351682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7" y="341315"/>
            <a:ext cx="834548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3730514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89993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07299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698115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66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924665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20845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95159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69088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947435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01432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502573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05761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725459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281661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24525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98007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124288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83410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54107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49646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13354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74362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892940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670402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4205847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699332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421492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333233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803895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764979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003771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850594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128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640769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446476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400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985839-C374-7F43-BEB6-20772F37AB75}"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18DB0-3781-7A45-B8B2-F15541C264B0}" type="slidenum">
              <a:rPr lang="en-US" smtClean="0"/>
              <a:t>‹#›</a:t>
            </a:fld>
            <a:endParaRPr lang="en-US"/>
          </a:p>
        </p:txBody>
      </p:sp>
    </p:spTree>
    <p:extLst>
      <p:ext uri="{BB962C8B-B14F-4D97-AF65-F5344CB8AC3E}">
        <p14:creationId xmlns:p14="http://schemas.microsoft.com/office/powerpoint/2010/main" val="910021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6971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0728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474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91698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08454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900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52621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773354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502451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832560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0504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22504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443634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8684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26879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451418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432836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089240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39779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753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30844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775593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322180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616042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567752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043006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521694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901542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543030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558690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731412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867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942941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497033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068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20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09972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Multi_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91" name="think-cell Slide" r:id="rId4" imgW="314" imgH="314" progId="TCLayout.ActiveDocument.1">
                  <p:embed/>
                </p:oleObj>
              </mc:Choice>
              <mc:Fallback>
                <p:oleObj name="think-cell Slide" r:id="rId4" imgW="314" imgH="31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59086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D520721F-E475-5042-8ABD-3DCF048144A2}" type="datetimeFigureOut">
              <a:rPr lang="en-US" smtClean="0"/>
              <a:t>12/14/2017</a:t>
            </a:fld>
            <a:endParaRPr lang="en-US" dirty="0"/>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C24AF5B7-A7E9-0346-A4F9-2FAB6474C733}" type="slidenum">
              <a:rPr lang="en-US" smtClean="0"/>
              <a:t>‹#›</a:t>
            </a:fld>
            <a:endParaRPr lang="en-US" dirty="0"/>
          </a:p>
        </p:txBody>
      </p:sp>
    </p:spTree>
    <p:extLst>
      <p:ext uri="{BB962C8B-B14F-4D97-AF65-F5344CB8AC3E}">
        <p14:creationId xmlns:p14="http://schemas.microsoft.com/office/powerpoint/2010/main" val="313278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985839-C374-7F43-BEB6-20772F37AB75}"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18DB0-3781-7A45-B8B2-F15541C264B0}" type="slidenum">
              <a:rPr lang="en-US" smtClean="0"/>
              <a:t>‹#›</a:t>
            </a:fld>
            <a:endParaRPr lang="en-US"/>
          </a:p>
        </p:txBody>
      </p:sp>
    </p:spTree>
    <p:extLst>
      <p:ext uri="{BB962C8B-B14F-4D97-AF65-F5344CB8AC3E}">
        <p14:creationId xmlns:p14="http://schemas.microsoft.com/office/powerpoint/2010/main" val="2373278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nchor="t" anchorCtr="0"/>
          <a:lstStyle>
            <a:lvl1pPr algn="l" defTabSz="685800" rtl="0" eaLnBrk="1" latinLnBrk="0" hangingPunct="1">
              <a:lnSpc>
                <a:spcPct val="80000"/>
              </a:lnSpc>
              <a:spcBef>
                <a:spcPct val="0"/>
              </a:spcBef>
              <a:buNone/>
              <a:defRPr lang="en-US" sz="2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008126"/>
            <a:ext cx="8578850" cy="3723894"/>
          </a:xfrm>
          <a:prstGeom prst="rect">
            <a:avLst/>
          </a:prstGeom>
        </p:spPr>
        <p:txBody>
          <a:bodyPr/>
          <a:lstStyle>
            <a:lvl1pPr>
              <a:lnSpc>
                <a:spcPct val="95000"/>
              </a:lnSpc>
              <a:spcBef>
                <a:spcPts val="1110"/>
              </a:spcBef>
              <a:defRPr sz="1650">
                <a:solidFill>
                  <a:schemeClr val="bg1"/>
                </a:solidFill>
                <a:latin typeface="+mj-lt"/>
              </a:defRPr>
            </a:lvl1pPr>
            <a:lvl2pPr>
              <a:lnSpc>
                <a:spcPct val="95000"/>
              </a:lnSpc>
              <a:spcBef>
                <a:spcPts val="45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userDrawn="1"/>
        </p:nvSpPr>
        <p:spPr>
          <a:xfrm>
            <a:off x="-1" y="1019175"/>
            <a:ext cx="9144001" cy="3767138"/>
          </a:xfrm>
          <a:prstGeom prst="rect">
            <a:avLst/>
          </a:prstGeom>
          <a:gradFill>
            <a:gsLst>
              <a:gs pos="0">
                <a:schemeClr val="tx1">
                  <a:lumMod val="50000"/>
                </a:schemeClr>
              </a:gs>
              <a:gs pos="14000">
                <a:schemeClr val="accent1">
                  <a:tint val="23500"/>
                  <a:satMod val="160000"/>
                  <a:alpha val="0"/>
                </a:schemeClr>
              </a:gs>
            </a:gsLst>
            <a:lin ang="540000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84726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solidFill>
                  <a:schemeClr val="accent6"/>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4"/>
            <a:ext cx="8513064" cy="339883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1"/>
          <p:cNvSpPr>
            <a:spLocks noGrp="1"/>
          </p:cNvSpPr>
          <p:nvPr>
            <p:ph type="sldNum" sz="quarter" idx="4"/>
          </p:nvPr>
        </p:nvSpPr>
        <p:spPr>
          <a:xfrm>
            <a:off x="8409709" y="4884990"/>
            <a:ext cx="359666" cy="274637"/>
          </a:xfrm>
          <a:prstGeom prst="rect">
            <a:avLst/>
          </a:prstGeom>
        </p:spPr>
        <p:txBody>
          <a:bodyPr vert="horz" lIns="121917" tIns="60958" rIns="121917" bIns="60958"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4" y="4926178"/>
            <a:ext cx="716863" cy="175245"/>
          </a:xfrm>
          <a:prstGeom prst="rect">
            <a:avLst/>
          </a:prstGeom>
          <a:noFill/>
          <a:ln w="9525">
            <a:noFill/>
            <a:miter lim="800000"/>
            <a:headEnd/>
            <a:tailEnd/>
          </a:ln>
          <a:effectLst/>
        </p:spPr>
        <p:txBody>
          <a:bodyPr wrap="square" lIns="82113" tIns="41055" rIns="82113" bIns="41055" anchor="b">
            <a:spAutoFit/>
          </a:bodyPr>
          <a:lstStyle>
            <a:lvl1pPr algn="l">
              <a:defRPr lang="en-US" sz="600" dirty="0">
                <a:solidFill>
                  <a:srgbClr val="000000"/>
                </a:solidFill>
                <a:cs typeface="CiscoSans Thin"/>
              </a:defRPr>
            </a:lvl1pPr>
          </a:lstStyle>
          <a:p>
            <a:pPr defTabSz="610729"/>
            <a:r>
              <a:rPr lang="tr-TR" smtClean="0"/>
              <a:t>BRKARC-2259</a:t>
            </a:r>
            <a:endParaRPr lang="tr-TR"/>
          </a:p>
        </p:txBody>
      </p:sp>
    </p:spTree>
    <p:extLst>
      <p:ext uri="{BB962C8B-B14F-4D97-AF65-F5344CB8AC3E}">
        <p14:creationId xmlns:p14="http://schemas.microsoft.com/office/powerpoint/2010/main" val="1901354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BRKARC-2259</a:t>
            </a:r>
            <a:endParaRPr lang="en-US">
              <a:ea typeface="ＭＳ Ｐゴシック" charset="0"/>
            </a:endParaRPr>
          </a:p>
        </p:txBody>
      </p:sp>
      <p:sp>
        <p:nvSpPr>
          <p:cNvPr id="5" name="Title 1"/>
          <p:cNvSpPr>
            <a:spLocks noGrp="1"/>
          </p:cNvSpPr>
          <p:nvPr>
            <p:ph type="title" hasCustomPrompt="1"/>
          </p:nvPr>
        </p:nvSpPr>
        <p:spPr>
          <a:xfrm>
            <a:off x="356616" y="384048"/>
            <a:ext cx="8513064" cy="434974"/>
          </a:xfrm>
        </p:spPr>
        <p:txBody>
          <a:bodyPr/>
          <a:lstStyle>
            <a:lvl1pPr>
              <a:defRPr baseline="0">
                <a:solidFill>
                  <a:schemeClr val="accent6"/>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777134"/>
            <a:ext cx="8513064" cy="381000"/>
          </a:xfrm>
          <a:prstGeom prst="rect">
            <a:avLst/>
          </a:prstGeom>
        </p:spPr>
        <p:txBody>
          <a:bodyPr/>
          <a:lstStyle>
            <a:lvl1pPr marL="1785" indent="0">
              <a:buNone/>
              <a:defRPr>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509368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endParaRPr lang="en-GB" dirty="0"/>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1040398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Segue Demo">
    <p:spTree>
      <p:nvGrpSpPr>
        <p:cNvPr id="1" name=""/>
        <p:cNvGrpSpPr/>
        <p:nvPr/>
      </p:nvGrpSpPr>
      <p:grpSpPr>
        <a:xfrm>
          <a:off x="0" y="0"/>
          <a:ext cx="0" cy="0"/>
          <a:chOff x="0" y="0"/>
          <a:chExt cx="0" cy="0"/>
        </a:xfrm>
      </p:grpSpPr>
      <p:sp>
        <p:nvSpPr>
          <p:cNvPr id="11" name="Rectangle 10"/>
          <p:cNvSpPr/>
          <p:nvPr userDrawn="1"/>
        </p:nvSpPr>
        <p:spPr bwMode="auto">
          <a:xfrm>
            <a:off x="0" y="0"/>
            <a:ext cx="9144000" cy="5160536"/>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grpSp>
        <p:nvGrpSpPr>
          <p:cNvPr id="12" name="Group 11"/>
          <p:cNvGrpSpPr/>
          <p:nvPr userDrawn="1"/>
        </p:nvGrpSpPr>
        <p:grpSpPr>
          <a:xfrm>
            <a:off x="0" y="3341679"/>
            <a:ext cx="9144000" cy="1818857"/>
            <a:chOff x="0" y="3324643"/>
            <a:chExt cx="9144000" cy="1818857"/>
          </a:xfrm>
          <a:solidFill>
            <a:srgbClr val="005073"/>
          </a:solidFill>
        </p:grpSpPr>
        <p:grpSp>
          <p:nvGrpSpPr>
            <p:cNvPr id="14" name="Group 13"/>
            <p:cNvGrpSpPr/>
            <p:nvPr/>
          </p:nvGrpSpPr>
          <p:grpSpPr>
            <a:xfrm>
              <a:off x="0" y="3324643"/>
              <a:ext cx="9144000" cy="1709204"/>
              <a:chOff x="2676240" y="1391040"/>
              <a:chExt cx="5323319" cy="995039"/>
            </a:xfrm>
            <a:grpFill/>
          </p:grpSpPr>
          <p:sp>
            <p:nvSpPr>
              <p:cNvPr id="16" name="Freeform: Shape 1"/>
              <p:cNvSpPr/>
              <p:nvPr/>
            </p:nvSpPr>
            <p:spPr>
              <a:xfrm>
                <a:off x="2676240" y="2204279"/>
                <a:ext cx="5323319" cy="181800"/>
              </a:xfrm>
              <a:custGeom>
                <a:avLst/>
                <a:gdLst/>
                <a:ahLst/>
                <a:cxnLst>
                  <a:cxn ang="3cd4">
                    <a:pos x="hc" y="t"/>
                  </a:cxn>
                  <a:cxn ang="cd2">
                    <a:pos x="l" y="vc"/>
                  </a:cxn>
                  <a:cxn ang="cd4">
                    <a:pos x="hc" y="b"/>
                  </a:cxn>
                  <a:cxn ang="0">
                    <a:pos x="r" y="vc"/>
                  </a:cxn>
                </a:cxnLst>
                <a:rect l="l" t="t" r="r" b="b"/>
                <a:pathLst>
                  <a:path w="14804" h="506">
                    <a:moveTo>
                      <a:pt x="7403" y="506"/>
                    </a:moveTo>
                    <a:lnTo>
                      <a:pt x="0" y="506"/>
                    </a:lnTo>
                    <a:lnTo>
                      <a:pt x="0" y="0"/>
                    </a:lnTo>
                    <a:lnTo>
                      <a:pt x="14804" y="0"/>
                    </a:lnTo>
                    <a:lnTo>
                      <a:pt x="14804" y="506"/>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440927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4554360" y="2088719"/>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4733279" y="1795320"/>
                <a:ext cx="68400" cy="525960"/>
              </a:xfrm>
              <a:custGeom>
                <a:avLst/>
                <a:gdLst/>
                <a:ahLst/>
                <a:cxnLst>
                  <a:cxn ang="3cd4">
                    <a:pos x="hc" y="t"/>
                  </a:cxn>
                  <a:cxn ang="cd2">
                    <a:pos x="l" y="vc"/>
                  </a:cxn>
                  <a:cxn ang="cd4">
                    <a:pos x="hc" y="b"/>
                  </a:cxn>
                  <a:cxn ang="0">
                    <a:pos x="r" y="vc"/>
                  </a:cxn>
                </a:cxnLst>
                <a:rect l="l" t="t" r="r" b="b"/>
                <a:pathLst>
                  <a:path w="191" h="1462">
                    <a:moveTo>
                      <a:pt x="96"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4659120" y="2103120"/>
                <a:ext cx="114840" cy="211320"/>
              </a:xfrm>
              <a:custGeom>
                <a:avLst/>
                <a:gdLst/>
                <a:ahLst/>
                <a:cxnLst>
                  <a:cxn ang="3cd4">
                    <a:pos x="hc" y="t"/>
                  </a:cxn>
                  <a:cxn ang="cd2">
                    <a:pos x="l" y="vc"/>
                  </a:cxn>
                  <a:cxn ang="cd4">
                    <a:pos x="hc" y="b"/>
                  </a:cxn>
                  <a:cxn ang="0">
                    <a:pos x="r" y="vc"/>
                  </a:cxn>
                </a:cxnLst>
                <a:rect l="l" t="t" r="r" b="b"/>
                <a:pathLst>
                  <a:path w="320" h="588">
                    <a:moveTo>
                      <a:pt x="160" y="588"/>
                    </a:moveTo>
                    <a:lnTo>
                      <a:pt x="0" y="588"/>
                    </a:lnTo>
                    <a:lnTo>
                      <a:pt x="0" y="0"/>
                    </a:lnTo>
                    <a:lnTo>
                      <a:pt x="320" y="0"/>
                    </a:lnTo>
                    <a:lnTo>
                      <a:pt x="320" y="58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4938479" y="2107800"/>
                <a:ext cx="571680" cy="148320"/>
              </a:xfrm>
              <a:custGeom>
                <a:avLst/>
                <a:gdLst/>
                <a:ahLst/>
                <a:cxnLst>
                  <a:cxn ang="3cd4">
                    <a:pos x="hc" y="t"/>
                  </a:cxn>
                  <a:cxn ang="cd2">
                    <a:pos x="l" y="vc"/>
                  </a:cxn>
                  <a:cxn ang="cd4">
                    <a:pos x="hc" y="b"/>
                  </a:cxn>
                  <a:cxn ang="0">
                    <a:pos x="r" y="vc"/>
                  </a:cxn>
                </a:cxnLst>
                <a:rect l="l" t="t" r="r" b="b"/>
                <a:pathLst>
                  <a:path w="1589" h="413">
                    <a:moveTo>
                      <a:pt x="794" y="413"/>
                    </a:moveTo>
                    <a:lnTo>
                      <a:pt x="0" y="413"/>
                    </a:lnTo>
                    <a:lnTo>
                      <a:pt x="0" y="0"/>
                    </a:lnTo>
                    <a:lnTo>
                      <a:pt x="1589" y="0"/>
                    </a:lnTo>
                    <a:lnTo>
                      <a:pt x="1589" y="41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7"/>
              <p:cNvSpPr/>
              <p:nvPr/>
            </p:nvSpPr>
            <p:spPr>
              <a:xfrm>
                <a:off x="4640040" y="2163240"/>
                <a:ext cx="783359" cy="76680"/>
              </a:xfrm>
              <a:custGeom>
                <a:avLst/>
                <a:gdLst/>
                <a:ahLst/>
                <a:cxnLst>
                  <a:cxn ang="3cd4">
                    <a:pos x="hc" y="t"/>
                  </a:cxn>
                  <a:cxn ang="cd2">
                    <a:pos x="l" y="vc"/>
                  </a:cxn>
                  <a:cxn ang="cd4">
                    <a:pos x="hc" y="b"/>
                  </a:cxn>
                  <a:cxn ang="0">
                    <a:pos x="r" y="vc"/>
                  </a:cxn>
                </a:cxnLst>
                <a:rect l="l" t="t" r="r" b="b"/>
                <a:pathLst>
                  <a:path w="2177" h="214">
                    <a:moveTo>
                      <a:pt x="1088" y="214"/>
                    </a:moveTo>
                    <a:lnTo>
                      <a:pt x="0" y="214"/>
                    </a:lnTo>
                    <a:lnTo>
                      <a:pt x="0" y="0"/>
                    </a:lnTo>
                    <a:lnTo>
                      <a:pt x="2177" y="0"/>
                    </a:lnTo>
                    <a:lnTo>
                      <a:pt x="2177" y="21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8"/>
              <p:cNvSpPr/>
              <p:nvPr/>
            </p:nvSpPr>
            <p:spPr>
              <a:xfrm>
                <a:off x="310715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9"/>
              <p:cNvSpPr/>
              <p:nvPr/>
            </p:nvSpPr>
            <p:spPr>
              <a:xfrm>
                <a:off x="789407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0"/>
              <p:cNvSpPr/>
              <p:nvPr/>
            </p:nvSpPr>
            <p:spPr>
              <a:xfrm>
                <a:off x="3252239" y="2088719"/>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Shape 11"/>
              <p:cNvSpPr/>
              <p:nvPr/>
            </p:nvSpPr>
            <p:spPr>
              <a:xfrm>
                <a:off x="3432239" y="1795320"/>
                <a:ext cx="68400" cy="525960"/>
              </a:xfrm>
              <a:custGeom>
                <a:avLst/>
                <a:gdLst/>
                <a:ahLst/>
                <a:cxnLst>
                  <a:cxn ang="3cd4">
                    <a:pos x="hc" y="t"/>
                  </a:cxn>
                  <a:cxn ang="cd2">
                    <a:pos x="l" y="vc"/>
                  </a:cxn>
                  <a:cxn ang="cd4">
                    <a:pos x="hc" y="b"/>
                  </a:cxn>
                  <a:cxn ang="0">
                    <a:pos x="r" y="vc"/>
                  </a:cxn>
                </a:cxnLst>
                <a:rect l="l" t="t" r="r" b="b"/>
                <a:pathLst>
                  <a:path w="191" h="1462">
                    <a:moveTo>
                      <a:pt x="95"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Freeform: Shape 12"/>
              <p:cNvSpPr/>
              <p:nvPr/>
            </p:nvSpPr>
            <p:spPr>
              <a:xfrm>
                <a:off x="3524759" y="1795320"/>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13"/>
              <p:cNvSpPr/>
              <p:nvPr/>
            </p:nvSpPr>
            <p:spPr>
              <a:xfrm>
                <a:off x="3617279" y="1795320"/>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14"/>
              <p:cNvSpPr/>
              <p:nvPr/>
            </p:nvSpPr>
            <p:spPr>
              <a:xfrm>
                <a:off x="3357720" y="2103120"/>
                <a:ext cx="115200" cy="211320"/>
              </a:xfrm>
              <a:custGeom>
                <a:avLst/>
                <a:gdLst/>
                <a:ahLst/>
                <a:cxnLst>
                  <a:cxn ang="3cd4">
                    <a:pos x="hc" y="t"/>
                  </a:cxn>
                  <a:cxn ang="cd2">
                    <a:pos x="l" y="vc"/>
                  </a:cxn>
                  <a:cxn ang="cd4">
                    <a:pos x="hc" y="b"/>
                  </a:cxn>
                  <a:cxn ang="0">
                    <a:pos x="r" y="vc"/>
                  </a:cxn>
                </a:cxnLst>
                <a:rect l="l" t="t" r="r" b="b"/>
                <a:pathLst>
                  <a:path w="321" h="588">
                    <a:moveTo>
                      <a:pt x="161" y="588"/>
                    </a:moveTo>
                    <a:lnTo>
                      <a:pt x="0" y="588"/>
                    </a:lnTo>
                    <a:lnTo>
                      <a:pt x="0" y="0"/>
                    </a:lnTo>
                    <a:lnTo>
                      <a:pt x="321" y="0"/>
                    </a:lnTo>
                    <a:lnTo>
                      <a:pt x="321" y="58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15"/>
              <p:cNvSpPr/>
              <p:nvPr/>
            </p:nvSpPr>
            <p:spPr>
              <a:xfrm>
                <a:off x="3337920" y="2163240"/>
                <a:ext cx="782999" cy="76680"/>
              </a:xfrm>
              <a:custGeom>
                <a:avLst/>
                <a:gdLst/>
                <a:ahLst/>
                <a:cxnLst>
                  <a:cxn ang="3cd4">
                    <a:pos x="hc" y="t"/>
                  </a:cxn>
                  <a:cxn ang="cd2">
                    <a:pos x="l" y="vc"/>
                  </a:cxn>
                  <a:cxn ang="cd4">
                    <a:pos x="hc" y="b"/>
                  </a:cxn>
                  <a:cxn ang="0">
                    <a:pos x="r" y="vc"/>
                  </a:cxn>
                </a:cxnLst>
                <a:rect l="l" t="t" r="r" b="b"/>
                <a:pathLst>
                  <a:path w="2176" h="214">
                    <a:moveTo>
                      <a:pt x="1088" y="214"/>
                    </a:moveTo>
                    <a:lnTo>
                      <a:pt x="0" y="214"/>
                    </a:lnTo>
                    <a:lnTo>
                      <a:pt x="0" y="0"/>
                    </a:lnTo>
                    <a:lnTo>
                      <a:pt x="2176" y="0"/>
                    </a:lnTo>
                    <a:lnTo>
                      <a:pt x="2176" y="21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16"/>
              <p:cNvSpPr/>
              <p:nvPr/>
            </p:nvSpPr>
            <p:spPr>
              <a:xfrm>
                <a:off x="4827960" y="1766520"/>
                <a:ext cx="67320" cy="427680"/>
              </a:xfrm>
              <a:custGeom>
                <a:avLst/>
                <a:gdLst/>
                <a:ahLst/>
                <a:cxnLst>
                  <a:cxn ang="3cd4">
                    <a:pos x="hc" y="t"/>
                  </a:cxn>
                  <a:cxn ang="cd2">
                    <a:pos x="l" y="vc"/>
                  </a:cxn>
                  <a:cxn ang="cd4">
                    <a:pos x="hc" y="b"/>
                  </a:cxn>
                  <a:cxn ang="0">
                    <a:pos x="r" y="vc"/>
                  </a:cxn>
                </a:cxnLst>
                <a:rect l="l" t="t" r="r" b="b"/>
                <a:pathLst>
                  <a:path w="188" h="1189">
                    <a:moveTo>
                      <a:pt x="94" y="1189"/>
                    </a:moveTo>
                    <a:lnTo>
                      <a:pt x="0" y="1189"/>
                    </a:lnTo>
                    <a:lnTo>
                      <a:pt x="0" y="0"/>
                    </a:lnTo>
                    <a:lnTo>
                      <a:pt x="188" y="0"/>
                    </a:lnTo>
                    <a:lnTo>
                      <a:pt x="188" y="118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17"/>
              <p:cNvSpPr/>
              <p:nvPr/>
            </p:nvSpPr>
            <p:spPr>
              <a:xfrm>
                <a:off x="4920120" y="1765800"/>
                <a:ext cx="67320" cy="524880"/>
              </a:xfrm>
              <a:custGeom>
                <a:avLst/>
                <a:gdLst/>
                <a:ahLst/>
                <a:cxnLst>
                  <a:cxn ang="3cd4">
                    <a:pos x="hc" y="t"/>
                  </a:cxn>
                  <a:cxn ang="cd2">
                    <a:pos x="l" y="vc"/>
                  </a:cxn>
                  <a:cxn ang="cd4">
                    <a:pos x="hc" y="b"/>
                  </a:cxn>
                  <a:cxn ang="0">
                    <a:pos x="r" y="vc"/>
                  </a:cxn>
                </a:cxnLst>
                <a:rect l="l" t="t" r="r" b="b"/>
                <a:pathLst>
                  <a:path w="188" h="1459">
                    <a:moveTo>
                      <a:pt x="0" y="1459"/>
                    </a:moveTo>
                    <a:lnTo>
                      <a:pt x="188" y="1459"/>
                    </a:lnTo>
                    <a:lnTo>
                      <a:pt x="188" y="349"/>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18"/>
              <p:cNvSpPr/>
              <p:nvPr/>
            </p:nvSpPr>
            <p:spPr>
              <a:xfrm>
                <a:off x="5095800" y="1842840"/>
                <a:ext cx="149040" cy="74160"/>
              </a:xfrm>
              <a:custGeom>
                <a:avLst/>
                <a:gdLst/>
                <a:ahLst/>
                <a:cxnLst>
                  <a:cxn ang="3cd4">
                    <a:pos x="hc" y="t"/>
                  </a:cxn>
                  <a:cxn ang="cd2">
                    <a:pos x="l" y="vc"/>
                  </a:cxn>
                  <a:cxn ang="cd4">
                    <a:pos x="hc" y="b"/>
                  </a:cxn>
                  <a:cxn ang="0">
                    <a:pos x="r" y="vc"/>
                  </a:cxn>
                </a:cxnLst>
                <a:rect l="l" t="t" r="r" b="b"/>
                <a:pathLst>
                  <a:path w="415" h="207">
                    <a:moveTo>
                      <a:pt x="208" y="207"/>
                    </a:moveTo>
                    <a:lnTo>
                      <a:pt x="0" y="207"/>
                    </a:lnTo>
                    <a:lnTo>
                      <a:pt x="0" y="0"/>
                    </a:lnTo>
                    <a:lnTo>
                      <a:pt x="415" y="0"/>
                    </a:lnTo>
                    <a:lnTo>
                      <a:pt x="415" y="207"/>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Shape 19"/>
              <p:cNvSpPr/>
              <p:nvPr/>
            </p:nvSpPr>
            <p:spPr>
              <a:xfrm>
                <a:off x="5043240" y="1868760"/>
                <a:ext cx="420840" cy="307440"/>
              </a:xfrm>
              <a:custGeom>
                <a:avLst/>
                <a:gdLst/>
                <a:ahLst/>
                <a:cxnLst>
                  <a:cxn ang="3cd4">
                    <a:pos x="hc" y="t"/>
                  </a:cxn>
                  <a:cxn ang="cd2">
                    <a:pos x="l" y="vc"/>
                  </a:cxn>
                  <a:cxn ang="cd4">
                    <a:pos x="hc" y="b"/>
                  </a:cxn>
                  <a:cxn ang="0">
                    <a:pos x="r" y="vc"/>
                  </a:cxn>
                </a:cxnLst>
                <a:rect l="l" t="t" r="r" b="b"/>
                <a:pathLst>
                  <a:path w="1170" h="855">
                    <a:moveTo>
                      <a:pt x="286" y="217"/>
                    </a:moveTo>
                    <a:lnTo>
                      <a:pt x="286" y="174"/>
                    </a:lnTo>
                    <a:lnTo>
                      <a:pt x="1170" y="174"/>
                    </a:lnTo>
                    <a:lnTo>
                      <a:pt x="1170" y="0"/>
                    </a:lnTo>
                    <a:lnTo>
                      <a:pt x="0" y="0"/>
                    </a:lnTo>
                    <a:lnTo>
                      <a:pt x="0" y="855"/>
                    </a:lnTo>
                    <a:lnTo>
                      <a:pt x="1170" y="855"/>
                    </a:lnTo>
                    <a:lnTo>
                      <a:pt x="1170" y="664"/>
                    </a:lnTo>
                    <a:lnTo>
                      <a:pt x="286" y="664"/>
                    </a:lnTo>
                    <a:lnTo>
                      <a:pt x="286" y="622"/>
                    </a:lnTo>
                    <a:lnTo>
                      <a:pt x="1170" y="622"/>
                    </a:lnTo>
                    <a:lnTo>
                      <a:pt x="1170" y="574"/>
                    </a:lnTo>
                    <a:lnTo>
                      <a:pt x="286" y="574"/>
                    </a:lnTo>
                    <a:lnTo>
                      <a:pt x="286" y="535"/>
                    </a:lnTo>
                    <a:lnTo>
                      <a:pt x="1170" y="535"/>
                    </a:lnTo>
                    <a:lnTo>
                      <a:pt x="1170" y="484"/>
                    </a:lnTo>
                    <a:lnTo>
                      <a:pt x="286" y="484"/>
                    </a:lnTo>
                    <a:lnTo>
                      <a:pt x="286" y="445"/>
                    </a:lnTo>
                    <a:lnTo>
                      <a:pt x="1170" y="445"/>
                    </a:lnTo>
                    <a:lnTo>
                      <a:pt x="1170" y="397"/>
                    </a:lnTo>
                    <a:lnTo>
                      <a:pt x="286" y="397"/>
                    </a:lnTo>
                    <a:lnTo>
                      <a:pt x="286" y="355"/>
                    </a:lnTo>
                    <a:lnTo>
                      <a:pt x="1170" y="355"/>
                    </a:lnTo>
                    <a:lnTo>
                      <a:pt x="1170" y="307"/>
                    </a:lnTo>
                    <a:lnTo>
                      <a:pt x="286" y="307"/>
                    </a:lnTo>
                    <a:lnTo>
                      <a:pt x="286" y="265"/>
                    </a:lnTo>
                    <a:lnTo>
                      <a:pt x="1170" y="265"/>
                    </a:lnTo>
                    <a:lnTo>
                      <a:pt x="1170" y="217"/>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Shape 20"/>
              <p:cNvSpPr/>
              <p:nvPr/>
            </p:nvSpPr>
            <p:spPr>
              <a:xfrm>
                <a:off x="5657760" y="1989719"/>
                <a:ext cx="356040" cy="315360"/>
              </a:xfrm>
              <a:custGeom>
                <a:avLst/>
                <a:gdLst/>
                <a:ahLst/>
                <a:cxnLst>
                  <a:cxn ang="3cd4">
                    <a:pos x="hc" y="t"/>
                  </a:cxn>
                  <a:cxn ang="cd2">
                    <a:pos x="l" y="vc"/>
                  </a:cxn>
                  <a:cxn ang="cd4">
                    <a:pos x="hc" y="b"/>
                  </a:cxn>
                  <a:cxn ang="0">
                    <a:pos x="r" y="vc"/>
                  </a:cxn>
                </a:cxnLst>
                <a:rect l="l" t="t" r="r" b="b"/>
                <a:pathLst>
                  <a:path w="990" h="877">
                    <a:moveTo>
                      <a:pt x="678" y="0"/>
                    </a:moveTo>
                    <a:lnTo>
                      <a:pt x="678" y="410"/>
                    </a:lnTo>
                    <a:lnTo>
                      <a:pt x="410" y="410"/>
                    </a:lnTo>
                    <a:lnTo>
                      <a:pt x="410" y="479"/>
                    </a:lnTo>
                    <a:lnTo>
                      <a:pt x="0" y="479"/>
                    </a:lnTo>
                    <a:lnTo>
                      <a:pt x="0" y="723"/>
                    </a:lnTo>
                    <a:lnTo>
                      <a:pt x="678" y="723"/>
                    </a:lnTo>
                    <a:lnTo>
                      <a:pt x="678" y="877"/>
                    </a:lnTo>
                    <a:lnTo>
                      <a:pt x="990" y="877"/>
                    </a:lnTo>
                    <a:lnTo>
                      <a:pt x="99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Shape 21"/>
              <p:cNvSpPr/>
              <p:nvPr/>
            </p:nvSpPr>
            <p:spPr>
              <a:xfrm>
                <a:off x="6043679" y="1942919"/>
                <a:ext cx="175320" cy="385920"/>
              </a:xfrm>
              <a:custGeom>
                <a:avLst/>
                <a:gdLst/>
                <a:ahLst/>
                <a:cxnLst>
                  <a:cxn ang="3cd4">
                    <a:pos x="hc" y="t"/>
                  </a:cxn>
                  <a:cxn ang="cd2">
                    <a:pos x="l" y="vc"/>
                  </a:cxn>
                  <a:cxn ang="cd4">
                    <a:pos x="hc" y="b"/>
                  </a:cxn>
                  <a:cxn ang="0">
                    <a:pos x="r" y="vc"/>
                  </a:cxn>
                </a:cxnLst>
                <a:rect l="l" t="t" r="r" b="b"/>
                <a:pathLst>
                  <a:path w="488" h="1073">
                    <a:moveTo>
                      <a:pt x="244" y="1073"/>
                    </a:moveTo>
                    <a:lnTo>
                      <a:pt x="0" y="1073"/>
                    </a:lnTo>
                    <a:lnTo>
                      <a:pt x="0" y="0"/>
                    </a:lnTo>
                    <a:lnTo>
                      <a:pt x="488" y="0"/>
                    </a:lnTo>
                    <a:lnTo>
                      <a:pt x="488" y="107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Shape 22"/>
              <p:cNvSpPr/>
              <p:nvPr/>
            </p:nvSpPr>
            <p:spPr>
              <a:xfrm>
                <a:off x="6156360" y="2048040"/>
                <a:ext cx="109080" cy="227160"/>
              </a:xfrm>
              <a:custGeom>
                <a:avLst/>
                <a:gdLst/>
                <a:ahLst/>
                <a:cxnLst>
                  <a:cxn ang="3cd4">
                    <a:pos x="hc" y="t"/>
                  </a:cxn>
                  <a:cxn ang="cd2">
                    <a:pos x="l" y="vc"/>
                  </a:cxn>
                  <a:cxn ang="cd4">
                    <a:pos x="hc" y="b"/>
                  </a:cxn>
                  <a:cxn ang="0">
                    <a:pos x="r" y="vc"/>
                  </a:cxn>
                </a:cxnLst>
                <a:rect l="l" t="t" r="r" b="b"/>
                <a:pathLst>
                  <a:path w="304" h="632">
                    <a:moveTo>
                      <a:pt x="152" y="632"/>
                    </a:moveTo>
                    <a:lnTo>
                      <a:pt x="0" y="632"/>
                    </a:lnTo>
                    <a:lnTo>
                      <a:pt x="0" y="0"/>
                    </a:lnTo>
                    <a:lnTo>
                      <a:pt x="304" y="0"/>
                    </a:lnTo>
                    <a:lnTo>
                      <a:pt x="304" y="63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9" name="Freeform: Shape 23"/>
              <p:cNvSpPr/>
              <p:nvPr/>
            </p:nvSpPr>
            <p:spPr>
              <a:xfrm>
                <a:off x="6084719" y="1850400"/>
                <a:ext cx="112320" cy="284760"/>
              </a:xfrm>
              <a:custGeom>
                <a:avLst/>
                <a:gdLst/>
                <a:ahLst/>
                <a:cxnLst>
                  <a:cxn ang="3cd4">
                    <a:pos x="hc" y="t"/>
                  </a:cxn>
                  <a:cxn ang="cd2">
                    <a:pos x="l" y="vc"/>
                  </a:cxn>
                  <a:cxn ang="cd4">
                    <a:pos x="hc" y="b"/>
                  </a:cxn>
                  <a:cxn ang="0">
                    <a:pos x="r" y="vc"/>
                  </a:cxn>
                </a:cxnLst>
                <a:rect l="l" t="t" r="r" b="b"/>
                <a:pathLst>
                  <a:path w="313" h="792">
                    <a:moveTo>
                      <a:pt x="156" y="792"/>
                    </a:moveTo>
                    <a:lnTo>
                      <a:pt x="0" y="792"/>
                    </a:lnTo>
                    <a:lnTo>
                      <a:pt x="0" y="0"/>
                    </a:lnTo>
                    <a:lnTo>
                      <a:pt x="313" y="0"/>
                    </a:lnTo>
                    <a:lnTo>
                      <a:pt x="313" y="79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0" name="Freeform: Shape 24"/>
              <p:cNvSpPr/>
              <p:nvPr/>
            </p:nvSpPr>
            <p:spPr>
              <a:xfrm>
                <a:off x="4007879" y="1970640"/>
                <a:ext cx="356400" cy="315360"/>
              </a:xfrm>
              <a:custGeom>
                <a:avLst/>
                <a:gdLst/>
                <a:ahLst/>
                <a:cxnLst>
                  <a:cxn ang="3cd4">
                    <a:pos x="hc" y="t"/>
                  </a:cxn>
                  <a:cxn ang="cd2">
                    <a:pos x="l" y="vc"/>
                  </a:cxn>
                  <a:cxn ang="cd4">
                    <a:pos x="hc" y="b"/>
                  </a:cxn>
                  <a:cxn ang="0">
                    <a:pos x="r" y="vc"/>
                  </a:cxn>
                </a:cxnLst>
                <a:rect l="l" t="t" r="r" b="b"/>
                <a:pathLst>
                  <a:path w="991" h="877">
                    <a:moveTo>
                      <a:pt x="313" y="0"/>
                    </a:moveTo>
                    <a:lnTo>
                      <a:pt x="313" y="411"/>
                    </a:lnTo>
                    <a:lnTo>
                      <a:pt x="580" y="411"/>
                    </a:lnTo>
                    <a:lnTo>
                      <a:pt x="580" y="479"/>
                    </a:lnTo>
                    <a:lnTo>
                      <a:pt x="991" y="479"/>
                    </a:lnTo>
                    <a:lnTo>
                      <a:pt x="991" y="723"/>
                    </a:lnTo>
                    <a:lnTo>
                      <a:pt x="313" y="723"/>
                    </a:lnTo>
                    <a:lnTo>
                      <a:pt x="313" y="877"/>
                    </a:lnTo>
                    <a:lnTo>
                      <a:pt x="0" y="877"/>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1" name="Freeform: Shape 25"/>
              <p:cNvSpPr/>
              <p:nvPr/>
            </p:nvSpPr>
            <p:spPr>
              <a:xfrm>
                <a:off x="3802320" y="1924919"/>
                <a:ext cx="174960" cy="385560"/>
              </a:xfrm>
              <a:custGeom>
                <a:avLst/>
                <a:gdLst/>
                <a:ahLst/>
                <a:cxnLst>
                  <a:cxn ang="3cd4">
                    <a:pos x="hc" y="t"/>
                  </a:cxn>
                  <a:cxn ang="cd2">
                    <a:pos x="l" y="vc"/>
                  </a:cxn>
                  <a:cxn ang="cd4">
                    <a:pos x="hc" y="b"/>
                  </a:cxn>
                  <a:cxn ang="0">
                    <a:pos x="r" y="vc"/>
                  </a:cxn>
                </a:cxnLst>
                <a:rect l="l" t="t" r="r" b="b"/>
                <a:pathLst>
                  <a:path w="487" h="1072">
                    <a:moveTo>
                      <a:pt x="243" y="0"/>
                    </a:moveTo>
                    <a:lnTo>
                      <a:pt x="487" y="0"/>
                    </a:lnTo>
                    <a:lnTo>
                      <a:pt x="487" y="1072"/>
                    </a:lnTo>
                    <a:lnTo>
                      <a:pt x="0" y="1072"/>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2" name="Freeform: Shape 26"/>
              <p:cNvSpPr/>
              <p:nvPr/>
            </p:nvSpPr>
            <p:spPr>
              <a:xfrm>
                <a:off x="3755880" y="2027519"/>
                <a:ext cx="109080" cy="227520"/>
              </a:xfrm>
              <a:custGeom>
                <a:avLst/>
                <a:gdLst/>
                <a:ahLst/>
                <a:cxnLst>
                  <a:cxn ang="3cd4">
                    <a:pos x="hc" y="t"/>
                  </a:cxn>
                  <a:cxn ang="cd2">
                    <a:pos x="l" y="vc"/>
                  </a:cxn>
                  <a:cxn ang="cd4">
                    <a:pos x="hc" y="b"/>
                  </a:cxn>
                  <a:cxn ang="0">
                    <a:pos x="r" y="vc"/>
                  </a:cxn>
                </a:cxnLst>
                <a:rect l="l" t="t" r="r" b="b"/>
                <a:pathLst>
                  <a:path w="304" h="633">
                    <a:moveTo>
                      <a:pt x="152" y="0"/>
                    </a:moveTo>
                    <a:lnTo>
                      <a:pt x="304" y="0"/>
                    </a:lnTo>
                    <a:lnTo>
                      <a:pt x="304" y="633"/>
                    </a:lnTo>
                    <a:lnTo>
                      <a:pt x="0" y="633"/>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3" name="Freeform: Shape 27"/>
              <p:cNvSpPr/>
              <p:nvPr/>
            </p:nvSpPr>
            <p:spPr>
              <a:xfrm>
                <a:off x="3823920" y="1830600"/>
                <a:ext cx="112320" cy="284760"/>
              </a:xfrm>
              <a:custGeom>
                <a:avLst/>
                <a:gdLst/>
                <a:ahLst/>
                <a:cxnLst>
                  <a:cxn ang="3cd4">
                    <a:pos x="hc" y="t"/>
                  </a:cxn>
                  <a:cxn ang="cd2">
                    <a:pos x="l" y="vc"/>
                  </a:cxn>
                  <a:cxn ang="cd4">
                    <a:pos x="hc" y="b"/>
                  </a:cxn>
                  <a:cxn ang="0">
                    <a:pos x="r" y="vc"/>
                  </a:cxn>
                </a:cxnLst>
                <a:rect l="l" t="t" r="r" b="b"/>
                <a:pathLst>
                  <a:path w="313" h="792">
                    <a:moveTo>
                      <a:pt x="156" y="0"/>
                    </a:moveTo>
                    <a:lnTo>
                      <a:pt x="313" y="0"/>
                    </a:lnTo>
                    <a:lnTo>
                      <a:pt x="313" y="792"/>
                    </a:lnTo>
                    <a:lnTo>
                      <a:pt x="0" y="792"/>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4" name="Freeform: Shape 28"/>
              <p:cNvSpPr/>
              <p:nvPr/>
            </p:nvSpPr>
            <p:spPr>
              <a:xfrm>
                <a:off x="2777400" y="1970640"/>
                <a:ext cx="356040" cy="315360"/>
              </a:xfrm>
              <a:custGeom>
                <a:avLst/>
                <a:gdLst/>
                <a:ahLst/>
                <a:cxnLst>
                  <a:cxn ang="3cd4">
                    <a:pos x="hc" y="t"/>
                  </a:cxn>
                  <a:cxn ang="cd2">
                    <a:pos x="l" y="vc"/>
                  </a:cxn>
                  <a:cxn ang="cd4">
                    <a:pos x="hc" y="b"/>
                  </a:cxn>
                  <a:cxn ang="0">
                    <a:pos x="r" y="vc"/>
                  </a:cxn>
                </a:cxnLst>
                <a:rect l="l" t="t" r="r" b="b"/>
                <a:pathLst>
                  <a:path w="990" h="877">
                    <a:moveTo>
                      <a:pt x="312" y="0"/>
                    </a:moveTo>
                    <a:lnTo>
                      <a:pt x="312" y="411"/>
                    </a:lnTo>
                    <a:lnTo>
                      <a:pt x="580" y="411"/>
                    </a:lnTo>
                    <a:lnTo>
                      <a:pt x="580" y="479"/>
                    </a:lnTo>
                    <a:lnTo>
                      <a:pt x="990" y="479"/>
                    </a:lnTo>
                    <a:lnTo>
                      <a:pt x="990" y="723"/>
                    </a:lnTo>
                    <a:lnTo>
                      <a:pt x="312" y="723"/>
                    </a:lnTo>
                    <a:lnTo>
                      <a:pt x="312" y="877"/>
                    </a:lnTo>
                    <a:lnTo>
                      <a:pt x="0" y="877"/>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5" name="Freeform: Shape 29"/>
              <p:cNvSpPr/>
              <p:nvPr/>
            </p:nvSpPr>
            <p:spPr>
              <a:xfrm>
                <a:off x="6325200" y="1788480"/>
                <a:ext cx="308160" cy="512640"/>
              </a:xfrm>
              <a:custGeom>
                <a:avLst/>
                <a:gdLst/>
                <a:ahLst/>
                <a:cxnLst>
                  <a:cxn ang="3cd4">
                    <a:pos x="hc" y="t"/>
                  </a:cxn>
                  <a:cxn ang="cd2">
                    <a:pos x="l" y="vc"/>
                  </a:cxn>
                  <a:cxn ang="cd4">
                    <a:pos x="hc" y="b"/>
                  </a:cxn>
                  <a:cxn ang="0">
                    <a:pos x="r" y="vc"/>
                  </a:cxn>
                </a:cxnLst>
                <a:rect l="l" t="t" r="r" b="b"/>
                <a:pathLst>
                  <a:path w="857" h="1425">
                    <a:moveTo>
                      <a:pt x="153" y="0"/>
                    </a:moveTo>
                    <a:lnTo>
                      <a:pt x="0" y="0"/>
                    </a:lnTo>
                    <a:lnTo>
                      <a:pt x="0" y="104"/>
                    </a:lnTo>
                    <a:lnTo>
                      <a:pt x="0" y="1425"/>
                    </a:lnTo>
                    <a:lnTo>
                      <a:pt x="153" y="1425"/>
                    </a:lnTo>
                    <a:lnTo>
                      <a:pt x="153" y="104"/>
                    </a:lnTo>
                    <a:lnTo>
                      <a:pt x="188" y="104"/>
                    </a:lnTo>
                    <a:lnTo>
                      <a:pt x="188" y="1181"/>
                    </a:lnTo>
                    <a:lnTo>
                      <a:pt x="214" y="1181"/>
                    </a:lnTo>
                    <a:lnTo>
                      <a:pt x="214" y="104"/>
                    </a:lnTo>
                    <a:lnTo>
                      <a:pt x="251" y="104"/>
                    </a:lnTo>
                    <a:lnTo>
                      <a:pt x="251" y="1181"/>
                    </a:lnTo>
                    <a:lnTo>
                      <a:pt x="278" y="1181"/>
                    </a:lnTo>
                    <a:lnTo>
                      <a:pt x="278" y="104"/>
                    </a:lnTo>
                    <a:lnTo>
                      <a:pt x="315" y="104"/>
                    </a:lnTo>
                    <a:lnTo>
                      <a:pt x="315" y="1181"/>
                    </a:lnTo>
                    <a:lnTo>
                      <a:pt x="341" y="1181"/>
                    </a:lnTo>
                    <a:lnTo>
                      <a:pt x="341" y="104"/>
                    </a:lnTo>
                    <a:lnTo>
                      <a:pt x="381" y="104"/>
                    </a:lnTo>
                    <a:lnTo>
                      <a:pt x="381" y="1181"/>
                    </a:lnTo>
                    <a:lnTo>
                      <a:pt x="407" y="1181"/>
                    </a:lnTo>
                    <a:lnTo>
                      <a:pt x="407" y="104"/>
                    </a:lnTo>
                    <a:lnTo>
                      <a:pt x="444" y="104"/>
                    </a:lnTo>
                    <a:lnTo>
                      <a:pt x="444" y="1181"/>
                    </a:lnTo>
                    <a:lnTo>
                      <a:pt x="471" y="1181"/>
                    </a:lnTo>
                    <a:lnTo>
                      <a:pt x="471" y="104"/>
                    </a:lnTo>
                    <a:lnTo>
                      <a:pt x="508" y="104"/>
                    </a:lnTo>
                    <a:lnTo>
                      <a:pt x="508" y="1181"/>
                    </a:lnTo>
                    <a:lnTo>
                      <a:pt x="534" y="1181"/>
                    </a:lnTo>
                    <a:lnTo>
                      <a:pt x="534" y="104"/>
                    </a:lnTo>
                    <a:lnTo>
                      <a:pt x="574" y="104"/>
                    </a:lnTo>
                    <a:lnTo>
                      <a:pt x="574" y="1181"/>
                    </a:lnTo>
                    <a:lnTo>
                      <a:pt x="601" y="1181"/>
                    </a:lnTo>
                    <a:lnTo>
                      <a:pt x="601" y="104"/>
                    </a:lnTo>
                    <a:lnTo>
                      <a:pt x="638" y="104"/>
                    </a:lnTo>
                    <a:lnTo>
                      <a:pt x="638" y="1181"/>
                    </a:lnTo>
                    <a:lnTo>
                      <a:pt x="664" y="1181"/>
                    </a:lnTo>
                    <a:lnTo>
                      <a:pt x="664" y="104"/>
                    </a:lnTo>
                    <a:lnTo>
                      <a:pt x="704" y="104"/>
                    </a:lnTo>
                    <a:lnTo>
                      <a:pt x="704" y="1181"/>
                    </a:lnTo>
                    <a:lnTo>
                      <a:pt x="728" y="1181"/>
                    </a:lnTo>
                    <a:lnTo>
                      <a:pt x="728" y="104"/>
                    </a:lnTo>
                    <a:lnTo>
                      <a:pt x="767" y="104"/>
                    </a:lnTo>
                    <a:lnTo>
                      <a:pt x="767" y="1181"/>
                    </a:lnTo>
                    <a:lnTo>
                      <a:pt x="794" y="1181"/>
                    </a:lnTo>
                    <a:lnTo>
                      <a:pt x="794" y="104"/>
                    </a:lnTo>
                    <a:lnTo>
                      <a:pt x="831" y="104"/>
                    </a:lnTo>
                    <a:lnTo>
                      <a:pt x="831" y="1181"/>
                    </a:lnTo>
                    <a:lnTo>
                      <a:pt x="857" y="1181"/>
                    </a:lnTo>
                    <a:lnTo>
                      <a:pt x="857" y="104"/>
                    </a:lnTo>
                    <a:lnTo>
                      <a:pt x="857" y="69"/>
                    </a:lnTo>
                    <a:lnTo>
                      <a:pt x="857"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Freeform: Shape 30"/>
              <p:cNvSpPr/>
              <p:nvPr/>
            </p:nvSpPr>
            <p:spPr>
              <a:xfrm>
                <a:off x="6464160" y="1778040"/>
                <a:ext cx="895680" cy="452519"/>
              </a:xfrm>
              <a:custGeom>
                <a:avLst/>
                <a:gdLst/>
                <a:ahLst/>
                <a:cxnLst>
                  <a:cxn ang="3cd4">
                    <a:pos x="hc" y="t"/>
                  </a:cxn>
                  <a:cxn ang="cd2">
                    <a:pos x="l" y="vc"/>
                  </a:cxn>
                  <a:cxn ang="cd4">
                    <a:pos x="hc" y="b"/>
                  </a:cxn>
                  <a:cxn ang="0">
                    <a:pos x="r" y="vc"/>
                  </a:cxn>
                </a:cxnLst>
                <a:rect l="l" t="t" r="r" b="b"/>
                <a:pathLst>
                  <a:path w="2489" h="1258">
                    <a:moveTo>
                      <a:pt x="1247" y="0"/>
                    </a:moveTo>
                    <a:lnTo>
                      <a:pt x="0" y="1258"/>
                    </a:lnTo>
                    <a:lnTo>
                      <a:pt x="2489" y="125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Freeform: Shape 31"/>
              <p:cNvSpPr/>
              <p:nvPr/>
            </p:nvSpPr>
            <p:spPr>
              <a:xfrm>
                <a:off x="7193519" y="1638000"/>
                <a:ext cx="381960" cy="595440"/>
              </a:xfrm>
              <a:custGeom>
                <a:avLst/>
                <a:gdLst/>
                <a:ahLst/>
                <a:cxnLst>
                  <a:cxn ang="3cd4">
                    <a:pos x="hc" y="t"/>
                  </a:cxn>
                  <a:cxn ang="cd2">
                    <a:pos x="l" y="vc"/>
                  </a:cxn>
                  <a:cxn ang="cd4">
                    <a:pos x="hc" y="b"/>
                  </a:cxn>
                  <a:cxn ang="0">
                    <a:pos x="r" y="vc"/>
                  </a:cxn>
                </a:cxnLst>
                <a:rect l="l" t="t" r="r" b="b"/>
                <a:pathLst>
                  <a:path w="1062" h="1655">
                    <a:moveTo>
                      <a:pt x="980" y="0"/>
                    </a:moveTo>
                    <a:lnTo>
                      <a:pt x="882" y="0"/>
                    </a:lnTo>
                    <a:lnTo>
                      <a:pt x="882" y="193"/>
                    </a:lnTo>
                    <a:lnTo>
                      <a:pt x="794" y="193"/>
                    </a:lnTo>
                    <a:lnTo>
                      <a:pt x="794" y="344"/>
                    </a:lnTo>
                    <a:lnTo>
                      <a:pt x="273" y="344"/>
                    </a:lnTo>
                    <a:lnTo>
                      <a:pt x="273" y="193"/>
                    </a:lnTo>
                    <a:lnTo>
                      <a:pt x="185" y="193"/>
                    </a:lnTo>
                    <a:lnTo>
                      <a:pt x="185" y="0"/>
                    </a:lnTo>
                    <a:lnTo>
                      <a:pt x="87" y="0"/>
                    </a:lnTo>
                    <a:lnTo>
                      <a:pt x="87" y="193"/>
                    </a:lnTo>
                    <a:lnTo>
                      <a:pt x="0" y="193"/>
                    </a:lnTo>
                    <a:lnTo>
                      <a:pt x="0" y="1655"/>
                    </a:lnTo>
                    <a:lnTo>
                      <a:pt x="270" y="1655"/>
                    </a:lnTo>
                    <a:lnTo>
                      <a:pt x="270" y="1475"/>
                    </a:lnTo>
                    <a:lnTo>
                      <a:pt x="792" y="1475"/>
                    </a:lnTo>
                    <a:lnTo>
                      <a:pt x="792" y="1655"/>
                    </a:lnTo>
                    <a:lnTo>
                      <a:pt x="1062" y="1655"/>
                    </a:lnTo>
                    <a:lnTo>
                      <a:pt x="1062" y="193"/>
                    </a:lnTo>
                    <a:lnTo>
                      <a:pt x="980" y="193"/>
                    </a:lnTo>
                    <a:close/>
                    <a:moveTo>
                      <a:pt x="797" y="421"/>
                    </a:moveTo>
                    <a:lnTo>
                      <a:pt x="797" y="450"/>
                    </a:lnTo>
                    <a:lnTo>
                      <a:pt x="275" y="450"/>
                    </a:lnTo>
                    <a:lnTo>
                      <a:pt x="275" y="421"/>
                    </a:lnTo>
                    <a:close/>
                    <a:moveTo>
                      <a:pt x="275" y="1189"/>
                    </a:moveTo>
                    <a:lnTo>
                      <a:pt x="275" y="1160"/>
                    </a:lnTo>
                    <a:lnTo>
                      <a:pt x="797" y="1160"/>
                    </a:lnTo>
                    <a:lnTo>
                      <a:pt x="797" y="1189"/>
                    </a:lnTo>
                    <a:close/>
                    <a:moveTo>
                      <a:pt x="797" y="1266"/>
                    </a:moveTo>
                    <a:lnTo>
                      <a:pt x="797" y="1295"/>
                    </a:lnTo>
                    <a:lnTo>
                      <a:pt x="275" y="1295"/>
                    </a:lnTo>
                    <a:lnTo>
                      <a:pt x="275" y="1266"/>
                    </a:lnTo>
                    <a:close/>
                    <a:moveTo>
                      <a:pt x="275" y="1083"/>
                    </a:moveTo>
                    <a:lnTo>
                      <a:pt x="275" y="1054"/>
                    </a:lnTo>
                    <a:lnTo>
                      <a:pt x="797" y="1054"/>
                    </a:lnTo>
                    <a:lnTo>
                      <a:pt x="797" y="1083"/>
                    </a:lnTo>
                    <a:close/>
                    <a:moveTo>
                      <a:pt x="275" y="977"/>
                    </a:moveTo>
                    <a:lnTo>
                      <a:pt x="275" y="948"/>
                    </a:lnTo>
                    <a:lnTo>
                      <a:pt x="797" y="948"/>
                    </a:lnTo>
                    <a:lnTo>
                      <a:pt x="797" y="977"/>
                    </a:lnTo>
                    <a:close/>
                    <a:moveTo>
                      <a:pt x="275" y="871"/>
                    </a:moveTo>
                    <a:lnTo>
                      <a:pt x="275" y="842"/>
                    </a:lnTo>
                    <a:lnTo>
                      <a:pt x="797" y="842"/>
                    </a:lnTo>
                    <a:lnTo>
                      <a:pt x="797" y="871"/>
                    </a:lnTo>
                    <a:close/>
                    <a:moveTo>
                      <a:pt x="275" y="768"/>
                    </a:moveTo>
                    <a:lnTo>
                      <a:pt x="275" y="739"/>
                    </a:lnTo>
                    <a:lnTo>
                      <a:pt x="797" y="739"/>
                    </a:lnTo>
                    <a:lnTo>
                      <a:pt x="797" y="768"/>
                    </a:lnTo>
                    <a:close/>
                    <a:moveTo>
                      <a:pt x="275" y="662"/>
                    </a:moveTo>
                    <a:lnTo>
                      <a:pt x="275" y="633"/>
                    </a:lnTo>
                    <a:lnTo>
                      <a:pt x="797" y="633"/>
                    </a:lnTo>
                    <a:lnTo>
                      <a:pt x="797" y="662"/>
                    </a:lnTo>
                    <a:close/>
                    <a:moveTo>
                      <a:pt x="275" y="556"/>
                    </a:moveTo>
                    <a:lnTo>
                      <a:pt x="275" y="527"/>
                    </a:lnTo>
                    <a:lnTo>
                      <a:pt x="797" y="527"/>
                    </a:lnTo>
                    <a:lnTo>
                      <a:pt x="797" y="556"/>
                    </a:lnTo>
                    <a:close/>
                    <a:moveTo>
                      <a:pt x="275" y="1401"/>
                    </a:moveTo>
                    <a:lnTo>
                      <a:pt x="275" y="1372"/>
                    </a:lnTo>
                    <a:lnTo>
                      <a:pt x="797" y="1372"/>
                    </a:lnTo>
                    <a:lnTo>
                      <a:pt x="797" y="14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8" name="Freeform: Shape 32"/>
              <p:cNvSpPr/>
              <p:nvPr/>
            </p:nvSpPr>
            <p:spPr>
              <a:xfrm>
                <a:off x="7260120" y="2180520"/>
                <a:ext cx="255960" cy="27000"/>
              </a:xfrm>
              <a:custGeom>
                <a:avLst/>
                <a:gdLst/>
                <a:ahLst/>
                <a:cxnLst>
                  <a:cxn ang="3cd4">
                    <a:pos x="hc" y="t"/>
                  </a:cxn>
                  <a:cxn ang="cd2">
                    <a:pos x="l" y="vc"/>
                  </a:cxn>
                  <a:cxn ang="cd4">
                    <a:pos x="hc" y="b"/>
                  </a:cxn>
                  <a:cxn ang="0">
                    <a:pos x="r" y="vc"/>
                  </a:cxn>
                </a:cxnLst>
                <a:rect l="l" t="t" r="r" b="b"/>
                <a:pathLst>
                  <a:path w="712" h="76">
                    <a:moveTo>
                      <a:pt x="356" y="76"/>
                    </a:moveTo>
                    <a:lnTo>
                      <a:pt x="0" y="76"/>
                    </a:lnTo>
                    <a:lnTo>
                      <a:pt x="0" y="0"/>
                    </a:lnTo>
                    <a:lnTo>
                      <a:pt x="712" y="0"/>
                    </a:lnTo>
                    <a:lnTo>
                      <a:pt x="712" y="76"/>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9" name="Freeform: Shape 33"/>
              <p:cNvSpPr/>
              <p:nvPr/>
            </p:nvSpPr>
            <p:spPr>
              <a:xfrm>
                <a:off x="7714079" y="2033640"/>
                <a:ext cx="285480" cy="211320"/>
              </a:xfrm>
              <a:custGeom>
                <a:avLst/>
                <a:gdLst/>
                <a:ahLst/>
                <a:cxnLst>
                  <a:cxn ang="3cd4">
                    <a:pos x="hc" y="t"/>
                  </a:cxn>
                  <a:cxn ang="cd2">
                    <a:pos x="l" y="vc"/>
                  </a:cxn>
                  <a:cxn ang="cd4">
                    <a:pos x="hc" y="b"/>
                  </a:cxn>
                  <a:cxn ang="0">
                    <a:pos x="r" y="vc"/>
                  </a:cxn>
                </a:cxnLst>
                <a:rect l="l" t="t" r="r" b="b"/>
                <a:pathLst>
                  <a:path w="794" h="588">
                    <a:moveTo>
                      <a:pt x="638" y="138"/>
                    </a:moveTo>
                    <a:lnTo>
                      <a:pt x="638" y="371"/>
                    </a:lnTo>
                    <a:lnTo>
                      <a:pt x="434" y="371"/>
                    </a:lnTo>
                    <a:lnTo>
                      <a:pt x="434" y="0"/>
                    </a:lnTo>
                    <a:lnTo>
                      <a:pt x="153" y="0"/>
                    </a:lnTo>
                    <a:lnTo>
                      <a:pt x="153" y="371"/>
                    </a:lnTo>
                    <a:lnTo>
                      <a:pt x="0" y="371"/>
                    </a:lnTo>
                    <a:lnTo>
                      <a:pt x="0" y="524"/>
                    </a:lnTo>
                    <a:lnTo>
                      <a:pt x="153" y="524"/>
                    </a:lnTo>
                    <a:lnTo>
                      <a:pt x="153" y="580"/>
                    </a:lnTo>
                    <a:lnTo>
                      <a:pt x="434" y="580"/>
                    </a:lnTo>
                    <a:lnTo>
                      <a:pt x="434" y="524"/>
                    </a:lnTo>
                    <a:lnTo>
                      <a:pt x="638" y="524"/>
                    </a:lnTo>
                    <a:lnTo>
                      <a:pt x="638" y="588"/>
                    </a:lnTo>
                    <a:lnTo>
                      <a:pt x="794" y="588"/>
                    </a:lnTo>
                    <a:lnTo>
                      <a:pt x="794" y="13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Shape 34"/>
              <p:cNvSpPr/>
              <p:nvPr/>
            </p:nvSpPr>
            <p:spPr>
              <a:xfrm>
                <a:off x="5578560" y="1624680"/>
                <a:ext cx="123480" cy="586800"/>
              </a:xfrm>
              <a:custGeom>
                <a:avLst/>
                <a:gdLst/>
                <a:ahLst/>
                <a:cxnLst>
                  <a:cxn ang="3cd4">
                    <a:pos x="hc" y="t"/>
                  </a:cxn>
                  <a:cxn ang="cd2">
                    <a:pos x="l" y="vc"/>
                  </a:cxn>
                  <a:cxn ang="cd4">
                    <a:pos x="hc" y="b"/>
                  </a:cxn>
                  <a:cxn ang="0">
                    <a:pos x="r" y="vc"/>
                  </a:cxn>
                </a:cxnLst>
                <a:rect l="l" t="t" r="r" b="b"/>
                <a:pathLst>
                  <a:path w="344" h="1631">
                    <a:moveTo>
                      <a:pt x="344" y="1626"/>
                    </a:moveTo>
                    <a:cubicBezTo>
                      <a:pt x="344" y="1620"/>
                      <a:pt x="260" y="977"/>
                      <a:pt x="260" y="582"/>
                    </a:cubicBezTo>
                    <a:cubicBezTo>
                      <a:pt x="260" y="190"/>
                      <a:pt x="260" y="161"/>
                      <a:pt x="273" y="50"/>
                    </a:cubicBezTo>
                    <a:lnTo>
                      <a:pt x="289" y="50"/>
                    </a:lnTo>
                    <a:lnTo>
                      <a:pt x="289" y="0"/>
                    </a:lnTo>
                    <a:lnTo>
                      <a:pt x="58" y="0"/>
                    </a:lnTo>
                    <a:lnTo>
                      <a:pt x="58" y="50"/>
                    </a:lnTo>
                    <a:lnTo>
                      <a:pt x="72" y="50"/>
                    </a:lnTo>
                    <a:cubicBezTo>
                      <a:pt x="85" y="161"/>
                      <a:pt x="85" y="190"/>
                      <a:pt x="85" y="582"/>
                    </a:cubicBezTo>
                    <a:cubicBezTo>
                      <a:pt x="85" y="977"/>
                      <a:pt x="0" y="1620"/>
                      <a:pt x="0" y="1626"/>
                    </a:cubicBezTo>
                    <a:lnTo>
                      <a:pt x="32" y="1631"/>
                    </a:lnTo>
                    <a:cubicBezTo>
                      <a:pt x="32" y="1626"/>
                      <a:pt x="77" y="1292"/>
                      <a:pt x="101" y="958"/>
                    </a:cubicBezTo>
                    <a:lnTo>
                      <a:pt x="101" y="1247"/>
                    </a:lnTo>
                    <a:lnTo>
                      <a:pt x="154" y="1247"/>
                    </a:lnTo>
                    <a:lnTo>
                      <a:pt x="154" y="1631"/>
                    </a:lnTo>
                    <a:lnTo>
                      <a:pt x="186" y="1631"/>
                    </a:lnTo>
                    <a:lnTo>
                      <a:pt x="186" y="1247"/>
                    </a:lnTo>
                    <a:lnTo>
                      <a:pt x="238" y="1247"/>
                    </a:lnTo>
                    <a:lnTo>
                      <a:pt x="238" y="964"/>
                    </a:lnTo>
                    <a:cubicBezTo>
                      <a:pt x="262" y="1295"/>
                      <a:pt x="307" y="1623"/>
                      <a:pt x="307" y="1628"/>
                    </a:cubicBezTo>
                    <a:close/>
                    <a:moveTo>
                      <a:pt x="117" y="175"/>
                    </a:moveTo>
                    <a:cubicBezTo>
                      <a:pt x="114" y="127"/>
                      <a:pt x="111" y="95"/>
                      <a:pt x="106" y="50"/>
                    </a:cubicBezTo>
                    <a:lnTo>
                      <a:pt x="156" y="50"/>
                    </a:lnTo>
                    <a:lnTo>
                      <a:pt x="156" y="175"/>
                    </a:lnTo>
                    <a:close/>
                    <a:moveTo>
                      <a:pt x="191" y="50"/>
                    </a:moveTo>
                    <a:lnTo>
                      <a:pt x="241" y="50"/>
                    </a:lnTo>
                    <a:cubicBezTo>
                      <a:pt x="236" y="95"/>
                      <a:pt x="233" y="127"/>
                      <a:pt x="231" y="175"/>
                    </a:cubicBezTo>
                    <a:lnTo>
                      <a:pt x="191" y="175"/>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Shape 35"/>
              <p:cNvSpPr/>
              <p:nvPr/>
            </p:nvSpPr>
            <p:spPr>
              <a:xfrm>
                <a:off x="5569920" y="1391040"/>
                <a:ext cx="145440" cy="225720"/>
              </a:xfrm>
              <a:custGeom>
                <a:avLst/>
                <a:gdLst/>
                <a:ahLst/>
                <a:cxnLst>
                  <a:cxn ang="3cd4">
                    <a:pos x="hc" y="t"/>
                  </a:cxn>
                  <a:cxn ang="cd2">
                    <a:pos x="l" y="vc"/>
                  </a:cxn>
                  <a:cxn ang="cd4">
                    <a:pos x="hc" y="b"/>
                  </a:cxn>
                  <a:cxn ang="0">
                    <a:pos x="r" y="vc"/>
                  </a:cxn>
                </a:cxnLst>
                <a:rect l="l" t="t" r="r" b="b"/>
                <a:pathLst>
                  <a:path w="405" h="628">
                    <a:moveTo>
                      <a:pt x="405" y="469"/>
                    </a:moveTo>
                    <a:lnTo>
                      <a:pt x="355" y="469"/>
                    </a:lnTo>
                    <a:lnTo>
                      <a:pt x="297" y="424"/>
                    </a:lnTo>
                    <a:lnTo>
                      <a:pt x="270" y="424"/>
                    </a:lnTo>
                    <a:lnTo>
                      <a:pt x="270" y="400"/>
                    </a:lnTo>
                    <a:lnTo>
                      <a:pt x="225" y="400"/>
                    </a:lnTo>
                    <a:lnTo>
                      <a:pt x="225" y="90"/>
                    </a:lnTo>
                    <a:lnTo>
                      <a:pt x="210" y="90"/>
                    </a:lnTo>
                    <a:lnTo>
                      <a:pt x="210" y="0"/>
                    </a:lnTo>
                    <a:lnTo>
                      <a:pt x="196" y="0"/>
                    </a:lnTo>
                    <a:lnTo>
                      <a:pt x="196" y="90"/>
                    </a:lnTo>
                    <a:lnTo>
                      <a:pt x="180" y="90"/>
                    </a:lnTo>
                    <a:lnTo>
                      <a:pt x="180" y="400"/>
                    </a:lnTo>
                    <a:lnTo>
                      <a:pt x="135" y="400"/>
                    </a:lnTo>
                    <a:lnTo>
                      <a:pt x="135" y="424"/>
                    </a:lnTo>
                    <a:lnTo>
                      <a:pt x="104" y="424"/>
                    </a:lnTo>
                    <a:lnTo>
                      <a:pt x="48" y="469"/>
                    </a:lnTo>
                    <a:lnTo>
                      <a:pt x="0" y="469"/>
                    </a:lnTo>
                    <a:lnTo>
                      <a:pt x="0" y="503"/>
                    </a:lnTo>
                    <a:lnTo>
                      <a:pt x="43" y="503"/>
                    </a:lnTo>
                    <a:lnTo>
                      <a:pt x="85" y="628"/>
                    </a:lnTo>
                    <a:lnTo>
                      <a:pt x="329" y="628"/>
                    </a:lnTo>
                    <a:lnTo>
                      <a:pt x="366" y="503"/>
                    </a:lnTo>
                    <a:lnTo>
                      <a:pt x="405" y="50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5" name="Rectangle 14"/>
            <p:cNvSpPr/>
            <p:nvPr/>
          </p:nvSpPr>
          <p:spPr bwMode="auto">
            <a:xfrm>
              <a:off x="0" y="4786058"/>
              <a:ext cx="9144000" cy="357442"/>
            </a:xfrm>
            <a:prstGeom prst="rect">
              <a:avLst/>
            </a:prstGeom>
            <a:grp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grpSp>
      <p:sp>
        <p:nvSpPr>
          <p:cNvPr id="8" name="Title 7"/>
          <p:cNvSpPr>
            <a:spLocks noGrp="1"/>
          </p:cNvSpPr>
          <p:nvPr>
            <p:ph type="title" hasCustomPrompt="1"/>
          </p:nvPr>
        </p:nvSpPr>
        <p:spPr bwMode="white">
          <a:xfrm>
            <a:off x="359051" y="41362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baseline="0" dirty="0">
                <a:solidFill>
                  <a:schemeClr val="bg1"/>
                </a:solidFill>
                <a:latin typeface="+mj-lt"/>
                <a:ea typeface="+mj-ea"/>
                <a:cs typeface="+mj-cs"/>
                <a:sym typeface="Arial" pitchFamily="34" charset="0"/>
              </a:defRPr>
            </a:lvl1pPr>
          </a:lstStyle>
          <a:p>
            <a:r>
              <a:rPr lang="en-US" dirty="0" smtClean="0"/>
              <a:t>Demo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22"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9"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BRKARC-2259</a:t>
            </a:r>
            <a:endParaRPr lang="en-US">
              <a:ea typeface="ＭＳ Ｐゴシック" charset="0"/>
            </a:endParaRPr>
          </a:p>
        </p:txBody>
      </p:sp>
      <p:grpSp>
        <p:nvGrpSpPr>
          <p:cNvPr id="52" name="Group 51"/>
          <p:cNvGrpSpPr/>
          <p:nvPr userDrawn="1"/>
        </p:nvGrpSpPr>
        <p:grpSpPr>
          <a:xfrm>
            <a:off x="454861" y="4785454"/>
            <a:ext cx="820227" cy="274319"/>
            <a:chOff x="1741456" y="4513412"/>
            <a:chExt cx="1027381" cy="343600"/>
          </a:xfrm>
          <a:solidFill>
            <a:schemeClr val="bg1"/>
          </a:solidFill>
        </p:grpSpPr>
        <p:sp>
          <p:nvSpPr>
            <p:cNvPr id="53"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1"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3"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560476030"/>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BRKARC-2259</a:t>
            </a:r>
            <a:endParaRPr lang="en-US">
              <a:ea typeface="ＭＳ Ｐゴシック" charset="0"/>
            </a:endParaRPr>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25624555"/>
      </p:ext>
    </p:extLst>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613461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56797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18967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051810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50497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75559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20173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389449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741613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57752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95336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40662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426119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465780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5571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886985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102299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058282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45195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40362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986713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65801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17638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676539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234682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22780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495433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450101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720013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886652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81275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290605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55936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723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4129358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034089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233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61926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81773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63754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120465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416844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080929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25680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89043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517845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55325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32345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00912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212509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580527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130925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252896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3442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98350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701799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965913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image" Target="../media/image1.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theme" Target="../theme/theme2.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theme" Target="../theme/theme3.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image" Target="../media/image1.png"/><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41" Type="http://schemas.openxmlformats.org/officeDocument/2006/relationships/slideLayout" Target="../slideLayouts/slideLayout152.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theme" Target="../theme/theme4.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image" Target="../media/image1.png"/><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theme" Target="../theme/theme5.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9" Type="http://schemas.openxmlformats.org/officeDocument/2006/relationships/slideLayout" Target="../slideLayouts/slideLayout230.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34" Type="http://schemas.openxmlformats.org/officeDocument/2006/relationships/slideLayout" Target="../slideLayouts/slideLayout225.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33" Type="http://schemas.openxmlformats.org/officeDocument/2006/relationships/slideLayout" Target="../slideLayouts/slideLayout224.xml"/><Relationship Id="rId38" Type="http://schemas.openxmlformats.org/officeDocument/2006/relationships/slideLayout" Target="../slideLayouts/slideLayout229.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41" Type="http://schemas.openxmlformats.org/officeDocument/2006/relationships/image" Target="../media/image1.pn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slideLayout" Target="../slideLayouts/slideLayout223.xml"/><Relationship Id="rId37" Type="http://schemas.openxmlformats.org/officeDocument/2006/relationships/slideLayout" Target="../slideLayouts/slideLayout228.xml"/><Relationship Id="rId40" Type="http://schemas.openxmlformats.org/officeDocument/2006/relationships/theme" Target="../theme/theme6.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36" Type="http://schemas.openxmlformats.org/officeDocument/2006/relationships/slideLayout" Target="../slideLayouts/slideLayout227.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 Id="rId35"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pic>
        <p:nvPicPr>
          <p:cNvPr id="7" name="Picture 2" descr="C:\Users\spius\Pictures\cisco logo blue gradient.pn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4123" r:id="rId36"/>
    <p:sldLayoutId id="2147484125" r:id="rId37"/>
    <p:sldLayoutId id="2147484127" r:id="rId38"/>
    <p:sldLayoutId id="2147484128" r:id="rId39"/>
    <p:sldLayoutId id="2147484129" r:id="rId40"/>
    <p:sldLayoutId id="2147484130" r:id="rId4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2604769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4417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 id="2147483988" r:id="rId32"/>
    <p:sldLayoutId id="2147483989" r:id="rId33"/>
    <p:sldLayoutId id="2147483990" r:id="rId34"/>
    <p:sldLayoutId id="2147483991" r:id="rId3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7"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93"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70"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670"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70" fontAlgn="auto">
              <a:spcBef>
                <a:spcPts val="0"/>
              </a:spcBef>
              <a:spcAft>
                <a:spcPts val="0"/>
              </a:spcAft>
              <a:defRPr/>
            </a:pPr>
            <a:r>
              <a:rPr lang="en-US" sz="600" dirty="0">
                <a:solidFill>
                  <a:srgbClr val="000000">
                    <a:alpha val="25000"/>
                  </a:srgbClr>
                </a:solidFill>
                <a:latin typeface="+mn-lt"/>
                <a:ea typeface="+mn-ea"/>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474176" y="4625774"/>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4046320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9" r:id="rId26"/>
    <p:sldLayoutId id="2147484020" r:id="rId27"/>
    <p:sldLayoutId id="2147484021" r:id="rId28"/>
    <p:sldLayoutId id="2147484022" r:id="rId29"/>
    <p:sldLayoutId id="2147484023" r:id="rId30"/>
    <p:sldLayoutId id="2147484024" r:id="rId31"/>
    <p:sldLayoutId id="2147484025" r:id="rId32"/>
    <p:sldLayoutId id="2147484026" r:id="rId33"/>
    <p:sldLayoutId id="2147484027" r:id="rId34"/>
    <p:sldLayoutId id="2147484028" r:id="rId35"/>
    <p:sldLayoutId id="2147484029" r:id="rId36"/>
    <p:sldLayoutId id="2147484030" r:id="rId37"/>
    <p:sldLayoutId id="2147484031" r:id="rId38"/>
    <p:sldLayoutId id="2147484032" r:id="rId39"/>
    <p:sldLayoutId id="2147484033" r:id="rId40"/>
    <p:sldLayoutId id="2147484034" r:id="rId41"/>
    <p:sldLayoutId id="2147484035" r:id="rId42"/>
    <p:sldLayoutId id="2147484036" r:id="rId43"/>
    <p:sldLayoutId id="2147484037" r:id="rId4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13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45"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289"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34"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580" algn="l" defTabSz="68413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42" indent="-169842" algn="l" defTabSz="68413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32" indent="-215874" algn="l" defTabSz="68413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48" indent="-169842" algn="l" defTabSz="68413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77" indent="-169842" algn="l" defTabSz="6841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06" indent="-169842" algn="l" defTabSz="6841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52" indent="-171425" algn="l" defTabSz="68569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31" indent="-171401" algn="l" defTabSz="68569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30" indent="0" algn="l" defTabSz="685694" rtl="0" eaLnBrk="1" latinLnBrk="0" hangingPunct="1">
        <a:spcBef>
          <a:spcPct val="20000"/>
        </a:spcBef>
        <a:buFont typeface="Arial" pitchFamily="34" charset="0"/>
        <a:buNone/>
        <a:defRPr sz="1500" kern="1200">
          <a:solidFill>
            <a:schemeClr val="tx1"/>
          </a:solidFill>
          <a:latin typeface="+mn-lt"/>
          <a:ea typeface="+mn-ea"/>
          <a:cs typeface="+mn-cs"/>
        </a:defRPr>
      </a:lvl8pPr>
      <a:lvl9pPr marL="2914201" indent="-171425"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94" rtl="0" eaLnBrk="1" latinLnBrk="0" hangingPunct="1">
        <a:defRPr sz="1400" kern="1200">
          <a:solidFill>
            <a:schemeClr val="tx1"/>
          </a:solidFill>
          <a:latin typeface="+mn-lt"/>
          <a:ea typeface="+mn-ea"/>
          <a:cs typeface="+mn-cs"/>
        </a:defRPr>
      </a:lvl1pPr>
      <a:lvl2pPr marL="342845" algn="l" defTabSz="685694" rtl="0" eaLnBrk="1" latinLnBrk="0" hangingPunct="1">
        <a:defRPr sz="1400" kern="1200">
          <a:solidFill>
            <a:schemeClr val="tx1"/>
          </a:solidFill>
          <a:latin typeface="+mn-lt"/>
          <a:ea typeface="+mn-ea"/>
          <a:cs typeface="+mn-cs"/>
        </a:defRPr>
      </a:lvl2pPr>
      <a:lvl3pPr marL="685694" algn="l" defTabSz="685694" rtl="0" eaLnBrk="1" latinLnBrk="0" hangingPunct="1">
        <a:defRPr sz="1400" kern="1200">
          <a:solidFill>
            <a:schemeClr val="tx1"/>
          </a:solidFill>
          <a:latin typeface="+mn-lt"/>
          <a:ea typeface="+mn-ea"/>
          <a:cs typeface="+mn-cs"/>
        </a:defRPr>
      </a:lvl3pPr>
      <a:lvl4pPr marL="1028541" algn="l" defTabSz="685694" rtl="0" eaLnBrk="1" latinLnBrk="0" hangingPunct="1">
        <a:defRPr sz="1400" kern="1200">
          <a:solidFill>
            <a:schemeClr val="tx1"/>
          </a:solidFill>
          <a:latin typeface="+mn-lt"/>
          <a:ea typeface="+mn-ea"/>
          <a:cs typeface="+mn-cs"/>
        </a:defRPr>
      </a:lvl4pPr>
      <a:lvl5pPr marL="1371389" algn="l" defTabSz="685694" rtl="0" eaLnBrk="1" latinLnBrk="0" hangingPunct="1">
        <a:defRPr sz="1400" kern="1200">
          <a:solidFill>
            <a:schemeClr val="tx1"/>
          </a:solidFill>
          <a:latin typeface="+mn-lt"/>
          <a:ea typeface="+mn-ea"/>
          <a:cs typeface="+mn-cs"/>
        </a:defRPr>
      </a:lvl5pPr>
      <a:lvl6pPr marL="1714234" algn="l" defTabSz="685694" rtl="0" eaLnBrk="1" latinLnBrk="0" hangingPunct="1">
        <a:defRPr sz="1400" kern="1200">
          <a:solidFill>
            <a:schemeClr val="tx1"/>
          </a:solidFill>
          <a:latin typeface="+mn-lt"/>
          <a:ea typeface="+mn-ea"/>
          <a:cs typeface="+mn-cs"/>
        </a:defRPr>
      </a:lvl6pPr>
      <a:lvl7pPr marL="2057084" algn="l" defTabSz="685694" rtl="0" eaLnBrk="1" latinLnBrk="0" hangingPunct="1">
        <a:defRPr sz="1400" kern="1200">
          <a:solidFill>
            <a:schemeClr val="tx1"/>
          </a:solidFill>
          <a:latin typeface="+mn-lt"/>
          <a:ea typeface="+mn-ea"/>
          <a:cs typeface="+mn-cs"/>
        </a:defRPr>
      </a:lvl7pPr>
      <a:lvl8pPr marL="2399930" algn="l" defTabSz="685694" rtl="0" eaLnBrk="1" latinLnBrk="0" hangingPunct="1">
        <a:defRPr sz="1400" kern="1200">
          <a:solidFill>
            <a:schemeClr val="tx1"/>
          </a:solidFill>
          <a:latin typeface="+mn-lt"/>
          <a:ea typeface="+mn-ea"/>
          <a:cs typeface="+mn-cs"/>
        </a:defRPr>
      </a:lvl8pPr>
      <a:lvl9pPr marL="2742779" algn="l" defTabSz="685694"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35672"/>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 id="2147484075" r:id="rId32"/>
    <p:sldLayoutId id="2147484076" r:id="rId33"/>
    <p:sldLayoutId id="2147484077" r:id="rId34"/>
    <p:sldLayoutId id="2147484078" r:id="rId35"/>
    <p:sldLayoutId id="2147484082" r:id="rId3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532722"/>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 id="2147484121" r:id="rId38"/>
    <p:sldLayoutId id="2147484122" r:id="rId39"/>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15.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5.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5.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image" Target="../media/image46.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4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1"/>
          <p:cNvSpPr>
            <a:spLocks noGrp="1"/>
          </p:cNvSpPr>
          <p:nvPr>
            <p:ph type="subTitle" idx="1"/>
          </p:nvPr>
        </p:nvSpPr>
        <p:spPr bwMode="auto">
          <a:xfrm>
            <a:off x="425450" y="3336130"/>
            <a:ext cx="8296275" cy="58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r>
              <a:rPr lang="en-US" altLang="en-US" sz="2400" dirty="0" smtClean="0">
                <a:ea typeface="ＭＳ Ｐゴシック" panose="020B0600070205080204" pitchFamily="34" charset="-128"/>
                <a:cs typeface="CiscoSans" panose="020B0503020201020303" pitchFamily="34" charset="0"/>
              </a:rPr>
              <a:t>David Roberts</a:t>
            </a:r>
            <a:br>
              <a:rPr lang="en-US" altLang="en-US" sz="2400" dirty="0" smtClean="0">
                <a:ea typeface="ＭＳ Ｐゴシック" panose="020B0600070205080204" pitchFamily="34" charset="-128"/>
                <a:cs typeface="CiscoSans" panose="020B0503020201020303" pitchFamily="34" charset="0"/>
              </a:rPr>
            </a:br>
            <a:r>
              <a:rPr lang="en-US" altLang="en-US" sz="2400" dirty="0" smtClean="0">
                <a:ea typeface="ＭＳ Ｐゴシック" panose="020B0600070205080204" pitchFamily="34" charset="-128"/>
                <a:cs typeface="CiscoSans" panose="020B0503020201020303" pitchFamily="34" charset="0"/>
              </a:rPr>
              <a:t>Wayne </a:t>
            </a:r>
            <a:r>
              <a:rPr lang="en-US" altLang="en-US" sz="2400" dirty="0" err="1" smtClean="0">
                <a:ea typeface="ＭＳ Ｐゴシック" panose="020B0600070205080204" pitchFamily="34" charset="-128"/>
                <a:cs typeface="CiscoSans" panose="020B0503020201020303" pitchFamily="34" charset="0"/>
              </a:rPr>
              <a:t>Ogozaly</a:t>
            </a:r>
            <a:endParaRPr altLang="en-US" sz="2400" dirty="0" smtClean="0">
              <a:ea typeface="ＭＳ Ｐゴシック" panose="020B0600070205080204" pitchFamily="34" charset="-128"/>
              <a:cs typeface="CiscoSans" panose="020B0503020201020303" pitchFamily="34" charset="0"/>
            </a:endParaRPr>
          </a:p>
        </p:txBody>
      </p:sp>
      <p:sp>
        <p:nvSpPr>
          <p:cNvPr id="5" name="Text Placeholder 4"/>
          <p:cNvSpPr>
            <a:spLocks noGrp="1"/>
          </p:cNvSpPr>
          <p:nvPr>
            <p:ph type="body" sz="quarter" idx="12"/>
          </p:nvPr>
        </p:nvSpPr>
        <p:spPr>
          <a:xfrm>
            <a:off x="469900" y="4273550"/>
            <a:ext cx="8296275" cy="287338"/>
          </a:xfrm>
        </p:spPr>
        <p:txBody>
          <a:bodyPr/>
          <a:lstStyle/>
          <a:p>
            <a:pPr>
              <a:defRPr/>
            </a:pPr>
            <a:r>
              <a:rPr lang="en-US" dirty="0" smtClean="0"/>
              <a:t>December 14, 2017</a:t>
            </a:r>
            <a:endParaRPr dirty="0"/>
          </a:p>
        </p:txBody>
      </p:sp>
      <p:sp>
        <p:nvSpPr>
          <p:cNvPr id="6" name="Title 5"/>
          <p:cNvSpPr>
            <a:spLocks noGrp="1"/>
          </p:cNvSpPr>
          <p:nvPr>
            <p:ph type="ctrTitle"/>
          </p:nvPr>
        </p:nvSpPr>
        <p:spPr>
          <a:xfrm>
            <a:off x="425450" y="2335210"/>
            <a:ext cx="8340725" cy="644525"/>
          </a:xfrm>
        </p:spPr>
        <p:txBody>
          <a:bodyPr/>
          <a:lstStyle/>
          <a:p>
            <a:pPr>
              <a:defRPr/>
            </a:pPr>
            <a:r>
              <a:rPr lang="en-US" sz="3600" kern="0" dirty="0" smtClean="0"/>
              <a:t>How to Automate and Manage Business Services with Cisco VMS</a:t>
            </a:r>
            <a:endParaRPr sz="3600" dirty="0"/>
          </a:p>
        </p:txBody>
      </p:sp>
    </p:spTree>
    <p:extLst>
      <p:ext uri="{BB962C8B-B14F-4D97-AF65-F5344CB8AC3E}">
        <p14:creationId xmlns:p14="http://schemas.microsoft.com/office/powerpoint/2010/main" val="3037145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to Site/Device Status (cont.)</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766" y="1073150"/>
            <a:ext cx="5062709" cy="3903275"/>
          </a:xfrm>
          <a:prstGeom prst="rect">
            <a:avLst/>
          </a:prstGeom>
        </p:spPr>
      </p:pic>
      <p:sp>
        <p:nvSpPr>
          <p:cNvPr id="4" name="Left Arrow 3"/>
          <p:cNvSpPr/>
          <p:nvPr/>
        </p:nvSpPr>
        <p:spPr>
          <a:xfrm>
            <a:off x="6080027" y="1557427"/>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6502403" y="1587116"/>
            <a:ext cx="2040463" cy="338554"/>
          </a:xfrm>
          <a:prstGeom prst="rect">
            <a:avLst/>
          </a:prstGeom>
          <a:noFill/>
        </p:spPr>
        <p:txBody>
          <a:bodyPr wrap="square" rtlCol="0">
            <a:spAutoFit/>
          </a:bodyPr>
          <a:lstStyle/>
          <a:p>
            <a:r>
              <a:rPr lang="en-US" sz="1600" dirty="0" smtClean="0"/>
              <a:t>VNF Topology View</a:t>
            </a:r>
            <a:endParaRPr lang="en-US" sz="1600" dirty="0"/>
          </a:p>
        </p:txBody>
      </p:sp>
      <p:sp>
        <p:nvSpPr>
          <p:cNvPr id="6" name="Left Arrow 5"/>
          <p:cNvSpPr/>
          <p:nvPr/>
        </p:nvSpPr>
        <p:spPr>
          <a:xfrm>
            <a:off x="6080027" y="3496292"/>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Box 6"/>
          <p:cNvSpPr txBox="1"/>
          <p:nvPr/>
        </p:nvSpPr>
        <p:spPr>
          <a:xfrm>
            <a:off x="6502404" y="3398981"/>
            <a:ext cx="2280850" cy="584775"/>
          </a:xfrm>
          <a:prstGeom prst="rect">
            <a:avLst/>
          </a:prstGeom>
          <a:noFill/>
        </p:spPr>
        <p:txBody>
          <a:bodyPr wrap="square" rtlCol="0">
            <a:spAutoFit/>
          </a:bodyPr>
          <a:lstStyle/>
          <a:p>
            <a:r>
              <a:rPr lang="en-US" sz="1600" smtClean="0"/>
              <a:t>VNF Resource Consumption</a:t>
            </a:r>
            <a:endParaRPr lang="en-US" sz="1600" dirty="0"/>
          </a:p>
        </p:txBody>
      </p:sp>
    </p:spTree>
    <p:extLst>
      <p:ext uri="{BB962C8B-B14F-4D97-AF65-F5344CB8AC3E}">
        <p14:creationId xmlns:p14="http://schemas.microsoft.com/office/powerpoint/2010/main" val="103429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9748" y="229130"/>
            <a:ext cx="3570170" cy="1055160"/>
          </a:xfrm>
          <a:prstGeom prst="rect">
            <a:avLst/>
          </a:prstGeom>
        </p:spPr>
      </p:pic>
      <p:sp>
        <p:nvSpPr>
          <p:cNvPr id="11" name="Rounded Rectangle 10"/>
          <p:cNvSpPr/>
          <p:nvPr/>
        </p:nvSpPr>
        <p:spPr>
          <a:xfrm>
            <a:off x="4418556" y="1456267"/>
            <a:ext cx="1071362" cy="5842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OSS/BSS</a:t>
            </a:r>
          </a:p>
        </p:txBody>
      </p:sp>
      <p:sp>
        <p:nvSpPr>
          <p:cNvPr id="12" name="Rounded Rectangle 11"/>
          <p:cNvSpPr/>
          <p:nvPr/>
        </p:nvSpPr>
        <p:spPr>
          <a:xfrm>
            <a:off x="1916446" y="1456268"/>
            <a:ext cx="2322417" cy="5842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Custom UI</a:t>
            </a:r>
            <a:endParaRPr lang="en-US" sz="2000" dirty="0" smtClean="0"/>
          </a:p>
        </p:txBody>
      </p:sp>
      <p:sp>
        <p:nvSpPr>
          <p:cNvPr id="13" name="Rounded Rectangle 12"/>
          <p:cNvSpPr/>
          <p:nvPr/>
        </p:nvSpPr>
        <p:spPr>
          <a:xfrm>
            <a:off x="1916446" y="2212444"/>
            <a:ext cx="3602205" cy="2101364"/>
          </a:xfrm>
          <a:prstGeom prst="roundRect">
            <a:avLst>
              <a:gd name="adj" fmla="val 1102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t>VMS Platform</a:t>
            </a:r>
            <a:endParaRPr lang="en-US" sz="4400" dirty="0" smtClean="0"/>
          </a:p>
        </p:txBody>
      </p:sp>
      <p:sp>
        <p:nvSpPr>
          <p:cNvPr id="27" name="Left Arrow 26"/>
          <p:cNvSpPr/>
          <p:nvPr/>
        </p:nvSpPr>
        <p:spPr>
          <a:xfrm>
            <a:off x="5858933" y="1567529"/>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6536266" y="1581829"/>
            <a:ext cx="2159001" cy="369332"/>
          </a:xfrm>
          <a:prstGeom prst="rect">
            <a:avLst/>
          </a:prstGeom>
          <a:noFill/>
        </p:spPr>
        <p:txBody>
          <a:bodyPr wrap="square" rtlCol="0">
            <a:spAutoFit/>
          </a:bodyPr>
          <a:lstStyle/>
          <a:p>
            <a:r>
              <a:rPr lang="en-US" smtClean="0"/>
              <a:t>VMS UI is optional</a:t>
            </a:r>
            <a:endParaRPr lang="en-US" dirty="0"/>
          </a:p>
        </p:txBody>
      </p:sp>
      <p:sp>
        <p:nvSpPr>
          <p:cNvPr id="29" name="Up-Down Arrow 28"/>
          <p:cNvSpPr/>
          <p:nvPr/>
        </p:nvSpPr>
        <p:spPr>
          <a:xfrm>
            <a:off x="1237497" y="229130"/>
            <a:ext cx="461913" cy="4691070"/>
          </a:xfrm>
          <a:prstGeom prst="up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rot="16200000">
            <a:off x="-345665" y="2316914"/>
            <a:ext cx="3040256" cy="369332"/>
          </a:xfrm>
          <a:prstGeom prst="rect">
            <a:avLst/>
          </a:prstGeom>
          <a:noFill/>
        </p:spPr>
        <p:txBody>
          <a:bodyPr wrap="none" rtlCol="0">
            <a:spAutoFit/>
          </a:bodyPr>
          <a:lstStyle/>
          <a:p>
            <a:r>
              <a:rPr lang="en-US" smtClean="0"/>
              <a:t>End-to-end Service Offering</a:t>
            </a:r>
            <a:endParaRPr lang="en-US"/>
          </a:p>
        </p:txBody>
      </p:sp>
      <p:cxnSp>
        <p:nvCxnSpPr>
          <p:cNvPr id="7" name="Straight Arrow Connector 6"/>
          <p:cNvCxnSpPr>
            <a:stCxn id="11" idx="2"/>
          </p:cNvCxnSpPr>
          <p:nvPr/>
        </p:nvCxnSpPr>
        <p:spPr>
          <a:xfrm>
            <a:off x="4954237" y="2040467"/>
            <a:ext cx="7230" cy="1719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Left Arrow 13"/>
          <p:cNvSpPr/>
          <p:nvPr/>
        </p:nvSpPr>
        <p:spPr>
          <a:xfrm>
            <a:off x="5858933" y="3146947"/>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6536266" y="2745748"/>
            <a:ext cx="2159001" cy="1200329"/>
          </a:xfrm>
          <a:prstGeom prst="rect">
            <a:avLst/>
          </a:prstGeom>
          <a:noFill/>
        </p:spPr>
        <p:txBody>
          <a:bodyPr wrap="square" rtlCol="0">
            <a:spAutoFit/>
          </a:bodyPr>
          <a:lstStyle/>
          <a:p>
            <a:r>
              <a:rPr lang="en-US" smtClean="0"/>
              <a:t>VMS Platform can be driven through open APIs from any other system</a:t>
            </a:r>
            <a:endParaRPr lang="en-US" dirty="0"/>
          </a:p>
        </p:txBody>
      </p:sp>
      <p:cxnSp>
        <p:nvCxnSpPr>
          <p:cNvPr id="17" name="Straight Arrow Connector 16"/>
          <p:cNvCxnSpPr/>
          <p:nvPr/>
        </p:nvCxnSpPr>
        <p:spPr>
          <a:xfrm>
            <a:off x="3125437" y="2040467"/>
            <a:ext cx="7230" cy="1719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9395" y="4477545"/>
            <a:ext cx="2219819" cy="44617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593" y="4470883"/>
            <a:ext cx="1986670" cy="607343"/>
          </a:xfrm>
          <a:prstGeom prst="rect">
            <a:avLst/>
          </a:prstGeom>
        </p:spPr>
      </p:pic>
    </p:spTree>
    <p:extLst>
      <p:ext uri="{BB962C8B-B14F-4D97-AF65-F5344CB8AC3E}">
        <p14:creationId xmlns:p14="http://schemas.microsoft.com/office/powerpoint/2010/main" val="603034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rot="16200000">
            <a:off x="3024904" y="2232315"/>
            <a:ext cx="2927928" cy="609600"/>
          </a:xfrm>
          <a:prstGeom prst="round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Meraki Service Pack</a:t>
            </a:r>
          </a:p>
        </p:txBody>
      </p:sp>
      <p:sp>
        <p:nvSpPr>
          <p:cNvPr id="4" name="Title 3"/>
          <p:cNvSpPr>
            <a:spLocks noGrp="1"/>
          </p:cNvSpPr>
          <p:nvPr>
            <p:ph type="title"/>
          </p:nvPr>
        </p:nvSpPr>
        <p:spPr>
          <a:xfrm>
            <a:off x="437766" y="162877"/>
            <a:ext cx="8345488" cy="731837"/>
          </a:xfrm>
        </p:spPr>
        <p:txBody>
          <a:bodyPr/>
          <a:lstStyle/>
          <a:p>
            <a:r>
              <a:rPr lang="en-US" dirty="0" smtClean="0"/>
              <a:t>VMS is Multi-Tenant and Multi-Service</a:t>
            </a:r>
            <a:endParaRPr lang="en-US" dirty="0"/>
          </a:p>
        </p:txBody>
      </p:sp>
      <p:sp>
        <p:nvSpPr>
          <p:cNvPr id="6" name="Rounded Rectangle 5"/>
          <p:cNvSpPr/>
          <p:nvPr/>
        </p:nvSpPr>
        <p:spPr>
          <a:xfrm>
            <a:off x="2686433" y="4137166"/>
            <a:ext cx="6096822" cy="84093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VMS Service Creation and </a:t>
            </a:r>
            <a:r>
              <a:rPr lang="en-US" sz="2000" smtClean="0"/>
              <a:t>Delivery Platform</a:t>
            </a:r>
            <a:endParaRPr lang="en-US" sz="2000" dirty="0" smtClean="0"/>
          </a:p>
        </p:txBody>
      </p:sp>
      <p:sp>
        <p:nvSpPr>
          <p:cNvPr id="7" name="Rounded Rectangle 6"/>
          <p:cNvSpPr/>
          <p:nvPr/>
        </p:nvSpPr>
        <p:spPr>
          <a:xfrm rot="16200000">
            <a:off x="1542970" y="2232316"/>
            <a:ext cx="2927927" cy="609600"/>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Cloud VPN Service Pack</a:t>
            </a:r>
          </a:p>
        </p:txBody>
      </p:sp>
      <p:sp>
        <p:nvSpPr>
          <p:cNvPr id="8" name="Rounded Rectangle 7"/>
          <p:cNvSpPr/>
          <p:nvPr/>
        </p:nvSpPr>
        <p:spPr>
          <a:xfrm rot="16200000">
            <a:off x="2283937" y="2232316"/>
            <a:ext cx="2927928" cy="609600"/>
          </a:xfrm>
          <a:prstGeom prst="round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vBranch Service Pack</a:t>
            </a:r>
          </a:p>
        </p:txBody>
      </p:sp>
      <p:sp>
        <p:nvSpPr>
          <p:cNvPr id="9" name="Rounded Rectangle 8"/>
          <p:cNvSpPr/>
          <p:nvPr/>
        </p:nvSpPr>
        <p:spPr>
          <a:xfrm rot="16200000">
            <a:off x="3765870" y="2232314"/>
            <a:ext cx="2927929" cy="60960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Viptela Service Pack</a:t>
            </a:r>
          </a:p>
        </p:txBody>
      </p:sp>
      <p:sp>
        <p:nvSpPr>
          <p:cNvPr id="10" name="Rounded Rectangle 9"/>
          <p:cNvSpPr/>
          <p:nvPr/>
        </p:nvSpPr>
        <p:spPr>
          <a:xfrm rot="16200000">
            <a:off x="5247804" y="2232315"/>
            <a:ext cx="2927930" cy="609600"/>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Managed Device Service Pack</a:t>
            </a:r>
          </a:p>
        </p:txBody>
      </p:sp>
      <p:sp>
        <p:nvSpPr>
          <p:cNvPr id="11" name="Rounded Rectangle 10"/>
          <p:cNvSpPr/>
          <p:nvPr/>
        </p:nvSpPr>
        <p:spPr>
          <a:xfrm rot="16200000">
            <a:off x="7013571" y="2232315"/>
            <a:ext cx="2927930" cy="609600"/>
          </a:xfrm>
          <a:prstGeom prst="roundRect">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Custom Service Pack</a:t>
            </a:r>
          </a:p>
        </p:txBody>
      </p:sp>
      <p:sp>
        <p:nvSpPr>
          <p:cNvPr id="12" name="TextBox 11"/>
          <p:cNvSpPr txBox="1"/>
          <p:nvPr/>
        </p:nvSpPr>
        <p:spPr>
          <a:xfrm>
            <a:off x="7754446" y="2417667"/>
            <a:ext cx="415498" cy="369332"/>
          </a:xfrm>
          <a:prstGeom prst="rect">
            <a:avLst/>
          </a:prstGeom>
          <a:noFill/>
        </p:spPr>
        <p:txBody>
          <a:bodyPr wrap="none" rtlCol="0">
            <a:spAutoFit/>
          </a:bodyPr>
          <a:lstStyle/>
          <a:p>
            <a:r>
              <a:rPr lang="mr-IN" dirty="0" smtClean="0"/>
              <a:t>…</a:t>
            </a:r>
            <a:endParaRPr lang="en-US" dirty="0"/>
          </a:p>
        </p:txBody>
      </p:sp>
      <p:pic>
        <p:nvPicPr>
          <p:cNvPr id="13" name="Picture 12" descr="10282_user_25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802" y="1717364"/>
            <a:ext cx="665618" cy="665618"/>
          </a:xfrm>
          <a:prstGeom prst="rect">
            <a:avLst/>
          </a:prstGeom>
        </p:spPr>
      </p:pic>
      <p:pic>
        <p:nvPicPr>
          <p:cNvPr id="14" name="Picture 13" descr="10282_user_25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611" y="2567648"/>
            <a:ext cx="665618" cy="665618"/>
          </a:xfrm>
          <a:prstGeom prst="rect">
            <a:avLst/>
          </a:prstGeom>
        </p:spPr>
      </p:pic>
      <p:pic>
        <p:nvPicPr>
          <p:cNvPr id="15" name="Picture 14" descr="10282_user_25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6420" y="3417932"/>
            <a:ext cx="665618" cy="665618"/>
          </a:xfrm>
          <a:prstGeom prst="rect">
            <a:avLst/>
          </a:prstGeom>
        </p:spPr>
      </p:pic>
      <p:cxnSp>
        <p:nvCxnSpPr>
          <p:cNvPr id="17" name="Straight Arrow Connector 16"/>
          <p:cNvCxnSpPr>
            <a:stCxn id="13" idx="3"/>
          </p:cNvCxnSpPr>
          <p:nvPr/>
        </p:nvCxnSpPr>
        <p:spPr>
          <a:xfrm>
            <a:off x="1246420" y="2050173"/>
            <a:ext cx="1760513" cy="148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p:cNvCxnSpPr>
          <p:nvPr/>
        </p:nvCxnSpPr>
        <p:spPr>
          <a:xfrm flipV="1">
            <a:off x="1579229" y="2734052"/>
            <a:ext cx="2524418" cy="166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p:cNvCxnSpPr>
          <p:nvPr/>
        </p:nvCxnSpPr>
        <p:spPr>
          <a:xfrm flipV="1">
            <a:off x="1912038" y="3417932"/>
            <a:ext cx="2524418" cy="332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p:cNvCxnSpPr>
          <p:nvPr/>
        </p:nvCxnSpPr>
        <p:spPr>
          <a:xfrm>
            <a:off x="1912038" y="3750741"/>
            <a:ext cx="3234353" cy="1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56546" y="1711557"/>
            <a:ext cx="891078" cy="307777"/>
          </a:xfrm>
          <a:prstGeom prst="rect">
            <a:avLst/>
          </a:prstGeom>
          <a:noFill/>
        </p:spPr>
        <p:txBody>
          <a:bodyPr wrap="none" rtlCol="0">
            <a:spAutoFit/>
          </a:bodyPr>
          <a:lstStyle/>
          <a:p>
            <a:r>
              <a:rPr lang="en-US" sz="1400" smtClean="0"/>
              <a:t>Tenant X</a:t>
            </a:r>
            <a:endParaRPr lang="en-US" sz="1400" dirty="0"/>
          </a:p>
        </p:txBody>
      </p:sp>
      <p:sp>
        <p:nvSpPr>
          <p:cNvPr id="27" name="TextBox 26"/>
          <p:cNvSpPr txBox="1"/>
          <p:nvPr/>
        </p:nvSpPr>
        <p:spPr>
          <a:xfrm>
            <a:off x="1475950" y="2555123"/>
            <a:ext cx="891078" cy="307777"/>
          </a:xfrm>
          <a:prstGeom prst="rect">
            <a:avLst/>
          </a:prstGeom>
          <a:noFill/>
        </p:spPr>
        <p:txBody>
          <a:bodyPr wrap="none" rtlCol="0">
            <a:spAutoFit/>
          </a:bodyPr>
          <a:lstStyle/>
          <a:p>
            <a:r>
              <a:rPr lang="en-US" sz="1400" dirty="0" smtClean="0"/>
              <a:t>Tenant Y</a:t>
            </a:r>
            <a:endParaRPr lang="en-US" sz="1400" dirty="0"/>
          </a:p>
        </p:txBody>
      </p:sp>
      <p:sp>
        <p:nvSpPr>
          <p:cNvPr id="28" name="TextBox 27"/>
          <p:cNvSpPr txBox="1"/>
          <p:nvPr/>
        </p:nvSpPr>
        <p:spPr>
          <a:xfrm>
            <a:off x="1795354" y="3398689"/>
            <a:ext cx="891078" cy="307777"/>
          </a:xfrm>
          <a:prstGeom prst="rect">
            <a:avLst/>
          </a:prstGeom>
          <a:noFill/>
        </p:spPr>
        <p:txBody>
          <a:bodyPr wrap="none" rtlCol="0">
            <a:spAutoFit/>
          </a:bodyPr>
          <a:lstStyle/>
          <a:p>
            <a:r>
              <a:rPr lang="en-US" sz="1400" dirty="0" smtClean="0"/>
              <a:t>Tenant Z</a:t>
            </a:r>
            <a:endParaRPr lang="en-US" sz="1400" dirty="0"/>
          </a:p>
        </p:txBody>
      </p:sp>
      <p:sp>
        <p:nvSpPr>
          <p:cNvPr id="29" name="Rounded Rectangle 28"/>
          <p:cNvSpPr/>
          <p:nvPr/>
        </p:nvSpPr>
        <p:spPr>
          <a:xfrm rot="16200000">
            <a:off x="5988773" y="2232314"/>
            <a:ext cx="2927930" cy="609600"/>
          </a:xfrm>
          <a:prstGeom prst="round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 Cisco Pre-Built Service Packs</a:t>
            </a:r>
          </a:p>
        </p:txBody>
      </p:sp>
      <p:sp>
        <p:nvSpPr>
          <p:cNvPr id="22" name="Rounded Rectangle 21"/>
          <p:cNvSpPr/>
          <p:nvPr/>
        </p:nvSpPr>
        <p:spPr>
          <a:xfrm rot="16200000">
            <a:off x="4506837" y="2232314"/>
            <a:ext cx="2927930" cy="609600"/>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iWAN</a:t>
            </a:r>
            <a:r>
              <a:rPr lang="en-US" dirty="0" smtClean="0"/>
              <a:t> Service Pack</a:t>
            </a:r>
          </a:p>
        </p:txBody>
      </p:sp>
    </p:spTree>
    <p:extLst>
      <p:ext uri="{BB962C8B-B14F-4D97-AF65-F5344CB8AC3E}">
        <p14:creationId xmlns:p14="http://schemas.microsoft.com/office/powerpoint/2010/main" val="141987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Pre-Built Service Packs </a:t>
            </a:r>
            <a:r>
              <a:rPr lang="mr-IN" dirty="0" smtClean="0"/>
              <a:t>–</a:t>
            </a:r>
            <a:r>
              <a:rPr lang="en-US" dirty="0" smtClean="0"/>
              <a:t> Ready to Sell</a:t>
            </a:r>
            <a:endParaRPr lang="en-US" dirty="0"/>
          </a:p>
        </p:txBody>
      </p:sp>
      <p:graphicFrame>
        <p:nvGraphicFramePr>
          <p:cNvPr id="5" name="Diagram 4"/>
          <p:cNvGraphicFramePr/>
          <p:nvPr>
            <p:extLst>
              <p:ext uri="{D42A27DB-BD31-4B8C-83A1-F6EECF244321}">
                <p14:modId xmlns:p14="http://schemas.microsoft.com/office/powerpoint/2010/main" val="237872395"/>
              </p:ext>
            </p:extLst>
          </p:nvPr>
        </p:nvGraphicFramePr>
        <p:xfrm>
          <a:off x="1524000" y="1073150"/>
          <a:ext cx="6096000" cy="3543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9772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41313"/>
            <a:ext cx="8374540" cy="731837"/>
          </a:xfrm>
        </p:spPr>
        <p:txBody>
          <a:bodyPr/>
          <a:lstStyle/>
          <a:p>
            <a:r>
              <a:rPr lang="en-US" dirty="0" smtClean="0"/>
              <a:t>Pre-Built Service Packs </a:t>
            </a:r>
            <a:r>
              <a:rPr lang="mr-IN" dirty="0" smtClean="0"/>
              <a:t>–</a:t>
            </a:r>
            <a:r>
              <a:rPr lang="en-US" dirty="0" smtClean="0"/>
              <a:t> More Coming Soon</a:t>
            </a:r>
            <a:endParaRPr lang="en-US" dirty="0"/>
          </a:p>
        </p:txBody>
      </p:sp>
      <p:graphicFrame>
        <p:nvGraphicFramePr>
          <p:cNvPr id="3" name="Diagram 2"/>
          <p:cNvGraphicFramePr/>
          <p:nvPr>
            <p:extLst>
              <p:ext uri="{D42A27DB-BD31-4B8C-83A1-F6EECF244321}">
                <p14:modId xmlns:p14="http://schemas.microsoft.com/office/powerpoint/2010/main" val="291764222"/>
              </p:ext>
            </p:extLst>
          </p:nvPr>
        </p:nvGraphicFramePr>
        <p:xfrm>
          <a:off x="1524000" y="1073150"/>
          <a:ext cx="6096000" cy="353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749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9748" y="229130"/>
            <a:ext cx="3570170" cy="1055160"/>
          </a:xfrm>
          <a:prstGeom prst="rect">
            <a:avLst/>
          </a:prstGeom>
        </p:spPr>
      </p:pic>
      <p:sp>
        <p:nvSpPr>
          <p:cNvPr id="11" name="Rounded Rectangle 10"/>
          <p:cNvSpPr/>
          <p:nvPr/>
        </p:nvSpPr>
        <p:spPr>
          <a:xfrm>
            <a:off x="4418556" y="1456267"/>
            <a:ext cx="1071362" cy="5842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OSS/BSS</a:t>
            </a:r>
          </a:p>
        </p:txBody>
      </p:sp>
      <p:sp>
        <p:nvSpPr>
          <p:cNvPr id="13" name="Rounded Rectangle 12"/>
          <p:cNvSpPr/>
          <p:nvPr/>
        </p:nvSpPr>
        <p:spPr>
          <a:xfrm>
            <a:off x="1916446" y="2212444"/>
            <a:ext cx="3602205" cy="2101364"/>
          </a:xfrm>
          <a:prstGeom prst="roundRect">
            <a:avLst>
              <a:gd name="adj" fmla="val 1102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smtClean="0"/>
          </a:p>
        </p:txBody>
      </p:sp>
      <p:sp>
        <p:nvSpPr>
          <p:cNvPr id="29" name="Up-Down Arrow 28"/>
          <p:cNvSpPr/>
          <p:nvPr/>
        </p:nvSpPr>
        <p:spPr>
          <a:xfrm>
            <a:off x="1237497" y="229130"/>
            <a:ext cx="461913" cy="4691070"/>
          </a:xfrm>
          <a:prstGeom prst="up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rot="16200000">
            <a:off x="-345665" y="2316914"/>
            <a:ext cx="3040256" cy="369332"/>
          </a:xfrm>
          <a:prstGeom prst="rect">
            <a:avLst/>
          </a:prstGeom>
          <a:noFill/>
        </p:spPr>
        <p:txBody>
          <a:bodyPr wrap="none" rtlCol="0">
            <a:spAutoFit/>
          </a:bodyPr>
          <a:lstStyle/>
          <a:p>
            <a:r>
              <a:rPr lang="en-US" smtClean="0"/>
              <a:t>End-to-end Service Offering</a:t>
            </a:r>
            <a:endParaRPr lang="en-US"/>
          </a:p>
        </p:txBody>
      </p:sp>
      <p:cxnSp>
        <p:nvCxnSpPr>
          <p:cNvPr id="7" name="Straight Arrow Connector 6"/>
          <p:cNvCxnSpPr>
            <a:stCxn id="11" idx="2"/>
          </p:cNvCxnSpPr>
          <p:nvPr/>
        </p:nvCxnSpPr>
        <p:spPr>
          <a:xfrm>
            <a:off x="4954237" y="2040467"/>
            <a:ext cx="7230" cy="1719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Left Arrow 13"/>
          <p:cNvSpPr/>
          <p:nvPr/>
        </p:nvSpPr>
        <p:spPr>
          <a:xfrm>
            <a:off x="5858933" y="3146947"/>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6536266" y="2191751"/>
            <a:ext cx="2455334" cy="2308324"/>
          </a:xfrm>
          <a:prstGeom prst="rect">
            <a:avLst/>
          </a:prstGeom>
          <a:noFill/>
        </p:spPr>
        <p:txBody>
          <a:bodyPr wrap="square" rtlCol="0">
            <a:spAutoFit/>
          </a:bodyPr>
          <a:lstStyle/>
          <a:p>
            <a:r>
              <a:rPr lang="en-US" dirty="0" smtClean="0"/>
              <a:t>New service packs just “snap in” to the VMS platform and inherit all platform services such as portals</a:t>
            </a:r>
            <a:r>
              <a:rPr lang="en-US" smtClean="0"/>
              <a:t>, monitoring, OSS/BSS integrations, etc.</a:t>
            </a:r>
            <a:endParaRPr lang="en-US" dirty="0"/>
          </a:p>
        </p:txBody>
      </p:sp>
      <p:cxnSp>
        <p:nvCxnSpPr>
          <p:cNvPr id="17" name="Straight Arrow Connector 16"/>
          <p:cNvCxnSpPr/>
          <p:nvPr/>
        </p:nvCxnSpPr>
        <p:spPr>
          <a:xfrm>
            <a:off x="3125437" y="2040467"/>
            <a:ext cx="7230" cy="1719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25437" y="4052198"/>
            <a:ext cx="1053494" cy="261610"/>
          </a:xfrm>
          <a:prstGeom prst="rect">
            <a:avLst/>
          </a:prstGeom>
          <a:noFill/>
        </p:spPr>
        <p:txBody>
          <a:bodyPr wrap="none" rtlCol="0">
            <a:spAutoFit/>
          </a:bodyPr>
          <a:lstStyle/>
          <a:p>
            <a:pPr algn="ctr"/>
            <a:r>
              <a:rPr lang="en-US" sz="1100" smtClean="0">
                <a:solidFill>
                  <a:schemeClr val="bg1"/>
                </a:solidFill>
              </a:rPr>
              <a:t>VMS Platform</a:t>
            </a:r>
            <a:endParaRPr lang="en-US" sz="1100">
              <a:solidFill>
                <a:schemeClr val="bg1"/>
              </a:solidFill>
            </a:endParaRPr>
          </a:p>
        </p:txBody>
      </p:sp>
      <p:sp>
        <p:nvSpPr>
          <p:cNvPr id="16" name="Rounded Rectangle 15"/>
          <p:cNvSpPr/>
          <p:nvPr/>
        </p:nvSpPr>
        <p:spPr>
          <a:xfrm>
            <a:off x="2013476" y="2334214"/>
            <a:ext cx="1071362" cy="48418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t>Cloud VPN</a:t>
            </a:r>
            <a:endParaRPr lang="en-US" sz="1200" dirty="0" smtClean="0"/>
          </a:p>
        </p:txBody>
      </p:sp>
      <p:sp>
        <p:nvSpPr>
          <p:cNvPr id="18" name="Rounded Rectangle 17"/>
          <p:cNvSpPr/>
          <p:nvPr/>
        </p:nvSpPr>
        <p:spPr>
          <a:xfrm>
            <a:off x="3181867" y="2334214"/>
            <a:ext cx="1071362" cy="48418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vBranch</a:t>
            </a:r>
          </a:p>
        </p:txBody>
      </p:sp>
      <p:sp>
        <p:nvSpPr>
          <p:cNvPr id="19" name="Rounded Rectangle 18"/>
          <p:cNvSpPr/>
          <p:nvPr/>
        </p:nvSpPr>
        <p:spPr>
          <a:xfrm>
            <a:off x="4350259" y="2334214"/>
            <a:ext cx="1071362" cy="48418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Cisco</a:t>
            </a:r>
            <a:br>
              <a:rPr lang="en-US" sz="1200" dirty="0" smtClean="0"/>
            </a:br>
            <a:r>
              <a:rPr lang="en-US" sz="1200" dirty="0" smtClean="0"/>
              <a:t>SD-WAN</a:t>
            </a:r>
          </a:p>
        </p:txBody>
      </p:sp>
      <p:sp>
        <p:nvSpPr>
          <p:cNvPr id="20" name="Rounded Rectangle 19"/>
          <p:cNvSpPr/>
          <p:nvPr/>
        </p:nvSpPr>
        <p:spPr>
          <a:xfrm>
            <a:off x="2013476" y="2920789"/>
            <a:ext cx="1071362" cy="48418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IWAN</a:t>
            </a:r>
          </a:p>
        </p:txBody>
      </p:sp>
      <p:sp>
        <p:nvSpPr>
          <p:cNvPr id="21" name="Rounded Rectangle 20"/>
          <p:cNvSpPr/>
          <p:nvPr/>
        </p:nvSpPr>
        <p:spPr>
          <a:xfrm>
            <a:off x="3181867" y="2920789"/>
            <a:ext cx="1071362" cy="48418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Managed CPE</a:t>
            </a:r>
          </a:p>
        </p:txBody>
      </p:sp>
      <p:sp>
        <p:nvSpPr>
          <p:cNvPr id="22" name="Rounded Rectangle 21"/>
          <p:cNvSpPr/>
          <p:nvPr/>
        </p:nvSpPr>
        <p:spPr>
          <a:xfrm>
            <a:off x="4350259" y="2920789"/>
            <a:ext cx="1071362" cy="484185"/>
          </a:xfrm>
          <a:prstGeom prst="roundRect">
            <a:avLst/>
          </a:prstGeom>
          <a:solidFill>
            <a:schemeClr val="accent1">
              <a:lumMod val="60000"/>
              <a:lumOff val="40000"/>
            </a:schemeClr>
          </a:solid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Future </a:t>
            </a:r>
            <a:r>
              <a:rPr lang="en-US" sz="900" smtClean="0"/>
              <a:t>pre-built service pack</a:t>
            </a:r>
            <a:endParaRPr lang="en-US" sz="900" dirty="0" smtClean="0"/>
          </a:p>
        </p:txBody>
      </p:sp>
      <p:sp>
        <p:nvSpPr>
          <p:cNvPr id="23" name="Rounded Rectangle 22"/>
          <p:cNvSpPr/>
          <p:nvPr/>
        </p:nvSpPr>
        <p:spPr>
          <a:xfrm>
            <a:off x="2029379" y="3504460"/>
            <a:ext cx="1071362" cy="48418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Meraki</a:t>
            </a:r>
          </a:p>
        </p:txBody>
      </p:sp>
      <p:sp>
        <p:nvSpPr>
          <p:cNvPr id="24" name="Rounded Rectangle 23"/>
          <p:cNvSpPr/>
          <p:nvPr/>
        </p:nvSpPr>
        <p:spPr>
          <a:xfrm>
            <a:off x="3197770" y="3504460"/>
            <a:ext cx="1071362" cy="484185"/>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Your Custom Service Pack</a:t>
            </a:r>
          </a:p>
        </p:txBody>
      </p:sp>
      <p:sp>
        <p:nvSpPr>
          <p:cNvPr id="26" name="Rounded Rectangle 25"/>
          <p:cNvSpPr/>
          <p:nvPr/>
        </p:nvSpPr>
        <p:spPr>
          <a:xfrm>
            <a:off x="1916446" y="1456268"/>
            <a:ext cx="2322417"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VMS UI</a:t>
            </a:r>
          </a:p>
        </p:txBody>
      </p:sp>
      <p:sp>
        <p:nvSpPr>
          <p:cNvPr id="31" name="Rounded Rectangle 30"/>
          <p:cNvSpPr/>
          <p:nvPr/>
        </p:nvSpPr>
        <p:spPr>
          <a:xfrm>
            <a:off x="4350259" y="3510962"/>
            <a:ext cx="1071362" cy="484185"/>
          </a:xfrm>
          <a:prstGeom prst="roundRect">
            <a:avLst/>
          </a:prstGeom>
          <a:noFill/>
          <a:ln w="3175">
            <a:solidFill>
              <a:schemeClr val="tx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Whatever the future might hold</a:t>
            </a:r>
            <a:r>
              <a:rPr lang="mr-IN" sz="900" dirty="0" smtClean="0"/>
              <a:t>…</a:t>
            </a:r>
            <a:endParaRPr lang="en-US" sz="900" dirty="0" smtClean="0"/>
          </a:p>
        </p:txBody>
      </p:sp>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9395" y="4477545"/>
            <a:ext cx="2219819" cy="446177"/>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593" y="4470883"/>
            <a:ext cx="1986670" cy="607343"/>
          </a:xfrm>
          <a:prstGeom prst="rect">
            <a:avLst/>
          </a:prstGeom>
        </p:spPr>
      </p:pic>
    </p:spTree>
    <p:extLst>
      <p:ext uri="{BB962C8B-B14F-4D97-AF65-F5344CB8AC3E}">
        <p14:creationId xmlns:p14="http://schemas.microsoft.com/office/powerpoint/2010/main" val="1397914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28600" y="2135982"/>
            <a:ext cx="2438400" cy="2332037"/>
          </a:xfrm>
        </p:spPr>
        <p:txBody>
          <a:bodyPr/>
          <a:lstStyle/>
          <a:p>
            <a:r>
              <a:rPr lang="en-US" sz="1575" dirty="0"/>
              <a:t>All VMS Services are configurable via  REST APIs</a:t>
            </a:r>
          </a:p>
          <a:p>
            <a:r>
              <a:rPr lang="en-US" sz="1575" dirty="0" smtClean="0"/>
              <a:t>New </a:t>
            </a:r>
            <a:r>
              <a:rPr lang="en-US" sz="1575" dirty="0"/>
              <a:t>Services can be created through the Software Development Kit (SDK)</a:t>
            </a:r>
          </a:p>
        </p:txBody>
      </p:sp>
      <p:pic>
        <p:nvPicPr>
          <p:cNvPr id="194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9401" y="1548555"/>
            <a:ext cx="6088928" cy="32766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Slide Number Placeholder 6"/>
          <p:cNvSpPr>
            <a:spLocks noGrp="1"/>
          </p:cNvSpPr>
          <p:nvPr>
            <p:ph type="sldNum" sz="quarter" idx="4"/>
          </p:nvPr>
        </p:nvSpPr>
        <p:spPr/>
        <p:txBody>
          <a:bodyPr/>
          <a:lstStyle/>
          <a:p>
            <a:fld id="{96A97DD0-5BE7-4856-A2A9-C42C6688E607}" type="slidenum">
              <a:rPr lang="en-US" smtClean="0"/>
              <a:pPr/>
              <a:t>16</a:t>
            </a:fld>
            <a:endParaRPr lang="en-US" dirty="0"/>
          </a:p>
        </p:txBody>
      </p:sp>
      <p:sp>
        <p:nvSpPr>
          <p:cNvPr id="8" name="Title 6"/>
          <p:cNvSpPr txBox="1">
            <a:spLocks/>
          </p:cNvSpPr>
          <p:nvPr/>
        </p:nvSpPr>
        <p:spPr bwMode="auto">
          <a:xfrm>
            <a:off x="437766" y="32246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defPPr>
              <a:defRPr lang="en-US"/>
            </a:defPPr>
            <a:lvl1pPr defTabSz="684213" eaLnBrk="1" hangingPunct="1">
              <a:lnSpc>
                <a:spcPct val="80000"/>
              </a:lnSpc>
              <a:defRPr sz="2400">
                <a:solidFill>
                  <a:srgbClr val="676767"/>
                </a:solidFill>
                <a:latin typeface="Arial" panose="020B0604020202020204" pitchFamily="34" charset="0"/>
                <a:ea typeface="ＭＳ Ｐゴシック" panose="020B0600070205080204" pitchFamily="34" charset="-128"/>
                <a:cs typeface="CiscoSans" panose="020B0503020201020303" pitchFamily="34" charset="0"/>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r>
              <a:rPr lang="en-GB" dirty="0"/>
              <a:t>REST APIs and Software Development </a:t>
            </a:r>
            <a:r>
              <a:rPr lang="en-GB" dirty="0" smtClean="0"/>
              <a:t>Kits</a:t>
            </a:r>
            <a:endParaRPr lang="en-GB" dirty="0"/>
          </a:p>
        </p:txBody>
      </p:sp>
      <p:sp>
        <p:nvSpPr>
          <p:cNvPr id="4" name="Rectangle 3"/>
          <p:cNvSpPr/>
          <p:nvPr/>
        </p:nvSpPr>
        <p:spPr>
          <a:xfrm>
            <a:off x="380999" y="1041141"/>
            <a:ext cx="8527329" cy="369332"/>
          </a:xfrm>
          <a:prstGeom prst="rect">
            <a:avLst/>
          </a:prstGeom>
          <a:solidFill>
            <a:schemeClr val="tx2">
              <a:lumMod val="75000"/>
            </a:schemeClr>
          </a:solidFill>
        </p:spPr>
        <p:txBody>
          <a:bodyPr wrap="square">
            <a:spAutoFit/>
          </a:bodyPr>
          <a:lstStyle/>
          <a:p>
            <a:pPr algn="ctr"/>
            <a:r>
              <a:rPr lang="en-US" dirty="0">
                <a:solidFill>
                  <a:schemeClr val="bg1"/>
                </a:solidFill>
              </a:rPr>
              <a:t>Simple to use, simple to create new SP Services</a:t>
            </a:r>
            <a:endParaRPr lang="en-GB" dirty="0">
              <a:solidFill>
                <a:schemeClr val="bg1"/>
              </a:solidFill>
            </a:endParaRPr>
          </a:p>
        </p:txBody>
      </p:sp>
    </p:spTree>
    <p:extLst>
      <p:ext uri="{BB962C8B-B14F-4D97-AF65-F5344CB8AC3E}">
        <p14:creationId xmlns:p14="http://schemas.microsoft.com/office/powerpoint/2010/main" val="1190338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292" y="341313"/>
            <a:ext cx="8345488" cy="731837"/>
          </a:xfrm>
        </p:spPr>
        <p:txBody>
          <a:bodyPr/>
          <a:lstStyle/>
          <a:p>
            <a:r>
              <a:rPr lang="en-US" dirty="0" smtClean="0"/>
              <a:t>Service Design Capabilities</a:t>
            </a:r>
            <a:endParaRPr lang="en-US" dirty="0"/>
          </a:p>
        </p:txBody>
      </p:sp>
      <p:sp>
        <p:nvSpPr>
          <p:cNvPr id="4" name="Rounded Rectangle 3"/>
          <p:cNvSpPr/>
          <p:nvPr/>
        </p:nvSpPr>
        <p:spPr>
          <a:xfrm>
            <a:off x="2519079" y="1347788"/>
            <a:ext cx="4294094" cy="74407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Service Extensions</a:t>
            </a:r>
            <a:endParaRPr lang="en-US" dirty="0" smtClean="0"/>
          </a:p>
        </p:txBody>
      </p:sp>
      <p:sp>
        <p:nvSpPr>
          <p:cNvPr id="5" name="Rounded Rectangle 4"/>
          <p:cNvSpPr/>
          <p:nvPr/>
        </p:nvSpPr>
        <p:spPr>
          <a:xfrm>
            <a:off x="2519079" y="2280117"/>
            <a:ext cx="4294094" cy="74407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Template Development Environment</a:t>
            </a:r>
          </a:p>
        </p:txBody>
      </p:sp>
      <p:sp>
        <p:nvSpPr>
          <p:cNvPr id="6" name="Rounded Rectangle 5"/>
          <p:cNvSpPr/>
          <p:nvPr/>
        </p:nvSpPr>
        <p:spPr>
          <a:xfrm>
            <a:off x="2519079" y="3212446"/>
            <a:ext cx="4294094" cy="74407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Custom Service Packs</a:t>
            </a:r>
          </a:p>
        </p:txBody>
      </p:sp>
      <p:sp>
        <p:nvSpPr>
          <p:cNvPr id="8" name="TextBox 7"/>
          <p:cNvSpPr txBox="1"/>
          <p:nvPr/>
        </p:nvSpPr>
        <p:spPr>
          <a:xfrm>
            <a:off x="179292" y="1347788"/>
            <a:ext cx="1532964" cy="646331"/>
          </a:xfrm>
          <a:prstGeom prst="rect">
            <a:avLst/>
          </a:prstGeom>
          <a:noFill/>
        </p:spPr>
        <p:txBody>
          <a:bodyPr wrap="square" rtlCol="0">
            <a:spAutoFit/>
          </a:bodyPr>
          <a:lstStyle/>
          <a:p>
            <a:r>
              <a:rPr lang="en-US" dirty="0" smtClean="0"/>
              <a:t>Least flexible and complex</a:t>
            </a:r>
            <a:endParaRPr lang="en-US" dirty="0"/>
          </a:p>
        </p:txBody>
      </p:sp>
      <p:sp>
        <p:nvSpPr>
          <p:cNvPr id="9" name="TextBox 8"/>
          <p:cNvSpPr txBox="1"/>
          <p:nvPr/>
        </p:nvSpPr>
        <p:spPr>
          <a:xfrm>
            <a:off x="179292" y="3261315"/>
            <a:ext cx="1532964" cy="646331"/>
          </a:xfrm>
          <a:prstGeom prst="rect">
            <a:avLst/>
          </a:prstGeom>
          <a:noFill/>
        </p:spPr>
        <p:txBody>
          <a:bodyPr wrap="square" rtlCol="0">
            <a:spAutoFit/>
          </a:bodyPr>
          <a:lstStyle/>
          <a:p>
            <a:r>
              <a:rPr lang="en-US" dirty="0" smtClean="0"/>
              <a:t>Most flexible and complex</a:t>
            </a:r>
            <a:endParaRPr lang="en-US" dirty="0"/>
          </a:p>
        </p:txBody>
      </p:sp>
      <p:sp>
        <p:nvSpPr>
          <p:cNvPr id="10" name="Triangle 9"/>
          <p:cNvSpPr/>
          <p:nvPr/>
        </p:nvSpPr>
        <p:spPr>
          <a:xfrm>
            <a:off x="1801904" y="1347788"/>
            <a:ext cx="609599" cy="2608729"/>
          </a:xfrm>
          <a:prstGeom prst="triangl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extBox 10"/>
          <p:cNvSpPr txBox="1"/>
          <p:nvPr/>
        </p:nvSpPr>
        <p:spPr>
          <a:xfrm>
            <a:off x="6920749" y="1396657"/>
            <a:ext cx="2133601" cy="646331"/>
          </a:xfrm>
          <a:prstGeom prst="rect">
            <a:avLst/>
          </a:prstGeom>
          <a:noFill/>
        </p:spPr>
        <p:txBody>
          <a:bodyPr wrap="square" rtlCol="0">
            <a:spAutoFit/>
          </a:bodyPr>
          <a:lstStyle/>
          <a:p>
            <a:r>
              <a:rPr lang="en-US" smtClean="0"/>
              <a:t>Extend existing services</a:t>
            </a:r>
            <a:endParaRPr lang="en-US"/>
          </a:p>
        </p:txBody>
      </p:sp>
      <p:sp>
        <p:nvSpPr>
          <p:cNvPr id="12" name="TextBox 11"/>
          <p:cNvSpPr txBox="1"/>
          <p:nvPr/>
        </p:nvSpPr>
        <p:spPr>
          <a:xfrm>
            <a:off x="6920748" y="2327148"/>
            <a:ext cx="2133601" cy="646331"/>
          </a:xfrm>
          <a:prstGeom prst="rect">
            <a:avLst/>
          </a:prstGeom>
          <a:noFill/>
        </p:spPr>
        <p:txBody>
          <a:bodyPr wrap="square" rtlCol="0">
            <a:spAutoFit/>
          </a:bodyPr>
          <a:lstStyle/>
          <a:p>
            <a:r>
              <a:rPr lang="en-US" dirty="0" smtClean="0"/>
              <a:t>Create </a:t>
            </a:r>
            <a:r>
              <a:rPr lang="en-US" dirty="0" err="1" smtClean="0"/>
              <a:t>templatized</a:t>
            </a:r>
            <a:r>
              <a:rPr lang="en-US" dirty="0" smtClean="0"/>
              <a:t> service chains</a:t>
            </a:r>
            <a:endParaRPr lang="en-US" dirty="0"/>
          </a:p>
        </p:txBody>
      </p:sp>
      <p:sp>
        <p:nvSpPr>
          <p:cNvPr id="13" name="TextBox 12"/>
          <p:cNvSpPr txBox="1"/>
          <p:nvPr/>
        </p:nvSpPr>
        <p:spPr>
          <a:xfrm>
            <a:off x="6920747" y="3399814"/>
            <a:ext cx="2133601" cy="369332"/>
          </a:xfrm>
          <a:prstGeom prst="rect">
            <a:avLst/>
          </a:prstGeom>
          <a:noFill/>
        </p:spPr>
        <p:txBody>
          <a:bodyPr wrap="square" rtlCol="0">
            <a:spAutoFit/>
          </a:bodyPr>
          <a:lstStyle/>
          <a:p>
            <a:r>
              <a:rPr lang="en-US" smtClean="0"/>
              <a:t>The sky is the limit</a:t>
            </a:r>
            <a:endParaRPr lang="en-US" dirty="0"/>
          </a:p>
        </p:txBody>
      </p:sp>
    </p:spTree>
    <p:extLst>
      <p:ext uri="{BB962C8B-B14F-4D97-AF65-F5344CB8AC3E}">
        <p14:creationId xmlns:p14="http://schemas.microsoft.com/office/powerpoint/2010/main" val="1131430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VMS Delivers Future-Proof Flexibility</a:t>
            </a:r>
            <a:endParaRPr lang="en-US" dirty="0"/>
          </a:p>
        </p:txBody>
      </p:sp>
      <p:graphicFrame>
        <p:nvGraphicFramePr>
          <p:cNvPr id="4" name="Diagram 3"/>
          <p:cNvGraphicFramePr/>
          <p:nvPr>
            <p:extLst>
              <p:ext uri="{D42A27DB-BD31-4B8C-83A1-F6EECF244321}">
                <p14:modId xmlns:p14="http://schemas.microsoft.com/office/powerpoint/2010/main" val="1257210031"/>
              </p:ext>
            </p:extLst>
          </p:nvPr>
        </p:nvGraphicFramePr>
        <p:xfrm>
          <a:off x="1986987" y="1257081"/>
          <a:ext cx="4888375" cy="325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2455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23"/>
          <p:cNvSpPr>
            <a:spLocks noGrp="1"/>
          </p:cNvSpPr>
          <p:nvPr>
            <p:ph type="title"/>
          </p:nvPr>
        </p:nvSpPr>
        <p:spPr>
          <a:xfrm>
            <a:off x="392805" y="666750"/>
            <a:ext cx="8513064" cy="434974"/>
          </a:xfrm>
        </p:spPr>
        <p:txBody>
          <a:bodyPr/>
          <a:lstStyle/>
          <a:p>
            <a:r>
              <a:rPr lang="en-US" sz="2400" dirty="0" smtClean="0"/>
              <a:t>3</a:t>
            </a:r>
            <a:r>
              <a:rPr lang="en-US" sz="2400" baseline="30000" dirty="0" smtClean="0"/>
              <a:t>rd</a:t>
            </a:r>
            <a:r>
              <a:rPr lang="en-US" sz="2400" dirty="0" smtClean="0"/>
              <a:t>-Party Integrations…managed simply by VMS</a:t>
            </a:r>
            <a:r>
              <a:rPr lang="en-US" sz="2800" dirty="0" smtClean="0"/>
              <a:t/>
            </a:r>
            <a:br>
              <a:rPr lang="en-US" sz="2800" dirty="0" smtClean="0"/>
            </a:br>
            <a:r>
              <a:rPr lang="en-US" sz="900" dirty="0">
                <a:solidFill>
                  <a:schemeClr val="tx1"/>
                </a:solidFill>
              </a:rPr>
              <a:t> </a:t>
            </a:r>
            <a:r>
              <a:rPr lang="en-US" sz="2800" dirty="0" smtClean="0">
                <a:solidFill>
                  <a:schemeClr val="tx1"/>
                </a:solidFill>
              </a:rPr>
              <a:t/>
            </a:r>
            <a:br>
              <a:rPr lang="en-US" sz="2800" dirty="0" smtClean="0">
                <a:solidFill>
                  <a:schemeClr val="tx1"/>
                </a:solidFill>
              </a:rPr>
            </a:br>
            <a:r>
              <a:rPr lang="en-US" sz="1800" dirty="0" smtClean="0">
                <a:solidFill>
                  <a:schemeClr val="tx1"/>
                </a:solidFill>
              </a:rPr>
              <a:t>Open Platform with the Broadest Multi-vendor support, and </a:t>
            </a:r>
            <a:r>
              <a:rPr lang="en-US" sz="1800" b="1" dirty="0" smtClean="0">
                <a:solidFill>
                  <a:srgbClr val="C00000"/>
                </a:solidFill>
              </a:rPr>
              <a:t>Vendor Qualification</a:t>
            </a:r>
            <a:endParaRPr lang="en-US" sz="2400" b="1" dirty="0">
              <a:solidFill>
                <a:srgbClr val="C00000"/>
              </a:solidFill>
            </a:endParaRPr>
          </a:p>
        </p:txBody>
      </p:sp>
      <p:pic>
        <p:nvPicPr>
          <p:cNvPr id="543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1179054"/>
            <a:ext cx="8149659" cy="329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19200" y="4476750"/>
            <a:ext cx="6603715" cy="507831"/>
          </a:xfrm>
          <a:prstGeom prst="rect">
            <a:avLst/>
          </a:prstGeom>
        </p:spPr>
        <p:txBody>
          <a:bodyPr wrap="square">
            <a:spAutoFit/>
          </a:bodyPr>
          <a:lstStyle/>
          <a:p>
            <a:pPr algn="ctr"/>
            <a:r>
              <a:rPr lang="en-US" sz="1100" dirty="0" smtClean="0"/>
              <a:t>Network Services Orchestrator (NSO) - </a:t>
            </a:r>
            <a:r>
              <a:rPr lang="en-US" sz="1050" dirty="0" smtClean="0"/>
              <a:t>Over </a:t>
            </a:r>
            <a:r>
              <a:rPr lang="en-US" sz="1050" dirty="0"/>
              <a:t>100 Vendors </a:t>
            </a:r>
            <a:r>
              <a:rPr lang="en-US" sz="1050" dirty="0" smtClean="0"/>
              <a:t>Supported</a:t>
            </a:r>
          </a:p>
          <a:p>
            <a:pPr algn="ctr"/>
            <a:r>
              <a:rPr lang="en-US" sz="1600" b="1" dirty="0" smtClean="0">
                <a:solidFill>
                  <a:srgbClr val="C00000"/>
                </a:solidFill>
              </a:rPr>
              <a:t>Cisco Vendor Qualification Program</a:t>
            </a:r>
            <a:endParaRPr lang="en-US" sz="1800" b="1" dirty="0">
              <a:solidFill>
                <a:srgbClr val="C00000"/>
              </a:solidFill>
            </a:endParaRPr>
          </a:p>
        </p:txBody>
      </p:sp>
      <p:sp>
        <p:nvSpPr>
          <p:cNvPr id="6" name="Slide Number Placeholder 5"/>
          <p:cNvSpPr>
            <a:spLocks noGrp="1"/>
          </p:cNvSpPr>
          <p:nvPr>
            <p:ph type="sldNum" sz="quarter" idx="4"/>
          </p:nvPr>
        </p:nvSpPr>
        <p:spPr/>
        <p:txBody>
          <a:bodyPr/>
          <a:lstStyle/>
          <a:p>
            <a:fld id="{96A97DD0-5BE7-4856-A2A9-C42C6688E607}" type="slidenum">
              <a:rPr lang="en-US" smtClean="0"/>
              <a:pPr/>
              <a:t>19</a:t>
            </a:fld>
            <a:endParaRPr lang="en-US" dirty="0"/>
          </a:p>
        </p:txBody>
      </p:sp>
    </p:spTree>
    <p:extLst>
      <p:ext uri="{BB962C8B-B14F-4D97-AF65-F5344CB8AC3E}">
        <p14:creationId xmlns:p14="http://schemas.microsoft.com/office/powerpoint/2010/main" val="786371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277"/>
          <p:cNvPicPr>
            <a:picLocks noChangeAspect="1"/>
          </p:cNvPicPr>
          <p:nvPr/>
        </p:nvPicPr>
        <p:blipFill rotWithShape="1">
          <a:blip r:embed="rId3" cstate="screen">
            <a:alphaModFix amt="4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382" y="1167438"/>
            <a:ext cx="9141618" cy="3581400"/>
          </a:xfrm>
          <a:prstGeom prst="rect">
            <a:avLst/>
          </a:prstGeom>
        </p:spPr>
      </p:pic>
      <p:sp>
        <p:nvSpPr>
          <p:cNvPr id="282" name="Rectangle 281"/>
          <p:cNvSpPr/>
          <p:nvPr/>
        </p:nvSpPr>
        <p:spPr>
          <a:xfrm>
            <a:off x="2382" y="1182063"/>
            <a:ext cx="9141618" cy="3599487"/>
          </a:xfrm>
          <a:prstGeom prst="rect">
            <a:avLst/>
          </a:prstGeom>
          <a:gradFill>
            <a:gsLst>
              <a:gs pos="41000">
                <a:schemeClr val="bg1">
                  <a:alpha val="0"/>
                </a:schemeClr>
              </a:gs>
              <a:gs pos="94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pPr>
            <a:endParaRPr lang="en-US" b="1" dirty="0"/>
          </a:p>
        </p:txBody>
      </p:sp>
      <p:sp>
        <p:nvSpPr>
          <p:cNvPr id="131" name="Shape 398"/>
          <p:cNvSpPr/>
          <p:nvPr/>
        </p:nvSpPr>
        <p:spPr>
          <a:xfrm>
            <a:off x="4763" y="3976063"/>
            <a:ext cx="9139237" cy="663286"/>
          </a:xfrm>
          <a:prstGeom prst="rect">
            <a:avLst/>
          </a:prstGeom>
          <a:solidFill>
            <a:srgbClr val="FFFFFF"/>
          </a:solidFill>
          <a:ln w="12700">
            <a:miter lim="400000"/>
          </a:ln>
        </p:spPr>
        <p:txBody>
          <a:bodyPr lIns="26789" tIns="26789" rIns="26789" bIns="26789" anchor="ctr"/>
          <a:lstStyle/>
          <a:p>
            <a:pPr algn="ctr" defTabSz="308049">
              <a:defRPr sz="2600" b="1" cap="small">
                <a:solidFill>
                  <a:srgbClr val="FFFFFF"/>
                </a:solidFill>
                <a:latin typeface="Calibri"/>
                <a:ea typeface="Calibri"/>
                <a:cs typeface="Calibri"/>
                <a:sym typeface="Calibri"/>
              </a:defRPr>
            </a:pPr>
            <a:endParaRPr sz="1371"/>
          </a:p>
        </p:txBody>
      </p:sp>
      <p:sp>
        <p:nvSpPr>
          <p:cNvPr id="8" name="Title 1"/>
          <p:cNvSpPr>
            <a:spLocks noGrp="1"/>
          </p:cNvSpPr>
          <p:nvPr>
            <p:ph type="title"/>
          </p:nvPr>
        </p:nvSpPr>
        <p:spPr>
          <a:xfrm>
            <a:off x="356616" y="273664"/>
            <a:ext cx="8513064" cy="434974"/>
          </a:xfrm>
        </p:spPr>
        <p:txBody>
          <a:bodyPr/>
          <a:lstStyle/>
          <a:p>
            <a:r>
              <a:rPr lang="en-US" sz="2800" dirty="0" smtClean="0"/>
              <a:t>Cisco VMS</a:t>
            </a:r>
            <a:endParaRPr lang="en-US" sz="2800" dirty="0"/>
          </a:p>
        </p:txBody>
      </p:sp>
      <p:sp>
        <p:nvSpPr>
          <p:cNvPr id="2" name="Text Placeholder 1"/>
          <p:cNvSpPr>
            <a:spLocks noGrp="1"/>
          </p:cNvSpPr>
          <p:nvPr>
            <p:ph type="body" sz="quarter" idx="12"/>
          </p:nvPr>
        </p:nvSpPr>
        <p:spPr>
          <a:xfrm>
            <a:off x="356616" y="666750"/>
            <a:ext cx="8513064" cy="381000"/>
          </a:xfrm>
        </p:spPr>
        <p:txBody>
          <a:bodyPr/>
          <a:lstStyle/>
          <a:p>
            <a:r>
              <a:rPr lang="en-US" dirty="0" smtClean="0"/>
              <a:t>The service creation and delivery platform for service providers</a:t>
            </a:r>
            <a:endParaRPr lang="en-US" dirty="0"/>
          </a:p>
        </p:txBody>
      </p:sp>
      <p:sp>
        <p:nvSpPr>
          <p:cNvPr id="3" name="Rectangle 2"/>
          <p:cNvSpPr/>
          <p:nvPr/>
        </p:nvSpPr>
        <p:spPr>
          <a:xfrm>
            <a:off x="207539" y="3249087"/>
            <a:ext cx="8724794" cy="707886"/>
          </a:xfrm>
          <a:prstGeom prst="rect">
            <a:avLst/>
          </a:prstGeom>
        </p:spPr>
        <p:txBody>
          <a:bodyPr wrap="square">
            <a:spAutoFit/>
          </a:bodyPr>
          <a:lstStyle/>
          <a:p>
            <a:pPr algn="ctr"/>
            <a:r>
              <a:rPr lang="en-US" sz="2000" dirty="0"/>
              <a:t>VMS is a service creation </a:t>
            </a:r>
            <a:r>
              <a:rPr lang="en-US" sz="2000" dirty="0" smtClean="0"/>
              <a:t>and delivery platform </a:t>
            </a:r>
            <a:r>
              <a:rPr lang="en-US" sz="2000" dirty="0"/>
              <a:t>that helps managed service providers to </a:t>
            </a:r>
            <a:r>
              <a:rPr lang="en-US" sz="2000" b="1" dirty="0"/>
              <a:t>rapidly</a:t>
            </a:r>
            <a:r>
              <a:rPr lang="en-US" sz="2000" dirty="0"/>
              <a:t> and </a:t>
            </a:r>
            <a:r>
              <a:rPr lang="en-US" sz="2000" b="1" dirty="0"/>
              <a:t>profitably</a:t>
            </a:r>
            <a:r>
              <a:rPr lang="en-US" sz="2000" dirty="0"/>
              <a:t> deliver service offerings to market.</a:t>
            </a:r>
            <a:endParaRPr lang="en-US" sz="2000" dirty="0" smtClean="0"/>
          </a:p>
        </p:txBody>
      </p:sp>
    </p:spTree>
    <p:extLst>
      <p:ext uri="{BB962C8B-B14F-4D97-AF65-F5344CB8AC3E}">
        <p14:creationId xmlns:p14="http://schemas.microsoft.com/office/powerpoint/2010/main" val="1208327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78" y="132097"/>
            <a:ext cx="8345488" cy="731837"/>
          </a:xfrm>
        </p:spPr>
        <p:txBody>
          <a:bodyPr/>
          <a:lstStyle/>
          <a:p>
            <a:r>
              <a:rPr lang="en-US" dirty="0" smtClean="0"/>
              <a:t>Custom Branding Support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488" y="973145"/>
            <a:ext cx="5839171" cy="2917537"/>
          </a:xfrm>
          <a:prstGeom prst="rect">
            <a:avLst/>
          </a:prstGeom>
          <a:ln>
            <a:solidFill>
              <a:schemeClr val="tx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393289" y="1873624"/>
            <a:ext cx="5306865" cy="2492187"/>
          </a:xfrm>
          <a:prstGeom prst="rect">
            <a:avLst/>
          </a:prstGeom>
          <a:ln>
            <a:solidFill>
              <a:schemeClr val="tx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9929" y="2617694"/>
            <a:ext cx="5411027" cy="2480779"/>
          </a:xfrm>
          <a:prstGeom prst="rect">
            <a:avLst/>
          </a:prstGeom>
          <a:ln>
            <a:solidFill>
              <a:schemeClr val="tx1">
                <a:lumMod val="75000"/>
              </a:schemeClr>
            </a:solidFill>
          </a:ln>
        </p:spPr>
      </p:pic>
      <p:sp>
        <p:nvSpPr>
          <p:cNvPr id="8" name="TextBox 7"/>
          <p:cNvSpPr txBox="1"/>
          <p:nvPr/>
        </p:nvSpPr>
        <p:spPr>
          <a:xfrm>
            <a:off x="107578" y="1693249"/>
            <a:ext cx="2097740" cy="1477328"/>
          </a:xfrm>
          <a:prstGeom prst="rect">
            <a:avLst/>
          </a:prstGeom>
          <a:noFill/>
        </p:spPr>
        <p:txBody>
          <a:bodyPr wrap="square" rtlCol="0">
            <a:spAutoFit/>
          </a:bodyPr>
          <a:lstStyle/>
          <a:p>
            <a:r>
              <a:rPr lang="en-US" dirty="0" smtClean="0"/>
              <a:t>Fully customizable visual design. Integrate your own colors, icons, fonts, etc.</a:t>
            </a:r>
            <a:endParaRPr lang="en-US" dirty="0"/>
          </a:p>
        </p:txBody>
      </p:sp>
    </p:spTree>
    <p:extLst>
      <p:ext uri="{BB962C8B-B14F-4D97-AF65-F5344CB8AC3E}">
        <p14:creationId xmlns:p14="http://schemas.microsoft.com/office/powerpoint/2010/main" val="425074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64560"/>
            <a:ext cx="8345488" cy="731837"/>
          </a:xfrm>
        </p:spPr>
        <p:txBody>
          <a:bodyPr/>
          <a:lstStyle/>
          <a:p>
            <a:r>
              <a:rPr lang="en-US" sz="2800" dirty="0" smtClean="0"/>
              <a:t>Cloud Native </a:t>
            </a:r>
            <a:r>
              <a:rPr lang="en-US" sz="2800" smtClean="0"/>
              <a:t>Architecture and VIM </a:t>
            </a:r>
            <a:r>
              <a:rPr lang="en-US" sz="2800" dirty="0" smtClean="0"/>
              <a:t>Independence</a:t>
            </a:r>
            <a:endParaRPr lang="en-US" sz="2800" dirty="0"/>
          </a:p>
        </p:txBody>
      </p:sp>
      <p:sp>
        <p:nvSpPr>
          <p:cNvPr id="4" name="Rounded Rectangle 3"/>
          <p:cNvSpPr/>
          <p:nvPr/>
        </p:nvSpPr>
        <p:spPr>
          <a:xfrm>
            <a:off x="893233" y="1438078"/>
            <a:ext cx="1527011" cy="890789"/>
          </a:xfrm>
          <a:prstGeom prst="roundRect">
            <a:avLst>
              <a:gd name="adj" fmla="val 1102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VMS Platform</a:t>
            </a:r>
            <a:endParaRPr lang="en-US" sz="1400" dirty="0" smtClean="0"/>
          </a:p>
        </p:txBody>
      </p:sp>
      <p:sp>
        <p:nvSpPr>
          <p:cNvPr id="5" name="Cloud 4"/>
          <p:cNvSpPr/>
          <p:nvPr/>
        </p:nvSpPr>
        <p:spPr>
          <a:xfrm>
            <a:off x="4062714" y="868102"/>
            <a:ext cx="3206187" cy="1713052"/>
          </a:xfrm>
          <a:prstGeom prst="cloud">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Cloud 5"/>
          <p:cNvSpPr/>
          <p:nvPr/>
        </p:nvSpPr>
        <p:spPr>
          <a:xfrm>
            <a:off x="3877519" y="2715403"/>
            <a:ext cx="2742639" cy="1567230"/>
          </a:xfrm>
          <a:prstGeom prst="cloud">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loud 6"/>
          <p:cNvSpPr/>
          <p:nvPr/>
        </p:nvSpPr>
        <p:spPr>
          <a:xfrm>
            <a:off x="1522826" y="3549726"/>
            <a:ext cx="2153650" cy="1423686"/>
          </a:xfrm>
          <a:prstGeom prst="cloud">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 name="Picture 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43737" y="1121320"/>
            <a:ext cx="1482694" cy="778414"/>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7486" y="1213539"/>
            <a:ext cx="1072672" cy="409205"/>
          </a:xfrm>
          <a:prstGeom prst="rect">
            <a:avLst/>
          </a:prstGeom>
        </p:spPr>
      </p:pic>
      <p:pic>
        <p:nvPicPr>
          <p:cNvPr id="10" name="Picture 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24244" y="1677155"/>
            <a:ext cx="973989" cy="62959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6334" y="3024931"/>
            <a:ext cx="1746160" cy="843068"/>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6742" y="3946152"/>
            <a:ext cx="1182256" cy="626226"/>
          </a:xfrm>
          <a:prstGeom prst="rect">
            <a:avLst/>
          </a:prstGeom>
        </p:spPr>
      </p:pic>
      <p:sp>
        <p:nvSpPr>
          <p:cNvPr id="13" name="TextBox 12"/>
          <p:cNvSpPr txBox="1"/>
          <p:nvPr/>
        </p:nvSpPr>
        <p:spPr>
          <a:xfrm>
            <a:off x="7349924" y="1438078"/>
            <a:ext cx="1595309" cy="369332"/>
          </a:xfrm>
          <a:prstGeom prst="rect">
            <a:avLst/>
          </a:prstGeom>
          <a:noFill/>
        </p:spPr>
        <p:txBody>
          <a:bodyPr wrap="none" rtlCol="0">
            <a:spAutoFit/>
          </a:bodyPr>
          <a:lstStyle/>
          <a:p>
            <a:r>
              <a:rPr lang="en-US" smtClean="0"/>
              <a:t>Public Clouds</a:t>
            </a:r>
            <a:endParaRPr lang="en-US"/>
          </a:p>
        </p:txBody>
      </p:sp>
      <p:sp>
        <p:nvSpPr>
          <p:cNvPr id="14" name="TextBox 13"/>
          <p:cNvSpPr txBox="1"/>
          <p:nvPr/>
        </p:nvSpPr>
        <p:spPr>
          <a:xfrm>
            <a:off x="6688607" y="3123299"/>
            <a:ext cx="2210862" cy="646331"/>
          </a:xfrm>
          <a:prstGeom prst="rect">
            <a:avLst/>
          </a:prstGeom>
          <a:noFill/>
        </p:spPr>
        <p:txBody>
          <a:bodyPr wrap="none" rtlCol="0">
            <a:spAutoFit/>
          </a:bodyPr>
          <a:lstStyle/>
          <a:p>
            <a:r>
              <a:rPr lang="en-US" dirty="0" smtClean="0"/>
              <a:t>Private Data Center</a:t>
            </a:r>
          </a:p>
          <a:p>
            <a:r>
              <a:rPr lang="en-US" dirty="0" smtClean="0"/>
              <a:t>Private Cloud</a:t>
            </a:r>
            <a:endParaRPr lang="en-US" dirty="0"/>
          </a:p>
        </p:txBody>
      </p:sp>
      <p:sp>
        <p:nvSpPr>
          <p:cNvPr id="15" name="TextBox 14"/>
          <p:cNvSpPr txBox="1"/>
          <p:nvPr/>
        </p:nvSpPr>
        <p:spPr>
          <a:xfrm>
            <a:off x="3636344" y="4327081"/>
            <a:ext cx="1654620" cy="646331"/>
          </a:xfrm>
          <a:prstGeom prst="rect">
            <a:avLst/>
          </a:prstGeom>
          <a:noFill/>
        </p:spPr>
        <p:txBody>
          <a:bodyPr wrap="none" rtlCol="0">
            <a:spAutoFit/>
          </a:bodyPr>
          <a:lstStyle/>
          <a:p>
            <a:r>
              <a:rPr lang="en-US" dirty="0" smtClean="0"/>
              <a:t>Cisco NFVI</a:t>
            </a:r>
          </a:p>
          <a:p>
            <a:r>
              <a:rPr lang="en-US" dirty="0" smtClean="0"/>
              <a:t>3</a:t>
            </a:r>
            <a:r>
              <a:rPr lang="en-US" baseline="30000" dirty="0" smtClean="0"/>
              <a:t>rd</a:t>
            </a:r>
            <a:r>
              <a:rPr lang="en-US" dirty="0" smtClean="0"/>
              <a:t>-Party NFVI</a:t>
            </a:r>
            <a:endParaRPr lang="en-US" dirty="0"/>
          </a:p>
        </p:txBody>
      </p:sp>
      <p:cxnSp>
        <p:nvCxnSpPr>
          <p:cNvPr id="18" name="Straight Arrow Connector 17"/>
          <p:cNvCxnSpPr/>
          <p:nvPr/>
        </p:nvCxnSpPr>
        <p:spPr>
          <a:xfrm>
            <a:off x="2487738" y="1807410"/>
            <a:ext cx="149395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487738" y="2328867"/>
            <a:ext cx="1389781" cy="9236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96610" y="2424727"/>
            <a:ext cx="466556" cy="11203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478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extBox 6"/>
          <p:cNvSpPr txBox="1"/>
          <p:nvPr/>
        </p:nvSpPr>
        <p:spPr>
          <a:xfrm>
            <a:off x="1201478" y="212647"/>
            <a:ext cx="6741044" cy="1200329"/>
          </a:xfrm>
          <a:prstGeom prst="rect">
            <a:avLst/>
          </a:prstGeom>
          <a:noFill/>
        </p:spPr>
        <p:txBody>
          <a:bodyPr wrap="square" rtlCol="0">
            <a:spAutoFit/>
          </a:bodyPr>
          <a:lstStyle/>
          <a:p>
            <a:pPr algn="ctr"/>
            <a:r>
              <a:rPr lang="en-US" sz="2400" dirty="0" err="1">
                <a:solidFill>
                  <a:schemeClr val="bg1"/>
                </a:solidFill>
              </a:rPr>
              <a:t>VMSaaS</a:t>
            </a:r>
            <a:r>
              <a:rPr lang="en-US" sz="2400" dirty="0">
                <a:solidFill>
                  <a:schemeClr val="bg1"/>
                </a:solidFill>
              </a:rPr>
              <a:t> </a:t>
            </a:r>
            <a:r>
              <a:rPr lang="en-US" sz="2400" dirty="0" smtClean="0">
                <a:solidFill>
                  <a:schemeClr val="bg1"/>
                </a:solidFill>
              </a:rPr>
              <a:t>also delivers </a:t>
            </a:r>
            <a:r>
              <a:rPr lang="en-US" sz="2400" dirty="0">
                <a:solidFill>
                  <a:schemeClr val="bg1"/>
                </a:solidFill>
              </a:rPr>
              <a:t>Cisco VMS as a cloud-hosted service where Cisco manages the software, </a:t>
            </a:r>
            <a:r>
              <a:rPr lang="en-US" sz="2400" dirty="0" smtClean="0">
                <a:solidFill>
                  <a:schemeClr val="bg1"/>
                </a:solidFill>
              </a:rPr>
              <a:t>infrastructure</a:t>
            </a:r>
            <a:r>
              <a:rPr lang="en-US" sz="2400" dirty="0">
                <a:solidFill>
                  <a:schemeClr val="bg1"/>
                </a:solidFill>
              </a:rPr>
              <a:t>, and </a:t>
            </a:r>
            <a:r>
              <a:rPr lang="en-US" sz="2400" dirty="0" smtClean="0">
                <a:solidFill>
                  <a:schemeClr val="bg1"/>
                </a:solidFill>
              </a:rPr>
              <a:t>operations.</a:t>
            </a:r>
            <a:endParaRPr lang="en-US" sz="2400" dirty="0">
              <a:solidFill>
                <a:schemeClr val="bg1"/>
              </a:solidFill>
            </a:endParaRPr>
          </a:p>
        </p:txBody>
      </p:sp>
      <p:sp>
        <p:nvSpPr>
          <p:cNvPr id="10" name="TextBox 9"/>
          <p:cNvSpPr txBox="1"/>
          <p:nvPr/>
        </p:nvSpPr>
        <p:spPr>
          <a:xfrm>
            <a:off x="1201478" y="3937604"/>
            <a:ext cx="6741044" cy="830997"/>
          </a:xfrm>
          <a:prstGeom prst="rect">
            <a:avLst/>
          </a:prstGeom>
          <a:noFill/>
        </p:spPr>
        <p:txBody>
          <a:bodyPr wrap="square" rtlCol="0">
            <a:spAutoFit/>
          </a:bodyPr>
          <a:lstStyle/>
          <a:p>
            <a:pPr algn="ctr"/>
            <a:r>
              <a:rPr lang="en-US" sz="2400" dirty="0" err="1">
                <a:solidFill>
                  <a:schemeClr val="bg1"/>
                </a:solidFill>
              </a:rPr>
              <a:t>VMSaaS</a:t>
            </a:r>
            <a:r>
              <a:rPr lang="en-US" sz="2400" dirty="0">
                <a:solidFill>
                  <a:schemeClr val="bg1"/>
                </a:solidFill>
              </a:rPr>
              <a:t> </a:t>
            </a:r>
            <a:r>
              <a:rPr lang="en-US" sz="2400" dirty="0" smtClean="0">
                <a:solidFill>
                  <a:schemeClr val="bg1"/>
                </a:solidFill>
              </a:rPr>
              <a:t>helps you deliver services quickly, without the hassle of building it yourself.</a:t>
            </a:r>
            <a:endParaRPr lang="en-US" sz="2400" dirty="0">
              <a:solidFill>
                <a:schemeClr val="bg1"/>
              </a:solidFill>
            </a:endParaRPr>
          </a:p>
        </p:txBody>
      </p:sp>
      <p:sp>
        <p:nvSpPr>
          <p:cNvPr id="11" name="TextBox 10"/>
          <p:cNvSpPr txBox="1"/>
          <p:nvPr/>
        </p:nvSpPr>
        <p:spPr>
          <a:xfrm rot="20227392">
            <a:off x="4278134" y="2371695"/>
            <a:ext cx="740908" cy="400110"/>
          </a:xfrm>
          <a:prstGeom prst="rect">
            <a:avLst/>
          </a:prstGeom>
          <a:noFill/>
        </p:spPr>
        <p:txBody>
          <a:bodyPr wrap="none" rtlCol="0">
            <a:spAutoFit/>
          </a:bodyPr>
          <a:lstStyle/>
          <a:p>
            <a:r>
              <a:rPr lang="en-US" sz="2000" b="1" smtClean="0"/>
              <a:t>VMS</a:t>
            </a:r>
            <a:endParaRPr lang="en-US" sz="2000" b="1"/>
          </a:p>
        </p:txBody>
      </p:sp>
    </p:spTree>
    <p:extLst>
      <p:ext uri="{BB962C8B-B14F-4D97-AF65-F5344CB8AC3E}">
        <p14:creationId xmlns:p14="http://schemas.microsoft.com/office/powerpoint/2010/main" val="991033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4037921" y="1066798"/>
            <a:ext cx="4963716" cy="3866709"/>
          </a:xfrm>
        </p:spPr>
        <p:txBody>
          <a:bodyPr>
            <a:normAutofit/>
          </a:bodyPr>
          <a:lstStyle/>
          <a:p>
            <a:pPr>
              <a:lnSpc>
                <a:spcPct val="120000"/>
              </a:lnSpc>
            </a:pPr>
            <a:r>
              <a:rPr lang="en-US" b="1" dirty="0" err="1" smtClean="0"/>
              <a:t>VMSaaS</a:t>
            </a:r>
            <a:r>
              <a:rPr lang="en-US" b="1" dirty="0" smtClean="0"/>
              <a:t> </a:t>
            </a:r>
            <a:r>
              <a:rPr lang="mr-IN" b="1" dirty="0" smtClean="0"/>
              <a:t>–</a:t>
            </a:r>
            <a:r>
              <a:rPr lang="en-US" b="1" dirty="0" smtClean="0"/>
              <a:t> Delivers VMS in a SaaS model</a:t>
            </a:r>
          </a:p>
          <a:p>
            <a:pPr lvl="1">
              <a:lnSpc>
                <a:spcPct val="120000"/>
              </a:lnSpc>
            </a:pPr>
            <a:r>
              <a:rPr lang="en-US" dirty="0" smtClean="0"/>
              <a:t>Platform installation and hosting</a:t>
            </a:r>
          </a:p>
          <a:p>
            <a:pPr lvl="1">
              <a:lnSpc>
                <a:spcPct val="120000"/>
              </a:lnSpc>
            </a:pPr>
            <a:r>
              <a:rPr lang="en-US" dirty="0" smtClean="0"/>
              <a:t>24/7 Monitoring and assurance</a:t>
            </a:r>
          </a:p>
          <a:p>
            <a:pPr lvl="1">
              <a:lnSpc>
                <a:spcPct val="120000"/>
              </a:lnSpc>
            </a:pPr>
            <a:r>
              <a:rPr lang="en-US" dirty="0" smtClean="0"/>
              <a:t>Service reports dashboard</a:t>
            </a:r>
          </a:p>
          <a:p>
            <a:pPr lvl="1">
              <a:lnSpc>
                <a:spcPct val="120000"/>
              </a:lnSpc>
            </a:pPr>
            <a:r>
              <a:rPr lang="en-US" dirty="0" smtClean="0"/>
              <a:t>Backup and restore</a:t>
            </a:r>
          </a:p>
          <a:p>
            <a:pPr lvl="1">
              <a:lnSpc>
                <a:spcPct val="120000"/>
              </a:lnSpc>
            </a:pPr>
            <a:r>
              <a:rPr lang="en-US" dirty="0" smtClean="0"/>
              <a:t>Software updates</a:t>
            </a:r>
          </a:p>
          <a:p>
            <a:pPr lvl="1">
              <a:lnSpc>
                <a:spcPct val="120000"/>
              </a:lnSpc>
            </a:pPr>
            <a:r>
              <a:rPr lang="en-US" dirty="0" smtClean="0"/>
              <a:t>Capacity planning</a:t>
            </a:r>
          </a:p>
          <a:p>
            <a:pPr lvl="1">
              <a:lnSpc>
                <a:spcPct val="120000"/>
              </a:lnSpc>
            </a:pPr>
            <a:r>
              <a:rPr lang="en-US" dirty="0" smtClean="0"/>
              <a:t>Security and vulnerability management</a:t>
            </a:r>
          </a:p>
        </p:txBody>
      </p:sp>
      <p:sp>
        <p:nvSpPr>
          <p:cNvPr id="2" name="Title 1"/>
          <p:cNvSpPr>
            <a:spLocks noGrp="1"/>
          </p:cNvSpPr>
          <p:nvPr>
            <p:ph type="title"/>
          </p:nvPr>
        </p:nvSpPr>
        <p:spPr/>
        <p:txBody>
          <a:bodyPr/>
          <a:lstStyle/>
          <a:p>
            <a:r>
              <a:rPr lang="en-US" dirty="0" err="1" smtClean="0"/>
              <a:t>VMSaaS</a:t>
            </a:r>
            <a:r>
              <a:rPr lang="en-US" dirty="0" smtClean="0"/>
              <a:t> Standard Services</a:t>
            </a:r>
            <a:endParaRPr lang="en-US" dirty="0"/>
          </a:p>
        </p:txBody>
      </p:sp>
      <p:sp>
        <p:nvSpPr>
          <p:cNvPr id="3" name="Oval 2"/>
          <p:cNvSpPr/>
          <p:nvPr/>
        </p:nvSpPr>
        <p:spPr>
          <a:xfrm>
            <a:off x="1191300" y="1982259"/>
            <a:ext cx="1794933" cy="1794933"/>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VMSaaS</a:t>
            </a:r>
            <a:endParaRPr lang="en-US" sz="2000" dirty="0" smtClean="0"/>
          </a:p>
        </p:txBody>
      </p:sp>
      <p:sp>
        <p:nvSpPr>
          <p:cNvPr id="4" name="Block Arc 3"/>
          <p:cNvSpPr/>
          <p:nvPr/>
        </p:nvSpPr>
        <p:spPr>
          <a:xfrm>
            <a:off x="437766" y="1228725"/>
            <a:ext cx="3302000" cy="3302000"/>
          </a:xfrm>
          <a:prstGeom prst="blockArc">
            <a:avLst>
              <a:gd name="adj1" fmla="val 16206320"/>
              <a:gd name="adj2" fmla="val 0"/>
              <a:gd name="adj3" fmla="val 2500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 name="Block Arc 4"/>
          <p:cNvSpPr/>
          <p:nvPr/>
        </p:nvSpPr>
        <p:spPr>
          <a:xfrm flipH="1">
            <a:off x="437766" y="1228725"/>
            <a:ext cx="3302000" cy="3302000"/>
          </a:xfrm>
          <a:prstGeom prst="blockArc">
            <a:avLst>
              <a:gd name="adj1" fmla="val 16169617"/>
              <a:gd name="adj2" fmla="val 0"/>
              <a:gd name="adj3" fmla="val 2500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Block Arc 5"/>
          <p:cNvSpPr/>
          <p:nvPr/>
        </p:nvSpPr>
        <p:spPr>
          <a:xfrm flipV="1">
            <a:off x="437766" y="1228725"/>
            <a:ext cx="3302000" cy="3302000"/>
          </a:xfrm>
          <a:prstGeom prst="blockArc">
            <a:avLst>
              <a:gd name="adj1" fmla="val 16188595"/>
              <a:gd name="adj2" fmla="val 0"/>
              <a:gd name="adj3" fmla="val 25000"/>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 name="Block Arc 6"/>
          <p:cNvSpPr/>
          <p:nvPr/>
        </p:nvSpPr>
        <p:spPr>
          <a:xfrm flipH="1" flipV="1">
            <a:off x="437766" y="1228725"/>
            <a:ext cx="3302000" cy="3302000"/>
          </a:xfrm>
          <a:prstGeom prst="blockArc">
            <a:avLst>
              <a:gd name="adj1" fmla="val 16188711"/>
              <a:gd name="adj2" fmla="val 0"/>
              <a:gd name="adj3" fmla="val 25000"/>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TextBox 7"/>
          <p:cNvSpPr txBox="1"/>
          <p:nvPr/>
        </p:nvSpPr>
        <p:spPr>
          <a:xfrm rot="18909422">
            <a:off x="669411" y="1659094"/>
            <a:ext cx="1287532" cy="646331"/>
          </a:xfrm>
          <a:prstGeom prst="rect">
            <a:avLst/>
          </a:prstGeom>
          <a:noFill/>
        </p:spPr>
        <p:txBody>
          <a:bodyPr wrap="none" rtlCol="0">
            <a:spAutoFit/>
          </a:bodyPr>
          <a:lstStyle/>
          <a:p>
            <a:pPr algn="ctr"/>
            <a:r>
              <a:rPr lang="en-US" dirty="0" smtClean="0">
                <a:solidFill>
                  <a:schemeClr val="bg1"/>
                </a:solidFill>
              </a:rPr>
              <a:t>Identity</a:t>
            </a:r>
            <a:br>
              <a:rPr lang="en-US" dirty="0" smtClean="0">
                <a:solidFill>
                  <a:schemeClr val="bg1"/>
                </a:solidFill>
              </a:rPr>
            </a:br>
            <a:r>
              <a:rPr lang="en-US" dirty="0" smtClean="0">
                <a:solidFill>
                  <a:schemeClr val="bg1"/>
                </a:solidFill>
              </a:rPr>
              <a:t>Federation</a:t>
            </a:r>
            <a:endParaRPr lang="en-US" dirty="0">
              <a:solidFill>
                <a:schemeClr val="bg1"/>
              </a:solidFill>
            </a:endParaRPr>
          </a:p>
        </p:txBody>
      </p:sp>
      <p:sp>
        <p:nvSpPr>
          <p:cNvPr id="9" name="TextBox 8"/>
          <p:cNvSpPr txBox="1"/>
          <p:nvPr/>
        </p:nvSpPr>
        <p:spPr>
          <a:xfrm rot="2700000">
            <a:off x="2257739" y="1735213"/>
            <a:ext cx="1274708" cy="646331"/>
          </a:xfrm>
          <a:prstGeom prst="rect">
            <a:avLst/>
          </a:prstGeom>
          <a:noFill/>
        </p:spPr>
        <p:txBody>
          <a:bodyPr wrap="none" rtlCol="0">
            <a:spAutoFit/>
          </a:bodyPr>
          <a:lstStyle/>
          <a:p>
            <a:pPr algn="ctr"/>
            <a:r>
              <a:rPr lang="en-US" dirty="0" smtClean="0">
                <a:solidFill>
                  <a:schemeClr val="bg1"/>
                </a:solidFill>
              </a:rPr>
              <a:t>OSS/BSS</a:t>
            </a:r>
            <a:br>
              <a:rPr lang="en-US" dirty="0" smtClean="0">
                <a:solidFill>
                  <a:schemeClr val="bg1"/>
                </a:solidFill>
              </a:rPr>
            </a:br>
            <a:r>
              <a:rPr lang="en-US" dirty="0" smtClean="0">
                <a:solidFill>
                  <a:schemeClr val="bg1"/>
                </a:solidFill>
              </a:rPr>
              <a:t>Integration</a:t>
            </a:r>
            <a:endParaRPr lang="en-US" dirty="0">
              <a:solidFill>
                <a:schemeClr val="bg1"/>
              </a:solidFill>
            </a:endParaRPr>
          </a:p>
        </p:txBody>
      </p:sp>
      <p:sp>
        <p:nvSpPr>
          <p:cNvPr id="11" name="TextBox 10"/>
          <p:cNvSpPr txBox="1"/>
          <p:nvPr/>
        </p:nvSpPr>
        <p:spPr>
          <a:xfrm rot="18909422">
            <a:off x="2129499" y="3363682"/>
            <a:ext cx="1531188" cy="646331"/>
          </a:xfrm>
          <a:prstGeom prst="rect">
            <a:avLst/>
          </a:prstGeom>
          <a:noFill/>
        </p:spPr>
        <p:txBody>
          <a:bodyPr wrap="none" rtlCol="0">
            <a:spAutoFit/>
          </a:bodyPr>
          <a:lstStyle/>
          <a:p>
            <a:pPr algn="ctr"/>
            <a:r>
              <a:rPr lang="en-US" dirty="0" smtClean="0">
                <a:solidFill>
                  <a:schemeClr val="bg1"/>
                </a:solidFill>
              </a:rPr>
              <a:t>CPE Device</a:t>
            </a:r>
            <a:br>
              <a:rPr lang="en-US" dirty="0" smtClean="0">
                <a:solidFill>
                  <a:schemeClr val="bg1"/>
                </a:solidFill>
              </a:rPr>
            </a:br>
            <a:r>
              <a:rPr lang="en-US" dirty="0" smtClean="0">
                <a:solidFill>
                  <a:schemeClr val="bg1"/>
                </a:solidFill>
              </a:rPr>
              <a:t>Management</a:t>
            </a:r>
            <a:endParaRPr lang="en-US" dirty="0">
              <a:solidFill>
                <a:schemeClr val="bg1"/>
              </a:solidFill>
            </a:endParaRPr>
          </a:p>
        </p:txBody>
      </p:sp>
      <p:sp>
        <p:nvSpPr>
          <p:cNvPr id="12" name="TextBox 11"/>
          <p:cNvSpPr txBox="1"/>
          <p:nvPr/>
        </p:nvSpPr>
        <p:spPr>
          <a:xfrm rot="2700000">
            <a:off x="675949" y="3501385"/>
            <a:ext cx="1107997" cy="369332"/>
          </a:xfrm>
          <a:prstGeom prst="rect">
            <a:avLst/>
          </a:prstGeom>
          <a:noFill/>
        </p:spPr>
        <p:txBody>
          <a:bodyPr wrap="none" rtlCol="0">
            <a:spAutoFit/>
          </a:bodyPr>
          <a:lstStyle/>
          <a:p>
            <a:pPr algn="ctr"/>
            <a:r>
              <a:rPr lang="en-US" dirty="0" smtClean="0">
                <a:solidFill>
                  <a:schemeClr val="bg1"/>
                </a:solidFill>
              </a:rPr>
              <a:t>Others</a:t>
            </a:r>
            <a:r>
              <a:rPr lang="mr-IN" dirty="0" smtClean="0">
                <a:solidFill>
                  <a:schemeClr val="bg1"/>
                </a:solidFill>
              </a:rPr>
              <a:t>…</a:t>
            </a:r>
            <a:endParaRPr lang="en-US" dirty="0">
              <a:solidFill>
                <a:schemeClr val="bg1"/>
              </a:solidFill>
            </a:endParaRPr>
          </a:p>
        </p:txBody>
      </p:sp>
      <p:cxnSp>
        <p:nvCxnSpPr>
          <p:cNvPr id="16" name="Straight Arrow Connector 15"/>
          <p:cNvCxnSpPr/>
          <p:nvPr/>
        </p:nvCxnSpPr>
        <p:spPr>
          <a:xfrm flipH="1">
            <a:off x="2456121" y="1379188"/>
            <a:ext cx="1581800" cy="1098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78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4037921" y="1066798"/>
            <a:ext cx="4963716" cy="3866709"/>
          </a:xfrm>
        </p:spPr>
        <p:txBody>
          <a:bodyPr>
            <a:normAutofit fontScale="77500" lnSpcReduction="20000"/>
          </a:bodyPr>
          <a:lstStyle/>
          <a:p>
            <a:pPr>
              <a:lnSpc>
                <a:spcPct val="120000"/>
              </a:lnSpc>
            </a:pPr>
            <a:r>
              <a:rPr lang="en-US" b="1" dirty="0" smtClean="0"/>
              <a:t>Optional Services </a:t>
            </a:r>
            <a:r>
              <a:rPr lang="mr-IN" b="1" dirty="0" smtClean="0"/>
              <a:t>–</a:t>
            </a:r>
            <a:r>
              <a:rPr lang="en-US" b="1" dirty="0" smtClean="0"/>
              <a:t> Mix and match customized services as required</a:t>
            </a:r>
          </a:p>
          <a:p>
            <a:pPr lvl="1">
              <a:lnSpc>
                <a:spcPct val="120000"/>
              </a:lnSpc>
            </a:pPr>
            <a:r>
              <a:rPr lang="en-US" dirty="0" smtClean="0"/>
              <a:t>Application of customer-specific branding (UI “skinning”)</a:t>
            </a:r>
          </a:p>
          <a:p>
            <a:pPr lvl="1">
              <a:lnSpc>
                <a:spcPct val="120000"/>
              </a:lnSpc>
            </a:pPr>
            <a:r>
              <a:rPr lang="en-US" dirty="0" smtClean="0"/>
              <a:t>Identity federation</a:t>
            </a:r>
          </a:p>
          <a:p>
            <a:pPr lvl="1">
              <a:lnSpc>
                <a:spcPct val="120000"/>
              </a:lnSpc>
            </a:pPr>
            <a:r>
              <a:rPr lang="en-US" dirty="0" smtClean="0"/>
              <a:t>Service template </a:t>
            </a:r>
            <a:r>
              <a:rPr lang="en-US" dirty="0"/>
              <a:t>d</a:t>
            </a:r>
            <a:r>
              <a:rPr lang="en-US" dirty="0" smtClean="0"/>
              <a:t>esign</a:t>
            </a:r>
            <a:endParaRPr lang="en-US" dirty="0"/>
          </a:p>
          <a:p>
            <a:pPr lvl="1">
              <a:lnSpc>
                <a:spcPct val="120000"/>
              </a:lnSpc>
            </a:pPr>
            <a:r>
              <a:rPr lang="en-US" dirty="0" smtClean="0"/>
              <a:t>OSS and BSS integration</a:t>
            </a:r>
          </a:p>
          <a:p>
            <a:pPr lvl="1">
              <a:lnSpc>
                <a:spcPct val="120000"/>
              </a:lnSpc>
            </a:pPr>
            <a:r>
              <a:rPr lang="en-US" dirty="0" smtClean="0"/>
              <a:t>Service desk integration</a:t>
            </a:r>
            <a:endParaRPr lang="en-US" dirty="0"/>
          </a:p>
          <a:p>
            <a:pPr lvl="1">
              <a:lnSpc>
                <a:spcPct val="120000"/>
              </a:lnSpc>
            </a:pPr>
            <a:r>
              <a:rPr lang="en-US" dirty="0" smtClean="0"/>
              <a:t>Designated Program Manager </a:t>
            </a:r>
            <a:r>
              <a:rPr lang="en-US" dirty="0"/>
              <a:t>(PM) </a:t>
            </a:r>
            <a:r>
              <a:rPr lang="en-US" dirty="0" smtClean="0"/>
              <a:t>or Service </a:t>
            </a:r>
            <a:r>
              <a:rPr lang="en-US" dirty="0"/>
              <a:t>Delivery Manager (</a:t>
            </a:r>
            <a:r>
              <a:rPr lang="en-US" dirty="0" smtClean="0"/>
              <a:t>SDM)</a:t>
            </a:r>
          </a:p>
          <a:p>
            <a:pPr lvl="1">
              <a:lnSpc>
                <a:spcPct val="120000"/>
              </a:lnSpc>
            </a:pPr>
            <a:r>
              <a:rPr lang="en-US" dirty="0" smtClean="0"/>
              <a:t>Customized reporting</a:t>
            </a:r>
            <a:endParaRPr lang="en-US" dirty="0"/>
          </a:p>
          <a:p>
            <a:pPr lvl="1">
              <a:lnSpc>
                <a:spcPct val="120000"/>
              </a:lnSpc>
            </a:pPr>
            <a:r>
              <a:rPr lang="en-US" dirty="0" smtClean="0"/>
              <a:t>Physical CPE device or VNF management</a:t>
            </a:r>
          </a:p>
          <a:p>
            <a:pPr lvl="1">
              <a:lnSpc>
                <a:spcPct val="120000"/>
              </a:lnSpc>
            </a:pPr>
            <a:r>
              <a:rPr lang="en-US" dirty="0" smtClean="0"/>
              <a:t>Service Provisioning</a:t>
            </a:r>
          </a:p>
          <a:p>
            <a:pPr lvl="1">
              <a:lnSpc>
                <a:spcPct val="120000"/>
              </a:lnSpc>
            </a:pPr>
            <a:r>
              <a:rPr lang="en-US" dirty="0" smtClean="0"/>
              <a:t>Others</a:t>
            </a:r>
            <a:r>
              <a:rPr lang="mr-IN" dirty="0" smtClean="0"/>
              <a:t>…</a:t>
            </a:r>
            <a:endParaRPr lang="en-US" dirty="0"/>
          </a:p>
        </p:txBody>
      </p:sp>
      <p:sp>
        <p:nvSpPr>
          <p:cNvPr id="2" name="Title 1"/>
          <p:cNvSpPr>
            <a:spLocks noGrp="1"/>
          </p:cNvSpPr>
          <p:nvPr>
            <p:ph type="title"/>
          </p:nvPr>
        </p:nvSpPr>
        <p:spPr/>
        <p:txBody>
          <a:bodyPr/>
          <a:lstStyle/>
          <a:p>
            <a:r>
              <a:rPr lang="en-US" dirty="0" err="1" smtClean="0"/>
              <a:t>VMSaaS</a:t>
            </a:r>
            <a:r>
              <a:rPr lang="en-US" dirty="0" smtClean="0"/>
              <a:t> Optional Services</a:t>
            </a:r>
            <a:endParaRPr lang="en-US" dirty="0"/>
          </a:p>
        </p:txBody>
      </p:sp>
      <p:sp>
        <p:nvSpPr>
          <p:cNvPr id="3" name="Oval 2"/>
          <p:cNvSpPr/>
          <p:nvPr/>
        </p:nvSpPr>
        <p:spPr>
          <a:xfrm>
            <a:off x="1191300" y="1982259"/>
            <a:ext cx="1794933" cy="1794933"/>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VMSaaS</a:t>
            </a:r>
            <a:endParaRPr lang="en-US" sz="2000" dirty="0" smtClean="0"/>
          </a:p>
        </p:txBody>
      </p:sp>
      <p:sp>
        <p:nvSpPr>
          <p:cNvPr id="4" name="Block Arc 3"/>
          <p:cNvSpPr/>
          <p:nvPr/>
        </p:nvSpPr>
        <p:spPr>
          <a:xfrm>
            <a:off x="437766" y="1228725"/>
            <a:ext cx="3302000" cy="3302000"/>
          </a:xfrm>
          <a:prstGeom prst="blockArc">
            <a:avLst>
              <a:gd name="adj1" fmla="val 16206320"/>
              <a:gd name="adj2" fmla="val 0"/>
              <a:gd name="adj3" fmla="val 2500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 name="Block Arc 4"/>
          <p:cNvSpPr/>
          <p:nvPr/>
        </p:nvSpPr>
        <p:spPr>
          <a:xfrm flipH="1">
            <a:off x="437766" y="1228725"/>
            <a:ext cx="3302000" cy="3302000"/>
          </a:xfrm>
          <a:prstGeom prst="blockArc">
            <a:avLst>
              <a:gd name="adj1" fmla="val 16169617"/>
              <a:gd name="adj2" fmla="val 0"/>
              <a:gd name="adj3" fmla="val 2500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Block Arc 5"/>
          <p:cNvSpPr/>
          <p:nvPr/>
        </p:nvSpPr>
        <p:spPr>
          <a:xfrm flipV="1">
            <a:off x="437766" y="1228725"/>
            <a:ext cx="3302000" cy="3302000"/>
          </a:xfrm>
          <a:prstGeom prst="blockArc">
            <a:avLst>
              <a:gd name="adj1" fmla="val 16188595"/>
              <a:gd name="adj2" fmla="val 0"/>
              <a:gd name="adj3" fmla="val 25000"/>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 name="Block Arc 6"/>
          <p:cNvSpPr/>
          <p:nvPr/>
        </p:nvSpPr>
        <p:spPr>
          <a:xfrm flipH="1" flipV="1">
            <a:off x="437766" y="1228725"/>
            <a:ext cx="3302000" cy="3302000"/>
          </a:xfrm>
          <a:prstGeom prst="blockArc">
            <a:avLst>
              <a:gd name="adj1" fmla="val 16188711"/>
              <a:gd name="adj2" fmla="val 0"/>
              <a:gd name="adj3" fmla="val 25000"/>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TextBox 7"/>
          <p:cNvSpPr txBox="1"/>
          <p:nvPr/>
        </p:nvSpPr>
        <p:spPr>
          <a:xfrm rot="18909422">
            <a:off x="669411" y="1659094"/>
            <a:ext cx="1287532" cy="646331"/>
          </a:xfrm>
          <a:prstGeom prst="rect">
            <a:avLst/>
          </a:prstGeom>
          <a:noFill/>
        </p:spPr>
        <p:txBody>
          <a:bodyPr wrap="none" rtlCol="0">
            <a:spAutoFit/>
          </a:bodyPr>
          <a:lstStyle/>
          <a:p>
            <a:pPr algn="ctr"/>
            <a:r>
              <a:rPr lang="en-US" dirty="0" smtClean="0">
                <a:solidFill>
                  <a:schemeClr val="bg1"/>
                </a:solidFill>
              </a:rPr>
              <a:t>Identity</a:t>
            </a:r>
            <a:br>
              <a:rPr lang="en-US" dirty="0" smtClean="0">
                <a:solidFill>
                  <a:schemeClr val="bg1"/>
                </a:solidFill>
              </a:rPr>
            </a:br>
            <a:r>
              <a:rPr lang="en-US" dirty="0" smtClean="0">
                <a:solidFill>
                  <a:schemeClr val="bg1"/>
                </a:solidFill>
              </a:rPr>
              <a:t>Federation</a:t>
            </a:r>
            <a:endParaRPr lang="en-US" dirty="0">
              <a:solidFill>
                <a:schemeClr val="bg1"/>
              </a:solidFill>
            </a:endParaRPr>
          </a:p>
        </p:txBody>
      </p:sp>
      <p:sp>
        <p:nvSpPr>
          <p:cNvPr id="9" name="TextBox 8"/>
          <p:cNvSpPr txBox="1"/>
          <p:nvPr/>
        </p:nvSpPr>
        <p:spPr>
          <a:xfrm rot="2700000">
            <a:off x="2257739" y="1735213"/>
            <a:ext cx="1274708" cy="646331"/>
          </a:xfrm>
          <a:prstGeom prst="rect">
            <a:avLst/>
          </a:prstGeom>
          <a:noFill/>
        </p:spPr>
        <p:txBody>
          <a:bodyPr wrap="none" rtlCol="0">
            <a:spAutoFit/>
          </a:bodyPr>
          <a:lstStyle/>
          <a:p>
            <a:pPr algn="ctr"/>
            <a:r>
              <a:rPr lang="en-US" dirty="0" smtClean="0">
                <a:solidFill>
                  <a:schemeClr val="bg1"/>
                </a:solidFill>
              </a:rPr>
              <a:t>OSS/BSS</a:t>
            </a:r>
            <a:br>
              <a:rPr lang="en-US" dirty="0" smtClean="0">
                <a:solidFill>
                  <a:schemeClr val="bg1"/>
                </a:solidFill>
              </a:rPr>
            </a:br>
            <a:r>
              <a:rPr lang="en-US" dirty="0" smtClean="0">
                <a:solidFill>
                  <a:schemeClr val="bg1"/>
                </a:solidFill>
              </a:rPr>
              <a:t>Integration</a:t>
            </a:r>
            <a:endParaRPr lang="en-US" dirty="0">
              <a:solidFill>
                <a:schemeClr val="bg1"/>
              </a:solidFill>
            </a:endParaRPr>
          </a:p>
        </p:txBody>
      </p:sp>
      <p:sp>
        <p:nvSpPr>
          <p:cNvPr id="11" name="TextBox 10"/>
          <p:cNvSpPr txBox="1"/>
          <p:nvPr/>
        </p:nvSpPr>
        <p:spPr>
          <a:xfrm rot="18909422">
            <a:off x="2129499" y="3363682"/>
            <a:ext cx="1531188" cy="646331"/>
          </a:xfrm>
          <a:prstGeom prst="rect">
            <a:avLst/>
          </a:prstGeom>
          <a:noFill/>
        </p:spPr>
        <p:txBody>
          <a:bodyPr wrap="none" rtlCol="0">
            <a:spAutoFit/>
          </a:bodyPr>
          <a:lstStyle/>
          <a:p>
            <a:pPr algn="ctr"/>
            <a:r>
              <a:rPr lang="en-US" dirty="0" smtClean="0">
                <a:solidFill>
                  <a:schemeClr val="bg1"/>
                </a:solidFill>
              </a:rPr>
              <a:t>CPE Device</a:t>
            </a:r>
            <a:br>
              <a:rPr lang="en-US" dirty="0" smtClean="0">
                <a:solidFill>
                  <a:schemeClr val="bg1"/>
                </a:solidFill>
              </a:rPr>
            </a:br>
            <a:r>
              <a:rPr lang="en-US" dirty="0" smtClean="0">
                <a:solidFill>
                  <a:schemeClr val="bg1"/>
                </a:solidFill>
              </a:rPr>
              <a:t>Management</a:t>
            </a:r>
            <a:endParaRPr lang="en-US" dirty="0">
              <a:solidFill>
                <a:schemeClr val="bg1"/>
              </a:solidFill>
            </a:endParaRPr>
          </a:p>
        </p:txBody>
      </p:sp>
      <p:sp>
        <p:nvSpPr>
          <p:cNvPr id="12" name="TextBox 11"/>
          <p:cNvSpPr txBox="1"/>
          <p:nvPr/>
        </p:nvSpPr>
        <p:spPr>
          <a:xfrm rot="2700000">
            <a:off x="675949" y="3501385"/>
            <a:ext cx="1107997" cy="369332"/>
          </a:xfrm>
          <a:prstGeom prst="rect">
            <a:avLst/>
          </a:prstGeom>
          <a:noFill/>
        </p:spPr>
        <p:txBody>
          <a:bodyPr wrap="none" rtlCol="0">
            <a:spAutoFit/>
          </a:bodyPr>
          <a:lstStyle/>
          <a:p>
            <a:pPr algn="ctr"/>
            <a:r>
              <a:rPr lang="en-US" dirty="0" smtClean="0">
                <a:solidFill>
                  <a:schemeClr val="bg1"/>
                </a:solidFill>
              </a:rPr>
              <a:t>Others</a:t>
            </a:r>
            <a:r>
              <a:rPr lang="mr-IN" dirty="0" smtClean="0">
                <a:solidFill>
                  <a:schemeClr val="bg1"/>
                </a:solidFill>
              </a:rPr>
              <a:t>…</a:t>
            </a:r>
            <a:endParaRPr lang="en-US" dirty="0">
              <a:solidFill>
                <a:schemeClr val="bg1"/>
              </a:solidFill>
            </a:endParaRPr>
          </a:p>
        </p:txBody>
      </p:sp>
      <p:cxnSp>
        <p:nvCxnSpPr>
          <p:cNvPr id="13" name="Straight Arrow Connector 12"/>
          <p:cNvCxnSpPr/>
          <p:nvPr/>
        </p:nvCxnSpPr>
        <p:spPr>
          <a:xfrm flipH="1">
            <a:off x="1997520" y="1379188"/>
            <a:ext cx="2040401" cy="98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211033" y="1379188"/>
            <a:ext cx="826888" cy="5282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574283" y="1379188"/>
            <a:ext cx="463638" cy="18394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5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180498"/>
            <a:ext cx="8345488" cy="731837"/>
          </a:xfrm>
        </p:spPr>
        <p:txBody>
          <a:bodyPr/>
          <a:lstStyle/>
          <a:p>
            <a:r>
              <a:rPr lang="en-US" sz="2400" dirty="0" err="1" smtClean="0"/>
              <a:t>VMSaaS</a:t>
            </a:r>
            <a:r>
              <a:rPr lang="en-US" sz="2400" dirty="0" smtClean="0"/>
              <a:t> Supports Hosting in Any AWS Region Worldwide</a:t>
            </a:r>
            <a:endParaRPr lang="en-US" sz="24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3587" y="912335"/>
            <a:ext cx="8173846" cy="3922228"/>
          </a:xfrm>
          <a:prstGeom prst="rect">
            <a:avLst/>
          </a:prstGeom>
        </p:spPr>
      </p:pic>
      <p:pic>
        <p:nvPicPr>
          <p:cNvPr id="9" name="Picture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99145" y="1562731"/>
            <a:ext cx="594086" cy="361762"/>
          </a:xfrm>
          <a:prstGeom prst="rect">
            <a:avLst/>
          </a:prstGeom>
        </p:spPr>
      </p:pic>
      <p:pic>
        <p:nvPicPr>
          <p:cNvPr id="10"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0671" y="1481699"/>
            <a:ext cx="594086" cy="361762"/>
          </a:xfrm>
          <a:prstGeom prst="rect">
            <a:avLst/>
          </a:prstGeom>
        </p:spPr>
      </p:pic>
      <p:pic>
        <p:nvPicPr>
          <p:cNvPr id="11" name="Picture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37685" y="2119168"/>
            <a:ext cx="594086" cy="361762"/>
          </a:xfrm>
          <a:prstGeom prst="rect">
            <a:avLst/>
          </a:prstGeom>
        </p:spPr>
      </p:pic>
      <p:pic>
        <p:nvPicPr>
          <p:cNvPr id="12" name="Picture 1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9239" y="1938287"/>
            <a:ext cx="594086" cy="361762"/>
          </a:xfrm>
          <a:prstGeom prst="rect">
            <a:avLst/>
          </a:prstGeom>
        </p:spPr>
      </p:pic>
      <p:pic>
        <p:nvPicPr>
          <p:cNvPr id="13" name="Picture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4891" y="1743612"/>
            <a:ext cx="594086" cy="361762"/>
          </a:xfrm>
          <a:prstGeom prst="rect">
            <a:avLst/>
          </a:prstGeom>
        </p:spPr>
      </p:pic>
      <p:pic>
        <p:nvPicPr>
          <p:cNvPr id="14" name="Picture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1864" y="1890549"/>
            <a:ext cx="594086" cy="361762"/>
          </a:xfrm>
          <a:prstGeom prst="rect">
            <a:avLst/>
          </a:prstGeom>
        </p:spPr>
      </p:pic>
      <p:pic>
        <p:nvPicPr>
          <p:cNvPr id="15" name="Picture 1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11447" y="1562731"/>
            <a:ext cx="594086" cy="361762"/>
          </a:xfrm>
          <a:prstGeom prst="rect">
            <a:avLst/>
          </a:prstGeom>
        </p:spPr>
      </p:pic>
      <p:pic>
        <p:nvPicPr>
          <p:cNvPr id="16" name="Picture 15"/>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22715" y="1622287"/>
            <a:ext cx="594086" cy="361762"/>
          </a:xfrm>
          <a:prstGeom prst="rect">
            <a:avLst/>
          </a:prstGeom>
        </p:spPr>
      </p:pic>
      <p:pic>
        <p:nvPicPr>
          <p:cNvPr id="17" name="Picture 1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31425" y="1984049"/>
            <a:ext cx="594086" cy="361762"/>
          </a:xfrm>
          <a:prstGeom prst="rect">
            <a:avLst/>
          </a:prstGeom>
        </p:spPr>
      </p:pic>
      <p:pic>
        <p:nvPicPr>
          <p:cNvPr id="19" name="Picture 1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4382" y="2064214"/>
            <a:ext cx="594086" cy="361762"/>
          </a:xfrm>
          <a:prstGeom prst="rect">
            <a:avLst/>
          </a:prstGeom>
        </p:spPr>
      </p:pic>
      <p:pic>
        <p:nvPicPr>
          <p:cNvPr id="20" name="Picture 1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37339" y="2796051"/>
            <a:ext cx="594086" cy="361762"/>
          </a:xfrm>
          <a:prstGeom prst="rect">
            <a:avLst/>
          </a:prstGeom>
        </p:spPr>
      </p:pic>
      <p:pic>
        <p:nvPicPr>
          <p:cNvPr id="21" name="Picture 2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28468" y="3985088"/>
            <a:ext cx="594086" cy="361762"/>
          </a:xfrm>
          <a:prstGeom prst="rect">
            <a:avLst/>
          </a:prstGeom>
        </p:spPr>
      </p:pic>
      <p:pic>
        <p:nvPicPr>
          <p:cNvPr id="22" name="Picture 2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8272" y="2515358"/>
            <a:ext cx="594086" cy="361762"/>
          </a:xfrm>
          <a:prstGeom prst="rect">
            <a:avLst/>
          </a:prstGeom>
        </p:spPr>
      </p:pic>
      <p:pic>
        <p:nvPicPr>
          <p:cNvPr id="23" name="Picture 2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9128" y="3623326"/>
            <a:ext cx="594086" cy="361762"/>
          </a:xfrm>
          <a:prstGeom prst="rect">
            <a:avLst/>
          </a:prstGeom>
        </p:spPr>
      </p:pic>
    </p:spTree>
    <p:extLst>
      <p:ext uri="{BB962C8B-B14F-4D97-AF65-F5344CB8AC3E}">
        <p14:creationId xmlns:p14="http://schemas.microsoft.com/office/powerpoint/2010/main" val="1024681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VMSaaS</a:t>
            </a:r>
            <a:r>
              <a:rPr lang="en-US" dirty="0" smtClean="0"/>
              <a:t> Architecture</a:t>
            </a:r>
            <a:endParaRPr lang="en-US" dirty="0"/>
          </a:p>
        </p:txBody>
      </p:sp>
      <p:sp>
        <p:nvSpPr>
          <p:cNvPr id="3" name="Oval 2"/>
          <p:cNvSpPr/>
          <p:nvPr/>
        </p:nvSpPr>
        <p:spPr>
          <a:xfrm>
            <a:off x="3009022" y="977455"/>
            <a:ext cx="3147237" cy="1435395"/>
          </a:xfrm>
          <a:prstGeom prst="ellipse">
            <a:avLst/>
          </a:prstGeom>
          <a:solidFill>
            <a:srgbClr val="FFC000">
              <a:alpha val="4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Rounded Rectangle 3"/>
          <p:cNvSpPr/>
          <p:nvPr/>
        </p:nvSpPr>
        <p:spPr>
          <a:xfrm>
            <a:off x="4152332" y="1633985"/>
            <a:ext cx="914400" cy="659955"/>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VMS</a:t>
            </a:r>
            <a:endParaRPr lang="en-US" dirty="0" smtClean="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4844434" y="780826"/>
            <a:ext cx="1099795" cy="669708"/>
          </a:xfrm>
          <a:prstGeom prst="rect">
            <a:avLst/>
          </a:prstGeom>
        </p:spPr>
      </p:pic>
      <p:sp>
        <p:nvSpPr>
          <p:cNvPr id="6" name="TextBox 5"/>
          <p:cNvSpPr txBox="1"/>
          <p:nvPr/>
        </p:nvSpPr>
        <p:spPr>
          <a:xfrm>
            <a:off x="3392104" y="1100365"/>
            <a:ext cx="1520456" cy="584775"/>
          </a:xfrm>
          <a:prstGeom prst="rect">
            <a:avLst/>
          </a:prstGeom>
          <a:noFill/>
        </p:spPr>
        <p:txBody>
          <a:bodyPr wrap="square" rtlCol="0">
            <a:spAutoFit/>
          </a:bodyPr>
          <a:lstStyle/>
          <a:p>
            <a:pPr algn="ctr"/>
            <a:r>
              <a:rPr lang="en-US" sz="1600" dirty="0" smtClean="0"/>
              <a:t>AWS Regional Data Center</a:t>
            </a:r>
            <a:endParaRPr lang="en-US" sz="1600" dirty="0"/>
          </a:p>
        </p:txBody>
      </p:sp>
      <p:sp>
        <p:nvSpPr>
          <p:cNvPr id="7" name="Oval 6"/>
          <p:cNvSpPr/>
          <p:nvPr/>
        </p:nvSpPr>
        <p:spPr>
          <a:xfrm>
            <a:off x="433441" y="1695152"/>
            <a:ext cx="2394828" cy="2863583"/>
          </a:xfrm>
          <a:prstGeom prst="ellipse">
            <a:avLst/>
          </a:prstGeom>
          <a:solidFill>
            <a:srgbClr val="36A4D7">
              <a:alpha val="4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7329" y="1815865"/>
            <a:ext cx="1127051" cy="596985"/>
          </a:xfrm>
          <a:prstGeom prst="rect">
            <a:avLst/>
          </a:prstGeom>
        </p:spPr>
      </p:pic>
      <p:pic>
        <p:nvPicPr>
          <p:cNvPr id="9" name="Picture 8" descr="10282_user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0854" y="2640584"/>
            <a:ext cx="665618" cy="665618"/>
          </a:xfrm>
          <a:prstGeom prst="rect">
            <a:avLst/>
          </a:prstGeom>
        </p:spPr>
      </p:pic>
      <p:pic>
        <p:nvPicPr>
          <p:cNvPr id="10" name="Picture 9" descr="10282_user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5552" y="3404248"/>
            <a:ext cx="665618" cy="665618"/>
          </a:xfrm>
          <a:prstGeom prst="rect">
            <a:avLst/>
          </a:prstGeom>
        </p:spPr>
      </p:pic>
      <p:sp>
        <p:nvSpPr>
          <p:cNvPr id="11" name="TextBox 10"/>
          <p:cNvSpPr txBox="1"/>
          <p:nvPr/>
        </p:nvSpPr>
        <p:spPr>
          <a:xfrm>
            <a:off x="547174" y="2788727"/>
            <a:ext cx="1098378" cy="338554"/>
          </a:xfrm>
          <a:prstGeom prst="rect">
            <a:avLst/>
          </a:prstGeom>
          <a:noFill/>
        </p:spPr>
        <p:txBody>
          <a:bodyPr wrap="none" rtlCol="0">
            <a:spAutoFit/>
          </a:bodyPr>
          <a:lstStyle/>
          <a:p>
            <a:pPr algn="r"/>
            <a:r>
              <a:rPr lang="en-US" sz="1600" dirty="0" smtClean="0"/>
              <a:t>Operators</a:t>
            </a:r>
            <a:endParaRPr lang="en-US" sz="1600" dirty="0"/>
          </a:p>
        </p:txBody>
      </p:sp>
      <p:sp>
        <p:nvSpPr>
          <p:cNvPr id="12" name="TextBox 11"/>
          <p:cNvSpPr txBox="1"/>
          <p:nvPr/>
        </p:nvSpPr>
        <p:spPr>
          <a:xfrm>
            <a:off x="763309" y="3413891"/>
            <a:ext cx="867545" cy="584775"/>
          </a:xfrm>
          <a:prstGeom prst="rect">
            <a:avLst/>
          </a:prstGeom>
          <a:noFill/>
        </p:spPr>
        <p:txBody>
          <a:bodyPr wrap="none" rtlCol="0">
            <a:spAutoFit/>
          </a:bodyPr>
          <a:lstStyle/>
          <a:p>
            <a:pPr algn="r"/>
            <a:r>
              <a:rPr lang="en-US" sz="1600" smtClean="0"/>
              <a:t>Service</a:t>
            </a:r>
            <a:br>
              <a:rPr lang="en-US" sz="1600" smtClean="0"/>
            </a:br>
            <a:r>
              <a:rPr lang="en-US" sz="1600" smtClean="0"/>
              <a:t>Desk</a:t>
            </a:r>
            <a:endParaRPr lang="en-US" sz="1600" dirty="0"/>
          </a:p>
        </p:txBody>
      </p:sp>
      <p:cxnSp>
        <p:nvCxnSpPr>
          <p:cNvPr id="14" name="Straight Arrow Connector 13"/>
          <p:cNvCxnSpPr/>
          <p:nvPr/>
        </p:nvCxnSpPr>
        <p:spPr>
          <a:xfrm flipV="1">
            <a:off x="2392333" y="2114357"/>
            <a:ext cx="1669312" cy="85903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9935694">
            <a:off x="2185768" y="2285888"/>
            <a:ext cx="2083982" cy="461665"/>
          </a:xfrm>
          <a:prstGeom prst="rect">
            <a:avLst/>
          </a:prstGeom>
          <a:noFill/>
        </p:spPr>
        <p:txBody>
          <a:bodyPr wrap="square" rtlCol="0">
            <a:spAutoFit/>
          </a:bodyPr>
          <a:lstStyle/>
          <a:p>
            <a:pPr algn="ctr"/>
            <a:r>
              <a:rPr lang="en-US" sz="1200" dirty="0" smtClean="0"/>
              <a:t>Monitoring, upgrades, backups</a:t>
            </a:r>
            <a:endParaRPr lang="en-US" sz="1200" dirty="0"/>
          </a:p>
        </p:txBody>
      </p:sp>
      <p:sp>
        <p:nvSpPr>
          <p:cNvPr id="16" name="Oval 15"/>
          <p:cNvSpPr/>
          <p:nvPr/>
        </p:nvSpPr>
        <p:spPr>
          <a:xfrm>
            <a:off x="6337012" y="1815865"/>
            <a:ext cx="2394828" cy="2863583"/>
          </a:xfrm>
          <a:prstGeom prst="ellipse">
            <a:avLst/>
          </a:prstGeom>
          <a:solidFill>
            <a:schemeClr val="accent4">
              <a:lumMod val="60000"/>
              <a:lumOff val="40000"/>
              <a:alpha val="4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TextBox 16"/>
          <p:cNvSpPr txBox="1"/>
          <p:nvPr/>
        </p:nvSpPr>
        <p:spPr>
          <a:xfrm>
            <a:off x="6774198" y="2001552"/>
            <a:ext cx="1520456" cy="584775"/>
          </a:xfrm>
          <a:prstGeom prst="rect">
            <a:avLst/>
          </a:prstGeom>
          <a:noFill/>
        </p:spPr>
        <p:txBody>
          <a:bodyPr wrap="square" rtlCol="0">
            <a:spAutoFit/>
          </a:bodyPr>
          <a:lstStyle/>
          <a:p>
            <a:pPr algn="ctr"/>
            <a:r>
              <a:rPr lang="en-US" sz="1600" dirty="0" smtClean="0"/>
              <a:t>Service Provider</a:t>
            </a:r>
            <a:endParaRPr lang="en-US" sz="1600" dirty="0"/>
          </a:p>
        </p:txBody>
      </p:sp>
      <p:pic>
        <p:nvPicPr>
          <p:cNvPr id="18" name="Picture 17" descr="10282_user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1617" y="2510896"/>
            <a:ext cx="665618" cy="665618"/>
          </a:xfrm>
          <a:prstGeom prst="rect">
            <a:avLst/>
          </a:prstGeom>
        </p:spPr>
      </p:pic>
      <p:cxnSp>
        <p:nvCxnSpPr>
          <p:cNvPr id="20" name="Straight Arrow Connector 19"/>
          <p:cNvCxnSpPr/>
          <p:nvPr/>
        </p:nvCxnSpPr>
        <p:spPr>
          <a:xfrm flipV="1">
            <a:off x="2311170" y="2875604"/>
            <a:ext cx="4890447" cy="89335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035913" y="3543579"/>
            <a:ext cx="3147237" cy="1435395"/>
          </a:xfrm>
          <a:prstGeom prst="ellipse">
            <a:avLst/>
          </a:prstGeom>
          <a:solidFill>
            <a:schemeClr val="accent6">
              <a:lumMod val="60000"/>
              <a:lumOff val="40000"/>
              <a:alpha val="4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9" name="Picture 2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6385" y="3400398"/>
            <a:ext cx="1332509" cy="1066007"/>
          </a:xfrm>
          <a:prstGeom prst="rect">
            <a:avLst/>
          </a:prstGeom>
        </p:spPr>
      </p:pic>
      <p:sp>
        <p:nvSpPr>
          <p:cNvPr id="30" name="TextBox 29"/>
          <p:cNvSpPr txBox="1"/>
          <p:nvPr/>
        </p:nvSpPr>
        <p:spPr>
          <a:xfrm>
            <a:off x="3849303" y="4180122"/>
            <a:ext cx="1520456" cy="830997"/>
          </a:xfrm>
          <a:prstGeom prst="rect">
            <a:avLst/>
          </a:prstGeom>
          <a:noFill/>
        </p:spPr>
        <p:txBody>
          <a:bodyPr wrap="square" rtlCol="0">
            <a:spAutoFit/>
          </a:bodyPr>
          <a:lstStyle/>
          <a:p>
            <a:pPr algn="ctr"/>
            <a:r>
              <a:rPr lang="en-US" sz="1600" dirty="0" smtClean="0"/>
              <a:t>Enterprise Customer Premises</a:t>
            </a:r>
            <a:endParaRPr lang="en-US" sz="1600" dirty="0"/>
          </a:p>
        </p:txBody>
      </p:sp>
      <p:sp>
        <p:nvSpPr>
          <p:cNvPr id="31" name="TextBox 30"/>
          <p:cNvSpPr txBox="1"/>
          <p:nvPr/>
        </p:nvSpPr>
        <p:spPr>
          <a:xfrm>
            <a:off x="3346056" y="3737057"/>
            <a:ext cx="604653" cy="338554"/>
          </a:xfrm>
          <a:prstGeom prst="rect">
            <a:avLst/>
          </a:prstGeom>
          <a:noFill/>
        </p:spPr>
        <p:txBody>
          <a:bodyPr wrap="none" rtlCol="0">
            <a:spAutoFit/>
          </a:bodyPr>
          <a:lstStyle/>
          <a:p>
            <a:r>
              <a:rPr lang="en-US" sz="1600" smtClean="0"/>
              <a:t>CPE</a:t>
            </a:r>
            <a:endParaRPr lang="en-US" sz="1600"/>
          </a:p>
        </p:txBody>
      </p:sp>
      <p:cxnSp>
        <p:nvCxnSpPr>
          <p:cNvPr id="33" name="Straight Arrow Connector 32"/>
          <p:cNvCxnSpPr>
            <a:stCxn id="4" idx="2"/>
          </p:cNvCxnSpPr>
          <p:nvPr/>
        </p:nvCxnSpPr>
        <p:spPr>
          <a:xfrm flipH="1">
            <a:off x="4582639" y="2293940"/>
            <a:ext cx="26893" cy="14373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6200000">
            <a:off x="3825521" y="2537234"/>
            <a:ext cx="1511244" cy="461665"/>
          </a:xfrm>
          <a:prstGeom prst="rect">
            <a:avLst/>
          </a:prstGeom>
          <a:noFill/>
        </p:spPr>
        <p:txBody>
          <a:bodyPr wrap="square" rtlCol="0">
            <a:spAutoFit/>
          </a:bodyPr>
          <a:lstStyle/>
          <a:p>
            <a:pPr algn="ctr"/>
            <a:r>
              <a:rPr lang="en-US" sz="1200" smtClean="0"/>
              <a:t>Provisioning, management</a:t>
            </a:r>
            <a:endParaRPr lang="en-US" sz="1200" dirty="0"/>
          </a:p>
        </p:txBody>
      </p:sp>
      <p:sp>
        <p:nvSpPr>
          <p:cNvPr id="35" name="TextBox 34"/>
          <p:cNvSpPr txBox="1"/>
          <p:nvPr/>
        </p:nvSpPr>
        <p:spPr>
          <a:xfrm rot="20974033">
            <a:off x="2297740" y="3260297"/>
            <a:ext cx="2083982" cy="335156"/>
          </a:xfrm>
          <a:prstGeom prst="rect">
            <a:avLst/>
          </a:prstGeom>
          <a:noFill/>
        </p:spPr>
        <p:txBody>
          <a:bodyPr wrap="square" rtlCol="0">
            <a:spAutoFit/>
          </a:bodyPr>
          <a:lstStyle/>
          <a:p>
            <a:pPr algn="ctr">
              <a:lnSpc>
                <a:spcPct val="150000"/>
              </a:lnSpc>
            </a:pPr>
            <a:r>
              <a:rPr lang="en-US" sz="1200" smtClean="0"/>
              <a:t>Service Call</a:t>
            </a:r>
            <a:endParaRPr lang="en-US" sz="1200"/>
          </a:p>
        </p:txBody>
      </p:sp>
      <p:pic>
        <p:nvPicPr>
          <p:cNvPr id="37" name="Picture 36" descr="10282_user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7785" y="3928467"/>
            <a:ext cx="665618" cy="665618"/>
          </a:xfrm>
          <a:prstGeom prst="rect">
            <a:avLst/>
          </a:prstGeom>
        </p:spPr>
      </p:pic>
      <p:cxnSp>
        <p:nvCxnSpPr>
          <p:cNvPr id="38" name="Straight Arrow Connector 37"/>
          <p:cNvCxnSpPr>
            <a:stCxn id="37" idx="0"/>
          </p:cNvCxnSpPr>
          <p:nvPr/>
        </p:nvCxnSpPr>
        <p:spPr>
          <a:xfrm flipH="1" flipV="1">
            <a:off x="4970103" y="2298946"/>
            <a:ext cx="640491" cy="162952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4140050">
            <a:off x="4423105" y="2576907"/>
            <a:ext cx="1511244" cy="461665"/>
          </a:xfrm>
          <a:prstGeom prst="rect">
            <a:avLst/>
          </a:prstGeom>
          <a:noFill/>
        </p:spPr>
        <p:txBody>
          <a:bodyPr wrap="square" rtlCol="0">
            <a:spAutoFit/>
          </a:bodyPr>
          <a:lstStyle/>
          <a:p>
            <a:pPr algn="ctr"/>
            <a:r>
              <a:rPr lang="en-US" sz="1200" dirty="0" smtClean="0"/>
              <a:t>Configuration, monitoring</a:t>
            </a:r>
            <a:endParaRPr lang="en-US" sz="1200" dirty="0"/>
          </a:p>
        </p:txBody>
      </p:sp>
      <p:cxnSp>
        <p:nvCxnSpPr>
          <p:cNvPr id="42" name="Straight Arrow Connector 41"/>
          <p:cNvCxnSpPr/>
          <p:nvPr/>
        </p:nvCxnSpPr>
        <p:spPr>
          <a:xfrm flipH="1" flipV="1">
            <a:off x="5147243" y="1983228"/>
            <a:ext cx="2066937" cy="71889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1140714">
            <a:off x="5446649" y="2093590"/>
            <a:ext cx="1371779" cy="461665"/>
          </a:xfrm>
          <a:prstGeom prst="rect">
            <a:avLst/>
          </a:prstGeom>
          <a:noFill/>
        </p:spPr>
        <p:txBody>
          <a:bodyPr wrap="square" rtlCol="0">
            <a:spAutoFit/>
          </a:bodyPr>
          <a:lstStyle/>
          <a:p>
            <a:pPr algn="ctr"/>
            <a:r>
              <a:rPr lang="en-US" sz="1200" smtClean="0"/>
              <a:t>Operator interface</a:t>
            </a:r>
            <a:endParaRPr lang="en-US" sz="1200" dirty="0"/>
          </a:p>
        </p:txBody>
      </p:sp>
      <p:pic>
        <p:nvPicPr>
          <p:cNvPr id="45" name="Picture 4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35378" y="3386805"/>
            <a:ext cx="789128" cy="789128"/>
          </a:xfrm>
          <a:prstGeom prst="rect">
            <a:avLst/>
          </a:prstGeom>
        </p:spPr>
      </p:pic>
      <p:cxnSp>
        <p:nvCxnSpPr>
          <p:cNvPr id="46" name="Straight Arrow Connector 45"/>
          <p:cNvCxnSpPr/>
          <p:nvPr/>
        </p:nvCxnSpPr>
        <p:spPr>
          <a:xfrm flipH="1" flipV="1">
            <a:off x="5108717" y="2209987"/>
            <a:ext cx="2026661" cy="1422264"/>
          </a:xfrm>
          <a:prstGeom prst="straightConnector1">
            <a:avLst/>
          </a:prstGeom>
          <a:ln w="38100">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2155264">
            <a:off x="5076123" y="2408165"/>
            <a:ext cx="1283382" cy="461665"/>
          </a:xfrm>
          <a:prstGeom prst="rect">
            <a:avLst/>
          </a:prstGeom>
          <a:noFill/>
        </p:spPr>
        <p:txBody>
          <a:bodyPr wrap="square" rtlCol="0">
            <a:spAutoFit/>
          </a:bodyPr>
          <a:lstStyle/>
          <a:p>
            <a:pPr algn="ctr"/>
            <a:r>
              <a:rPr lang="en-US" sz="1200" dirty="0" smtClean="0"/>
              <a:t>OSS / </a:t>
            </a:r>
            <a:r>
              <a:rPr lang="en-US" sz="1200" smtClean="0"/>
              <a:t>BSS integration (opt</a:t>
            </a:r>
            <a:r>
              <a:rPr lang="en-US" sz="1200" dirty="0" smtClean="0"/>
              <a:t>)</a:t>
            </a:r>
            <a:endParaRPr lang="en-US" sz="1200" dirty="0"/>
          </a:p>
        </p:txBody>
      </p:sp>
    </p:spTree>
    <p:extLst>
      <p:ext uri="{BB962C8B-B14F-4D97-AF65-F5344CB8AC3E}">
        <p14:creationId xmlns:p14="http://schemas.microsoft.com/office/powerpoint/2010/main" val="1156134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277"/>
          <p:cNvPicPr>
            <a:picLocks noChangeAspect="1"/>
          </p:cNvPicPr>
          <p:nvPr/>
        </p:nvPicPr>
        <p:blipFill rotWithShape="1">
          <a:blip r:embed="rId3" cstate="screen">
            <a:alphaModFix amt="4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382" y="1167438"/>
            <a:ext cx="9141618" cy="3581400"/>
          </a:xfrm>
          <a:prstGeom prst="rect">
            <a:avLst/>
          </a:prstGeom>
        </p:spPr>
      </p:pic>
      <p:sp>
        <p:nvSpPr>
          <p:cNvPr id="282" name="Rectangle 281"/>
          <p:cNvSpPr/>
          <p:nvPr/>
        </p:nvSpPr>
        <p:spPr>
          <a:xfrm>
            <a:off x="2382" y="1182063"/>
            <a:ext cx="9141618" cy="3599487"/>
          </a:xfrm>
          <a:prstGeom prst="rect">
            <a:avLst/>
          </a:prstGeom>
          <a:gradFill>
            <a:gsLst>
              <a:gs pos="41000">
                <a:schemeClr val="bg1">
                  <a:alpha val="0"/>
                </a:schemeClr>
              </a:gs>
              <a:gs pos="94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pPr>
            <a:endParaRPr lang="en-US" b="1" dirty="0"/>
          </a:p>
        </p:txBody>
      </p:sp>
      <p:sp>
        <p:nvSpPr>
          <p:cNvPr id="131" name="Shape 398"/>
          <p:cNvSpPr/>
          <p:nvPr/>
        </p:nvSpPr>
        <p:spPr>
          <a:xfrm>
            <a:off x="4763" y="3976063"/>
            <a:ext cx="9139237" cy="663286"/>
          </a:xfrm>
          <a:prstGeom prst="rect">
            <a:avLst/>
          </a:prstGeom>
          <a:solidFill>
            <a:srgbClr val="FFFFFF"/>
          </a:solidFill>
          <a:ln w="12700">
            <a:miter lim="400000"/>
          </a:ln>
        </p:spPr>
        <p:txBody>
          <a:bodyPr lIns="26789" tIns="26789" rIns="26789" bIns="26789" anchor="ctr"/>
          <a:lstStyle/>
          <a:p>
            <a:pPr algn="ctr" defTabSz="308049">
              <a:defRPr sz="2600" b="1" cap="small">
                <a:solidFill>
                  <a:srgbClr val="FFFFFF"/>
                </a:solidFill>
                <a:latin typeface="Calibri"/>
                <a:ea typeface="Calibri"/>
                <a:cs typeface="Calibri"/>
                <a:sym typeface="Calibri"/>
              </a:defRPr>
            </a:pPr>
            <a:endParaRPr sz="1371"/>
          </a:p>
        </p:txBody>
      </p:sp>
      <p:sp>
        <p:nvSpPr>
          <p:cNvPr id="8" name="Title 1"/>
          <p:cNvSpPr>
            <a:spLocks noGrp="1"/>
          </p:cNvSpPr>
          <p:nvPr>
            <p:ph type="title"/>
          </p:nvPr>
        </p:nvSpPr>
        <p:spPr>
          <a:xfrm>
            <a:off x="356616" y="273664"/>
            <a:ext cx="8513064" cy="434974"/>
          </a:xfrm>
        </p:spPr>
        <p:txBody>
          <a:bodyPr/>
          <a:lstStyle/>
          <a:p>
            <a:r>
              <a:rPr lang="en-US" sz="2800" dirty="0" smtClean="0"/>
              <a:t>Cisco VMS</a:t>
            </a:r>
            <a:endParaRPr lang="en-US" sz="2800" dirty="0"/>
          </a:p>
        </p:txBody>
      </p:sp>
      <p:sp>
        <p:nvSpPr>
          <p:cNvPr id="2" name="Text Placeholder 1"/>
          <p:cNvSpPr>
            <a:spLocks noGrp="1"/>
          </p:cNvSpPr>
          <p:nvPr>
            <p:ph type="body" sz="quarter" idx="12"/>
          </p:nvPr>
        </p:nvSpPr>
        <p:spPr>
          <a:xfrm>
            <a:off x="356616" y="666750"/>
            <a:ext cx="8513064" cy="381000"/>
          </a:xfrm>
        </p:spPr>
        <p:txBody>
          <a:bodyPr/>
          <a:lstStyle/>
          <a:p>
            <a:r>
              <a:rPr lang="en-US" dirty="0" smtClean="0"/>
              <a:t>The service creation and delivery platform for service providers</a:t>
            </a:r>
            <a:endParaRPr lang="en-US" dirty="0"/>
          </a:p>
        </p:txBody>
      </p:sp>
      <p:sp>
        <p:nvSpPr>
          <p:cNvPr id="3" name="Rectangle 2"/>
          <p:cNvSpPr/>
          <p:nvPr/>
        </p:nvSpPr>
        <p:spPr>
          <a:xfrm>
            <a:off x="207539" y="3249087"/>
            <a:ext cx="8724794" cy="707886"/>
          </a:xfrm>
          <a:prstGeom prst="rect">
            <a:avLst/>
          </a:prstGeom>
        </p:spPr>
        <p:txBody>
          <a:bodyPr wrap="square">
            <a:spAutoFit/>
          </a:bodyPr>
          <a:lstStyle/>
          <a:p>
            <a:pPr algn="ctr"/>
            <a:r>
              <a:rPr lang="en-US" sz="2000" dirty="0"/>
              <a:t>VMS is a service creation </a:t>
            </a:r>
            <a:r>
              <a:rPr lang="en-US" sz="2000" dirty="0" smtClean="0"/>
              <a:t>and delivery platform </a:t>
            </a:r>
            <a:r>
              <a:rPr lang="en-US" sz="2000" dirty="0"/>
              <a:t>that helps managed service providers to </a:t>
            </a:r>
            <a:r>
              <a:rPr lang="en-US" sz="2000" b="1" dirty="0"/>
              <a:t>rapidly</a:t>
            </a:r>
            <a:r>
              <a:rPr lang="en-US" sz="2000" dirty="0"/>
              <a:t> and </a:t>
            </a:r>
            <a:r>
              <a:rPr lang="en-US" sz="2000" b="1" dirty="0"/>
              <a:t>profitably</a:t>
            </a:r>
            <a:r>
              <a:rPr lang="en-US" sz="2000" dirty="0"/>
              <a:t> deliver service offerings to market.</a:t>
            </a:r>
            <a:endParaRPr lang="en-US" sz="2000" dirty="0" smtClean="0"/>
          </a:p>
        </p:txBody>
      </p:sp>
    </p:spTree>
    <p:extLst>
      <p:ext uri="{BB962C8B-B14F-4D97-AF65-F5344CB8AC3E}">
        <p14:creationId xmlns:p14="http://schemas.microsoft.com/office/powerpoint/2010/main" val="1390183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26780" y="1723286"/>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44" name="Rectangle 43"/>
          <p:cNvSpPr/>
          <p:nvPr/>
        </p:nvSpPr>
        <p:spPr>
          <a:xfrm>
            <a:off x="386400" y="1975831"/>
            <a:ext cx="1812758" cy="560153"/>
          </a:xfrm>
          <a:prstGeom prst="rect">
            <a:avLst/>
          </a:prstGeom>
        </p:spPr>
        <p:txBody>
          <a:bodyPr wrap="square" anchor="t">
            <a:spAutoFit/>
          </a:bodyPr>
          <a:lstStyle/>
          <a:p>
            <a:pPr algn="ctr" defTabSz="457033">
              <a:lnSpc>
                <a:spcPct val="95000"/>
              </a:lnSpc>
              <a:buSzPct val="90000"/>
              <a:defRPr/>
            </a:pPr>
            <a:r>
              <a:rPr lang="en-US" sz="1600" kern="0" dirty="0" smtClean="0">
                <a:solidFill>
                  <a:schemeClr val="accent5"/>
                </a:solidFill>
                <a:latin typeface="Arial"/>
              </a:rPr>
              <a:t>Fast Time to Market</a:t>
            </a:r>
            <a:endParaRPr lang="en-US" sz="1600" kern="0" dirty="0">
              <a:solidFill>
                <a:schemeClr val="accent5"/>
              </a:solidFill>
              <a:latin typeface="Arial"/>
            </a:endParaRPr>
          </a:p>
        </p:txBody>
      </p:sp>
      <p:grpSp>
        <p:nvGrpSpPr>
          <p:cNvPr id="45" name="Group 44"/>
          <p:cNvGrpSpPr/>
          <p:nvPr/>
        </p:nvGrpSpPr>
        <p:grpSpPr>
          <a:xfrm>
            <a:off x="828044" y="1005780"/>
            <a:ext cx="929468" cy="928910"/>
            <a:chOff x="1097688" y="1348619"/>
            <a:chExt cx="1239290" cy="1238547"/>
          </a:xfrm>
        </p:grpSpPr>
        <p:sp>
          <p:nvSpPr>
            <p:cNvPr id="46" name="Oval 45"/>
            <p:cNvSpPr/>
            <p:nvPr/>
          </p:nvSpPr>
          <p:spPr>
            <a:xfrm>
              <a:off x="1097688" y="1348619"/>
              <a:ext cx="1239290" cy="1238547"/>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Rounded Rectangle 44"/>
            <p:cNvSpPr/>
            <p:nvPr/>
          </p:nvSpPr>
          <p:spPr>
            <a:xfrm rot="10800000">
              <a:off x="1292452" y="1701800"/>
              <a:ext cx="849763" cy="680688"/>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p>
          </p:txBody>
        </p:sp>
      </p:grpSp>
      <p:sp>
        <p:nvSpPr>
          <p:cNvPr id="48" name="Rectangle 47"/>
          <p:cNvSpPr/>
          <p:nvPr/>
        </p:nvSpPr>
        <p:spPr>
          <a:xfrm>
            <a:off x="2433231" y="1723286"/>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49" name="Rectangle 48"/>
          <p:cNvSpPr/>
          <p:nvPr/>
        </p:nvSpPr>
        <p:spPr>
          <a:xfrm>
            <a:off x="4626879" y="1723286"/>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57" name="Rectangle 56"/>
          <p:cNvSpPr/>
          <p:nvPr/>
        </p:nvSpPr>
        <p:spPr>
          <a:xfrm>
            <a:off x="2412156" y="1975831"/>
            <a:ext cx="2107990" cy="560153"/>
          </a:xfrm>
          <a:prstGeom prst="rect">
            <a:avLst/>
          </a:prstGeom>
        </p:spPr>
        <p:txBody>
          <a:bodyPr wrap="square" anchor="t">
            <a:spAutoFit/>
          </a:bodyPr>
          <a:lstStyle/>
          <a:p>
            <a:pPr algn="ctr" defTabSz="457033">
              <a:lnSpc>
                <a:spcPct val="95000"/>
              </a:lnSpc>
              <a:buSzPct val="90000"/>
              <a:defRPr/>
            </a:pPr>
            <a:r>
              <a:rPr lang="en-US" sz="1600" kern="0" smtClean="0">
                <a:solidFill>
                  <a:srgbClr val="00B050"/>
                </a:solidFill>
                <a:latin typeface="Arial"/>
              </a:rPr>
              <a:t>Multiple Deployment Options</a:t>
            </a:r>
            <a:endParaRPr lang="en-US" sz="1600" kern="0" dirty="0">
              <a:solidFill>
                <a:srgbClr val="00B050"/>
              </a:solidFill>
              <a:latin typeface="Arial"/>
            </a:endParaRPr>
          </a:p>
        </p:txBody>
      </p:sp>
      <p:sp>
        <p:nvSpPr>
          <p:cNvPr id="62" name="Rectangle 61"/>
          <p:cNvSpPr/>
          <p:nvPr/>
        </p:nvSpPr>
        <p:spPr>
          <a:xfrm>
            <a:off x="4721336" y="1975831"/>
            <a:ext cx="1933464" cy="560153"/>
          </a:xfrm>
          <a:prstGeom prst="rect">
            <a:avLst/>
          </a:prstGeom>
        </p:spPr>
        <p:txBody>
          <a:bodyPr wrap="square" anchor="t">
            <a:spAutoFit/>
          </a:bodyPr>
          <a:lstStyle/>
          <a:p>
            <a:pPr algn="ctr" defTabSz="457033">
              <a:lnSpc>
                <a:spcPct val="95000"/>
              </a:lnSpc>
              <a:buSzPct val="90000"/>
              <a:defRPr/>
            </a:pPr>
            <a:r>
              <a:rPr lang="en-US" sz="1600" kern="0" dirty="0" smtClean="0">
                <a:solidFill>
                  <a:schemeClr val="accent6"/>
                </a:solidFill>
                <a:latin typeface="Arial"/>
              </a:rPr>
              <a:t>Reduces Development Cost</a:t>
            </a:r>
            <a:endParaRPr lang="en-US" sz="1600" kern="0" dirty="0">
              <a:solidFill>
                <a:schemeClr val="accent6"/>
              </a:solidFill>
              <a:latin typeface="Arial"/>
            </a:endParaRPr>
          </a:p>
        </p:txBody>
      </p:sp>
      <p:sp>
        <p:nvSpPr>
          <p:cNvPr id="64" name="Oval 63"/>
          <p:cNvSpPr/>
          <p:nvPr/>
        </p:nvSpPr>
        <p:spPr>
          <a:xfrm>
            <a:off x="5223334" y="985927"/>
            <a:ext cx="929468" cy="92891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chemeClr val="accent6"/>
              </a:solidFill>
            </a:endParaRPr>
          </a:p>
        </p:txBody>
      </p:sp>
      <p:sp>
        <p:nvSpPr>
          <p:cNvPr id="43" name="Rectangle 42"/>
          <p:cNvSpPr/>
          <p:nvPr/>
        </p:nvSpPr>
        <p:spPr>
          <a:xfrm>
            <a:off x="277207" y="2562721"/>
            <a:ext cx="2004819" cy="2054409"/>
          </a:xfrm>
          <a:prstGeom prst="rect">
            <a:avLst/>
          </a:prstGeom>
        </p:spPr>
        <p:txBody>
          <a:bodyPr wrap="square">
            <a:spAutoFit/>
          </a:bodyPr>
          <a:lstStyle/>
          <a:p>
            <a:pPr marL="114297" indent="-114297" defTabSz="457033">
              <a:spcBef>
                <a:spcPts val="300"/>
              </a:spcBef>
              <a:buSzPct val="90000"/>
              <a:buFont typeface="Arial"/>
              <a:buChar char="•"/>
              <a:defRPr/>
            </a:pPr>
            <a:r>
              <a:rPr lang="en-US" sz="1000" kern="0" dirty="0" smtClean="0">
                <a:latin typeface="Arial"/>
              </a:rPr>
              <a:t>Automates services delivery across any infrastructure</a:t>
            </a:r>
          </a:p>
          <a:p>
            <a:pPr marL="114297" indent="-114297" defTabSz="457033">
              <a:spcBef>
                <a:spcPts val="300"/>
              </a:spcBef>
              <a:buSzPct val="90000"/>
              <a:buFont typeface="Arial"/>
              <a:buChar char="•"/>
              <a:defRPr/>
            </a:pPr>
            <a:r>
              <a:rPr lang="en-US" sz="1000" kern="0" dirty="0" smtClean="0">
                <a:latin typeface="Arial"/>
              </a:rPr>
              <a:t>Pre-built </a:t>
            </a:r>
            <a:r>
              <a:rPr lang="en-US" sz="1000" kern="0" dirty="0">
                <a:latin typeface="Arial"/>
              </a:rPr>
              <a:t>service packs: </a:t>
            </a:r>
            <a:r>
              <a:rPr lang="en-US" sz="1000" kern="0" dirty="0" smtClean="0">
                <a:latin typeface="Arial"/>
              </a:rPr>
              <a:t>vBranch, SD-WAN (Viptela), Managed Device Onboarding, Cloud VPN</a:t>
            </a:r>
          </a:p>
          <a:p>
            <a:pPr marL="114297" indent="-114297" defTabSz="457033">
              <a:spcBef>
                <a:spcPts val="300"/>
              </a:spcBef>
              <a:buSzPct val="90000"/>
              <a:buFont typeface="Arial"/>
              <a:buChar char="•"/>
              <a:defRPr/>
            </a:pPr>
            <a:r>
              <a:rPr lang="en-US" sz="1000" kern="0" dirty="0" smtClean="0">
                <a:latin typeface="Arial"/>
              </a:rPr>
              <a:t>Automated provisioning of services</a:t>
            </a:r>
          </a:p>
          <a:p>
            <a:pPr marL="114297" indent="-114297" defTabSz="457033">
              <a:spcBef>
                <a:spcPts val="300"/>
              </a:spcBef>
              <a:buSzPct val="90000"/>
              <a:buFont typeface="Arial"/>
              <a:buChar char="•"/>
              <a:defRPr/>
            </a:pPr>
            <a:r>
              <a:rPr lang="en-US" sz="1000" kern="0" dirty="0" smtClean="0">
                <a:latin typeface="Arial"/>
              </a:rPr>
              <a:t>Cisco Advanced Services can assist with installation, operations, and service creation</a:t>
            </a:r>
          </a:p>
        </p:txBody>
      </p:sp>
      <p:sp>
        <p:nvSpPr>
          <p:cNvPr id="56" name="Rectangle 55"/>
          <p:cNvSpPr/>
          <p:nvPr/>
        </p:nvSpPr>
        <p:spPr>
          <a:xfrm>
            <a:off x="2481252" y="2562721"/>
            <a:ext cx="2038893" cy="1823576"/>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smtClean="0">
                <a:latin typeface="Arial"/>
              </a:rPr>
              <a:t>Cloud-native, multi-tenant architecture</a:t>
            </a:r>
          </a:p>
          <a:p>
            <a:pPr marL="114297" indent="-114297" defTabSz="457033">
              <a:spcBef>
                <a:spcPts val="300"/>
              </a:spcBef>
              <a:buSzPct val="90000"/>
              <a:buFont typeface="Arial"/>
              <a:buChar char="•"/>
              <a:defRPr/>
            </a:pPr>
            <a:r>
              <a:rPr lang="en-US" sz="1050" kern="0" dirty="0" smtClean="0">
                <a:latin typeface="Arial"/>
              </a:rPr>
              <a:t>VIM independence: Cisco VIM 2.0, OpenStack, </a:t>
            </a:r>
            <a:r>
              <a:rPr lang="en-US" sz="1050" kern="0" dirty="0" err="1" smtClean="0">
                <a:latin typeface="Arial"/>
              </a:rPr>
              <a:t>Metacloud</a:t>
            </a:r>
            <a:r>
              <a:rPr lang="en-US" sz="1050" kern="0" dirty="0" smtClean="0">
                <a:latin typeface="Arial"/>
              </a:rPr>
              <a:t>, AWS, Google Compute Engine</a:t>
            </a:r>
          </a:p>
          <a:p>
            <a:pPr marL="114297" indent="-114297" defTabSz="457033">
              <a:spcBef>
                <a:spcPts val="300"/>
              </a:spcBef>
              <a:buSzPct val="90000"/>
              <a:buFont typeface="Arial"/>
              <a:buChar char="•"/>
              <a:defRPr/>
            </a:pPr>
            <a:r>
              <a:rPr lang="en-US" sz="1050" kern="0" dirty="0" smtClean="0">
                <a:latin typeface="Arial"/>
              </a:rPr>
              <a:t>Deploy in SP data center or public cloud</a:t>
            </a:r>
          </a:p>
          <a:p>
            <a:pPr marL="114297" indent="-114297" defTabSz="457033">
              <a:spcBef>
                <a:spcPts val="300"/>
              </a:spcBef>
              <a:buSzPct val="90000"/>
              <a:buFont typeface="Arial"/>
              <a:buChar char="•"/>
              <a:defRPr/>
            </a:pPr>
            <a:r>
              <a:rPr lang="en-US" sz="1050" kern="0" dirty="0" smtClean="0">
                <a:latin typeface="Arial"/>
              </a:rPr>
              <a:t>Also available as a SaaS: </a:t>
            </a:r>
            <a:r>
              <a:rPr lang="en-US" sz="1050" kern="0" dirty="0" err="1" smtClean="0">
                <a:latin typeface="Arial"/>
              </a:rPr>
              <a:t>VMSaaS</a:t>
            </a:r>
            <a:endParaRPr lang="en-US" sz="1050" kern="0" dirty="0" smtClean="0">
              <a:latin typeface="Arial"/>
            </a:endParaRPr>
          </a:p>
        </p:txBody>
      </p:sp>
      <p:sp>
        <p:nvSpPr>
          <p:cNvPr id="61" name="Rectangle 60"/>
          <p:cNvSpPr/>
          <p:nvPr/>
        </p:nvSpPr>
        <p:spPr>
          <a:xfrm>
            <a:off x="4663130" y="2535984"/>
            <a:ext cx="2076420" cy="1985159"/>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smtClean="0">
                <a:latin typeface="Arial"/>
              </a:rPr>
              <a:t>Pre-built platform reduces or eliminates need for internal IT development</a:t>
            </a:r>
          </a:p>
          <a:p>
            <a:pPr marL="114297" indent="-114297" defTabSz="457033">
              <a:spcBef>
                <a:spcPts val="300"/>
              </a:spcBef>
              <a:buSzPct val="90000"/>
              <a:buFont typeface="Arial"/>
              <a:buChar char="•"/>
              <a:defRPr/>
            </a:pPr>
            <a:r>
              <a:rPr lang="en-US" sz="1050" kern="0" dirty="0" smtClean="0">
                <a:latin typeface="Arial"/>
              </a:rPr>
              <a:t>76</a:t>
            </a:r>
            <a:r>
              <a:rPr lang="en-US" sz="1050" kern="0" dirty="0">
                <a:latin typeface="Arial"/>
              </a:rPr>
              <a:t>%* reduced OPEX through automation and zero touch provisioning</a:t>
            </a:r>
          </a:p>
          <a:p>
            <a:pPr marL="114297" indent="-114297" defTabSz="457033">
              <a:spcBef>
                <a:spcPts val="300"/>
              </a:spcBef>
              <a:buSzPct val="90000"/>
              <a:buFont typeface="Arial"/>
              <a:buChar char="•"/>
              <a:defRPr/>
            </a:pPr>
            <a:r>
              <a:rPr lang="en-US" sz="1050" kern="0" dirty="0" smtClean="0">
                <a:latin typeface="Arial"/>
              </a:rPr>
              <a:t>On-board new customers in minutes</a:t>
            </a:r>
            <a:endParaRPr lang="en-US" sz="1050" kern="0" dirty="0">
              <a:latin typeface="Arial"/>
            </a:endParaRPr>
          </a:p>
          <a:p>
            <a:pPr marL="114297" indent="-114297" defTabSz="457033">
              <a:spcBef>
                <a:spcPts val="300"/>
              </a:spcBef>
              <a:buSzPct val="90000"/>
              <a:buFont typeface="Arial"/>
              <a:buChar char="•"/>
              <a:defRPr/>
            </a:pPr>
            <a:r>
              <a:rPr lang="en-US" sz="1050" kern="0" dirty="0" smtClean="0">
                <a:latin typeface="Arial"/>
              </a:rPr>
              <a:t>Customer self service portal for planning, installation and management </a:t>
            </a:r>
          </a:p>
        </p:txBody>
      </p:sp>
      <p:sp>
        <p:nvSpPr>
          <p:cNvPr id="31" name="Oval 30"/>
          <p:cNvSpPr/>
          <p:nvPr/>
        </p:nvSpPr>
        <p:spPr>
          <a:xfrm>
            <a:off x="3068646" y="993736"/>
            <a:ext cx="929468" cy="92891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p:cNvSpPr/>
          <p:nvPr/>
        </p:nvSpPr>
        <p:spPr>
          <a:xfrm>
            <a:off x="6821534" y="1723286"/>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34" name="Rectangle 33"/>
          <p:cNvSpPr/>
          <p:nvPr/>
        </p:nvSpPr>
        <p:spPr>
          <a:xfrm>
            <a:off x="6821534" y="1975831"/>
            <a:ext cx="2122378" cy="560153"/>
          </a:xfrm>
          <a:prstGeom prst="rect">
            <a:avLst/>
          </a:prstGeom>
        </p:spPr>
        <p:txBody>
          <a:bodyPr wrap="square" anchor="t">
            <a:spAutoFit/>
          </a:bodyPr>
          <a:lstStyle/>
          <a:p>
            <a:pPr algn="ctr" defTabSz="457033">
              <a:lnSpc>
                <a:spcPct val="95000"/>
              </a:lnSpc>
              <a:buSzPct val="90000"/>
              <a:defRPr/>
            </a:pPr>
            <a:r>
              <a:rPr lang="en-US" sz="1600" kern="0" dirty="0" smtClean="0">
                <a:solidFill>
                  <a:srgbClr val="7030A0"/>
                </a:solidFill>
                <a:latin typeface="Arial"/>
              </a:rPr>
              <a:t>Differentiated Services</a:t>
            </a:r>
            <a:endParaRPr lang="en-US" sz="1600" kern="0" dirty="0">
              <a:solidFill>
                <a:srgbClr val="7030A0"/>
              </a:solidFill>
              <a:latin typeface="Arial"/>
            </a:endParaRPr>
          </a:p>
        </p:txBody>
      </p:sp>
      <p:grpSp>
        <p:nvGrpSpPr>
          <p:cNvPr id="35" name="Group 34"/>
          <p:cNvGrpSpPr/>
          <p:nvPr/>
        </p:nvGrpSpPr>
        <p:grpSpPr>
          <a:xfrm>
            <a:off x="7417989" y="985927"/>
            <a:ext cx="929468" cy="928910"/>
            <a:chOff x="6935166" y="1348619"/>
            <a:chExt cx="1239291" cy="1238547"/>
          </a:xfrm>
        </p:grpSpPr>
        <p:sp>
          <p:nvSpPr>
            <p:cNvPr id="36" name="Oval 35"/>
            <p:cNvSpPr/>
            <p:nvPr/>
          </p:nvSpPr>
          <p:spPr>
            <a:xfrm>
              <a:off x="6935166" y="1348619"/>
              <a:ext cx="1239291" cy="12385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37" name="Oval 11"/>
            <p:cNvSpPr/>
            <p:nvPr/>
          </p:nvSpPr>
          <p:spPr>
            <a:xfrm flipH="1">
              <a:off x="7164025" y="1560675"/>
              <a:ext cx="802888" cy="798576"/>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38" name="Rectangle 37"/>
          <p:cNvSpPr/>
          <p:nvPr/>
        </p:nvSpPr>
        <p:spPr>
          <a:xfrm>
            <a:off x="6852159" y="2562721"/>
            <a:ext cx="1956536" cy="2023631"/>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smtClean="0">
                <a:latin typeface="Arial"/>
              </a:rPr>
              <a:t>Open, multi vendor, services catalog </a:t>
            </a:r>
          </a:p>
          <a:p>
            <a:pPr marL="114297" indent="-114297" defTabSz="457033">
              <a:spcBef>
                <a:spcPts val="300"/>
              </a:spcBef>
              <a:buSzPct val="90000"/>
              <a:buFont typeface="Arial"/>
              <a:buChar char="•"/>
              <a:defRPr/>
            </a:pPr>
            <a:r>
              <a:rPr lang="en-US" sz="1050" kern="0" dirty="0" smtClean="0">
                <a:latin typeface="Arial"/>
              </a:rPr>
              <a:t>Supports physical </a:t>
            </a:r>
            <a:r>
              <a:rPr lang="en-US" sz="1050" kern="0" dirty="0">
                <a:latin typeface="Arial"/>
              </a:rPr>
              <a:t>devices and virtual </a:t>
            </a:r>
            <a:r>
              <a:rPr lang="en-US" sz="1050" kern="0" dirty="0" smtClean="0">
                <a:latin typeface="Arial"/>
              </a:rPr>
              <a:t>functions</a:t>
            </a:r>
          </a:p>
          <a:p>
            <a:pPr marL="114297" indent="-114297" defTabSz="457033">
              <a:spcBef>
                <a:spcPts val="300"/>
              </a:spcBef>
              <a:buSzPct val="90000"/>
              <a:buFont typeface="Arial"/>
              <a:buChar char="•"/>
              <a:defRPr/>
            </a:pPr>
            <a:r>
              <a:rPr lang="en-US" sz="1050" kern="0" dirty="0" smtClean="0">
                <a:latin typeface="Arial"/>
              </a:rPr>
              <a:t>Supports Cisco and 3</a:t>
            </a:r>
            <a:r>
              <a:rPr lang="en-US" sz="1050" kern="0" baseline="30000" dirty="0" smtClean="0">
                <a:latin typeface="Arial"/>
              </a:rPr>
              <a:t>rd</a:t>
            </a:r>
            <a:r>
              <a:rPr lang="en-US" sz="1050" kern="0" dirty="0" smtClean="0">
                <a:latin typeface="Arial"/>
              </a:rPr>
              <a:t> party devices and VNFs</a:t>
            </a:r>
          </a:p>
          <a:p>
            <a:pPr marL="114297" indent="-114297" defTabSz="457033">
              <a:spcBef>
                <a:spcPts val="300"/>
              </a:spcBef>
              <a:buSzPct val="90000"/>
              <a:buFont typeface="Arial"/>
              <a:buChar char="•"/>
              <a:defRPr/>
            </a:pPr>
            <a:r>
              <a:rPr lang="en-US" sz="1050" kern="0" dirty="0" smtClean="0">
                <a:latin typeface="Arial"/>
              </a:rPr>
              <a:t>Bring </a:t>
            </a:r>
            <a:r>
              <a:rPr lang="en-US" sz="1050" kern="0" dirty="0">
                <a:latin typeface="Arial"/>
              </a:rPr>
              <a:t>your own service or adapt existing services</a:t>
            </a:r>
          </a:p>
          <a:p>
            <a:pPr marL="114297" indent="-114297" defTabSz="457033">
              <a:spcBef>
                <a:spcPts val="300"/>
              </a:spcBef>
              <a:buSzPct val="90000"/>
              <a:buFont typeface="Arial"/>
              <a:buChar char="•"/>
              <a:defRPr/>
            </a:pPr>
            <a:r>
              <a:rPr lang="en-US" sz="1050" kern="0" dirty="0" smtClean="0">
                <a:latin typeface="Arial"/>
              </a:rPr>
              <a:t>Can be integrated with existing OSS and BSS systems</a:t>
            </a:r>
            <a:endParaRPr lang="en-US" sz="1050" kern="0" dirty="0">
              <a:latin typeface="Arial"/>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7042" y="1197177"/>
            <a:ext cx="692995" cy="550141"/>
          </a:xfrm>
          <a:prstGeom prst="rect">
            <a:avLst/>
          </a:prstGeom>
        </p:spPr>
      </p:pic>
      <p:sp>
        <p:nvSpPr>
          <p:cNvPr id="26" name="Freeform 12"/>
          <p:cNvSpPr>
            <a:spLocks noEditPoints="1"/>
          </p:cNvSpPr>
          <p:nvPr/>
        </p:nvSpPr>
        <p:spPr bwMode="auto">
          <a:xfrm>
            <a:off x="5439795" y="1200469"/>
            <a:ext cx="487114" cy="487469"/>
          </a:xfrm>
          <a:custGeom>
            <a:avLst/>
            <a:gdLst>
              <a:gd name="T0" fmla="*/ 246 w 492"/>
              <a:gd name="T1" fmla="*/ 0 h 492"/>
              <a:gd name="T2" fmla="*/ 0 w 492"/>
              <a:gd name="T3" fmla="*/ 246 h 492"/>
              <a:gd name="T4" fmla="*/ 246 w 492"/>
              <a:gd name="T5" fmla="*/ 492 h 492"/>
              <a:gd name="T6" fmla="*/ 492 w 492"/>
              <a:gd name="T7" fmla="*/ 246 h 492"/>
              <a:gd name="T8" fmla="*/ 246 w 492"/>
              <a:gd name="T9" fmla="*/ 0 h 492"/>
              <a:gd name="T10" fmla="*/ 313 w 492"/>
              <a:gd name="T11" fmla="*/ 341 h 492"/>
              <a:gd name="T12" fmla="*/ 261 w 492"/>
              <a:gd name="T13" fmla="*/ 365 h 492"/>
              <a:gd name="T14" fmla="*/ 261 w 492"/>
              <a:gd name="T15" fmla="*/ 400 h 492"/>
              <a:gd name="T16" fmla="*/ 232 w 492"/>
              <a:gd name="T17" fmla="*/ 400 h 492"/>
              <a:gd name="T18" fmla="*/ 232 w 492"/>
              <a:gd name="T19" fmla="*/ 365 h 492"/>
              <a:gd name="T20" fmla="*/ 161 w 492"/>
              <a:gd name="T21" fmla="*/ 299 h 492"/>
              <a:gd name="T22" fmla="*/ 206 w 492"/>
              <a:gd name="T23" fmla="*/ 287 h 492"/>
              <a:gd name="T24" fmla="*/ 247 w 492"/>
              <a:gd name="T25" fmla="*/ 325 h 492"/>
              <a:gd name="T26" fmla="*/ 272 w 492"/>
              <a:gd name="T27" fmla="*/ 317 h 492"/>
              <a:gd name="T28" fmla="*/ 279 w 492"/>
              <a:gd name="T29" fmla="*/ 297 h 492"/>
              <a:gd name="T30" fmla="*/ 272 w 492"/>
              <a:gd name="T31" fmla="*/ 279 h 492"/>
              <a:gd name="T32" fmla="*/ 237 w 492"/>
              <a:gd name="T33" fmla="*/ 264 h 492"/>
              <a:gd name="T34" fmla="*/ 200 w 492"/>
              <a:gd name="T35" fmla="*/ 247 h 492"/>
              <a:gd name="T36" fmla="*/ 178 w 492"/>
              <a:gd name="T37" fmla="*/ 224 h 492"/>
              <a:gd name="T38" fmla="*/ 169 w 492"/>
              <a:gd name="T39" fmla="*/ 190 h 492"/>
              <a:gd name="T40" fmla="*/ 184 w 492"/>
              <a:gd name="T41" fmla="*/ 144 h 492"/>
              <a:gd name="T42" fmla="*/ 232 w 492"/>
              <a:gd name="T43" fmla="*/ 119 h 492"/>
              <a:gd name="T44" fmla="*/ 232 w 492"/>
              <a:gd name="T45" fmla="*/ 92 h 492"/>
              <a:gd name="T46" fmla="*/ 261 w 492"/>
              <a:gd name="T47" fmla="*/ 92 h 492"/>
              <a:gd name="T48" fmla="*/ 261 w 492"/>
              <a:gd name="T49" fmla="*/ 119 h 492"/>
              <a:gd name="T50" fmla="*/ 324 w 492"/>
              <a:gd name="T51" fmla="*/ 175 h 492"/>
              <a:gd name="T52" fmla="*/ 284 w 492"/>
              <a:gd name="T53" fmla="*/ 191 h 492"/>
              <a:gd name="T54" fmla="*/ 248 w 492"/>
              <a:gd name="T55" fmla="*/ 157 h 492"/>
              <a:gd name="T56" fmla="*/ 228 w 492"/>
              <a:gd name="T57" fmla="*/ 165 h 492"/>
              <a:gd name="T58" fmla="*/ 220 w 492"/>
              <a:gd name="T59" fmla="*/ 183 h 492"/>
              <a:gd name="T60" fmla="*/ 228 w 492"/>
              <a:gd name="T61" fmla="*/ 200 h 492"/>
              <a:gd name="T62" fmla="*/ 258 w 492"/>
              <a:gd name="T63" fmla="*/ 215 h 492"/>
              <a:gd name="T64" fmla="*/ 299 w 492"/>
              <a:gd name="T65" fmla="*/ 232 h 492"/>
              <a:gd name="T66" fmla="*/ 323 w 492"/>
              <a:gd name="T67" fmla="*/ 256 h 492"/>
              <a:gd name="T68" fmla="*/ 331 w 492"/>
              <a:gd name="T69" fmla="*/ 290 h 492"/>
              <a:gd name="T70" fmla="*/ 313 w 492"/>
              <a:gd name="T71" fmla="*/ 341 h 492"/>
              <a:gd name="T72" fmla="*/ 313 w 492"/>
              <a:gd name="T73" fmla="*/ 341 h 492"/>
              <a:gd name="T74" fmla="*/ 313 w 492"/>
              <a:gd name="T75" fmla="*/ 341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2" h="492">
                <a:moveTo>
                  <a:pt x="246" y="0"/>
                </a:moveTo>
                <a:cubicBezTo>
                  <a:pt x="110" y="0"/>
                  <a:pt x="0" y="110"/>
                  <a:pt x="0" y="246"/>
                </a:cubicBezTo>
                <a:cubicBezTo>
                  <a:pt x="0" y="382"/>
                  <a:pt x="110" y="492"/>
                  <a:pt x="246" y="492"/>
                </a:cubicBezTo>
                <a:cubicBezTo>
                  <a:pt x="382" y="492"/>
                  <a:pt x="492" y="382"/>
                  <a:pt x="492" y="246"/>
                </a:cubicBezTo>
                <a:cubicBezTo>
                  <a:pt x="492" y="110"/>
                  <a:pt x="382" y="0"/>
                  <a:pt x="246" y="0"/>
                </a:cubicBezTo>
                <a:close/>
                <a:moveTo>
                  <a:pt x="313" y="341"/>
                </a:moveTo>
                <a:cubicBezTo>
                  <a:pt x="301" y="355"/>
                  <a:pt x="284" y="363"/>
                  <a:pt x="261" y="365"/>
                </a:cubicBezTo>
                <a:cubicBezTo>
                  <a:pt x="261" y="400"/>
                  <a:pt x="261" y="400"/>
                  <a:pt x="261" y="400"/>
                </a:cubicBezTo>
                <a:cubicBezTo>
                  <a:pt x="232" y="400"/>
                  <a:pt x="232" y="400"/>
                  <a:pt x="232" y="400"/>
                </a:cubicBezTo>
                <a:cubicBezTo>
                  <a:pt x="232" y="365"/>
                  <a:pt x="232" y="365"/>
                  <a:pt x="232" y="365"/>
                </a:cubicBezTo>
                <a:cubicBezTo>
                  <a:pt x="194" y="362"/>
                  <a:pt x="170" y="339"/>
                  <a:pt x="161" y="299"/>
                </a:cubicBezTo>
                <a:cubicBezTo>
                  <a:pt x="206" y="287"/>
                  <a:pt x="206" y="287"/>
                  <a:pt x="206" y="287"/>
                </a:cubicBezTo>
                <a:cubicBezTo>
                  <a:pt x="210" y="313"/>
                  <a:pt x="224" y="325"/>
                  <a:pt x="247" y="325"/>
                </a:cubicBezTo>
                <a:cubicBezTo>
                  <a:pt x="258" y="325"/>
                  <a:pt x="266" y="323"/>
                  <a:pt x="272" y="317"/>
                </a:cubicBezTo>
                <a:cubicBezTo>
                  <a:pt x="277" y="312"/>
                  <a:pt x="279" y="305"/>
                  <a:pt x="279" y="297"/>
                </a:cubicBezTo>
                <a:cubicBezTo>
                  <a:pt x="279" y="290"/>
                  <a:pt x="277" y="283"/>
                  <a:pt x="272" y="279"/>
                </a:cubicBezTo>
                <a:cubicBezTo>
                  <a:pt x="266" y="275"/>
                  <a:pt x="255" y="270"/>
                  <a:pt x="237" y="264"/>
                </a:cubicBezTo>
                <a:cubicBezTo>
                  <a:pt x="221" y="258"/>
                  <a:pt x="209" y="253"/>
                  <a:pt x="200" y="247"/>
                </a:cubicBezTo>
                <a:cubicBezTo>
                  <a:pt x="191" y="242"/>
                  <a:pt x="183" y="234"/>
                  <a:pt x="178" y="224"/>
                </a:cubicBezTo>
                <a:cubicBezTo>
                  <a:pt x="172" y="215"/>
                  <a:pt x="169" y="203"/>
                  <a:pt x="169" y="190"/>
                </a:cubicBezTo>
                <a:cubicBezTo>
                  <a:pt x="169" y="173"/>
                  <a:pt x="174" y="158"/>
                  <a:pt x="184" y="144"/>
                </a:cubicBezTo>
                <a:cubicBezTo>
                  <a:pt x="194" y="131"/>
                  <a:pt x="210" y="122"/>
                  <a:pt x="232" y="119"/>
                </a:cubicBezTo>
                <a:cubicBezTo>
                  <a:pt x="232" y="92"/>
                  <a:pt x="232" y="92"/>
                  <a:pt x="232" y="92"/>
                </a:cubicBezTo>
                <a:cubicBezTo>
                  <a:pt x="261" y="92"/>
                  <a:pt x="261" y="92"/>
                  <a:pt x="261" y="92"/>
                </a:cubicBezTo>
                <a:cubicBezTo>
                  <a:pt x="261" y="119"/>
                  <a:pt x="261" y="119"/>
                  <a:pt x="261" y="119"/>
                </a:cubicBezTo>
                <a:cubicBezTo>
                  <a:pt x="293" y="123"/>
                  <a:pt x="314" y="142"/>
                  <a:pt x="324" y="175"/>
                </a:cubicBezTo>
                <a:cubicBezTo>
                  <a:pt x="284" y="191"/>
                  <a:pt x="284" y="191"/>
                  <a:pt x="284" y="191"/>
                </a:cubicBezTo>
                <a:cubicBezTo>
                  <a:pt x="276" y="168"/>
                  <a:pt x="264" y="157"/>
                  <a:pt x="248" y="157"/>
                </a:cubicBezTo>
                <a:cubicBezTo>
                  <a:pt x="239" y="157"/>
                  <a:pt x="233" y="160"/>
                  <a:pt x="228" y="165"/>
                </a:cubicBezTo>
                <a:cubicBezTo>
                  <a:pt x="223" y="170"/>
                  <a:pt x="220" y="176"/>
                  <a:pt x="220" y="183"/>
                </a:cubicBezTo>
                <a:cubicBezTo>
                  <a:pt x="220" y="190"/>
                  <a:pt x="223" y="196"/>
                  <a:pt x="228" y="200"/>
                </a:cubicBezTo>
                <a:cubicBezTo>
                  <a:pt x="232" y="204"/>
                  <a:pt x="243" y="209"/>
                  <a:pt x="258" y="215"/>
                </a:cubicBezTo>
                <a:cubicBezTo>
                  <a:pt x="276" y="221"/>
                  <a:pt x="289" y="227"/>
                  <a:pt x="299" y="232"/>
                </a:cubicBezTo>
                <a:cubicBezTo>
                  <a:pt x="309" y="238"/>
                  <a:pt x="317" y="246"/>
                  <a:pt x="323" y="256"/>
                </a:cubicBezTo>
                <a:cubicBezTo>
                  <a:pt x="329" y="266"/>
                  <a:pt x="331" y="277"/>
                  <a:pt x="331" y="290"/>
                </a:cubicBezTo>
                <a:cubicBezTo>
                  <a:pt x="331" y="311"/>
                  <a:pt x="325" y="328"/>
                  <a:pt x="313" y="341"/>
                </a:cubicBezTo>
                <a:close/>
                <a:moveTo>
                  <a:pt x="313" y="341"/>
                </a:moveTo>
                <a:cubicBezTo>
                  <a:pt x="313" y="341"/>
                  <a:pt x="313" y="341"/>
                  <a:pt x="313" y="34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8" fontAlgn="auto">
              <a:spcBef>
                <a:spcPts val="0"/>
              </a:spcBef>
              <a:spcAft>
                <a:spcPts val="0"/>
              </a:spcAft>
              <a:defRPr/>
            </a:pPr>
            <a:endParaRPr lang="en-US" sz="1600" dirty="0">
              <a:solidFill>
                <a:srgbClr val="676767"/>
              </a:solidFill>
              <a:latin typeface="Arial"/>
              <a:ea typeface="ＭＳ Ｐゴシック" pitchFamily="34" charset="-128"/>
              <a:cs typeface="+mn-cs"/>
            </a:endParaRPr>
          </a:p>
        </p:txBody>
      </p:sp>
      <p:sp>
        <p:nvSpPr>
          <p:cNvPr id="2" name="Title 1"/>
          <p:cNvSpPr>
            <a:spLocks noGrp="1"/>
          </p:cNvSpPr>
          <p:nvPr>
            <p:ph type="title"/>
          </p:nvPr>
        </p:nvSpPr>
        <p:spPr>
          <a:xfrm>
            <a:off x="437766" y="259138"/>
            <a:ext cx="8345488" cy="731837"/>
          </a:xfrm>
        </p:spPr>
        <p:txBody>
          <a:bodyPr/>
          <a:lstStyle/>
          <a:p>
            <a:r>
              <a:rPr lang="en-US" dirty="0" smtClean="0"/>
              <a:t>VMS </a:t>
            </a:r>
            <a:r>
              <a:rPr lang="en-US" smtClean="0"/>
              <a:t>Simplifies Service Delivery</a:t>
            </a:r>
            <a:endParaRPr lang="en-US"/>
          </a:p>
        </p:txBody>
      </p:sp>
    </p:spTree>
    <p:extLst>
      <p:ext uri="{BB962C8B-B14F-4D97-AF65-F5344CB8AC3E}">
        <p14:creationId xmlns:p14="http://schemas.microsoft.com/office/powerpoint/2010/main" val="1875681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br>
              <a:rPr lang="en-US" dirty="0" smtClean="0"/>
            </a:br>
            <a:r>
              <a:rPr lang="en-US" dirty="0"/>
              <a:t/>
            </a:r>
            <a:br>
              <a:rPr lang="en-US" dirty="0"/>
            </a:br>
            <a:r>
              <a:rPr lang="en-US" dirty="0" smtClean="0"/>
              <a:t>Virtual Managed Services running on a Virtual Branch x86 device</a:t>
            </a:r>
            <a:endParaRPr lang="en-US" dirty="0"/>
          </a:p>
        </p:txBody>
      </p:sp>
      <p:sp>
        <p:nvSpPr>
          <p:cNvPr id="4" name="Footer Placeholder 3"/>
          <p:cNvSpPr>
            <a:spLocks noGrp="1"/>
          </p:cNvSpPr>
          <p:nvPr>
            <p:ph type="ftr" sz="quarter" idx="3"/>
          </p:nvPr>
        </p:nvSpPr>
        <p:spPr/>
        <p:txBody>
          <a:bodyPr/>
          <a:lstStyle/>
          <a:p>
            <a:pPr defTabSz="610744"/>
            <a:r>
              <a:rPr smtClean="0">
                <a:solidFill>
                  <a:srgbClr val="FFFFFF">
                    <a:alpha val="60000"/>
                  </a:srgbClr>
                </a:solidFill>
                <a:ea typeface="ＭＳ Ｐゴシック" charset="0"/>
              </a:rPr>
              <a:t>BRKARC-2259</a:t>
            </a:r>
            <a:endParaRPr>
              <a:solidFill>
                <a:srgbClr val="FFFFFF">
                  <a:alpha val="60000"/>
                </a:srgbClr>
              </a:solidFill>
              <a:ea typeface="ＭＳ Ｐゴシック" charset="0"/>
            </a:endParaRPr>
          </a:p>
        </p:txBody>
      </p:sp>
      <p:sp>
        <p:nvSpPr>
          <p:cNvPr id="5" name="Slide Number Placeholder 4"/>
          <p:cNvSpPr>
            <a:spLocks noGrp="1"/>
          </p:cNvSpPr>
          <p:nvPr>
            <p:ph type="sldNum" sz="quarter" idx="4"/>
          </p:nvPr>
        </p:nvSpPr>
        <p:spPr/>
        <p:txBody>
          <a:bodyPr/>
          <a:lstStyle/>
          <a:p>
            <a:fld id="{96A97DD0-5BE7-4856-A2A9-C42C6688E607}" type="slidenum">
              <a:rPr>
                <a:solidFill>
                  <a:srgbClr val="FFFFFF">
                    <a:alpha val="60000"/>
                  </a:srgbClr>
                </a:solidFill>
              </a:rPr>
              <a:pPr/>
              <a:t>29</a:t>
            </a:fld>
            <a:endParaRPr dirty="0">
              <a:solidFill>
                <a:srgbClr val="FFFFFF">
                  <a:alpha val="60000"/>
                </a:srgbClr>
              </a:solidFill>
            </a:endParaRPr>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08" y="3181350"/>
            <a:ext cx="3962401" cy="1872922"/>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3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9748" y="229130"/>
            <a:ext cx="3570170" cy="1055160"/>
          </a:xfrm>
          <a:prstGeom prst="rect">
            <a:avLst/>
          </a:prstGeom>
        </p:spPr>
      </p:pic>
      <p:sp>
        <p:nvSpPr>
          <p:cNvPr id="6" name="Left Arrow 5"/>
          <p:cNvSpPr/>
          <p:nvPr/>
        </p:nvSpPr>
        <p:spPr>
          <a:xfrm>
            <a:off x="5858933" y="557835"/>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Box 6"/>
          <p:cNvSpPr txBox="1"/>
          <p:nvPr/>
        </p:nvSpPr>
        <p:spPr>
          <a:xfrm>
            <a:off x="6536267" y="433545"/>
            <a:ext cx="2159000" cy="646331"/>
          </a:xfrm>
          <a:prstGeom prst="rect">
            <a:avLst/>
          </a:prstGeom>
          <a:noFill/>
        </p:spPr>
        <p:txBody>
          <a:bodyPr wrap="square" rtlCol="0">
            <a:spAutoFit/>
          </a:bodyPr>
          <a:lstStyle/>
          <a:p>
            <a:r>
              <a:rPr lang="en-US" dirty="0" smtClean="0"/>
              <a:t>Happy managed </a:t>
            </a:r>
            <a:r>
              <a:rPr lang="en-US" smtClean="0"/>
              <a:t>services customers</a:t>
            </a:r>
            <a:endParaRPr lang="en-US"/>
          </a:p>
        </p:txBody>
      </p:sp>
      <p:sp>
        <p:nvSpPr>
          <p:cNvPr id="8" name="Left Arrow 7"/>
          <p:cNvSpPr/>
          <p:nvPr/>
        </p:nvSpPr>
        <p:spPr>
          <a:xfrm>
            <a:off x="5858933" y="4510024"/>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TextBox 8"/>
          <p:cNvSpPr txBox="1"/>
          <p:nvPr/>
        </p:nvSpPr>
        <p:spPr>
          <a:xfrm>
            <a:off x="6536267" y="4524324"/>
            <a:ext cx="2159000" cy="369332"/>
          </a:xfrm>
          <a:prstGeom prst="rect">
            <a:avLst/>
          </a:prstGeom>
          <a:noFill/>
        </p:spPr>
        <p:txBody>
          <a:bodyPr wrap="square" rtlCol="0">
            <a:spAutoFit/>
          </a:bodyPr>
          <a:lstStyle/>
          <a:p>
            <a:r>
              <a:rPr lang="en-US" smtClean="0"/>
              <a:t>Hardware</a:t>
            </a:r>
            <a:endParaRPr lang="en-US" dirty="0"/>
          </a:p>
        </p:txBody>
      </p:sp>
      <p:grpSp>
        <p:nvGrpSpPr>
          <p:cNvPr id="2" name="Group 1"/>
          <p:cNvGrpSpPr/>
          <p:nvPr/>
        </p:nvGrpSpPr>
        <p:grpSpPr>
          <a:xfrm>
            <a:off x="4418556" y="1416650"/>
            <a:ext cx="4395505" cy="646331"/>
            <a:chOff x="4418556" y="1416650"/>
            <a:chExt cx="4395505" cy="646331"/>
          </a:xfrm>
        </p:grpSpPr>
        <p:sp>
          <p:nvSpPr>
            <p:cNvPr id="11" name="Rounded Rectangle 10"/>
            <p:cNvSpPr/>
            <p:nvPr/>
          </p:nvSpPr>
          <p:spPr>
            <a:xfrm>
              <a:off x="4418556" y="1456267"/>
              <a:ext cx="1071362" cy="5842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OSS/BSS</a:t>
              </a:r>
            </a:p>
          </p:txBody>
        </p:sp>
        <p:sp>
          <p:nvSpPr>
            <p:cNvPr id="25" name="Left Arrow 24"/>
            <p:cNvSpPr/>
            <p:nvPr/>
          </p:nvSpPr>
          <p:spPr>
            <a:xfrm>
              <a:off x="5858933" y="1540940"/>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6536266" y="1416650"/>
              <a:ext cx="2277795" cy="646331"/>
            </a:xfrm>
            <a:prstGeom prst="rect">
              <a:avLst/>
            </a:prstGeom>
            <a:noFill/>
          </p:spPr>
          <p:txBody>
            <a:bodyPr wrap="square" rtlCol="0">
              <a:spAutoFit/>
            </a:bodyPr>
            <a:lstStyle/>
            <a:p>
              <a:r>
                <a:rPr lang="en-US" dirty="0" smtClean="0"/>
                <a:t>SPs already have OSS/BSS</a:t>
              </a:r>
              <a:endParaRPr lang="en-US" dirty="0"/>
            </a:p>
          </p:txBody>
        </p:sp>
      </p:grpSp>
      <p:grpSp>
        <p:nvGrpSpPr>
          <p:cNvPr id="3" name="Group 2"/>
          <p:cNvGrpSpPr/>
          <p:nvPr/>
        </p:nvGrpSpPr>
        <p:grpSpPr>
          <a:xfrm>
            <a:off x="989797" y="229130"/>
            <a:ext cx="7705470" cy="4691070"/>
            <a:chOff x="989797" y="229130"/>
            <a:chExt cx="7705470" cy="4691070"/>
          </a:xfrm>
        </p:grpSpPr>
        <p:sp>
          <p:nvSpPr>
            <p:cNvPr id="10" name="Rounded Rectangle 9"/>
            <p:cNvSpPr/>
            <p:nvPr/>
          </p:nvSpPr>
          <p:spPr>
            <a:xfrm>
              <a:off x="3167502" y="1456267"/>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Operator Portal</a:t>
              </a:r>
            </a:p>
          </p:txBody>
        </p:sp>
        <p:sp>
          <p:nvSpPr>
            <p:cNvPr id="12" name="Rounded Rectangle 11"/>
            <p:cNvSpPr/>
            <p:nvPr/>
          </p:nvSpPr>
          <p:spPr>
            <a:xfrm>
              <a:off x="1916447" y="1456267"/>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User Portal</a:t>
              </a:r>
            </a:p>
          </p:txBody>
        </p:sp>
        <p:sp>
          <p:nvSpPr>
            <p:cNvPr id="13" name="Rounded Rectangle 12"/>
            <p:cNvSpPr/>
            <p:nvPr/>
          </p:nvSpPr>
          <p:spPr>
            <a:xfrm>
              <a:off x="1916447" y="3729608"/>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Device Orchestration</a:t>
              </a:r>
            </a:p>
          </p:txBody>
        </p:sp>
        <p:sp>
          <p:nvSpPr>
            <p:cNvPr id="14" name="Rounded Rectangle 13"/>
            <p:cNvSpPr/>
            <p:nvPr/>
          </p:nvSpPr>
          <p:spPr>
            <a:xfrm>
              <a:off x="3167502" y="3729608"/>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Zero-touch Provisioning</a:t>
              </a:r>
            </a:p>
          </p:txBody>
        </p:sp>
        <p:sp>
          <p:nvSpPr>
            <p:cNvPr id="15" name="Rounded Rectangle 14"/>
            <p:cNvSpPr/>
            <p:nvPr/>
          </p:nvSpPr>
          <p:spPr>
            <a:xfrm>
              <a:off x="4418556" y="3729608"/>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Service Chaining</a:t>
              </a:r>
            </a:p>
          </p:txBody>
        </p:sp>
        <p:sp>
          <p:nvSpPr>
            <p:cNvPr id="16" name="Rounded Rectangle 15"/>
            <p:cNvSpPr/>
            <p:nvPr/>
          </p:nvSpPr>
          <p:spPr>
            <a:xfrm>
              <a:off x="1916447" y="2214399"/>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t>Logging and Alarms</a:t>
              </a:r>
              <a:endParaRPr lang="en-US" sz="1200" dirty="0" smtClean="0"/>
            </a:p>
          </p:txBody>
        </p:sp>
        <p:sp>
          <p:nvSpPr>
            <p:cNvPr id="17" name="Rounded Rectangle 16"/>
            <p:cNvSpPr/>
            <p:nvPr/>
          </p:nvSpPr>
          <p:spPr>
            <a:xfrm>
              <a:off x="1916447" y="2971476"/>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Service Monitoring</a:t>
              </a:r>
              <a:endParaRPr lang="en-US" sz="1400" dirty="0" smtClean="0"/>
            </a:p>
          </p:txBody>
        </p:sp>
        <p:sp>
          <p:nvSpPr>
            <p:cNvPr id="18" name="Rounded Rectangle 17"/>
            <p:cNvSpPr/>
            <p:nvPr/>
          </p:nvSpPr>
          <p:spPr>
            <a:xfrm>
              <a:off x="3167502" y="2214399"/>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Identity Management</a:t>
              </a:r>
              <a:endParaRPr lang="en-US" sz="1100" dirty="0" smtClean="0"/>
            </a:p>
          </p:txBody>
        </p:sp>
        <p:sp>
          <p:nvSpPr>
            <p:cNvPr id="19" name="Rounded Rectangle 18"/>
            <p:cNvSpPr/>
            <p:nvPr/>
          </p:nvSpPr>
          <p:spPr>
            <a:xfrm>
              <a:off x="3167502" y="2971476"/>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Service Templates</a:t>
              </a:r>
            </a:p>
          </p:txBody>
        </p:sp>
        <p:sp>
          <p:nvSpPr>
            <p:cNvPr id="20" name="Rounded Rectangle 19"/>
            <p:cNvSpPr/>
            <p:nvPr/>
          </p:nvSpPr>
          <p:spPr>
            <a:xfrm>
              <a:off x="4418556" y="2214399"/>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API</a:t>
              </a:r>
            </a:p>
          </p:txBody>
        </p:sp>
        <p:sp>
          <p:nvSpPr>
            <p:cNvPr id="21" name="Rounded Rectangle 20"/>
            <p:cNvSpPr/>
            <p:nvPr/>
          </p:nvSpPr>
          <p:spPr>
            <a:xfrm>
              <a:off x="4418556" y="2972531"/>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Workflow</a:t>
              </a:r>
            </a:p>
          </p:txBody>
        </p:sp>
        <p:sp>
          <p:nvSpPr>
            <p:cNvPr id="27" name="Left Arrow 26"/>
            <p:cNvSpPr/>
            <p:nvPr/>
          </p:nvSpPr>
          <p:spPr>
            <a:xfrm>
              <a:off x="5858933" y="2682994"/>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6536266" y="2281795"/>
              <a:ext cx="2159001" cy="1477328"/>
            </a:xfrm>
            <a:prstGeom prst="rect">
              <a:avLst/>
            </a:prstGeom>
            <a:noFill/>
          </p:spPr>
          <p:txBody>
            <a:bodyPr wrap="square" rtlCol="0">
              <a:spAutoFit/>
            </a:bodyPr>
            <a:lstStyle/>
            <a:p>
              <a:r>
                <a:rPr lang="en-US" dirty="0" smtClean="0"/>
                <a:t>Somehow, we need to get all these other things before we can sell the new service</a:t>
              </a:r>
              <a:endParaRPr lang="en-US" dirty="0"/>
            </a:p>
          </p:txBody>
        </p:sp>
        <p:sp>
          <p:nvSpPr>
            <p:cNvPr id="29" name="Up-Down Arrow 28"/>
            <p:cNvSpPr/>
            <p:nvPr/>
          </p:nvSpPr>
          <p:spPr>
            <a:xfrm>
              <a:off x="1237497" y="229130"/>
              <a:ext cx="461913" cy="4691070"/>
            </a:xfrm>
            <a:prstGeom prst="up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rot="16200000">
              <a:off x="-345665" y="2316914"/>
              <a:ext cx="3040256" cy="369332"/>
            </a:xfrm>
            <a:prstGeom prst="rect">
              <a:avLst/>
            </a:prstGeom>
            <a:noFill/>
          </p:spPr>
          <p:txBody>
            <a:bodyPr wrap="none" rtlCol="0">
              <a:spAutoFit/>
            </a:bodyPr>
            <a:lstStyle/>
            <a:p>
              <a:r>
                <a:rPr lang="en-US" smtClean="0"/>
                <a:t>End-to-end Service Offering</a:t>
              </a:r>
              <a:endParaRPr lang="en-US"/>
            </a:p>
          </p:txBody>
        </p:sp>
      </p:gr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9395" y="4477545"/>
            <a:ext cx="2219819" cy="446177"/>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593" y="4470883"/>
            <a:ext cx="1986670" cy="607343"/>
          </a:xfrm>
          <a:prstGeom prst="rect">
            <a:avLst/>
          </a:prstGeom>
        </p:spPr>
      </p:pic>
    </p:spTree>
    <p:extLst>
      <p:ext uri="{BB962C8B-B14F-4D97-AF65-F5344CB8AC3E}">
        <p14:creationId xmlns:p14="http://schemas.microsoft.com/office/powerpoint/2010/main" val="159052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16" y="350838"/>
            <a:ext cx="8345488" cy="731837"/>
          </a:xfrm>
        </p:spPr>
        <p:txBody>
          <a:bodyPr anchor="t" anchorCtr="0"/>
          <a:lstStyle/>
          <a:p>
            <a:r>
              <a:rPr lang="en-US" sz="2800" dirty="0" smtClean="0">
                <a:solidFill>
                  <a:schemeClr val="tx1">
                    <a:lumMod val="50000"/>
                  </a:schemeClr>
                </a:solidFill>
              </a:rPr>
              <a:t>Cisco Virtual Branch x86 NFV Platform</a:t>
            </a:r>
            <a:r>
              <a:rPr lang="en-US" dirty="0" smtClean="0">
                <a:solidFill>
                  <a:schemeClr val="tx1">
                    <a:lumMod val="50000"/>
                  </a:schemeClr>
                </a:solidFill>
              </a:rPr>
              <a:t/>
            </a:r>
            <a:br>
              <a:rPr lang="en-US" dirty="0" smtClean="0">
                <a:solidFill>
                  <a:schemeClr val="tx1">
                    <a:lumMod val="50000"/>
                  </a:schemeClr>
                </a:solidFill>
              </a:rPr>
            </a:br>
            <a:r>
              <a:rPr lang="en-US" sz="2000" dirty="0" smtClean="0">
                <a:solidFill>
                  <a:schemeClr val="tx1">
                    <a:lumMod val="50000"/>
                  </a:schemeClr>
                </a:solidFill>
              </a:rPr>
              <a:t>ENCS 5000 Series managed simply from VMS</a:t>
            </a:r>
            <a:endParaRPr lang="en-US" sz="2000" dirty="0">
              <a:solidFill>
                <a:schemeClr val="tx1">
                  <a:lumMod val="50000"/>
                </a:schemeClr>
              </a:solidFill>
            </a:endParaRPr>
          </a:p>
        </p:txBody>
      </p:sp>
      <p:sp>
        <p:nvSpPr>
          <p:cNvPr id="102" name="TextBox 101"/>
          <p:cNvSpPr txBox="1"/>
          <p:nvPr/>
        </p:nvSpPr>
        <p:spPr>
          <a:xfrm>
            <a:off x="2235797" y="2040704"/>
            <a:ext cx="4376063" cy="369330"/>
          </a:xfrm>
          <a:prstGeom prst="rect">
            <a:avLst/>
          </a:prstGeom>
          <a:noFill/>
        </p:spPr>
        <p:txBody>
          <a:bodyPr wrap="square" lIns="91438" tIns="45719" rIns="91438" bIns="45719" rtlCol="0">
            <a:spAutoFit/>
          </a:bodyPr>
          <a:lstStyle/>
          <a:p>
            <a:pPr algn="ctr" defTabSz="457142" fontAlgn="base">
              <a:spcBef>
                <a:spcPct val="0"/>
              </a:spcBef>
              <a:spcAft>
                <a:spcPct val="0"/>
              </a:spcAft>
            </a:pPr>
            <a:r>
              <a:rPr lang="en-US" sz="1800" b="1" dirty="0" smtClean="0">
                <a:solidFill>
                  <a:srgbClr val="214794"/>
                </a:solidFill>
                <a:ea typeface="ＭＳ Ｐゴシック" charset="0"/>
              </a:rPr>
              <a:t>Enterprise Network Compute System</a:t>
            </a:r>
            <a:endParaRPr lang="en-US" sz="1800" b="1" dirty="0">
              <a:solidFill>
                <a:srgbClr val="214794"/>
              </a:solidFill>
              <a:ea typeface="ＭＳ Ｐゴシック" charset="0"/>
            </a:endParaRPr>
          </a:p>
        </p:txBody>
      </p:sp>
      <p:sp>
        <p:nvSpPr>
          <p:cNvPr id="121" name="Rectangle 120"/>
          <p:cNvSpPr/>
          <p:nvPr/>
        </p:nvSpPr>
        <p:spPr>
          <a:xfrm>
            <a:off x="862109" y="1290883"/>
            <a:ext cx="1828800" cy="561676"/>
          </a:xfrm>
          <a:prstGeom prst="rect">
            <a:avLst/>
          </a:prstGeom>
        </p:spPr>
        <p:txBody>
          <a:bodyPr wrap="square" lIns="68563" tIns="34282" rIns="68563" bIns="34282" anchor="b">
            <a:spAutoFit/>
          </a:bodyPr>
          <a:lstStyle/>
          <a:p>
            <a:pPr algn="ctr" defTabSz="457142" fontAlgn="base">
              <a:spcBef>
                <a:spcPct val="0"/>
              </a:spcBef>
              <a:spcAft>
                <a:spcPct val="0"/>
              </a:spcAft>
            </a:pPr>
            <a:r>
              <a:rPr lang="en-US" sz="1600" dirty="0" smtClean="0">
                <a:solidFill>
                  <a:srgbClr val="214794"/>
                </a:solidFill>
                <a:ea typeface="ＭＳ Ｐゴシック" charset="0"/>
              </a:rPr>
              <a:t>Best of Routing </a:t>
            </a:r>
            <a:br>
              <a:rPr lang="en-US" sz="1600" dirty="0" smtClean="0">
                <a:solidFill>
                  <a:srgbClr val="214794"/>
                </a:solidFill>
                <a:ea typeface="ＭＳ Ｐゴシック" charset="0"/>
              </a:rPr>
            </a:br>
            <a:r>
              <a:rPr lang="en-US" sz="1600" dirty="0" smtClean="0">
                <a:solidFill>
                  <a:srgbClr val="214794"/>
                </a:solidFill>
                <a:ea typeface="ＭＳ Ｐゴシック" charset="0"/>
              </a:rPr>
              <a:t>&amp; Compute</a:t>
            </a:r>
            <a:endParaRPr lang="en-US" sz="1800" dirty="0">
              <a:solidFill>
                <a:srgbClr val="214794"/>
              </a:solidFill>
              <a:ea typeface="ＭＳ Ｐゴシック" charset="0"/>
            </a:endParaRPr>
          </a:p>
        </p:txBody>
      </p:sp>
      <p:sp>
        <p:nvSpPr>
          <p:cNvPr id="123" name="Rectangle 122"/>
          <p:cNvSpPr/>
          <p:nvPr/>
        </p:nvSpPr>
        <p:spPr>
          <a:xfrm>
            <a:off x="3403276" y="1290883"/>
            <a:ext cx="2046418" cy="561676"/>
          </a:xfrm>
          <a:prstGeom prst="rect">
            <a:avLst/>
          </a:prstGeom>
        </p:spPr>
        <p:txBody>
          <a:bodyPr wrap="square" lIns="68563" tIns="34282" rIns="68563" bIns="34282" anchor="b">
            <a:spAutoFit/>
          </a:bodyPr>
          <a:lstStyle/>
          <a:p>
            <a:pPr algn="ctr" defTabSz="457142" fontAlgn="base">
              <a:spcBef>
                <a:spcPct val="0"/>
              </a:spcBef>
              <a:spcAft>
                <a:spcPct val="0"/>
              </a:spcAft>
            </a:pPr>
            <a:r>
              <a:rPr lang="en-US" sz="1600" dirty="0">
                <a:solidFill>
                  <a:srgbClr val="214794"/>
                </a:solidFill>
                <a:ea typeface="ＭＳ Ｐゴシック" charset="0"/>
              </a:rPr>
              <a:t>Complete </a:t>
            </a:r>
            <a:br>
              <a:rPr lang="en-US" sz="1600" dirty="0">
                <a:solidFill>
                  <a:srgbClr val="214794"/>
                </a:solidFill>
                <a:ea typeface="ＭＳ Ｐゴシック" charset="0"/>
              </a:rPr>
            </a:br>
            <a:r>
              <a:rPr lang="en-US" sz="1600" dirty="0">
                <a:solidFill>
                  <a:srgbClr val="214794"/>
                </a:solidFill>
                <a:ea typeface="ＭＳ Ｐゴシック" charset="0"/>
              </a:rPr>
              <a:t>Virtualized Services</a:t>
            </a:r>
          </a:p>
        </p:txBody>
      </p:sp>
      <p:sp>
        <p:nvSpPr>
          <p:cNvPr id="125" name="Rectangle 124"/>
          <p:cNvSpPr/>
          <p:nvPr/>
        </p:nvSpPr>
        <p:spPr>
          <a:xfrm>
            <a:off x="6066266" y="1290883"/>
            <a:ext cx="2061407" cy="561676"/>
          </a:xfrm>
          <a:prstGeom prst="rect">
            <a:avLst/>
          </a:prstGeom>
        </p:spPr>
        <p:txBody>
          <a:bodyPr wrap="square" lIns="68563" tIns="34282" rIns="68563" bIns="34282" anchor="b">
            <a:spAutoFit/>
          </a:bodyPr>
          <a:lstStyle/>
          <a:p>
            <a:pPr algn="ctr" defTabSz="457142" fontAlgn="base">
              <a:spcBef>
                <a:spcPct val="0"/>
              </a:spcBef>
              <a:spcAft>
                <a:spcPct val="0"/>
              </a:spcAft>
            </a:pPr>
            <a:r>
              <a:rPr lang="en-US" sz="1600" dirty="0">
                <a:solidFill>
                  <a:srgbClr val="214794"/>
                </a:solidFill>
                <a:ea typeface="ＭＳ Ｐゴシック" charset="0"/>
              </a:rPr>
              <a:t>Open for Third Party </a:t>
            </a:r>
          </a:p>
          <a:p>
            <a:pPr algn="ctr" defTabSz="457142" fontAlgn="base">
              <a:spcBef>
                <a:spcPct val="0"/>
              </a:spcBef>
              <a:spcAft>
                <a:spcPct val="0"/>
              </a:spcAft>
            </a:pPr>
            <a:r>
              <a:rPr lang="en-US" sz="1600" dirty="0">
                <a:solidFill>
                  <a:srgbClr val="214794"/>
                </a:solidFill>
                <a:ea typeface="ＭＳ Ｐゴシック" charset="0"/>
              </a:rPr>
              <a:t>Services and Apps</a:t>
            </a:r>
          </a:p>
        </p:txBody>
      </p:sp>
      <p:cxnSp>
        <p:nvCxnSpPr>
          <p:cNvPr id="45" name="Straight Connector 44"/>
          <p:cNvCxnSpPr/>
          <p:nvPr/>
        </p:nvCxnSpPr>
        <p:spPr>
          <a:xfrm>
            <a:off x="862109" y="1877601"/>
            <a:ext cx="1828800" cy="0"/>
          </a:xfrm>
          <a:prstGeom prst="line">
            <a:avLst/>
          </a:prstGeom>
          <a:ln w="12700">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102" idx="1"/>
          </p:cNvCxnSpPr>
          <p:nvPr/>
        </p:nvCxnSpPr>
        <p:spPr>
          <a:xfrm rot="10800000">
            <a:off x="1709595" y="1880251"/>
            <a:ext cx="526202" cy="345118"/>
          </a:xfrm>
          <a:prstGeom prst="bentConnector3">
            <a:avLst>
              <a:gd name="adj1" fmla="val 100231"/>
            </a:avLst>
          </a:prstGeom>
          <a:ln w="12700">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12085" y="1877601"/>
            <a:ext cx="1828800" cy="0"/>
          </a:xfrm>
          <a:prstGeom prst="line">
            <a:avLst/>
          </a:prstGeom>
          <a:ln w="12700">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82569" y="1877601"/>
            <a:ext cx="1828800" cy="0"/>
          </a:xfrm>
          <a:prstGeom prst="line">
            <a:avLst/>
          </a:prstGeom>
          <a:ln w="12700">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102" idx="3"/>
          </p:cNvCxnSpPr>
          <p:nvPr/>
        </p:nvCxnSpPr>
        <p:spPr>
          <a:xfrm flipV="1">
            <a:off x="6611860" y="1880251"/>
            <a:ext cx="482280" cy="345118"/>
          </a:xfrm>
          <a:prstGeom prst="bentConnector3">
            <a:avLst>
              <a:gd name="adj1" fmla="val 100362"/>
            </a:avLst>
          </a:prstGeom>
          <a:ln w="12700">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426485" y="1882223"/>
            <a:ext cx="0" cy="143982"/>
          </a:xfrm>
          <a:prstGeom prst="line">
            <a:avLst/>
          </a:prstGeom>
          <a:ln w="12700">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1716" b="32356"/>
          <a:stretch/>
        </p:blipFill>
        <p:spPr>
          <a:xfrm>
            <a:off x="605583" y="2389633"/>
            <a:ext cx="7751863" cy="2228025"/>
          </a:xfrm>
          <a:prstGeom prst="rect">
            <a:avLst/>
          </a:prstGeom>
        </p:spPr>
      </p:pic>
      <p:sp>
        <p:nvSpPr>
          <p:cNvPr id="14" name="TextBox 13"/>
          <p:cNvSpPr txBox="1"/>
          <p:nvPr/>
        </p:nvSpPr>
        <p:spPr>
          <a:xfrm>
            <a:off x="7377584" y="4356048"/>
            <a:ext cx="1370888" cy="261610"/>
          </a:xfrm>
          <a:prstGeom prst="rect">
            <a:avLst/>
          </a:prstGeom>
          <a:noFill/>
        </p:spPr>
        <p:txBody>
          <a:bodyPr wrap="none" rtlCol="0">
            <a:spAutoFit/>
          </a:bodyPr>
          <a:lstStyle/>
          <a:p>
            <a:pPr defTabSz="457142" fontAlgn="base">
              <a:spcBef>
                <a:spcPct val="0"/>
              </a:spcBef>
              <a:spcAft>
                <a:spcPct val="0"/>
              </a:spcAft>
            </a:pPr>
            <a:r>
              <a:rPr lang="en-US" sz="1100" smtClean="0">
                <a:solidFill>
                  <a:srgbClr val="676767"/>
                </a:solidFill>
                <a:ea typeface="ＭＳ Ｐゴシック" charset="0"/>
              </a:rPr>
              <a:t>ENCS 5400 Series</a:t>
            </a:r>
            <a:endParaRPr lang="en-US" sz="1100">
              <a:solidFill>
                <a:srgbClr val="676767"/>
              </a:solidFill>
              <a:ea typeface="ＭＳ Ｐゴシック" charset="0"/>
            </a:endParaRPr>
          </a:p>
        </p:txBody>
      </p:sp>
      <p:sp>
        <p:nvSpPr>
          <p:cNvPr id="52" name="TextBox 51"/>
          <p:cNvSpPr txBox="1"/>
          <p:nvPr/>
        </p:nvSpPr>
        <p:spPr>
          <a:xfrm>
            <a:off x="461462" y="2737400"/>
            <a:ext cx="1370888" cy="261610"/>
          </a:xfrm>
          <a:prstGeom prst="rect">
            <a:avLst/>
          </a:prstGeom>
          <a:noFill/>
        </p:spPr>
        <p:txBody>
          <a:bodyPr wrap="none" rtlCol="0">
            <a:spAutoFit/>
          </a:bodyPr>
          <a:lstStyle/>
          <a:p>
            <a:pPr defTabSz="457142" fontAlgn="base">
              <a:spcBef>
                <a:spcPct val="0"/>
              </a:spcBef>
              <a:spcAft>
                <a:spcPct val="0"/>
              </a:spcAft>
            </a:pPr>
            <a:r>
              <a:rPr lang="en-US" sz="1100" dirty="0" smtClean="0">
                <a:solidFill>
                  <a:srgbClr val="676767"/>
                </a:solidFill>
                <a:ea typeface="ＭＳ Ｐゴシック" charset="0"/>
              </a:rPr>
              <a:t>ENCS 5100 Series</a:t>
            </a:r>
            <a:endParaRPr lang="en-US" sz="1100" dirty="0">
              <a:solidFill>
                <a:srgbClr val="676767"/>
              </a:solidFill>
              <a:ea typeface="ＭＳ Ｐゴシック" charset="0"/>
            </a:endParaRPr>
          </a:p>
        </p:txBody>
      </p:sp>
    </p:spTree>
    <p:extLst>
      <p:ext uri="{BB962C8B-B14F-4D97-AF65-F5344CB8AC3E}">
        <p14:creationId xmlns:p14="http://schemas.microsoft.com/office/powerpoint/2010/main" val="914347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9256" y="285750"/>
            <a:ext cx="8345488" cy="731837"/>
          </a:xfrm>
        </p:spPr>
        <p:txBody>
          <a:bodyPr anchor="t"/>
          <a:lstStyle/>
          <a:p>
            <a:r>
              <a:rPr lang="en-US" sz="2800" dirty="0" smtClean="0">
                <a:solidFill>
                  <a:schemeClr val="tx1">
                    <a:lumMod val="50000"/>
                  </a:schemeClr>
                </a:solidFill>
              </a:rPr>
              <a:t>Network Functions simply managed from VMS</a:t>
            </a:r>
            <a:br>
              <a:rPr lang="en-US" sz="2800" dirty="0" smtClean="0">
                <a:solidFill>
                  <a:schemeClr val="tx1">
                    <a:lumMod val="50000"/>
                  </a:schemeClr>
                </a:solidFill>
              </a:rPr>
            </a:br>
            <a:r>
              <a:rPr lang="en-US" sz="700" dirty="0">
                <a:solidFill>
                  <a:schemeClr val="tx1">
                    <a:lumMod val="50000"/>
                  </a:schemeClr>
                </a:solidFill>
              </a:rPr>
              <a:t> </a:t>
            </a:r>
            <a:r>
              <a:rPr lang="en-US" sz="700" dirty="0" smtClean="0">
                <a:solidFill>
                  <a:schemeClr val="tx1">
                    <a:lumMod val="50000"/>
                  </a:schemeClr>
                </a:solidFill>
              </a:rPr>
              <a:t> </a:t>
            </a:r>
            <a:r>
              <a:rPr lang="en-US" sz="2800" dirty="0">
                <a:solidFill>
                  <a:schemeClr val="tx1">
                    <a:lumMod val="50000"/>
                  </a:schemeClr>
                </a:solidFill>
              </a:rPr>
              <a:t/>
            </a:r>
            <a:br>
              <a:rPr lang="en-US" sz="2800" dirty="0">
                <a:solidFill>
                  <a:schemeClr val="tx1">
                    <a:lumMod val="50000"/>
                  </a:schemeClr>
                </a:solidFill>
              </a:rPr>
            </a:br>
            <a:r>
              <a:rPr lang="en-US" sz="2000" dirty="0" smtClean="0">
                <a:solidFill>
                  <a:schemeClr val="tx1">
                    <a:lumMod val="50000"/>
                  </a:schemeClr>
                </a:solidFill>
              </a:rPr>
              <a:t>Cisco and 3</a:t>
            </a:r>
            <a:r>
              <a:rPr lang="en-US" sz="2000" baseline="30000" dirty="0" smtClean="0">
                <a:solidFill>
                  <a:schemeClr val="tx1">
                    <a:lumMod val="50000"/>
                  </a:schemeClr>
                </a:solidFill>
              </a:rPr>
              <a:t>rd</a:t>
            </a:r>
            <a:r>
              <a:rPr lang="en-US" sz="2000" dirty="0" smtClean="0">
                <a:solidFill>
                  <a:schemeClr val="tx1">
                    <a:lumMod val="50000"/>
                  </a:schemeClr>
                </a:solidFill>
              </a:rPr>
              <a:t> Party Virtual Network Functions (VNFs) </a:t>
            </a:r>
            <a:endParaRPr lang="en-US" sz="2000" dirty="0">
              <a:solidFill>
                <a:schemeClr val="tx1">
                  <a:lumMod val="50000"/>
                </a:schemeClr>
              </a:solidFill>
            </a:endParaRPr>
          </a:p>
        </p:txBody>
      </p:sp>
      <p:grpSp>
        <p:nvGrpSpPr>
          <p:cNvPr id="27" name="Group 26"/>
          <p:cNvGrpSpPr/>
          <p:nvPr/>
        </p:nvGrpSpPr>
        <p:grpSpPr>
          <a:xfrm>
            <a:off x="1184665" y="1242978"/>
            <a:ext cx="6814355" cy="1575712"/>
            <a:chOff x="327108" y="748359"/>
            <a:chExt cx="8496779" cy="1925950"/>
          </a:xfrm>
        </p:grpSpPr>
        <p:pic>
          <p:nvPicPr>
            <p:cNvPr id="5" name="Picture 4"/>
            <p:cNvPicPr>
              <a:picLocks noChangeAspect="1"/>
            </p:cNvPicPr>
            <p:nvPr/>
          </p:nvPicPr>
          <p:blipFill rotWithShape="1">
            <a:blip r:embed="rId3"/>
            <a:srcRect b="23818"/>
            <a:stretch/>
          </p:blipFill>
          <p:spPr>
            <a:xfrm>
              <a:off x="327108" y="748359"/>
              <a:ext cx="1923121" cy="1921378"/>
            </a:xfrm>
            <a:prstGeom prst="rect">
              <a:avLst/>
            </a:prstGeom>
            <a:noFill/>
            <a:ln>
              <a:noFill/>
            </a:ln>
          </p:spPr>
        </p:pic>
        <p:pic>
          <p:nvPicPr>
            <p:cNvPr id="6" name="Picture 5"/>
            <p:cNvPicPr>
              <a:picLocks noChangeAspect="1"/>
            </p:cNvPicPr>
            <p:nvPr/>
          </p:nvPicPr>
          <p:blipFill rotWithShape="1">
            <a:blip r:embed="rId4"/>
            <a:srcRect b="23637"/>
            <a:stretch/>
          </p:blipFill>
          <p:spPr>
            <a:xfrm>
              <a:off x="2539126" y="748359"/>
              <a:ext cx="1935294" cy="1925950"/>
            </a:xfrm>
            <a:prstGeom prst="rect">
              <a:avLst/>
            </a:prstGeom>
            <a:noFill/>
            <a:ln>
              <a:noFill/>
            </a:ln>
          </p:spPr>
        </p:pic>
        <p:pic>
          <p:nvPicPr>
            <p:cNvPr id="7" name="Picture 6"/>
            <p:cNvPicPr>
              <a:picLocks noChangeAspect="1"/>
            </p:cNvPicPr>
            <p:nvPr/>
          </p:nvPicPr>
          <p:blipFill rotWithShape="1">
            <a:blip r:embed="rId5"/>
            <a:srcRect b="24211"/>
            <a:stretch/>
          </p:blipFill>
          <p:spPr>
            <a:xfrm>
              <a:off x="4728238" y="748359"/>
              <a:ext cx="1910951" cy="1911471"/>
            </a:xfrm>
            <a:prstGeom prst="rect">
              <a:avLst/>
            </a:prstGeom>
            <a:noFill/>
            <a:ln>
              <a:noFill/>
            </a:ln>
          </p:spPr>
        </p:pic>
        <p:pic>
          <p:nvPicPr>
            <p:cNvPr id="8" name="Picture 7"/>
            <p:cNvPicPr>
              <a:picLocks noChangeAspect="1"/>
            </p:cNvPicPr>
            <p:nvPr/>
          </p:nvPicPr>
          <p:blipFill rotWithShape="1">
            <a:blip r:embed="rId6"/>
            <a:srcRect b="24211"/>
            <a:stretch/>
          </p:blipFill>
          <p:spPr>
            <a:xfrm>
              <a:off x="6912936" y="748359"/>
              <a:ext cx="1910951" cy="1911471"/>
            </a:xfrm>
            <a:prstGeom prst="rect">
              <a:avLst/>
            </a:prstGeom>
            <a:noFill/>
            <a:ln>
              <a:noFill/>
            </a:ln>
          </p:spPr>
        </p:pic>
      </p:grpSp>
      <p:sp>
        <p:nvSpPr>
          <p:cNvPr id="9" name="Oval 8"/>
          <p:cNvSpPr>
            <a:spLocks noChangeAspect="1"/>
          </p:cNvSpPr>
          <p:nvPr/>
        </p:nvSpPr>
        <p:spPr>
          <a:xfrm>
            <a:off x="3393171" y="2915698"/>
            <a:ext cx="860343" cy="877902"/>
          </a:xfrm>
          <a:prstGeom prst="ellipse">
            <a:avLst/>
          </a:prstGeom>
          <a:gradFill>
            <a:gsLst>
              <a:gs pos="0">
                <a:srgbClr val="215A9C"/>
              </a:gs>
              <a:gs pos="100000">
                <a:schemeClr val="tx2"/>
              </a:gs>
            </a:gsLst>
          </a:gradFill>
          <a:ln w="22225">
            <a:noFill/>
          </a:ln>
          <a:effectLst/>
        </p:spPr>
        <p:style>
          <a:lnRef idx="1">
            <a:schemeClr val="accent5"/>
          </a:lnRef>
          <a:fillRef idx="3">
            <a:schemeClr val="accent5"/>
          </a:fillRef>
          <a:effectRef idx="2">
            <a:schemeClr val="accent5"/>
          </a:effectRef>
          <a:fontRef idx="minor">
            <a:schemeClr val="lt1"/>
          </a:fontRef>
        </p:style>
        <p:txBody>
          <a:bodyPr lIns="91428" tIns="45714" rIns="91428" bIns="45714" rtlCol="0" anchor="ctr"/>
          <a:lstStyle/>
          <a:p>
            <a:pPr algn="ctr"/>
            <a:endParaRPr lang="en-US" dirty="0">
              <a:solidFill>
                <a:srgbClr val="FFFFFF"/>
              </a:solidFill>
            </a:endParaRPr>
          </a:p>
        </p:txBody>
      </p:sp>
      <p:sp>
        <p:nvSpPr>
          <p:cNvPr id="10" name="Rounded Rectangle 9"/>
          <p:cNvSpPr/>
          <p:nvPr/>
        </p:nvSpPr>
        <p:spPr>
          <a:xfrm>
            <a:off x="4732834" y="4169689"/>
            <a:ext cx="1591766" cy="69660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sp>
        <p:nvSpPr>
          <p:cNvPr id="11" name="Rounded Rectangle 10"/>
          <p:cNvSpPr/>
          <p:nvPr/>
        </p:nvSpPr>
        <p:spPr>
          <a:xfrm rot="10800000" flipV="1">
            <a:off x="4732833" y="3873332"/>
            <a:ext cx="1591766" cy="295412"/>
          </a:xfrm>
          <a:prstGeom prst="roundRect">
            <a:avLst>
              <a:gd name="adj" fmla="val 0"/>
            </a:avLst>
          </a:prstGeom>
          <a:gradFill>
            <a:gsLst>
              <a:gs pos="0">
                <a:srgbClr val="007B86"/>
              </a:gs>
              <a:gs pos="100000">
                <a:srgbClr val="009BAE"/>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Linux</a:t>
            </a:r>
            <a:endParaRPr lang="en-US" sz="1200" b="1" dirty="0">
              <a:solidFill>
                <a:srgbClr val="FFFFFF"/>
              </a:solidFill>
            </a:endParaRPr>
          </a:p>
        </p:txBody>
      </p:sp>
      <p:sp>
        <p:nvSpPr>
          <p:cNvPr id="12" name="Rounded Rectangle 11"/>
          <p:cNvSpPr/>
          <p:nvPr/>
        </p:nvSpPr>
        <p:spPr>
          <a:xfrm>
            <a:off x="2980234" y="4176800"/>
            <a:ext cx="1591766" cy="688551"/>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sp>
        <p:nvSpPr>
          <p:cNvPr id="13" name="Rounded Rectangle 12"/>
          <p:cNvSpPr/>
          <p:nvPr/>
        </p:nvSpPr>
        <p:spPr>
          <a:xfrm rot="10800000" flipV="1">
            <a:off x="2980233" y="3880445"/>
            <a:ext cx="1591766" cy="295412"/>
          </a:xfrm>
          <a:prstGeom prst="roundRect">
            <a:avLst>
              <a:gd name="adj" fmla="val 0"/>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b="1" dirty="0" smtClean="0">
                <a:solidFill>
                  <a:srgbClr val="FFFFFF"/>
                </a:solidFill>
              </a:rPr>
              <a:t>Windows Server</a:t>
            </a:r>
            <a:endParaRPr lang="en-US" sz="1200" b="1" dirty="0">
              <a:solidFill>
                <a:srgbClr val="FFFFFF"/>
              </a:solidFill>
            </a:endParaRPr>
          </a:p>
        </p:txBody>
      </p:sp>
      <p:sp>
        <p:nvSpPr>
          <p:cNvPr id="14" name="Rectangle 13"/>
          <p:cNvSpPr/>
          <p:nvPr/>
        </p:nvSpPr>
        <p:spPr>
          <a:xfrm>
            <a:off x="3066851" y="4226214"/>
            <a:ext cx="1441937" cy="640079"/>
          </a:xfrm>
          <a:prstGeom prst="rect">
            <a:avLst/>
          </a:prstGeom>
        </p:spPr>
        <p:txBody>
          <a:bodyPr wrap="square" lIns="68543" tIns="34272" rIns="68543" bIns="34272">
            <a:normAutofit lnSpcReduction="10000"/>
          </a:bodyPr>
          <a:lstStyle/>
          <a:p>
            <a:pPr algn="ctr" defTabSz="913377">
              <a:spcAft>
                <a:spcPts val="600"/>
              </a:spcAft>
            </a:pPr>
            <a:r>
              <a:rPr lang="en-US" sz="1000" kern="0" dirty="0" smtClean="0">
                <a:solidFill>
                  <a:srgbClr val="676767">
                    <a:lumMod val="75000"/>
                  </a:srgbClr>
                </a:solidFill>
              </a:rPr>
              <a:t>Active Directory, </a:t>
            </a:r>
          </a:p>
          <a:p>
            <a:pPr algn="ctr" defTabSz="913377">
              <a:spcAft>
                <a:spcPts val="600"/>
              </a:spcAft>
            </a:pPr>
            <a:r>
              <a:rPr lang="en-US" sz="1000" kern="0" dirty="0" smtClean="0">
                <a:solidFill>
                  <a:srgbClr val="676767">
                    <a:lumMod val="75000"/>
                  </a:srgbClr>
                </a:solidFill>
              </a:rPr>
              <a:t>File Share,</a:t>
            </a:r>
          </a:p>
          <a:p>
            <a:pPr algn="ctr" defTabSz="913377">
              <a:spcAft>
                <a:spcPts val="600"/>
              </a:spcAft>
            </a:pPr>
            <a:r>
              <a:rPr lang="en-US" sz="1000" kern="0" dirty="0" smtClean="0">
                <a:solidFill>
                  <a:srgbClr val="676767">
                    <a:lumMod val="75000"/>
                  </a:srgbClr>
                </a:solidFill>
              </a:rPr>
              <a:t>Server Applications</a:t>
            </a:r>
          </a:p>
        </p:txBody>
      </p:sp>
      <p:sp>
        <p:nvSpPr>
          <p:cNvPr id="15" name="Rectangle 14"/>
          <p:cNvSpPr/>
          <p:nvPr/>
        </p:nvSpPr>
        <p:spPr>
          <a:xfrm>
            <a:off x="4812586" y="4219100"/>
            <a:ext cx="1479420" cy="640080"/>
          </a:xfrm>
          <a:prstGeom prst="rect">
            <a:avLst/>
          </a:prstGeom>
        </p:spPr>
        <p:txBody>
          <a:bodyPr wrap="square" lIns="68543" tIns="34272" rIns="68543" bIns="34272">
            <a:normAutofit/>
          </a:bodyPr>
          <a:lstStyle/>
          <a:p>
            <a:pPr algn="ctr" defTabSz="913377">
              <a:spcAft>
                <a:spcPts val="600"/>
              </a:spcAft>
            </a:pPr>
            <a:r>
              <a:rPr lang="en-US" sz="1000" kern="0" dirty="0" smtClean="0">
                <a:solidFill>
                  <a:srgbClr val="676767">
                    <a:lumMod val="75000"/>
                  </a:srgbClr>
                </a:solidFill>
              </a:rPr>
              <a:t>Custom Applications</a:t>
            </a:r>
          </a:p>
          <a:p>
            <a:pPr algn="ctr" defTabSz="913377">
              <a:spcAft>
                <a:spcPts val="600"/>
              </a:spcAft>
            </a:pPr>
            <a:r>
              <a:rPr lang="en-US" sz="1000" kern="0" dirty="0" smtClean="0">
                <a:solidFill>
                  <a:srgbClr val="676767">
                    <a:lumMod val="75000"/>
                  </a:srgbClr>
                </a:solidFill>
              </a:rPr>
              <a:t>DNS/DHCP</a:t>
            </a:r>
          </a:p>
        </p:txBody>
      </p:sp>
      <p:sp>
        <p:nvSpPr>
          <p:cNvPr id="16" name="Oval 15"/>
          <p:cNvSpPr>
            <a:spLocks noChangeAspect="1"/>
          </p:cNvSpPr>
          <p:nvPr/>
        </p:nvSpPr>
        <p:spPr>
          <a:xfrm>
            <a:off x="5101225" y="2903852"/>
            <a:ext cx="860343" cy="877902"/>
          </a:xfrm>
          <a:prstGeom prst="ellipse">
            <a:avLst/>
          </a:prstGeom>
          <a:gradFill>
            <a:gsLst>
              <a:gs pos="0">
                <a:srgbClr val="007B86"/>
              </a:gs>
              <a:gs pos="100000">
                <a:srgbClr val="009BAE"/>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pic>
        <p:nvPicPr>
          <p:cNvPr id="17" name="Picture 16"/>
          <p:cNvPicPr>
            <a:picLocks noChangeAspect="1"/>
          </p:cNvPicPr>
          <p:nvPr/>
        </p:nvPicPr>
        <p:blipFill>
          <a:blip r:embed="rId7"/>
          <a:stretch>
            <a:fillRect/>
          </a:stretch>
        </p:blipFill>
        <p:spPr>
          <a:xfrm>
            <a:off x="3533357" y="3134378"/>
            <a:ext cx="557727" cy="426721"/>
          </a:xfrm>
          <a:prstGeom prst="rect">
            <a:avLst/>
          </a:prstGeom>
        </p:spPr>
      </p:pic>
      <p:pic>
        <p:nvPicPr>
          <p:cNvPr id="18" name="Picture 17"/>
          <p:cNvPicPr>
            <a:picLocks noChangeAspect="1"/>
          </p:cNvPicPr>
          <p:nvPr/>
        </p:nvPicPr>
        <p:blipFill rotWithShape="1">
          <a:blip r:embed="rId8"/>
          <a:srcRect l="16581" r="17392"/>
          <a:stretch/>
        </p:blipFill>
        <p:spPr>
          <a:xfrm>
            <a:off x="5298223" y="3030343"/>
            <a:ext cx="459544" cy="592651"/>
          </a:xfrm>
          <a:prstGeom prst="rect">
            <a:avLst/>
          </a:prstGeom>
        </p:spPr>
      </p:pic>
      <p:sp>
        <p:nvSpPr>
          <p:cNvPr id="19" name="Rounded Rectangle 18"/>
          <p:cNvSpPr/>
          <p:nvPr/>
        </p:nvSpPr>
        <p:spPr>
          <a:xfrm>
            <a:off x="6509513" y="4175856"/>
            <a:ext cx="1591766" cy="683323"/>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sp>
        <p:nvSpPr>
          <p:cNvPr id="20" name="Rounded Rectangle 19"/>
          <p:cNvSpPr/>
          <p:nvPr/>
        </p:nvSpPr>
        <p:spPr>
          <a:xfrm rot="10800000" flipV="1">
            <a:off x="6509512" y="3879502"/>
            <a:ext cx="1591766" cy="295412"/>
          </a:xfrm>
          <a:prstGeom prst="roundRect">
            <a:avLst>
              <a:gd name="adj" fmla="val 0"/>
            </a:avLst>
          </a:prstGeom>
          <a:gradFill>
            <a:gsLst>
              <a:gs pos="0">
                <a:srgbClr val="215A9C"/>
              </a:gs>
              <a:gs pos="100000">
                <a:schemeClr val="tx2"/>
              </a:gs>
            </a:gsLst>
          </a:gradFill>
          <a:ln w="22225">
            <a:noFill/>
          </a:ln>
          <a:effectLst/>
        </p:spPr>
        <p:style>
          <a:lnRef idx="1">
            <a:schemeClr val="accent5"/>
          </a:lnRef>
          <a:fillRef idx="3">
            <a:schemeClr val="accent5"/>
          </a:fillRef>
          <a:effectRef idx="2">
            <a:schemeClr val="accent5"/>
          </a:effectRef>
          <a:fontRef idx="minor">
            <a:schemeClr val="lt1"/>
          </a:fontRef>
        </p:style>
        <p:txBody>
          <a:bodyPr lIns="91428" tIns="45714" rIns="91428" bIns="45714" rtlCol="0" anchor="ctr"/>
          <a:lstStyle/>
          <a:p>
            <a:pPr algn="ctr"/>
            <a:r>
              <a:rPr lang="en-US" sz="1200" b="1" dirty="0" smtClean="0">
                <a:solidFill>
                  <a:srgbClr val="FFFFFF"/>
                </a:solidFill>
              </a:rPr>
              <a:t>3</a:t>
            </a:r>
            <a:r>
              <a:rPr lang="en-US" sz="1200" b="1" baseline="30000" dirty="0" smtClean="0">
                <a:solidFill>
                  <a:srgbClr val="FFFFFF"/>
                </a:solidFill>
              </a:rPr>
              <a:t>rd</a:t>
            </a:r>
            <a:r>
              <a:rPr lang="en-US" sz="1200" b="1" dirty="0" smtClean="0">
                <a:solidFill>
                  <a:srgbClr val="FFFFFF"/>
                </a:solidFill>
              </a:rPr>
              <a:t> Party</a:t>
            </a:r>
            <a:endParaRPr lang="en-US" sz="1200" b="1" dirty="0">
              <a:solidFill>
                <a:srgbClr val="FFFFFF"/>
              </a:solidFill>
            </a:endParaRPr>
          </a:p>
        </p:txBody>
      </p:sp>
      <p:sp>
        <p:nvSpPr>
          <p:cNvPr id="21" name="Rectangle 20"/>
          <p:cNvSpPr/>
          <p:nvPr/>
        </p:nvSpPr>
        <p:spPr>
          <a:xfrm>
            <a:off x="6408969" y="4225272"/>
            <a:ext cx="1770611" cy="640080"/>
          </a:xfrm>
          <a:prstGeom prst="rect">
            <a:avLst/>
          </a:prstGeom>
        </p:spPr>
        <p:txBody>
          <a:bodyPr wrap="square" lIns="68543" tIns="34272" rIns="68543" bIns="34272">
            <a:normAutofit/>
          </a:bodyPr>
          <a:lstStyle/>
          <a:p>
            <a:pPr algn="ctr" defTabSz="913377">
              <a:spcAft>
                <a:spcPts val="600"/>
              </a:spcAft>
            </a:pPr>
            <a:r>
              <a:rPr lang="en-US" sz="1000" kern="0" dirty="0" smtClean="0">
                <a:solidFill>
                  <a:srgbClr val="676767">
                    <a:lumMod val="75000"/>
                  </a:srgbClr>
                </a:solidFill>
              </a:rPr>
              <a:t>Network Services</a:t>
            </a:r>
          </a:p>
          <a:p>
            <a:pPr algn="ctr" defTabSz="913377">
              <a:spcAft>
                <a:spcPts val="600"/>
              </a:spcAft>
            </a:pPr>
            <a:r>
              <a:rPr lang="en-US" sz="1000" kern="0" dirty="0" smtClean="0">
                <a:solidFill>
                  <a:srgbClr val="676767">
                    <a:lumMod val="75000"/>
                  </a:srgbClr>
                </a:solidFill>
              </a:rPr>
              <a:t>Management &amp; Monitoring</a:t>
            </a:r>
          </a:p>
        </p:txBody>
      </p:sp>
      <p:grpSp>
        <p:nvGrpSpPr>
          <p:cNvPr id="22" name="Group 32"/>
          <p:cNvGrpSpPr>
            <a:grpSpLocks noChangeAspect="1"/>
          </p:cNvGrpSpPr>
          <p:nvPr/>
        </p:nvGrpSpPr>
        <p:grpSpPr bwMode="auto">
          <a:xfrm>
            <a:off x="7095699" y="3074698"/>
            <a:ext cx="437191" cy="519395"/>
            <a:chOff x="832" y="-148"/>
            <a:chExt cx="2783" cy="3241"/>
          </a:xfrm>
          <a:solidFill>
            <a:schemeClr val="bg1"/>
          </a:solidFill>
        </p:grpSpPr>
        <p:sp>
          <p:nvSpPr>
            <p:cNvPr id="23" name="Freeform 33"/>
            <p:cNvSpPr>
              <a:spLocks noEditPoints="1"/>
            </p:cNvSpPr>
            <p:nvPr/>
          </p:nvSpPr>
          <p:spPr bwMode="auto">
            <a:xfrm>
              <a:off x="1124" y="-148"/>
              <a:ext cx="2199" cy="1657"/>
            </a:xfrm>
            <a:custGeom>
              <a:avLst/>
              <a:gdLst>
                <a:gd name="T0" fmla="*/ 1602 w 2140"/>
                <a:gd name="T1" fmla="*/ 1083 h 1596"/>
                <a:gd name="T2" fmla="*/ 1744 w 2140"/>
                <a:gd name="T3" fmla="*/ 673 h 1596"/>
                <a:gd name="T4" fmla="*/ 411 w 2140"/>
                <a:gd name="T5" fmla="*/ 673 h 1596"/>
                <a:gd name="T6" fmla="*/ 1450 w 2140"/>
                <a:gd name="T7" fmla="*/ 1231 h 1596"/>
                <a:gd name="T8" fmla="*/ 1836 w 2140"/>
                <a:gd name="T9" fmla="*/ 1562 h 1596"/>
                <a:gd name="T10" fmla="*/ 1956 w 2140"/>
                <a:gd name="T11" fmla="*/ 1440 h 1596"/>
                <a:gd name="T12" fmla="*/ 522 w 2140"/>
                <a:gd name="T13" fmla="*/ 673 h 1596"/>
                <a:gd name="T14" fmla="*/ 1632 w 2140"/>
                <a:gd name="T15" fmla="*/ 673 h 1596"/>
                <a:gd name="T16" fmla="*/ 1237 w 2140"/>
                <a:gd name="T17" fmla="*/ 622 h 1596"/>
                <a:gd name="T18" fmla="*/ 1150 w 2140"/>
                <a:gd name="T19" fmla="*/ 541 h 1596"/>
                <a:gd name="T20" fmla="*/ 699 w 2140"/>
                <a:gd name="T21" fmla="*/ 509 h 1596"/>
                <a:gd name="T22" fmla="*/ 699 w 2140"/>
                <a:gd name="T23" fmla="*/ 377 h 1596"/>
                <a:gd name="T24" fmla="*/ 1150 w 2140"/>
                <a:gd name="T25" fmla="*/ 340 h 1596"/>
                <a:gd name="T26" fmla="*/ 1237 w 2140"/>
                <a:gd name="T27" fmla="*/ 253 h 1596"/>
                <a:gd name="T28" fmla="*/ 1390 w 2140"/>
                <a:gd name="T29" fmla="*/ 428 h 1596"/>
                <a:gd name="T30" fmla="*/ 1237 w 2140"/>
                <a:gd name="T31" fmla="*/ 622 h 1596"/>
                <a:gd name="T32" fmla="*/ 765 w 2140"/>
                <a:gd name="T33" fmla="*/ 878 h 1596"/>
                <a:gd name="T34" fmla="*/ 919 w 2140"/>
                <a:gd name="T35" fmla="*/ 702 h 1596"/>
                <a:gd name="T36" fmla="*/ 1006 w 2140"/>
                <a:gd name="T37" fmla="*/ 787 h 1596"/>
                <a:gd name="T38" fmla="*/ 1456 w 2140"/>
                <a:gd name="T39" fmla="*/ 821 h 1596"/>
                <a:gd name="T40" fmla="*/ 1456 w 2140"/>
                <a:gd name="T41" fmla="*/ 949 h 1596"/>
                <a:gd name="T42" fmla="*/ 1006 w 2140"/>
                <a:gd name="T43" fmla="*/ 985 h 1596"/>
                <a:gd name="T44" fmla="*/ 919 w 2140"/>
                <a:gd name="T45" fmla="*/ 1071 h 1596"/>
                <a:gd name="T46" fmla="*/ 324 w 2140"/>
                <a:gd name="T47" fmla="*/ 505 h 1596"/>
                <a:gd name="T48" fmla="*/ 0 w 2140"/>
                <a:gd name="T49" fmla="*/ 441 h 1596"/>
                <a:gd name="T50" fmla="*/ 64 w 2140"/>
                <a:gd name="T51" fmla="*/ 377 h 1596"/>
                <a:gd name="T52" fmla="*/ 388 w 2140"/>
                <a:gd name="T53" fmla="*/ 441 h 1596"/>
                <a:gd name="T54" fmla="*/ 324 w 2140"/>
                <a:gd name="T55" fmla="*/ 505 h 1596"/>
                <a:gd name="T56" fmla="*/ 1816 w 2140"/>
                <a:gd name="T57" fmla="*/ 949 h 1596"/>
                <a:gd name="T58" fmla="*/ 1752 w 2140"/>
                <a:gd name="T59" fmla="*/ 885 h 1596"/>
                <a:gd name="T60" fmla="*/ 2076 w 2140"/>
                <a:gd name="T61" fmla="*/ 821 h 1596"/>
                <a:gd name="T62" fmla="*/ 2140 w 2140"/>
                <a:gd name="T63" fmla="*/ 885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0" h="1596">
                  <a:moveTo>
                    <a:pt x="1956" y="1440"/>
                  </a:moveTo>
                  <a:cubicBezTo>
                    <a:pt x="1602" y="1083"/>
                    <a:pt x="1602" y="1083"/>
                    <a:pt x="1602" y="1083"/>
                  </a:cubicBezTo>
                  <a:cubicBezTo>
                    <a:pt x="1630" y="1049"/>
                    <a:pt x="1630" y="1049"/>
                    <a:pt x="1630" y="1049"/>
                  </a:cubicBezTo>
                  <a:cubicBezTo>
                    <a:pt x="1702" y="942"/>
                    <a:pt x="1744" y="812"/>
                    <a:pt x="1744" y="673"/>
                  </a:cubicBezTo>
                  <a:cubicBezTo>
                    <a:pt x="1744" y="301"/>
                    <a:pt x="1445" y="0"/>
                    <a:pt x="1077" y="0"/>
                  </a:cubicBezTo>
                  <a:cubicBezTo>
                    <a:pt x="709" y="0"/>
                    <a:pt x="411" y="301"/>
                    <a:pt x="411" y="673"/>
                  </a:cubicBezTo>
                  <a:cubicBezTo>
                    <a:pt x="411" y="1044"/>
                    <a:pt x="709" y="1346"/>
                    <a:pt x="1077" y="1346"/>
                  </a:cubicBezTo>
                  <a:cubicBezTo>
                    <a:pt x="1215" y="1346"/>
                    <a:pt x="1343" y="1303"/>
                    <a:pt x="1450" y="1231"/>
                  </a:cubicBezTo>
                  <a:cubicBezTo>
                    <a:pt x="1481" y="1205"/>
                    <a:pt x="1481" y="1205"/>
                    <a:pt x="1481" y="1205"/>
                  </a:cubicBezTo>
                  <a:cubicBezTo>
                    <a:pt x="1836" y="1562"/>
                    <a:pt x="1836" y="1562"/>
                    <a:pt x="1836" y="1562"/>
                  </a:cubicBezTo>
                  <a:cubicBezTo>
                    <a:pt x="1869" y="1596"/>
                    <a:pt x="1923" y="1596"/>
                    <a:pt x="1956" y="1562"/>
                  </a:cubicBezTo>
                  <a:cubicBezTo>
                    <a:pt x="1989" y="1528"/>
                    <a:pt x="1989" y="1474"/>
                    <a:pt x="1956" y="1440"/>
                  </a:cubicBezTo>
                  <a:close/>
                  <a:moveTo>
                    <a:pt x="1077" y="1233"/>
                  </a:moveTo>
                  <a:cubicBezTo>
                    <a:pt x="770" y="1233"/>
                    <a:pt x="522" y="982"/>
                    <a:pt x="522" y="673"/>
                  </a:cubicBezTo>
                  <a:cubicBezTo>
                    <a:pt x="522" y="363"/>
                    <a:pt x="770" y="112"/>
                    <a:pt x="1077" y="112"/>
                  </a:cubicBezTo>
                  <a:cubicBezTo>
                    <a:pt x="1384" y="112"/>
                    <a:pt x="1632" y="363"/>
                    <a:pt x="1632" y="673"/>
                  </a:cubicBezTo>
                  <a:cubicBezTo>
                    <a:pt x="1632" y="982"/>
                    <a:pt x="1384" y="1233"/>
                    <a:pt x="1077" y="1233"/>
                  </a:cubicBezTo>
                  <a:close/>
                  <a:moveTo>
                    <a:pt x="1237" y="622"/>
                  </a:moveTo>
                  <a:cubicBezTo>
                    <a:pt x="1213" y="647"/>
                    <a:pt x="1175" y="647"/>
                    <a:pt x="1151" y="623"/>
                  </a:cubicBezTo>
                  <a:cubicBezTo>
                    <a:pt x="1127" y="599"/>
                    <a:pt x="1126" y="565"/>
                    <a:pt x="1150" y="541"/>
                  </a:cubicBezTo>
                  <a:cubicBezTo>
                    <a:pt x="1185" y="509"/>
                    <a:pt x="1185" y="509"/>
                    <a:pt x="1185" y="509"/>
                  </a:cubicBezTo>
                  <a:cubicBezTo>
                    <a:pt x="699" y="509"/>
                    <a:pt x="699" y="509"/>
                    <a:pt x="699" y="509"/>
                  </a:cubicBezTo>
                  <a:cubicBezTo>
                    <a:pt x="666" y="509"/>
                    <a:pt x="638" y="477"/>
                    <a:pt x="638" y="443"/>
                  </a:cubicBezTo>
                  <a:cubicBezTo>
                    <a:pt x="638" y="409"/>
                    <a:pt x="666" y="377"/>
                    <a:pt x="699" y="377"/>
                  </a:cubicBezTo>
                  <a:cubicBezTo>
                    <a:pt x="1185" y="377"/>
                    <a:pt x="1185" y="377"/>
                    <a:pt x="1185" y="377"/>
                  </a:cubicBezTo>
                  <a:cubicBezTo>
                    <a:pt x="1185" y="377"/>
                    <a:pt x="1150" y="340"/>
                    <a:pt x="1150" y="340"/>
                  </a:cubicBezTo>
                  <a:cubicBezTo>
                    <a:pt x="1116" y="304"/>
                    <a:pt x="1142" y="234"/>
                    <a:pt x="1194" y="235"/>
                  </a:cubicBezTo>
                  <a:cubicBezTo>
                    <a:pt x="1209" y="235"/>
                    <a:pt x="1225" y="241"/>
                    <a:pt x="1237" y="253"/>
                  </a:cubicBezTo>
                  <a:cubicBezTo>
                    <a:pt x="1259" y="276"/>
                    <a:pt x="1281" y="299"/>
                    <a:pt x="1303" y="321"/>
                  </a:cubicBezTo>
                  <a:cubicBezTo>
                    <a:pt x="1330" y="349"/>
                    <a:pt x="1385" y="388"/>
                    <a:pt x="1390" y="428"/>
                  </a:cubicBezTo>
                  <a:cubicBezTo>
                    <a:pt x="1397" y="475"/>
                    <a:pt x="1342" y="514"/>
                    <a:pt x="1313" y="544"/>
                  </a:cubicBezTo>
                  <a:cubicBezTo>
                    <a:pt x="1288" y="570"/>
                    <a:pt x="1262" y="596"/>
                    <a:pt x="1237" y="622"/>
                  </a:cubicBezTo>
                  <a:close/>
                  <a:moveTo>
                    <a:pt x="842" y="993"/>
                  </a:moveTo>
                  <a:cubicBezTo>
                    <a:pt x="813" y="963"/>
                    <a:pt x="759" y="924"/>
                    <a:pt x="765" y="878"/>
                  </a:cubicBezTo>
                  <a:cubicBezTo>
                    <a:pt x="771" y="837"/>
                    <a:pt x="825" y="799"/>
                    <a:pt x="852" y="771"/>
                  </a:cubicBezTo>
                  <a:cubicBezTo>
                    <a:pt x="875" y="748"/>
                    <a:pt x="897" y="725"/>
                    <a:pt x="919" y="702"/>
                  </a:cubicBezTo>
                  <a:cubicBezTo>
                    <a:pt x="931" y="690"/>
                    <a:pt x="946" y="684"/>
                    <a:pt x="962" y="684"/>
                  </a:cubicBezTo>
                  <a:cubicBezTo>
                    <a:pt x="1013" y="684"/>
                    <a:pt x="1040" y="751"/>
                    <a:pt x="1006" y="787"/>
                  </a:cubicBezTo>
                  <a:cubicBezTo>
                    <a:pt x="1006" y="787"/>
                    <a:pt x="970" y="821"/>
                    <a:pt x="970" y="821"/>
                  </a:cubicBezTo>
                  <a:cubicBezTo>
                    <a:pt x="1456" y="821"/>
                    <a:pt x="1456" y="821"/>
                    <a:pt x="1456" y="821"/>
                  </a:cubicBezTo>
                  <a:cubicBezTo>
                    <a:pt x="1490" y="821"/>
                    <a:pt x="1517" y="851"/>
                    <a:pt x="1517" y="885"/>
                  </a:cubicBezTo>
                  <a:cubicBezTo>
                    <a:pt x="1517" y="919"/>
                    <a:pt x="1490" y="949"/>
                    <a:pt x="1456" y="949"/>
                  </a:cubicBezTo>
                  <a:cubicBezTo>
                    <a:pt x="970" y="949"/>
                    <a:pt x="970" y="949"/>
                    <a:pt x="970" y="949"/>
                  </a:cubicBezTo>
                  <a:cubicBezTo>
                    <a:pt x="1006" y="985"/>
                    <a:pt x="1006" y="985"/>
                    <a:pt x="1006" y="985"/>
                  </a:cubicBezTo>
                  <a:cubicBezTo>
                    <a:pt x="1029" y="1010"/>
                    <a:pt x="1029" y="1048"/>
                    <a:pt x="1005" y="1072"/>
                  </a:cubicBezTo>
                  <a:cubicBezTo>
                    <a:pt x="981" y="1096"/>
                    <a:pt x="942" y="1096"/>
                    <a:pt x="919" y="1071"/>
                  </a:cubicBezTo>
                  <a:cubicBezTo>
                    <a:pt x="893" y="1045"/>
                    <a:pt x="868" y="1019"/>
                    <a:pt x="842" y="993"/>
                  </a:cubicBezTo>
                  <a:close/>
                  <a:moveTo>
                    <a:pt x="324" y="505"/>
                  </a:moveTo>
                  <a:cubicBezTo>
                    <a:pt x="64" y="505"/>
                    <a:pt x="64" y="505"/>
                    <a:pt x="64" y="505"/>
                  </a:cubicBezTo>
                  <a:cubicBezTo>
                    <a:pt x="29" y="505"/>
                    <a:pt x="0" y="476"/>
                    <a:pt x="0" y="441"/>
                  </a:cubicBezTo>
                  <a:cubicBezTo>
                    <a:pt x="0" y="441"/>
                    <a:pt x="0" y="441"/>
                    <a:pt x="0" y="441"/>
                  </a:cubicBezTo>
                  <a:cubicBezTo>
                    <a:pt x="0" y="406"/>
                    <a:pt x="29" y="377"/>
                    <a:pt x="64" y="377"/>
                  </a:cubicBezTo>
                  <a:cubicBezTo>
                    <a:pt x="324" y="377"/>
                    <a:pt x="324" y="377"/>
                    <a:pt x="324" y="377"/>
                  </a:cubicBezTo>
                  <a:cubicBezTo>
                    <a:pt x="359" y="377"/>
                    <a:pt x="388" y="406"/>
                    <a:pt x="388" y="441"/>
                  </a:cubicBezTo>
                  <a:cubicBezTo>
                    <a:pt x="388" y="441"/>
                    <a:pt x="388" y="441"/>
                    <a:pt x="388" y="441"/>
                  </a:cubicBezTo>
                  <a:cubicBezTo>
                    <a:pt x="388" y="476"/>
                    <a:pt x="359" y="505"/>
                    <a:pt x="324" y="505"/>
                  </a:cubicBezTo>
                  <a:close/>
                  <a:moveTo>
                    <a:pt x="2076" y="949"/>
                  </a:moveTo>
                  <a:cubicBezTo>
                    <a:pt x="1816" y="949"/>
                    <a:pt x="1816" y="949"/>
                    <a:pt x="1816" y="949"/>
                  </a:cubicBezTo>
                  <a:cubicBezTo>
                    <a:pt x="1781" y="949"/>
                    <a:pt x="1752" y="920"/>
                    <a:pt x="1752" y="885"/>
                  </a:cubicBezTo>
                  <a:cubicBezTo>
                    <a:pt x="1752" y="885"/>
                    <a:pt x="1752" y="885"/>
                    <a:pt x="1752" y="885"/>
                  </a:cubicBezTo>
                  <a:cubicBezTo>
                    <a:pt x="1752" y="850"/>
                    <a:pt x="1781" y="821"/>
                    <a:pt x="1816" y="821"/>
                  </a:cubicBezTo>
                  <a:cubicBezTo>
                    <a:pt x="2076" y="821"/>
                    <a:pt x="2076" y="821"/>
                    <a:pt x="2076" y="821"/>
                  </a:cubicBezTo>
                  <a:cubicBezTo>
                    <a:pt x="2111" y="821"/>
                    <a:pt x="2140" y="850"/>
                    <a:pt x="2140" y="885"/>
                  </a:cubicBezTo>
                  <a:cubicBezTo>
                    <a:pt x="2140" y="885"/>
                    <a:pt x="2140" y="885"/>
                    <a:pt x="2140" y="885"/>
                  </a:cubicBezTo>
                  <a:cubicBezTo>
                    <a:pt x="2140" y="920"/>
                    <a:pt x="2111" y="949"/>
                    <a:pt x="2076" y="9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24" name="Freeform 34"/>
            <p:cNvSpPr>
              <a:spLocks noEditPoints="1"/>
            </p:cNvSpPr>
            <p:nvPr/>
          </p:nvSpPr>
          <p:spPr bwMode="auto">
            <a:xfrm>
              <a:off x="832" y="1593"/>
              <a:ext cx="2783" cy="1500"/>
            </a:xfrm>
            <a:custGeom>
              <a:avLst/>
              <a:gdLst>
                <a:gd name="T0" fmla="*/ 2458 w 2783"/>
                <a:gd name="T1" fmla="*/ 1458 h 1500"/>
                <a:gd name="T2" fmla="*/ 2783 w 2783"/>
                <a:gd name="T3" fmla="*/ 1134 h 1500"/>
                <a:gd name="T4" fmla="*/ 2783 w 2783"/>
                <a:gd name="T5" fmla="*/ 769 h 1500"/>
                <a:gd name="T6" fmla="*/ 2458 w 2783"/>
                <a:gd name="T7" fmla="*/ 727 h 1500"/>
                <a:gd name="T8" fmla="*/ 2783 w 2783"/>
                <a:gd name="T9" fmla="*/ 408 h 1500"/>
                <a:gd name="T10" fmla="*/ 2783 w 2783"/>
                <a:gd name="T11" fmla="*/ 0 h 1500"/>
                <a:gd name="T12" fmla="*/ 0 w 2783"/>
                <a:gd name="T13" fmla="*/ 42 h 1500"/>
                <a:gd name="T14" fmla="*/ 0 w 2783"/>
                <a:gd name="T15" fmla="*/ 408 h 1500"/>
                <a:gd name="T16" fmla="*/ 362 w 2783"/>
                <a:gd name="T17" fmla="*/ 727 h 1500"/>
                <a:gd name="T18" fmla="*/ 0 w 2783"/>
                <a:gd name="T19" fmla="*/ 769 h 1500"/>
                <a:gd name="T20" fmla="*/ 0 w 2783"/>
                <a:gd name="T21" fmla="*/ 1134 h 1500"/>
                <a:gd name="T22" fmla="*/ 362 w 2783"/>
                <a:gd name="T23" fmla="*/ 1458 h 1500"/>
                <a:gd name="T24" fmla="*/ 0 w 2783"/>
                <a:gd name="T25" fmla="*/ 1500 h 1500"/>
                <a:gd name="T26" fmla="*/ 407 w 2783"/>
                <a:gd name="T27" fmla="*/ 1500 h 1500"/>
                <a:gd name="T28" fmla="*/ 1089 w 2783"/>
                <a:gd name="T29" fmla="*/ 1500 h 1500"/>
                <a:gd name="T30" fmla="*/ 1776 w 2783"/>
                <a:gd name="T31" fmla="*/ 1500 h 1500"/>
                <a:gd name="T32" fmla="*/ 2458 w 2783"/>
                <a:gd name="T33" fmla="*/ 1500 h 1500"/>
                <a:gd name="T34" fmla="*/ 2783 w 2783"/>
                <a:gd name="T35" fmla="*/ 1458 h 1500"/>
                <a:gd name="T36" fmla="*/ 2738 w 2783"/>
                <a:gd name="T37" fmla="*/ 42 h 1500"/>
                <a:gd name="T38" fmla="*/ 2097 w 2783"/>
                <a:gd name="T39" fmla="*/ 366 h 1500"/>
                <a:gd name="T40" fmla="*/ 2417 w 2783"/>
                <a:gd name="T41" fmla="*/ 408 h 1500"/>
                <a:gd name="T42" fmla="*/ 1776 w 2783"/>
                <a:gd name="T43" fmla="*/ 727 h 1500"/>
                <a:gd name="T44" fmla="*/ 2417 w 2783"/>
                <a:gd name="T45" fmla="*/ 408 h 1500"/>
                <a:gd name="T46" fmla="*/ 2055 w 2783"/>
                <a:gd name="T47" fmla="*/ 42 h 1500"/>
                <a:gd name="T48" fmla="*/ 1414 w 2783"/>
                <a:gd name="T49" fmla="*/ 366 h 1500"/>
                <a:gd name="T50" fmla="*/ 1731 w 2783"/>
                <a:gd name="T51" fmla="*/ 408 h 1500"/>
                <a:gd name="T52" fmla="*/ 1089 w 2783"/>
                <a:gd name="T53" fmla="*/ 727 h 1500"/>
                <a:gd name="T54" fmla="*/ 1731 w 2783"/>
                <a:gd name="T55" fmla="*/ 408 h 1500"/>
                <a:gd name="T56" fmla="*/ 1369 w 2783"/>
                <a:gd name="T57" fmla="*/ 42 h 1500"/>
                <a:gd name="T58" fmla="*/ 728 w 2783"/>
                <a:gd name="T59" fmla="*/ 366 h 1500"/>
                <a:gd name="T60" fmla="*/ 1048 w 2783"/>
                <a:gd name="T61" fmla="*/ 408 h 1500"/>
                <a:gd name="T62" fmla="*/ 407 w 2783"/>
                <a:gd name="T63" fmla="*/ 727 h 1500"/>
                <a:gd name="T64" fmla="*/ 1048 w 2783"/>
                <a:gd name="T65" fmla="*/ 408 h 1500"/>
                <a:gd name="T66" fmla="*/ 45 w 2783"/>
                <a:gd name="T67" fmla="*/ 42 h 1500"/>
                <a:gd name="T68" fmla="*/ 687 w 2783"/>
                <a:gd name="T69" fmla="*/ 366 h 1500"/>
                <a:gd name="T70" fmla="*/ 45 w 2783"/>
                <a:gd name="T71" fmla="*/ 1093 h 1500"/>
                <a:gd name="T72" fmla="*/ 687 w 2783"/>
                <a:gd name="T73" fmla="*/ 769 h 1500"/>
                <a:gd name="T74" fmla="*/ 45 w 2783"/>
                <a:gd name="T75" fmla="*/ 1093 h 1500"/>
                <a:gd name="T76" fmla="*/ 407 w 2783"/>
                <a:gd name="T77" fmla="*/ 1458 h 1500"/>
                <a:gd name="T78" fmla="*/ 1048 w 2783"/>
                <a:gd name="T79" fmla="*/ 1134 h 1500"/>
                <a:gd name="T80" fmla="*/ 728 w 2783"/>
                <a:gd name="T81" fmla="*/ 1093 h 1500"/>
                <a:gd name="T82" fmla="*/ 1369 w 2783"/>
                <a:gd name="T83" fmla="*/ 769 h 1500"/>
                <a:gd name="T84" fmla="*/ 728 w 2783"/>
                <a:gd name="T85" fmla="*/ 1093 h 1500"/>
                <a:gd name="T86" fmla="*/ 1089 w 2783"/>
                <a:gd name="T87" fmla="*/ 1458 h 1500"/>
                <a:gd name="T88" fmla="*/ 1731 w 2783"/>
                <a:gd name="T89" fmla="*/ 1134 h 1500"/>
                <a:gd name="T90" fmla="*/ 1414 w 2783"/>
                <a:gd name="T91" fmla="*/ 1093 h 1500"/>
                <a:gd name="T92" fmla="*/ 2055 w 2783"/>
                <a:gd name="T93" fmla="*/ 769 h 1500"/>
                <a:gd name="T94" fmla="*/ 1414 w 2783"/>
                <a:gd name="T95" fmla="*/ 1093 h 1500"/>
                <a:gd name="T96" fmla="*/ 1776 w 2783"/>
                <a:gd name="T97" fmla="*/ 1458 h 1500"/>
                <a:gd name="T98" fmla="*/ 2417 w 2783"/>
                <a:gd name="T99" fmla="*/ 1134 h 1500"/>
                <a:gd name="T100" fmla="*/ 2097 w 2783"/>
                <a:gd name="T101" fmla="*/ 1093 h 1500"/>
                <a:gd name="T102" fmla="*/ 2738 w 2783"/>
                <a:gd name="T103" fmla="*/ 769 h 1500"/>
                <a:gd name="T104" fmla="*/ 2097 w 2783"/>
                <a:gd name="T105" fmla="*/ 1093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3" h="1500">
                  <a:moveTo>
                    <a:pt x="2783" y="1458"/>
                  </a:moveTo>
                  <a:lnTo>
                    <a:pt x="2458" y="1458"/>
                  </a:lnTo>
                  <a:lnTo>
                    <a:pt x="2458" y="1134"/>
                  </a:lnTo>
                  <a:lnTo>
                    <a:pt x="2783" y="1134"/>
                  </a:lnTo>
                  <a:lnTo>
                    <a:pt x="2783" y="1093"/>
                  </a:lnTo>
                  <a:lnTo>
                    <a:pt x="2783" y="769"/>
                  </a:lnTo>
                  <a:lnTo>
                    <a:pt x="2783" y="727"/>
                  </a:lnTo>
                  <a:lnTo>
                    <a:pt x="2458" y="727"/>
                  </a:lnTo>
                  <a:lnTo>
                    <a:pt x="2458" y="408"/>
                  </a:lnTo>
                  <a:lnTo>
                    <a:pt x="2783" y="408"/>
                  </a:lnTo>
                  <a:lnTo>
                    <a:pt x="2783" y="366"/>
                  </a:lnTo>
                  <a:lnTo>
                    <a:pt x="2783" y="0"/>
                  </a:lnTo>
                  <a:lnTo>
                    <a:pt x="0" y="0"/>
                  </a:lnTo>
                  <a:lnTo>
                    <a:pt x="0" y="42"/>
                  </a:lnTo>
                  <a:lnTo>
                    <a:pt x="0" y="366"/>
                  </a:lnTo>
                  <a:lnTo>
                    <a:pt x="0" y="408"/>
                  </a:lnTo>
                  <a:lnTo>
                    <a:pt x="362" y="408"/>
                  </a:lnTo>
                  <a:lnTo>
                    <a:pt x="362" y="727"/>
                  </a:lnTo>
                  <a:lnTo>
                    <a:pt x="0" y="727"/>
                  </a:lnTo>
                  <a:lnTo>
                    <a:pt x="0" y="769"/>
                  </a:lnTo>
                  <a:lnTo>
                    <a:pt x="0" y="1093"/>
                  </a:lnTo>
                  <a:lnTo>
                    <a:pt x="0" y="1134"/>
                  </a:lnTo>
                  <a:lnTo>
                    <a:pt x="362" y="1134"/>
                  </a:lnTo>
                  <a:lnTo>
                    <a:pt x="362" y="1458"/>
                  </a:lnTo>
                  <a:lnTo>
                    <a:pt x="0" y="1458"/>
                  </a:lnTo>
                  <a:lnTo>
                    <a:pt x="0" y="1500"/>
                  </a:lnTo>
                  <a:lnTo>
                    <a:pt x="366" y="1500"/>
                  </a:lnTo>
                  <a:lnTo>
                    <a:pt x="407" y="1500"/>
                  </a:lnTo>
                  <a:lnTo>
                    <a:pt x="1048" y="1500"/>
                  </a:lnTo>
                  <a:lnTo>
                    <a:pt x="1089" y="1500"/>
                  </a:lnTo>
                  <a:lnTo>
                    <a:pt x="1735" y="1500"/>
                  </a:lnTo>
                  <a:lnTo>
                    <a:pt x="1776" y="1500"/>
                  </a:lnTo>
                  <a:lnTo>
                    <a:pt x="2417" y="1500"/>
                  </a:lnTo>
                  <a:lnTo>
                    <a:pt x="2458" y="1500"/>
                  </a:lnTo>
                  <a:lnTo>
                    <a:pt x="2783" y="1500"/>
                  </a:lnTo>
                  <a:lnTo>
                    <a:pt x="2783" y="1458"/>
                  </a:lnTo>
                  <a:close/>
                  <a:moveTo>
                    <a:pt x="2097" y="42"/>
                  </a:moveTo>
                  <a:lnTo>
                    <a:pt x="2738" y="42"/>
                  </a:lnTo>
                  <a:lnTo>
                    <a:pt x="2738" y="366"/>
                  </a:lnTo>
                  <a:lnTo>
                    <a:pt x="2097" y="366"/>
                  </a:lnTo>
                  <a:lnTo>
                    <a:pt x="2097" y="42"/>
                  </a:lnTo>
                  <a:close/>
                  <a:moveTo>
                    <a:pt x="2417" y="408"/>
                  </a:moveTo>
                  <a:lnTo>
                    <a:pt x="2417" y="727"/>
                  </a:lnTo>
                  <a:lnTo>
                    <a:pt x="1776" y="727"/>
                  </a:lnTo>
                  <a:lnTo>
                    <a:pt x="1776" y="408"/>
                  </a:lnTo>
                  <a:lnTo>
                    <a:pt x="2417" y="408"/>
                  </a:lnTo>
                  <a:close/>
                  <a:moveTo>
                    <a:pt x="1414" y="42"/>
                  </a:moveTo>
                  <a:lnTo>
                    <a:pt x="2055" y="42"/>
                  </a:lnTo>
                  <a:lnTo>
                    <a:pt x="2055" y="366"/>
                  </a:lnTo>
                  <a:lnTo>
                    <a:pt x="1414" y="366"/>
                  </a:lnTo>
                  <a:lnTo>
                    <a:pt x="1414" y="42"/>
                  </a:lnTo>
                  <a:close/>
                  <a:moveTo>
                    <a:pt x="1731" y="408"/>
                  </a:moveTo>
                  <a:lnTo>
                    <a:pt x="1731" y="727"/>
                  </a:lnTo>
                  <a:lnTo>
                    <a:pt x="1089" y="727"/>
                  </a:lnTo>
                  <a:lnTo>
                    <a:pt x="1089" y="408"/>
                  </a:lnTo>
                  <a:lnTo>
                    <a:pt x="1731" y="408"/>
                  </a:lnTo>
                  <a:close/>
                  <a:moveTo>
                    <a:pt x="728" y="42"/>
                  </a:moveTo>
                  <a:lnTo>
                    <a:pt x="1369" y="42"/>
                  </a:lnTo>
                  <a:lnTo>
                    <a:pt x="1369" y="366"/>
                  </a:lnTo>
                  <a:lnTo>
                    <a:pt x="728" y="366"/>
                  </a:lnTo>
                  <a:lnTo>
                    <a:pt x="728" y="42"/>
                  </a:lnTo>
                  <a:close/>
                  <a:moveTo>
                    <a:pt x="1048" y="408"/>
                  </a:moveTo>
                  <a:lnTo>
                    <a:pt x="1048" y="727"/>
                  </a:lnTo>
                  <a:lnTo>
                    <a:pt x="407" y="727"/>
                  </a:lnTo>
                  <a:lnTo>
                    <a:pt x="407" y="408"/>
                  </a:lnTo>
                  <a:lnTo>
                    <a:pt x="1048" y="408"/>
                  </a:lnTo>
                  <a:close/>
                  <a:moveTo>
                    <a:pt x="45" y="366"/>
                  </a:moveTo>
                  <a:lnTo>
                    <a:pt x="45" y="42"/>
                  </a:lnTo>
                  <a:lnTo>
                    <a:pt x="687" y="42"/>
                  </a:lnTo>
                  <a:lnTo>
                    <a:pt x="687" y="366"/>
                  </a:lnTo>
                  <a:lnTo>
                    <a:pt x="45" y="366"/>
                  </a:lnTo>
                  <a:close/>
                  <a:moveTo>
                    <a:pt x="45" y="1093"/>
                  </a:moveTo>
                  <a:lnTo>
                    <a:pt x="45" y="769"/>
                  </a:lnTo>
                  <a:lnTo>
                    <a:pt x="687" y="769"/>
                  </a:lnTo>
                  <a:lnTo>
                    <a:pt x="687" y="1093"/>
                  </a:lnTo>
                  <a:lnTo>
                    <a:pt x="45" y="1093"/>
                  </a:lnTo>
                  <a:close/>
                  <a:moveTo>
                    <a:pt x="1048" y="1458"/>
                  </a:moveTo>
                  <a:lnTo>
                    <a:pt x="407" y="1458"/>
                  </a:lnTo>
                  <a:lnTo>
                    <a:pt x="407" y="1134"/>
                  </a:lnTo>
                  <a:lnTo>
                    <a:pt x="1048" y="1134"/>
                  </a:lnTo>
                  <a:lnTo>
                    <a:pt x="1048" y="1458"/>
                  </a:lnTo>
                  <a:close/>
                  <a:moveTo>
                    <a:pt x="728" y="1093"/>
                  </a:moveTo>
                  <a:lnTo>
                    <a:pt x="728" y="769"/>
                  </a:lnTo>
                  <a:lnTo>
                    <a:pt x="1369" y="769"/>
                  </a:lnTo>
                  <a:lnTo>
                    <a:pt x="1369" y="1093"/>
                  </a:lnTo>
                  <a:lnTo>
                    <a:pt x="728" y="1093"/>
                  </a:lnTo>
                  <a:close/>
                  <a:moveTo>
                    <a:pt x="1731" y="1458"/>
                  </a:moveTo>
                  <a:lnTo>
                    <a:pt x="1089" y="1458"/>
                  </a:lnTo>
                  <a:lnTo>
                    <a:pt x="1089" y="1134"/>
                  </a:lnTo>
                  <a:lnTo>
                    <a:pt x="1731" y="1134"/>
                  </a:lnTo>
                  <a:lnTo>
                    <a:pt x="1731" y="1458"/>
                  </a:lnTo>
                  <a:close/>
                  <a:moveTo>
                    <a:pt x="1414" y="1093"/>
                  </a:moveTo>
                  <a:lnTo>
                    <a:pt x="1414" y="769"/>
                  </a:lnTo>
                  <a:lnTo>
                    <a:pt x="2055" y="769"/>
                  </a:lnTo>
                  <a:lnTo>
                    <a:pt x="2055" y="1093"/>
                  </a:lnTo>
                  <a:lnTo>
                    <a:pt x="1414" y="1093"/>
                  </a:lnTo>
                  <a:close/>
                  <a:moveTo>
                    <a:pt x="2417" y="1458"/>
                  </a:moveTo>
                  <a:lnTo>
                    <a:pt x="1776" y="1458"/>
                  </a:lnTo>
                  <a:lnTo>
                    <a:pt x="1776" y="1134"/>
                  </a:lnTo>
                  <a:lnTo>
                    <a:pt x="2417" y="1134"/>
                  </a:lnTo>
                  <a:lnTo>
                    <a:pt x="2417" y="1458"/>
                  </a:lnTo>
                  <a:close/>
                  <a:moveTo>
                    <a:pt x="2097" y="1093"/>
                  </a:moveTo>
                  <a:lnTo>
                    <a:pt x="2097" y="769"/>
                  </a:lnTo>
                  <a:lnTo>
                    <a:pt x="2738" y="769"/>
                  </a:lnTo>
                  <a:lnTo>
                    <a:pt x="2738" y="1093"/>
                  </a:lnTo>
                  <a:lnTo>
                    <a:pt x="2097" y="10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sp>
        <p:nvSpPr>
          <p:cNvPr id="25" name="Oval 24"/>
          <p:cNvSpPr>
            <a:spLocks noChangeAspect="1"/>
          </p:cNvSpPr>
          <p:nvPr/>
        </p:nvSpPr>
        <p:spPr>
          <a:xfrm>
            <a:off x="6876692" y="2921868"/>
            <a:ext cx="860343" cy="877902"/>
          </a:xfrm>
          <a:prstGeom prst="ellipse">
            <a:avLst/>
          </a:prstGeom>
          <a:solidFill>
            <a:schemeClr val="accent1">
              <a:lumMod val="60000"/>
              <a:lumOff val="40000"/>
            </a:schemeClr>
          </a:solidFill>
          <a:ln w="22225">
            <a:noFill/>
          </a:ln>
          <a:effectLst/>
        </p:spPr>
        <p:style>
          <a:lnRef idx="1">
            <a:schemeClr val="accent5"/>
          </a:lnRef>
          <a:fillRef idx="3">
            <a:schemeClr val="accent5"/>
          </a:fillRef>
          <a:effectRef idx="2">
            <a:schemeClr val="accent5"/>
          </a:effectRef>
          <a:fontRef idx="minor">
            <a:schemeClr val="lt1"/>
          </a:fontRef>
        </p:style>
        <p:txBody>
          <a:bodyPr lIns="91428" tIns="45714" rIns="91428" bIns="45714" rtlCol="0" anchor="ctr"/>
          <a:lstStyle/>
          <a:p>
            <a:pPr algn="ctr"/>
            <a:endParaRPr lang="en-US" dirty="0">
              <a:solidFill>
                <a:srgbClr val="FFFFFF"/>
              </a:solidFill>
            </a:endParaRPr>
          </a:p>
        </p:txBody>
      </p:sp>
      <p:sp>
        <p:nvSpPr>
          <p:cNvPr id="26" name="Punched Tape 25"/>
          <p:cNvSpPr/>
          <p:nvPr/>
        </p:nvSpPr>
        <p:spPr>
          <a:xfrm>
            <a:off x="7135789" y="3184396"/>
            <a:ext cx="351231" cy="311695"/>
          </a:xfrm>
          <a:prstGeom prst="flowChartPunchedTape">
            <a:avLst/>
          </a:prstGeom>
          <a:solidFill>
            <a:schemeClr val="accent6">
              <a:lumMod val="75000"/>
            </a:schemeClr>
          </a:soli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4" name="Oval 63"/>
          <p:cNvSpPr>
            <a:spLocks noChangeAspect="1"/>
          </p:cNvSpPr>
          <p:nvPr/>
        </p:nvSpPr>
        <p:spPr>
          <a:xfrm>
            <a:off x="1594353" y="2910762"/>
            <a:ext cx="860343" cy="877902"/>
          </a:xfrm>
          <a:prstGeom prst="ellipse">
            <a:avLst/>
          </a:prstGeom>
          <a:gradFill>
            <a:gsLst>
              <a:gs pos="0">
                <a:srgbClr val="215A9C"/>
              </a:gs>
              <a:gs pos="100000">
                <a:schemeClr val="tx2"/>
              </a:gs>
            </a:gsLst>
          </a:gradFill>
          <a:ln w="22225">
            <a:noFill/>
          </a:ln>
          <a:effectLst/>
        </p:spPr>
        <p:style>
          <a:lnRef idx="1">
            <a:schemeClr val="accent5"/>
          </a:lnRef>
          <a:fillRef idx="3">
            <a:schemeClr val="accent5"/>
          </a:fillRef>
          <a:effectRef idx="2">
            <a:schemeClr val="accent5"/>
          </a:effectRef>
          <a:fontRef idx="minor">
            <a:schemeClr val="lt1"/>
          </a:fontRef>
        </p:style>
        <p:txBody>
          <a:bodyPr lIns="91428" tIns="45714" rIns="91428" bIns="45714" rtlCol="0" anchor="ctr"/>
          <a:lstStyle/>
          <a:p>
            <a:pPr algn="ctr"/>
            <a:endParaRPr lang="en-US" dirty="0">
              <a:solidFill>
                <a:srgbClr val="FFFFFF"/>
              </a:solidFill>
            </a:endParaRPr>
          </a:p>
        </p:txBody>
      </p:sp>
      <p:sp>
        <p:nvSpPr>
          <p:cNvPr id="65" name="Rounded Rectangle 64"/>
          <p:cNvSpPr/>
          <p:nvPr/>
        </p:nvSpPr>
        <p:spPr>
          <a:xfrm>
            <a:off x="1181416" y="4171865"/>
            <a:ext cx="1591766" cy="694428"/>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sp>
        <p:nvSpPr>
          <p:cNvPr id="66" name="Rounded Rectangle 65"/>
          <p:cNvSpPr/>
          <p:nvPr/>
        </p:nvSpPr>
        <p:spPr>
          <a:xfrm rot="10800000" flipV="1">
            <a:off x="1181415" y="3875509"/>
            <a:ext cx="1591766" cy="295412"/>
          </a:xfrm>
          <a:prstGeom prst="roundRect">
            <a:avLst>
              <a:gd name="adj" fmla="val 0"/>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b="1" dirty="0" smtClean="0">
                <a:solidFill>
                  <a:srgbClr val="FFFFFF"/>
                </a:solidFill>
              </a:rPr>
              <a:t>Viptela vEdge</a:t>
            </a:r>
            <a:endParaRPr lang="en-US" sz="1200" b="1" dirty="0">
              <a:solidFill>
                <a:srgbClr val="FFFFFF"/>
              </a:solidFill>
            </a:endParaRPr>
          </a:p>
        </p:txBody>
      </p:sp>
      <p:sp>
        <p:nvSpPr>
          <p:cNvPr id="67" name="Rectangle 66"/>
          <p:cNvSpPr/>
          <p:nvPr/>
        </p:nvSpPr>
        <p:spPr>
          <a:xfrm>
            <a:off x="1268033" y="4221278"/>
            <a:ext cx="1441937" cy="640079"/>
          </a:xfrm>
          <a:prstGeom prst="rect">
            <a:avLst/>
          </a:prstGeom>
        </p:spPr>
        <p:txBody>
          <a:bodyPr wrap="square" lIns="68543" tIns="34272" rIns="68543" bIns="34272">
            <a:normAutofit lnSpcReduction="10000"/>
          </a:bodyPr>
          <a:lstStyle/>
          <a:p>
            <a:pPr algn="ctr" defTabSz="913377">
              <a:spcAft>
                <a:spcPts val="600"/>
              </a:spcAft>
            </a:pPr>
            <a:r>
              <a:rPr lang="en-US" sz="1000" kern="0" dirty="0" smtClean="0">
                <a:solidFill>
                  <a:srgbClr val="676767">
                    <a:lumMod val="75000"/>
                  </a:srgbClr>
                </a:solidFill>
              </a:rPr>
              <a:t>SD-WAN</a:t>
            </a:r>
          </a:p>
          <a:p>
            <a:pPr algn="ctr" defTabSz="913377">
              <a:spcAft>
                <a:spcPts val="600"/>
              </a:spcAft>
            </a:pPr>
            <a:r>
              <a:rPr lang="en-US" sz="1000" kern="0" dirty="0" smtClean="0">
                <a:solidFill>
                  <a:srgbClr val="676767">
                    <a:lumMod val="75000"/>
                  </a:srgbClr>
                </a:solidFill>
              </a:rPr>
              <a:t>High Performance</a:t>
            </a:r>
          </a:p>
          <a:p>
            <a:pPr algn="ctr" defTabSz="913377">
              <a:spcAft>
                <a:spcPts val="600"/>
              </a:spcAft>
            </a:pPr>
            <a:r>
              <a:rPr lang="en-US" sz="1000" kern="0" dirty="0" smtClean="0">
                <a:solidFill>
                  <a:srgbClr val="676767">
                    <a:lumMod val="75000"/>
                  </a:srgbClr>
                </a:solidFill>
              </a:rPr>
              <a:t>Rich Features</a:t>
            </a:r>
          </a:p>
        </p:txBody>
      </p:sp>
      <p:pic>
        <p:nvPicPr>
          <p:cNvPr id="69" name="Picture 68"/>
          <p:cNvPicPr>
            <a:picLocks noChangeAspect="1"/>
          </p:cNvPicPr>
          <p:nvPr/>
        </p:nvPicPr>
        <p:blipFill>
          <a:blip r:embed="rId9"/>
          <a:stretch>
            <a:fillRect/>
          </a:stretch>
        </p:blipFill>
        <p:spPr>
          <a:xfrm>
            <a:off x="1826337" y="3157378"/>
            <a:ext cx="396724" cy="365730"/>
          </a:xfrm>
          <a:prstGeom prst="rect">
            <a:avLst/>
          </a:prstGeom>
        </p:spPr>
      </p:pic>
    </p:spTree>
    <p:extLst>
      <p:ext uri="{BB962C8B-B14F-4D97-AF65-F5344CB8AC3E}">
        <p14:creationId xmlns:p14="http://schemas.microsoft.com/office/powerpoint/2010/main" val="11832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6A97DD0-5BE7-4856-A2A9-C42C6688E607}" type="slidenum">
              <a:rPr lang="en-US" smtClean="0"/>
              <a:pPr/>
              <a:t>32</a:t>
            </a:fld>
            <a:endParaRPr lang="en-US" dirty="0"/>
          </a:p>
        </p:txBody>
      </p:sp>
      <p:sp>
        <p:nvSpPr>
          <p:cNvPr id="4" name="Title 3"/>
          <p:cNvSpPr>
            <a:spLocks noGrp="1"/>
          </p:cNvSpPr>
          <p:nvPr>
            <p:ph type="title"/>
          </p:nvPr>
        </p:nvSpPr>
        <p:spPr>
          <a:xfrm>
            <a:off x="256311" y="309411"/>
            <a:ext cx="8513064" cy="765432"/>
          </a:xfrm>
        </p:spPr>
        <p:txBody>
          <a:bodyPr/>
          <a:lstStyle/>
          <a:p>
            <a:r>
              <a:rPr lang="en-US" dirty="0" smtClean="0">
                <a:solidFill>
                  <a:schemeClr val="tx1">
                    <a:lumMod val="50000"/>
                  </a:schemeClr>
                </a:solidFill>
              </a:rPr>
              <a:t>The Power of VMS vBranch…</a:t>
            </a:r>
            <a:br>
              <a:rPr lang="en-US" dirty="0" smtClean="0">
                <a:solidFill>
                  <a:schemeClr val="tx1">
                    <a:lumMod val="50000"/>
                  </a:schemeClr>
                </a:solidFill>
              </a:rPr>
            </a:br>
            <a:r>
              <a:rPr lang="en-US" sz="2400" dirty="0" smtClean="0">
                <a:solidFill>
                  <a:schemeClr val="tx1">
                    <a:lumMod val="50000"/>
                  </a:schemeClr>
                </a:solidFill>
              </a:rPr>
              <a:t>Many vendors</a:t>
            </a:r>
            <a:r>
              <a:rPr lang="en-US" sz="2400" dirty="0">
                <a:solidFill>
                  <a:schemeClr val="tx1">
                    <a:lumMod val="50000"/>
                  </a:schemeClr>
                </a:solidFill>
              </a:rPr>
              <a:t>,</a:t>
            </a:r>
            <a:r>
              <a:rPr lang="en-US" sz="2400" dirty="0" smtClean="0">
                <a:solidFill>
                  <a:schemeClr val="tx1">
                    <a:lumMod val="50000"/>
                  </a:schemeClr>
                </a:solidFill>
              </a:rPr>
              <a:t> Many services…One Branch</a:t>
            </a:r>
            <a:endParaRPr lang="en-US" sz="2400" dirty="0">
              <a:solidFill>
                <a:schemeClr val="tx1">
                  <a:lumMod val="50000"/>
                </a:schemeClr>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40760"/>
            <a:ext cx="4054475" cy="290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82740" y="1774797"/>
            <a:ext cx="1546741" cy="258528"/>
          </a:xfrm>
          <a:prstGeom prst="rect">
            <a:avLst/>
          </a:prstGeom>
          <a:noFill/>
        </p:spPr>
        <p:txBody>
          <a:bodyPr wrap="square" lIns="91436" tIns="45718" rIns="91436" bIns="45718" rtlCol="0">
            <a:spAutoFit/>
          </a:bodyPr>
          <a:lstStyle/>
          <a:p>
            <a:pPr defTabSz="685766">
              <a:lnSpc>
                <a:spcPct val="90000"/>
              </a:lnSpc>
              <a:spcBef>
                <a:spcPts val="600"/>
              </a:spcBef>
            </a:pPr>
            <a:r>
              <a:rPr lang="en-US" sz="1200" b="1" dirty="0" smtClean="0">
                <a:solidFill>
                  <a:srgbClr val="39393B"/>
                </a:solidFill>
              </a:rPr>
              <a:t>VMS vBranch</a:t>
            </a:r>
          </a:p>
        </p:txBody>
      </p:sp>
      <p:sp>
        <p:nvSpPr>
          <p:cNvPr id="7" name="Rectangle 6"/>
          <p:cNvSpPr/>
          <p:nvPr/>
        </p:nvSpPr>
        <p:spPr bwMode="auto">
          <a:xfrm>
            <a:off x="2171698" y="2531358"/>
            <a:ext cx="952500" cy="372319"/>
          </a:xfrm>
          <a:prstGeom prst="rect">
            <a:avLst/>
          </a:prstGeom>
          <a:solidFill>
            <a:schemeClr val="bg1"/>
          </a:solidFill>
          <a:ln w="28575" cap="flat">
            <a:solidFill>
              <a:srgbClr val="00B050"/>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8" name="Rectangle 7"/>
          <p:cNvSpPr/>
          <p:nvPr/>
        </p:nvSpPr>
        <p:spPr bwMode="auto">
          <a:xfrm>
            <a:off x="2171698" y="2987838"/>
            <a:ext cx="952500" cy="451894"/>
          </a:xfrm>
          <a:prstGeom prst="rect">
            <a:avLst/>
          </a:prstGeom>
          <a:solidFill>
            <a:schemeClr val="bg1"/>
          </a:solidFill>
          <a:ln w="28575" cap="flat">
            <a:solidFill>
              <a:srgbClr val="0070C0"/>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9" name="Rectangle 8"/>
          <p:cNvSpPr/>
          <p:nvPr/>
        </p:nvSpPr>
        <p:spPr bwMode="auto">
          <a:xfrm>
            <a:off x="3300160" y="2987838"/>
            <a:ext cx="914400" cy="451894"/>
          </a:xfrm>
          <a:prstGeom prst="rect">
            <a:avLst/>
          </a:prstGeom>
          <a:solidFill>
            <a:schemeClr val="bg1"/>
          </a:solidFill>
          <a:ln w="28575" cap="flat">
            <a:solidFill>
              <a:srgbClr val="0070C0"/>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0" name="Rectangle 9"/>
          <p:cNvSpPr/>
          <p:nvPr/>
        </p:nvSpPr>
        <p:spPr bwMode="auto">
          <a:xfrm>
            <a:off x="928685" y="2526594"/>
            <a:ext cx="914400" cy="754167"/>
          </a:xfrm>
          <a:prstGeom prst="rect">
            <a:avLst/>
          </a:prstGeom>
          <a:noFill/>
          <a:ln w="28575" cap="flat">
            <a:solidFill>
              <a:srgbClr val="C00000"/>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1" name="Rectangle 10"/>
          <p:cNvSpPr/>
          <p:nvPr/>
        </p:nvSpPr>
        <p:spPr bwMode="auto">
          <a:xfrm>
            <a:off x="2171698" y="2181778"/>
            <a:ext cx="723902" cy="230833"/>
          </a:xfrm>
          <a:prstGeom prst="rect">
            <a:avLst/>
          </a:prstGeom>
          <a:solidFill>
            <a:schemeClr val="bg1"/>
          </a:solidFill>
          <a:ln w="28575" cap="flat">
            <a:solidFill>
              <a:schemeClr val="tx1"/>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2" name="Rectangle 11"/>
          <p:cNvSpPr/>
          <p:nvPr/>
        </p:nvSpPr>
        <p:spPr bwMode="auto">
          <a:xfrm>
            <a:off x="1020800" y="2192040"/>
            <a:ext cx="668984" cy="223629"/>
          </a:xfrm>
          <a:prstGeom prst="rect">
            <a:avLst/>
          </a:prstGeom>
          <a:solidFill>
            <a:schemeClr val="bg1"/>
          </a:solidFill>
          <a:ln w="28575" cap="flat">
            <a:solidFill>
              <a:schemeClr val="tx1"/>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3" name="Rectangle 12"/>
          <p:cNvSpPr/>
          <p:nvPr/>
        </p:nvSpPr>
        <p:spPr bwMode="auto">
          <a:xfrm>
            <a:off x="2206846" y="3553032"/>
            <a:ext cx="650209" cy="223629"/>
          </a:xfrm>
          <a:prstGeom prst="rect">
            <a:avLst/>
          </a:prstGeom>
          <a:solidFill>
            <a:schemeClr val="bg1"/>
          </a:solidFill>
          <a:ln w="28575" cap="flat">
            <a:solidFill>
              <a:schemeClr val="tx1"/>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4" name="Oval 13"/>
          <p:cNvSpPr/>
          <p:nvPr/>
        </p:nvSpPr>
        <p:spPr bwMode="auto">
          <a:xfrm>
            <a:off x="1838322" y="2642373"/>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5" name="Oval 14"/>
          <p:cNvSpPr/>
          <p:nvPr/>
        </p:nvSpPr>
        <p:spPr bwMode="auto">
          <a:xfrm>
            <a:off x="2095498" y="2642373"/>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6" name="Oval 15"/>
          <p:cNvSpPr/>
          <p:nvPr/>
        </p:nvSpPr>
        <p:spPr bwMode="auto">
          <a:xfrm>
            <a:off x="1364454" y="2488494"/>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7" name="Oval 16"/>
          <p:cNvSpPr/>
          <p:nvPr/>
        </p:nvSpPr>
        <p:spPr bwMode="auto">
          <a:xfrm>
            <a:off x="1843085" y="3098851"/>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8" name="Oval 17"/>
          <p:cNvSpPr/>
          <p:nvPr/>
        </p:nvSpPr>
        <p:spPr bwMode="auto">
          <a:xfrm>
            <a:off x="3080657" y="3092295"/>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19" name="Oval 18"/>
          <p:cNvSpPr/>
          <p:nvPr/>
        </p:nvSpPr>
        <p:spPr bwMode="auto">
          <a:xfrm>
            <a:off x="3262060" y="3098851"/>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20" name="Oval 19"/>
          <p:cNvSpPr/>
          <p:nvPr/>
        </p:nvSpPr>
        <p:spPr bwMode="auto">
          <a:xfrm>
            <a:off x="1843085" y="2865577"/>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21" name="Oval 20"/>
          <p:cNvSpPr/>
          <p:nvPr/>
        </p:nvSpPr>
        <p:spPr bwMode="auto">
          <a:xfrm>
            <a:off x="2095498" y="3098851"/>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22" name="Oval 21"/>
          <p:cNvSpPr/>
          <p:nvPr/>
        </p:nvSpPr>
        <p:spPr bwMode="auto">
          <a:xfrm>
            <a:off x="2130646" y="2265712"/>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23" name="Rectangle 22"/>
          <p:cNvSpPr/>
          <p:nvPr/>
        </p:nvSpPr>
        <p:spPr bwMode="auto">
          <a:xfrm>
            <a:off x="1125643" y="2750478"/>
            <a:ext cx="700090" cy="520803"/>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rgbClr val="FFFFFF"/>
              </a:solidFill>
              <a:ea typeface="Arial" pitchFamily="-107" charset="0"/>
              <a:cs typeface="Arial" pitchFamily="-107" charset="0"/>
              <a:sym typeface="Arial" pitchFamily="-107" charset="0"/>
            </a:endParaRPr>
          </a:p>
        </p:txBody>
      </p:sp>
      <p:sp>
        <p:nvSpPr>
          <p:cNvPr id="24" name="TextBox 23"/>
          <p:cNvSpPr txBox="1"/>
          <p:nvPr/>
        </p:nvSpPr>
        <p:spPr>
          <a:xfrm>
            <a:off x="1015054" y="2803172"/>
            <a:ext cx="708152" cy="369332"/>
          </a:xfrm>
          <a:prstGeom prst="rect">
            <a:avLst/>
          </a:prstGeom>
          <a:noFill/>
        </p:spPr>
        <p:txBody>
          <a:bodyPr wrap="square" rtlCol="0">
            <a:spAutoFit/>
          </a:bodyPr>
          <a:lstStyle/>
          <a:p>
            <a:pPr algn="ctr">
              <a:lnSpc>
                <a:spcPct val="90000"/>
              </a:lnSpc>
              <a:spcBef>
                <a:spcPts val="600"/>
              </a:spcBef>
            </a:pPr>
            <a:r>
              <a:rPr lang="en-US" sz="1000" b="1" dirty="0" smtClean="0">
                <a:solidFill>
                  <a:srgbClr val="C00000"/>
                </a:solidFill>
              </a:rPr>
              <a:t>Firewall &amp;</a:t>
            </a:r>
            <a:r>
              <a:rPr lang="en-US" sz="1000" b="1" dirty="0">
                <a:solidFill>
                  <a:srgbClr val="C00000"/>
                </a:solidFill>
              </a:rPr>
              <a:t> </a:t>
            </a:r>
            <a:r>
              <a:rPr lang="en-US" sz="1000" b="1" dirty="0" smtClean="0">
                <a:solidFill>
                  <a:srgbClr val="C00000"/>
                </a:solidFill>
              </a:rPr>
              <a:t>IPS</a:t>
            </a:r>
          </a:p>
        </p:txBody>
      </p: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576" y="2663459"/>
            <a:ext cx="458896" cy="11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895" y="2593831"/>
            <a:ext cx="386988" cy="97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2269048" y="3219121"/>
            <a:ext cx="708152" cy="230832"/>
          </a:xfrm>
          <a:prstGeom prst="rect">
            <a:avLst/>
          </a:prstGeom>
          <a:noFill/>
        </p:spPr>
        <p:txBody>
          <a:bodyPr wrap="square" rtlCol="0">
            <a:spAutoFit/>
          </a:bodyPr>
          <a:lstStyle/>
          <a:p>
            <a:pPr algn="ctr">
              <a:lnSpc>
                <a:spcPct val="90000"/>
              </a:lnSpc>
              <a:spcBef>
                <a:spcPts val="600"/>
              </a:spcBef>
            </a:pPr>
            <a:r>
              <a:rPr lang="en-US" sz="1000" b="1" dirty="0" smtClean="0">
                <a:solidFill>
                  <a:srgbClr val="0070C0"/>
                </a:solidFill>
              </a:rPr>
              <a:t>ISRv</a:t>
            </a:r>
          </a:p>
        </p:txBody>
      </p:sp>
      <p:sp>
        <p:nvSpPr>
          <p:cNvPr id="28" name="TextBox 27"/>
          <p:cNvSpPr txBox="1"/>
          <p:nvPr/>
        </p:nvSpPr>
        <p:spPr>
          <a:xfrm>
            <a:off x="2277069" y="2699051"/>
            <a:ext cx="708152" cy="230832"/>
          </a:xfrm>
          <a:prstGeom prst="rect">
            <a:avLst/>
          </a:prstGeom>
          <a:noFill/>
        </p:spPr>
        <p:txBody>
          <a:bodyPr wrap="square" rtlCol="0">
            <a:spAutoFit/>
          </a:bodyPr>
          <a:lstStyle/>
          <a:p>
            <a:pPr algn="ctr">
              <a:lnSpc>
                <a:spcPct val="90000"/>
              </a:lnSpc>
              <a:spcBef>
                <a:spcPts val="600"/>
              </a:spcBef>
            </a:pPr>
            <a:r>
              <a:rPr lang="en-US" sz="1000" b="1" dirty="0" smtClean="0">
                <a:solidFill>
                  <a:srgbClr val="00B050"/>
                </a:solidFill>
              </a:rPr>
              <a:t>SD-WAN</a:t>
            </a:r>
          </a:p>
        </p:txBody>
      </p:sp>
      <p:pic>
        <p:nvPicPr>
          <p:cNvPr id="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5416" y="3038093"/>
            <a:ext cx="255417" cy="14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3374282" y="3219121"/>
            <a:ext cx="708152" cy="230832"/>
          </a:xfrm>
          <a:prstGeom prst="rect">
            <a:avLst/>
          </a:prstGeom>
          <a:noFill/>
        </p:spPr>
        <p:txBody>
          <a:bodyPr wrap="square" rtlCol="0">
            <a:spAutoFit/>
          </a:bodyPr>
          <a:lstStyle/>
          <a:p>
            <a:pPr algn="ctr">
              <a:lnSpc>
                <a:spcPct val="90000"/>
              </a:lnSpc>
              <a:spcBef>
                <a:spcPts val="600"/>
              </a:spcBef>
            </a:pPr>
            <a:r>
              <a:rPr lang="en-US" sz="1000" b="1" dirty="0" smtClean="0">
                <a:solidFill>
                  <a:srgbClr val="0070C0"/>
                </a:solidFill>
              </a:rPr>
              <a:t>vWAAS</a:t>
            </a:r>
          </a:p>
        </p:txBody>
      </p:sp>
      <p:pic>
        <p:nvPicPr>
          <p:cNvPr id="3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9974" y="3032900"/>
            <a:ext cx="256768" cy="145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2289101" y="2188438"/>
            <a:ext cx="708152" cy="230832"/>
          </a:xfrm>
          <a:prstGeom prst="rect">
            <a:avLst/>
          </a:prstGeom>
          <a:noFill/>
        </p:spPr>
        <p:txBody>
          <a:bodyPr wrap="square" rtlCol="0">
            <a:spAutoFit/>
          </a:bodyPr>
          <a:lstStyle/>
          <a:p>
            <a:pPr algn="ctr">
              <a:lnSpc>
                <a:spcPct val="90000"/>
              </a:lnSpc>
              <a:spcBef>
                <a:spcPts val="600"/>
              </a:spcBef>
            </a:pPr>
            <a:r>
              <a:rPr lang="en-US" sz="1000" b="1" dirty="0" smtClean="0">
                <a:solidFill>
                  <a:srgbClr val="39393B"/>
                </a:solidFill>
              </a:rPr>
              <a:t>NFVIS</a:t>
            </a:r>
          </a:p>
        </p:txBody>
      </p:sp>
      <p:pic>
        <p:nvPicPr>
          <p:cNvPr id="3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3859" y="2242610"/>
            <a:ext cx="184378" cy="10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descr="\\MV-FS\Projects\Cisco\03_Assets\Icons\Kubrick Icons\Device Icons\Device_cloud_white_3041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7647" b="17647"/>
          <a:stretch/>
        </p:blipFill>
        <p:spPr bwMode="auto">
          <a:xfrm>
            <a:off x="863938" y="1428750"/>
            <a:ext cx="1063147" cy="601719"/>
          </a:xfrm>
          <a:prstGeom prst="rect">
            <a:avLst/>
          </a:prstGeom>
          <a:noFill/>
          <a:ln>
            <a:noFill/>
          </a:ln>
          <a:extLst/>
        </p:spPr>
      </p:pic>
      <p:sp>
        <p:nvSpPr>
          <p:cNvPr id="35" name="TextBox 34"/>
          <p:cNvSpPr txBox="1"/>
          <p:nvPr/>
        </p:nvSpPr>
        <p:spPr>
          <a:xfrm>
            <a:off x="897126" y="1655919"/>
            <a:ext cx="961795" cy="237757"/>
          </a:xfrm>
          <a:prstGeom prst="rect">
            <a:avLst/>
          </a:prstGeom>
          <a:noFill/>
        </p:spPr>
        <p:txBody>
          <a:bodyPr wrap="square" rtlCol="0">
            <a:spAutoFit/>
          </a:bodyPr>
          <a:lstStyle/>
          <a:p>
            <a:pPr algn="ctr">
              <a:lnSpc>
                <a:spcPct val="90000"/>
              </a:lnSpc>
              <a:spcBef>
                <a:spcPts val="600"/>
              </a:spcBef>
            </a:pPr>
            <a:r>
              <a:rPr lang="en-US" sz="1050" b="1" dirty="0" smtClean="0">
                <a:solidFill>
                  <a:srgbClr val="39393B"/>
                </a:solidFill>
              </a:rPr>
              <a:t>Internet</a:t>
            </a:r>
          </a:p>
        </p:txBody>
      </p:sp>
      <p:pic>
        <p:nvPicPr>
          <p:cNvPr id="3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8575" y="3623296"/>
            <a:ext cx="146539" cy="8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2281369" y="3566517"/>
            <a:ext cx="642300" cy="216982"/>
          </a:xfrm>
          <a:prstGeom prst="rect">
            <a:avLst/>
          </a:prstGeom>
          <a:noFill/>
        </p:spPr>
        <p:txBody>
          <a:bodyPr wrap="square" rtlCol="0">
            <a:spAutoFit/>
          </a:bodyPr>
          <a:lstStyle/>
          <a:p>
            <a:pPr algn="ctr">
              <a:lnSpc>
                <a:spcPct val="90000"/>
              </a:lnSpc>
              <a:spcBef>
                <a:spcPts val="600"/>
              </a:spcBef>
            </a:pPr>
            <a:r>
              <a:rPr lang="en-US" sz="900" b="1" dirty="0" smtClean="0">
                <a:solidFill>
                  <a:srgbClr val="39393B"/>
                </a:solidFill>
              </a:rPr>
              <a:t>lan-br2</a:t>
            </a:r>
          </a:p>
        </p:txBody>
      </p:sp>
      <p:pic>
        <p:nvPicPr>
          <p:cNvPr id="3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6923" y="2266219"/>
            <a:ext cx="146539" cy="8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1067844" y="2199278"/>
            <a:ext cx="708152" cy="216982"/>
          </a:xfrm>
          <a:prstGeom prst="rect">
            <a:avLst/>
          </a:prstGeom>
          <a:noFill/>
        </p:spPr>
        <p:txBody>
          <a:bodyPr wrap="square" rtlCol="0">
            <a:spAutoFit/>
          </a:bodyPr>
          <a:lstStyle/>
          <a:p>
            <a:pPr algn="ctr">
              <a:lnSpc>
                <a:spcPct val="90000"/>
              </a:lnSpc>
              <a:spcBef>
                <a:spcPts val="600"/>
              </a:spcBef>
            </a:pPr>
            <a:r>
              <a:rPr lang="en-US" sz="900" b="1" dirty="0" smtClean="0">
                <a:solidFill>
                  <a:srgbClr val="39393B"/>
                </a:solidFill>
              </a:rPr>
              <a:t>wan-br1</a:t>
            </a:r>
          </a:p>
        </p:txBody>
      </p:sp>
      <p:grpSp>
        <p:nvGrpSpPr>
          <p:cNvPr id="40" name="Group 39"/>
          <p:cNvGrpSpPr/>
          <p:nvPr/>
        </p:nvGrpSpPr>
        <p:grpSpPr>
          <a:xfrm>
            <a:off x="1155848" y="2037276"/>
            <a:ext cx="444352" cy="189283"/>
            <a:chOff x="71417" y="1385142"/>
            <a:chExt cx="444352" cy="189283"/>
          </a:xfrm>
        </p:grpSpPr>
        <p:sp>
          <p:nvSpPr>
            <p:cNvPr id="41" name="Rounded Rectangle 40"/>
            <p:cNvSpPr/>
            <p:nvPr/>
          </p:nvSpPr>
          <p:spPr bwMode="auto">
            <a:xfrm>
              <a:off x="129987" y="1399179"/>
              <a:ext cx="327213" cy="136783"/>
            </a:xfrm>
            <a:prstGeom prst="roundRect">
              <a:avLst/>
            </a:prstGeom>
            <a:solidFill>
              <a:schemeClr val="tx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rgbClr val="FFFFFF"/>
                </a:solidFill>
                <a:ea typeface="Arial" pitchFamily="-107" charset="0"/>
                <a:cs typeface="Arial" pitchFamily="-107" charset="0"/>
                <a:sym typeface="Arial" pitchFamily="-107" charset="0"/>
              </a:endParaRPr>
            </a:p>
          </p:txBody>
        </p:sp>
        <p:sp>
          <p:nvSpPr>
            <p:cNvPr id="42" name="TextBox 41"/>
            <p:cNvSpPr txBox="1"/>
            <p:nvPr/>
          </p:nvSpPr>
          <p:spPr>
            <a:xfrm>
              <a:off x="71417" y="1385142"/>
              <a:ext cx="444352" cy="189283"/>
            </a:xfrm>
            <a:prstGeom prst="rect">
              <a:avLst/>
            </a:prstGeom>
            <a:noFill/>
          </p:spPr>
          <p:txBody>
            <a:bodyPr wrap="none" rtlCol="0">
              <a:spAutoFit/>
            </a:bodyPr>
            <a:lstStyle/>
            <a:p>
              <a:pPr>
                <a:lnSpc>
                  <a:spcPct val="90000"/>
                </a:lnSpc>
                <a:spcBef>
                  <a:spcPts val="600"/>
                </a:spcBef>
              </a:pPr>
              <a:r>
                <a:rPr lang="en-US" sz="700" b="1" dirty="0" smtClean="0">
                  <a:solidFill>
                    <a:srgbClr val="FFFFFF"/>
                  </a:solidFill>
                </a:rPr>
                <a:t>GE0-0</a:t>
              </a:r>
            </a:p>
          </p:txBody>
        </p:sp>
      </p:grpSp>
      <p:grpSp>
        <p:nvGrpSpPr>
          <p:cNvPr id="43" name="Group 42"/>
          <p:cNvGrpSpPr/>
          <p:nvPr/>
        </p:nvGrpSpPr>
        <p:grpSpPr>
          <a:xfrm>
            <a:off x="2324572" y="3777670"/>
            <a:ext cx="444352" cy="189283"/>
            <a:chOff x="71417" y="1385142"/>
            <a:chExt cx="444352" cy="189283"/>
          </a:xfrm>
        </p:grpSpPr>
        <p:sp>
          <p:nvSpPr>
            <p:cNvPr id="44" name="Rounded Rectangle 43"/>
            <p:cNvSpPr/>
            <p:nvPr/>
          </p:nvSpPr>
          <p:spPr bwMode="auto">
            <a:xfrm>
              <a:off x="129987" y="1399179"/>
              <a:ext cx="327213" cy="136783"/>
            </a:xfrm>
            <a:prstGeom prst="roundRect">
              <a:avLst/>
            </a:prstGeom>
            <a:solidFill>
              <a:schemeClr val="tx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rgbClr val="FFFFFF"/>
                </a:solidFill>
                <a:ea typeface="Arial" pitchFamily="-107" charset="0"/>
                <a:cs typeface="Arial" pitchFamily="-107" charset="0"/>
                <a:sym typeface="Arial" pitchFamily="-107" charset="0"/>
              </a:endParaRPr>
            </a:p>
          </p:txBody>
        </p:sp>
        <p:sp>
          <p:nvSpPr>
            <p:cNvPr id="45" name="TextBox 44"/>
            <p:cNvSpPr txBox="1"/>
            <p:nvPr/>
          </p:nvSpPr>
          <p:spPr>
            <a:xfrm>
              <a:off x="71417" y="1385142"/>
              <a:ext cx="444352" cy="189283"/>
            </a:xfrm>
            <a:prstGeom prst="rect">
              <a:avLst/>
            </a:prstGeom>
            <a:noFill/>
          </p:spPr>
          <p:txBody>
            <a:bodyPr wrap="none" rtlCol="0">
              <a:spAutoFit/>
            </a:bodyPr>
            <a:lstStyle/>
            <a:p>
              <a:pPr>
                <a:lnSpc>
                  <a:spcPct val="90000"/>
                </a:lnSpc>
                <a:spcBef>
                  <a:spcPts val="600"/>
                </a:spcBef>
              </a:pPr>
              <a:r>
                <a:rPr lang="en-US" sz="700" b="1" dirty="0" smtClean="0">
                  <a:solidFill>
                    <a:srgbClr val="FFFFFF"/>
                  </a:solidFill>
                </a:rPr>
                <a:t>GE1-2</a:t>
              </a:r>
            </a:p>
          </p:txBody>
        </p:sp>
      </p:grpSp>
      <p:pic>
        <p:nvPicPr>
          <p:cNvPr id="4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361" y="4024449"/>
            <a:ext cx="2653622" cy="32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rapezoid 129"/>
          <p:cNvSpPr/>
          <p:nvPr/>
        </p:nvSpPr>
        <p:spPr>
          <a:xfrm>
            <a:off x="2302693" y="4083796"/>
            <a:ext cx="410966" cy="363174"/>
          </a:xfrm>
          <a:custGeom>
            <a:avLst/>
            <a:gdLst/>
            <a:ahLst/>
            <a:cxnLst/>
            <a:rect l="l" t="t" r="r" b="b"/>
            <a:pathLst>
              <a:path w="1252674" h="1107003">
                <a:moveTo>
                  <a:pt x="382937" y="724067"/>
                </a:moveTo>
                <a:cubicBezTo>
                  <a:pt x="512805" y="724067"/>
                  <a:pt x="633452" y="749018"/>
                  <a:pt x="733532" y="791748"/>
                </a:cubicBezTo>
                <a:lnTo>
                  <a:pt x="734457" y="792186"/>
                </a:lnTo>
                <a:lnTo>
                  <a:pt x="765873" y="1107003"/>
                </a:lnTo>
                <a:lnTo>
                  <a:pt x="0" y="1107003"/>
                </a:lnTo>
                <a:lnTo>
                  <a:pt x="31416" y="792186"/>
                </a:lnTo>
                <a:lnTo>
                  <a:pt x="32342" y="791748"/>
                </a:lnTo>
                <a:cubicBezTo>
                  <a:pt x="132421" y="749018"/>
                  <a:pt x="253069" y="724067"/>
                  <a:pt x="382937" y="724067"/>
                </a:cubicBezTo>
                <a:close/>
                <a:moveTo>
                  <a:pt x="869738" y="595415"/>
                </a:moveTo>
                <a:cubicBezTo>
                  <a:pt x="999607" y="595415"/>
                  <a:pt x="1120254" y="620366"/>
                  <a:pt x="1220333" y="663096"/>
                </a:cubicBezTo>
                <a:lnTo>
                  <a:pt x="1221259" y="663534"/>
                </a:lnTo>
                <a:lnTo>
                  <a:pt x="1252674" y="978352"/>
                </a:lnTo>
                <a:lnTo>
                  <a:pt x="803949" y="978352"/>
                </a:lnTo>
                <a:lnTo>
                  <a:pt x="781063" y="749007"/>
                </a:lnTo>
                <a:lnTo>
                  <a:pt x="779993" y="748501"/>
                </a:lnTo>
                <a:cubicBezTo>
                  <a:pt x="722159" y="723808"/>
                  <a:pt x="658381" y="704252"/>
                  <a:pt x="590300" y="690869"/>
                </a:cubicBezTo>
                <a:lnTo>
                  <a:pt x="516562" y="680129"/>
                </a:lnTo>
                <a:lnTo>
                  <a:pt x="518218" y="663534"/>
                </a:lnTo>
                <a:lnTo>
                  <a:pt x="519144" y="663096"/>
                </a:lnTo>
                <a:cubicBezTo>
                  <a:pt x="619223" y="620366"/>
                  <a:pt x="739871" y="595415"/>
                  <a:pt x="869738" y="595415"/>
                </a:cubicBezTo>
                <a:close/>
                <a:moveTo>
                  <a:pt x="380298" y="128652"/>
                </a:moveTo>
                <a:lnTo>
                  <a:pt x="381353" y="128788"/>
                </a:lnTo>
                <a:lnTo>
                  <a:pt x="382407" y="128652"/>
                </a:lnTo>
                <a:lnTo>
                  <a:pt x="383715" y="128784"/>
                </a:lnTo>
                <a:lnTo>
                  <a:pt x="385023" y="128652"/>
                </a:lnTo>
                <a:lnTo>
                  <a:pt x="386078" y="128788"/>
                </a:lnTo>
                <a:lnTo>
                  <a:pt x="387132" y="128652"/>
                </a:lnTo>
                <a:cubicBezTo>
                  <a:pt x="495336" y="128652"/>
                  <a:pt x="583053" y="216369"/>
                  <a:pt x="583053" y="324573"/>
                </a:cubicBezTo>
                <a:cubicBezTo>
                  <a:pt x="584283" y="428913"/>
                  <a:pt x="579221" y="437116"/>
                  <a:pt x="571225" y="474919"/>
                </a:cubicBezTo>
                <a:cubicBezTo>
                  <a:pt x="559994" y="503597"/>
                  <a:pt x="548047" y="529167"/>
                  <a:pt x="535074" y="551390"/>
                </a:cubicBezTo>
                <a:lnTo>
                  <a:pt x="519573" y="574940"/>
                </a:lnTo>
                <a:lnTo>
                  <a:pt x="511836" y="587848"/>
                </a:lnTo>
                <a:cubicBezTo>
                  <a:pt x="486914" y="625519"/>
                  <a:pt x="455709" y="654467"/>
                  <a:pt x="389931" y="654532"/>
                </a:cubicBezTo>
                <a:lnTo>
                  <a:pt x="387305" y="654283"/>
                </a:lnTo>
                <a:lnTo>
                  <a:pt x="385206" y="654532"/>
                </a:lnTo>
                <a:lnTo>
                  <a:pt x="383715" y="654390"/>
                </a:lnTo>
                <a:lnTo>
                  <a:pt x="382224" y="654532"/>
                </a:lnTo>
                <a:lnTo>
                  <a:pt x="380126" y="654283"/>
                </a:lnTo>
                <a:lnTo>
                  <a:pt x="377499" y="654532"/>
                </a:lnTo>
                <a:cubicBezTo>
                  <a:pt x="311722" y="654467"/>
                  <a:pt x="280517" y="625519"/>
                  <a:pt x="255594" y="587848"/>
                </a:cubicBezTo>
                <a:lnTo>
                  <a:pt x="247857" y="574940"/>
                </a:lnTo>
                <a:lnTo>
                  <a:pt x="232356" y="551390"/>
                </a:lnTo>
                <a:cubicBezTo>
                  <a:pt x="219384" y="529167"/>
                  <a:pt x="207437" y="503597"/>
                  <a:pt x="196206" y="474919"/>
                </a:cubicBezTo>
                <a:cubicBezTo>
                  <a:pt x="188209" y="437116"/>
                  <a:pt x="183147" y="428913"/>
                  <a:pt x="184378" y="324573"/>
                </a:cubicBezTo>
                <a:cubicBezTo>
                  <a:pt x="184378" y="216369"/>
                  <a:pt x="272094" y="128652"/>
                  <a:pt x="380298" y="128652"/>
                </a:cubicBezTo>
                <a:close/>
                <a:moveTo>
                  <a:pt x="867100" y="0"/>
                </a:moveTo>
                <a:lnTo>
                  <a:pt x="868154" y="136"/>
                </a:lnTo>
                <a:lnTo>
                  <a:pt x="869208" y="0"/>
                </a:lnTo>
                <a:lnTo>
                  <a:pt x="870516" y="132"/>
                </a:lnTo>
                <a:lnTo>
                  <a:pt x="871825" y="0"/>
                </a:lnTo>
                <a:lnTo>
                  <a:pt x="872879" y="136"/>
                </a:lnTo>
                <a:lnTo>
                  <a:pt x="873933" y="0"/>
                </a:lnTo>
                <a:cubicBezTo>
                  <a:pt x="982138" y="0"/>
                  <a:pt x="1069854" y="87717"/>
                  <a:pt x="1069854" y="195921"/>
                </a:cubicBezTo>
                <a:cubicBezTo>
                  <a:pt x="1071084" y="300261"/>
                  <a:pt x="1066022" y="308464"/>
                  <a:pt x="1058026" y="346267"/>
                </a:cubicBezTo>
                <a:cubicBezTo>
                  <a:pt x="1046795" y="374945"/>
                  <a:pt x="1034848" y="400515"/>
                  <a:pt x="1021875" y="422738"/>
                </a:cubicBezTo>
                <a:lnTo>
                  <a:pt x="1006374" y="446288"/>
                </a:lnTo>
                <a:lnTo>
                  <a:pt x="998637" y="459196"/>
                </a:lnTo>
                <a:cubicBezTo>
                  <a:pt x="973715" y="496866"/>
                  <a:pt x="942510" y="525815"/>
                  <a:pt x="876733" y="525880"/>
                </a:cubicBezTo>
                <a:lnTo>
                  <a:pt x="874106" y="525630"/>
                </a:lnTo>
                <a:lnTo>
                  <a:pt x="872008" y="525880"/>
                </a:lnTo>
                <a:lnTo>
                  <a:pt x="870516" y="525738"/>
                </a:lnTo>
                <a:lnTo>
                  <a:pt x="869025" y="525880"/>
                </a:lnTo>
                <a:lnTo>
                  <a:pt x="866927" y="525630"/>
                </a:lnTo>
                <a:lnTo>
                  <a:pt x="864300" y="525880"/>
                </a:lnTo>
                <a:cubicBezTo>
                  <a:pt x="798523" y="525815"/>
                  <a:pt x="767318" y="496866"/>
                  <a:pt x="742396" y="459196"/>
                </a:cubicBezTo>
                <a:lnTo>
                  <a:pt x="734658" y="446288"/>
                </a:lnTo>
                <a:lnTo>
                  <a:pt x="719158" y="422738"/>
                </a:lnTo>
                <a:cubicBezTo>
                  <a:pt x="706185" y="400515"/>
                  <a:pt x="694238" y="374945"/>
                  <a:pt x="683007" y="346267"/>
                </a:cubicBezTo>
                <a:cubicBezTo>
                  <a:pt x="675010" y="308464"/>
                  <a:pt x="669949" y="300261"/>
                  <a:pt x="671179" y="195921"/>
                </a:cubicBezTo>
                <a:cubicBezTo>
                  <a:pt x="671179" y="87717"/>
                  <a:pt x="758895" y="0"/>
                  <a:pt x="867100" y="0"/>
                </a:cubicBezTo>
                <a:close/>
              </a:path>
            </a:pathLst>
          </a:custGeom>
          <a:solidFill>
            <a:schemeClr val="bg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6789"/>
            <a:r>
              <a:rPr lang="en-US" sz="1399" dirty="0">
                <a:solidFill>
                  <a:srgbClr val="FFFFFF"/>
                </a:solidFill>
              </a:rPr>
              <a:t> </a:t>
            </a:r>
          </a:p>
        </p:txBody>
      </p:sp>
      <p:sp>
        <p:nvSpPr>
          <p:cNvPr id="48" name="Trapezoid 129"/>
          <p:cNvSpPr/>
          <p:nvPr/>
        </p:nvSpPr>
        <p:spPr>
          <a:xfrm>
            <a:off x="1037218" y="4092765"/>
            <a:ext cx="410966" cy="363174"/>
          </a:xfrm>
          <a:custGeom>
            <a:avLst/>
            <a:gdLst/>
            <a:ahLst/>
            <a:cxnLst/>
            <a:rect l="l" t="t" r="r" b="b"/>
            <a:pathLst>
              <a:path w="1252674" h="1107003">
                <a:moveTo>
                  <a:pt x="382937" y="724067"/>
                </a:moveTo>
                <a:cubicBezTo>
                  <a:pt x="512805" y="724067"/>
                  <a:pt x="633452" y="749018"/>
                  <a:pt x="733532" y="791748"/>
                </a:cubicBezTo>
                <a:lnTo>
                  <a:pt x="734457" y="792186"/>
                </a:lnTo>
                <a:lnTo>
                  <a:pt x="765873" y="1107003"/>
                </a:lnTo>
                <a:lnTo>
                  <a:pt x="0" y="1107003"/>
                </a:lnTo>
                <a:lnTo>
                  <a:pt x="31416" y="792186"/>
                </a:lnTo>
                <a:lnTo>
                  <a:pt x="32342" y="791748"/>
                </a:lnTo>
                <a:cubicBezTo>
                  <a:pt x="132421" y="749018"/>
                  <a:pt x="253069" y="724067"/>
                  <a:pt x="382937" y="724067"/>
                </a:cubicBezTo>
                <a:close/>
                <a:moveTo>
                  <a:pt x="869738" y="595415"/>
                </a:moveTo>
                <a:cubicBezTo>
                  <a:pt x="999607" y="595415"/>
                  <a:pt x="1120254" y="620366"/>
                  <a:pt x="1220333" y="663096"/>
                </a:cubicBezTo>
                <a:lnTo>
                  <a:pt x="1221259" y="663534"/>
                </a:lnTo>
                <a:lnTo>
                  <a:pt x="1252674" y="978352"/>
                </a:lnTo>
                <a:lnTo>
                  <a:pt x="803949" y="978352"/>
                </a:lnTo>
                <a:lnTo>
                  <a:pt x="781063" y="749007"/>
                </a:lnTo>
                <a:lnTo>
                  <a:pt x="779993" y="748501"/>
                </a:lnTo>
                <a:cubicBezTo>
                  <a:pt x="722159" y="723808"/>
                  <a:pt x="658381" y="704252"/>
                  <a:pt x="590300" y="690869"/>
                </a:cubicBezTo>
                <a:lnTo>
                  <a:pt x="516562" y="680129"/>
                </a:lnTo>
                <a:lnTo>
                  <a:pt x="518218" y="663534"/>
                </a:lnTo>
                <a:lnTo>
                  <a:pt x="519144" y="663096"/>
                </a:lnTo>
                <a:cubicBezTo>
                  <a:pt x="619223" y="620366"/>
                  <a:pt x="739871" y="595415"/>
                  <a:pt x="869738" y="595415"/>
                </a:cubicBezTo>
                <a:close/>
                <a:moveTo>
                  <a:pt x="380298" y="128652"/>
                </a:moveTo>
                <a:lnTo>
                  <a:pt x="381353" y="128788"/>
                </a:lnTo>
                <a:lnTo>
                  <a:pt x="382407" y="128652"/>
                </a:lnTo>
                <a:lnTo>
                  <a:pt x="383715" y="128784"/>
                </a:lnTo>
                <a:lnTo>
                  <a:pt x="385023" y="128652"/>
                </a:lnTo>
                <a:lnTo>
                  <a:pt x="386078" y="128788"/>
                </a:lnTo>
                <a:lnTo>
                  <a:pt x="387132" y="128652"/>
                </a:lnTo>
                <a:cubicBezTo>
                  <a:pt x="495336" y="128652"/>
                  <a:pt x="583053" y="216369"/>
                  <a:pt x="583053" y="324573"/>
                </a:cubicBezTo>
                <a:cubicBezTo>
                  <a:pt x="584283" y="428913"/>
                  <a:pt x="579221" y="437116"/>
                  <a:pt x="571225" y="474919"/>
                </a:cubicBezTo>
                <a:cubicBezTo>
                  <a:pt x="559994" y="503597"/>
                  <a:pt x="548047" y="529167"/>
                  <a:pt x="535074" y="551390"/>
                </a:cubicBezTo>
                <a:lnTo>
                  <a:pt x="519573" y="574940"/>
                </a:lnTo>
                <a:lnTo>
                  <a:pt x="511836" y="587848"/>
                </a:lnTo>
                <a:cubicBezTo>
                  <a:pt x="486914" y="625519"/>
                  <a:pt x="455709" y="654467"/>
                  <a:pt x="389931" y="654532"/>
                </a:cubicBezTo>
                <a:lnTo>
                  <a:pt x="387305" y="654283"/>
                </a:lnTo>
                <a:lnTo>
                  <a:pt x="385206" y="654532"/>
                </a:lnTo>
                <a:lnTo>
                  <a:pt x="383715" y="654390"/>
                </a:lnTo>
                <a:lnTo>
                  <a:pt x="382224" y="654532"/>
                </a:lnTo>
                <a:lnTo>
                  <a:pt x="380126" y="654283"/>
                </a:lnTo>
                <a:lnTo>
                  <a:pt x="377499" y="654532"/>
                </a:lnTo>
                <a:cubicBezTo>
                  <a:pt x="311722" y="654467"/>
                  <a:pt x="280517" y="625519"/>
                  <a:pt x="255594" y="587848"/>
                </a:cubicBezTo>
                <a:lnTo>
                  <a:pt x="247857" y="574940"/>
                </a:lnTo>
                <a:lnTo>
                  <a:pt x="232356" y="551390"/>
                </a:lnTo>
                <a:cubicBezTo>
                  <a:pt x="219384" y="529167"/>
                  <a:pt x="207437" y="503597"/>
                  <a:pt x="196206" y="474919"/>
                </a:cubicBezTo>
                <a:cubicBezTo>
                  <a:pt x="188209" y="437116"/>
                  <a:pt x="183147" y="428913"/>
                  <a:pt x="184378" y="324573"/>
                </a:cubicBezTo>
                <a:cubicBezTo>
                  <a:pt x="184378" y="216369"/>
                  <a:pt x="272094" y="128652"/>
                  <a:pt x="380298" y="128652"/>
                </a:cubicBezTo>
                <a:close/>
                <a:moveTo>
                  <a:pt x="867100" y="0"/>
                </a:moveTo>
                <a:lnTo>
                  <a:pt x="868154" y="136"/>
                </a:lnTo>
                <a:lnTo>
                  <a:pt x="869208" y="0"/>
                </a:lnTo>
                <a:lnTo>
                  <a:pt x="870516" y="132"/>
                </a:lnTo>
                <a:lnTo>
                  <a:pt x="871825" y="0"/>
                </a:lnTo>
                <a:lnTo>
                  <a:pt x="872879" y="136"/>
                </a:lnTo>
                <a:lnTo>
                  <a:pt x="873933" y="0"/>
                </a:lnTo>
                <a:cubicBezTo>
                  <a:pt x="982138" y="0"/>
                  <a:pt x="1069854" y="87717"/>
                  <a:pt x="1069854" y="195921"/>
                </a:cubicBezTo>
                <a:cubicBezTo>
                  <a:pt x="1071084" y="300261"/>
                  <a:pt x="1066022" y="308464"/>
                  <a:pt x="1058026" y="346267"/>
                </a:cubicBezTo>
                <a:cubicBezTo>
                  <a:pt x="1046795" y="374945"/>
                  <a:pt x="1034848" y="400515"/>
                  <a:pt x="1021875" y="422738"/>
                </a:cubicBezTo>
                <a:lnTo>
                  <a:pt x="1006374" y="446288"/>
                </a:lnTo>
                <a:lnTo>
                  <a:pt x="998637" y="459196"/>
                </a:lnTo>
                <a:cubicBezTo>
                  <a:pt x="973715" y="496866"/>
                  <a:pt x="942510" y="525815"/>
                  <a:pt x="876733" y="525880"/>
                </a:cubicBezTo>
                <a:lnTo>
                  <a:pt x="874106" y="525630"/>
                </a:lnTo>
                <a:lnTo>
                  <a:pt x="872008" y="525880"/>
                </a:lnTo>
                <a:lnTo>
                  <a:pt x="870516" y="525738"/>
                </a:lnTo>
                <a:lnTo>
                  <a:pt x="869025" y="525880"/>
                </a:lnTo>
                <a:lnTo>
                  <a:pt x="866927" y="525630"/>
                </a:lnTo>
                <a:lnTo>
                  <a:pt x="864300" y="525880"/>
                </a:lnTo>
                <a:cubicBezTo>
                  <a:pt x="798523" y="525815"/>
                  <a:pt x="767318" y="496866"/>
                  <a:pt x="742396" y="459196"/>
                </a:cubicBezTo>
                <a:lnTo>
                  <a:pt x="734658" y="446288"/>
                </a:lnTo>
                <a:lnTo>
                  <a:pt x="719158" y="422738"/>
                </a:lnTo>
                <a:cubicBezTo>
                  <a:pt x="706185" y="400515"/>
                  <a:pt x="694238" y="374945"/>
                  <a:pt x="683007" y="346267"/>
                </a:cubicBezTo>
                <a:cubicBezTo>
                  <a:pt x="675010" y="308464"/>
                  <a:pt x="669949" y="300261"/>
                  <a:pt x="671179" y="195921"/>
                </a:cubicBezTo>
                <a:cubicBezTo>
                  <a:pt x="671179" y="87717"/>
                  <a:pt x="758895" y="0"/>
                  <a:pt x="867100" y="0"/>
                </a:cubicBezTo>
                <a:close/>
              </a:path>
            </a:pathLst>
          </a:custGeom>
          <a:solidFill>
            <a:schemeClr val="bg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6789"/>
            <a:r>
              <a:rPr lang="en-US" sz="1399" dirty="0">
                <a:solidFill>
                  <a:srgbClr val="FFFFFF"/>
                </a:solidFill>
              </a:rPr>
              <a:t> </a:t>
            </a:r>
          </a:p>
        </p:txBody>
      </p:sp>
      <p:sp>
        <p:nvSpPr>
          <p:cNvPr id="49" name="Oval 48"/>
          <p:cNvSpPr/>
          <p:nvPr/>
        </p:nvSpPr>
        <p:spPr bwMode="auto">
          <a:xfrm>
            <a:off x="1562100" y="3250093"/>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50" name="Oval 49"/>
          <p:cNvSpPr/>
          <p:nvPr/>
        </p:nvSpPr>
        <p:spPr bwMode="auto">
          <a:xfrm>
            <a:off x="1176318" y="3248101"/>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51" name="Oval 50"/>
          <p:cNvSpPr/>
          <p:nvPr/>
        </p:nvSpPr>
        <p:spPr bwMode="auto">
          <a:xfrm>
            <a:off x="2095498" y="2994800"/>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cxnSp>
        <p:nvCxnSpPr>
          <p:cNvPr id="52" name="Straight Connector 51"/>
          <p:cNvCxnSpPr/>
          <p:nvPr/>
        </p:nvCxnSpPr>
        <p:spPr bwMode="auto">
          <a:xfrm>
            <a:off x="1219200" y="3883847"/>
            <a:ext cx="0" cy="189283"/>
          </a:xfrm>
          <a:prstGeom prst="line">
            <a:avLst/>
          </a:prstGeom>
          <a:solidFill>
            <a:srgbClr val="0183B7"/>
          </a:solidFill>
          <a:ln w="19050" cap="flat" cmpd="sng" algn="ctr">
            <a:solidFill>
              <a:schemeClr val="bg1">
                <a:lumMod val="50000"/>
              </a:schemeClr>
            </a:solidFill>
            <a:prstDash val="solid"/>
            <a:round/>
            <a:headEnd type="none" w="med" len="med"/>
            <a:tailEnd type="none" w="med" len="med"/>
          </a:ln>
          <a:effectLst/>
        </p:spPr>
      </p:cxnSp>
      <p:sp>
        <p:nvSpPr>
          <p:cNvPr id="53" name="Rectangle 52"/>
          <p:cNvSpPr/>
          <p:nvPr/>
        </p:nvSpPr>
        <p:spPr bwMode="auto">
          <a:xfrm>
            <a:off x="975206" y="3657698"/>
            <a:ext cx="653566" cy="223629"/>
          </a:xfrm>
          <a:prstGeom prst="rect">
            <a:avLst/>
          </a:prstGeom>
          <a:solidFill>
            <a:schemeClr val="bg1"/>
          </a:solidFill>
          <a:ln w="28575" cap="flat">
            <a:solidFill>
              <a:schemeClr val="tx1"/>
            </a:solid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pic>
        <p:nvPicPr>
          <p:cNvPr id="5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585" y="3712521"/>
            <a:ext cx="146539" cy="8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p:cNvSpPr txBox="1"/>
          <p:nvPr/>
        </p:nvSpPr>
        <p:spPr>
          <a:xfrm>
            <a:off x="1048476" y="3664846"/>
            <a:ext cx="641308" cy="216982"/>
          </a:xfrm>
          <a:prstGeom prst="rect">
            <a:avLst/>
          </a:prstGeom>
          <a:noFill/>
        </p:spPr>
        <p:txBody>
          <a:bodyPr wrap="square" rtlCol="0">
            <a:spAutoFit/>
          </a:bodyPr>
          <a:lstStyle/>
          <a:p>
            <a:pPr algn="ctr">
              <a:lnSpc>
                <a:spcPct val="90000"/>
              </a:lnSpc>
              <a:spcBef>
                <a:spcPts val="600"/>
              </a:spcBef>
            </a:pPr>
            <a:r>
              <a:rPr lang="en-US" sz="900" b="1" dirty="0" smtClean="0">
                <a:solidFill>
                  <a:srgbClr val="39393B"/>
                </a:solidFill>
              </a:rPr>
              <a:t>lan-br1</a:t>
            </a:r>
          </a:p>
        </p:txBody>
      </p:sp>
      <p:grpSp>
        <p:nvGrpSpPr>
          <p:cNvPr id="56" name="Group 55"/>
          <p:cNvGrpSpPr/>
          <p:nvPr/>
        </p:nvGrpSpPr>
        <p:grpSpPr>
          <a:xfrm>
            <a:off x="1067844" y="3883847"/>
            <a:ext cx="444352" cy="189283"/>
            <a:chOff x="71417" y="1385142"/>
            <a:chExt cx="444352" cy="189283"/>
          </a:xfrm>
        </p:grpSpPr>
        <p:sp>
          <p:nvSpPr>
            <p:cNvPr id="57" name="Rounded Rectangle 56"/>
            <p:cNvSpPr/>
            <p:nvPr/>
          </p:nvSpPr>
          <p:spPr bwMode="auto">
            <a:xfrm>
              <a:off x="129987" y="1399179"/>
              <a:ext cx="327213" cy="136783"/>
            </a:xfrm>
            <a:prstGeom prst="roundRect">
              <a:avLst/>
            </a:prstGeom>
            <a:solidFill>
              <a:schemeClr val="tx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rgbClr val="FFFFFF"/>
                </a:solidFill>
                <a:ea typeface="Arial" pitchFamily="-107" charset="0"/>
                <a:cs typeface="Arial" pitchFamily="-107" charset="0"/>
                <a:sym typeface="Arial" pitchFamily="-107" charset="0"/>
              </a:endParaRPr>
            </a:p>
          </p:txBody>
        </p:sp>
        <p:sp>
          <p:nvSpPr>
            <p:cNvPr id="58" name="TextBox 57"/>
            <p:cNvSpPr txBox="1"/>
            <p:nvPr/>
          </p:nvSpPr>
          <p:spPr>
            <a:xfrm>
              <a:off x="71417" y="1385142"/>
              <a:ext cx="444352" cy="189283"/>
            </a:xfrm>
            <a:prstGeom prst="rect">
              <a:avLst/>
            </a:prstGeom>
            <a:noFill/>
          </p:spPr>
          <p:txBody>
            <a:bodyPr wrap="none" rtlCol="0">
              <a:spAutoFit/>
            </a:bodyPr>
            <a:lstStyle/>
            <a:p>
              <a:pPr>
                <a:lnSpc>
                  <a:spcPct val="90000"/>
                </a:lnSpc>
                <a:spcBef>
                  <a:spcPts val="600"/>
                </a:spcBef>
              </a:pPr>
              <a:r>
                <a:rPr lang="en-US" sz="700" b="1" dirty="0" smtClean="0">
                  <a:solidFill>
                    <a:srgbClr val="FFFFFF"/>
                  </a:solidFill>
                </a:rPr>
                <a:t>GE1-0</a:t>
              </a:r>
            </a:p>
          </p:txBody>
        </p:sp>
      </p:grpSp>
      <p:sp>
        <p:nvSpPr>
          <p:cNvPr id="59" name="TextBox 58"/>
          <p:cNvSpPr txBox="1"/>
          <p:nvPr/>
        </p:nvSpPr>
        <p:spPr>
          <a:xfrm>
            <a:off x="2782740" y="4134092"/>
            <a:ext cx="1267328" cy="258532"/>
          </a:xfrm>
          <a:prstGeom prst="rect">
            <a:avLst/>
          </a:prstGeom>
          <a:noFill/>
        </p:spPr>
        <p:txBody>
          <a:bodyPr wrap="square" rtlCol="0">
            <a:spAutoFit/>
          </a:bodyPr>
          <a:lstStyle/>
          <a:p>
            <a:pPr>
              <a:lnSpc>
                <a:spcPct val="90000"/>
              </a:lnSpc>
              <a:spcBef>
                <a:spcPts val="600"/>
              </a:spcBef>
            </a:pPr>
            <a:r>
              <a:rPr lang="en-US" sz="1200" b="1" dirty="0" smtClean="0">
                <a:solidFill>
                  <a:srgbClr val="39393B"/>
                </a:solidFill>
              </a:rPr>
              <a:t>Branch Clients</a:t>
            </a:r>
          </a:p>
        </p:txBody>
      </p:sp>
      <p:sp>
        <p:nvSpPr>
          <p:cNvPr id="60" name="Slide Number Placeholder 1"/>
          <p:cNvSpPr txBox="1">
            <a:spLocks/>
          </p:cNvSpPr>
          <p:nvPr/>
        </p:nvSpPr>
        <p:spPr>
          <a:xfrm>
            <a:off x="8409709" y="4884989"/>
            <a:ext cx="359666" cy="274637"/>
          </a:xfrm>
          <a:prstGeom prst="rect">
            <a:avLst/>
          </a:prstGeom>
        </p:spPr>
        <p:txBody>
          <a:bodyPr vert="horz" lIns="91440" tIns="45720" rIns="91440" bIns="45720" rtlCol="0" anchor="ctr"/>
          <a:lstStyle>
            <a:defPPr>
              <a:defRPr lang="en-US"/>
            </a:defPPr>
            <a:lvl1pPr marL="0" algn="r" defTabSz="685800" rtl="0" eaLnBrk="1" latinLnBrk="0" hangingPunct="1">
              <a:defRPr lang="en-US" sz="600" kern="1200" smtClean="0">
                <a:solidFill>
                  <a:srgbClr val="000000"/>
                </a:solidFill>
                <a:latin typeface="+mn-lt"/>
                <a:ea typeface="+mn-ea"/>
                <a:cs typeface="CiscoSans Thin"/>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6A97DD0-5BE7-4856-A2A9-C42C6688E607}" type="slidenum">
              <a:rPr lang="en-US" smtClean="0"/>
              <a:pPr/>
              <a:t>32</a:t>
            </a:fld>
            <a:endParaRPr lang="en-US" dirty="0"/>
          </a:p>
        </p:txBody>
      </p:sp>
      <p:sp>
        <p:nvSpPr>
          <p:cNvPr id="61" name="Rectangle 60"/>
          <p:cNvSpPr/>
          <p:nvPr/>
        </p:nvSpPr>
        <p:spPr bwMode="auto">
          <a:xfrm>
            <a:off x="7298871" y="4511944"/>
            <a:ext cx="1066800" cy="368794"/>
          </a:xfrm>
          <a:prstGeom prst="rect">
            <a:avLst/>
          </a:prstGeom>
          <a:solidFill>
            <a:schemeClr val="bg1"/>
          </a:solidFill>
          <a:ln w="12700" cap="flat">
            <a:noFill/>
            <a:miter lim="800000"/>
            <a:headEnd type="none" w="med" len="med"/>
            <a:tailEnd type="none" w="med" len="med"/>
          </a:ln>
        </p:spPr>
        <p:txBody>
          <a:bodyPr lIns="91436" tIns="45718" rIns="91436" bIns="45718"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62" name="TextBox 61"/>
          <p:cNvSpPr txBox="1"/>
          <p:nvPr/>
        </p:nvSpPr>
        <p:spPr>
          <a:xfrm>
            <a:off x="4649848" y="3037915"/>
            <a:ext cx="4419600" cy="1979769"/>
          </a:xfrm>
          <a:prstGeom prst="rect">
            <a:avLst/>
          </a:prstGeom>
          <a:noFill/>
        </p:spPr>
        <p:txBody>
          <a:bodyPr wrap="square" lIns="91436" tIns="45718" rIns="91436" bIns="45718" rtlCol="0">
            <a:spAutoFit/>
          </a:bodyPr>
          <a:lstStyle/>
          <a:p>
            <a:pPr defTabSz="685766">
              <a:lnSpc>
                <a:spcPct val="90000"/>
              </a:lnSpc>
              <a:spcBef>
                <a:spcPts val="600"/>
              </a:spcBef>
            </a:pPr>
            <a:r>
              <a:rPr lang="en-US" sz="1400" b="1" dirty="0">
                <a:solidFill>
                  <a:srgbClr val="00B050"/>
                </a:solidFill>
              </a:rPr>
              <a:t>Viptela vEdge    </a:t>
            </a:r>
            <a:r>
              <a:rPr lang="en-US" sz="1400" b="1" dirty="0" smtClean="0">
                <a:solidFill>
                  <a:srgbClr val="00B050"/>
                </a:solidFill>
              </a:rPr>
              <a:t>SD-WAN </a:t>
            </a:r>
            <a:r>
              <a:rPr lang="en-US" sz="1400" b="1" dirty="0">
                <a:solidFill>
                  <a:srgbClr val="00B050"/>
                </a:solidFill>
              </a:rPr>
              <a:t>Service</a:t>
            </a:r>
          </a:p>
          <a:p>
            <a:pPr defTabSz="685766">
              <a:lnSpc>
                <a:spcPct val="90000"/>
              </a:lnSpc>
              <a:spcBef>
                <a:spcPts val="600"/>
              </a:spcBef>
            </a:pPr>
            <a:r>
              <a:rPr lang="en-US" sz="1400" b="1" dirty="0">
                <a:solidFill>
                  <a:srgbClr val="0070C0"/>
                </a:solidFill>
              </a:rPr>
              <a:t>Cisco </a:t>
            </a:r>
            <a:r>
              <a:rPr lang="en-US" sz="1400" b="1" dirty="0" smtClean="0">
                <a:solidFill>
                  <a:srgbClr val="0070C0"/>
                </a:solidFill>
              </a:rPr>
              <a:t>vWAAS    WAN </a:t>
            </a:r>
            <a:r>
              <a:rPr lang="en-US" sz="1400" b="1" dirty="0">
                <a:solidFill>
                  <a:srgbClr val="0070C0"/>
                </a:solidFill>
              </a:rPr>
              <a:t>acceleration </a:t>
            </a:r>
          </a:p>
          <a:p>
            <a:pPr defTabSz="685766">
              <a:lnSpc>
                <a:spcPct val="90000"/>
              </a:lnSpc>
              <a:spcBef>
                <a:spcPts val="600"/>
              </a:spcBef>
            </a:pPr>
            <a:r>
              <a:rPr lang="en-US" sz="1400" b="1" dirty="0">
                <a:solidFill>
                  <a:srgbClr val="0070C0"/>
                </a:solidFill>
              </a:rPr>
              <a:t>Cisco ISRv         </a:t>
            </a:r>
            <a:r>
              <a:rPr lang="en-US" sz="1400" b="1" dirty="0" smtClean="0">
                <a:solidFill>
                  <a:srgbClr val="0070C0"/>
                </a:solidFill>
              </a:rPr>
              <a:t>IOS-XE routing and mgt</a:t>
            </a:r>
            <a:endParaRPr lang="en-US" sz="1400" b="1" dirty="0">
              <a:solidFill>
                <a:srgbClr val="0070C0"/>
              </a:solidFill>
            </a:endParaRPr>
          </a:p>
          <a:p>
            <a:pPr defTabSz="685766">
              <a:lnSpc>
                <a:spcPct val="90000"/>
              </a:lnSpc>
              <a:spcBef>
                <a:spcPts val="600"/>
              </a:spcBef>
            </a:pPr>
            <a:r>
              <a:rPr lang="en-US" sz="1400" b="1" dirty="0" smtClean="0">
                <a:solidFill>
                  <a:srgbClr val="C00000"/>
                </a:solidFill>
              </a:rPr>
              <a:t>Palo </a:t>
            </a:r>
            <a:r>
              <a:rPr lang="en-US" sz="1400" b="1" dirty="0">
                <a:solidFill>
                  <a:srgbClr val="C00000"/>
                </a:solidFill>
              </a:rPr>
              <a:t>Alto FW      </a:t>
            </a:r>
            <a:r>
              <a:rPr lang="en-US" sz="1400" b="1" dirty="0" smtClean="0">
                <a:solidFill>
                  <a:srgbClr val="C00000"/>
                </a:solidFill>
              </a:rPr>
              <a:t>WAN </a:t>
            </a:r>
            <a:r>
              <a:rPr lang="en-US" sz="1400" b="1" dirty="0">
                <a:solidFill>
                  <a:srgbClr val="C00000"/>
                </a:solidFill>
              </a:rPr>
              <a:t>firewall + 		       </a:t>
            </a:r>
            <a:r>
              <a:rPr lang="en-US" sz="1400" b="1" dirty="0" smtClean="0">
                <a:solidFill>
                  <a:srgbClr val="C00000"/>
                </a:solidFill>
              </a:rPr>
              <a:t>           		Intrusion </a:t>
            </a:r>
            <a:r>
              <a:rPr lang="en-US" sz="1400" b="1" dirty="0">
                <a:solidFill>
                  <a:srgbClr val="C00000"/>
                </a:solidFill>
              </a:rPr>
              <a:t>Protection Service (IPS</a:t>
            </a:r>
            <a:r>
              <a:rPr lang="en-US" sz="1400" b="1" dirty="0" smtClean="0">
                <a:solidFill>
                  <a:srgbClr val="C00000"/>
                </a:solidFill>
              </a:rPr>
              <a:t>)</a:t>
            </a:r>
          </a:p>
          <a:p>
            <a:pPr defTabSz="685766">
              <a:lnSpc>
                <a:spcPct val="90000"/>
              </a:lnSpc>
              <a:spcBef>
                <a:spcPts val="600"/>
              </a:spcBef>
            </a:pPr>
            <a:r>
              <a:rPr lang="en-US" sz="1400" b="1" dirty="0" smtClean="0">
                <a:solidFill>
                  <a:srgbClr val="39393B"/>
                </a:solidFill>
              </a:rPr>
              <a:t>Cisco </a:t>
            </a:r>
            <a:r>
              <a:rPr lang="en-US" sz="1400" b="1" dirty="0">
                <a:solidFill>
                  <a:srgbClr val="39393B"/>
                </a:solidFill>
              </a:rPr>
              <a:t>NFVIS      </a:t>
            </a:r>
            <a:r>
              <a:rPr lang="en-US" sz="1400" b="1" dirty="0" smtClean="0">
                <a:solidFill>
                  <a:srgbClr val="39393B"/>
                </a:solidFill>
              </a:rPr>
              <a:t>vBranch </a:t>
            </a:r>
            <a:r>
              <a:rPr lang="en-US" sz="1400" b="1" dirty="0">
                <a:solidFill>
                  <a:srgbClr val="39393B"/>
                </a:solidFill>
              </a:rPr>
              <a:t>service chaining            	             </a:t>
            </a:r>
            <a:r>
              <a:rPr lang="en-US" sz="1400" b="1" dirty="0" smtClean="0">
                <a:solidFill>
                  <a:srgbClr val="39393B"/>
                </a:solidFill>
              </a:rPr>
              <a:t> 	              and </a:t>
            </a:r>
            <a:r>
              <a:rPr lang="en-US" sz="1400" b="1" dirty="0">
                <a:solidFill>
                  <a:srgbClr val="39393B"/>
                </a:solidFill>
              </a:rPr>
              <a:t>VNF Lifecycle mgt</a:t>
            </a:r>
          </a:p>
          <a:p>
            <a:pPr defTabSz="685766">
              <a:lnSpc>
                <a:spcPct val="90000"/>
              </a:lnSpc>
              <a:spcBef>
                <a:spcPts val="600"/>
              </a:spcBef>
            </a:pPr>
            <a:endParaRPr lang="en-US" sz="1000" dirty="0">
              <a:solidFill>
                <a:srgbClr val="C00000"/>
              </a:solidFill>
            </a:endParaRPr>
          </a:p>
        </p:txBody>
      </p:sp>
      <p:sp>
        <p:nvSpPr>
          <p:cNvPr id="63" name="Oval 62"/>
          <p:cNvSpPr/>
          <p:nvPr/>
        </p:nvSpPr>
        <p:spPr bwMode="auto">
          <a:xfrm>
            <a:off x="8416699" y="4425846"/>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sp>
        <p:nvSpPr>
          <p:cNvPr id="64" name="Oval 63"/>
          <p:cNvSpPr/>
          <p:nvPr/>
        </p:nvSpPr>
        <p:spPr bwMode="auto">
          <a:xfrm>
            <a:off x="8621485" y="4424411"/>
            <a:ext cx="76200" cy="76200"/>
          </a:xfrm>
          <a:prstGeom prst="ellipse">
            <a:avLst/>
          </a:prstGeom>
          <a:solidFill>
            <a:schemeClr val="tx1"/>
          </a:solidFill>
          <a:ln w="12700" cap="flat">
            <a:noFill/>
            <a:miter lim="800000"/>
            <a:headEnd type="none" w="med" len="med"/>
            <a:tailEnd type="none" w="med" len="med"/>
          </a:ln>
        </p:spPr>
        <p:txBody>
          <a:bodyPr lIns="91436" tIns="45718" rIns="91436" bIns="45718" spcCol="0" rtlCol="0" anchor="ctr"/>
          <a:lstStyle/>
          <a:p>
            <a:pPr algn="ctr" defTabSz="514325"/>
            <a:endParaRPr lang="en-US" dirty="0" err="1" smtClean="0">
              <a:solidFill>
                <a:srgbClr val="FFFFFF"/>
              </a:solidFill>
              <a:ea typeface="Arial" pitchFamily="-107" charset="0"/>
              <a:cs typeface="Arial" pitchFamily="-107" charset="0"/>
              <a:sym typeface="Arial" pitchFamily="-107" charset="0"/>
            </a:endParaRPr>
          </a:p>
        </p:txBody>
      </p:sp>
      <p:cxnSp>
        <p:nvCxnSpPr>
          <p:cNvPr id="65" name="Straight Connector 64"/>
          <p:cNvCxnSpPr>
            <a:endCxn id="64" idx="6"/>
          </p:cNvCxnSpPr>
          <p:nvPr/>
        </p:nvCxnSpPr>
        <p:spPr bwMode="auto">
          <a:xfrm flipV="1">
            <a:off x="8454799" y="4462511"/>
            <a:ext cx="242886" cy="1436"/>
          </a:xfrm>
          <a:prstGeom prst="line">
            <a:avLst/>
          </a:prstGeom>
          <a:solidFill>
            <a:srgbClr val="0183B7"/>
          </a:solidFill>
          <a:ln w="9525" cap="flat" cmpd="sng" algn="ctr">
            <a:solidFill>
              <a:schemeClr val="tx1"/>
            </a:solidFill>
            <a:prstDash val="solid"/>
            <a:round/>
            <a:headEnd type="none" w="med" len="med"/>
            <a:tailEnd type="none" w="med" len="med"/>
          </a:ln>
          <a:effectLst/>
        </p:spPr>
      </p:cxnSp>
      <p:pic>
        <p:nvPicPr>
          <p:cNvPr id="6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9974" y="3032900"/>
            <a:ext cx="256768" cy="145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4947585" y="2795559"/>
            <a:ext cx="691215" cy="175433"/>
          </a:xfrm>
          <a:prstGeom prst="rect">
            <a:avLst/>
          </a:prstGeom>
          <a:noFill/>
        </p:spPr>
        <p:txBody>
          <a:bodyPr wrap="none" rtlCol="0">
            <a:spAutoFit/>
          </a:bodyPr>
          <a:lstStyle/>
          <a:p>
            <a:pPr>
              <a:lnSpc>
                <a:spcPct val="90000"/>
              </a:lnSpc>
              <a:spcBef>
                <a:spcPts val="600"/>
              </a:spcBef>
            </a:pPr>
            <a:r>
              <a:rPr lang="en-US" sz="600" b="1" dirty="0" smtClean="0">
                <a:solidFill>
                  <a:srgbClr val="39393B"/>
                </a:solidFill>
              </a:rPr>
              <a:t>VMS Services</a:t>
            </a:r>
          </a:p>
        </p:txBody>
      </p:sp>
      <p:pic>
        <p:nvPicPr>
          <p:cNvPr id="6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0599" y="1074843"/>
            <a:ext cx="3962401" cy="1872922"/>
          </a:xfrm>
          <a:prstGeom prst="rect">
            <a:avLst/>
          </a:prstGeom>
          <a:noFill/>
          <a:ln w="317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8" name="TextBox 67"/>
          <p:cNvSpPr txBox="1"/>
          <p:nvPr/>
        </p:nvSpPr>
        <p:spPr>
          <a:xfrm>
            <a:off x="6249545" y="1184068"/>
            <a:ext cx="1220206" cy="244682"/>
          </a:xfrm>
          <a:prstGeom prst="rect">
            <a:avLst/>
          </a:prstGeom>
          <a:noFill/>
        </p:spPr>
        <p:txBody>
          <a:bodyPr wrap="none" rtlCol="0">
            <a:spAutoFit/>
          </a:bodyPr>
          <a:lstStyle/>
          <a:p>
            <a:pPr>
              <a:lnSpc>
                <a:spcPct val="90000"/>
              </a:lnSpc>
              <a:spcBef>
                <a:spcPts val="600"/>
              </a:spcBef>
            </a:pPr>
            <a:r>
              <a:rPr lang="en-US" sz="1100" dirty="0" smtClean="0"/>
              <a:t>VMS Dashboard</a:t>
            </a:r>
          </a:p>
        </p:txBody>
      </p:sp>
    </p:spTree>
    <p:extLst>
      <p:ext uri="{BB962C8B-B14F-4D97-AF65-F5344CB8AC3E}">
        <p14:creationId xmlns:p14="http://schemas.microsoft.com/office/powerpoint/2010/main" val="6136399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4954" y="1167524"/>
            <a:ext cx="2227605" cy="1243987"/>
          </a:xfrm>
          <a:prstGeom prst="rect">
            <a:avLst/>
          </a:prstGeom>
          <a:noFill/>
          <a:ln w="317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p:cNvSpPr/>
          <p:nvPr/>
        </p:nvSpPr>
        <p:spPr bwMode="auto">
          <a:xfrm>
            <a:off x="227242" y="4654157"/>
            <a:ext cx="1210157" cy="419100"/>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14" name="Right Arrow 13"/>
          <p:cNvSpPr/>
          <p:nvPr/>
        </p:nvSpPr>
        <p:spPr bwMode="auto">
          <a:xfrm rot="5400000">
            <a:off x="7047460" y="2094700"/>
            <a:ext cx="529543" cy="512319"/>
          </a:xfrm>
          <a:prstGeom prst="rightArrow">
            <a:avLst>
              <a:gd name="adj1" fmla="val 50000"/>
              <a:gd name="adj2" fmla="val 58107"/>
            </a:avLst>
          </a:prstGeom>
          <a:solidFill>
            <a:schemeClr val="accent1"/>
          </a:solidFill>
          <a:ln w="12700" cap="flat">
            <a:noFill/>
            <a:miter lim="800000"/>
            <a:headEnd type="none" w="med" len="med"/>
            <a:tailEnd type="none" w="med" len="med"/>
          </a:ln>
          <a:scene3d>
            <a:camera prst="orthographicFront"/>
            <a:lightRig rig="threePt" dir="t"/>
          </a:scene3d>
          <a:sp3d>
            <a:bevelT w="165100" prst="coolSlant"/>
          </a:sp3d>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18" name="Right Arrow 17"/>
          <p:cNvSpPr/>
          <p:nvPr/>
        </p:nvSpPr>
        <p:spPr bwMode="auto">
          <a:xfrm>
            <a:off x="4181475" y="3625471"/>
            <a:ext cx="1049431" cy="564776"/>
          </a:xfrm>
          <a:prstGeom prst="rightArrow">
            <a:avLst>
              <a:gd name="adj1" fmla="val 50000"/>
              <a:gd name="adj2" fmla="val 50615"/>
            </a:avLst>
          </a:prstGeom>
          <a:solidFill>
            <a:schemeClr val="accent1"/>
          </a:solidFill>
          <a:ln w="12700" cap="flat">
            <a:noFill/>
            <a:miter lim="800000"/>
            <a:headEnd type="none" w="med" len="med"/>
            <a:tailEnd type="none" w="med" len="med"/>
          </a:ln>
          <a:scene3d>
            <a:camera prst="orthographicFront"/>
            <a:lightRig rig="threePt" dir="t"/>
          </a:scene3d>
          <a:sp3d>
            <a:bevelT w="165100" prst="coolSlant"/>
          </a:sp3d>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791" y="2978943"/>
            <a:ext cx="3057803" cy="1968673"/>
          </a:xfrm>
          <a:prstGeom prst="rect">
            <a:avLst/>
          </a:prstGeom>
          <a:noFill/>
          <a:ln w="317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Right Arrow 8"/>
          <p:cNvSpPr/>
          <p:nvPr/>
        </p:nvSpPr>
        <p:spPr bwMode="auto">
          <a:xfrm rot="5400000">
            <a:off x="2172027" y="2693298"/>
            <a:ext cx="733914" cy="564776"/>
          </a:xfrm>
          <a:prstGeom prst="rightArrow">
            <a:avLst>
              <a:gd name="adj1" fmla="val 50000"/>
              <a:gd name="adj2" fmla="val 50615"/>
            </a:avLst>
          </a:prstGeom>
          <a:solidFill>
            <a:schemeClr val="accent1"/>
          </a:solidFill>
          <a:ln w="12700" cap="flat">
            <a:noFill/>
            <a:miter lim="800000"/>
            <a:headEnd type="none" w="med" len="med"/>
            <a:tailEnd type="none" w="med" len="med"/>
          </a:ln>
          <a:scene3d>
            <a:camera prst="orthographicFront"/>
            <a:lightRig rig="threePt" dir="t"/>
          </a:scene3d>
          <a:sp3d>
            <a:bevelT w="165100" prst="coolSlant"/>
          </a:sp3d>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8" name="Rectangle 7"/>
          <p:cNvSpPr/>
          <p:nvPr/>
        </p:nvSpPr>
        <p:spPr bwMode="auto">
          <a:xfrm>
            <a:off x="6894209" y="530000"/>
            <a:ext cx="2263589" cy="61155"/>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2" name="Slide Number Placeholder 1"/>
          <p:cNvSpPr>
            <a:spLocks noGrp="1"/>
          </p:cNvSpPr>
          <p:nvPr>
            <p:ph type="sldNum" sz="quarter" idx="4"/>
          </p:nvPr>
        </p:nvSpPr>
        <p:spPr/>
        <p:txBody>
          <a:bodyPr/>
          <a:lstStyle/>
          <a:p>
            <a:fld id="{96A97DD0-5BE7-4856-A2A9-C42C6688E607}" type="slidenum">
              <a:rPr lang="en-US" smtClean="0"/>
              <a:pPr/>
              <a:t>33</a:t>
            </a:fld>
            <a:endParaRPr lang="en-US" dirty="0"/>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984" y="800049"/>
            <a:ext cx="4031611" cy="1983333"/>
          </a:xfrm>
          <a:prstGeom prst="rect">
            <a:avLst/>
          </a:prstGeom>
          <a:noFill/>
          <a:ln w="317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642691" y="511966"/>
            <a:ext cx="3822713" cy="286232"/>
          </a:xfrm>
          <a:prstGeom prst="rect">
            <a:avLst/>
          </a:prstGeom>
          <a:noFill/>
        </p:spPr>
        <p:txBody>
          <a:bodyPr wrap="none" rtlCol="0">
            <a:spAutoFit/>
          </a:bodyPr>
          <a:lstStyle/>
          <a:p>
            <a:pPr>
              <a:lnSpc>
                <a:spcPct val="90000"/>
              </a:lnSpc>
              <a:spcBef>
                <a:spcPts val="600"/>
              </a:spcBef>
            </a:pPr>
            <a:r>
              <a:rPr lang="en-US" sz="1400" dirty="0" smtClean="0"/>
              <a:t>Cisco VMS – Create Viptela Service Template</a:t>
            </a:r>
          </a:p>
        </p:txBody>
      </p:sp>
      <p:sp>
        <p:nvSpPr>
          <p:cNvPr id="12" name="TextBox 11"/>
          <p:cNvSpPr txBox="1"/>
          <p:nvPr/>
        </p:nvSpPr>
        <p:spPr>
          <a:xfrm>
            <a:off x="5431923" y="2558715"/>
            <a:ext cx="3547702" cy="286232"/>
          </a:xfrm>
          <a:prstGeom prst="rect">
            <a:avLst/>
          </a:prstGeom>
          <a:noFill/>
        </p:spPr>
        <p:txBody>
          <a:bodyPr wrap="none" rtlCol="0">
            <a:spAutoFit/>
          </a:bodyPr>
          <a:lstStyle/>
          <a:p>
            <a:pPr>
              <a:lnSpc>
                <a:spcPct val="90000"/>
              </a:lnSpc>
              <a:spcBef>
                <a:spcPts val="600"/>
              </a:spcBef>
            </a:pPr>
            <a:r>
              <a:rPr lang="en-US" sz="1400" dirty="0" smtClean="0"/>
              <a:t>Viptela VNF Running on the VMS vBranch</a:t>
            </a:r>
          </a:p>
        </p:txBody>
      </p:sp>
      <p:sp>
        <p:nvSpPr>
          <p:cNvPr id="17" name="TextBox 16"/>
          <p:cNvSpPr txBox="1"/>
          <p:nvPr/>
        </p:nvSpPr>
        <p:spPr>
          <a:xfrm>
            <a:off x="0" y="3468672"/>
            <a:ext cx="1251792" cy="1255728"/>
          </a:xfrm>
          <a:prstGeom prst="rect">
            <a:avLst/>
          </a:prstGeom>
          <a:noFill/>
        </p:spPr>
        <p:txBody>
          <a:bodyPr wrap="square" rtlCol="0">
            <a:spAutoFit/>
          </a:bodyPr>
          <a:lstStyle/>
          <a:p>
            <a:pPr>
              <a:lnSpc>
                <a:spcPct val="90000"/>
              </a:lnSpc>
              <a:spcBef>
                <a:spcPts val="600"/>
              </a:spcBef>
            </a:pPr>
            <a:r>
              <a:rPr lang="en-US" sz="1200" dirty="0" smtClean="0"/>
              <a:t>Simply on-board a VMS vBranch with the Viptela Template and Zero Touch Provisioning</a:t>
            </a:r>
          </a:p>
        </p:txBody>
      </p:sp>
      <p:sp>
        <p:nvSpPr>
          <p:cNvPr id="11" name="TextBox 10"/>
          <p:cNvSpPr txBox="1"/>
          <p:nvPr/>
        </p:nvSpPr>
        <p:spPr>
          <a:xfrm>
            <a:off x="1340262" y="63977"/>
            <a:ext cx="6409960" cy="424732"/>
          </a:xfrm>
          <a:prstGeom prst="rect">
            <a:avLst/>
          </a:prstGeom>
          <a:noFill/>
        </p:spPr>
        <p:txBody>
          <a:bodyPr wrap="none" rtlCol="0">
            <a:spAutoFit/>
          </a:bodyPr>
          <a:lstStyle/>
          <a:p>
            <a:pPr>
              <a:lnSpc>
                <a:spcPct val="90000"/>
              </a:lnSpc>
              <a:spcBef>
                <a:spcPts val="600"/>
              </a:spcBef>
            </a:pPr>
            <a:r>
              <a:rPr lang="en-US" sz="2400" dirty="0" smtClean="0">
                <a:solidFill>
                  <a:schemeClr val="accent6"/>
                </a:solidFill>
              </a:rPr>
              <a:t>Viptela vEdge Running from on VMS vBranch</a:t>
            </a:r>
          </a:p>
        </p:txBody>
      </p:sp>
      <p:sp>
        <p:nvSpPr>
          <p:cNvPr id="21" name="TextBox 20"/>
          <p:cNvSpPr txBox="1"/>
          <p:nvPr/>
        </p:nvSpPr>
        <p:spPr>
          <a:xfrm>
            <a:off x="6016697" y="488709"/>
            <a:ext cx="3068895" cy="286232"/>
          </a:xfrm>
          <a:prstGeom prst="rect">
            <a:avLst/>
          </a:prstGeom>
          <a:noFill/>
        </p:spPr>
        <p:txBody>
          <a:bodyPr wrap="square" rtlCol="0">
            <a:spAutoFit/>
          </a:bodyPr>
          <a:lstStyle/>
          <a:p>
            <a:pPr algn="ctr">
              <a:lnSpc>
                <a:spcPct val="90000"/>
              </a:lnSpc>
              <a:spcBef>
                <a:spcPts val="600"/>
              </a:spcBef>
            </a:pPr>
            <a:r>
              <a:rPr lang="en-US" sz="1400" dirty="0" smtClean="0"/>
              <a:t>Viptela Management Dashboard</a:t>
            </a:r>
          </a:p>
        </p:txBody>
      </p:sp>
      <p:sp>
        <p:nvSpPr>
          <p:cNvPr id="23" name="Oval 22"/>
          <p:cNvSpPr/>
          <p:nvPr/>
        </p:nvSpPr>
        <p:spPr bwMode="auto">
          <a:xfrm>
            <a:off x="3271738" y="4070100"/>
            <a:ext cx="409528" cy="389965"/>
          </a:xfrm>
          <a:prstGeom prst="ellipse">
            <a:avLst/>
          </a:prstGeom>
          <a:noFill/>
          <a:ln w="12700" cap="flat">
            <a:solidFill>
              <a:srgbClr val="FFFF00"/>
            </a:solidFill>
            <a:miter lim="800000"/>
            <a:headEnd type="none" w="med" len="med"/>
            <a:tailEnd type="none" w="med" len="med"/>
          </a:ln>
          <a:effectLst>
            <a:glow rad="63500">
              <a:schemeClr val="accent2">
                <a:satMod val="175000"/>
                <a:alpha val="40000"/>
              </a:schemeClr>
            </a:glow>
          </a:effectLst>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27" name="Oval 26"/>
          <p:cNvSpPr/>
          <p:nvPr/>
        </p:nvSpPr>
        <p:spPr>
          <a:xfrm>
            <a:off x="351738" y="473419"/>
            <a:ext cx="291896" cy="280622"/>
          </a:xfrm>
          <a:prstGeom prst="ellipse">
            <a:avLst/>
          </a:prstGeom>
          <a:solidFill>
            <a:schemeClr val="tx1"/>
          </a:solidFill>
          <a:ln w="1270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algn="ctr" defTabSz="342875"/>
            <a:r>
              <a:rPr lang="en-US" sz="1400" b="1" dirty="0">
                <a:solidFill>
                  <a:srgbClr val="FFFFFF"/>
                </a:solidFill>
                <a:latin typeface="Arial" panose="020B0604020202020204" pitchFamily="34" charset="0"/>
                <a:cs typeface="Arial" panose="020B0604020202020204" pitchFamily="34" charset="0"/>
              </a:rPr>
              <a:t>1</a:t>
            </a:r>
          </a:p>
        </p:txBody>
      </p:sp>
      <p:sp>
        <p:nvSpPr>
          <p:cNvPr id="28" name="Oval 27"/>
          <p:cNvSpPr/>
          <p:nvPr/>
        </p:nvSpPr>
        <p:spPr>
          <a:xfrm>
            <a:off x="341424" y="3205528"/>
            <a:ext cx="291896" cy="280622"/>
          </a:xfrm>
          <a:prstGeom prst="ellipse">
            <a:avLst/>
          </a:prstGeom>
          <a:solidFill>
            <a:schemeClr val="tx1"/>
          </a:solidFill>
          <a:ln w="1270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algn="ctr" defTabSz="342875"/>
            <a:r>
              <a:rPr lang="en-US" sz="1400" b="1" dirty="0">
                <a:solidFill>
                  <a:srgbClr val="FFFFFF"/>
                </a:solidFill>
                <a:latin typeface="Arial" panose="020B0604020202020204" pitchFamily="34" charset="0"/>
                <a:cs typeface="Arial" panose="020B0604020202020204" pitchFamily="34" charset="0"/>
              </a:rPr>
              <a:t>2</a:t>
            </a:r>
          </a:p>
        </p:txBody>
      </p:sp>
      <p:sp>
        <p:nvSpPr>
          <p:cNvPr id="29" name="Oval 28"/>
          <p:cNvSpPr/>
          <p:nvPr/>
        </p:nvSpPr>
        <p:spPr>
          <a:xfrm>
            <a:off x="5166383" y="2558715"/>
            <a:ext cx="291896" cy="280622"/>
          </a:xfrm>
          <a:prstGeom prst="ellipse">
            <a:avLst/>
          </a:prstGeom>
          <a:solidFill>
            <a:schemeClr val="tx1"/>
          </a:solidFill>
          <a:ln w="1270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algn="ctr" defTabSz="342875"/>
            <a:r>
              <a:rPr lang="en-US" sz="1400" b="1" dirty="0">
                <a:solidFill>
                  <a:srgbClr val="FFFFFF"/>
                </a:solidFill>
                <a:latin typeface="Arial" panose="020B0604020202020204" pitchFamily="34" charset="0"/>
                <a:cs typeface="Arial" panose="020B0604020202020204" pitchFamily="34" charset="0"/>
              </a:rPr>
              <a:t>3</a:t>
            </a:r>
          </a:p>
        </p:txBody>
      </p:sp>
      <p:sp>
        <p:nvSpPr>
          <p:cNvPr id="30" name="Oval 29"/>
          <p:cNvSpPr/>
          <p:nvPr/>
        </p:nvSpPr>
        <p:spPr>
          <a:xfrm>
            <a:off x="5910837" y="495932"/>
            <a:ext cx="291896" cy="280622"/>
          </a:xfrm>
          <a:prstGeom prst="ellipse">
            <a:avLst/>
          </a:prstGeom>
          <a:solidFill>
            <a:schemeClr val="tx1"/>
          </a:solidFill>
          <a:ln w="1270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algn="ctr" defTabSz="342875"/>
            <a:r>
              <a:rPr lang="en-US" sz="1400" b="1" dirty="0">
                <a:solidFill>
                  <a:srgbClr val="FFFFFF"/>
                </a:solidFill>
                <a:latin typeface="Arial" panose="020B0604020202020204" pitchFamily="34" charset="0"/>
                <a:cs typeface="Arial" panose="020B0604020202020204" pitchFamily="34" charset="0"/>
              </a:rPr>
              <a:t>4</a:t>
            </a:r>
          </a:p>
        </p:txBody>
      </p:sp>
      <p:pic>
        <p:nvPicPr>
          <p:cNvPr id="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784" y="1777428"/>
            <a:ext cx="1760699" cy="63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bwMode="auto">
          <a:xfrm>
            <a:off x="2421370" y="1927604"/>
            <a:ext cx="409528" cy="389965"/>
          </a:xfrm>
          <a:prstGeom prst="ellipse">
            <a:avLst/>
          </a:prstGeom>
          <a:noFill/>
          <a:ln w="12700" cap="flat">
            <a:solidFill>
              <a:srgbClr val="FFFF00"/>
            </a:solidFill>
            <a:miter lim="800000"/>
            <a:headEnd type="none" w="med" len="med"/>
            <a:tailEnd type="none" w="med" len="med"/>
          </a:ln>
          <a:effectLst>
            <a:glow rad="63500">
              <a:schemeClr val="accent2">
                <a:satMod val="175000"/>
                <a:alpha val="40000"/>
              </a:schemeClr>
            </a:glow>
          </a:effectLst>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3" name="Rectangle 2"/>
          <p:cNvSpPr/>
          <p:nvPr/>
        </p:nvSpPr>
        <p:spPr bwMode="auto">
          <a:xfrm>
            <a:off x="2338388" y="1791715"/>
            <a:ext cx="291858" cy="60898"/>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pic>
        <p:nvPicPr>
          <p:cNvPr id="36" name="Picture 35"/>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9927"/>
          <a:stretch/>
        </p:blipFill>
        <p:spPr>
          <a:xfrm>
            <a:off x="6324600" y="800049"/>
            <a:ext cx="2504187" cy="1409751"/>
          </a:xfrm>
          <a:prstGeom prst="rect">
            <a:avLst/>
          </a:prstGeom>
          <a:ln w="28575">
            <a:solidFill>
              <a:schemeClr val="tx1"/>
            </a:solidFill>
          </a:ln>
          <a:effectLst>
            <a:outerShdw blurRad="50800" dist="38100" algn="l" rotWithShape="0">
              <a:prstClr val="black">
                <a:alpha val="40000"/>
              </a:prstClr>
            </a:outerShdw>
          </a:effec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143" y="2924421"/>
            <a:ext cx="3545949" cy="1960568"/>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bwMode="auto">
          <a:xfrm>
            <a:off x="5874288" y="3083513"/>
            <a:ext cx="810991" cy="645207"/>
          </a:xfrm>
          <a:prstGeom prst="ellipse">
            <a:avLst/>
          </a:prstGeom>
          <a:noFill/>
          <a:ln w="12700" cap="flat">
            <a:solidFill>
              <a:srgbClr val="FFFF00"/>
            </a:solidFill>
            <a:miter lim="800000"/>
            <a:headEnd type="none" w="med" len="med"/>
            <a:tailEnd type="none" w="med" len="med"/>
          </a:ln>
          <a:effectLst>
            <a:glow rad="63500">
              <a:schemeClr val="accent2">
                <a:satMod val="175000"/>
                <a:alpha val="40000"/>
              </a:schemeClr>
            </a:glow>
          </a:effectLst>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pic>
        <p:nvPicPr>
          <p:cNvPr id="37" name="Picture 36"/>
          <p:cNvPicPr>
            <a:picLocks noChangeAspect="1"/>
          </p:cNvPicPr>
          <p:nvPr/>
        </p:nvPicPr>
        <p:blipFill>
          <a:blip r:embed="rId9"/>
          <a:stretch>
            <a:fillRect/>
          </a:stretch>
        </p:blipFill>
        <p:spPr>
          <a:xfrm>
            <a:off x="2338388" y="2426766"/>
            <a:ext cx="625466" cy="151988"/>
          </a:xfrm>
          <a:prstGeom prst="rect">
            <a:avLst/>
          </a:prstGeom>
        </p:spPr>
      </p:pic>
      <p:pic>
        <p:nvPicPr>
          <p:cNvPr id="38" name="Picture 37"/>
          <p:cNvPicPr>
            <a:picLocks noChangeAspect="1"/>
          </p:cNvPicPr>
          <p:nvPr/>
        </p:nvPicPr>
        <p:blipFill>
          <a:blip r:embed="rId9"/>
          <a:stretch>
            <a:fillRect/>
          </a:stretch>
        </p:blipFill>
        <p:spPr>
          <a:xfrm>
            <a:off x="3055800" y="3878008"/>
            <a:ext cx="625466" cy="151988"/>
          </a:xfrm>
          <a:prstGeom prst="rect">
            <a:avLst/>
          </a:prstGeom>
        </p:spPr>
      </p:pic>
      <p:pic>
        <p:nvPicPr>
          <p:cNvPr id="39" name="Picture 38"/>
          <p:cNvPicPr>
            <a:picLocks noChangeAspect="1"/>
          </p:cNvPicPr>
          <p:nvPr/>
        </p:nvPicPr>
        <p:blipFill>
          <a:blip r:embed="rId9"/>
          <a:stretch>
            <a:fillRect/>
          </a:stretch>
        </p:blipFill>
        <p:spPr>
          <a:xfrm>
            <a:off x="5967050" y="3802014"/>
            <a:ext cx="625466" cy="151988"/>
          </a:xfrm>
          <a:prstGeom prst="rect">
            <a:avLst/>
          </a:prstGeom>
        </p:spPr>
      </p:pic>
      <p:pic>
        <p:nvPicPr>
          <p:cNvPr id="40" name="Picture 39"/>
          <p:cNvPicPr>
            <a:picLocks noChangeAspect="1"/>
          </p:cNvPicPr>
          <p:nvPr/>
        </p:nvPicPr>
        <p:blipFill>
          <a:blip r:embed="rId9"/>
          <a:stretch>
            <a:fillRect/>
          </a:stretch>
        </p:blipFill>
        <p:spPr>
          <a:xfrm>
            <a:off x="8126455" y="1571972"/>
            <a:ext cx="625466" cy="151988"/>
          </a:xfrm>
          <a:prstGeom prst="rect">
            <a:avLst/>
          </a:prstGeom>
        </p:spPr>
      </p:pic>
      <p:sp>
        <p:nvSpPr>
          <p:cNvPr id="4" name="TextBox 3"/>
          <p:cNvSpPr txBox="1"/>
          <p:nvPr/>
        </p:nvSpPr>
        <p:spPr>
          <a:xfrm>
            <a:off x="3857544" y="2558715"/>
            <a:ext cx="497252" cy="230832"/>
          </a:xfrm>
          <a:prstGeom prst="rect">
            <a:avLst/>
          </a:prstGeom>
          <a:noFill/>
        </p:spPr>
        <p:txBody>
          <a:bodyPr wrap="none" rtlCol="0">
            <a:spAutoFit/>
          </a:bodyPr>
          <a:lstStyle/>
          <a:p>
            <a:pPr>
              <a:lnSpc>
                <a:spcPct val="90000"/>
              </a:lnSpc>
              <a:spcBef>
                <a:spcPts val="600"/>
              </a:spcBef>
            </a:pPr>
            <a:r>
              <a:rPr lang="en-US" sz="1000" dirty="0" smtClean="0"/>
              <a:t>VMS </a:t>
            </a:r>
          </a:p>
        </p:txBody>
      </p:sp>
      <p:sp>
        <p:nvSpPr>
          <p:cNvPr id="32" name="TextBox 31"/>
          <p:cNvSpPr txBox="1"/>
          <p:nvPr/>
        </p:nvSpPr>
        <p:spPr>
          <a:xfrm>
            <a:off x="3887179" y="4654157"/>
            <a:ext cx="497252" cy="230832"/>
          </a:xfrm>
          <a:prstGeom prst="rect">
            <a:avLst/>
          </a:prstGeom>
          <a:noFill/>
        </p:spPr>
        <p:txBody>
          <a:bodyPr wrap="none" rtlCol="0">
            <a:spAutoFit/>
          </a:bodyPr>
          <a:lstStyle/>
          <a:p>
            <a:pPr>
              <a:lnSpc>
                <a:spcPct val="90000"/>
              </a:lnSpc>
              <a:spcBef>
                <a:spcPts val="600"/>
              </a:spcBef>
            </a:pPr>
            <a:r>
              <a:rPr lang="en-US" sz="1000" dirty="0" smtClean="0"/>
              <a:t>VMS </a:t>
            </a:r>
          </a:p>
        </p:txBody>
      </p:sp>
      <p:sp>
        <p:nvSpPr>
          <p:cNvPr id="33" name="TextBox 32"/>
          <p:cNvSpPr txBox="1"/>
          <p:nvPr/>
        </p:nvSpPr>
        <p:spPr>
          <a:xfrm>
            <a:off x="5679433" y="2180679"/>
            <a:ext cx="497252" cy="230832"/>
          </a:xfrm>
          <a:prstGeom prst="rect">
            <a:avLst/>
          </a:prstGeom>
          <a:noFill/>
        </p:spPr>
        <p:txBody>
          <a:bodyPr wrap="none" rtlCol="0">
            <a:spAutoFit/>
          </a:bodyPr>
          <a:lstStyle/>
          <a:p>
            <a:pPr>
              <a:lnSpc>
                <a:spcPct val="90000"/>
              </a:lnSpc>
              <a:spcBef>
                <a:spcPts val="600"/>
              </a:spcBef>
            </a:pPr>
            <a:r>
              <a:rPr lang="en-US" sz="1000" dirty="0" smtClean="0"/>
              <a:t>VMS </a:t>
            </a:r>
          </a:p>
        </p:txBody>
      </p:sp>
      <p:sp>
        <p:nvSpPr>
          <p:cNvPr id="34" name="TextBox 33"/>
          <p:cNvSpPr txBox="1"/>
          <p:nvPr/>
        </p:nvSpPr>
        <p:spPr>
          <a:xfrm>
            <a:off x="8269013" y="4564618"/>
            <a:ext cx="722587" cy="369332"/>
          </a:xfrm>
          <a:prstGeom prst="rect">
            <a:avLst/>
          </a:prstGeom>
          <a:noFill/>
        </p:spPr>
        <p:txBody>
          <a:bodyPr wrap="square" rtlCol="0">
            <a:spAutoFit/>
          </a:bodyPr>
          <a:lstStyle/>
          <a:p>
            <a:pPr algn="ctr">
              <a:lnSpc>
                <a:spcPct val="90000"/>
              </a:lnSpc>
              <a:spcBef>
                <a:spcPts val="600"/>
              </a:spcBef>
            </a:pPr>
            <a:r>
              <a:rPr lang="en-US" sz="1000" dirty="0" smtClean="0"/>
              <a:t>VMS vBranch </a:t>
            </a:r>
          </a:p>
        </p:txBody>
      </p:sp>
    </p:spTree>
    <p:extLst>
      <p:ext uri="{BB962C8B-B14F-4D97-AF65-F5344CB8AC3E}">
        <p14:creationId xmlns:p14="http://schemas.microsoft.com/office/powerpoint/2010/main" val="123090626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Isosceles Triangle 101"/>
          <p:cNvSpPr/>
          <p:nvPr/>
        </p:nvSpPr>
        <p:spPr>
          <a:xfrm rot="10800000">
            <a:off x="2575887" y="2269672"/>
            <a:ext cx="4698199" cy="1198500"/>
          </a:xfrm>
          <a:custGeom>
            <a:avLst/>
            <a:gdLst>
              <a:gd name="connsiteX0" fmla="*/ 0 w 6262634"/>
              <a:gd name="connsiteY0" fmla="*/ 837757 h 837757"/>
              <a:gd name="connsiteX1" fmla="*/ 2963541 w 6262634"/>
              <a:gd name="connsiteY1" fmla="*/ 0 h 837757"/>
              <a:gd name="connsiteX2" fmla="*/ 6262634 w 6262634"/>
              <a:gd name="connsiteY2" fmla="*/ 837757 h 837757"/>
              <a:gd name="connsiteX3" fmla="*/ 0 w 6262634"/>
              <a:gd name="connsiteY3" fmla="*/ 837757 h 837757"/>
              <a:gd name="connsiteX0" fmla="*/ 0 w 6262634"/>
              <a:gd name="connsiteY0" fmla="*/ 1577986 h 1577986"/>
              <a:gd name="connsiteX1" fmla="*/ 3181255 w 6262634"/>
              <a:gd name="connsiteY1" fmla="*/ 0 h 1577986"/>
              <a:gd name="connsiteX2" fmla="*/ 6262634 w 6262634"/>
              <a:gd name="connsiteY2" fmla="*/ 1577986 h 1577986"/>
              <a:gd name="connsiteX3" fmla="*/ 0 w 6262634"/>
              <a:gd name="connsiteY3" fmla="*/ 1577986 h 1577986"/>
            </a:gdLst>
            <a:ahLst/>
            <a:cxnLst>
              <a:cxn ang="0">
                <a:pos x="connsiteX0" y="connsiteY0"/>
              </a:cxn>
              <a:cxn ang="0">
                <a:pos x="connsiteX1" y="connsiteY1"/>
              </a:cxn>
              <a:cxn ang="0">
                <a:pos x="connsiteX2" y="connsiteY2"/>
              </a:cxn>
              <a:cxn ang="0">
                <a:pos x="connsiteX3" y="connsiteY3"/>
              </a:cxn>
            </a:cxnLst>
            <a:rect l="l" t="t" r="r" b="b"/>
            <a:pathLst>
              <a:path w="6262634" h="1577986">
                <a:moveTo>
                  <a:pt x="0" y="1577986"/>
                </a:moveTo>
                <a:lnTo>
                  <a:pt x="3181255" y="0"/>
                </a:lnTo>
                <a:lnTo>
                  <a:pt x="6262634" y="1577986"/>
                </a:lnTo>
                <a:lnTo>
                  <a:pt x="0" y="1577986"/>
                </a:lnTo>
                <a:close/>
              </a:path>
            </a:pathLst>
          </a:custGeom>
          <a:gradFill>
            <a:gsLst>
              <a:gs pos="0">
                <a:schemeClr val="tx1">
                  <a:lumMod val="20000"/>
                  <a:lumOff val="80000"/>
                </a:schemeClr>
              </a:gs>
              <a:gs pos="69000">
                <a:srgbClr val="272A48">
                  <a:tint val="23500"/>
                  <a:satMod val="160000"/>
                  <a:alpha val="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740" fontAlgn="auto">
              <a:spcBef>
                <a:spcPts val="0"/>
              </a:spcBef>
              <a:spcAft>
                <a:spcPts val="0"/>
              </a:spcAft>
            </a:pPr>
            <a:endParaRPr lang="en-US" sz="1200" dirty="0">
              <a:solidFill>
                <a:srgbClr val="FFFFFF"/>
              </a:solidFill>
            </a:endParaRPr>
          </a:p>
        </p:txBody>
      </p:sp>
      <p:sp>
        <p:nvSpPr>
          <p:cNvPr id="137" name="Pentagon 136"/>
          <p:cNvSpPr/>
          <p:nvPr/>
        </p:nvSpPr>
        <p:spPr>
          <a:xfrm>
            <a:off x="598299" y="3435166"/>
            <a:ext cx="7991357" cy="557747"/>
          </a:xfrm>
          <a:prstGeom prst="homePlate">
            <a:avLst>
              <a:gd name="adj" fmla="val 37378"/>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740" fontAlgn="auto">
              <a:spcBef>
                <a:spcPts val="0"/>
              </a:spcBef>
              <a:spcAft>
                <a:spcPts val="0"/>
              </a:spcAft>
            </a:pPr>
            <a:endParaRPr lang="en-US" sz="2400" dirty="0">
              <a:solidFill>
                <a:srgbClr val="FFFFFF"/>
              </a:solidFill>
            </a:endParaRPr>
          </a:p>
        </p:txBody>
      </p:sp>
      <p:sp>
        <p:nvSpPr>
          <p:cNvPr id="4" name="Slide Number Placeholder 3"/>
          <p:cNvSpPr>
            <a:spLocks noGrp="1"/>
          </p:cNvSpPr>
          <p:nvPr>
            <p:ph type="sldNum" sz="quarter" idx="4"/>
          </p:nvPr>
        </p:nvSpPr>
        <p:spPr/>
        <p:txBody>
          <a:bodyPr/>
          <a:lstStyle/>
          <a:p>
            <a:fld id="{96A97DD0-5BE7-4856-A2A9-C42C6688E607}" type="slidenum">
              <a:rPr lang="en-US" smtClean="0"/>
              <a:pPr/>
              <a:t>34</a:t>
            </a:fld>
            <a:endParaRPr lang="en-US" dirty="0"/>
          </a:p>
        </p:txBody>
      </p:sp>
      <p:sp>
        <p:nvSpPr>
          <p:cNvPr id="2" name="Footer Placeholder 1"/>
          <p:cNvSpPr>
            <a:spLocks noGrp="1"/>
          </p:cNvSpPr>
          <p:nvPr>
            <p:ph type="ftr" sz="quarter" idx="3"/>
          </p:nvPr>
        </p:nvSpPr>
        <p:spPr/>
        <p:txBody>
          <a:bodyPr/>
          <a:lstStyle/>
          <a:p>
            <a:r>
              <a:rPr lang="en-US" smtClean="0"/>
              <a:t>BRKARC-2259</a:t>
            </a:r>
            <a:endParaRPr lang="en-US"/>
          </a:p>
        </p:txBody>
      </p:sp>
      <p:sp>
        <p:nvSpPr>
          <p:cNvPr id="3" name="Title 2"/>
          <p:cNvSpPr>
            <a:spLocks noGrp="1"/>
          </p:cNvSpPr>
          <p:nvPr>
            <p:ph type="title"/>
          </p:nvPr>
        </p:nvSpPr>
        <p:spPr/>
        <p:txBody>
          <a:bodyPr/>
          <a:lstStyle/>
          <a:p>
            <a:r>
              <a:rPr lang="en-US" sz="2400" dirty="0" smtClean="0"/>
              <a:t>Simple Implementation of SDN/NFV using VMS </a:t>
            </a:r>
            <a:br>
              <a:rPr lang="en-US" sz="2400" dirty="0" smtClean="0"/>
            </a:br>
            <a:r>
              <a:rPr lang="en-US" sz="1800" dirty="0" smtClean="0"/>
              <a:t>From Network Complexity to Simplicity and Automation</a:t>
            </a:r>
            <a:endParaRPr lang="en-US" sz="2400" dirty="0"/>
          </a:p>
        </p:txBody>
      </p:sp>
      <p:sp>
        <p:nvSpPr>
          <p:cNvPr id="105" name="Pentagon 104"/>
          <p:cNvSpPr/>
          <p:nvPr/>
        </p:nvSpPr>
        <p:spPr>
          <a:xfrm>
            <a:off x="598299" y="1709223"/>
            <a:ext cx="7991357" cy="557747"/>
          </a:xfrm>
          <a:prstGeom prst="homePlate">
            <a:avLst>
              <a:gd name="adj" fmla="val 37378"/>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740" fontAlgn="auto">
              <a:spcBef>
                <a:spcPts val="0"/>
              </a:spcBef>
              <a:spcAft>
                <a:spcPts val="0"/>
              </a:spcAft>
            </a:pPr>
            <a:endParaRPr lang="en-US" sz="2400" dirty="0">
              <a:solidFill>
                <a:srgbClr val="FFFFFF"/>
              </a:solidFill>
            </a:endParaRPr>
          </a:p>
        </p:txBody>
      </p:sp>
      <p:sp>
        <p:nvSpPr>
          <p:cNvPr id="108" name="Rounded Rectangle 107"/>
          <p:cNvSpPr/>
          <p:nvPr/>
        </p:nvSpPr>
        <p:spPr>
          <a:xfrm>
            <a:off x="2599256" y="997553"/>
            <a:ext cx="4677483" cy="1276781"/>
          </a:xfrm>
          <a:prstGeom prst="roundRect">
            <a:avLst>
              <a:gd name="adj" fmla="val 0"/>
            </a:avLst>
          </a:prstGeom>
          <a:gradFill>
            <a:gsLst>
              <a:gs pos="0">
                <a:schemeClr val="tx1">
                  <a:lumMod val="20000"/>
                  <a:lumOff val="80000"/>
                </a:schemeClr>
              </a:gs>
              <a:gs pos="99000">
                <a:srgbClr val="272A48">
                  <a:tint val="23500"/>
                  <a:satMod val="160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740" fontAlgn="auto">
              <a:spcBef>
                <a:spcPts val="0"/>
              </a:spcBef>
              <a:spcAft>
                <a:spcPts val="0"/>
              </a:spcAft>
            </a:pPr>
            <a:endParaRPr lang="en-US" sz="1600" b="1" dirty="0">
              <a:solidFill>
                <a:srgbClr val="4D4D4C">
                  <a:lumMod val="75000"/>
                </a:srgbClr>
              </a:solidFill>
            </a:endParaRPr>
          </a:p>
        </p:txBody>
      </p:sp>
      <p:sp>
        <p:nvSpPr>
          <p:cNvPr id="114" name="Rounded Rectangle 113"/>
          <p:cNvSpPr/>
          <p:nvPr/>
        </p:nvSpPr>
        <p:spPr>
          <a:xfrm>
            <a:off x="3421087" y="2724884"/>
            <a:ext cx="2923451" cy="1268029"/>
          </a:xfrm>
          <a:prstGeom prst="roundRect">
            <a:avLst>
              <a:gd name="adj" fmla="val 0"/>
            </a:avLst>
          </a:prstGeom>
          <a:gradFill>
            <a:gsLst>
              <a:gs pos="0">
                <a:schemeClr val="tx1">
                  <a:lumMod val="20000"/>
                  <a:lumOff val="80000"/>
                </a:schemeClr>
              </a:gs>
              <a:gs pos="99000">
                <a:srgbClr val="272A48">
                  <a:tint val="23500"/>
                  <a:satMod val="160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740" fontAlgn="auto">
              <a:spcBef>
                <a:spcPts val="0"/>
              </a:spcBef>
              <a:spcAft>
                <a:spcPts val="0"/>
              </a:spcAft>
            </a:pPr>
            <a:endParaRPr lang="en-US" sz="1600" b="1" dirty="0">
              <a:solidFill>
                <a:srgbClr val="4D4D4C">
                  <a:lumMod val="75000"/>
                </a:srgbClr>
              </a:solidFill>
            </a:endParaRPr>
          </a:p>
        </p:txBody>
      </p:sp>
      <p:sp>
        <p:nvSpPr>
          <p:cNvPr id="211" name="Rounded Rectangle 210"/>
          <p:cNvSpPr/>
          <p:nvPr/>
        </p:nvSpPr>
        <p:spPr>
          <a:xfrm>
            <a:off x="598288" y="4059280"/>
            <a:ext cx="2545752" cy="555773"/>
          </a:xfrm>
          <a:prstGeom prst="roundRect">
            <a:avLst>
              <a:gd name="adj" fmla="val 0"/>
            </a:avLst>
          </a:prstGeom>
          <a:gradFill>
            <a:gsLst>
              <a:gs pos="0">
                <a:srgbClr val="049FD9"/>
              </a:gs>
              <a:gs pos="100000">
                <a:srgbClr val="004BA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85" tIns="45643" rIns="91285" bIns="45643" rtlCol="0" anchor="ctr"/>
          <a:lstStyle/>
          <a:p>
            <a:pPr algn="ctr" defTabSz="456740" fontAlgn="auto">
              <a:spcBef>
                <a:spcPts val="0"/>
              </a:spcBef>
              <a:spcAft>
                <a:spcPts val="0"/>
              </a:spcAft>
            </a:pPr>
            <a:r>
              <a:rPr lang="en-US" sz="1400" dirty="0">
                <a:solidFill>
                  <a:srgbClr val="FFFFFF"/>
                </a:solidFill>
              </a:rPr>
              <a:t>Service Oriented</a:t>
            </a:r>
          </a:p>
        </p:txBody>
      </p:sp>
      <p:sp>
        <p:nvSpPr>
          <p:cNvPr id="212" name="Rounded Rectangle 211"/>
          <p:cNvSpPr/>
          <p:nvPr/>
        </p:nvSpPr>
        <p:spPr>
          <a:xfrm>
            <a:off x="3213069" y="4053934"/>
            <a:ext cx="2545752" cy="561104"/>
          </a:xfrm>
          <a:prstGeom prst="roundRect">
            <a:avLst>
              <a:gd name="adj" fmla="val 0"/>
            </a:avLst>
          </a:prstGeom>
          <a:gradFill>
            <a:gsLst>
              <a:gs pos="0">
                <a:srgbClr val="049FD9"/>
              </a:gs>
              <a:gs pos="100000">
                <a:srgbClr val="004BA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85" tIns="45643" rIns="91285" bIns="45643" rtlCol="0" anchor="ctr"/>
          <a:lstStyle/>
          <a:p>
            <a:pPr algn="ctr" defTabSz="456740" fontAlgn="auto">
              <a:spcBef>
                <a:spcPts val="0"/>
              </a:spcBef>
              <a:spcAft>
                <a:spcPts val="0"/>
              </a:spcAft>
            </a:pPr>
            <a:r>
              <a:rPr lang="en-US" sz="1400" dirty="0">
                <a:solidFill>
                  <a:srgbClr val="FFFFFF"/>
                </a:solidFill>
              </a:rPr>
              <a:t>Self-Service </a:t>
            </a:r>
            <a:br>
              <a:rPr lang="en-US" sz="1400" dirty="0">
                <a:solidFill>
                  <a:srgbClr val="FFFFFF"/>
                </a:solidFill>
              </a:rPr>
            </a:br>
            <a:r>
              <a:rPr lang="en-US" sz="1400" dirty="0">
                <a:solidFill>
                  <a:srgbClr val="FFFFFF"/>
                </a:solidFill>
              </a:rPr>
              <a:t>Automated Provisioning</a:t>
            </a:r>
          </a:p>
        </p:txBody>
      </p:sp>
      <p:sp>
        <p:nvSpPr>
          <p:cNvPr id="214" name="Rounded Rectangle 213"/>
          <p:cNvSpPr/>
          <p:nvPr/>
        </p:nvSpPr>
        <p:spPr>
          <a:xfrm>
            <a:off x="5827851" y="4053935"/>
            <a:ext cx="2545752" cy="561105"/>
          </a:xfrm>
          <a:prstGeom prst="roundRect">
            <a:avLst>
              <a:gd name="adj" fmla="val 0"/>
            </a:avLst>
          </a:prstGeom>
          <a:gradFill>
            <a:gsLst>
              <a:gs pos="0">
                <a:srgbClr val="049FD9"/>
              </a:gs>
              <a:gs pos="100000">
                <a:srgbClr val="004BA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85" tIns="45643" rIns="91285" bIns="45643" rtlCol="0" anchor="ctr"/>
          <a:lstStyle/>
          <a:p>
            <a:pPr algn="ctr" defTabSz="456740" fontAlgn="auto">
              <a:spcBef>
                <a:spcPts val="0"/>
              </a:spcBef>
              <a:spcAft>
                <a:spcPts val="0"/>
              </a:spcAft>
            </a:pPr>
            <a:r>
              <a:rPr lang="en-US" sz="1400" dirty="0">
                <a:solidFill>
                  <a:srgbClr val="FFFFFF"/>
                </a:solidFill>
              </a:rPr>
              <a:t>Scalability </a:t>
            </a:r>
          </a:p>
        </p:txBody>
      </p:sp>
      <p:sp>
        <p:nvSpPr>
          <p:cNvPr id="24" name="TextBox 23"/>
          <p:cNvSpPr txBox="1"/>
          <p:nvPr/>
        </p:nvSpPr>
        <p:spPr>
          <a:xfrm>
            <a:off x="420766" y="1132764"/>
            <a:ext cx="138584" cy="438485"/>
          </a:xfrm>
          <a:prstGeom prst="rect">
            <a:avLst/>
          </a:prstGeom>
          <a:noFill/>
        </p:spPr>
        <p:txBody>
          <a:bodyPr wrap="none" lIns="68556" tIns="34283" rIns="68556" bIns="34283" rtlCol="0">
            <a:spAutoFit/>
          </a:bodyPr>
          <a:lstStyle/>
          <a:p>
            <a:pPr defTabSz="456740" fontAlgn="auto">
              <a:spcBef>
                <a:spcPts val="0"/>
              </a:spcBef>
              <a:spcAft>
                <a:spcPts val="0"/>
              </a:spcAft>
            </a:pPr>
            <a:endParaRPr lang="en-US" sz="2400" dirty="0">
              <a:solidFill>
                <a:srgbClr val="4D4D4C"/>
              </a:solidFill>
              <a:latin typeface="Arial"/>
            </a:endParaRPr>
          </a:p>
        </p:txBody>
      </p:sp>
      <p:sp>
        <p:nvSpPr>
          <p:cNvPr id="109" name="Rectangle 108"/>
          <p:cNvSpPr/>
          <p:nvPr/>
        </p:nvSpPr>
        <p:spPr>
          <a:xfrm>
            <a:off x="3511035" y="962448"/>
            <a:ext cx="2698770" cy="3605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83" rIns="0" bIns="34283" rtlCol="0" anchor="t"/>
          <a:lstStyle/>
          <a:p>
            <a:pPr algn="ctr" defTabSz="456920"/>
            <a:r>
              <a:rPr lang="en-US" sz="1200" b="1" dirty="0">
                <a:solidFill>
                  <a:srgbClr val="515150"/>
                </a:solidFill>
              </a:rPr>
              <a:t>Manual</a:t>
            </a:r>
          </a:p>
        </p:txBody>
      </p:sp>
      <p:sp>
        <p:nvSpPr>
          <p:cNvPr id="298" name="Rounded Rectangle 297"/>
          <p:cNvSpPr/>
          <p:nvPr/>
        </p:nvSpPr>
        <p:spPr>
          <a:xfrm>
            <a:off x="3164486" y="2235903"/>
            <a:ext cx="3258399" cy="397348"/>
          </a:xfrm>
          <a:prstGeom prst="roundRect">
            <a:avLst/>
          </a:prstGeom>
          <a:noFill/>
          <a:ln w="25400" cap="flat" cmpd="sng" algn="ctr">
            <a:noFill/>
            <a:prstDash val="solid"/>
          </a:ln>
          <a:effectLst/>
          <a:scene3d>
            <a:camera prst="orthographicFront">
              <a:rot lat="0" lon="0" rev="0"/>
            </a:camera>
            <a:lightRig rig="brightRoom" dir="t">
              <a:rot lat="0" lon="0" rev="600000"/>
            </a:lightRig>
          </a:scene3d>
          <a:sp3d prstMaterial="metal"/>
        </p:spPr>
        <p:txBody>
          <a:bodyPr lIns="68556" tIns="34283" rIns="68556" bIns="34283" rtlCol="0" anchor="ctr"/>
          <a:lstStyle/>
          <a:p>
            <a:pPr algn="ctr" defTabSz="913809" fontAlgn="auto">
              <a:spcBef>
                <a:spcPts val="0"/>
              </a:spcBef>
              <a:spcAft>
                <a:spcPts val="0"/>
              </a:spcAft>
              <a:defRPr/>
            </a:pPr>
            <a:endParaRPr lang="en-US" sz="2400" kern="0" dirty="0">
              <a:solidFill>
                <a:srgbClr val="515150"/>
              </a:solidFill>
              <a:latin typeface="Arial"/>
            </a:endParaRPr>
          </a:p>
        </p:txBody>
      </p:sp>
      <p:sp>
        <p:nvSpPr>
          <p:cNvPr id="299" name="TextBox 298"/>
          <p:cNvSpPr txBox="1"/>
          <p:nvPr/>
        </p:nvSpPr>
        <p:spPr>
          <a:xfrm>
            <a:off x="3124200" y="2266950"/>
            <a:ext cx="3484880" cy="392401"/>
          </a:xfrm>
          <a:prstGeom prst="rect">
            <a:avLst/>
          </a:prstGeom>
          <a:noFill/>
        </p:spPr>
        <p:txBody>
          <a:bodyPr wrap="square" lIns="68556" tIns="34283" rIns="68556" bIns="34283" rtlCol="0" anchor="ctr">
            <a:spAutoFit/>
          </a:bodyPr>
          <a:lstStyle/>
          <a:p>
            <a:pPr algn="ctr" defTabSz="913809" fontAlgn="auto">
              <a:spcBef>
                <a:spcPts val="0"/>
              </a:spcBef>
              <a:spcAft>
                <a:spcPts val="0"/>
              </a:spcAft>
              <a:defRPr/>
            </a:pPr>
            <a:r>
              <a:rPr lang="en-US" sz="2100" b="1" kern="0" dirty="0">
                <a:solidFill>
                  <a:srgbClr val="239ACC"/>
                </a:solidFill>
                <a:latin typeface="Arial"/>
              </a:rPr>
              <a:t>From Months to Minutes</a:t>
            </a:r>
          </a:p>
        </p:txBody>
      </p:sp>
      <p:sp>
        <p:nvSpPr>
          <p:cNvPr id="112" name="Rectangle 111"/>
          <p:cNvSpPr/>
          <p:nvPr/>
        </p:nvSpPr>
        <p:spPr>
          <a:xfrm>
            <a:off x="3542577" y="2729049"/>
            <a:ext cx="2698770" cy="3605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83" rIns="0" bIns="34283" rtlCol="0" anchor="t"/>
          <a:lstStyle/>
          <a:p>
            <a:pPr algn="ctr" defTabSz="456920"/>
            <a:r>
              <a:rPr lang="en-US" sz="1200" b="1" dirty="0">
                <a:solidFill>
                  <a:srgbClr val="515150"/>
                </a:solidFill>
              </a:rPr>
              <a:t>Automated Self- Service On-Demand</a:t>
            </a:r>
          </a:p>
        </p:txBody>
      </p:sp>
      <p:grpSp>
        <p:nvGrpSpPr>
          <p:cNvPr id="264" name="Group 263"/>
          <p:cNvGrpSpPr/>
          <p:nvPr/>
        </p:nvGrpSpPr>
        <p:grpSpPr>
          <a:xfrm>
            <a:off x="4053863" y="3008814"/>
            <a:ext cx="1685473" cy="912485"/>
            <a:chOff x="5438274" y="3701211"/>
            <a:chExt cx="2246712" cy="1216646"/>
          </a:xfrm>
        </p:grpSpPr>
        <p:sp>
          <p:nvSpPr>
            <p:cNvPr id="88" name="Trapezoid 170"/>
            <p:cNvSpPr/>
            <p:nvPr/>
          </p:nvSpPr>
          <p:spPr>
            <a:xfrm>
              <a:off x="5438274" y="3701211"/>
              <a:ext cx="2246712" cy="1216646"/>
            </a:xfrm>
            <a:custGeom>
              <a:avLst/>
              <a:gdLst/>
              <a:ahLst/>
              <a:cxnLst/>
              <a:rect l="l" t="t" r="r" b="b"/>
              <a:pathLst>
                <a:path w="3191955" h="1933075">
                  <a:moveTo>
                    <a:pt x="1232983" y="1075638"/>
                  </a:moveTo>
                  <a:lnTo>
                    <a:pt x="1198326" y="1104233"/>
                  </a:lnTo>
                  <a:lnTo>
                    <a:pt x="1248504" y="1104233"/>
                  </a:lnTo>
                  <a:close/>
                  <a:moveTo>
                    <a:pt x="1884070" y="0"/>
                  </a:moveTo>
                  <a:cubicBezTo>
                    <a:pt x="2291137" y="0"/>
                    <a:pt x="2621130" y="329993"/>
                    <a:pt x="2621130" y="737060"/>
                  </a:cubicBezTo>
                  <a:cubicBezTo>
                    <a:pt x="2621130" y="762502"/>
                    <a:pt x="2619841" y="787642"/>
                    <a:pt x="2617325" y="812420"/>
                  </a:cubicBezTo>
                  <a:lnTo>
                    <a:pt x="2611898" y="847979"/>
                  </a:lnTo>
                  <a:lnTo>
                    <a:pt x="2655180" y="852342"/>
                  </a:lnTo>
                  <a:cubicBezTo>
                    <a:pt x="2762395" y="874281"/>
                    <a:pt x="2843046" y="969145"/>
                    <a:pt x="2843046" y="1082846"/>
                  </a:cubicBezTo>
                  <a:lnTo>
                    <a:pt x="2840719" y="1105929"/>
                  </a:lnTo>
                  <a:lnTo>
                    <a:pt x="2859090" y="1107781"/>
                  </a:lnTo>
                  <a:cubicBezTo>
                    <a:pt x="3049056" y="1146653"/>
                    <a:pt x="3191955" y="1314735"/>
                    <a:pt x="3191955" y="1516193"/>
                  </a:cubicBezTo>
                  <a:cubicBezTo>
                    <a:pt x="3191955" y="1717651"/>
                    <a:pt x="3049056" y="1885733"/>
                    <a:pt x="2859090" y="1924606"/>
                  </a:cubicBezTo>
                  <a:lnTo>
                    <a:pt x="2793535" y="1931214"/>
                  </a:lnTo>
                  <a:lnTo>
                    <a:pt x="2794000" y="1933075"/>
                  </a:lnTo>
                  <a:lnTo>
                    <a:pt x="2775073" y="1933075"/>
                  </a:lnTo>
                  <a:lnTo>
                    <a:pt x="561474" y="1933075"/>
                  </a:lnTo>
                  <a:lnTo>
                    <a:pt x="561820" y="1931692"/>
                  </a:lnTo>
                  <a:lnTo>
                    <a:pt x="548105" y="1933074"/>
                  </a:lnTo>
                  <a:cubicBezTo>
                    <a:pt x="245395" y="1933074"/>
                    <a:pt x="0" y="1687679"/>
                    <a:pt x="0" y="1384969"/>
                  </a:cubicBezTo>
                  <a:cubicBezTo>
                    <a:pt x="0" y="1082259"/>
                    <a:pt x="245395" y="836864"/>
                    <a:pt x="548105" y="836864"/>
                  </a:cubicBezTo>
                  <a:lnTo>
                    <a:pt x="570825" y="839154"/>
                  </a:lnTo>
                  <a:lnTo>
                    <a:pt x="566821" y="799432"/>
                  </a:lnTo>
                  <a:cubicBezTo>
                    <a:pt x="566821" y="583843"/>
                    <a:pt x="741590" y="409074"/>
                    <a:pt x="957179" y="409074"/>
                  </a:cubicBezTo>
                  <a:cubicBezTo>
                    <a:pt x="1038025" y="409074"/>
                    <a:pt x="1113130" y="433651"/>
                    <a:pt x="1175432" y="475741"/>
                  </a:cubicBezTo>
                  <a:lnTo>
                    <a:pt x="1192596" y="489902"/>
                  </a:lnTo>
                  <a:lnTo>
                    <a:pt x="1204932" y="450163"/>
                  </a:lnTo>
                  <a:cubicBezTo>
                    <a:pt x="1316823" y="185621"/>
                    <a:pt x="1578770" y="0"/>
                    <a:pt x="1884070" y="0"/>
                  </a:cubicBezTo>
                  <a:close/>
                </a:path>
              </a:pathLst>
            </a:custGeom>
            <a:solidFill>
              <a:schemeClr val="tx1">
                <a:lumMod val="60000"/>
                <a:lumOff val="40000"/>
              </a:schemeClr>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grpSp>
          <p:nvGrpSpPr>
            <p:cNvPr id="263" name="Group 262"/>
            <p:cNvGrpSpPr/>
            <p:nvPr/>
          </p:nvGrpSpPr>
          <p:grpSpPr>
            <a:xfrm>
              <a:off x="5670334" y="4283467"/>
              <a:ext cx="1730016" cy="465583"/>
              <a:chOff x="5747336" y="4283467"/>
              <a:chExt cx="1730016" cy="465583"/>
            </a:xfrm>
          </p:grpSpPr>
          <p:grpSp>
            <p:nvGrpSpPr>
              <p:cNvPr id="18" name="Group 227"/>
              <p:cNvGrpSpPr/>
              <p:nvPr/>
            </p:nvGrpSpPr>
            <p:grpSpPr>
              <a:xfrm>
                <a:off x="6158843" y="4327349"/>
                <a:ext cx="263691" cy="365475"/>
                <a:chOff x="-1990731" y="5198849"/>
                <a:chExt cx="914400" cy="1159594"/>
              </a:xfrm>
              <a:solidFill>
                <a:schemeClr val="bg2"/>
              </a:solidFill>
              <a:effectLst/>
            </p:grpSpPr>
            <p:sp>
              <p:nvSpPr>
                <p:cNvPr id="217" name="Rectangle 37"/>
                <p:cNvSpPr/>
                <p:nvPr/>
              </p:nvSpPr>
              <p:spPr>
                <a:xfrm>
                  <a:off x="-1990731" y="5502275"/>
                  <a:ext cx="914400" cy="856168"/>
                </a:xfrm>
                <a:custGeom>
                  <a:avLst/>
                  <a:gdLst/>
                  <a:ahLst/>
                  <a:cxnLst/>
                  <a:rect l="l" t="t" r="r" b="b"/>
                  <a:pathLst>
                    <a:path w="914400" h="856168">
                      <a:moveTo>
                        <a:pt x="0" y="0"/>
                      </a:moveTo>
                      <a:lnTo>
                        <a:pt x="346346" y="0"/>
                      </a:lnTo>
                      <a:lnTo>
                        <a:pt x="346346" y="334897"/>
                      </a:lnTo>
                      <a:lnTo>
                        <a:pt x="236339" y="334897"/>
                      </a:lnTo>
                      <a:lnTo>
                        <a:pt x="464674" y="552482"/>
                      </a:lnTo>
                      <a:lnTo>
                        <a:pt x="693009" y="334897"/>
                      </a:lnTo>
                      <a:lnTo>
                        <a:pt x="583002" y="334897"/>
                      </a:lnTo>
                      <a:lnTo>
                        <a:pt x="583002" y="0"/>
                      </a:lnTo>
                      <a:lnTo>
                        <a:pt x="914400" y="0"/>
                      </a:lnTo>
                      <a:lnTo>
                        <a:pt x="914400" y="856168"/>
                      </a:lnTo>
                      <a:lnTo>
                        <a:pt x="0" y="8561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219" name="Trapezoid 38"/>
                <p:cNvSpPr/>
                <p:nvPr/>
              </p:nvSpPr>
              <p:spPr>
                <a:xfrm>
                  <a:off x="-1990731" y="5198849"/>
                  <a:ext cx="914400" cy="245193"/>
                </a:xfrm>
                <a:custGeom>
                  <a:avLst/>
                  <a:gdLst/>
                  <a:ahLst/>
                  <a:cxnLst/>
                  <a:rect l="l" t="t" r="r" b="b"/>
                  <a:pathLst>
                    <a:path w="914400" h="245193">
                      <a:moveTo>
                        <a:pt x="583002" y="0"/>
                      </a:moveTo>
                      <a:lnTo>
                        <a:pt x="697007" y="0"/>
                      </a:lnTo>
                      <a:lnTo>
                        <a:pt x="914400" y="245193"/>
                      </a:lnTo>
                      <a:lnTo>
                        <a:pt x="583002" y="245193"/>
                      </a:lnTo>
                      <a:close/>
                      <a:moveTo>
                        <a:pt x="217393" y="0"/>
                      </a:moveTo>
                      <a:lnTo>
                        <a:pt x="346346" y="0"/>
                      </a:lnTo>
                      <a:lnTo>
                        <a:pt x="346346" y="245193"/>
                      </a:lnTo>
                      <a:lnTo>
                        <a:pt x="0" y="245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grpSp>
          <p:grpSp>
            <p:nvGrpSpPr>
              <p:cNvPr id="21" name="Group 230"/>
              <p:cNvGrpSpPr/>
              <p:nvPr/>
            </p:nvGrpSpPr>
            <p:grpSpPr>
              <a:xfrm>
                <a:off x="5747336" y="4341775"/>
                <a:ext cx="343557" cy="340747"/>
                <a:chOff x="-1323975" y="4116388"/>
                <a:chExt cx="720725" cy="654049"/>
              </a:xfrm>
              <a:solidFill>
                <a:schemeClr val="bg2"/>
              </a:solidFill>
              <a:effectLst/>
            </p:grpSpPr>
            <p:sp>
              <p:nvSpPr>
                <p:cNvPr id="293" name="Freeform 11"/>
                <p:cNvSpPr>
                  <a:spLocks/>
                </p:cNvSpPr>
                <p:nvPr/>
              </p:nvSpPr>
              <p:spPr bwMode="auto">
                <a:xfrm>
                  <a:off x="-1249363" y="4116388"/>
                  <a:ext cx="160338" cy="95250"/>
                </a:xfrm>
                <a:custGeom>
                  <a:avLst/>
                  <a:gdLst>
                    <a:gd name="T0" fmla="*/ 43 w 43"/>
                    <a:gd name="T1" fmla="*/ 25 h 25"/>
                    <a:gd name="T2" fmla="*/ 41 w 43"/>
                    <a:gd name="T3" fmla="*/ 5 h 25"/>
                    <a:gd name="T4" fmla="*/ 21 w 43"/>
                    <a:gd name="T5" fmla="*/ 0 h 25"/>
                    <a:gd name="T6" fmla="*/ 1 w 43"/>
                    <a:gd name="T7" fmla="*/ 5 h 25"/>
                    <a:gd name="T8" fmla="*/ 0 w 43"/>
                    <a:gd name="T9" fmla="*/ 24 h 25"/>
                    <a:gd name="T10" fmla="*/ 21 w 43"/>
                    <a:gd name="T11" fmla="*/ 20 h 25"/>
                    <a:gd name="T12" fmla="*/ 43 w 4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3" h="25">
                      <a:moveTo>
                        <a:pt x="43" y="25"/>
                      </a:moveTo>
                      <a:cubicBezTo>
                        <a:pt x="42" y="18"/>
                        <a:pt x="42" y="12"/>
                        <a:pt x="41" y="5"/>
                      </a:cubicBezTo>
                      <a:cubicBezTo>
                        <a:pt x="36" y="2"/>
                        <a:pt x="30" y="0"/>
                        <a:pt x="21" y="0"/>
                      </a:cubicBezTo>
                      <a:cubicBezTo>
                        <a:pt x="13" y="0"/>
                        <a:pt x="6" y="2"/>
                        <a:pt x="1" y="5"/>
                      </a:cubicBezTo>
                      <a:cubicBezTo>
                        <a:pt x="1" y="11"/>
                        <a:pt x="0" y="18"/>
                        <a:pt x="0" y="24"/>
                      </a:cubicBezTo>
                      <a:cubicBezTo>
                        <a:pt x="5" y="22"/>
                        <a:pt x="12" y="20"/>
                        <a:pt x="21" y="20"/>
                      </a:cubicBezTo>
                      <a:cubicBezTo>
                        <a:pt x="30" y="20"/>
                        <a:pt x="37" y="22"/>
                        <a:pt x="43" y="2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294" name="Freeform 12"/>
                <p:cNvSpPr>
                  <a:spLocks/>
                </p:cNvSpPr>
                <p:nvPr/>
              </p:nvSpPr>
              <p:spPr bwMode="auto">
                <a:xfrm>
                  <a:off x="-844550" y="4116388"/>
                  <a:ext cx="161925" cy="95250"/>
                </a:xfrm>
                <a:custGeom>
                  <a:avLst/>
                  <a:gdLst>
                    <a:gd name="T0" fmla="*/ 43 w 43"/>
                    <a:gd name="T1" fmla="*/ 25 h 25"/>
                    <a:gd name="T2" fmla="*/ 41 w 43"/>
                    <a:gd name="T3" fmla="*/ 5 h 25"/>
                    <a:gd name="T4" fmla="*/ 22 w 43"/>
                    <a:gd name="T5" fmla="*/ 0 h 25"/>
                    <a:gd name="T6" fmla="*/ 2 w 43"/>
                    <a:gd name="T7" fmla="*/ 5 h 25"/>
                    <a:gd name="T8" fmla="*/ 0 w 43"/>
                    <a:gd name="T9" fmla="*/ 24 h 25"/>
                    <a:gd name="T10" fmla="*/ 21 w 43"/>
                    <a:gd name="T11" fmla="*/ 20 h 25"/>
                    <a:gd name="T12" fmla="*/ 43 w 4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3" h="25">
                      <a:moveTo>
                        <a:pt x="43" y="25"/>
                      </a:moveTo>
                      <a:cubicBezTo>
                        <a:pt x="42" y="18"/>
                        <a:pt x="42" y="12"/>
                        <a:pt x="41" y="5"/>
                      </a:cubicBezTo>
                      <a:cubicBezTo>
                        <a:pt x="37" y="2"/>
                        <a:pt x="30" y="0"/>
                        <a:pt x="22" y="0"/>
                      </a:cubicBezTo>
                      <a:cubicBezTo>
                        <a:pt x="13" y="0"/>
                        <a:pt x="7" y="2"/>
                        <a:pt x="2" y="5"/>
                      </a:cubicBezTo>
                      <a:cubicBezTo>
                        <a:pt x="1" y="11"/>
                        <a:pt x="1" y="18"/>
                        <a:pt x="0" y="24"/>
                      </a:cubicBezTo>
                      <a:cubicBezTo>
                        <a:pt x="5" y="22"/>
                        <a:pt x="12" y="20"/>
                        <a:pt x="21" y="20"/>
                      </a:cubicBezTo>
                      <a:cubicBezTo>
                        <a:pt x="30" y="20"/>
                        <a:pt x="38" y="22"/>
                        <a:pt x="43" y="2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295" name="Freeform 13"/>
                <p:cNvSpPr>
                  <a:spLocks noEditPoints="1"/>
                </p:cNvSpPr>
                <p:nvPr/>
              </p:nvSpPr>
              <p:spPr bwMode="auto">
                <a:xfrm>
                  <a:off x="-1323975" y="4206875"/>
                  <a:ext cx="720725" cy="563562"/>
                </a:xfrm>
                <a:custGeom>
                  <a:avLst/>
                  <a:gdLst>
                    <a:gd name="T0" fmla="*/ 179 w 192"/>
                    <a:gd name="T1" fmla="*/ 6 h 150"/>
                    <a:gd name="T2" fmla="*/ 150 w 192"/>
                    <a:gd name="T3" fmla="*/ 0 h 150"/>
                    <a:gd name="T4" fmla="*/ 120 w 192"/>
                    <a:gd name="T5" fmla="*/ 6 h 150"/>
                    <a:gd name="T6" fmla="*/ 117 w 192"/>
                    <a:gd name="T7" fmla="*/ 32 h 150"/>
                    <a:gd name="T8" fmla="*/ 95 w 192"/>
                    <a:gd name="T9" fmla="*/ 21 h 150"/>
                    <a:gd name="T10" fmla="*/ 75 w 192"/>
                    <a:gd name="T11" fmla="*/ 31 h 150"/>
                    <a:gd name="T12" fmla="*/ 72 w 192"/>
                    <a:gd name="T13" fmla="*/ 6 h 150"/>
                    <a:gd name="T14" fmla="*/ 43 w 192"/>
                    <a:gd name="T15" fmla="*/ 0 h 150"/>
                    <a:gd name="T16" fmla="*/ 13 w 192"/>
                    <a:gd name="T17" fmla="*/ 6 h 150"/>
                    <a:gd name="T18" fmla="*/ 0 w 192"/>
                    <a:gd name="T19" fmla="*/ 133 h 150"/>
                    <a:gd name="T20" fmla="*/ 43 w 192"/>
                    <a:gd name="T21" fmla="*/ 150 h 150"/>
                    <a:gd name="T22" fmla="*/ 85 w 192"/>
                    <a:gd name="T23" fmla="*/ 133 h 150"/>
                    <a:gd name="T24" fmla="*/ 78 w 192"/>
                    <a:gd name="T25" fmla="*/ 55 h 150"/>
                    <a:gd name="T26" fmla="*/ 96 w 192"/>
                    <a:gd name="T27" fmla="*/ 52 h 150"/>
                    <a:gd name="T28" fmla="*/ 115 w 192"/>
                    <a:gd name="T29" fmla="*/ 55 h 150"/>
                    <a:gd name="T30" fmla="*/ 107 w 192"/>
                    <a:gd name="T31" fmla="*/ 133 h 150"/>
                    <a:gd name="T32" fmla="*/ 150 w 192"/>
                    <a:gd name="T33" fmla="*/ 150 h 150"/>
                    <a:gd name="T34" fmla="*/ 192 w 192"/>
                    <a:gd name="T35" fmla="*/ 133 h 150"/>
                    <a:gd name="T36" fmla="*/ 179 w 192"/>
                    <a:gd name="T37" fmla="*/ 6 h 150"/>
                    <a:gd name="T38" fmla="*/ 81 w 192"/>
                    <a:gd name="T39" fmla="*/ 133 h 150"/>
                    <a:gd name="T40" fmla="*/ 43 w 192"/>
                    <a:gd name="T41" fmla="*/ 147 h 150"/>
                    <a:gd name="T42" fmla="*/ 4 w 192"/>
                    <a:gd name="T43" fmla="*/ 133 h 150"/>
                    <a:gd name="T44" fmla="*/ 43 w 192"/>
                    <a:gd name="T45" fmla="*/ 118 h 150"/>
                    <a:gd name="T46" fmla="*/ 81 w 192"/>
                    <a:gd name="T47" fmla="*/ 133 h 150"/>
                    <a:gd name="T48" fmla="*/ 150 w 192"/>
                    <a:gd name="T49" fmla="*/ 147 h 150"/>
                    <a:gd name="T50" fmla="*/ 110 w 192"/>
                    <a:gd name="T51" fmla="*/ 133 h 150"/>
                    <a:gd name="T52" fmla="*/ 150 w 192"/>
                    <a:gd name="T53" fmla="*/ 118 h 150"/>
                    <a:gd name="T54" fmla="*/ 189 w 192"/>
                    <a:gd name="T55" fmla="*/ 133 h 150"/>
                    <a:gd name="T56" fmla="*/ 150 w 192"/>
                    <a:gd name="T57" fmla="*/ 14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150">
                      <a:moveTo>
                        <a:pt x="179" y="6"/>
                      </a:moveTo>
                      <a:cubicBezTo>
                        <a:pt x="172" y="3"/>
                        <a:pt x="162" y="0"/>
                        <a:pt x="150" y="0"/>
                      </a:cubicBezTo>
                      <a:cubicBezTo>
                        <a:pt x="137" y="0"/>
                        <a:pt x="127" y="3"/>
                        <a:pt x="120" y="6"/>
                      </a:cubicBezTo>
                      <a:cubicBezTo>
                        <a:pt x="119" y="15"/>
                        <a:pt x="118" y="24"/>
                        <a:pt x="117" y="32"/>
                      </a:cubicBezTo>
                      <a:cubicBezTo>
                        <a:pt x="112" y="28"/>
                        <a:pt x="104" y="21"/>
                        <a:pt x="95" y="21"/>
                      </a:cubicBezTo>
                      <a:cubicBezTo>
                        <a:pt x="86" y="21"/>
                        <a:pt x="79" y="27"/>
                        <a:pt x="75" y="31"/>
                      </a:cubicBezTo>
                      <a:cubicBezTo>
                        <a:pt x="74" y="23"/>
                        <a:pt x="73" y="15"/>
                        <a:pt x="72" y="6"/>
                      </a:cubicBezTo>
                      <a:cubicBezTo>
                        <a:pt x="65" y="3"/>
                        <a:pt x="55" y="0"/>
                        <a:pt x="43" y="0"/>
                      </a:cubicBezTo>
                      <a:cubicBezTo>
                        <a:pt x="30" y="0"/>
                        <a:pt x="20" y="3"/>
                        <a:pt x="13" y="6"/>
                      </a:cubicBezTo>
                      <a:cubicBezTo>
                        <a:pt x="6" y="68"/>
                        <a:pt x="0" y="128"/>
                        <a:pt x="0" y="133"/>
                      </a:cubicBezTo>
                      <a:cubicBezTo>
                        <a:pt x="0" y="142"/>
                        <a:pt x="19" y="150"/>
                        <a:pt x="43" y="150"/>
                      </a:cubicBezTo>
                      <a:cubicBezTo>
                        <a:pt x="66" y="150"/>
                        <a:pt x="85" y="142"/>
                        <a:pt x="85" y="133"/>
                      </a:cubicBezTo>
                      <a:cubicBezTo>
                        <a:pt x="85" y="130"/>
                        <a:pt x="82" y="96"/>
                        <a:pt x="78" y="55"/>
                      </a:cubicBezTo>
                      <a:cubicBezTo>
                        <a:pt x="84" y="53"/>
                        <a:pt x="93" y="52"/>
                        <a:pt x="96" y="52"/>
                      </a:cubicBezTo>
                      <a:cubicBezTo>
                        <a:pt x="99" y="52"/>
                        <a:pt x="108" y="54"/>
                        <a:pt x="115" y="55"/>
                      </a:cubicBezTo>
                      <a:cubicBezTo>
                        <a:pt x="110" y="96"/>
                        <a:pt x="107" y="130"/>
                        <a:pt x="107" y="133"/>
                      </a:cubicBezTo>
                      <a:cubicBezTo>
                        <a:pt x="107" y="142"/>
                        <a:pt x="126" y="150"/>
                        <a:pt x="150" y="150"/>
                      </a:cubicBezTo>
                      <a:cubicBezTo>
                        <a:pt x="173" y="150"/>
                        <a:pt x="192" y="142"/>
                        <a:pt x="192" y="133"/>
                      </a:cubicBezTo>
                      <a:cubicBezTo>
                        <a:pt x="192" y="128"/>
                        <a:pt x="186" y="68"/>
                        <a:pt x="179" y="6"/>
                      </a:cubicBezTo>
                      <a:moveTo>
                        <a:pt x="81" y="133"/>
                      </a:moveTo>
                      <a:cubicBezTo>
                        <a:pt x="81" y="141"/>
                        <a:pt x="64" y="147"/>
                        <a:pt x="43" y="147"/>
                      </a:cubicBezTo>
                      <a:cubicBezTo>
                        <a:pt x="21" y="147"/>
                        <a:pt x="4" y="141"/>
                        <a:pt x="4" y="133"/>
                      </a:cubicBezTo>
                      <a:cubicBezTo>
                        <a:pt x="4" y="125"/>
                        <a:pt x="21" y="118"/>
                        <a:pt x="43" y="118"/>
                      </a:cubicBezTo>
                      <a:cubicBezTo>
                        <a:pt x="64" y="118"/>
                        <a:pt x="81" y="125"/>
                        <a:pt x="81" y="133"/>
                      </a:cubicBezTo>
                      <a:moveTo>
                        <a:pt x="150" y="147"/>
                      </a:moveTo>
                      <a:cubicBezTo>
                        <a:pt x="128" y="147"/>
                        <a:pt x="110" y="141"/>
                        <a:pt x="110" y="133"/>
                      </a:cubicBezTo>
                      <a:cubicBezTo>
                        <a:pt x="110" y="125"/>
                        <a:pt x="128" y="118"/>
                        <a:pt x="150" y="118"/>
                      </a:cubicBezTo>
                      <a:cubicBezTo>
                        <a:pt x="171" y="118"/>
                        <a:pt x="189" y="125"/>
                        <a:pt x="189" y="133"/>
                      </a:cubicBezTo>
                      <a:cubicBezTo>
                        <a:pt x="189" y="141"/>
                        <a:pt x="171" y="147"/>
                        <a:pt x="150"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grpSp>
          <p:grpSp>
            <p:nvGrpSpPr>
              <p:cNvPr id="19" name="Group 228"/>
              <p:cNvGrpSpPr/>
              <p:nvPr/>
            </p:nvGrpSpPr>
            <p:grpSpPr>
              <a:xfrm>
                <a:off x="6490510" y="4283467"/>
                <a:ext cx="301825" cy="440688"/>
                <a:chOff x="-1830388" y="5867400"/>
                <a:chExt cx="665111" cy="888540"/>
              </a:xfrm>
              <a:solidFill>
                <a:schemeClr val="bg2"/>
              </a:solidFill>
              <a:effectLst/>
            </p:grpSpPr>
            <p:grpSp>
              <p:nvGrpSpPr>
                <p:cNvPr id="20" name="Group 271"/>
                <p:cNvGrpSpPr/>
                <p:nvPr/>
              </p:nvGrpSpPr>
              <p:grpSpPr>
                <a:xfrm flipH="1">
                  <a:off x="-1830388" y="5867403"/>
                  <a:ext cx="665111" cy="602757"/>
                  <a:chOff x="14465300" y="1508125"/>
                  <a:chExt cx="457201" cy="414338"/>
                </a:xfrm>
                <a:grpFill/>
              </p:grpSpPr>
              <p:sp>
                <p:nvSpPr>
                  <p:cNvPr id="290" name="Freeform 57"/>
                  <p:cNvSpPr>
                    <a:spLocks noEditPoints="1"/>
                  </p:cNvSpPr>
                  <p:nvPr/>
                </p:nvSpPr>
                <p:spPr bwMode="auto">
                  <a:xfrm>
                    <a:off x="14465300" y="1508125"/>
                    <a:ext cx="298450" cy="29845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291" name="Freeform 58"/>
                  <p:cNvSpPr>
                    <a:spLocks noEditPoints="1"/>
                  </p:cNvSpPr>
                  <p:nvPr/>
                </p:nvSpPr>
                <p:spPr bwMode="auto">
                  <a:xfrm>
                    <a:off x="14711363" y="1711325"/>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grpSp>
            <p:sp>
              <p:nvSpPr>
                <p:cNvPr id="273" name="Down Arrow 154"/>
                <p:cNvSpPr/>
                <p:nvPr/>
              </p:nvSpPr>
              <p:spPr>
                <a:xfrm>
                  <a:off x="-1766854" y="6288637"/>
                  <a:ext cx="520836" cy="467303"/>
                </a:xfrm>
                <a:custGeom>
                  <a:avLst/>
                  <a:gdLst/>
                  <a:ahLst/>
                  <a:cxnLst/>
                  <a:rect l="l" t="t" r="r" b="b"/>
                  <a:pathLst>
                    <a:path w="520836" h="467303">
                      <a:moveTo>
                        <a:pt x="256078" y="0"/>
                      </a:moveTo>
                      <a:cubicBezTo>
                        <a:pt x="293149" y="24054"/>
                        <a:pt x="337422" y="37647"/>
                        <a:pt x="384870" y="37647"/>
                      </a:cubicBezTo>
                      <a:cubicBezTo>
                        <a:pt x="388401" y="37647"/>
                        <a:pt x="391914" y="37572"/>
                        <a:pt x="395372" y="36589"/>
                      </a:cubicBezTo>
                      <a:lnTo>
                        <a:pt x="395372" y="250844"/>
                      </a:lnTo>
                      <a:lnTo>
                        <a:pt x="520836" y="250844"/>
                      </a:lnTo>
                      <a:lnTo>
                        <a:pt x="260418" y="467303"/>
                      </a:lnTo>
                      <a:lnTo>
                        <a:pt x="0" y="250844"/>
                      </a:lnTo>
                      <a:lnTo>
                        <a:pt x="125464" y="250844"/>
                      </a:lnTo>
                      <a:lnTo>
                        <a:pt x="125464" y="203724"/>
                      </a:lnTo>
                      <a:cubicBezTo>
                        <a:pt x="203101" y="184663"/>
                        <a:pt x="260419" y="114450"/>
                        <a:pt x="260419" y="308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rgbClr val="000000"/>
                    </a:solidFill>
                    <a:latin typeface="Arial"/>
                  </a:endParaRPr>
                </a:p>
              </p:txBody>
            </p:sp>
          </p:grpSp>
          <p:sp>
            <p:nvSpPr>
              <p:cNvPr id="115" name="Rounded Rectangle 123"/>
              <p:cNvSpPr>
                <a:spLocks noChangeAspect="1"/>
              </p:cNvSpPr>
              <p:nvPr/>
            </p:nvSpPr>
            <p:spPr>
              <a:xfrm>
                <a:off x="7205730" y="4351274"/>
                <a:ext cx="271622" cy="331248"/>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sp>
            <p:nvSpPr>
              <p:cNvPr id="116" name="Rounded Rectangle 62"/>
              <p:cNvSpPr/>
              <p:nvPr/>
            </p:nvSpPr>
            <p:spPr>
              <a:xfrm rot="13500000" flipH="1">
                <a:off x="6785016" y="4318388"/>
                <a:ext cx="426662" cy="434662"/>
              </a:xfrm>
              <a:custGeom>
                <a:avLst/>
                <a:gdLst/>
                <a:ahLst/>
                <a:cxnLst/>
                <a:rect l="l" t="t" r="r" b="b"/>
                <a:pathLst>
                  <a:path w="3827051" h="3898809">
                    <a:moveTo>
                      <a:pt x="2355695" y="1954262"/>
                    </a:moveTo>
                    <a:lnTo>
                      <a:pt x="2355695" y="1900251"/>
                    </a:lnTo>
                    <a:cubicBezTo>
                      <a:pt x="2773337" y="1846165"/>
                      <a:pt x="3164017" y="1847429"/>
                      <a:pt x="3568178" y="1821018"/>
                    </a:cubicBezTo>
                    <a:cubicBezTo>
                      <a:pt x="3590955" y="1821018"/>
                      <a:pt x="3609419" y="1839972"/>
                      <a:pt x="3609419" y="1863351"/>
                    </a:cubicBezTo>
                    <a:lnTo>
                      <a:pt x="3609418" y="2032675"/>
                    </a:lnTo>
                    <a:cubicBezTo>
                      <a:pt x="3609419" y="2056055"/>
                      <a:pt x="3590955" y="2075008"/>
                      <a:pt x="3568178" y="2075008"/>
                    </a:cubicBezTo>
                    <a:cubicBezTo>
                      <a:pt x="3359225" y="2075008"/>
                      <a:pt x="2557776" y="1989539"/>
                      <a:pt x="2355695" y="1954262"/>
                    </a:cubicBezTo>
                    <a:close/>
                    <a:moveTo>
                      <a:pt x="1508822" y="3754817"/>
                    </a:moveTo>
                    <a:cubicBezTo>
                      <a:pt x="1570107" y="3816101"/>
                      <a:pt x="1640911" y="3862064"/>
                      <a:pt x="1716474" y="3892707"/>
                    </a:cubicBezTo>
                    <a:lnTo>
                      <a:pt x="1737065" y="3898809"/>
                    </a:lnTo>
                    <a:lnTo>
                      <a:pt x="1735286" y="3172009"/>
                    </a:lnTo>
                    <a:lnTo>
                      <a:pt x="2166840" y="3170952"/>
                    </a:lnTo>
                    <a:lnTo>
                      <a:pt x="2168622" y="3898714"/>
                    </a:lnTo>
                    <a:lnTo>
                      <a:pt x="2188892" y="3892707"/>
                    </a:lnTo>
                    <a:cubicBezTo>
                      <a:pt x="2264456" y="3862064"/>
                      <a:pt x="2335260" y="3816101"/>
                      <a:pt x="2396544" y="3754817"/>
                    </a:cubicBezTo>
                    <a:cubicBezTo>
                      <a:pt x="2641682" y="3509679"/>
                      <a:pt x="2641682" y="3112233"/>
                      <a:pt x="2396544" y="2867095"/>
                    </a:cubicBezTo>
                    <a:cubicBezTo>
                      <a:pt x="2365902" y="2836453"/>
                      <a:pt x="2332880" y="2809641"/>
                      <a:pt x="2298073" y="2786660"/>
                    </a:cubicBezTo>
                    <a:lnTo>
                      <a:pt x="2222971" y="2747139"/>
                    </a:lnTo>
                    <a:lnTo>
                      <a:pt x="2222027" y="2361620"/>
                    </a:lnTo>
                    <a:lnTo>
                      <a:pt x="2381494" y="2417503"/>
                    </a:lnTo>
                    <a:cubicBezTo>
                      <a:pt x="2457382" y="2436253"/>
                      <a:pt x="2502758" y="2428563"/>
                      <a:pt x="2529834" y="2431042"/>
                    </a:cubicBezTo>
                    <a:lnTo>
                      <a:pt x="3609519" y="2431041"/>
                    </a:lnTo>
                    <a:cubicBezTo>
                      <a:pt x="3624537" y="2431042"/>
                      <a:pt x="3639200" y="2429520"/>
                      <a:pt x="3653359" y="2426623"/>
                    </a:cubicBezTo>
                    <a:cubicBezTo>
                      <a:pt x="3752486" y="2406339"/>
                      <a:pt x="3827050" y="2318633"/>
                      <a:pt x="3827050" y="2213510"/>
                    </a:cubicBezTo>
                    <a:lnTo>
                      <a:pt x="3827051" y="1682970"/>
                    </a:lnTo>
                    <a:lnTo>
                      <a:pt x="3827050" y="1682968"/>
                    </a:lnTo>
                    <a:cubicBezTo>
                      <a:pt x="3827051" y="1562830"/>
                      <a:pt x="3729657" y="1465437"/>
                      <a:pt x="3609519" y="1465437"/>
                    </a:cubicBezTo>
                    <a:lnTo>
                      <a:pt x="2529835" y="1465438"/>
                    </a:lnTo>
                    <a:cubicBezTo>
                      <a:pt x="2502758" y="1467917"/>
                      <a:pt x="2457382" y="1460227"/>
                      <a:pt x="2381494" y="1478977"/>
                    </a:cubicBezTo>
                    <a:lnTo>
                      <a:pt x="2220004" y="1535569"/>
                    </a:lnTo>
                    <a:lnTo>
                      <a:pt x="2219048" y="1145171"/>
                    </a:lnTo>
                    <a:lnTo>
                      <a:pt x="2273122" y="1116715"/>
                    </a:lnTo>
                    <a:cubicBezTo>
                      <a:pt x="2307929" y="1093733"/>
                      <a:pt x="2340951" y="1066921"/>
                      <a:pt x="2371593" y="1036280"/>
                    </a:cubicBezTo>
                    <a:cubicBezTo>
                      <a:pt x="2616731" y="791142"/>
                      <a:pt x="2616731" y="393696"/>
                      <a:pt x="2371593" y="148558"/>
                    </a:cubicBezTo>
                    <a:cubicBezTo>
                      <a:pt x="2310309" y="87274"/>
                      <a:pt x="2239505" y="41310"/>
                      <a:pt x="2163942" y="10669"/>
                    </a:cubicBezTo>
                    <a:lnTo>
                      <a:pt x="2159098" y="9232"/>
                    </a:lnTo>
                    <a:lnTo>
                      <a:pt x="2161034" y="799634"/>
                    </a:lnTo>
                    <a:lnTo>
                      <a:pt x="1729479" y="800691"/>
                    </a:lnTo>
                    <a:lnTo>
                      <a:pt x="1727518" y="0"/>
                    </a:lnTo>
                    <a:lnTo>
                      <a:pt x="1691523" y="10668"/>
                    </a:lnTo>
                    <a:cubicBezTo>
                      <a:pt x="1615960" y="41310"/>
                      <a:pt x="1545156" y="87274"/>
                      <a:pt x="1483871" y="148558"/>
                    </a:cubicBezTo>
                    <a:cubicBezTo>
                      <a:pt x="1238734" y="393696"/>
                      <a:pt x="1238734" y="791142"/>
                      <a:pt x="1483871" y="1036280"/>
                    </a:cubicBezTo>
                    <a:cubicBezTo>
                      <a:pt x="1514514" y="1066922"/>
                      <a:pt x="1547536" y="1093734"/>
                      <a:pt x="1582343" y="1116716"/>
                    </a:cubicBezTo>
                    <a:lnTo>
                      <a:pt x="1667842" y="1161708"/>
                    </a:lnTo>
                    <a:lnTo>
                      <a:pt x="1669316" y="1763513"/>
                    </a:lnTo>
                    <a:lnTo>
                      <a:pt x="241531" y="1763513"/>
                    </a:lnTo>
                    <a:lnTo>
                      <a:pt x="240954" y="1760663"/>
                    </a:lnTo>
                    <a:cubicBezTo>
                      <a:pt x="217290" y="1704715"/>
                      <a:pt x="161893" y="1665459"/>
                      <a:pt x="97325" y="1665459"/>
                    </a:cubicBezTo>
                    <a:lnTo>
                      <a:pt x="18487" y="1665459"/>
                    </a:lnTo>
                    <a:lnTo>
                      <a:pt x="4280" y="1668327"/>
                    </a:lnTo>
                    <a:lnTo>
                      <a:pt x="0" y="2222122"/>
                    </a:lnTo>
                    <a:lnTo>
                      <a:pt x="18488" y="2225854"/>
                    </a:lnTo>
                    <a:lnTo>
                      <a:pt x="97325" y="2225854"/>
                    </a:lnTo>
                    <a:cubicBezTo>
                      <a:pt x="140370" y="2225854"/>
                      <a:pt x="179340" y="2208407"/>
                      <a:pt x="207549" y="2180198"/>
                    </a:cubicBezTo>
                    <a:lnTo>
                      <a:pt x="239396" y="2132962"/>
                    </a:lnTo>
                    <a:lnTo>
                      <a:pt x="1670220" y="2132963"/>
                    </a:lnTo>
                    <a:lnTo>
                      <a:pt x="1671738" y="2752747"/>
                    </a:lnTo>
                    <a:lnTo>
                      <a:pt x="1607293" y="2786660"/>
                    </a:lnTo>
                    <a:cubicBezTo>
                      <a:pt x="1572487" y="2809641"/>
                      <a:pt x="1539465" y="2836453"/>
                      <a:pt x="1508822" y="2867095"/>
                    </a:cubicBezTo>
                    <a:cubicBezTo>
                      <a:pt x="1263685" y="3112233"/>
                      <a:pt x="1263685" y="3509679"/>
                      <a:pt x="1508822" y="3754817"/>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defTabSz="456740" fontAlgn="auto">
                  <a:spcBef>
                    <a:spcPts val="0"/>
                  </a:spcBef>
                  <a:spcAft>
                    <a:spcPts val="0"/>
                  </a:spcAft>
                </a:pPr>
                <a:endParaRPr lang="en-US" dirty="0">
                  <a:solidFill>
                    <a:srgbClr val="4D4D4C"/>
                  </a:solidFill>
                </a:endParaRPr>
              </a:p>
            </p:txBody>
          </p:sp>
        </p:grpSp>
      </p:grpSp>
      <p:grpSp>
        <p:nvGrpSpPr>
          <p:cNvPr id="265" name="Group 264"/>
          <p:cNvGrpSpPr/>
          <p:nvPr/>
        </p:nvGrpSpPr>
        <p:grpSpPr>
          <a:xfrm>
            <a:off x="1395727" y="2991356"/>
            <a:ext cx="6071873" cy="971901"/>
            <a:chOff x="2691435" y="4040835"/>
            <a:chExt cx="6686826" cy="1070614"/>
          </a:xfrm>
        </p:grpSpPr>
        <p:sp>
          <p:nvSpPr>
            <p:cNvPr id="125" name="Round Same Side Corner Rectangle 124"/>
            <p:cNvSpPr/>
            <p:nvPr/>
          </p:nvSpPr>
          <p:spPr>
            <a:xfrm>
              <a:off x="2691435" y="4680831"/>
              <a:ext cx="1011042" cy="430618"/>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pPr>
              <a:r>
                <a:rPr lang="en-US" sz="1100" kern="0" dirty="0">
                  <a:solidFill>
                    <a:srgbClr val="515150"/>
                  </a:solidFill>
                  <a:latin typeface="Arial"/>
                  <a:ea typeface="ＭＳ Ｐゴシック" charset="-128"/>
                </a:rPr>
                <a:t>Plan It</a:t>
              </a:r>
            </a:p>
          </p:txBody>
        </p:sp>
        <p:sp>
          <p:nvSpPr>
            <p:cNvPr id="126" name="Round Same Side Corner Rectangle 125"/>
            <p:cNvSpPr/>
            <p:nvPr/>
          </p:nvSpPr>
          <p:spPr>
            <a:xfrm>
              <a:off x="3744578" y="4680831"/>
              <a:ext cx="1011042" cy="342122"/>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Design It</a:t>
              </a:r>
            </a:p>
          </p:txBody>
        </p:sp>
        <p:sp>
          <p:nvSpPr>
            <p:cNvPr id="127" name="Round Same Side Corner Rectangle 126"/>
            <p:cNvSpPr/>
            <p:nvPr/>
          </p:nvSpPr>
          <p:spPr>
            <a:xfrm>
              <a:off x="8274738" y="4680831"/>
              <a:ext cx="1103523" cy="342122"/>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Is It Ready?</a:t>
              </a:r>
            </a:p>
          </p:txBody>
        </p:sp>
        <p:sp>
          <p:nvSpPr>
            <p:cNvPr id="128" name="Oval 127"/>
            <p:cNvSpPr/>
            <p:nvPr/>
          </p:nvSpPr>
          <p:spPr>
            <a:xfrm>
              <a:off x="8426492" y="4040835"/>
              <a:ext cx="647941" cy="647938"/>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29" name="Donut 32"/>
            <p:cNvSpPr/>
            <p:nvPr/>
          </p:nvSpPr>
          <p:spPr>
            <a:xfrm>
              <a:off x="8582240" y="4181118"/>
              <a:ext cx="354077" cy="361389"/>
            </a:xfrm>
            <a:custGeom>
              <a:avLst/>
              <a:gdLst/>
              <a:ahLst/>
              <a:cxnLst/>
              <a:rect l="l" t="t" r="r" b="b"/>
              <a:pathLst>
                <a:path w="680768" h="694832">
                  <a:moveTo>
                    <a:pt x="279642" y="102981"/>
                  </a:moveTo>
                  <a:cubicBezTo>
                    <a:pt x="182075" y="102981"/>
                    <a:pt x="102981" y="182075"/>
                    <a:pt x="102981" y="279642"/>
                  </a:cubicBezTo>
                  <a:cubicBezTo>
                    <a:pt x="102981" y="377209"/>
                    <a:pt x="182075" y="456303"/>
                    <a:pt x="279642" y="456303"/>
                  </a:cubicBezTo>
                  <a:cubicBezTo>
                    <a:pt x="377209" y="456303"/>
                    <a:pt x="456303" y="377209"/>
                    <a:pt x="456303" y="279642"/>
                  </a:cubicBezTo>
                  <a:cubicBezTo>
                    <a:pt x="456303" y="182075"/>
                    <a:pt x="377209" y="102981"/>
                    <a:pt x="279642" y="102981"/>
                  </a:cubicBezTo>
                  <a:close/>
                  <a:moveTo>
                    <a:pt x="279642" y="0"/>
                  </a:moveTo>
                  <a:cubicBezTo>
                    <a:pt x="434084" y="0"/>
                    <a:pt x="559284" y="125200"/>
                    <a:pt x="559284" y="279642"/>
                  </a:cubicBezTo>
                  <a:cubicBezTo>
                    <a:pt x="559284" y="337558"/>
                    <a:pt x="541678" y="391361"/>
                    <a:pt x="511526" y="435993"/>
                  </a:cubicBezTo>
                  <a:lnTo>
                    <a:pt x="505369" y="443454"/>
                  </a:lnTo>
                  <a:lnTo>
                    <a:pt x="664872" y="602464"/>
                  </a:lnTo>
                  <a:cubicBezTo>
                    <a:pt x="686021" y="623549"/>
                    <a:pt x="686074" y="657785"/>
                    <a:pt x="664990" y="678935"/>
                  </a:cubicBezTo>
                  <a:cubicBezTo>
                    <a:pt x="643906" y="700085"/>
                    <a:pt x="609669" y="700138"/>
                    <a:pt x="588519" y="679053"/>
                  </a:cubicBezTo>
                  <a:lnTo>
                    <a:pt x="425944" y="516980"/>
                  </a:lnTo>
                  <a:lnTo>
                    <a:pt x="388492" y="537308"/>
                  </a:lnTo>
                  <a:cubicBezTo>
                    <a:pt x="355036" y="551459"/>
                    <a:pt x="318253" y="559284"/>
                    <a:pt x="279642" y="559284"/>
                  </a:cubicBezTo>
                  <a:cubicBezTo>
                    <a:pt x="125200" y="559284"/>
                    <a:pt x="0" y="434084"/>
                    <a:pt x="0" y="279642"/>
                  </a:cubicBezTo>
                  <a:cubicBezTo>
                    <a:pt x="0" y="125200"/>
                    <a:pt x="125200" y="0"/>
                    <a:pt x="279642"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sp>
          <p:nvSpPr>
            <p:cNvPr id="130" name="Oval 129"/>
            <p:cNvSpPr/>
            <p:nvPr/>
          </p:nvSpPr>
          <p:spPr>
            <a:xfrm>
              <a:off x="2881318" y="4040835"/>
              <a:ext cx="647941" cy="647938"/>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31" name="Rounded Rectangle 116"/>
            <p:cNvSpPr>
              <a:spLocks noChangeAspect="1"/>
            </p:cNvSpPr>
            <p:nvPr/>
          </p:nvSpPr>
          <p:spPr>
            <a:xfrm>
              <a:off x="3087342" y="4184974"/>
              <a:ext cx="243865" cy="345436"/>
            </a:xfrm>
            <a:custGeom>
              <a:avLst/>
              <a:gdLst/>
              <a:ahLst/>
              <a:cxnLst/>
              <a:rect l="l" t="t" r="r" b="b"/>
              <a:pathLst>
                <a:path w="892633" h="1264427">
                  <a:moveTo>
                    <a:pt x="641222" y="0"/>
                  </a:moveTo>
                  <a:lnTo>
                    <a:pt x="892633" y="251411"/>
                  </a:lnTo>
                  <a:lnTo>
                    <a:pt x="641222" y="251411"/>
                  </a:lnTo>
                  <a:close/>
                  <a:moveTo>
                    <a:pt x="46435" y="0"/>
                  </a:moveTo>
                  <a:lnTo>
                    <a:pt x="565570" y="0"/>
                  </a:lnTo>
                  <a:lnTo>
                    <a:pt x="565570" y="324955"/>
                  </a:lnTo>
                  <a:lnTo>
                    <a:pt x="892633" y="324955"/>
                  </a:lnTo>
                  <a:lnTo>
                    <a:pt x="892633" y="1217992"/>
                  </a:lnTo>
                  <a:cubicBezTo>
                    <a:pt x="892633" y="1243637"/>
                    <a:pt x="871843" y="1264427"/>
                    <a:pt x="846198" y="1264427"/>
                  </a:cubicBezTo>
                  <a:lnTo>
                    <a:pt x="46435" y="1264427"/>
                  </a:lnTo>
                  <a:cubicBezTo>
                    <a:pt x="20790" y="1264427"/>
                    <a:pt x="0" y="1243637"/>
                    <a:pt x="0" y="1217992"/>
                  </a:cubicBezTo>
                  <a:lnTo>
                    <a:pt x="0" y="46435"/>
                  </a:lnTo>
                  <a:cubicBezTo>
                    <a:pt x="0" y="20790"/>
                    <a:pt x="20790" y="0"/>
                    <a:pt x="4643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sp>
          <p:nvSpPr>
            <p:cNvPr id="132" name="Oval 131"/>
            <p:cNvSpPr/>
            <p:nvPr/>
          </p:nvSpPr>
          <p:spPr>
            <a:xfrm>
              <a:off x="3909969" y="4040835"/>
              <a:ext cx="647941" cy="647938"/>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33" name="Right Triangle 72"/>
            <p:cNvSpPr/>
            <p:nvPr/>
          </p:nvSpPr>
          <p:spPr>
            <a:xfrm rot="14832408" flipH="1">
              <a:off x="4079466" y="4264775"/>
              <a:ext cx="308952" cy="185352"/>
            </a:xfrm>
            <a:custGeom>
              <a:avLst/>
              <a:gdLst>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1671914 w 3990273"/>
                <a:gd name="connsiteY4" fmla="*/ 889311 h 2393885"/>
                <a:gd name="connsiteX5" fmla="*/ 2060892 w 3990273"/>
                <a:gd name="connsiteY5" fmla="*/ 733583 h 2393885"/>
                <a:gd name="connsiteX6" fmla="*/ 2060892 w 3990273"/>
                <a:gd name="connsiteY6" fmla="*/ 880843 h 2393885"/>
                <a:gd name="connsiteX7" fmla="*/ 1671914 w 3990273"/>
                <a:gd name="connsiteY7" fmla="*/ 889311 h 2393885"/>
                <a:gd name="connsiteX8" fmla="*/ 903512 w 3990273"/>
                <a:gd name="connsiteY8" fmla="*/ 1196942 h 2393885"/>
                <a:gd name="connsiteX9" fmla="*/ 933216 w 3990273"/>
                <a:gd name="connsiteY9" fmla="*/ 1208835 h 2393885"/>
                <a:gd name="connsiteX10" fmla="*/ 903512 w 3990273"/>
                <a:gd name="connsiteY10" fmla="*/ 1196942 h 2393885"/>
                <a:gd name="connsiteX11" fmla="*/ 0 w 3990273"/>
                <a:gd name="connsiteY11" fmla="*/ 1204371 h 2393885"/>
                <a:gd name="connsiteX12" fmla="*/ 3758 w 3990273"/>
                <a:gd name="connsiteY12" fmla="*/ 1236482 h 2393885"/>
                <a:gd name="connsiteX13" fmla="*/ 3867 w 3990273"/>
                <a:gd name="connsiteY13" fmla="*/ 1237845 h 2393885"/>
                <a:gd name="connsiteX14" fmla="*/ 3952 w 3990273"/>
                <a:gd name="connsiteY14" fmla="*/ 1238139 h 2393885"/>
                <a:gd name="connsiteX15" fmla="*/ 5541 w 3990273"/>
                <a:gd name="connsiteY15" fmla="*/ 1251726 h 2393885"/>
                <a:gd name="connsiteX16" fmla="*/ 155021 w 3990273"/>
                <a:gd name="connsiteY16" fmla="*/ 1428724 h 2393885"/>
                <a:gd name="connsiteX17" fmla="*/ 2521498 w 3990273"/>
                <a:gd name="connsiteY17" fmla="*/ 2376148 h 2393885"/>
                <a:gd name="connsiteX18" fmla="*/ 2842198 w 3990273"/>
                <a:gd name="connsiteY18" fmla="*/ 2238820 h 2393885"/>
                <a:gd name="connsiteX19" fmla="*/ 2842199 w 3990273"/>
                <a:gd name="connsiteY19" fmla="*/ 2238821 h 2393885"/>
                <a:gd name="connsiteX20" fmla="*/ 2817256 w 3990273"/>
                <a:gd name="connsiteY20" fmla="*/ 2008495 h 2393885"/>
                <a:gd name="connsiteX21" fmla="*/ 2809237 w 3990273"/>
                <a:gd name="connsiteY21" fmla="*/ 1998831 h 2393885"/>
                <a:gd name="connsiteX22" fmla="*/ 2812231 w 3990273"/>
                <a:gd name="connsiteY22" fmla="*/ 1998831 h 2393885"/>
                <a:gd name="connsiteX23" fmla="*/ 2473586 w 3990273"/>
                <a:gd name="connsiteY23" fmla="*/ 1521464 h 2393885"/>
                <a:gd name="connsiteX24" fmla="*/ 3672615 w 3990273"/>
                <a:gd name="connsiteY24" fmla="*/ 1495363 h 2393885"/>
                <a:gd name="connsiteX25" fmla="*/ 3990195 w 3990273"/>
                <a:gd name="connsiteY25" fmla="*/ 1163648 h 2393885"/>
                <a:gd name="connsiteX26" fmla="*/ 3658480 w 3990273"/>
                <a:gd name="connsiteY26" fmla="*/ 846066 h 2393885"/>
                <a:gd name="connsiteX27" fmla="*/ 2472729 w 3990273"/>
                <a:gd name="connsiteY27" fmla="*/ 871878 h 2393885"/>
                <a:gd name="connsiteX28" fmla="*/ 2836142 w 3990273"/>
                <a:gd name="connsiteY28" fmla="*/ 359598 h 2393885"/>
                <a:gd name="connsiteX29" fmla="*/ 2831351 w 3990273"/>
                <a:gd name="connsiteY29" fmla="*/ 359598 h 2393885"/>
                <a:gd name="connsiteX30" fmla="*/ 2839954 w 3990273"/>
                <a:gd name="connsiteY30" fmla="*/ 343856 h 2393885"/>
                <a:gd name="connsiteX31" fmla="*/ 2842198 w 3990273"/>
                <a:gd name="connsiteY31" fmla="*/ 155065 h 2393885"/>
                <a:gd name="connsiteX32" fmla="*/ 2842197 w 3990273"/>
                <a:gd name="connsiteY32" fmla="*/ 155065 h 2393885"/>
                <a:gd name="connsiteX33" fmla="*/ 2521498 w 3990273"/>
                <a:gd name="connsiteY33" fmla="*/ 17737 h 2393885"/>
                <a:gd name="connsiteX34" fmla="*/ 155020 w 3990273"/>
                <a:gd name="connsiteY34" fmla="*/ 965161 h 2393885"/>
                <a:gd name="connsiteX35" fmla="*/ 11667 w 3990273"/>
                <a:gd name="connsiteY35" fmla="*/ 1119250 h 2393885"/>
                <a:gd name="connsiteX36" fmla="*/ 7863 w 3990273"/>
                <a:gd name="connsiteY36" fmla="*/ 1142162 h 2393885"/>
                <a:gd name="connsiteX37" fmla="*/ 3868 w 3990273"/>
                <a:gd name="connsiteY37" fmla="*/ 1156040 h 2393885"/>
                <a:gd name="connsiteX38" fmla="*/ 2294 w 3990273"/>
                <a:gd name="connsiteY38" fmla="*/ 1175702 h 2393885"/>
                <a:gd name="connsiteX39" fmla="*/ 1 w 3990273"/>
                <a:gd name="connsiteY39" fmla="*/ 1189514 h 2393885"/>
                <a:gd name="connsiteX40" fmla="*/ 595 w 3990273"/>
                <a:gd name="connsiteY40" fmla="*/ 1196943 h 2393885"/>
                <a:gd name="connsiteX41" fmla="*/ 0 w 3990273"/>
                <a:gd name="connsiteY41" fmla="*/ 1204371 h 2393885"/>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1671914 w 3990273"/>
                <a:gd name="connsiteY4" fmla="*/ 889311 h 2393885"/>
                <a:gd name="connsiteX5" fmla="*/ 2060892 w 3990273"/>
                <a:gd name="connsiteY5" fmla="*/ 733583 h 2393885"/>
                <a:gd name="connsiteX6" fmla="*/ 2060892 w 3990273"/>
                <a:gd name="connsiteY6" fmla="*/ 880843 h 2393885"/>
                <a:gd name="connsiteX7" fmla="*/ 1671914 w 3990273"/>
                <a:gd name="connsiteY7" fmla="*/ 889311 h 2393885"/>
                <a:gd name="connsiteX8" fmla="*/ 0 w 3990273"/>
                <a:gd name="connsiteY8" fmla="*/ 1204371 h 2393885"/>
                <a:gd name="connsiteX9" fmla="*/ 3758 w 3990273"/>
                <a:gd name="connsiteY9" fmla="*/ 1236482 h 2393885"/>
                <a:gd name="connsiteX10" fmla="*/ 3867 w 3990273"/>
                <a:gd name="connsiteY10" fmla="*/ 1237845 h 2393885"/>
                <a:gd name="connsiteX11" fmla="*/ 3952 w 3990273"/>
                <a:gd name="connsiteY11" fmla="*/ 1238139 h 2393885"/>
                <a:gd name="connsiteX12" fmla="*/ 5541 w 3990273"/>
                <a:gd name="connsiteY12" fmla="*/ 1251726 h 2393885"/>
                <a:gd name="connsiteX13" fmla="*/ 155021 w 3990273"/>
                <a:gd name="connsiteY13" fmla="*/ 1428724 h 2393885"/>
                <a:gd name="connsiteX14" fmla="*/ 2521498 w 3990273"/>
                <a:gd name="connsiteY14" fmla="*/ 2376148 h 2393885"/>
                <a:gd name="connsiteX15" fmla="*/ 2842198 w 3990273"/>
                <a:gd name="connsiteY15" fmla="*/ 2238820 h 2393885"/>
                <a:gd name="connsiteX16" fmla="*/ 2842199 w 3990273"/>
                <a:gd name="connsiteY16" fmla="*/ 2238821 h 2393885"/>
                <a:gd name="connsiteX17" fmla="*/ 2817256 w 3990273"/>
                <a:gd name="connsiteY17" fmla="*/ 2008495 h 2393885"/>
                <a:gd name="connsiteX18" fmla="*/ 2809237 w 3990273"/>
                <a:gd name="connsiteY18" fmla="*/ 1998831 h 2393885"/>
                <a:gd name="connsiteX19" fmla="*/ 2812231 w 3990273"/>
                <a:gd name="connsiteY19" fmla="*/ 1998831 h 2393885"/>
                <a:gd name="connsiteX20" fmla="*/ 2473586 w 3990273"/>
                <a:gd name="connsiteY20" fmla="*/ 1521464 h 2393885"/>
                <a:gd name="connsiteX21" fmla="*/ 3672615 w 3990273"/>
                <a:gd name="connsiteY21" fmla="*/ 1495363 h 2393885"/>
                <a:gd name="connsiteX22" fmla="*/ 3990195 w 3990273"/>
                <a:gd name="connsiteY22" fmla="*/ 1163648 h 2393885"/>
                <a:gd name="connsiteX23" fmla="*/ 3658480 w 3990273"/>
                <a:gd name="connsiteY23" fmla="*/ 846066 h 2393885"/>
                <a:gd name="connsiteX24" fmla="*/ 2472729 w 3990273"/>
                <a:gd name="connsiteY24" fmla="*/ 871878 h 2393885"/>
                <a:gd name="connsiteX25" fmla="*/ 2836142 w 3990273"/>
                <a:gd name="connsiteY25" fmla="*/ 359598 h 2393885"/>
                <a:gd name="connsiteX26" fmla="*/ 2831351 w 3990273"/>
                <a:gd name="connsiteY26" fmla="*/ 359598 h 2393885"/>
                <a:gd name="connsiteX27" fmla="*/ 2839954 w 3990273"/>
                <a:gd name="connsiteY27" fmla="*/ 343856 h 2393885"/>
                <a:gd name="connsiteX28" fmla="*/ 2842198 w 3990273"/>
                <a:gd name="connsiteY28" fmla="*/ 155065 h 2393885"/>
                <a:gd name="connsiteX29" fmla="*/ 2842197 w 3990273"/>
                <a:gd name="connsiteY29" fmla="*/ 155065 h 2393885"/>
                <a:gd name="connsiteX30" fmla="*/ 2521498 w 3990273"/>
                <a:gd name="connsiteY30" fmla="*/ 17737 h 2393885"/>
                <a:gd name="connsiteX31" fmla="*/ 155020 w 3990273"/>
                <a:gd name="connsiteY31" fmla="*/ 965161 h 2393885"/>
                <a:gd name="connsiteX32" fmla="*/ 11667 w 3990273"/>
                <a:gd name="connsiteY32" fmla="*/ 1119250 h 2393885"/>
                <a:gd name="connsiteX33" fmla="*/ 7863 w 3990273"/>
                <a:gd name="connsiteY33" fmla="*/ 1142162 h 2393885"/>
                <a:gd name="connsiteX34" fmla="*/ 3868 w 3990273"/>
                <a:gd name="connsiteY34" fmla="*/ 1156040 h 2393885"/>
                <a:gd name="connsiteX35" fmla="*/ 2294 w 3990273"/>
                <a:gd name="connsiteY35" fmla="*/ 1175702 h 2393885"/>
                <a:gd name="connsiteX36" fmla="*/ 1 w 3990273"/>
                <a:gd name="connsiteY36" fmla="*/ 1189514 h 2393885"/>
                <a:gd name="connsiteX37" fmla="*/ 595 w 3990273"/>
                <a:gd name="connsiteY37" fmla="*/ 1196943 h 2393885"/>
                <a:gd name="connsiteX38" fmla="*/ 0 w 3990273"/>
                <a:gd name="connsiteY38" fmla="*/ 1204371 h 2393885"/>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2060892 w 3990273"/>
                <a:gd name="connsiteY4" fmla="*/ 880843 h 2393885"/>
                <a:gd name="connsiteX5" fmla="*/ 2060892 w 3990273"/>
                <a:gd name="connsiteY5" fmla="*/ 733583 h 2393885"/>
                <a:gd name="connsiteX6" fmla="*/ 2060892 w 3990273"/>
                <a:gd name="connsiteY6" fmla="*/ 880843 h 2393885"/>
                <a:gd name="connsiteX7" fmla="*/ 0 w 3990273"/>
                <a:gd name="connsiteY7" fmla="*/ 1204371 h 2393885"/>
                <a:gd name="connsiteX8" fmla="*/ 3758 w 3990273"/>
                <a:gd name="connsiteY8" fmla="*/ 1236482 h 2393885"/>
                <a:gd name="connsiteX9" fmla="*/ 3867 w 3990273"/>
                <a:gd name="connsiteY9" fmla="*/ 1237845 h 2393885"/>
                <a:gd name="connsiteX10" fmla="*/ 3952 w 3990273"/>
                <a:gd name="connsiteY10" fmla="*/ 1238139 h 2393885"/>
                <a:gd name="connsiteX11" fmla="*/ 5541 w 3990273"/>
                <a:gd name="connsiteY11" fmla="*/ 1251726 h 2393885"/>
                <a:gd name="connsiteX12" fmla="*/ 155021 w 3990273"/>
                <a:gd name="connsiteY12" fmla="*/ 1428724 h 2393885"/>
                <a:gd name="connsiteX13" fmla="*/ 2521498 w 3990273"/>
                <a:gd name="connsiteY13" fmla="*/ 2376148 h 2393885"/>
                <a:gd name="connsiteX14" fmla="*/ 2842198 w 3990273"/>
                <a:gd name="connsiteY14" fmla="*/ 2238820 h 2393885"/>
                <a:gd name="connsiteX15" fmla="*/ 2842199 w 3990273"/>
                <a:gd name="connsiteY15" fmla="*/ 2238821 h 2393885"/>
                <a:gd name="connsiteX16" fmla="*/ 2817256 w 3990273"/>
                <a:gd name="connsiteY16" fmla="*/ 2008495 h 2393885"/>
                <a:gd name="connsiteX17" fmla="*/ 2809237 w 3990273"/>
                <a:gd name="connsiteY17" fmla="*/ 1998831 h 2393885"/>
                <a:gd name="connsiteX18" fmla="*/ 2812231 w 3990273"/>
                <a:gd name="connsiteY18" fmla="*/ 1998831 h 2393885"/>
                <a:gd name="connsiteX19" fmla="*/ 2473586 w 3990273"/>
                <a:gd name="connsiteY19" fmla="*/ 1521464 h 2393885"/>
                <a:gd name="connsiteX20" fmla="*/ 3672615 w 3990273"/>
                <a:gd name="connsiteY20" fmla="*/ 1495363 h 2393885"/>
                <a:gd name="connsiteX21" fmla="*/ 3990195 w 3990273"/>
                <a:gd name="connsiteY21" fmla="*/ 1163648 h 2393885"/>
                <a:gd name="connsiteX22" fmla="*/ 3658480 w 3990273"/>
                <a:gd name="connsiteY22" fmla="*/ 846066 h 2393885"/>
                <a:gd name="connsiteX23" fmla="*/ 2472729 w 3990273"/>
                <a:gd name="connsiteY23" fmla="*/ 871878 h 2393885"/>
                <a:gd name="connsiteX24" fmla="*/ 2836142 w 3990273"/>
                <a:gd name="connsiteY24" fmla="*/ 359598 h 2393885"/>
                <a:gd name="connsiteX25" fmla="*/ 2831351 w 3990273"/>
                <a:gd name="connsiteY25" fmla="*/ 359598 h 2393885"/>
                <a:gd name="connsiteX26" fmla="*/ 2839954 w 3990273"/>
                <a:gd name="connsiteY26" fmla="*/ 343856 h 2393885"/>
                <a:gd name="connsiteX27" fmla="*/ 2842198 w 3990273"/>
                <a:gd name="connsiteY27" fmla="*/ 155065 h 2393885"/>
                <a:gd name="connsiteX28" fmla="*/ 2842197 w 3990273"/>
                <a:gd name="connsiteY28" fmla="*/ 155065 h 2393885"/>
                <a:gd name="connsiteX29" fmla="*/ 2521498 w 3990273"/>
                <a:gd name="connsiteY29" fmla="*/ 17737 h 2393885"/>
                <a:gd name="connsiteX30" fmla="*/ 155020 w 3990273"/>
                <a:gd name="connsiteY30" fmla="*/ 965161 h 2393885"/>
                <a:gd name="connsiteX31" fmla="*/ 11667 w 3990273"/>
                <a:gd name="connsiteY31" fmla="*/ 1119250 h 2393885"/>
                <a:gd name="connsiteX32" fmla="*/ 7863 w 3990273"/>
                <a:gd name="connsiteY32" fmla="*/ 1142162 h 2393885"/>
                <a:gd name="connsiteX33" fmla="*/ 3868 w 3990273"/>
                <a:gd name="connsiteY33" fmla="*/ 1156040 h 2393885"/>
                <a:gd name="connsiteX34" fmla="*/ 2294 w 3990273"/>
                <a:gd name="connsiteY34" fmla="*/ 1175702 h 2393885"/>
                <a:gd name="connsiteX35" fmla="*/ 1 w 3990273"/>
                <a:gd name="connsiteY35" fmla="*/ 1189514 h 2393885"/>
                <a:gd name="connsiteX36" fmla="*/ 595 w 3990273"/>
                <a:gd name="connsiteY36" fmla="*/ 1196943 h 2393885"/>
                <a:gd name="connsiteX37" fmla="*/ 0 w 3990273"/>
                <a:gd name="connsiteY37" fmla="*/ 1204371 h 2393885"/>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0 w 3990273"/>
                <a:gd name="connsiteY4" fmla="*/ 1204371 h 2393885"/>
                <a:gd name="connsiteX5" fmla="*/ 3758 w 3990273"/>
                <a:gd name="connsiteY5" fmla="*/ 1236482 h 2393885"/>
                <a:gd name="connsiteX6" fmla="*/ 3867 w 3990273"/>
                <a:gd name="connsiteY6" fmla="*/ 1237845 h 2393885"/>
                <a:gd name="connsiteX7" fmla="*/ 3952 w 3990273"/>
                <a:gd name="connsiteY7" fmla="*/ 1238139 h 2393885"/>
                <a:gd name="connsiteX8" fmla="*/ 5541 w 3990273"/>
                <a:gd name="connsiteY8" fmla="*/ 1251726 h 2393885"/>
                <a:gd name="connsiteX9" fmla="*/ 155021 w 3990273"/>
                <a:gd name="connsiteY9" fmla="*/ 1428724 h 2393885"/>
                <a:gd name="connsiteX10" fmla="*/ 2521498 w 3990273"/>
                <a:gd name="connsiteY10" fmla="*/ 2376148 h 2393885"/>
                <a:gd name="connsiteX11" fmla="*/ 2842198 w 3990273"/>
                <a:gd name="connsiteY11" fmla="*/ 2238820 h 2393885"/>
                <a:gd name="connsiteX12" fmla="*/ 2842199 w 3990273"/>
                <a:gd name="connsiteY12" fmla="*/ 2238821 h 2393885"/>
                <a:gd name="connsiteX13" fmla="*/ 2817256 w 3990273"/>
                <a:gd name="connsiteY13" fmla="*/ 2008495 h 2393885"/>
                <a:gd name="connsiteX14" fmla="*/ 2809237 w 3990273"/>
                <a:gd name="connsiteY14" fmla="*/ 1998831 h 2393885"/>
                <a:gd name="connsiteX15" fmla="*/ 2812231 w 3990273"/>
                <a:gd name="connsiteY15" fmla="*/ 1998831 h 2393885"/>
                <a:gd name="connsiteX16" fmla="*/ 2473586 w 3990273"/>
                <a:gd name="connsiteY16" fmla="*/ 1521464 h 2393885"/>
                <a:gd name="connsiteX17" fmla="*/ 3672615 w 3990273"/>
                <a:gd name="connsiteY17" fmla="*/ 1495363 h 2393885"/>
                <a:gd name="connsiteX18" fmla="*/ 3990195 w 3990273"/>
                <a:gd name="connsiteY18" fmla="*/ 1163648 h 2393885"/>
                <a:gd name="connsiteX19" fmla="*/ 3658480 w 3990273"/>
                <a:gd name="connsiteY19" fmla="*/ 846066 h 2393885"/>
                <a:gd name="connsiteX20" fmla="*/ 2472729 w 3990273"/>
                <a:gd name="connsiteY20" fmla="*/ 871878 h 2393885"/>
                <a:gd name="connsiteX21" fmla="*/ 2836142 w 3990273"/>
                <a:gd name="connsiteY21" fmla="*/ 359598 h 2393885"/>
                <a:gd name="connsiteX22" fmla="*/ 2831351 w 3990273"/>
                <a:gd name="connsiteY22" fmla="*/ 359598 h 2393885"/>
                <a:gd name="connsiteX23" fmla="*/ 2839954 w 3990273"/>
                <a:gd name="connsiteY23" fmla="*/ 343856 h 2393885"/>
                <a:gd name="connsiteX24" fmla="*/ 2842198 w 3990273"/>
                <a:gd name="connsiteY24" fmla="*/ 155065 h 2393885"/>
                <a:gd name="connsiteX25" fmla="*/ 2842197 w 3990273"/>
                <a:gd name="connsiteY25" fmla="*/ 155065 h 2393885"/>
                <a:gd name="connsiteX26" fmla="*/ 2521498 w 3990273"/>
                <a:gd name="connsiteY26" fmla="*/ 17737 h 2393885"/>
                <a:gd name="connsiteX27" fmla="*/ 155020 w 3990273"/>
                <a:gd name="connsiteY27" fmla="*/ 965161 h 2393885"/>
                <a:gd name="connsiteX28" fmla="*/ 11667 w 3990273"/>
                <a:gd name="connsiteY28" fmla="*/ 1119250 h 2393885"/>
                <a:gd name="connsiteX29" fmla="*/ 7863 w 3990273"/>
                <a:gd name="connsiteY29" fmla="*/ 1142162 h 2393885"/>
                <a:gd name="connsiteX30" fmla="*/ 3868 w 3990273"/>
                <a:gd name="connsiteY30" fmla="*/ 1156040 h 2393885"/>
                <a:gd name="connsiteX31" fmla="*/ 2294 w 3990273"/>
                <a:gd name="connsiteY31" fmla="*/ 1175702 h 2393885"/>
                <a:gd name="connsiteX32" fmla="*/ 1 w 3990273"/>
                <a:gd name="connsiteY32" fmla="*/ 1189514 h 2393885"/>
                <a:gd name="connsiteX33" fmla="*/ 595 w 3990273"/>
                <a:gd name="connsiteY33" fmla="*/ 1196943 h 2393885"/>
                <a:gd name="connsiteX34" fmla="*/ 0 w 3990273"/>
                <a:gd name="connsiteY34" fmla="*/ 1204371 h 2393885"/>
                <a:gd name="connsiteX0" fmla="*/ 1753269 w 3990273"/>
                <a:gd name="connsiteY0" fmla="*/ 1537144 h 2393885"/>
                <a:gd name="connsiteX1" fmla="*/ 2036981 w 3990273"/>
                <a:gd name="connsiteY1" fmla="*/ 1650729 h 2393885"/>
                <a:gd name="connsiteX2" fmla="*/ 1753269 w 3990273"/>
                <a:gd name="connsiteY2" fmla="*/ 1537144 h 2393885"/>
                <a:gd name="connsiteX3" fmla="*/ 0 w 3990273"/>
                <a:gd name="connsiteY3" fmla="*/ 1204371 h 2393885"/>
                <a:gd name="connsiteX4" fmla="*/ 3758 w 3990273"/>
                <a:gd name="connsiteY4" fmla="*/ 1236482 h 2393885"/>
                <a:gd name="connsiteX5" fmla="*/ 3867 w 3990273"/>
                <a:gd name="connsiteY5" fmla="*/ 1237845 h 2393885"/>
                <a:gd name="connsiteX6" fmla="*/ 3952 w 3990273"/>
                <a:gd name="connsiteY6" fmla="*/ 1238139 h 2393885"/>
                <a:gd name="connsiteX7" fmla="*/ 5541 w 3990273"/>
                <a:gd name="connsiteY7" fmla="*/ 1251726 h 2393885"/>
                <a:gd name="connsiteX8" fmla="*/ 155021 w 3990273"/>
                <a:gd name="connsiteY8" fmla="*/ 1428724 h 2393885"/>
                <a:gd name="connsiteX9" fmla="*/ 2521498 w 3990273"/>
                <a:gd name="connsiteY9" fmla="*/ 2376148 h 2393885"/>
                <a:gd name="connsiteX10" fmla="*/ 2842198 w 3990273"/>
                <a:gd name="connsiteY10" fmla="*/ 2238820 h 2393885"/>
                <a:gd name="connsiteX11" fmla="*/ 2842199 w 3990273"/>
                <a:gd name="connsiteY11" fmla="*/ 2238821 h 2393885"/>
                <a:gd name="connsiteX12" fmla="*/ 2817256 w 3990273"/>
                <a:gd name="connsiteY12" fmla="*/ 2008495 h 2393885"/>
                <a:gd name="connsiteX13" fmla="*/ 2809237 w 3990273"/>
                <a:gd name="connsiteY13" fmla="*/ 1998831 h 2393885"/>
                <a:gd name="connsiteX14" fmla="*/ 2812231 w 3990273"/>
                <a:gd name="connsiteY14" fmla="*/ 1998831 h 2393885"/>
                <a:gd name="connsiteX15" fmla="*/ 2473586 w 3990273"/>
                <a:gd name="connsiteY15" fmla="*/ 1521464 h 2393885"/>
                <a:gd name="connsiteX16" fmla="*/ 3672615 w 3990273"/>
                <a:gd name="connsiteY16" fmla="*/ 1495363 h 2393885"/>
                <a:gd name="connsiteX17" fmla="*/ 3990195 w 3990273"/>
                <a:gd name="connsiteY17" fmla="*/ 1163648 h 2393885"/>
                <a:gd name="connsiteX18" fmla="*/ 3658480 w 3990273"/>
                <a:gd name="connsiteY18" fmla="*/ 846066 h 2393885"/>
                <a:gd name="connsiteX19" fmla="*/ 2472729 w 3990273"/>
                <a:gd name="connsiteY19" fmla="*/ 871878 h 2393885"/>
                <a:gd name="connsiteX20" fmla="*/ 2836142 w 3990273"/>
                <a:gd name="connsiteY20" fmla="*/ 359598 h 2393885"/>
                <a:gd name="connsiteX21" fmla="*/ 2831351 w 3990273"/>
                <a:gd name="connsiteY21" fmla="*/ 359598 h 2393885"/>
                <a:gd name="connsiteX22" fmla="*/ 2839954 w 3990273"/>
                <a:gd name="connsiteY22" fmla="*/ 343856 h 2393885"/>
                <a:gd name="connsiteX23" fmla="*/ 2842198 w 3990273"/>
                <a:gd name="connsiteY23" fmla="*/ 155065 h 2393885"/>
                <a:gd name="connsiteX24" fmla="*/ 2842197 w 3990273"/>
                <a:gd name="connsiteY24" fmla="*/ 155065 h 2393885"/>
                <a:gd name="connsiteX25" fmla="*/ 2521498 w 3990273"/>
                <a:gd name="connsiteY25" fmla="*/ 17737 h 2393885"/>
                <a:gd name="connsiteX26" fmla="*/ 155020 w 3990273"/>
                <a:gd name="connsiteY26" fmla="*/ 965161 h 2393885"/>
                <a:gd name="connsiteX27" fmla="*/ 11667 w 3990273"/>
                <a:gd name="connsiteY27" fmla="*/ 1119250 h 2393885"/>
                <a:gd name="connsiteX28" fmla="*/ 7863 w 3990273"/>
                <a:gd name="connsiteY28" fmla="*/ 1142162 h 2393885"/>
                <a:gd name="connsiteX29" fmla="*/ 3868 w 3990273"/>
                <a:gd name="connsiteY29" fmla="*/ 1156040 h 2393885"/>
                <a:gd name="connsiteX30" fmla="*/ 2294 w 3990273"/>
                <a:gd name="connsiteY30" fmla="*/ 1175702 h 2393885"/>
                <a:gd name="connsiteX31" fmla="*/ 1 w 3990273"/>
                <a:gd name="connsiteY31" fmla="*/ 1189514 h 2393885"/>
                <a:gd name="connsiteX32" fmla="*/ 595 w 3990273"/>
                <a:gd name="connsiteY32" fmla="*/ 1196943 h 2393885"/>
                <a:gd name="connsiteX33" fmla="*/ 0 w 3990273"/>
                <a:gd name="connsiteY33" fmla="*/ 1204371 h 2393885"/>
                <a:gd name="connsiteX0" fmla="*/ 0 w 3990273"/>
                <a:gd name="connsiteY0" fmla="*/ 1204371 h 2393885"/>
                <a:gd name="connsiteX1" fmla="*/ 3758 w 3990273"/>
                <a:gd name="connsiteY1" fmla="*/ 1236482 h 2393885"/>
                <a:gd name="connsiteX2" fmla="*/ 3867 w 3990273"/>
                <a:gd name="connsiteY2" fmla="*/ 1237845 h 2393885"/>
                <a:gd name="connsiteX3" fmla="*/ 3952 w 3990273"/>
                <a:gd name="connsiteY3" fmla="*/ 1238139 h 2393885"/>
                <a:gd name="connsiteX4" fmla="*/ 5541 w 3990273"/>
                <a:gd name="connsiteY4" fmla="*/ 1251726 h 2393885"/>
                <a:gd name="connsiteX5" fmla="*/ 155021 w 3990273"/>
                <a:gd name="connsiteY5" fmla="*/ 1428724 h 2393885"/>
                <a:gd name="connsiteX6" fmla="*/ 2521498 w 3990273"/>
                <a:gd name="connsiteY6" fmla="*/ 2376148 h 2393885"/>
                <a:gd name="connsiteX7" fmla="*/ 2842198 w 3990273"/>
                <a:gd name="connsiteY7" fmla="*/ 2238820 h 2393885"/>
                <a:gd name="connsiteX8" fmla="*/ 2842199 w 3990273"/>
                <a:gd name="connsiteY8" fmla="*/ 2238821 h 2393885"/>
                <a:gd name="connsiteX9" fmla="*/ 2817256 w 3990273"/>
                <a:gd name="connsiteY9" fmla="*/ 2008495 h 2393885"/>
                <a:gd name="connsiteX10" fmla="*/ 2809237 w 3990273"/>
                <a:gd name="connsiteY10" fmla="*/ 1998831 h 2393885"/>
                <a:gd name="connsiteX11" fmla="*/ 2812231 w 3990273"/>
                <a:gd name="connsiteY11" fmla="*/ 1998831 h 2393885"/>
                <a:gd name="connsiteX12" fmla="*/ 2473586 w 3990273"/>
                <a:gd name="connsiteY12" fmla="*/ 1521464 h 2393885"/>
                <a:gd name="connsiteX13" fmla="*/ 3672615 w 3990273"/>
                <a:gd name="connsiteY13" fmla="*/ 1495363 h 2393885"/>
                <a:gd name="connsiteX14" fmla="*/ 3990195 w 3990273"/>
                <a:gd name="connsiteY14" fmla="*/ 1163648 h 2393885"/>
                <a:gd name="connsiteX15" fmla="*/ 3658480 w 3990273"/>
                <a:gd name="connsiteY15" fmla="*/ 846066 h 2393885"/>
                <a:gd name="connsiteX16" fmla="*/ 2472729 w 3990273"/>
                <a:gd name="connsiteY16" fmla="*/ 871878 h 2393885"/>
                <a:gd name="connsiteX17" fmla="*/ 2836142 w 3990273"/>
                <a:gd name="connsiteY17" fmla="*/ 359598 h 2393885"/>
                <a:gd name="connsiteX18" fmla="*/ 2831351 w 3990273"/>
                <a:gd name="connsiteY18" fmla="*/ 359598 h 2393885"/>
                <a:gd name="connsiteX19" fmla="*/ 2839954 w 3990273"/>
                <a:gd name="connsiteY19" fmla="*/ 343856 h 2393885"/>
                <a:gd name="connsiteX20" fmla="*/ 2842198 w 3990273"/>
                <a:gd name="connsiteY20" fmla="*/ 155065 h 2393885"/>
                <a:gd name="connsiteX21" fmla="*/ 2842197 w 3990273"/>
                <a:gd name="connsiteY21" fmla="*/ 155065 h 2393885"/>
                <a:gd name="connsiteX22" fmla="*/ 2521498 w 3990273"/>
                <a:gd name="connsiteY22" fmla="*/ 17737 h 2393885"/>
                <a:gd name="connsiteX23" fmla="*/ 155020 w 3990273"/>
                <a:gd name="connsiteY23" fmla="*/ 965161 h 2393885"/>
                <a:gd name="connsiteX24" fmla="*/ 11667 w 3990273"/>
                <a:gd name="connsiteY24" fmla="*/ 1119250 h 2393885"/>
                <a:gd name="connsiteX25" fmla="*/ 7863 w 3990273"/>
                <a:gd name="connsiteY25" fmla="*/ 1142162 h 2393885"/>
                <a:gd name="connsiteX26" fmla="*/ 3868 w 3990273"/>
                <a:gd name="connsiteY26" fmla="*/ 1156040 h 2393885"/>
                <a:gd name="connsiteX27" fmla="*/ 2294 w 3990273"/>
                <a:gd name="connsiteY27" fmla="*/ 1175702 h 2393885"/>
                <a:gd name="connsiteX28" fmla="*/ 1 w 3990273"/>
                <a:gd name="connsiteY28" fmla="*/ 1189514 h 2393885"/>
                <a:gd name="connsiteX29" fmla="*/ 595 w 3990273"/>
                <a:gd name="connsiteY29" fmla="*/ 1196943 h 2393885"/>
                <a:gd name="connsiteX30" fmla="*/ 0 w 3990273"/>
                <a:gd name="connsiteY30" fmla="*/ 1204371 h 239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0273" h="2393885">
                  <a:moveTo>
                    <a:pt x="0" y="1204371"/>
                  </a:moveTo>
                  <a:lnTo>
                    <a:pt x="3758" y="1236482"/>
                  </a:lnTo>
                  <a:cubicBezTo>
                    <a:pt x="3794" y="1236936"/>
                    <a:pt x="3831" y="1237391"/>
                    <a:pt x="3867" y="1237845"/>
                  </a:cubicBezTo>
                  <a:cubicBezTo>
                    <a:pt x="3895" y="1237943"/>
                    <a:pt x="3924" y="1238041"/>
                    <a:pt x="3952" y="1238139"/>
                  </a:cubicBezTo>
                  <a:lnTo>
                    <a:pt x="5541" y="1251726"/>
                  </a:lnTo>
                  <a:cubicBezTo>
                    <a:pt x="22309" y="1329121"/>
                    <a:pt x="75969" y="1397076"/>
                    <a:pt x="155021" y="1428724"/>
                  </a:cubicBezTo>
                  <a:lnTo>
                    <a:pt x="2521498" y="2376148"/>
                  </a:lnTo>
                  <a:cubicBezTo>
                    <a:pt x="2647979" y="2426785"/>
                    <a:pt x="2791561" y="2365302"/>
                    <a:pt x="2842198" y="2238820"/>
                  </a:cubicBezTo>
                  <a:lnTo>
                    <a:pt x="2842199" y="2238821"/>
                  </a:lnTo>
                  <a:cubicBezTo>
                    <a:pt x="2873847" y="2159770"/>
                    <a:pt x="2861698" y="2074039"/>
                    <a:pt x="2817256" y="2008495"/>
                  </a:cubicBezTo>
                  <a:lnTo>
                    <a:pt x="2809237" y="1998831"/>
                  </a:lnTo>
                  <a:lnTo>
                    <a:pt x="2812231" y="1998831"/>
                  </a:lnTo>
                  <a:lnTo>
                    <a:pt x="2473586" y="1521464"/>
                  </a:lnTo>
                  <a:lnTo>
                    <a:pt x="3672615" y="1495363"/>
                  </a:lnTo>
                  <a:cubicBezTo>
                    <a:pt x="3851913" y="1491460"/>
                    <a:pt x="3994099" y="1342946"/>
                    <a:pt x="3990195" y="1163648"/>
                  </a:cubicBezTo>
                  <a:cubicBezTo>
                    <a:pt x="3986292" y="984349"/>
                    <a:pt x="3837779" y="842163"/>
                    <a:pt x="3658480" y="846066"/>
                  </a:cubicBezTo>
                  <a:lnTo>
                    <a:pt x="2472729" y="871878"/>
                  </a:lnTo>
                  <a:lnTo>
                    <a:pt x="2836142" y="359598"/>
                  </a:lnTo>
                  <a:lnTo>
                    <a:pt x="2831351" y="359598"/>
                  </a:lnTo>
                  <a:lnTo>
                    <a:pt x="2839954" y="343856"/>
                  </a:lnTo>
                  <a:cubicBezTo>
                    <a:pt x="2864806" y="285821"/>
                    <a:pt x="2867517" y="218305"/>
                    <a:pt x="2842198" y="155065"/>
                  </a:cubicBezTo>
                  <a:lnTo>
                    <a:pt x="2842197" y="155065"/>
                  </a:lnTo>
                  <a:cubicBezTo>
                    <a:pt x="2791561" y="28584"/>
                    <a:pt x="2647979" y="-32900"/>
                    <a:pt x="2521498" y="17737"/>
                  </a:cubicBezTo>
                  <a:lnTo>
                    <a:pt x="155020" y="965161"/>
                  </a:lnTo>
                  <a:cubicBezTo>
                    <a:pt x="83875" y="993644"/>
                    <a:pt x="33294" y="1051537"/>
                    <a:pt x="11667" y="1119250"/>
                  </a:cubicBezTo>
                  <a:lnTo>
                    <a:pt x="7863" y="1142162"/>
                  </a:lnTo>
                  <a:lnTo>
                    <a:pt x="3868" y="1156040"/>
                  </a:lnTo>
                  <a:lnTo>
                    <a:pt x="2294" y="1175702"/>
                  </a:lnTo>
                  <a:lnTo>
                    <a:pt x="1" y="1189514"/>
                  </a:lnTo>
                  <a:lnTo>
                    <a:pt x="595" y="1196943"/>
                  </a:lnTo>
                  <a:cubicBezTo>
                    <a:pt x="397" y="1199419"/>
                    <a:pt x="198" y="1201895"/>
                    <a:pt x="0" y="1204371"/>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defTabSz="456740" fontAlgn="auto">
                <a:spcBef>
                  <a:spcPts val="0"/>
                </a:spcBef>
                <a:spcAft>
                  <a:spcPts val="0"/>
                </a:spcAft>
              </a:pPr>
              <a:endParaRPr lang="en-US" dirty="0">
                <a:solidFill>
                  <a:srgbClr val="FFFFFF"/>
                </a:solidFill>
              </a:endParaRPr>
            </a:p>
          </p:txBody>
        </p:sp>
      </p:grpSp>
      <p:grpSp>
        <p:nvGrpSpPr>
          <p:cNvPr id="94" name="Group 93"/>
          <p:cNvGrpSpPr/>
          <p:nvPr/>
        </p:nvGrpSpPr>
        <p:grpSpPr>
          <a:xfrm>
            <a:off x="703517" y="1252330"/>
            <a:ext cx="7488627" cy="1121079"/>
            <a:chOff x="1046545" y="1557138"/>
            <a:chExt cx="9527690" cy="1426711"/>
          </a:xfrm>
        </p:grpSpPr>
        <p:sp>
          <p:nvSpPr>
            <p:cNvPr id="95" name="Round Same Side Corner Rectangle 94"/>
            <p:cNvSpPr/>
            <p:nvPr/>
          </p:nvSpPr>
          <p:spPr>
            <a:xfrm>
              <a:off x="1046545" y="2296515"/>
              <a:ext cx="1168038" cy="497486"/>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pPr>
              <a:r>
                <a:rPr lang="en-US" sz="1100" kern="0" dirty="0">
                  <a:solidFill>
                    <a:srgbClr val="515150"/>
                  </a:solidFill>
                  <a:latin typeface="Arial"/>
                  <a:ea typeface="ＭＳ Ｐゴシック" charset="-128"/>
                </a:rPr>
                <a:t>Plan It</a:t>
              </a:r>
            </a:p>
          </p:txBody>
        </p:sp>
        <p:sp>
          <p:nvSpPr>
            <p:cNvPr id="97" name="Round Same Side Corner Rectangle 96"/>
            <p:cNvSpPr/>
            <p:nvPr/>
          </p:nvSpPr>
          <p:spPr>
            <a:xfrm>
              <a:off x="2263193" y="2296515"/>
              <a:ext cx="1168038" cy="395248"/>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Design It</a:t>
              </a:r>
            </a:p>
          </p:txBody>
        </p:sp>
        <p:sp>
          <p:nvSpPr>
            <p:cNvPr id="98" name="Round Same Side Corner Rectangle 97"/>
            <p:cNvSpPr/>
            <p:nvPr/>
          </p:nvSpPr>
          <p:spPr>
            <a:xfrm>
              <a:off x="3140330" y="2296515"/>
              <a:ext cx="1777089" cy="687334"/>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Where Can </a:t>
              </a:r>
              <a:br>
                <a:rPr lang="en-US" sz="1100" kern="0" dirty="0">
                  <a:solidFill>
                    <a:srgbClr val="515150"/>
                  </a:solidFill>
                  <a:latin typeface="Arial"/>
                  <a:ea typeface="ＭＳ Ｐゴシック" charset="-128"/>
                </a:rPr>
              </a:br>
              <a:r>
                <a:rPr lang="en-US" sz="1100" kern="0" dirty="0">
                  <a:solidFill>
                    <a:srgbClr val="515150"/>
                  </a:solidFill>
                  <a:latin typeface="Arial"/>
                  <a:ea typeface="ＭＳ Ｐゴシック" charset="-128"/>
                </a:rPr>
                <a:t>We Put It?</a:t>
              </a:r>
            </a:p>
          </p:txBody>
        </p:sp>
        <p:sp>
          <p:nvSpPr>
            <p:cNvPr id="99" name="Round Same Side Corner Rectangle 98"/>
            <p:cNvSpPr/>
            <p:nvPr/>
          </p:nvSpPr>
          <p:spPr>
            <a:xfrm>
              <a:off x="4638792" y="2296515"/>
              <a:ext cx="1168038" cy="481506"/>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Procure It</a:t>
              </a:r>
            </a:p>
          </p:txBody>
        </p:sp>
        <p:sp>
          <p:nvSpPr>
            <p:cNvPr id="100" name="Round Same Side Corner Rectangle 99"/>
            <p:cNvSpPr/>
            <p:nvPr/>
          </p:nvSpPr>
          <p:spPr>
            <a:xfrm>
              <a:off x="5836210" y="2296515"/>
              <a:ext cx="1168038" cy="498058"/>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Install It</a:t>
              </a:r>
            </a:p>
          </p:txBody>
        </p:sp>
        <p:sp>
          <p:nvSpPr>
            <p:cNvPr id="101" name="Round Same Side Corner Rectangle 100"/>
            <p:cNvSpPr/>
            <p:nvPr/>
          </p:nvSpPr>
          <p:spPr>
            <a:xfrm>
              <a:off x="7024006" y="2296515"/>
              <a:ext cx="1168038" cy="387900"/>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Configure It</a:t>
              </a:r>
            </a:p>
          </p:txBody>
        </p:sp>
        <p:sp>
          <p:nvSpPr>
            <p:cNvPr id="102" name="Round Same Side Corner Rectangle 101"/>
            <p:cNvSpPr/>
            <p:nvPr/>
          </p:nvSpPr>
          <p:spPr>
            <a:xfrm>
              <a:off x="8211802" y="2296515"/>
              <a:ext cx="1168038" cy="387900"/>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Secure It</a:t>
              </a:r>
            </a:p>
          </p:txBody>
        </p:sp>
        <p:sp>
          <p:nvSpPr>
            <p:cNvPr id="103" name="Round Same Side Corner Rectangle 102"/>
            <p:cNvSpPr/>
            <p:nvPr/>
          </p:nvSpPr>
          <p:spPr>
            <a:xfrm>
              <a:off x="9406197" y="2296515"/>
              <a:ext cx="1168038" cy="395248"/>
            </a:xfrm>
            <a:prstGeom prst="round2SameRect">
              <a:avLst>
                <a:gd name="adj1" fmla="val 0"/>
                <a:gd name="adj2" fmla="val 0"/>
              </a:avLst>
            </a:prstGeom>
            <a:noFill/>
            <a:ln w="19050" cap="flat" cmpd="sng" algn="ctr">
              <a:noFill/>
              <a:prstDash val="solid"/>
            </a:ln>
            <a:effectLst/>
          </p:spPr>
          <p:txBody>
            <a:bodyPr rot="0" spcFirstLastPara="0" vertOverflow="overflow" horzOverflow="overflow" vert="horz" wrap="square" lIns="91424" tIns="91424" rIns="91424" bIns="91424" numCol="1" spcCol="0" rtlCol="0" fromWordArt="0" anchor="t" anchorCtr="0" forceAA="0" compatLnSpc="1">
              <a:prstTxWarp prst="textNoShape">
                <a:avLst/>
              </a:prstTxWarp>
              <a:noAutofit/>
            </a:bodyPr>
            <a:lstStyle/>
            <a:p>
              <a:pPr algn="ctr" defTabSz="913809" fontAlgn="auto">
                <a:spcBef>
                  <a:spcPts val="0"/>
                </a:spcBef>
                <a:spcAft>
                  <a:spcPts val="0"/>
                </a:spcAft>
                <a:defRPr/>
              </a:pPr>
              <a:r>
                <a:rPr lang="en-US" sz="1100" kern="0" dirty="0">
                  <a:solidFill>
                    <a:srgbClr val="515150"/>
                  </a:solidFill>
                  <a:latin typeface="Arial"/>
                  <a:ea typeface="ＭＳ Ｐゴシック" charset="-128"/>
                </a:rPr>
                <a:t>Is It Ready?</a:t>
              </a:r>
            </a:p>
          </p:txBody>
        </p:sp>
        <p:grpSp>
          <p:nvGrpSpPr>
            <p:cNvPr id="104" name="Group 103"/>
            <p:cNvGrpSpPr/>
            <p:nvPr/>
          </p:nvGrpSpPr>
          <p:grpSpPr>
            <a:xfrm>
              <a:off x="9581513" y="1557138"/>
              <a:ext cx="748554" cy="748552"/>
              <a:chOff x="10556699" y="1351676"/>
              <a:chExt cx="911419" cy="911419"/>
            </a:xfrm>
          </p:grpSpPr>
          <p:sp>
            <p:nvSpPr>
              <p:cNvPr id="152" name="Oval 151"/>
              <p:cNvSpPr/>
              <p:nvPr/>
            </p:nvSpPr>
            <p:spPr>
              <a:xfrm>
                <a:off x="10556699" y="1351676"/>
                <a:ext cx="911419"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53" name="Donut 32"/>
              <p:cNvSpPr/>
              <p:nvPr/>
            </p:nvSpPr>
            <p:spPr>
              <a:xfrm>
                <a:off x="10760377" y="1549004"/>
                <a:ext cx="498058" cy="508346"/>
              </a:xfrm>
              <a:custGeom>
                <a:avLst/>
                <a:gdLst/>
                <a:ahLst/>
                <a:cxnLst/>
                <a:rect l="l" t="t" r="r" b="b"/>
                <a:pathLst>
                  <a:path w="680768" h="694832">
                    <a:moveTo>
                      <a:pt x="279642" y="102981"/>
                    </a:moveTo>
                    <a:cubicBezTo>
                      <a:pt x="182075" y="102981"/>
                      <a:pt x="102981" y="182075"/>
                      <a:pt x="102981" y="279642"/>
                    </a:cubicBezTo>
                    <a:cubicBezTo>
                      <a:pt x="102981" y="377209"/>
                      <a:pt x="182075" y="456303"/>
                      <a:pt x="279642" y="456303"/>
                    </a:cubicBezTo>
                    <a:cubicBezTo>
                      <a:pt x="377209" y="456303"/>
                      <a:pt x="456303" y="377209"/>
                      <a:pt x="456303" y="279642"/>
                    </a:cubicBezTo>
                    <a:cubicBezTo>
                      <a:pt x="456303" y="182075"/>
                      <a:pt x="377209" y="102981"/>
                      <a:pt x="279642" y="102981"/>
                    </a:cubicBezTo>
                    <a:close/>
                    <a:moveTo>
                      <a:pt x="279642" y="0"/>
                    </a:moveTo>
                    <a:cubicBezTo>
                      <a:pt x="434084" y="0"/>
                      <a:pt x="559284" y="125200"/>
                      <a:pt x="559284" y="279642"/>
                    </a:cubicBezTo>
                    <a:cubicBezTo>
                      <a:pt x="559284" y="337558"/>
                      <a:pt x="541678" y="391361"/>
                      <a:pt x="511526" y="435993"/>
                    </a:cubicBezTo>
                    <a:lnTo>
                      <a:pt x="505369" y="443454"/>
                    </a:lnTo>
                    <a:lnTo>
                      <a:pt x="664872" y="602464"/>
                    </a:lnTo>
                    <a:cubicBezTo>
                      <a:pt x="686021" y="623549"/>
                      <a:pt x="686074" y="657785"/>
                      <a:pt x="664990" y="678935"/>
                    </a:cubicBezTo>
                    <a:cubicBezTo>
                      <a:pt x="643906" y="700085"/>
                      <a:pt x="609669" y="700138"/>
                      <a:pt x="588519" y="679053"/>
                    </a:cubicBezTo>
                    <a:lnTo>
                      <a:pt x="425944" y="516980"/>
                    </a:lnTo>
                    <a:lnTo>
                      <a:pt x="388492" y="537308"/>
                    </a:lnTo>
                    <a:cubicBezTo>
                      <a:pt x="355036" y="551459"/>
                      <a:pt x="318253" y="559284"/>
                      <a:pt x="279642" y="559284"/>
                    </a:cubicBezTo>
                    <a:cubicBezTo>
                      <a:pt x="125200" y="559284"/>
                      <a:pt x="0" y="434084"/>
                      <a:pt x="0" y="279642"/>
                    </a:cubicBezTo>
                    <a:cubicBezTo>
                      <a:pt x="0" y="125200"/>
                      <a:pt x="125200" y="0"/>
                      <a:pt x="279642"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grpSp>
        <p:grpSp>
          <p:nvGrpSpPr>
            <p:cNvPr id="106" name="Group 105"/>
            <p:cNvGrpSpPr/>
            <p:nvPr/>
          </p:nvGrpSpPr>
          <p:grpSpPr>
            <a:xfrm>
              <a:off x="1265910" y="1557138"/>
              <a:ext cx="748554" cy="748552"/>
              <a:chOff x="963766" y="1351676"/>
              <a:chExt cx="911420" cy="911419"/>
            </a:xfrm>
          </p:grpSpPr>
          <p:sp>
            <p:nvSpPr>
              <p:cNvPr id="150" name="Oval 149"/>
              <p:cNvSpPr/>
              <p:nvPr/>
            </p:nvSpPr>
            <p:spPr>
              <a:xfrm>
                <a:off x="963766"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6CC04A"/>
                  </a:solidFill>
                </a:endParaRPr>
              </a:p>
            </p:txBody>
          </p:sp>
          <p:sp>
            <p:nvSpPr>
              <p:cNvPr id="151" name="Rounded Rectangle 116"/>
              <p:cNvSpPr>
                <a:spLocks noChangeAspect="1"/>
              </p:cNvSpPr>
              <p:nvPr/>
            </p:nvSpPr>
            <p:spPr>
              <a:xfrm>
                <a:off x="1238164" y="1554428"/>
                <a:ext cx="343030" cy="485906"/>
              </a:xfrm>
              <a:custGeom>
                <a:avLst/>
                <a:gdLst/>
                <a:ahLst/>
                <a:cxnLst/>
                <a:rect l="l" t="t" r="r" b="b"/>
                <a:pathLst>
                  <a:path w="892633" h="1264427">
                    <a:moveTo>
                      <a:pt x="641222" y="0"/>
                    </a:moveTo>
                    <a:lnTo>
                      <a:pt x="892633" y="251411"/>
                    </a:lnTo>
                    <a:lnTo>
                      <a:pt x="641222" y="251411"/>
                    </a:lnTo>
                    <a:close/>
                    <a:moveTo>
                      <a:pt x="46435" y="0"/>
                    </a:moveTo>
                    <a:lnTo>
                      <a:pt x="565570" y="0"/>
                    </a:lnTo>
                    <a:lnTo>
                      <a:pt x="565570" y="324955"/>
                    </a:lnTo>
                    <a:lnTo>
                      <a:pt x="892633" y="324955"/>
                    </a:lnTo>
                    <a:lnTo>
                      <a:pt x="892633" y="1217992"/>
                    </a:lnTo>
                    <a:cubicBezTo>
                      <a:pt x="892633" y="1243637"/>
                      <a:pt x="871843" y="1264427"/>
                      <a:pt x="846198" y="1264427"/>
                    </a:cubicBezTo>
                    <a:lnTo>
                      <a:pt x="46435" y="1264427"/>
                    </a:lnTo>
                    <a:cubicBezTo>
                      <a:pt x="20790" y="1264427"/>
                      <a:pt x="0" y="1243637"/>
                      <a:pt x="0" y="1217992"/>
                    </a:cubicBezTo>
                    <a:lnTo>
                      <a:pt x="0" y="46435"/>
                    </a:lnTo>
                    <a:cubicBezTo>
                      <a:pt x="0" y="20790"/>
                      <a:pt x="20790" y="0"/>
                      <a:pt x="4643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grpSp>
        <p:grpSp>
          <p:nvGrpSpPr>
            <p:cNvPr id="107" name="Group 106"/>
            <p:cNvGrpSpPr/>
            <p:nvPr/>
          </p:nvGrpSpPr>
          <p:grpSpPr>
            <a:xfrm>
              <a:off x="2454284" y="1557138"/>
              <a:ext cx="748554" cy="748552"/>
              <a:chOff x="2336385" y="1351676"/>
              <a:chExt cx="911420" cy="911419"/>
            </a:xfrm>
          </p:grpSpPr>
          <p:sp>
            <p:nvSpPr>
              <p:cNvPr id="148" name="Oval 147"/>
              <p:cNvSpPr/>
              <p:nvPr/>
            </p:nvSpPr>
            <p:spPr>
              <a:xfrm>
                <a:off x="2336385"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49" name="Right Triangle 72"/>
              <p:cNvSpPr/>
              <p:nvPr/>
            </p:nvSpPr>
            <p:spPr>
              <a:xfrm rot="14832408" flipH="1">
                <a:off x="2559397" y="1666680"/>
                <a:ext cx="434587" cy="260724"/>
              </a:xfrm>
              <a:custGeom>
                <a:avLst/>
                <a:gdLst>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1671914 w 3990273"/>
                  <a:gd name="connsiteY4" fmla="*/ 889311 h 2393885"/>
                  <a:gd name="connsiteX5" fmla="*/ 2060892 w 3990273"/>
                  <a:gd name="connsiteY5" fmla="*/ 733583 h 2393885"/>
                  <a:gd name="connsiteX6" fmla="*/ 2060892 w 3990273"/>
                  <a:gd name="connsiteY6" fmla="*/ 880843 h 2393885"/>
                  <a:gd name="connsiteX7" fmla="*/ 1671914 w 3990273"/>
                  <a:gd name="connsiteY7" fmla="*/ 889311 h 2393885"/>
                  <a:gd name="connsiteX8" fmla="*/ 903512 w 3990273"/>
                  <a:gd name="connsiteY8" fmla="*/ 1196942 h 2393885"/>
                  <a:gd name="connsiteX9" fmla="*/ 933216 w 3990273"/>
                  <a:gd name="connsiteY9" fmla="*/ 1208835 h 2393885"/>
                  <a:gd name="connsiteX10" fmla="*/ 903512 w 3990273"/>
                  <a:gd name="connsiteY10" fmla="*/ 1196942 h 2393885"/>
                  <a:gd name="connsiteX11" fmla="*/ 0 w 3990273"/>
                  <a:gd name="connsiteY11" fmla="*/ 1204371 h 2393885"/>
                  <a:gd name="connsiteX12" fmla="*/ 3758 w 3990273"/>
                  <a:gd name="connsiteY12" fmla="*/ 1236482 h 2393885"/>
                  <a:gd name="connsiteX13" fmla="*/ 3867 w 3990273"/>
                  <a:gd name="connsiteY13" fmla="*/ 1237845 h 2393885"/>
                  <a:gd name="connsiteX14" fmla="*/ 3952 w 3990273"/>
                  <a:gd name="connsiteY14" fmla="*/ 1238139 h 2393885"/>
                  <a:gd name="connsiteX15" fmla="*/ 5541 w 3990273"/>
                  <a:gd name="connsiteY15" fmla="*/ 1251726 h 2393885"/>
                  <a:gd name="connsiteX16" fmla="*/ 155021 w 3990273"/>
                  <a:gd name="connsiteY16" fmla="*/ 1428724 h 2393885"/>
                  <a:gd name="connsiteX17" fmla="*/ 2521498 w 3990273"/>
                  <a:gd name="connsiteY17" fmla="*/ 2376148 h 2393885"/>
                  <a:gd name="connsiteX18" fmla="*/ 2842198 w 3990273"/>
                  <a:gd name="connsiteY18" fmla="*/ 2238820 h 2393885"/>
                  <a:gd name="connsiteX19" fmla="*/ 2842199 w 3990273"/>
                  <a:gd name="connsiteY19" fmla="*/ 2238821 h 2393885"/>
                  <a:gd name="connsiteX20" fmla="*/ 2817256 w 3990273"/>
                  <a:gd name="connsiteY20" fmla="*/ 2008495 h 2393885"/>
                  <a:gd name="connsiteX21" fmla="*/ 2809237 w 3990273"/>
                  <a:gd name="connsiteY21" fmla="*/ 1998831 h 2393885"/>
                  <a:gd name="connsiteX22" fmla="*/ 2812231 w 3990273"/>
                  <a:gd name="connsiteY22" fmla="*/ 1998831 h 2393885"/>
                  <a:gd name="connsiteX23" fmla="*/ 2473586 w 3990273"/>
                  <a:gd name="connsiteY23" fmla="*/ 1521464 h 2393885"/>
                  <a:gd name="connsiteX24" fmla="*/ 3672615 w 3990273"/>
                  <a:gd name="connsiteY24" fmla="*/ 1495363 h 2393885"/>
                  <a:gd name="connsiteX25" fmla="*/ 3990195 w 3990273"/>
                  <a:gd name="connsiteY25" fmla="*/ 1163648 h 2393885"/>
                  <a:gd name="connsiteX26" fmla="*/ 3658480 w 3990273"/>
                  <a:gd name="connsiteY26" fmla="*/ 846066 h 2393885"/>
                  <a:gd name="connsiteX27" fmla="*/ 2472729 w 3990273"/>
                  <a:gd name="connsiteY27" fmla="*/ 871878 h 2393885"/>
                  <a:gd name="connsiteX28" fmla="*/ 2836142 w 3990273"/>
                  <a:gd name="connsiteY28" fmla="*/ 359598 h 2393885"/>
                  <a:gd name="connsiteX29" fmla="*/ 2831351 w 3990273"/>
                  <a:gd name="connsiteY29" fmla="*/ 359598 h 2393885"/>
                  <a:gd name="connsiteX30" fmla="*/ 2839954 w 3990273"/>
                  <a:gd name="connsiteY30" fmla="*/ 343856 h 2393885"/>
                  <a:gd name="connsiteX31" fmla="*/ 2842198 w 3990273"/>
                  <a:gd name="connsiteY31" fmla="*/ 155065 h 2393885"/>
                  <a:gd name="connsiteX32" fmla="*/ 2842197 w 3990273"/>
                  <a:gd name="connsiteY32" fmla="*/ 155065 h 2393885"/>
                  <a:gd name="connsiteX33" fmla="*/ 2521498 w 3990273"/>
                  <a:gd name="connsiteY33" fmla="*/ 17737 h 2393885"/>
                  <a:gd name="connsiteX34" fmla="*/ 155020 w 3990273"/>
                  <a:gd name="connsiteY34" fmla="*/ 965161 h 2393885"/>
                  <a:gd name="connsiteX35" fmla="*/ 11667 w 3990273"/>
                  <a:gd name="connsiteY35" fmla="*/ 1119250 h 2393885"/>
                  <a:gd name="connsiteX36" fmla="*/ 7863 w 3990273"/>
                  <a:gd name="connsiteY36" fmla="*/ 1142162 h 2393885"/>
                  <a:gd name="connsiteX37" fmla="*/ 3868 w 3990273"/>
                  <a:gd name="connsiteY37" fmla="*/ 1156040 h 2393885"/>
                  <a:gd name="connsiteX38" fmla="*/ 2294 w 3990273"/>
                  <a:gd name="connsiteY38" fmla="*/ 1175702 h 2393885"/>
                  <a:gd name="connsiteX39" fmla="*/ 1 w 3990273"/>
                  <a:gd name="connsiteY39" fmla="*/ 1189514 h 2393885"/>
                  <a:gd name="connsiteX40" fmla="*/ 595 w 3990273"/>
                  <a:gd name="connsiteY40" fmla="*/ 1196943 h 2393885"/>
                  <a:gd name="connsiteX41" fmla="*/ 0 w 3990273"/>
                  <a:gd name="connsiteY41" fmla="*/ 1204371 h 2393885"/>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1671914 w 3990273"/>
                  <a:gd name="connsiteY4" fmla="*/ 889311 h 2393885"/>
                  <a:gd name="connsiteX5" fmla="*/ 2060892 w 3990273"/>
                  <a:gd name="connsiteY5" fmla="*/ 733583 h 2393885"/>
                  <a:gd name="connsiteX6" fmla="*/ 2060892 w 3990273"/>
                  <a:gd name="connsiteY6" fmla="*/ 880843 h 2393885"/>
                  <a:gd name="connsiteX7" fmla="*/ 1671914 w 3990273"/>
                  <a:gd name="connsiteY7" fmla="*/ 889311 h 2393885"/>
                  <a:gd name="connsiteX8" fmla="*/ 0 w 3990273"/>
                  <a:gd name="connsiteY8" fmla="*/ 1204371 h 2393885"/>
                  <a:gd name="connsiteX9" fmla="*/ 3758 w 3990273"/>
                  <a:gd name="connsiteY9" fmla="*/ 1236482 h 2393885"/>
                  <a:gd name="connsiteX10" fmla="*/ 3867 w 3990273"/>
                  <a:gd name="connsiteY10" fmla="*/ 1237845 h 2393885"/>
                  <a:gd name="connsiteX11" fmla="*/ 3952 w 3990273"/>
                  <a:gd name="connsiteY11" fmla="*/ 1238139 h 2393885"/>
                  <a:gd name="connsiteX12" fmla="*/ 5541 w 3990273"/>
                  <a:gd name="connsiteY12" fmla="*/ 1251726 h 2393885"/>
                  <a:gd name="connsiteX13" fmla="*/ 155021 w 3990273"/>
                  <a:gd name="connsiteY13" fmla="*/ 1428724 h 2393885"/>
                  <a:gd name="connsiteX14" fmla="*/ 2521498 w 3990273"/>
                  <a:gd name="connsiteY14" fmla="*/ 2376148 h 2393885"/>
                  <a:gd name="connsiteX15" fmla="*/ 2842198 w 3990273"/>
                  <a:gd name="connsiteY15" fmla="*/ 2238820 h 2393885"/>
                  <a:gd name="connsiteX16" fmla="*/ 2842199 w 3990273"/>
                  <a:gd name="connsiteY16" fmla="*/ 2238821 h 2393885"/>
                  <a:gd name="connsiteX17" fmla="*/ 2817256 w 3990273"/>
                  <a:gd name="connsiteY17" fmla="*/ 2008495 h 2393885"/>
                  <a:gd name="connsiteX18" fmla="*/ 2809237 w 3990273"/>
                  <a:gd name="connsiteY18" fmla="*/ 1998831 h 2393885"/>
                  <a:gd name="connsiteX19" fmla="*/ 2812231 w 3990273"/>
                  <a:gd name="connsiteY19" fmla="*/ 1998831 h 2393885"/>
                  <a:gd name="connsiteX20" fmla="*/ 2473586 w 3990273"/>
                  <a:gd name="connsiteY20" fmla="*/ 1521464 h 2393885"/>
                  <a:gd name="connsiteX21" fmla="*/ 3672615 w 3990273"/>
                  <a:gd name="connsiteY21" fmla="*/ 1495363 h 2393885"/>
                  <a:gd name="connsiteX22" fmla="*/ 3990195 w 3990273"/>
                  <a:gd name="connsiteY22" fmla="*/ 1163648 h 2393885"/>
                  <a:gd name="connsiteX23" fmla="*/ 3658480 w 3990273"/>
                  <a:gd name="connsiteY23" fmla="*/ 846066 h 2393885"/>
                  <a:gd name="connsiteX24" fmla="*/ 2472729 w 3990273"/>
                  <a:gd name="connsiteY24" fmla="*/ 871878 h 2393885"/>
                  <a:gd name="connsiteX25" fmla="*/ 2836142 w 3990273"/>
                  <a:gd name="connsiteY25" fmla="*/ 359598 h 2393885"/>
                  <a:gd name="connsiteX26" fmla="*/ 2831351 w 3990273"/>
                  <a:gd name="connsiteY26" fmla="*/ 359598 h 2393885"/>
                  <a:gd name="connsiteX27" fmla="*/ 2839954 w 3990273"/>
                  <a:gd name="connsiteY27" fmla="*/ 343856 h 2393885"/>
                  <a:gd name="connsiteX28" fmla="*/ 2842198 w 3990273"/>
                  <a:gd name="connsiteY28" fmla="*/ 155065 h 2393885"/>
                  <a:gd name="connsiteX29" fmla="*/ 2842197 w 3990273"/>
                  <a:gd name="connsiteY29" fmla="*/ 155065 h 2393885"/>
                  <a:gd name="connsiteX30" fmla="*/ 2521498 w 3990273"/>
                  <a:gd name="connsiteY30" fmla="*/ 17737 h 2393885"/>
                  <a:gd name="connsiteX31" fmla="*/ 155020 w 3990273"/>
                  <a:gd name="connsiteY31" fmla="*/ 965161 h 2393885"/>
                  <a:gd name="connsiteX32" fmla="*/ 11667 w 3990273"/>
                  <a:gd name="connsiteY32" fmla="*/ 1119250 h 2393885"/>
                  <a:gd name="connsiteX33" fmla="*/ 7863 w 3990273"/>
                  <a:gd name="connsiteY33" fmla="*/ 1142162 h 2393885"/>
                  <a:gd name="connsiteX34" fmla="*/ 3868 w 3990273"/>
                  <a:gd name="connsiteY34" fmla="*/ 1156040 h 2393885"/>
                  <a:gd name="connsiteX35" fmla="*/ 2294 w 3990273"/>
                  <a:gd name="connsiteY35" fmla="*/ 1175702 h 2393885"/>
                  <a:gd name="connsiteX36" fmla="*/ 1 w 3990273"/>
                  <a:gd name="connsiteY36" fmla="*/ 1189514 h 2393885"/>
                  <a:gd name="connsiteX37" fmla="*/ 595 w 3990273"/>
                  <a:gd name="connsiteY37" fmla="*/ 1196943 h 2393885"/>
                  <a:gd name="connsiteX38" fmla="*/ 0 w 3990273"/>
                  <a:gd name="connsiteY38" fmla="*/ 1204371 h 2393885"/>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2060892 w 3990273"/>
                  <a:gd name="connsiteY4" fmla="*/ 880843 h 2393885"/>
                  <a:gd name="connsiteX5" fmla="*/ 2060892 w 3990273"/>
                  <a:gd name="connsiteY5" fmla="*/ 733583 h 2393885"/>
                  <a:gd name="connsiteX6" fmla="*/ 2060892 w 3990273"/>
                  <a:gd name="connsiteY6" fmla="*/ 880843 h 2393885"/>
                  <a:gd name="connsiteX7" fmla="*/ 0 w 3990273"/>
                  <a:gd name="connsiteY7" fmla="*/ 1204371 h 2393885"/>
                  <a:gd name="connsiteX8" fmla="*/ 3758 w 3990273"/>
                  <a:gd name="connsiteY8" fmla="*/ 1236482 h 2393885"/>
                  <a:gd name="connsiteX9" fmla="*/ 3867 w 3990273"/>
                  <a:gd name="connsiteY9" fmla="*/ 1237845 h 2393885"/>
                  <a:gd name="connsiteX10" fmla="*/ 3952 w 3990273"/>
                  <a:gd name="connsiteY10" fmla="*/ 1238139 h 2393885"/>
                  <a:gd name="connsiteX11" fmla="*/ 5541 w 3990273"/>
                  <a:gd name="connsiteY11" fmla="*/ 1251726 h 2393885"/>
                  <a:gd name="connsiteX12" fmla="*/ 155021 w 3990273"/>
                  <a:gd name="connsiteY12" fmla="*/ 1428724 h 2393885"/>
                  <a:gd name="connsiteX13" fmla="*/ 2521498 w 3990273"/>
                  <a:gd name="connsiteY13" fmla="*/ 2376148 h 2393885"/>
                  <a:gd name="connsiteX14" fmla="*/ 2842198 w 3990273"/>
                  <a:gd name="connsiteY14" fmla="*/ 2238820 h 2393885"/>
                  <a:gd name="connsiteX15" fmla="*/ 2842199 w 3990273"/>
                  <a:gd name="connsiteY15" fmla="*/ 2238821 h 2393885"/>
                  <a:gd name="connsiteX16" fmla="*/ 2817256 w 3990273"/>
                  <a:gd name="connsiteY16" fmla="*/ 2008495 h 2393885"/>
                  <a:gd name="connsiteX17" fmla="*/ 2809237 w 3990273"/>
                  <a:gd name="connsiteY17" fmla="*/ 1998831 h 2393885"/>
                  <a:gd name="connsiteX18" fmla="*/ 2812231 w 3990273"/>
                  <a:gd name="connsiteY18" fmla="*/ 1998831 h 2393885"/>
                  <a:gd name="connsiteX19" fmla="*/ 2473586 w 3990273"/>
                  <a:gd name="connsiteY19" fmla="*/ 1521464 h 2393885"/>
                  <a:gd name="connsiteX20" fmla="*/ 3672615 w 3990273"/>
                  <a:gd name="connsiteY20" fmla="*/ 1495363 h 2393885"/>
                  <a:gd name="connsiteX21" fmla="*/ 3990195 w 3990273"/>
                  <a:gd name="connsiteY21" fmla="*/ 1163648 h 2393885"/>
                  <a:gd name="connsiteX22" fmla="*/ 3658480 w 3990273"/>
                  <a:gd name="connsiteY22" fmla="*/ 846066 h 2393885"/>
                  <a:gd name="connsiteX23" fmla="*/ 2472729 w 3990273"/>
                  <a:gd name="connsiteY23" fmla="*/ 871878 h 2393885"/>
                  <a:gd name="connsiteX24" fmla="*/ 2836142 w 3990273"/>
                  <a:gd name="connsiteY24" fmla="*/ 359598 h 2393885"/>
                  <a:gd name="connsiteX25" fmla="*/ 2831351 w 3990273"/>
                  <a:gd name="connsiteY25" fmla="*/ 359598 h 2393885"/>
                  <a:gd name="connsiteX26" fmla="*/ 2839954 w 3990273"/>
                  <a:gd name="connsiteY26" fmla="*/ 343856 h 2393885"/>
                  <a:gd name="connsiteX27" fmla="*/ 2842198 w 3990273"/>
                  <a:gd name="connsiteY27" fmla="*/ 155065 h 2393885"/>
                  <a:gd name="connsiteX28" fmla="*/ 2842197 w 3990273"/>
                  <a:gd name="connsiteY28" fmla="*/ 155065 h 2393885"/>
                  <a:gd name="connsiteX29" fmla="*/ 2521498 w 3990273"/>
                  <a:gd name="connsiteY29" fmla="*/ 17737 h 2393885"/>
                  <a:gd name="connsiteX30" fmla="*/ 155020 w 3990273"/>
                  <a:gd name="connsiteY30" fmla="*/ 965161 h 2393885"/>
                  <a:gd name="connsiteX31" fmla="*/ 11667 w 3990273"/>
                  <a:gd name="connsiteY31" fmla="*/ 1119250 h 2393885"/>
                  <a:gd name="connsiteX32" fmla="*/ 7863 w 3990273"/>
                  <a:gd name="connsiteY32" fmla="*/ 1142162 h 2393885"/>
                  <a:gd name="connsiteX33" fmla="*/ 3868 w 3990273"/>
                  <a:gd name="connsiteY33" fmla="*/ 1156040 h 2393885"/>
                  <a:gd name="connsiteX34" fmla="*/ 2294 w 3990273"/>
                  <a:gd name="connsiteY34" fmla="*/ 1175702 h 2393885"/>
                  <a:gd name="connsiteX35" fmla="*/ 1 w 3990273"/>
                  <a:gd name="connsiteY35" fmla="*/ 1189514 h 2393885"/>
                  <a:gd name="connsiteX36" fmla="*/ 595 w 3990273"/>
                  <a:gd name="connsiteY36" fmla="*/ 1196943 h 2393885"/>
                  <a:gd name="connsiteX37" fmla="*/ 0 w 3990273"/>
                  <a:gd name="connsiteY37" fmla="*/ 1204371 h 2393885"/>
                  <a:gd name="connsiteX0" fmla="*/ 1753269 w 3990273"/>
                  <a:gd name="connsiteY0" fmla="*/ 1537144 h 2393885"/>
                  <a:gd name="connsiteX1" fmla="*/ 2036981 w 3990273"/>
                  <a:gd name="connsiteY1" fmla="*/ 1530968 h 2393885"/>
                  <a:gd name="connsiteX2" fmla="*/ 2036981 w 3990273"/>
                  <a:gd name="connsiteY2" fmla="*/ 1650729 h 2393885"/>
                  <a:gd name="connsiteX3" fmla="*/ 1753269 w 3990273"/>
                  <a:gd name="connsiteY3" fmla="*/ 1537144 h 2393885"/>
                  <a:gd name="connsiteX4" fmla="*/ 0 w 3990273"/>
                  <a:gd name="connsiteY4" fmla="*/ 1204371 h 2393885"/>
                  <a:gd name="connsiteX5" fmla="*/ 3758 w 3990273"/>
                  <a:gd name="connsiteY5" fmla="*/ 1236482 h 2393885"/>
                  <a:gd name="connsiteX6" fmla="*/ 3867 w 3990273"/>
                  <a:gd name="connsiteY6" fmla="*/ 1237845 h 2393885"/>
                  <a:gd name="connsiteX7" fmla="*/ 3952 w 3990273"/>
                  <a:gd name="connsiteY7" fmla="*/ 1238139 h 2393885"/>
                  <a:gd name="connsiteX8" fmla="*/ 5541 w 3990273"/>
                  <a:gd name="connsiteY8" fmla="*/ 1251726 h 2393885"/>
                  <a:gd name="connsiteX9" fmla="*/ 155021 w 3990273"/>
                  <a:gd name="connsiteY9" fmla="*/ 1428724 h 2393885"/>
                  <a:gd name="connsiteX10" fmla="*/ 2521498 w 3990273"/>
                  <a:gd name="connsiteY10" fmla="*/ 2376148 h 2393885"/>
                  <a:gd name="connsiteX11" fmla="*/ 2842198 w 3990273"/>
                  <a:gd name="connsiteY11" fmla="*/ 2238820 h 2393885"/>
                  <a:gd name="connsiteX12" fmla="*/ 2842199 w 3990273"/>
                  <a:gd name="connsiteY12" fmla="*/ 2238821 h 2393885"/>
                  <a:gd name="connsiteX13" fmla="*/ 2817256 w 3990273"/>
                  <a:gd name="connsiteY13" fmla="*/ 2008495 h 2393885"/>
                  <a:gd name="connsiteX14" fmla="*/ 2809237 w 3990273"/>
                  <a:gd name="connsiteY14" fmla="*/ 1998831 h 2393885"/>
                  <a:gd name="connsiteX15" fmla="*/ 2812231 w 3990273"/>
                  <a:gd name="connsiteY15" fmla="*/ 1998831 h 2393885"/>
                  <a:gd name="connsiteX16" fmla="*/ 2473586 w 3990273"/>
                  <a:gd name="connsiteY16" fmla="*/ 1521464 h 2393885"/>
                  <a:gd name="connsiteX17" fmla="*/ 3672615 w 3990273"/>
                  <a:gd name="connsiteY17" fmla="*/ 1495363 h 2393885"/>
                  <a:gd name="connsiteX18" fmla="*/ 3990195 w 3990273"/>
                  <a:gd name="connsiteY18" fmla="*/ 1163648 h 2393885"/>
                  <a:gd name="connsiteX19" fmla="*/ 3658480 w 3990273"/>
                  <a:gd name="connsiteY19" fmla="*/ 846066 h 2393885"/>
                  <a:gd name="connsiteX20" fmla="*/ 2472729 w 3990273"/>
                  <a:gd name="connsiteY20" fmla="*/ 871878 h 2393885"/>
                  <a:gd name="connsiteX21" fmla="*/ 2836142 w 3990273"/>
                  <a:gd name="connsiteY21" fmla="*/ 359598 h 2393885"/>
                  <a:gd name="connsiteX22" fmla="*/ 2831351 w 3990273"/>
                  <a:gd name="connsiteY22" fmla="*/ 359598 h 2393885"/>
                  <a:gd name="connsiteX23" fmla="*/ 2839954 w 3990273"/>
                  <a:gd name="connsiteY23" fmla="*/ 343856 h 2393885"/>
                  <a:gd name="connsiteX24" fmla="*/ 2842198 w 3990273"/>
                  <a:gd name="connsiteY24" fmla="*/ 155065 h 2393885"/>
                  <a:gd name="connsiteX25" fmla="*/ 2842197 w 3990273"/>
                  <a:gd name="connsiteY25" fmla="*/ 155065 h 2393885"/>
                  <a:gd name="connsiteX26" fmla="*/ 2521498 w 3990273"/>
                  <a:gd name="connsiteY26" fmla="*/ 17737 h 2393885"/>
                  <a:gd name="connsiteX27" fmla="*/ 155020 w 3990273"/>
                  <a:gd name="connsiteY27" fmla="*/ 965161 h 2393885"/>
                  <a:gd name="connsiteX28" fmla="*/ 11667 w 3990273"/>
                  <a:gd name="connsiteY28" fmla="*/ 1119250 h 2393885"/>
                  <a:gd name="connsiteX29" fmla="*/ 7863 w 3990273"/>
                  <a:gd name="connsiteY29" fmla="*/ 1142162 h 2393885"/>
                  <a:gd name="connsiteX30" fmla="*/ 3868 w 3990273"/>
                  <a:gd name="connsiteY30" fmla="*/ 1156040 h 2393885"/>
                  <a:gd name="connsiteX31" fmla="*/ 2294 w 3990273"/>
                  <a:gd name="connsiteY31" fmla="*/ 1175702 h 2393885"/>
                  <a:gd name="connsiteX32" fmla="*/ 1 w 3990273"/>
                  <a:gd name="connsiteY32" fmla="*/ 1189514 h 2393885"/>
                  <a:gd name="connsiteX33" fmla="*/ 595 w 3990273"/>
                  <a:gd name="connsiteY33" fmla="*/ 1196943 h 2393885"/>
                  <a:gd name="connsiteX34" fmla="*/ 0 w 3990273"/>
                  <a:gd name="connsiteY34" fmla="*/ 1204371 h 2393885"/>
                  <a:gd name="connsiteX0" fmla="*/ 1753269 w 3990273"/>
                  <a:gd name="connsiteY0" fmla="*/ 1537144 h 2393885"/>
                  <a:gd name="connsiteX1" fmla="*/ 2036981 w 3990273"/>
                  <a:gd name="connsiteY1" fmla="*/ 1650729 h 2393885"/>
                  <a:gd name="connsiteX2" fmla="*/ 1753269 w 3990273"/>
                  <a:gd name="connsiteY2" fmla="*/ 1537144 h 2393885"/>
                  <a:gd name="connsiteX3" fmla="*/ 0 w 3990273"/>
                  <a:gd name="connsiteY3" fmla="*/ 1204371 h 2393885"/>
                  <a:gd name="connsiteX4" fmla="*/ 3758 w 3990273"/>
                  <a:gd name="connsiteY4" fmla="*/ 1236482 h 2393885"/>
                  <a:gd name="connsiteX5" fmla="*/ 3867 w 3990273"/>
                  <a:gd name="connsiteY5" fmla="*/ 1237845 h 2393885"/>
                  <a:gd name="connsiteX6" fmla="*/ 3952 w 3990273"/>
                  <a:gd name="connsiteY6" fmla="*/ 1238139 h 2393885"/>
                  <a:gd name="connsiteX7" fmla="*/ 5541 w 3990273"/>
                  <a:gd name="connsiteY7" fmla="*/ 1251726 h 2393885"/>
                  <a:gd name="connsiteX8" fmla="*/ 155021 w 3990273"/>
                  <a:gd name="connsiteY8" fmla="*/ 1428724 h 2393885"/>
                  <a:gd name="connsiteX9" fmla="*/ 2521498 w 3990273"/>
                  <a:gd name="connsiteY9" fmla="*/ 2376148 h 2393885"/>
                  <a:gd name="connsiteX10" fmla="*/ 2842198 w 3990273"/>
                  <a:gd name="connsiteY10" fmla="*/ 2238820 h 2393885"/>
                  <a:gd name="connsiteX11" fmla="*/ 2842199 w 3990273"/>
                  <a:gd name="connsiteY11" fmla="*/ 2238821 h 2393885"/>
                  <a:gd name="connsiteX12" fmla="*/ 2817256 w 3990273"/>
                  <a:gd name="connsiteY12" fmla="*/ 2008495 h 2393885"/>
                  <a:gd name="connsiteX13" fmla="*/ 2809237 w 3990273"/>
                  <a:gd name="connsiteY13" fmla="*/ 1998831 h 2393885"/>
                  <a:gd name="connsiteX14" fmla="*/ 2812231 w 3990273"/>
                  <a:gd name="connsiteY14" fmla="*/ 1998831 h 2393885"/>
                  <a:gd name="connsiteX15" fmla="*/ 2473586 w 3990273"/>
                  <a:gd name="connsiteY15" fmla="*/ 1521464 h 2393885"/>
                  <a:gd name="connsiteX16" fmla="*/ 3672615 w 3990273"/>
                  <a:gd name="connsiteY16" fmla="*/ 1495363 h 2393885"/>
                  <a:gd name="connsiteX17" fmla="*/ 3990195 w 3990273"/>
                  <a:gd name="connsiteY17" fmla="*/ 1163648 h 2393885"/>
                  <a:gd name="connsiteX18" fmla="*/ 3658480 w 3990273"/>
                  <a:gd name="connsiteY18" fmla="*/ 846066 h 2393885"/>
                  <a:gd name="connsiteX19" fmla="*/ 2472729 w 3990273"/>
                  <a:gd name="connsiteY19" fmla="*/ 871878 h 2393885"/>
                  <a:gd name="connsiteX20" fmla="*/ 2836142 w 3990273"/>
                  <a:gd name="connsiteY20" fmla="*/ 359598 h 2393885"/>
                  <a:gd name="connsiteX21" fmla="*/ 2831351 w 3990273"/>
                  <a:gd name="connsiteY21" fmla="*/ 359598 h 2393885"/>
                  <a:gd name="connsiteX22" fmla="*/ 2839954 w 3990273"/>
                  <a:gd name="connsiteY22" fmla="*/ 343856 h 2393885"/>
                  <a:gd name="connsiteX23" fmla="*/ 2842198 w 3990273"/>
                  <a:gd name="connsiteY23" fmla="*/ 155065 h 2393885"/>
                  <a:gd name="connsiteX24" fmla="*/ 2842197 w 3990273"/>
                  <a:gd name="connsiteY24" fmla="*/ 155065 h 2393885"/>
                  <a:gd name="connsiteX25" fmla="*/ 2521498 w 3990273"/>
                  <a:gd name="connsiteY25" fmla="*/ 17737 h 2393885"/>
                  <a:gd name="connsiteX26" fmla="*/ 155020 w 3990273"/>
                  <a:gd name="connsiteY26" fmla="*/ 965161 h 2393885"/>
                  <a:gd name="connsiteX27" fmla="*/ 11667 w 3990273"/>
                  <a:gd name="connsiteY27" fmla="*/ 1119250 h 2393885"/>
                  <a:gd name="connsiteX28" fmla="*/ 7863 w 3990273"/>
                  <a:gd name="connsiteY28" fmla="*/ 1142162 h 2393885"/>
                  <a:gd name="connsiteX29" fmla="*/ 3868 w 3990273"/>
                  <a:gd name="connsiteY29" fmla="*/ 1156040 h 2393885"/>
                  <a:gd name="connsiteX30" fmla="*/ 2294 w 3990273"/>
                  <a:gd name="connsiteY30" fmla="*/ 1175702 h 2393885"/>
                  <a:gd name="connsiteX31" fmla="*/ 1 w 3990273"/>
                  <a:gd name="connsiteY31" fmla="*/ 1189514 h 2393885"/>
                  <a:gd name="connsiteX32" fmla="*/ 595 w 3990273"/>
                  <a:gd name="connsiteY32" fmla="*/ 1196943 h 2393885"/>
                  <a:gd name="connsiteX33" fmla="*/ 0 w 3990273"/>
                  <a:gd name="connsiteY33" fmla="*/ 1204371 h 2393885"/>
                  <a:gd name="connsiteX0" fmla="*/ 0 w 3990273"/>
                  <a:gd name="connsiteY0" fmla="*/ 1204371 h 2393885"/>
                  <a:gd name="connsiteX1" fmla="*/ 3758 w 3990273"/>
                  <a:gd name="connsiteY1" fmla="*/ 1236482 h 2393885"/>
                  <a:gd name="connsiteX2" fmla="*/ 3867 w 3990273"/>
                  <a:gd name="connsiteY2" fmla="*/ 1237845 h 2393885"/>
                  <a:gd name="connsiteX3" fmla="*/ 3952 w 3990273"/>
                  <a:gd name="connsiteY3" fmla="*/ 1238139 h 2393885"/>
                  <a:gd name="connsiteX4" fmla="*/ 5541 w 3990273"/>
                  <a:gd name="connsiteY4" fmla="*/ 1251726 h 2393885"/>
                  <a:gd name="connsiteX5" fmla="*/ 155021 w 3990273"/>
                  <a:gd name="connsiteY5" fmla="*/ 1428724 h 2393885"/>
                  <a:gd name="connsiteX6" fmla="*/ 2521498 w 3990273"/>
                  <a:gd name="connsiteY6" fmla="*/ 2376148 h 2393885"/>
                  <a:gd name="connsiteX7" fmla="*/ 2842198 w 3990273"/>
                  <a:gd name="connsiteY7" fmla="*/ 2238820 h 2393885"/>
                  <a:gd name="connsiteX8" fmla="*/ 2842199 w 3990273"/>
                  <a:gd name="connsiteY8" fmla="*/ 2238821 h 2393885"/>
                  <a:gd name="connsiteX9" fmla="*/ 2817256 w 3990273"/>
                  <a:gd name="connsiteY9" fmla="*/ 2008495 h 2393885"/>
                  <a:gd name="connsiteX10" fmla="*/ 2809237 w 3990273"/>
                  <a:gd name="connsiteY10" fmla="*/ 1998831 h 2393885"/>
                  <a:gd name="connsiteX11" fmla="*/ 2812231 w 3990273"/>
                  <a:gd name="connsiteY11" fmla="*/ 1998831 h 2393885"/>
                  <a:gd name="connsiteX12" fmla="*/ 2473586 w 3990273"/>
                  <a:gd name="connsiteY12" fmla="*/ 1521464 h 2393885"/>
                  <a:gd name="connsiteX13" fmla="*/ 3672615 w 3990273"/>
                  <a:gd name="connsiteY13" fmla="*/ 1495363 h 2393885"/>
                  <a:gd name="connsiteX14" fmla="*/ 3990195 w 3990273"/>
                  <a:gd name="connsiteY14" fmla="*/ 1163648 h 2393885"/>
                  <a:gd name="connsiteX15" fmla="*/ 3658480 w 3990273"/>
                  <a:gd name="connsiteY15" fmla="*/ 846066 h 2393885"/>
                  <a:gd name="connsiteX16" fmla="*/ 2472729 w 3990273"/>
                  <a:gd name="connsiteY16" fmla="*/ 871878 h 2393885"/>
                  <a:gd name="connsiteX17" fmla="*/ 2836142 w 3990273"/>
                  <a:gd name="connsiteY17" fmla="*/ 359598 h 2393885"/>
                  <a:gd name="connsiteX18" fmla="*/ 2831351 w 3990273"/>
                  <a:gd name="connsiteY18" fmla="*/ 359598 h 2393885"/>
                  <a:gd name="connsiteX19" fmla="*/ 2839954 w 3990273"/>
                  <a:gd name="connsiteY19" fmla="*/ 343856 h 2393885"/>
                  <a:gd name="connsiteX20" fmla="*/ 2842198 w 3990273"/>
                  <a:gd name="connsiteY20" fmla="*/ 155065 h 2393885"/>
                  <a:gd name="connsiteX21" fmla="*/ 2842197 w 3990273"/>
                  <a:gd name="connsiteY21" fmla="*/ 155065 h 2393885"/>
                  <a:gd name="connsiteX22" fmla="*/ 2521498 w 3990273"/>
                  <a:gd name="connsiteY22" fmla="*/ 17737 h 2393885"/>
                  <a:gd name="connsiteX23" fmla="*/ 155020 w 3990273"/>
                  <a:gd name="connsiteY23" fmla="*/ 965161 h 2393885"/>
                  <a:gd name="connsiteX24" fmla="*/ 11667 w 3990273"/>
                  <a:gd name="connsiteY24" fmla="*/ 1119250 h 2393885"/>
                  <a:gd name="connsiteX25" fmla="*/ 7863 w 3990273"/>
                  <a:gd name="connsiteY25" fmla="*/ 1142162 h 2393885"/>
                  <a:gd name="connsiteX26" fmla="*/ 3868 w 3990273"/>
                  <a:gd name="connsiteY26" fmla="*/ 1156040 h 2393885"/>
                  <a:gd name="connsiteX27" fmla="*/ 2294 w 3990273"/>
                  <a:gd name="connsiteY27" fmla="*/ 1175702 h 2393885"/>
                  <a:gd name="connsiteX28" fmla="*/ 1 w 3990273"/>
                  <a:gd name="connsiteY28" fmla="*/ 1189514 h 2393885"/>
                  <a:gd name="connsiteX29" fmla="*/ 595 w 3990273"/>
                  <a:gd name="connsiteY29" fmla="*/ 1196943 h 2393885"/>
                  <a:gd name="connsiteX30" fmla="*/ 0 w 3990273"/>
                  <a:gd name="connsiteY30" fmla="*/ 1204371 h 239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0273" h="2393885">
                    <a:moveTo>
                      <a:pt x="0" y="1204371"/>
                    </a:moveTo>
                    <a:lnTo>
                      <a:pt x="3758" y="1236482"/>
                    </a:lnTo>
                    <a:cubicBezTo>
                      <a:pt x="3794" y="1236936"/>
                      <a:pt x="3831" y="1237391"/>
                      <a:pt x="3867" y="1237845"/>
                    </a:cubicBezTo>
                    <a:cubicBezTo>
                      <a:pt x="3895" y="1237943"/>
                      <a:pt x="3924" y="1238041"/>
                      <a:pt x="3952" y="1238139"/>
                    </a:cubicBezTo>
                    <a:lnTo>
                      <a:pt x="5541" y="1251726"/>
                    </a:lnTo>
                    <a:cubicBezTo>
                      <a:pt x="22309" y="1329121"/>
                      <a:pt x="75969" y="1397076"/>
                      <a:pt x="155021" y="1428724"/>
                    </a:cubicBezTo>
                    <a:lnTo>
                      <a:pt x="2521498" y="2376148"/>
                    </a:lnTo>
                    <a:cubicBezTo>
                      <a:pt x="2647979" y="2426785"/>
                      <a:pt x="2791561" y="2365302"/>
                      <a:pt x="2842198" y="2238820"/>
                    </a:cubicBezTo>
                    <a:lnTo>
                      <a:pt x="2842199" y="2238821"/>
                    </a:lnTo>
                    <a:cubicBezTo>
                      <a:pt x="2873847" y="2159770"/>
                      <a:pt x="2861698" y="2074039"/>
                      <a:pt x="2817256" y="2008495"/>
                    </a:cubicBezTo>
                    <a:lnTo>
                      <a:pt x="2809237" y="1998831"/>
                    </a:lnTo>
                    <a:lnTo>
                      <a:pt x="2812231" y="1998831"/>
                    </a:lnTo>
                    <a:lnTo>
                      <a:pt x="2473586" y="1521464"/>
                    </a:lnTo>
                    <a:lnTo>
                      <a:pt x="3672615" y="1495363"/>
                    </a:lnTo>
                    <a:cubicBezTo>
                      <a:pt x="3851913" y="1491460"/>
                      <a:pt x="3994099" y="1342946"/>
                      <a:pt x="3990195" y="1163648"/>
                    </a:cubicBezTo>
                    <a:cubicBezTo>
                      <a:pt x="3986292" y="984349"/>
                      <a:pt x="3837779" y="842163"/>
                      <a:pt x="3658480" y="846066"/>
                    </a:cubicBezTo>
                    <a:lnTo>
                      <a:pt x="2472729" y="871878"/>
                    </a:lnTo>
                    <a:lnTo>
                      <a:pt x="2836142" y="359598"/>
                    </a:lnTo>
                    <a:lnTo>
                      <a:pt x="2831351" y="359598"/>
                    </a:lnTo>
                    <a:lnTo>
                      <a:pt x="2839954" y="343856"/>
                    </a:lnTo>
                    <a:cubicBezTo>
                      <a:pt x="2864806" y="285821"/>
                      <a:pt x="2867517" y="218305"/>
                      <a:pt x="2842198" y="155065"/>
                    </a:cubicBezTo>
                    <a:lnTo>
                      <a:pt x="2842197" y="155065"/>
                    </a:lnTo>
                    <a:cubicBezTo>
                      <a:pt x="2791561" y="28584"/>
                      <a:pt x="2647979" y="-32900"/>
                      <a:pt x="2521498" y="17737"/>
                    </a:cubicBezTo>
                    <a:lnTo>
                      <a:pt x="155020" y="965161"/>
                    </a:lnTo>
                    <a:cubicBezTo>
                      <a:pt x="83875" y="993644"/>
                      <a:pt x="33294" y="1051537"/>
                      <a:pt x="11667" y="1119250"/>
                    </a:cubicBezTo>
                    <a:lnTo>
                      <a:pt x="7863" y="1142162"/>
                    </a:lnTo>
                    <a:lnTo>
                      <a:pt x="3868" y="1156040"/>
                    </a:lnTo>
                    <a:lnTo>
                      <a:pt x="2294" y="1175702"/>
                    </a:lnTo>
                    <a:lnTo>
                      <a:pt x="1" y="1189514"/>
                    </a:lnTo>
                    <a:lnTo>
                      <a:pt x="595" y="1196943"/>
                    </a:lnTo>
                    <a:cubicBezTo>
                      <a:pt x="397" y="1199419"/>
                      <a:pt x="198" y="1201895"/>
                      <a:pt x="0" y="1204371"/>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defTabSz="456740" fontAlgn="auto">
                  <a:spcBef>
                    <a:spcPts val="0"/>
                  </a:spcBef>
                  <a:spcAft>
                    <a:spcPts val="0"/>
                  </a:spcAft>
                </a:pPr>
                <a:endParaRPr lang="en-US" dirty="0">
                  <a:solidFill>
                    <a:srgbClr val="FFFFFF"/>
                  </a:solidFill>
                </a:endParaRPr>
              </a:p>
            </p:txBody>
          </p:sp>
        </p:grpSp>
        <p:grpSp>
          <p:nvGrpSpPr>
            <p:cNvPr id="110" name="Group 109"/>
            <p:cNvGrpSpPr/>
            <p:nvPr/>
          </p:nvGrpSpPr>
          <p:grpSpPr>
            <a:xfrm>
              <a:off x="7217404" y="1557138"/>
              <a:ext cx="748554" cy="748552"/>
              <a:chOff x="7826861" y="1351676"/>
              <a:chExt cx="911420" cy="911419"/>
            </a:xfrm>
          </p:grpSpPr>
          <p:sp>
            <p:nvSpPr>
              <p:cNvPr id="146" name="Oval 145"/>
              <p:cNvSpPr/>
              <p:nvPr/>
            </p:nvSpPr>
            <p:spPr>
              <a:xfrm>
                <a:off x="7826861"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47" name="Rounded Rectangle 62"/>
              <p:cNvSpPr/>
              <p:nvPr/>
            </p:nvSpPr>
            <p:spPr>
              <a:xfrm rot="13500000" flipH="1">
                <a:off x="7986166" y="1514428"/>
                <a:ext cx="580278" cy="591160"/>
              </a:xfrm>
              <a:custGeom>
                <a:avLst/>
                <a:gdLst/>
                <a:ahLst/>
                <a:cxnLst/>
                <a:rect l="l" t="t" r="r" b="b"/>
                <a:pathLst>
                  <a:path w="3827051" h="3898809">
                    <a:moveTo>
                      <a:pt x="2355695" y="1954262"/>
                    </a:moveTo>
                    <a:lnTo>
                      <a:pt x="2355695" y="1900251"/>
                    </a:lnTo>
                    <a:cubicBezTo>
                      <a:pt x="2773337" y="1846165"/>
                      <a:pt x="3164017" y="1847429"/>
                      <a:pt x="3568178" y="1821018"/>
                    </a:cubicBezTo>
                    <a:cubicBezTo>
                      <a:pt x="3590955" y="1821018"/>
                      <a:pt x="3609419" y="1839972"/>
                      <a:pt x="3609419" y="1863351"/>
                    </a:cubicBezTo>
                    <a:lnTo>
                      <a:pt x="3609418" y="2032675"/>
                    </a:lnTo>
                    <a:cubicBezTo>
                      <a:pt x="3609419" y="2056055"/>
                      <a:pt x="3590955" y="2075008"/>
                      <a:pt x="3568178" y="2075008"/>
                    </a:cubicBezTo>
                    <a:cubicBezTo>
                      <a:pt x="3359225" y="2075008"/>
                      <a:pt x="2557776" y="1989539"/>
                      <a:pt x="2355695" y="1954262"/>
                    </a:cubicBezTo>
                    <a:close/>
                    <a:moveTo>
                      <a:pt x="1508822" y="3754817"/>
                    </a:moveTo>
                    <a:cubicBezTo>
                      <a:pt x="1570107" y="3816101"/>
                      <a:pt x="1640911" y="3862064"/>
                      <a:pt x="1716474" y="3892707"/>
                    </a:cubicBezTo>
                    <a:lnTo>
                      <a:pt x="1737065" y="3898809"/>
                    </a:lnTo>
                    <a:lnTo>
                      <a:pt x="1735286" y="3172009"/>
                    </a:lnTo>
                    <a:lnTo>
                      <a:pt x="2166840" y="3170952"/>
                    </a:lnTo>
                    <a:lnTo>
                      <a:pt x="2168622" y="3898714"/>
                    </a:lnTo>
                    <a:lnTo>
                      <a:pt x="2188892" y="3892707"/>
                    </a:lnTo>
                    <a:cubicBezTo>
                      <a:pt x="2264456" y="3862064"/>
                      <a:pt x="2335260" y="3816101"/>
                      <a:pt x="2396544" y="3754817"/>
                    </a:cubicBezTo>
                    <a:cubicBezTo>
                      <a:pt x="2641682" y="3509679"/>
                      <a:pt x="2641682" y="3112233"/>
                      <a:pt x="2396544" y="2867095"/>
                    </a:cubicBezTo>
                    <a:cubicBezTo>
                      <a:pt x="2365902" y="2836453"/>
                      <a:pt x="2332880" y="2809641"/>
                      <a:pt x="2298073" y="2786660"/>
                    </a:cubicBezTo>
                    <a:lnTo>
                      <a:pt x="2222971" y="2747139"/>
                    </a:lnTo>
                    <a:lnTo>
                      <a:pt x="2222027" y="2361620"/>
                    </a:lnTo>
                    <a:lnTo>
                      <a:pt x="2381494" y="2417503"/>
                    </a:lnTo>
                    <a:cubicBezTo>
                      <a:pt x="2457382" y="2436253"/>
                      <a:pt x="2502758" y="2428563"/>
                      <a:pt x="2529834" y="2431042"/>
                    </a:cubicBezTo>
                    <a:lnTo>
                      <a:pt x="3609519" y="2431041"/>
                    </a:lnTo>
                    <a:cubicBezTo>
                      <a:pt x="3624537" y="2431042"/>
                      <a:pt x="3639200" y="2429520"/>
                      <a:pt x="3653359" y="2426623"/>
                    </a:cubicBezTo>
                    <a:cubicBezTo>
                      <a:pt x="3752486" y="2406339"/>
                      <a:pt x="3827050" y="2318633"/>
                      <a:pt x="3827050" y="2213510"/>
                    </a:cubicBezTo>
                    <a:lnTo>
                      <a:pt x="3827051" y="1682970"/>
                    </a:lnTo>
                    <a:lnTo>
                      <a:pt x="3827050" y="1682968"/>
                    </a:lnTo>
                    <a:cubicBezTo>
                      <a:pt x="3827051" y="1562830"/>
                      <a:pt x="3729657" y="1465437"/>
                      <a:pt x="3609519" y="1465437"/>
                    </a:cubicBezTo>
                    <a:lnTo>
                      <a:pt x="2529835" y="1465438"/>
                    </a:lnTo>
                    <a:cubicBezTo>
                      <a:pt x="2502758" y="1467917"/>
                      <a:pt x="2457382" y="1460227"/>
                      <a:pt x="2381494" y="1478977"/>
                    </a:cubicBezTo>
                    <a:lnTo>
                      <a:pt x="2220004" y="1535569"/>
                    </a:lnTo>
                    <a:lnTo>
                      <a:pt x="2219048" y="1145171"/>
                    </a:lnTo>
                    <a:lnTo>
                      <a:pt x="2273122" y="1116715"/>
                    </a:lnTo>
                    <a:cubicBezTo>
                      <a:pt x="2307929" y="1093733"/>
                      <a:pt x="2340951" y="1066921"/>
                      <a:pt x="2371593" y="1036280"/>
                    </a:cubicBezTo>
                    <a:cubicBezTo>
                      <a:pt x="2616731" y="791142"/>
                      <a:pt x="2616731" y="393696"/>
                      <a:pt x="2371593" y="148558"/>
                    </a:cubicBezTo>
                    <a:cubicBezTo>
                      <a:pt x="2310309" y="87274"/>
                      <a:pt x="2239505" y="41310"/>
                      <a:pt x="2163942" y="10669"/>
                    </a:cubicBezTo>
                    <a:lnTo>
                      <a:pt x="2159098" y="9232"/>
                    </a:lnTo>
                    <a:lnTo>
                      <a:pt x="2161034" y="799634"/>
                    </a:lnTo>
                    <a:lnTo>
                      <a:pt x="1729479" y="800691"/>
                    </a:lnTo>
                    <a:lnTo>
                      <a:pt x="1727518" y="0"/>
                    </a:lnTo>
                    <a:lnTo>
                      <a:pt x="1691523" y="10668"/>
                    </a:lnTo>
                    <a:cubicBezTo>
                      <a:pt x="1615960" y="41310"/>
                      <a:pt x="1545156" y="87274"/>
                      <a:pt x="1483871" y="148558"/>
                    </a:cubicBezTo>
                    <a:cubicBezTo>
                      <a:pt x="1238734" y="393696"/>
                      <a:pt x="1238734" y="791142"/>
                      <a:pt x="1483871" y="1036280"/>
                    </a:cubicBezTo>
                    <a:cubicBezTo>
                      <a:pt x="1514514" y="1066922"/>
                      <a:pt x="1547536" y="1093734"/>
                      <a:pt x="1582343" y="1116716"/>
                    </a:cubicBezTo>
                    <a:lnTo>
                      <a:pt x="1667842" y="1161708"/>
                    </a:lnTo>
                    <a:lnTo>
                      <a:pt x="1669316" y="1763513"/>
                    </a:lnTo>
                    <a:lnTo>
                      <a:pt x="241531" y="1763513"/>
                    </a:lnTo>
                    <a:lnTo>
                      <a:pt x="240954" y="1760663"/>
                    </a:lnTo>
                    <a:cubicBezTo>
                      <a:pt x="217290" y="1704715"/>
                      <a:pt x="161893" y="1665459"/>
                      <a:pt x="97325" y="1665459"/>
                    </a:cubicBezTo>
                    <a:lnTo>
                      <a:pt x="18487" y="1665459"/>
                    </a:lnTo>
                    <a:lnTo>
                      <a:pt x="4280" y="1668327"/>
                    </a:lnTo>
                    <a:lnTo>
                      <a:pt x="0" y="2222122"/>
                    </a:lnTo>
                    <a:lnTo>
                      <a:pt x="18488" y="2225854"/>
                    </a:lnTo>
                    <a:lnTo>
                      <a:pt x="97325" y="2225854"/>
                    </a:lnTo>
                    <a:cubicBezTo>
                      <a:pt x="140370" y="2225854"/>
                      <a:pt x="179340" y="2208407"/>
                      <a:pt x="207549" y="2180198"/>
                    </a:cubicBezTo>
                    <a:lnTo>
                      <a:pt x="239396" y="2132962"/>
                    </a:lnTo>
                    <a:lnTo>
                      <a:pt x="1670220" y="2132963"/>
                    </a:lnTo>
                    <a:lnTo>
                      <a:pt x="1671738" y="2752747"/>
                    </a:lnTo>
                    <a:lnTo>
                      <a:pt x="1607293" y="2786660"/>
                    </a:lnTo>
                    <a:cubicBezTo>
                      <a:pt x="1572487" y="2809641"/>
                      <a:pt x="1539465" y="2836453"/>
                      <a:pt x="1508822" y="2867095"/>
                    </a:cubicBezTo>
                    <a:cubicBezTo>
                      <a:pt x="1263685" y="3112233"/>
                      <a:pt x="1263685" y="3509679"/>
                      <a:pt x="1508822" y="3754817"/>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defTabSz="456740" fontAlgn="auto">
                  <a:spcBef>
                    <a:spcPts val="0"/>
                  </a:spcBef>
                  <a:spcAft>
                    <a:spcPts val="0"/>
                  </a:spcAft>
                </a:pPr>
                <a:endParaRPr lang="en-US" dirty="0">
                  <a:solidFill>
                    <a:srgbClr val="4D4D4C"/>
                  </a:solidFill>
                </a:endParaRPr>
              </a:p>
            </p:txBody>
          </p:sp>
        </p:grpSp>
        <p:grpSp>
          <p:nvGrpSpPr>
            <p:cNvPr id="111" name="Group 110"/>
            <p:cNvGrpSpPr/>
            <p:nvPr/>
          </p:nvGrpSpPr>
          <p:grpSpPr>
            <a:xfrm>
              <a:off x="4840657" y="1557138"/>
              <a:ext cx="748554" cy="748552"/>
              <a:chOff x="5081623" y="1351676"/>
              <a:chExt cx="911420" cy="911419"/>
            </a:xfrm>
          </p:grpSpPr>
          <p:sp>
            <p:nvSpPr>
              <p:cNvPr id="142" name="Oval 141"/>
              <p:cNvSpPr/>
              <p:nvPr/>
            </p:nvSpPr>
            <p:spPr>
              <a:xfrm>
                <a:off x="5081623"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grpSp>
            <p:nvGrpSpPr>
              <p:cNvPr id="143" name="Group 142"/>
              <p:cNvGrpSpPr/>
              <p:nvPr/>
            </p:nvGrpSpPr>
            <p:grpSpPr>
              <a:xfrm>
                <a:off x="5314857" y="1507633"/>
                <a:ext cx="414054" cy="573890"/>
                <a:chOff x="9625726" y="1386306"/>
                <a:chExt cx="544535" cy="754738"/>
              </a:xfrm>
            </p:grpSpPr>
            <p:sp>
              <p:nvSpPr>
                <p:cNvPr id="144" name="Rectangle 37"/>
                <p:cNvSpPr/>
                <p:nvPr/>
              </p:nvSpPr>
              <p:spPr>
                <a:xfrm>
                  <a:off x="9625726" y="1583796"/>
                  <a:ext cx="544535" cy="557248"/>
                </a:xfrm>
                <a:custGeom>
                  <a:avLst/>
                  <a:gdLst/>
                  <a:ahLst/>
                  <a:cxnLst/>
                  <a:rect l="l" t="t" r="r" b="b"/>
                  <a:pathLst>
                    <a:path w="914400" h="856168">
                      <a:moveTo>
                        <a:pt x="0" y="0"/>
                      </a:moveTo>
                      <a:lnTo>
                        <a:pt x="346346" y="0"/>
                      </a:lnTo>
                      <a:lnTo>
                        <a:pt x="346346" y="334897"/>
                      </a:lnTo>
                      <a:lnTo>
                        <a:pt x="236339" y="334897"/>
                      </a:lnTo>
                      <a:lnTo>
                        <a:pt x="464674" y="552482"/>
                      </a:lnTo>
                      <a:lnTo>
                        <a:pt x="693009" y="334897"/>
                      </a:lnTo>
                      <a:lnTo>
                        <a:pt x="583002" y="334897"/>
                      </a:lnTo>
                      <a:lnTo>
                        <a:pt x="583002" y="0"/>
                      </a:lnTo>
                      <a:lnTo>
                        <a:pt x="914400" y="0"/>
                      </a:lnTo>
                      <a:lnTo>
                        <a:pt x="914400" y="856168"/>
                      </a:lnTo>
                      <a:lnTo>
                        <a:pt x="0" y="8561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sp>
              <p:nvSpPr>
                <p:cNvPr id="145" name="Trapezoid 38"/>
                <p:cNvSpPr/>
                <p:nvPr/>
              </p:nvSpPr>
              <p:spPr>
                <a:xfrm>
                  <a:off x="9625727" y="1386306"/>
                  <a:ext cx="544532" cy="159586"/>
                </a:xfrm>
                <a:custGeom>
                  <a:avLst/>
                  <a:gdLst/>
                  <a:ahLst/>
                  <a:cxnLst/>
                  <a:rect l="l" t="t" r="r" b="b"/>
                  <a:pathLst>
                    <a:path w="914400" h="245193">
                      <a:moveTo>
                        <a:pt x="583002" y="0"/>
                      </a:moveTo>
                      <a:lnTo>
                        <a:pt x="697007" y="0"/>
                      </a:lnTo>
                      <a:lnTo>
                        <a:pt x="914400" y="245193"/>
                      </a:lnTo>
                      <a:lnTo>
                        <a:pt x="583002" y="245193"/>
                      </a:lnTo>
                      <a:close/>
                      <a:moveTo>
                        <a:pt x="217393" y="0"/>
                      </a:moveTo>
                      <a:lnTo>
                        <a:pt x="346346" y="0"/>
                      </a:lnTo>
                      <a:lnTo>
                        <a:pt x="346346" y="245193"/>
                      </a:lnTo>
                      <a:lnTo>
                        <a:pt x="0" y="245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grpSp>
        </p:grpSp>
        <p:grpSp>
          <p:nvGrpSpPr>
            <p:cNvPr id="113" name="Group 112"/>
            <p:cNvGrpSpPr/>
            <p:nvPr/>
          </p:nvGrpSpPr>
          <p:grpSpPr>
            <a:xfrm>
              <a:off x="3652283" y="1557138"/>
              <a:ext cx="748554" cy="748552"/>
              <a:chOff x="3709004" y="1351676"/>
              <a:chExt cx="911420" cy="911419"/>
            </a:xfrm>
          </p:grpSpPr>
          <p:sp>
            <p:nvSpPr>
              <p:cNvPr id="136" name="Oval 135"/>
              <p:cNvSpPr/>
              <p:nvPr/>
            </p:nvSpPr>
            <p:spPr>
              <a:xfrm>
                <a:off x="3709004"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grpSp>
            <p:nvGrpSpPr>
              <p:cNvPr id="138" name="Group 137"/>
              <p:cNvGrpSpPr/>
              <p:nvPr/>
            </p:nvGrpSpPr>
            <p:grpSpPr>
              <a:xfrm>
                <a:off x="3888807" y="1545425"/>
                <a:ext cx="521012" cy="516754"/>
                <a:chOff x="3912390" y="1536201"/>
                <a:chExt cx="521012" cy="516754"/>
              </a:xfrm>
            </p:grpSpPr>
            <p:sp>
              <p:nvSpPr>
                <p:cNvPr id="139" name="Freeform 11"/>
                <p:cNvSpPr>
                  <a:spLocks/>
                </p:cNvSpPr>
                <p:nvPr/>
              </p:nvSpPr>
              <p:spPr bwMode="auto">
                <a:xfrm>
                  <a:off x="3966324" y="1536201"/>
                  <a:ext cx="115909" cy="75256"/>
                </a:xfrm>
                <a:custGeom>
                  <a:avLst/>
                  <a:gdLst>
                    <a:gd name="T0" fmla="*/ 43 w 43"/>
                    <a:gd name="T1" fmla="*/ 25 h 25"/>
                    <a:gd name="T2" fmla="*/ 41 w 43"/>
                    <a:gd name="T3" fmla="*/ 5 h 25"/>
                    <a:gd name="T4" fmla="*/ 21 w 43"/>
                    <a:gd name="T5" fmla="*/ 0 h 25"/>
                    <a:gd name="T6" fmla="*/ 1 w 43"/>
                    <a:gd name="T7" fmla="*/ 5 h 25"/>
                    <a:gd name="T8" fmla="*/ 0 w 43"/>
                    <a:gd name="T9" fmla="*/ 24 h 25"/>
                    <a:gd name="T10" fmla="*/ 21 w 43"/>
                    <a:gd name="T11" fmla="*/ 20 h 25"/>
                    <a:gd name="T12" fmla="*/ 43 w 4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3" h="25">
                      <a:moveTo>
                        <a:pt x="43" y="25"/>
                      </a:moveTo>
                      <a:cubicBezTo>
                        <a:pt x="42" y="18"/>
                        <a:pt x="42" y="12"/>
                        <a:pt x="41" y="5"/>
                      </a:cubicBezTo>
                      <a:cubicBezTo>
                        <a:pt x="36" y="2"/>
                        <a:pt x="30" y="0"/>
                        <a:pt x="21" y="0"/>
                      </a:cubicBezTo>
                      <a:cubicBezTo>
                        <a:pt x="13" y="0"/>
                        <a:pt x="6" y="2"/>
                        <a:pt x="1" y="5"/>
                      </a:cubicBezTo>
                      <a:cubicBezTo>
                        <a:pt x="1" y="11"/>
                        <a:pt x="0" y="18"/>
                        <a:pt x="0" y="24"/>
                      </a:cubicBezTo>
                      <a:cubicBezTo>
                        <a:pt x="5" y="22"/>
                        <a:pt x="12" y="20"/>
                        <a:pt x="21" y="20"/>
                      </a:cubicBezTo>
                      <a:cubicBezTo>
                        <a:pt x="30" y="20"/>
                        <a:pt x="37" y="22"/>
                        <a:pt x="43"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140" name="Freeform 12"/>
                <p:cNvSpPr>
                  <a:spLocks/>
                </p:cNvSpPr>
                <p:nvPr/>
              </p:nvSpPr>
              <p:spPr bwMode="auto">
                <a:xfrm>
                  <a:off x="4258960" y="1536201"/>
                  <a:ext cx="117056" cy="75256"/>
                </a:xfrm>
                <a:custGeom>
                  <a:avLst/>
                  <a:gdLst>
                    <a:gd name="T0" fmla="*/ 43 w 43"/>
                    <a:gd name="T1" fmla="*/ 25 h 25"/>
                    <a:gd name="T2" fmla="*/ 41 w 43"/>
                    <a:gd name="T3" fmla="*/ 5 h 25"/>
                    <a:gd name="T4" fmla="*/ 22 w 43"/>
                    <a:gd name="T5" fmla="*/ 0 h 25"/>
                    <a:gd name="T6" fmla="*/ 2 w 43"/>
                    <a:gd name="T7" fmla="*/ 5 h 25"/>
                    <a:gd name="T8" fmla="*/ 0 w 43"/>
                    <a:gd name="T9" fmla="*/ 24 h 25"/>
                    <a:gd name="T10" fmla="*/ 21 w 43"/>
                    <a:gd name="T11" fmla="*/ 20 h 25"/>
                    <a:gd name="T12" fmla="*/ 43 w 4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3" h="25">
                      <a:moveTo>
                        <a:pt x="43" y="25"/>
                      </a:moveTo>
                      <a:cubicBezTo>
                        <a:pt x="42" y="18"/>
                        <a:pt x="42" y="12"/>
                        <a:pt x="41" y="5"/>
                      </a:cubicBezTo>
                      <a:cubicBezTo>
                        <a:pt x="37" y="2"/>
                        <a:pt x="30" y="0"/>
                        <a:pt x="22" y="0"/>
                      </a:cubicBezTo>
                      <a:cubicBezTo>
                        <a:pt x="13" y="0"/>
                        <a:pt x="7" y="2"/>
                        <a:pt x="2" y="5"/>
                      </a:cubicBezTo>
                      <a:cubicBezTo>
                        <a:pt x="1" y="11"/>
                        <a:pt x="1" y="18"/>
                        <a:pt x="0" y="24"/>
                      </a:cubicBezTo>
                      <a:cubicBezTo>
                        <a:pt x="5" y="22"/>
                        <a:pt x="12" y="20"/>
                        <a:pt x="21" y="20"/>
                      </a:cubicBezTo>
                      <a:cubicBezTo>
                        <a:pt x="30" y="20"/>
                        <a:pt x="38" y="22"/>
                        <a:pt x="43"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141" name="Freeform 13"/>
                <p:cNvSpPr>
                  <a:spLocks noEditPoints="1"/>
                </p:cNvSpPr>
                <p:nvPr/>
              </p:nvSpPr>
              <p:spPr bwMode="auto">
                <a:xfrm>
                  <a:off x="3912390" y="1607693"/>
                  <a:ext cx="521012" cy="445262"/>
                </a:xfrm>
                <a:custGeom>
                  <a:avLst/>
                  <a:gdLst>
                    <a:gd name="T0" fmla="*/ 179 w 192"/>
                    <a:gd name="T1" fmla="*/ 6 h 150"/>
                    <a:gd name="T2" fmla="*/ 150 w 192"/>
                    <a:gd name="T3" fmla="*/ 0 h 150"/>
                    <a:gd name="T4" fmla="*/ 120 w 192"/>
                    <a:gd name="T5" fmla="*/ 6 h 150"/>
                    <a:gd name="T6" fmla="*/ 117 w 192"/>
                    <a:gd name="T7" fmla="*/ 32 h 150"/>
                    <a:gd name="T8" fmla="*/ 95 w 192"/>
                    <a:gd name="T9" fmla="*/ 21 h 150"/>
                    <a:gd name="T10" fmla="*/ 75 w 192"/>
                    <a:gd name="T11" fmla="*/ 31 h 150"/>
                    <a:gd name="T12" fmla="*/ 72 w 192"/>
                    <a:gd name="T13" fmla="*/ 6 h 150"/>
                    <a:gd name="T14" fmla="*/ 43 w 192"/>
                    <a:gd name="T15" fmla="*/ 0 h 150"/>
                    <a:gd name="T16" fmla="*/ 13 w 192"/>
                    <a:gd name="T17" fmla="*/ 6 h 150"/>
                    <a:gd name="T18" fmla="*/ 0 w 192"/>
                    <a:gd name="T19" fmla="*/ 133 h 150"/>
                    <a:gd name="T20" fmla="*/ 43 w 192"/>
                    <a:gd name="T21" fmla="*/ 150 h 150"/>
                    <a:gd name="T22" fmla="*/ 85 w 192"/>
                    <a:gd name="T23" fmla="*/ 133 h 150"/>
                    <a:gd name="T24" fmla="*/ 78 w 192"/>
                    <a:gd name="T25" fmla="*/ 55 h 150"/>
                    <a:gd name="T26" fmla="*/ 96 w 192"/>
                    <a:gd name="T27" fmla="*/ 52 h 150"/>
                    <a:gd name="T28" fmla="*/ 115 w 192"/>
                    <a:gd name="T29" fmla="*/ 55 h 150"/>
                    <a:gd name="T30" fmla="*/ 107 w 192"/>
                    <a:gd name="T31" fmla="*/ 133 h 150"/>
                    <a:gd name="T32" fmla="*/ 150 w 192"/>
                    <a:gd name="T33" fmla="*/ 150 h 150"/>
                    <a:gd name="T34" fmla="*/ 192 w 192"/>
                    <a:gd name="T35" fmla="*/ 133 h 150"/>
                    <a:gd name="T36" fmla="*/ 179 w 192"/>
                    <a:gd name="T37" fmla="*/ 6 h 150"/>
                    <a:gd name="T38" fmla="*/ 81 w 192"/>
                    <a:gd name="T39" fmla="*/ 133 h 150"/>
                    <a:gd name="T40" fmla="*/ 43 w 192"/>
                    <a:gd name="T41" fmla="*/ 147 h 150"/>
                    <a:gd name="T42" fmla="*/ 4 w 192"/>
                    <a:gd name="T43" fmla="*/ 133 h 150"/>
                    <a:gd name="T44" fmla="*/ 43 w 192"/>
                    <a:gd name="T45" fmla="*/ 118 h 150"/>
                    <a:gd name="T46" fmla="*/ 81 w 192"/>
                    <a:gd name="T47" fmla="*/ 133 h 150"/>
                    <a:gd name="T48" fmla="*/ 150 w 192"/>
                    <a:gd name="T49" fmla="*/ 147 h 150"/>
                    <a:gd name="T50" fmla="*/ 110 w 192"/>
                    <a:gd name="T51" fmla="*/ 133 h 150"/>
                    <a:gd name="T52" fmla="*/ 150 w 192"/>
                    <a:gd name="T53" fmla="*/ 118 h 150"/>
                    <a:gd name="T54" fmla="*/ 189 w 192"/>
                    <a:gd name="T55" fmla="*/ 133 h 150"/>
                    <a:gd name="T56" fmla="*/ 150 w 192"/>
                    <a:gd name="T57" fmla="*/ 14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150">
                      <a:moveTo>
                        <a:pt x="179" y="6"/>
                      </a:moveTo>
                      <a:cubicBezTo>
                        <a:pt x="172" y="3"/>
                        <a:pt x="162" y="0"/>
                        <a:pt x="150" y="0"/>
                      </a:cubicBezTo>
                      <a:cubicBezTo>
                        <a:pt x="137" y="0"/>
                        <a:pt x="127" y="3"/>
                        <a:pt x="120" y="6"/>
                      </a:cubicBezTo>
                      <a:cubicBezTo>
                        <a:pt x="119" y="15"/>
                        <a:pt x="118" y="24"/>
                        <a:pt x="117" y="32"/>
                      </a:cubicBezTo>
                      <a:cubicBezTo>
                        <a:pt x="112" y="28"/>
                        <a:pt x="104" y="21"/>
                        <a:pt x="95" y="21"/>
                      </a:cubicBezTo>
                      <a:cubicBezTo>
                        <a:pt x="86" y="21"/>
                        <a:pt x="79" y="27"/>
                        <a:pt x="75" y="31"/>
                      </a:cubicBezTo>
                      <a:cubicBezTo>
                        <a:pt x="74" y="23"/>
                        <a:pt x="73" y="15"/>
                        <a:pt x="72" y="6"/>
                      </a:cubicBezTo>
                      <a:cubicBezTo>
                        <a:pt x="65" y="3"/>
                        <a:pt x="55" y="0"/>
                        <a:pt x="43" y="0"/>
                      </a:cubicBezTo>
                      <a:cubicBezTo>
                        <a:pt x="30" y="0"/>
                        <a:pt x="20" y="3"/>
                        <a:pt x="13" y="6"/>
                      </a:cubicBezTo>
                      <a:cubicBezTo>
                        <a:pt x="6" y="68"/>
                        <a:pt x="0" y="128"/>
                        <a:pt x="0" y="133"/>
                      </a:cubicBezTo>
                      <a:cubicBezTo>
                        <a:pt x="0" y="142"/>
                        <a:pt x="19" y="150"/>
                        <a:pt x="43" y="150"/>
                      </a:cubicBezTo>
                      <a:cubicBezTo>
                        <a:pt x="66" y="150"/>
                        <a:pt x="85" y="142"/>
                        <a:pt x="85" y="133"/>
                      </a:cubicBezTo>
                      <a:cubicBezTo>
                        <a:pt x="85" y="130"/>
                        <a:pt x="82" y="96"/>
                        <a:pt x="78" y="55"/>
                      </a:cubicBezTo>
                      <a:cubicBezTo>
                        <a:pt x="84" y="53"/>
                        <a:pt x="93" y="52"/>
                        <a:pt x="96" y="52"/>
                      </a:cubicBezTo>
                      <a:cubicBezTo>
                        <a:pt x="99" y="52"/>
                        <a:pt x="108" y="54"/>
                        <a:pt x="115" y="55"/>
                      </a:cubicBezTo>
                      <a:cubicBezTo>
                        <a:pt x="110" y="96"/>
                        <a:pt x="107" y="130"/>
                        <a:pt x="107" y="133"/>
                      </a:cubicBezTo>
                      <a:cubicBezTo>
                        <a:pt x="107" y="142"/>
                        <a:pt x="126" y="150"/>
                        <a:pt x="150" y="150"/>
                      </a:cubicBezTo>
                      <a:cubicBezTo>
                        <a:pt x="173" y="150"/>
                        <a:pt x="192" y="142"/>
                        <a:pt x="192" y="133"/>
                      </a:cubicBezTo>
                      <a:cubicBezTo>
                        <a:pt x="192" y="128"/>
                        <a:pt x="186" y="68"/>
                        <a:pt x="179" y="6"/>
                      </a:cubicBezTo>
                      <a:moveTo>
                        <a:pt x="81" y="133"/>
                      </a:moveTo>
                      <a:cubicBezTo>
                        <a:pt x="81" y="141"/>
                        <a:pt x="64" y="147"/>
                        <a:pt x="43" y="147"/>
                      </a:cubicBezTo>
                      <a:cubicBezTo>
                        <a:pt x="21" y="147"/>
                        <a:pt x="4" y="141"/>
                        <a:pt x="4" y="133"/>
                      </a:cubicBezTo>
                      <a:cubicBezTo>
                        <a:pt x="4" y="125"/>
                        <a:pt x="21" y="118"/>
                        <a:pt x="43" y="118"/>
                      </a:cubicBezTo>
                      <a:cubicBezTo>
                        <a:pt x="64" y="118"/>
                        <a:pt x="81" y="125"/>
                        <a:pt x="81" y="133"/>
                      </a:cubicBezTo>
                      <a:moveTo>
                        <a:pt x="150" y="147"/>
                      </a:moveTo>
                      <a:cubicBezTo>
                        <a:pt x="128" y="147"/>
                        <a:pt x="110" y="141"/>
                        <a:pt x="110" y="133"/>
                      </a:cubicBezTo>
                      <a:cubicBezTo>
                        <a:pt x="110" y="125"/>
                        <a:pt x="128" y="118"/>
                        <a:pt x="150" y="118"/>
                      </a:cubicBezTo>
                      <a:cubicBezTo>
                        <a:pt x="171" y="118"/>
                        <a:pt x="189" y="125"/>
                        <a:pt x="189" y="133"/>
                      </a:cubicBezTo>
                      <a:cubicBezTo>
                        <a:pt x="189" y="141"/>
                        <a:pt x="171" y="147"/>
                        <a:pt x="150" y="1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grpSp>
        </p:grpSp>
        <p:grpSp>
          <p:nvGrpSpPr>
            <p:cNvPr id="117" name="Group 116"/>
            <p:cNvGrpSpPr/>
            <p:nvPr/>
          </p:nvGrpSpPr>
          <p:grpSpPr>
            <a:xfrm>
              <a:off x="6029030" y="1557138"/>
              <a:ext cx="748554" cy="748552"/>
              <a:chOff x="6454242" y="1351676"/>
              <a:chExt cx="911420" cy="911419"/>
            </a:xfrm>
          </p:grpSpPr>
          <p:sp>
            <p:nvSpPr>
              <p:cNvPr id="121" name="Oval 120"/>
              <p:cNvSpPr/>
              <p:nvPr/>
            </p:nvSpPr>
            <p:spPr>
              <a:xfrm>
                <a:off x="6454242"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grpSp>
            <p:nvGrpSpPr>
              <p:cNvPr id="122" name="Group 121"/>
              <p:cNvGrpSpPr/>
              <p:nvPr/>
            </p:nvGrpSpPr>
            <p:grpSpPr>
              <a:xfrm>
                <a:off x="6657552" y="1487296"/>
                <a:ext cx="473998" cy="692072"/>
                <a:chOff x="6657552" y="1487296"/>
                <a:chExt cx="473998" cy="692072"/>
              </a:xfrm>
            </p:grpSpPr>
            <p:grpSp>
              <p:nvGrpSpPr>
                <p:cNvPr id="123" name="Group 151"/>
                <p:cNvGrpSpPr/>
                <p:nvPr/>
              </p:nvGrpSpPr>
              <p:grpSpPr>
                <a:xfrm flipH="1">
                  <a:off x="6657552" y="1487296"/>
                  <a:ext cx="473998" cy="469481"/>
                  <a:chOff x="14331605" y="1508125"/>
                  <a:chExt cx="457201" cy="414338"/>
                </a:xfrm>
              </p:grpSpPr>
              <p:sp>
                <p:nvSpPr>
                  <p:cNvPr id="134" name="Freeform 57"/>
                  <p:cNvSpPr>
                    <a:spLocks noEditPoints="1"/>
                  </p:cNvSpPr>
                  <p:nvPr/>
                </p:nvSpPr>
                <p:spPr bwMode="auto">
                  <a:xfrm>
                    <a:off x="14331605" y="1508125"/>
                    <a:ext cx="298450" cy="29845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sp>
                <p:nvSpPr>
                  <p:cNvPr id="135" name="Freeform 58"/>
                  <p:cNvSpPr>
                    <a:spLocks noEditPoints="1"/>
                  </p:cNvSpPr>
                  <p:nvPr/>
                </p:nvSpPr>
                <p:spPr bwMode="auto">
                  <a:xfrm>
                    <a:off x="14577668" y="1711325"/>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ysClr val="windowText" lastClr="000000"/>
                      </a:solidFill>
                      <a:latin typeface="Arial"/>
                    </a:endParaRPr>
                  </a:p>
                </p:txBody>
              </p:sp>
            </p:grpSp>
            <p:sp>
              <p:nvSpPr>
                <p:cNvPr id="124" name="Down Arrow 154"/>
                <p:cNvSpPr/>
                <p:nvPr/>
              </p:nvSpPr>
              <p:spPr>
                <a:xfrm>
                  <a:off x="6702830" y="1815392"/>
                  <a:ext cx="371179" cy="363976"/>
                </a:xfrm>
                <a:custGeom>
                  <a:avLst/>
                  <a:gdLst/>
                  <a:ahLst/>
                  <a:cxnLst/>
                  <a:rect l="l" t="t" r="r" b="b"/>
                  <a:pathLst>
                    <a:path w="520836" h="467303">
                      <a:moveTo>
                        <a:pt x="256078" y="0"/>
                      </a:moveTo>
                      <a:cubicBezTo>
                        <a:pt x="293149" y="24054"/>
                        <a:pt x="337422" y="37647"/>
                        <a:pt x="384870" y="37647"/>
                      </a:cubicBezTo>
                      <a:cubicBezTo>
                        <a:pt x="388401" y="37647"/>
                        <a:pt x="391914" y="37572"/>
                        <a:pt x="395372" y="36589"/>
                      </a:cubicBezTo>
                      <a:lnTo>
                        <a:pt x="395372" y="250844"/>
                      </a:lnTo>
                      <a:lnTo>
                        <a:pt x="520836" y="250844"/>
                      </a:lnTo>
                      <a:lnTo>
                        <a:pt x="260418" y="467303"/>
                      </a:lnTo>
                      <a:lnTo>
                        <a:pt x="0" y="250844"/>
                      </a:lnTo>
                      <a:lnTo>
                        <a:pt x="125464" y="250844"/>
                      </a:lnTo>
                      <a:lnTo>
                        <a:pt x="125464" y="203724"/>
                      </a:lnTo>
                      <a:cubicBezTo>
                        <a:pt x="203101" y="184663"/>
                        <a:pt x="260419" y="114450"/>
                        <a:pt x="260419" y="308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3809" fontAlgn="auto">
                    <a:spcBef>
                      <a:spcPts val="0"/>
                    </a:spcBef>
                    <a:spcAft>
                      <a:spcPts val="0"/>
                    </a:spcAft>
                    <a:defRPr/>
                  </a:pPr>
                  <a:endParaRPr lang="en-US" sz="2400" kern="0" dirty="0">
                    <a:solidFill>
                      <a:srgbClr val="000000"/>
                    </a:solidFill>
                    <a:latin typeface="Arial"/>
                  </a:endParaRPr>
                </a:p>
              </p:txBody>
            </p:sp>
          </p:grpSp>
        </p:grpSp>
        <p:grpSp>
          <p:nvGrpSpPr>
            <p:cNvPr id="118" name="Group 117"/>
            <p:cNvGrpSpPr/>
            <p:nvPr/>
          </p:nvGrpSpPr>
          <p:grpSpPr>
            <a:xfrm>
              <a:off x="8405778" y="1557138"/>
              <a:ext cx="748554" cy="748552"/>
              <a:chOff x="9199480" y="1351676"/>
              <a:chExt cx="911420" cy="911419"/>
            </a:xfrm>
          </p:grpSpPr>
          <p:sp>
            <p:nvSpPr>
              <p:cNvPr id="119" name="Oval 118"/>
              <p:cNvSpPr/>
              <p:nvPr/>
            </p:nvSpPr>
            <p:spPr>
              <a:xfrm>
                <a:off x="9199480" y="1351676"/>
                <a:ext cx="911420" cy="911419"/>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0"/>
                <a:endParaRPr lang="en-US" dirty="0">
                  <a:solidFill>
                    <a:srgbClr val="FFFFFF"/>
                  </a:solidFill>
                </a:endParaRPr>
              </a:p>
            </p:txBody>
          </p:sp>
          <p:sp>
            <p:nvSpPr>
              <p:cNvPr id="120" name="Rounded Rectangle 123"/>
              <p:cNvSpPr>
                <a:spLocks noChangeAspect="1"/>
              </p:cNvSpPr>
              <p:nvPr/>
            </p:nvSpPr>
            <p:spPr>
              <a:xfrm>
                <a:off x="9440110" y="1497467"/>
                <a:ext cx="460956" cy="562147"/>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pPr defTabSz="456740" fontAlgn="auto">
                  <a:spcBef>
                    <a:spcPts val="0"/>
                  </a:spcBef>
                  <a:spcAft>
                    <a:spcPts val="0"/>
                  </a:spcAft>
                </a:pPr>
                <a:endParaRPr lang="en-US" dirty="0">
                  <a:solidFill>
                    <a:srgbClr val="4D4D4C"/>
                  </a:solidFill>
                  <a:ea typeface="ＭＳ Ｐゴシック" charset="0"/>
                  <a:cs typeface="ＭＳ Ｐゴシック" charset="0"/>
                </a:endParaRPr>
              </a:p>
            </p:txBody>
          </p:sp>
        </p:grpSp>
      </p:grpSp>
    </p:spTree>
    <p:custDataLst>
      <p:tags r:id="rId1"/>
    </p:custDataLst>
    <p:extLst>
      <p:ext uri="{BB962C8B-B14F-4D97-AF65-F5344CB8AC3E}">
        <p14:creationId xmlns:p14="http://schemas.microsoft.com/office/powerpoint/2010/main" val="1131607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694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1443" y="635747"/>
            <a:ext cx="5808010" cy="3872006"/>
          </a:xfrm>
          <a:prstGeom prst="rect">
            <a:avLst/>
          </a:prstGeom>
        </p:spPr>
      </p:pic>
      <p:sp>
        <p:nvSpPr>
          <p:cNvPr id="3" name="TextBox 2"/>
          <p:cNvSpPr txBox="1"/>
          <p:nvPr/>
        </p:nvSpPr>
        <p:spPr>
          <a:xfrm>
            <a:off x="461772" y="612742"/>
            <a:ext cx="2234907" cy="707886"/>
          </a:xfrm>
          <a:prstGeom prst="rect">
            <a:avLst/>
          </a:prstGeom>
          <a:noFill/>
        </p:spPr>
        <p:txBody>
          <a:bodyPr wrap="none" rtlCol="0">
            <a:spAutoFit/>
          </a:bodyPr>
          <a:lstStyle/>
          <a:p>
            <a:pPr algn="ctr"/>
            <a:r>
              <a:rPr lang="en-US" sz="4000" b="1" dirty="0" smtClean="0"/>
              <a:t>Build it?</a:t>
            </a:r>
            <a:endParaRPr lang="en-US" sz="4000" b="1" dirty="0"/>
          </a:p>
        </p:txBody>
      </p:sp>
      <p:sp>
        <p:nvSpPr>
          <p:cNvPr id="4" name="TextBox 3"/>
          <p:cNvSpPr txBox="1"/>
          <p:nvPr/>
        </p:nvSpPr>
        <p:spPr>
          <a:xfrm>
            <a:off x="6830753" y="612742"/>
            <a:ext cx="1922322" cy="707886"/>
          </a:xfrm>
          <a:prstGeom prst="rect">
            <a:avLst/>
          </a:prstGeom>
          <a:noFill/>
        </p:spPr>
        <p:txBody>
          <a:bodyPr wrap="none" rtlCol="0">
            <a:spAutoFit/>
          </a:bodyPr>
          <a:lstStyle/>
          <a:p>
            <a:pPr algn="ctr"/>
            <a:r>
              <a:rPr lang="en-US" sz="4000" b="1" dirty="0" smtClean="0"/>
              <a:t>Buy it?</a:t>
            </a:r>
            <a:endParaRPr lang="en-US" sz="4000" b="1" dirty="0"/>
          </a:p>
        </p:txBody>
      </p:sp>
    </p:spTree>
    <p:extLst>
      <p:ext uri="{BB962C8B-B14F-4D97-AF65-F5344CB8AC3E}">
        <p14:creationId xmlns:p14="http://schemas.microsoft.com/office/powerpoint/2010/main" val="2033211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9748" y="229130"/>
            <a:ext cx="3570170" cy="1055160"/>
          </a:xfrm>
          <a:prstGeom prst="rect">
            <a:avLst/>
          </a:prstGeom>
        </p:spPr>
      </p:pic>
      <p:sp>
        <p:nvSpPr>
          <p:cNvPr id="10" name="Rounded Rectangle 9"/>
          <p:cNvSpPr/>
          <p:nvPr/>
        </p:nvSpPr>
        <p:spPr>
          <a:xfrm>
            <a:off x="3167502" y="1456267"/>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Operator Portal</a:t>
            </a:r>
          </a:p>
        </p:txBody>
      </p:sp>
      <p:sp>
        <p:nvSpPr>
          <p:cNvPr id="11" name="Rounded Rectangle 10"/>
          <p:cNvSpPr/>
          <p:nvPr/>
        </p:nvSpPr>
        <p:spPr>
          <a:xfrm>
            <a:off x="4418556" y="1456267"/>
            <a:ext cx="1071362" cy="5842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OSS/BSS</a:t>
            </a:r>
          </a:p>
        </p:txBody>
      </p:sp>
      <p:sp>
        <p:nvSpPr>
          <p:cNvPr id="12" name="Rounded Rectangle 11"/>
          <p:cNvSpPr/>
          <p:nvPr/>
        </p:nvSpPr>
        <p:spPr>
          <a:xfrm>
            <a:off x="1916447" y="1456267"/>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User Portal</a:t>
            </a:r>
          </a:p>
        </p:txBody>
      </p:sp>
      <p:sp>
        <p:nvSpPr>
          <p:cNvPr id="13" name="Rounded Rectangle 12"/>
          <p:cNvSpPr/>
          <p:nvPr/>
        </p:nvSpPr>
        <p:spPr>
          <a:xfrm>
            <a:off x="1916447" y="3729608"/>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Device Orchestration</a:t>
            </a:r>
          </a:p>
        </p:txBody>
      </p:sp>
      <p:sp>
        <p:nvSpPr>
          <p:cNvPr id="14" name="Rounded Rectangle 13"/>
          <p:cNvSpPr/>
          <p:nvPr/>
        </p:nvSpPr>
        <p:spPr>
          <a:xfrm>
            <a:off x="3167502" y="3729608"/>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Zero-touch Provisioning</a:t>
            </a:r>
          </a:p>
        </p:txBody>
      </p:sp>
      <p:sp>
        <p:nvSpPr>
          <p:cNvPr id="15" name="Rounded Rectangle 14"/>
          <p:cNvSpPr/>
          <p:nvPr/>
        </p:nvSpPr>
        <p:spPr>
          <a:xfrm>
            <a:off x="4418556" y="3729608"/>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Service Chaining</a:t>
            </a:r>
          </a:p>
        </p:txBody>
      </p:sp>
      <p:sp>
        <p:nvSpPr>
          <p:cNvPr id="16" name="Rounded Rectangle 15"/>
          <p:cNvSpPr/>
          <p:nvPr/>
        </p:nvSpPr>
        <p:spPr>
          <a:xfrm>
            <a:off x="1916447" y="2214399"/>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t>Logging and Alarms</a:t>
            </a:r>
            <a:endParaRPr lang="en-US" sz="1200" dirty="0" smtClean="0"/>
          </a:p>
        </p:txBody>
      </p:sp>
      <p:sp>
        <p:nvSpPr>
          <p:cNvPr id="17" name="Rounded Rectangle 16"/>
          <p:cNvSpPr/>
          <p:nvPr/>
        </p:nvSpPr>
        <p:spPr>
          <a:xfrm>
            <a:off x="1916447" y="2971476"/>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Service Monitoring</a:t>
            </a:r>
            <a:endParaRPr lang="en-US" sz="1400" dirty="0" smtClean="0"/>
          </a:p>
        </p:txBody>
      </p:sp>
      <p:sp>
        <p:nvSpPr>
          <p:cNvPr id="18" name="Rounded Rectangle 17"/>
          <p:cNvSpPr/>
          <p:nvPr/>
        </p:nvSpPr>
        <p:spPr>
          <a:xfrm>
            <a:off x="3167502" y="2214399"/>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Identity Management</a:t>
            </a:r>
            <a:endParaRPr lang="en-US" sz="1100" dirty="0" smtClean="0"/>
          </a:p>
        </p:txBody>
      </p:sp>
      <p:sp>
        <p:nvSpPr>
          <p:cNvPr id="19" name="Rounded Rectangle 18"/>
          <p:cNvSpPr/>
          <p:nvPr/>
        </p:nvSpPr>
        <p:spPr>
          <a:xfrm>
            <a:off x="3167502" y="2971476"/>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Service Templates</a:t>
            </a:r>
          </a:p>
        </p:txBody>
      </p:sp>
      <p:sp>
        <p:nvSpPr>
          <p:cNvPr id="20" name="Rounded Rectangle 19"/>
          <p:cNvSpPr/>
          <p:nvPr/>
        </p:nvSpPr>
        <p:spPr>
          <a:xfrm>
            <a:off x="4418556" y="2214399"/>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API</a:t>
            </a:r>
          </a:p>
        </p:txBody>
      </p:sp>
      <p:sp>
        <p:nvSpPr>
          <p:cNvPr id="21" name="Rounded Rectangle 20"/>
          <p:cNvSpPr/>
          <p:nvPr/>
        </p:nvSpPr>
        <p:spPr>
          <a:xfrm>
            <a:off x="4418556" y="2972531"/>
            <a:ext cx="1071362"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Workflow</a:t>
            </a:r>
          </a:p>
        </p:txBody>
      </p:sp>
      <p:sp>
        <p:nvSpPr>
          <p:cNvPr id="27" name="Left Arrow 26"/>
          <p:cNvSpPr/>
          <p:nvPr/>
        </p:nvSpPr>
        <p:spPr>
          <a:xfrm>
            <a:off x="5858933" y="2682994"/>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6536266" y="2399755"/>
            <a:ext cx="2159001" cy="923330"/>
          </a:xfrm>
          <a:prstGeom prst="rect">
            <a:avLst/>
          </a:prstGeom>
          <a:noFill/>
        </p:spPr>
        <p:txBody>
          <a:bodyPr wrap="square" rtlCol="0">
            <a:spAutoFit/>
          </a:bodyPr>
          <a:lstStyle/>
          <a:p>
            <a:r>
              <a:rPr lang="en-US" dirty="0" smtClean="0"/>
              <a:t>Most of this is common </a:t>
            </a:r>
            <a:r>
              <a:rPr lang="en-US" smtClean="0"/>
              <a:t>across services (~80%)</a:t>
            </a:r>
            <a:endParaRPr lang="en-US" dirty="0"/>
          </a:p>
        </p:txBody>
      </p:sp>
      <p:sp>
        <p:nvSpPr>
          <p:cNvPr id="29" name="Up-Down Arrow 28"/>
          <p:cNvSpPr/>
          <p:nvPr/>
        </p:nvSpPr>
        <p:spPr>
          <a:xfrm>
            <a:off x="1237497" y="229130"/>
            <a:ext cx="461913" cy="4691070"/>
          </a:xfrm>
          <a:prstGeom prst="up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rot="16200000">
            <a:off x="-345665" y="2316914"/>
            <a:ext cx="3040256" cy="369332"/>
          </a:xfrm>
          <a:prstGeom prst="rect">
            <a:avLst/>
          </a:prstGeom>
          <a:noFill/>
        </p:spPr>
        <p:txBody>
          <a:bodyPr wrap="none" rtlCol="0">
            <a:spAutoFit/>
          </a:bodyPr>
          <a:lstStyle/>
          <a:p>
            <a:r>
              <a:rPr lang="en-US" smtClean="0"/>
              <a:t>End-to-end Service Offering</a:t>
            </a:r>
            <a:endParaRPr lang="en-US"/>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9395" y="4477545"/>
            <a:ext cx="2219819" cy="446177"/>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593" y="4470883"/>
            <a:ext cx="1986670" cy="607343"/>
          </a:xfrm>
          <a:prstGeom prst="rect">
            <a:avLst/>
          </a:prstGeom>
        </p:spPr>
      </p:pic>
    </p:spTree>
    <p:extLst>
      <p:ext uri="{BB962C8B-B14F-4D97-AF65-F5344CB8AC3E}">
        <p14:creationId xmlns:p14="http://schemas.microsoft.com/office/powerpoint/2010/main" val="790008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9748" y="229130"/>
            <a:ext cx="3570170" cy="1055160"/>
          </a:xfrm>
          <a:prstGeom prst="rect">
            <a:avLst/>
          </a:prstGeom>
        </p:spPr>
      </p:pic>
      <p:sp>
        <p:nvSpPr>
          <p:cNvPr id="11" name="Rounded Rectangle 10"/>
          <p:cNvSpPr/>
          <p:nvPr/>
        </p:nvSpPr>
        <p:spPr>
          <a:xfrm>
            <a:off x="4418556" y="1456267"/>
            <a:ext cx="1071362" cy="5842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OSS/BSS</a:t>
            </a:r>
          </a:p>
        </p:txBody>
      </p:sp>
      <p:sp>
        <p:nvSpPr>
          <p:cNvPr id="12" name="Rounded Rectangle 11"/>
          <p:cNvSpPr/>
          <p:nvPr/>
        </p:nvSpPr>
        <p:spPr>
          <a:xfrm>
            <a:off x="1916446" y="1456268"/>
            <a:ext cx="2322417" cy="5842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VMS UI</a:t>
            </a:r>
          </a:p>
        </p:txBody>
      </p:sp>
      <p:sp>
        <p:nvSpPr>
          <p:cNvPr id="13" name="Rounded Rectangle 12"/>
          <p:cNvSpPr/>
          <p:nvPr/>
        </p:nvSpPr>
        <p:spPr>
          <a:xfrm>
            <a:off x="1916446" y="2212444"/>
            <a:ext cx="3602205" cy="2101364"/>
          </a:xfrm>
          <a:prstGeom prst="roundRect">
            <a:avLst>
              <a:gd name="adj" fmla="val 1102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t>VMS Platform</a:t>
            </a:r>
            <a:endParaRPr lang="en-US" sz="4400" dirty="0" smtClean="0"/>
          </a:p>
        </p:txBody>
      </p:sp>
      <p:sp>
        <p:nvSpPr>
          <p:cNvPr id="27" name="Left Arrow 26"/>
          <p:cNvSpPr/>
          <p:nvPr/>
        </p:nvSpPr>
        <p:spPr>
          <a:xfrm>
            <a:off x="5858933" y="2682994"/>
            <a:ext cx="431800"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6536266" y="2399755"/>
            <a:ext cx="2159001" cy="923330"/>
          </a:xfrm>
          <a:prstGeom prst="rect">
            <a:avLst/>
          </a:prstGeom>
          <a:noFill/>
        </p:spPr>
        <p:txBody>
          <a:bodyPr wrap="square" rtlCol="0">
            <a:spAutoFit/>
          </a:bodyPr>
          <a:lstStyle/>
          <a:p>
            <a:r>
              <a:rPr lang="en-US" dirty="0" smtClean="0"/>
              <a:t>Most of this is common </a:t>
            </a:r>
            <a:r>
              <a:rPr lang="en-US" smtClean="0"/>
              <a:t>across services (~80%)</a:t>
            </a:r>
            <a:endParaRPr lang="en-US" dirty="0"/>
          </a:p>
        </p:txBody>
      </p:sp>
      <p:sp>
        <p:nvSpPr>
          <p:cNvPr id="29" name="Up-Down Arrow 28"/>
          <p:cNvSpPr/>
          <p:nvPr/>
        </p:nvSpPr>
        <p:spPr>
          <a:xfrm>
            <a:off x="1237497" y="229130"/>
            <a:ext cx="461913" cy="4691070"/>
          </a:xfrm>
          <a:prstGeom prst="up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rot="16200000">
            <a:off x="-345665" y="2316914"/>
            <a:ext cx="3040256" cy="369332"/>
          </a:xfrm>
          <a:prstGeom prst="rect">
            <a:avLst/>
          </a:prstGeom>
          <a:noFill/>
        </p:spPr>
        <p:txBody>
          <a:bodyPr wrap="none" rtlCol="0">
            <a:spAutoFit/>
          </a:bodyPr>
          <a:lstStyle/>
          <a:p>
            <a:r>
              <a:rPr lang="en-US" smtClean="0"/>
              <a:t>End-to-end Service Offering</a:t>
            </a:r>
            <a:endParaRPr lang="en-US"/>
          </a:p>
        </p:txBody>
      </p:sp>
      <p:cxnSp>
        <p:nvCxnSpPr>
          <p:cNvPr id="7" name="Straight Arrow Connector 6"/>
          <p:cNvCxnSpPr>
            <a:stCxn id="11" idx="2"/>
          </p:cNvCxnSpPr>
          <p:nvPr/>
        </p:nvCxnSpPr>
        <p:spPr>
          <a:xfrm>
            <a:off x="4954237" y="2040467"/>
            <a:ext cx="7230" cy="1719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5437" y="2040467"/>
            <a:ext cx="7230" cy="1719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9395" y="4477545"/>
            <a:ext cx="2219819" cy="44617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593" y="4470883"/>
            <a:ext cx="1986670" cy="607343"/>
          </a:xfrm>
          <a:prstGeom prst="rect">
            <a:avLst/>
          </a:prstGeom>
        </p:spPr>
      </p:pic>
    </p:spTree>
    <p:extLst>
      <p:ext uri="{BB962C8B-B14F-4D97-AF65-F5344CB8AC3E}">
        <p14:creationId xmlns:p14="http://schemas.microsoft.com/office/powerpoint/2010/main" val="208969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0"/>
            <a:ext cx="8345488" cy="731837"/>
          </a:xfrm>
        </p:spPr>
        <p:txBody>
          <a:bodyPr/>
          <a:lstStyle/>
          <a:p>
            <a:r>
              <a:rPr lang="en-US" dirty="0" smtClean="0"/>
              <a:t>Deploy Multiple Services for Multiple Tenants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66" y="731836"/>
            <a:ext cx="6240545" cy="4260039"/>
          </a:xfrm>
          <a:prstGeom prst="rect">
            <a:avLst/>
          </a:prstGeom>
        </p:spPr>
      </p:pic>
      <p:sp>
        <p:nvSpPr>
          <p:cNvPr id="4" name="Left Arrow 3"/>
          <p:cNvSpPr/>
          <p:nvPr/>
        </p:nvSpPr>
        <p:spPr>
          <a:xfrm>
            <a:off x="6782760" y="1726759"/>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7205137" y="1633337"/>
            <a:ext cx="1854022" cy="584775"/>
          </a:xfrm>
          <a:prstGeom prst="rect">
            <a:avLst/>
          </a:prstGeom>
          <a:noFill/>
        </p:spPr>
        <p:txBody>
          <a:bodyPr wrap="square" rtlCol="0">
            <a:spAutoFit/>
          </a:bodyPr>
          <a:lstStyle/>
          <a:p>
            <a:r>
              <a:rPr lang="en-US" sz="1600" dirty="0" smtClean="0"/>
              <a:t>Summary status </a:t>
            </a:r>
            <a:r>
              <a:rPr lang="en-US" sz="1600" smtClean="0"/>
              <a:t>by service type</a:t>
            </a:r>
            <a:endParaRPr lang="en-US" sz="1600" dirty="0"/>
          </a:p>
        </p:txBody>
      </p:sp>
      <p:sp>
        <p:nvSpPr>
          <p:cNvPr id="6" name="Left Arrow 5"/>
          <p:cNvSpPr/>
          <p:nvPr/>
        </p:nvSpPr>
        <p:spPr>
          <a:xfrm>
            <a:off x="6782760" y="4028471"/>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Box 6"/>
          <p:cNvSpPr txBox="1"/>
          <p:nvPr/>
        </p:nvSpPr>
        <p:spPr>
          <a:xfrm>
            <a:off x="7205137" y="3688828"/>
            <a:ext cx="1854022" cy="1077218"/>
          </a:xfrm>
          <a:prstGeom prst="rect">
            <a:avLst/>
          </a:prstGeom>
          <a:noFill/>
        </p:spPr>
        <p:txBody>
          <a:bodyPr wrap="square" rtlCol="0" anchor="ctr" anchorCtr="0">
            <a:spAutoFit/>
          </a:bodyPr>
          <a:lstStyle/>
          <a:p>
            <a:r>
              <a:rPr lang="en-US" sz="1600" dirty="0" smtClean="0"/>
              <a:t>View devices deployed, customers, and approvals</a:t>
            </a:r>
            <a:endParaRPr lang="en-US" sz="1600" dirty="0"/>
          </a:p>
        </p:txBody>
      </p:sp>
    </p:spTree>
    <p:extLst>
      <p:ext uri="{BB962C8B-B14F-4D97-AF65-F5344CB8AC3E}">
        <p14:creationId xmlns:p14="http://schemas.microsoft.com/office/powerpoint/2010/main" val="151754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115070"/>
            <a:ext cx="8345488" cy="731837"/>
          </a:xfrm>
        </p:spPr>
        <p:txBody>
          <a:bodyPr/>
          <a:lstStyle/>
          <a:p>
            <a:r>
              <a:rPr lang="en-US" dirty="0" smtClean="0"/>
              <a:t>Drill Down To View Tenant Status  </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766" y="961979"/>
            <a:ext cx="5187984" cy="4043654"/>
          </a:xfrm>
          <a:prstGeom prst="rect">
            <a:avLst/>
          </a:prstGeom>
        </p:spPr>
      </p:pic>
      <p:sp>
        <p:nvSpPr>
          <p:cNvPr id="4" name="Left Arrow 3"/>
          <p:cNvSpPr/>
          <p:nvPr/>
        </p:nvSpPr>
        <p:spPr>
          <a:xfrm>
            <a:off x="6080027" y="2023093"/>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6502404" y="2052782"/>
            <a:ext cx="1854022" cy="338554"/>
          </a:xfrm>
          <a:prstGeom prst="rect">
            <a:avLst/>
          </a:prstGeom>
          <a:noFill/>
        </p:spPr>
        <p:txBody>
          <a:bodyPr wrap="square" rtlCol="0">
            <a:spAutoFit/>
          </a:bodyPr>
          <a:lstStyle/>
          <a:p>
            <a:r>
              <a:rPr lang="en-US" sz="1600" smtClean="0"/>
              <a:t>Map view</a:t>
            </a:r>
            <a:endParaRPr lang="en-US" sz="1600" dirty="0"/>
          </a:p>
        </p:txBody>
      </p:sp>
      <p:sp>
        <p:nvSpPr>
          <p:cNvPr id="6" name="Left Arrow 5"/>
          <p:cNvSpPr/>
          <p:nvPr/>
        </p:nvSpPr>
        <p:spPr>
          <a:xfrm>
            <a:off x="6080027" y="4199026"/>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Box 6"/>
          <p:cNvSpPr txBox="1"/>
          <p:nvPr/>
        </p:nvSpPr>
        <p:spPr>
          <a:xfrm>
            <a:off x="6502404" y="4228715"/>
            <a:ext cx="1854022" cy="338554"/>
          </a:xfrm>
          <a:prstGeom prst="rect">
            <a:avLst/>
          </a:prstGeom>
          <a:noFill/>
        </p:spPr>
        <p:txBody>
          <a:bodyPr wrap="square" rtlCol="0">
            <a:spAutoFit/>
          </a:bodyPr>
          <a:lstStyle/>
          <a:p>
            <a:r>
              <a:rPr lang="en-US" sz="1600" dirty="0" smtClean="0"/>
              <a:t>Alarm summary</a:t>
            </a:r>
            <a:endParaRPr lang="en-US" sz="1600" dirty="0"/>
          </a:p>
        </p:txBody>
      </p:sp>
    </p:spTree>
    <p:extLst>
      <p:ext uri="{BB962C8B-B14F-4D97-AF65-F5344CB8AC3E}">
        <p14:creationId xmlns:p14="http://schemas.microsoft.com/office/powerpoint/2010/main" val="830256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to Site/Device Status</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766" y="1073150"/>
            <a:ext cx="5062709" cy="3922183"/>
          </a:xfrm>
          <a:prstGeom prst="rect">
            <a:avLst/>
          </a:prstGeom>
        </p:spPr>
      </p:pic>
      <p:sp>
        <p:nvSpPr>
          <p:cNvPr id="4" name="Left Arrow 3"/>
          <p:cNvSpPr/>
          <p:nvPr/>
        </p:nvSpPr>
        <p:spPr>
          <a:xfrm>
            <a:off x="6080027" y="2023093"/>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6502404" y="2052782"/>
            <a:ext cx="1854022" cy="338554"/>
          </a:xfrm>
          <a:prstGeom prst="rect">
            <a:avLst/>
          </a:prstGeom>
          <a:noFill/>
        </p:spPr>
        <p:txBody>
          <a:bodyPr wrap="square" rtlCol="0">
            <a:spAutoFit/>
          </a:bodyPr>
          <a:lstStyle/>
          <a:p>
            <a:r>
              <a:rPr lang="en-US" sz="1600" smtClean="0"/>
              <a:t>Map view</a:t>
            </a:r>
            <a:endParaRPr lang="en-US" sz="1600" dirty="0"/>
          </a:p>
        </p:txBody>
      </p:sp>
      <p:sp>
        <p:nvSpPr>
          <p:cNvPr id="6" name="Left Arrow 5"/>
          <p:cNvSpPr/>
          <p:nvPr/>
        </p:nvSpPr>
        <p:spPr>
          <a:xfrm>
            <a:off x="6080027" y="4199026"/>
            <a:ext cx="317928" cy="39793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Box 6"/>
          <p:cNvSpPr txBox="1"/>
          <p:nvPr/>
        </p:nvSpPr>
        <p:spPr>
          <a:xfrm>
            <a:off x="6502404" y="4228715"/>
            <a:ext cx="1854022" cy="338554"/>
          </a:xfrm>
          <a:prstGeom prst="rect">
            <a:avLst/>
          </a:prstGeom>
          <a:noFill/>
        </p:spPr>
        <p:txBody>
          <a:bodyPr wrap="square" rtlCol="0">
            <a:spAutoFit/>
          </a:bodyPr>
          <a:lstStyle/>
          <a:p>
            <a:r>
              <a:rPr lang="en-US" sz="1600" dirty="0" smtClean="0"/>
              <a:t>Alarm summary</a:t>
            </a:r>
            <a:endParaRPr lang="en-US" sz="1600" dirty="0"/>
          </a:p>
        </p:txBody>
      </p:sp>
    </p:spTree>
    <p:extLst>
      <p:ext uri="{BB962C8B-B14F-4D97-AF65-F5344CB8AC3E}">
        <p14:creationId xmlns:p14="http://schemas.microsoft.com/office/powerpoint/2010/main" val="1535775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IMING" val="|9.9"/>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79A117E-D37D-4DE3-A673-0525EA484F8F}" vid="{DA633C19-D04C-41CB-A43F-5CD49810441F}"/>
    </a:ext>
  </a:ext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mcast-Lessons Learned" id="{2509A060-4964-4C8B-9683-BF996CBCE7C2}" vid="{269CCDB8-9CEF-4F77-8BD9-811585CF731F}"/>
    </a:ext>
  </a:extLst>
</a:theme>
</file>

<file path=ppt/theme/theme5.xml><?xml version="1.0" encoding="utf-8"?>
<a:theme xmlns:a="http://schemas.openxmlformats.org/drawingml/2006/main" name="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49446</TotalTime>
  <Words>1304</Words>
  <Application>Microsoft Office PowerPoint</Application>
  <PresentationFormat>On-screen Show (16:9)</PresentationFormat>
  <Paragraphs>313</Paragraphs>
  <Slides>35</Slides>
  <Notes>8</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54" baseType="lpstr">
      <vt:lpstr>MS PGothic</vt:lpstr>
      <vt:lpstr>MS PGothic</vt:lpstr>
      <vt:lpstr>Arial</vt:lpstr>
      <vt:lpstr>Arial Unicode MS</vt:lpstr>
      <vt:lpstr>Broadway</vt:lpstr>
      <vt:lpstr>Calibri</vt:lpstr>
      <vt:lpstr>Ciscolight</vt:lpstr>
      <vt:lpstr>CiscoSans</vt:lpstr>
      <vt:lpstr>CiscoSans ExtraLight</vt:lpstr>
      <vt:lpstr>CiscoSans Thin</vt:lpstr>
      <vt:lpstr>CiscoSansTT ExtraLight</vt:lpstr>
      <vt:lpstr>Mangal</vt:lpstr>
      <vt:lpstr>Blue theme 2014 16x9</vt:lpstr>
      <vt:lpstr>Blue theme 2015 16x9</vt:lpstr>
      <vt:lpstr>1_Blue theme 2014 16x9</vt:lpstr>
      <vt:lpstr>1_Blue theme 2015 16x9</vt:lpstr>
      <vt:lpstr>2_Blue theme 2014 16x9</vt:lpstr>
      <vt:lpstr>3_Blue theme 2014 16x9</vt:lpstr>
      <vt:lpstr>think-cell Slide</vt:lpstr>
      <vt:lpstr>How to Automate and Manage Business Services with Cisco VMS</vt:lpstr>
      <vt:lpstr>Cisco VMS</vt:lpstr>
      <vt:lpstr>PowerPoint Presentation</vt:lpstr>
      <vt:lpstr>PowerPoint Presentation</vt:lpstr>
      <vt:lpstr>PowerPoint Presentation</vt:lpstr>
      <vt:lpstr>PowerPoint Presentation</vt:lpstr>
      <vt:lpstr>Deploy Multiple Services for Multiple Tenants</vt:lpstr>
      <vt:lpstr>Drill Down To View Tenant Status  </vt:lpstr>
      <vt:lpstr>Drill Down to Site/Device Status</vt:lpstr>
      <vt:lpstr>Drill Down to Site/Device Status (cont.)</vt:lpstr>
      <vt:lpstr>PowerPoint Presentation</vt:lpstr>
      <vt:lpstr>VMS is Multi-Tenant and Multi-Service</vt:lpstr>
      <vt:lpstr>Pre-Built Service Packs – Ready to Sell</vt:lpstr>
      <vt:lpstr>Pre-Built Service Packs – More Coming Soon</vt:lpstr>
      <vt:lpstr>PowerPoint Presentation</vt:lpstr>
      <vt:lpstr>PowerPoint Presentation</vt:lpstr>
      <vt:lpstr>Service Design Capabilities</vt:lpstr>
      <vt:lpstr>VMS Delivers Future-Proof Flexibility</vt:lpstr>
      <vt:lpstr>3rd-Party Integrations…managed simply by VMS   Open Platform with the Broadest Multi-vendor support, and Vendor Qualification</vt:lpstr>
      <vt:lpstr>Custom Branding Support</vt:lpstr>
      <vt:lpstr>Cloud Native Architecture and VIM Independence</vt:lpstr>
      <vt:lpstr>PowerPoint Presentation</vt:lpstr>
      <vt:lpstr>VMSaaS Standard Services</vt:lpstr>
      <vt:lpstr>VMSaaS Optional Services</vt:lpstr>
      <vt:lpstr>VMSaaS Supports Hosting in Any AWS Region Worldwide</vt:lpstr>
      <vt:lpstr>VMSaaS Architecture</vt:lpstr>
      <vt:lpstr>Cisco VMS</vt:lpstr>
      <vt:lpstr>VMS Simplifies Service Delivery</vt:lpstr>
      <vt:lpstr>Demo  Virtual Managed Services running on a Virtual Branch x86 device</vt:lpstr>
      <vt:lpstr>Cisco Virtual Branch x86 NFV Platform ENCS 5000 Series managed simply from VMS</vt:lpstr>
      <vt:lpstr>Network Functions simply managed from VMS    Cisco and 3rd Party Virtual Network Functions (VNFs) </vt:lpstr>
      <vt:lpstr>The Power of VMS vBranch… Many vendors, Many services…One Branch</vt:lpstr>
      <vt:lpstr>PowerPoint Presentation</vt:lpstr>
      <vt:lpstr>Simple Implementation of SDN/NFV using VMS  From Network Complexity to Simplicity and Automation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Network Services Orchestrator Enabled by Tail-f</dc:title>
  <dc:creator>tverspec@cisco.com</dc:creator>
  <cp:lastModifiedBy>Katie Lindner -X (kalindne - MAC MEETINGS AND EVENTS LLC at Cisco)</cp:lastModifiedBy>
  <cp:revision>847</cp:revision>
  <dcterms:created xsi:type="dcterms:W3CDTF">2015-01-15T23:15:12Z</dcterms:created>
  <dcterms:modified xsi:type="dcterms:W3CDTF">2017-12-14T15:32:12Z</dcterms:modified>
</cp:coreProperties>
</file>