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24" r:id="rId2"/>
    <p:sldMasterId id="2147483988" r:id="rId3"/>
    <p:sldMasterId id="2147484029" r:id="rId4"/>
    <p:sldMasterId id="2147484065" r:id="rId5"/>
    <p:sldMasterId id="2147484080" r:id="rId6"/>
  </p:sldMasterIdLst>
  <p:notesMasterIdLst>
    <p:notesMasterId r:id="rId41"/>
  </p:notesMasterIdLst>
  <p:handoutMasterIdLst>
    <p:handoutMasterId r:id="rId42"/>
  </p:handoutMasterIdLst>
  <p:sldIdLst>
    <p:sldId id="1060" r:id="rId7"/>
    <p:sldId id="1240" r:id="rId8"/>
    <p:sldId id="1273" r:id="rId9"/>
    <p:sldId id="1176" r:id="rId10"/>
    <p:sldId id="1183" r:id="rId11"/>
    <p:sldId id="1233" r:id="rId12"/>
    <p:sldId id="1234" r:id="rId13"/>
    <p:sldId id="1245" r:id="rId14"/>
    <p:sldId id="1285" r:id="rId15"/>
    <p:sldId id="1269" r:id="rId16"/>
    <p:sldId id="1250" r:id="rId17"/>
    <p:sldId id="1284" r:id="rId18"/>
    <p:sldId id="1251" r:id="rId19"/>
    <p:sldId id="1252" r:id="rId20"/>
    <p:sldId id="1253" r:id="rId21"/>
    <p:sldId id="1254" r:id="rId22"/>
    <p:sldId id="1255" r:id="rId23"/>
    <p:sldId id="1256" r:id="rId24"/>
    <p:sldId id="1257" r:id="rId25"/>
    <p:sldId id="1258" r:id="rId26"/>
    <p:sldId id="1259" r:id="rId27"/>
    <p:sldId id="1260" r:id="rId28"/>
    <p:sldId id="1261" r:id="rId29"/>
    <p:sldId id="1277" r:id="rId30"/>
    <p:sldId id="1280" r:id="rId31"/>
    <p:sldId id="1281" r:id="rId32"/>
    <p:sldId id="1282" r:id="rId33"/>
    <p:sldId id="1286" r:id="rId34"/>
    <p:sldId id="1230" r:id="rId35"/>
    <p:sldId id="1283" r:id="rId36"/>
    <p:sldId id="1279" r:id="rId37"/>
    <p:sldId id="1145" r:id="rId38"/>
    <p:sldId id="1275" r:id="rId39"/>
    <p:sldId id="1083" r:id="rId4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033">
          <p15:clr>
            <a:srgbClr val="A4A3A4"/>
          </p15:clr>
        </p15:guide>
        <p15:guide id="2" orient="horz" pos="1439">
          <p15:clr>
            <a:srgbClr val="A4A3A4"/>
          </p15:clr>
        </p15:guide>
        <p15:guide id="3" pos="5474">
          <p15:clr>
            <a:srgbClr val="A4A3A4"/>
          </p15:clr>
        </p15:guide>
        <p15:guide id="4" pos="5759">
          <p15:clr>
            <a:srgbClr val="A4A3A4"/>
          </p15:clr>
        </p15:guide>
        <p15:guide id="5" pos="2730">
          <p15:clr>
            <a:srgbClr val="A4A3A4"/>
          </p15:clr>
        </p15:guide>
        <p15:guide id="6" pos="282">
          <p15:clr>
            <a:srgbClr val="A4A3A4"/>
          </p15:clr>
        </p15:guide>
        <p15:guide id="7" pos="3262">
          <p15:clr>
            <a:srgbClr val="A4A3A4"/>
          </p15:clr>
        </p15:guide>
        <p15:guide id="8" pos="3030">
          <p15:clr>
            <a:srgbClr val="A4A3A4"/>
          </p15:clr>
        </p15:guide>
        <p15:guide id="9" orient="horz" pos="28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AFE7"/>
    <a:srgbClr val="3A9BE0"/>
    <a:srgbClr val="E47347"/>
    <a:srgbClr val="D47AA7"/>
    <a:srgbClr val="2968AF"/>
    <a:srgbClr val="E1A3C2"/>
    <a:srgbClr val="0000CC"/>
    <a:srgbClr val="113675"/>
    <a:srgbClr val="993366"/>
    <a:srgbClr val="E8E9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8" autoAdjust="0"/>
    <p:restoredTop sz="93979" autoAdjust="0"/>
  </p:normalViewPr>
  <p:slideViewPr>
    <p:cSldViewPr snapToGrid="0" snapToObjects="1" showGuides="1">
      <p:cViewPr varScale="1">
        <p:scale>
          <a:sx n="120" d="100"/>
          <a:sy n="120" d="100"/>
        </p:scale>
        <p:origin x="402" y="102"/>
      </p:cViewPr>
      <p:guideLst>
        <p:guide orient="horz" pos="1033"/>
        <p:guide orient="horz" pos="1439"/>
        <p:guide pos="5474"/>
        <p:guide pos="5759"/>
        <p:guide pos="2730"/>
        <p:guide pos="282"/>
        <p:guide pos="3262"/>
        <p:guide pos="3030"/>
        <p:guide orient="horz" pos="2809"/>
      </p:guideLst>
    </p:cSldViewPr>
  </p:slideViewPr>
  <p:outlineViewPr>
    <p:cViewPr>
      <p:scale>
        <a:sx n="33" d="100"/>
        <a:sy n="33" d="100"/>
      </p:scale>
      <p:origin x="0" y="6136"/>
    </p:cViewPr>
  </p:outlineViewPr>
  <p:notesTextViewPr>
    <p:cViewPr>
      <p:scale>
        <a:sx n="100" d="100"/>
        <a:sy n="100" d="100"/>
      </p:scale>
      <p:origin x="0" y="0"/>
    </p:cViewPr>
  </p:notesTextViewPr>
  <p:sorterViewPr>
    <p:cViewPr varScale="1">
      <p:scale>
        <a:sx n="1" d="1"/>
        <a:sy n="1" d="1"/>
      </p:scale>
      <p:origin x="0" y="-71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11/1/2017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11/1/2017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dirty="0"/>
          </a:p>
        </p:txBody>
      </p:sp>
    </p:spTree>
    <p:extLst>
      <p:ext uri="{BB962C8B-B14F-4D97-AF65-F5344CB8AC3E}">
        <p14:creationId xmlns:p14="http://schemas.microsoft.com/office/powerpoint/2010/main" val="2915389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r>
              <a:rPr lang="uk-UA" dirty="0" smtClean="0"/>
              <a:t>’</a:t>
            </a:r>
            <a:r>
              <a:rPr lang="en-US" dirty="0" smtClean="0"/>
              <a:t>t forget to talk about todays deployments.</a:t>
            </a:r>
            <a:r>
              <a:rPr lang="en-US" baseline="0" dirty="0" smtClean="0"/>
              <a:t> There is a risk we are considered NFV only. Shared test agents, preinstalled, TWAMP.</a:t>
            </a:r>
          </a:p>
          <a:p>
            <a:r>
              <a:rPr lang="en-US" baseline="0" dirty="0" smtClean="0"/>
              <a:t>Talk about bare metal install on Cisco UCS.</a:t>
            </a:r>
          </a:p>
          <a:p>
            <a:r>
              <a:rPr lang="en-US" baseline="0" dirty="0" smtClean="0"/>
              <a:t>Talk about shared central agents.</a:t>
            </a:r>
          </a:p>
          <a:p>
            <a:r>
              <a:rPr lang="en-US" baseline="0" dirty="0" smtClean="0"/>
              <a:t>Don’t scare the audience of virtual agents all over</a:t>
            </a:r>
            <a:r>
              <a:rPr lang="is-IS" baseline="0" smtClean="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uk-U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8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uk-U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638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Top arrow: </a:t>
            </a:r>
            <a:r>
              <a:rPr lang="en-US" sz="1200" dirty="0" smtClean="0">
                <a:solidFill>
                  <a:srgbClr val="404040"/>
                </a:solidFill>
                <a:latin typeface="Flexo Medium"/>
                <a:ea typeface="Flexo Medium" charset="0"/>
                <a:cs typeface="Flexo Medium"/>
              </a:rPr>
              <a:t>Too many alarms without any related customer problems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Lower arrow: </a:t>
            </a:r>
            <a:r>
              <a:rPr lang="en-US" sz="1200" dirty="0" smtClean="0">
                <a:solidFill>
                  <a:srgbClr val="404040"/>
                </a:solidFill>
                <a:latin typeface="Flexo Medium"/>
                <a:ea typeface="Flexo Medium" charset="0"/>
                <a:cs typeface="Flexo Medium"/>
              </a:rPr>
              <a:t>Lack of relevant alarms pinpointing a specific customer’s problem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uk-U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535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t>
            </a:r>
            <a:r>
              <a:rPr lang="en-US" baseline="0" dirty="0" smtClean="0"/>
              <a:t> MANUAL EFFORT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uk-U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04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t>
            </a:r>
            <a:r>
              <a:rPr lang="en-US" baseline="0" dirty="0" smtClean="0"/>
              <a:t> MANUAL EFFORT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uk-U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660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ORANGE  = MANUAL </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uk-U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241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1" kern="1200" dirty="0">
                <a:solidFill>
                  <a:schemeClr val="tx1"/>
                </a:solidFill>
                <a:effectLst/>
                <a:latin typeface="+mn-lt"/>
                <a:ea typeface="ＭＳ Ｐゴシック" charset="0"/>
                <a:cs typeface="ＭＳ Ｐゴシック" charset="0"/>
              </a:rPr>
              <a:t>Let’s review what you gain with Cisco </a:t>
            </a:r>
            <a:r>
              <a:rPr lang="en-US" sz="700" b="1" kern="1200" dirty="0" smtClean="0">
                <a:solidFill>
                  <a:schemeClr val="tx1"/>
                </a:solidFill>
                <a:effectLst/>
                <a:latin typeface="+mn-lt"/>
                <a:ea typeface="ＭＳ Ｐゴシック" charset="0"/>
                <a:cs typeface="ＭＳ Ｐゴシック" charset="0"/>
              </a:rPr>
              <a:t>NSO and Netrounds</a:t>
            </a:r>
            <a:r>
              <a:rPr lang="en-US" sz="700" b="1" kern="1200" baseline="0" dirty="0" smtClean="0">
                <a:solidFill>
                  <a:schemeClr val="tx1"/>
                </a:solidFill>
                <a:effectLst/>
                <a:latin typeface="+mn-lt"/>
                <a:ea typeface="ＭＳ Ｐゴシック" charset="0"/>
                <a:cs typeface="ＭＳ Ｐゴシック" charset="0"/>
              </a:rPr>
              <a:t>. </a:t>
            </a:r>
            <a:endParaRPr lang="en-US" sz="700" b="1" kern="1200" baseline="0" dirty="0">
              <a:solidFill>
                <a:schemeClr val="tx1"/>
              </a:solidFill>
              <a:effectLst/>
              <a:latin typeface="+mn-lt"/>
              <a:ea typeface="ＭＳ Ｐゴシック" charset="0"/>
              <a:cs typeface="ＭＳ Ｐゴシック" charset="0"/>
            </a:endParaRPr>
          </a:p>
          <a:p>
            <a:endParaRPr lang="en-US" sz="700" b="1" kern="1200" baseline="0" dirty="0">
              <a:solidFill>
                <a:schemeClr val="tx1"/>
              </a:solidFill>
              <a:effectLst/>
              <a:latin typeface="+mn-lt"/>
              <a:ea typeface="ＭＳ Ｐゴシック" charset="0"/>
              <a:cs typeface="ＭＳ Ｐゴシック" charset="0"/>
            </a:endParaRPr>
          </a:p>
          <a:p>
            <a:r>
              <a:rPr lang="en-US" sz="700" b="1" kern="1200" baseline="0" dirty="0">
                <a:solidFill>
                  <a:schemeClr val="tx1"/>
                </a:solidFill>
                <a:effectLst/>
                <a:latin typeface="+mn-lt"/>
                <a:ea typeface="ＭＳ Ｐゴシック" charset="0"/>
                <a:cs typeface="ＭＳ Ｐゴシック" charset="0"/>
              </a:rPr>
              <a:t>First, I hope I’ve demonstrated the kind of agility you can achieve with this solution. That agility extends across the service lifecycle—not just when you implement a service, but when you refine it over its lifetime as well. </a:t>
            </a:r>
          </a:p>
          <a:p>
            <a:pPr marL="171450" indent="-171450">
              <a:buFont typeface="Arial" panose="020B0604020202020204" pitchFamily="34" charset="0"/>
              <a:buChar char="•"/>
            </a:pPr>
            <a:r>
              <a:rPr lang="en-US" sz="700" kern="1200" dirty="0">
                <a:solidFill>
                  <a:schemeClr val="tx1"/>
                </a:solidFill>
                <a:effectLst/>
                <a:latin typeface="+mn-lt"/>
                <a:ea typeface="ＭＳ Ｐゴシック" charset="0"/>
                <a:cs typeface="ＭＳ Ｐゴシック" charset="0"/>
              </a:rPr>
              <a:t>We do this through our model-driven approach, with strict YANG-YANG service-to-device</a:t>
            </a:r>
            <a:r>
              <a:rPr lang="en-US" sz="700" kern="1200" baseline="0" dirty="0">
                <a:solidFill>
                  <a:schemeClr val="tx1"/>
                </a:solidFill>
                <a:effectLst/>
                <a:latin typeface="+mn-lt"/>
                <a:ea typeface="ＭＳ Ｐゴシック" charset="0"/>
                <a:cs typeface="ＭＳ Ｐゴシック" charset="0"/>
              </a:rPr>
              <a:t> mapping, which allows you to model and automate just about any device or service you can imagine.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This is something you’re not going to get with other orchestration solutions, which are based on much less flexible CLI templates that limit what you can model and create a lot of complexity.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Our patented FASTMAP technology enables NSO to render business logic for all of the devices and services in your environment automatically. Which translates to greatly increased speed, and 90% less code that you have to manage.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And our minimum diff engine makes re-deploying and updating service and device models effortless, with no service interruption.  </a:t>
            </a:r>
          </a:p>
          <a:p>
            <a:pPr marL="0" indent="0">
              <a:buFont typeface="Arial" panose="020B0604020202020204" pitchFamily="34" charset="0"/>
              <a:buNone/>
            </a:pPr>
            <a:endParaRPr lang="en-US" sz="700" kern="1200" baseline="0" dirty="0">
              <a:solidFill>
                <a:schemeClr val="tx1"/>
              </a:solidFill>
              <a:effectLst/>
              <a:latin typeface="+mn-lt"/>
              <a:ea typeface="ＭＳ Ｐゴシック" charset="0"/>
              <a:cs typeface="ＭＳ Ｐゴシック" charset="0"/>
            </a:endParaRPr>
          </a:p>
          <a:p>
            <a:pPr marL="0" indent="0">
              <a:buFont typeface="Arial" panose="020B0604020202020204" pitchFamily="34" charset="0"/>
              <a:buNone/>
            </a:pPr>
            <a:r>
              <a:rPr lang="en-US" sz="700" b="1" kern="1200" baseline="0" dirty="0">
                <a:solidFill>
                  <a:schemeClr val="tx1"/>
                </a:solidFill>
                <a:effectLst/>
                <a:latin typeface="+mn-lt"/>
                <a:ea typeface="ＭＳ Ｐゴシック" charset="0"/>
                <a:cs typeface="ＭＳ Ｐゴシック" charset="0"/>
              </a:rPr>
              <a:t>We can support new ways of working, and provide an ideal platform for DevOps environments.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From the perspective of your network operations teams, we give them access to all of the advanced features and functions in their multivendor network devices.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Unlike today, where it’s common to invest in a new physical or virtual device, only to find that you can’t implement all the features you want because your management and orchestration systems are hard-coded and inflexible.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And this has a direct effect on your ability to differentiate, because it means you can offer the most advanced capabilities, as well as create unique bundles with value-added services that your competitors relying on less advanced orchestration can’t support. </a:t>
            </a: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We’ve talked about how we can deliver true end-to-end automation,</a:t>
            </a:r>
            <a:r>
              <a:rPr lang="en-US" sz="700" b="1" kern="1200" baseline="0" dirty="0">
                <a:solidFill>
                  <a:schemeClr val="tx1"/>
                </a:solidFill>
                <a:effectLst/>
                <a:latin typeface="+mn-lt"/>
                <a:ea typeface="ＭＳ Ｐゴシック" charset="0"/>
                <a:cs typeface="ＭＳ Ｐゴシック" charset="0"/>
              </a:rPr>
              <a:t> even in complex environments and for complex services. </a:t>
            </a:r>
          </a:p>
          <a:p>
            <a:pPr marL="171450" indent="-171450">
              <a:buFont typeface="Arial" panose="020B0604020202020204" pitchFamily="34" charset="0"/>
              <a:buChar char="•"/>
            </a:pPr>
            <a:r>
              <a:rPr lang="en-US" sz="700" b="0" kern="1200" dirty="0">
                <a:solidFill>
                  <a:schemeClr val="tx1"/>
                </a:solidFill>
                <a:effectLst/>
                <a:latin typeface="+mn-lt"/>
                <a:ea typeface="ＭＳ Ｐゴシック" charset="0"/>
                <a:cs typeface="ＭＳ Ｐゴシック" charset="0"/>
              </a:rPr>
              <a:t>This is what allows you to give your customers self-service network provisioning on</a:t>
            </a:r>
            <a:r>
              <a:rPr lang="en-US" sz="700" b="0" kern="1200" baseline="0" dirty="0">
                <a:solidFill>
                  <a:schemeClr val="tx1"/>
                </a:solidFill>
                <a:effectLst/>
                <a:latin typeface="+mn-lt"/>
                <a:ea typeface="ＭＳ Ｐゴシック" charset="0"/>
                <a:cs typeface="ＭＳ Ｐゴシック" charset="0"/>
              </a:rPr>
              <a:t> demand. </a:t>
            </a:r>
          </a:p>
          <a:p>
            <a:pPr marL="171450" indent="-171450">
              <a:buFont typeface="Arial" panose="020B0604020202020204" pitchFamily="34" charset="0"/>
              <a:buChar char="•"/>
            </a:pPr>
            <a:r>
              <a:rPr lang="en-US" sz="700" b="0" kern="1200" baseline="0" dirty="0">
                <a:solidFill>
                  <a:schemeClr val="tx1"/>
                </a:solidFill>
                <a:effectLst/>
                <a:latin typeface="+mn-lt"/>
                <a:ea typeface="ＭＳ Ｐゴシック" charset="0"/>
                <a:cs typeface="ＭＳ Ｐゴシック" charset="0"/>
              </a:rPr>
              <a:t>And it’s what brings your cycle times down from weeks or months to days or minutes. </a:t>
            </a:r>
            <a:endParaRPr lang="en-US" sz="700" b="0" kern="1200" dirty="0">
              <a:solidFill>
                <a:schemeClr val="tx1"/>
              </a:solidFill>
              <a:effectLst/>
              <a:latin typeface="+mn-lt"/>
              <a:ea typeface="ＭＳ Ｐゴシック" charset="0"/>
              <a:cs typeface="ＭＳ Ｐゴシック" charset="0"/>
            </a:endParaRP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We discussed how NSO is a robust, proven solution that’s running today in large, Tier-1 operator</a:t>
            </a:r>
            <a:r>
              <a:rPr lang="en-US" sz="700" b="1" kern="1200" baseline="0" dirty="0">
                <a:solidFill>
                  <a:schemeClr val="tx1"/>
                </a:solidFill>
                <a:effectLst/>
                <a:latin typeface="+mn-lt"/>
                <a:ea typeface="ＭＳ Ｐゴシック" charset="0"/>
                <a:cs typeface="ＭＳ Ｐゴシック" charset="0"/>
              </a:rPr>
              <a:t> environments around the world. </a:t>
            </a:r>
            <a:endParaRPr lang="en-US" sz="700" b="1" kern="1200" dirty="0">
              <a:solidFill>
                <a:schemeClr val="tx1"/>
              </a:solidFill>
              <a:effectLst/>
              <a:latin typeface="+mn-lt"/>
              <a:ea typeface="ＭＳ Ｐゴシック" charset="0"/>
              <a:cs typeface="ＭＳ Ｐゴシック" charset="0"/>
            </a:endParaRP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And I showed you how we provide the broadest multivendor support in industry, which is so crucial to your ability to automate network services in real-world networks. </a:t>
            </a:r>
          </a:p>
          <a:p>
            <a:endParaRPr lang="en-US" sz="700" kern="1200" dirty="0">
              <a:solidFill>
                <a:schemeClr val="tx1"/>
              </a:solidFill>
              <a:effectLst/>
              <a:latin typeface="+mn-lt"/>
              <a:ea typeface="ＭＳ Ｐゴシック" charset="0"/>
              <a:cs typeface="ＭＳ Ｐゴシック" charset="0"/>
            </a:endParaRPr>
          </a:p>
          <a:p>
            <a:r>
              <a:rPr lang="en-US" sz="700" b="1" kern="1200" dirty="0">
                <a:solidFill>
                  <a:schemeClr val="tx1"/>
                </a:solidFill>
                <a:effectLst/>
                <a:latin typeface="+mn-lt"/>
                <a:ea typeface="ＭＳ Ｐゴシック" charset="0"/>
                <a:cs typeface="ＭＳ Ｐゴシック" charset="0"/>
              </a:rPr>
              <a:t>Last but not least, NSO is equally</a:t>
            </a:r>
            <a:r>
              <a:rPr lang="en-US" sz="700" b="1" kern="1200" baseline="0" dirty="0">
                <a:solidFill>
                  <a:schemeClr val="tx1"/>
                </a:solidFill>
                <a:effectLst/>
                <a:latin typeface="+mn-lt"/>
                <a:ea typeface="ＭＳ Ｐゴシック" charset="0"/>
                <a:cs typeface="ＭＳ Ｐゴシック" charset="0"/>
              </a:rPr>
              <a:t> relevant in today’s operator environments as well as tomorrow’s. </a:t>
            </a:r>
          </a:p>
          <a:p>
            <a:pPr marL="171450" indent="-171450">
              <a:buFont typeface="Arial" panose="020B0604020202020204" pitchFamily="34" charset="0"/>
              <a:buChar char="•"/>
            </a:pPr>
            <a:r>
              <a:rPr lang="en-US" sz="700" kern="1200" dirty="0">
                <a:solidFill>
                  <a:schemeClr val="tx1"/>
                </a:solidFill>
                <a:effectLst/>
                <a:latin typeface="+mn-lt"/>
                <a:ea typeface="ＭＳ Ｐゴシック" charset="0"/>
                <a:cs typeface="ＭＳ Ｐゴシック" charset="0"/>
              </a:rPr>
              <a:t>We can automate the programmable networks of today,</a:t>
            </a:r>
            <a:r>
              <a:rPr lang="en-US" sz="700" kern="1200" baseline="0" dirty="0">
                <a:solidFill>
                  <a:schemeClr val="tx1"/>
                </a:solidFill>
                <a:effectLst/>
                <a:latin typeface="+mn-lt"/>
                <a:ea typeface="ＭＳ Ｐゴシック" charset="0"/>
                <a:cs typeface="ＭＳ Ｐゴシック" charset="0"/>
              </a:rPr>
              <a:t> and deliver significant improvements in speed, efficiency, and agility.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But we can bring the same benefits to the virtualized and elastic environments of the future as well.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This is so important, because the last thing you want to do is build a silo of new equipment and OSSs on top of an isolated legacy environment. </a:t>
            </a:r>
          </a:p>
          <a:p>
            <a:pPr marL="171450" indent="-171450">
              <a:buFont typeface="Arial" panose="020B0604020202020204" pitchFamily="34" charset="0"/>
              <a:buChar char="•"/>
            </a:pPr>
            <a:r>
              <a:rPr lang="en-US" sz="700" kern="1200" baseline="0" dirty="0">
                <a:solidFill>
                  <a:schemeClr val="tx1"/>
                </a:solidFill>
                <a:effectLst/>
                <a:latin typeface="+mn-lt"/>
                <a:ea typeface="ＭＳ Ｐゴシック" charset="0"/>
                <a:cs typeface="ＭＳ Ｐゴシック" charset="0"/>
              </a:rPr>
              <a:t>NSO can help you dramatically improve your agility with your legacy environment right now, and integrate newer NFV and SDN technologies whenever you choose. </a:t>
            </a:r>
          </a:p>
          <a:p>
            <a:pPr marL="171450" indent="-171450">
              <a:buFont typeface="Arial" panose="020B0604020202020204" pitchFamily="34" charset="0"/>
              <a:buChar char="•"/>
            </a:pPr>
            <a:endParaRPr lang="en-US" sz="700" kern="1200" baseline="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31</a:t>
            </a:fld>
            <a:endParaRPr lang="en-US" dirty="0"/>
          </a:p>
        </p:txBody>
      </p:sp>
    </p:spTree>
    <p:extLst>
      <p:ext uri="{BB962C8B-B14F-4D97-AF65-F5344CB8AC3E}">
        <p14:creationId xmlns:p14="http://schemas.microsoft.com/office/powerpoint/2010/main" val="406508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Thank you for spending time with us today. We look forward to working with you in this fast growing market.</a:t>
            </a:r>
          </a:p>
          <a:p>
            <a:endParaRPr lang="en-US"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To learn more visit the Cisco and </a:t>
            </a:r>
            <a:r>
              <a:rPr lang="en-US" sz="1200" kern="1200" dirty="0" smtClean="0">
                <a:solidFill>
                  <a:schemeClr val="tx1"/>
                </a:solidFill>
                <a:effectLst/>
                <a:latin typeface="+mn-lt"/>
                <a:ea typeface="ＭＳ Ｐゴシック" charset="0"/>
                <a:cs typeface="ＭＳ Ｐゴシック" charset="0"/>
              </a:rPr>
              <a:t>Netrounds </a:t>
            </a:r>
            <a:r>
              <a:rPr lang="en-US" sz="1200" kern="1200" dirty="0">
                <a:solidFill>
                  <a:schemeClr val="tx1"/>
                </a:solidFill>
                <a:effectLst/>
                <a:latin typeface="+mn-lt"/>
                <a:ea typeface="ＭＳ Ｐゴシック" charset="0"/>
                <a:cs typeface="ＭＳ Ｐゴシック" charset="0"/>
              </a:rPr>
              <a:t>sites below or contact your </a:t>
            </a:r>
            <a:r>
              <a:rPr lang="en-US" sz="1200" dirty="0" smtClean="0"/>
              <a:t>Cisco and Netrounds account representatives</a:t>
            </a:r>
          </a:p>
          <a:p>
            <a:r>
              <a:rPr lang="en-US" sz="1200" kern="1200" dirty="0" smtClean="0">
                <a:solidFill>
                  <a:schemeClr val="tx1"/>
                </a:solidFill>
                <a:effectLst/>
                <a:latin typeface="+mn-lt"/>
                <a:ea typeface="ＭＳ Ｐゴシック" charset="0"/>
                <a:cs typeface="ＭＳ Ｐゴシック" charset="0"/>
              </a:rPr>
              <a:t>representatives</a:t>
            </a:r>
            <a:endParaRPr lang="en-US" baseline="0" dirty="0"/>
          </a:p>
        </p:txBody>
      </p:sp>
      <p:sp>
        <p:nvSpPr>
          <p:cNvPr id="4" name="Slide Number Placeholder 3"/>
          <p:cNvSpPr>
            <a:spLocks noGrp="1"/>
          </p:cNvSpPr>
          <p:nvPr>
            <p:ph type="sldNum" sz="quarter" idx="10"/>
          </p:nvPr>
        </p:nvSpPr>
        <p:spPr/>
        <p:txBody>
          <a:bodyPr/>
          <a:lstStyle/>
          <a:p>
            <a:fld id="{CEA1E58F-2E1B-454E-A8C0-C31F69C5A446}" type="slidenum">
              <a:rPr lang="en-US" smtClean="0"/>
              <a:pPr/>
              <a:t>32</a:t>
            </a:fld>
            <a:endParaRPr lang="en-US" dirty="0"/>
          </a:p>
        </p:txBody>
      </p:sp>
    </p:spTree>
    <p:extLst>
      <p:ext uri="{BB962C8B-B14F-4D97-AF65-F5344CB8AC3E}">
        <p14:creationId xmlns:p14="http://schemas.microsoft.com/office/powerpoint/2010/main" val="213153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333318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923925"/>
            <a:ext cx="6794501" cy="3822700"/>
          </a:xfrm>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1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1" dirty="0" smtClean="0"/>
              <a:t>Let’s set the stage</a:t>
            </a:r>
            <a:r>
              <a:rPr lang="en-US" sz="700" b="1" baseline="0" dirty="0" smtClean="0"/>
              <a:t> by talking about the business challenges that operators tell us they’re facing today. </a:t>
            </a:r>
          </a:p>
          <a:p>
            <a:endParaRPr lang="en-US" sz="700" baseline="0" dirty="0" smtClean="0"/>
          </a:p>
          <a:p>
            <a:r>
              <a:rPr lang="en-US" sz="700" b="1" baseline="0" dirty="0" smtClean="0"/>
              <a:t>First, we’re seeing changing customer behavior and expectations.</a:t>
            </a:r>
          </a:p>
          <a:p>
            <a:pPr marL="171450" indent="-171450">
              <a:buFont typeface="Arial" panose="020B0604020202020204" pitchFamily="34" charset="0"/>
              <a:buChar char="•"/>
            </a:pPr>
            <a:r>
              <a:rPr lang="en-US" sz="700" b="0" baseline="0" dirty="0" smtClean="0"/>
              <a:t>More than ever, customers </a:t>
            </a:r>
            <a:r>
              <a:rPr lang="en-US" sz="700" b="0" u="none" baseline="0" dirty="0" smtClean="0"/>
              <a:t>expect </a:t>
            </a:r>
            <a:r>
              <a:rPr lang="en-US" sz="700" b="0" baseline="0" dirty="0" smtClean="0"/>
              <a:t>speed. </a:t>
            </a:r>
            <a:r>
              <a:rPr lang="en-US" sz="700" baseline="0" dirty="0" smtClean="0"/>
              <a:t>They want to be able to capitalize on new opportunities and enter new markets much faster, responding to changes and competition in real time. All of that comes down to agility, and they’re counting on service providers to help give it to them.</a:t>
            </a:r>
          </a:p>
          <a:p>
            <a:pPr marL="171450" indent="-171450">
              <a:buFont typeface="Arial" panose="020B0604020202020204" pitchFamily="34" charset="0"/>
              <a:buChar char="•"/>
            </a:pPr>
            <a:r>
              <a:rPr lang="en-US" sz="700" baseline="0" dirty="0" smtClean="0"/>
              <a:t>When a customer has a need, they can’t wait weeks </a:t>
            </a:r>
            <a:r>
              <a:rPr lang="en-US" sz="700" u="none" baseline="0" dirty="0" smtClean="0"/>
              <a:t>or months </a:t>
            </a:r>
            <a:r>
              <a:rPr lang="en-US" sz="700" baseline="0" dirty="0" smtClean="0"/>
              <a:t>anymore for an operator to design and deploy a new service for them. They need </a:t>
            </a:r>
            <a:r>
              <a:rPr lang="en-US" sz="700" b="0" baseline="0" dirty="0" smtClean="0"/>
              <a:t>everything on demand, </a:t>
            </a:r>
            <a:r>
              <a:rPr lang="en-US" sz="700" baseline="0" dirty="0" smtClean="0"/>
              <a:t>and the ability to </a:t>
            </a:r>
            <a:r>
              <a:rPr lang="en-US" sz="700" b="0" baseline="0" dirty="0" smtClean="0"/>
              <a:t>implement new network services with the press of a button</a:t>
            </a:r>
            <a:r>
              <a:rPr lang="en-US" sz="700" baseline="0" dirty="0" smtClean="0"/>
              <a:t>.  </a:t>
            </a:r>
            <a:endParaRPr lang="en-US" sz="700" b="0" baseline="0" dirty="0" smtClean="0"/>
          </a:p>
          <a:p>
            <a:endParaRPr lang="en-US" sz="700" baseline="0" dirty="0" smtClean="0"/>
          </a:p>
          <a:p>
            <a:r>
              <a:rPr lang="en-US" sz="700" b="1" baseline="0" dirty="0" smtClean="0"/>
              <a:t>Along these lines, operators are dealing with rapidly changing business models.</a:t>
            </a:r>
          </a:p>
          <a:p>
            <a:pPr marL="171450" indent="-171450">
              <a:buFont typeface="Arial" panose="020B0604020202020204" pitchFamily="34" charset="0"/>
              <a:buChar char="•"/>
            </a:pPr>
            <a:r>
              <a:rPr lang="en-US" sz="700" b="0" baseline="0" dirty="0" smtClean="0"/>
              <a:t>New technology innovations like virtualization, programmable networks, and cloud services are changing the way customers do business, as well as their expectations about how they interact with the companies providing services.</a:t>
            </a:r>
          </a:p>
          <a:p>
            <a:pPr marL="171450" indent="-171450">
              <a:buFont typeface="Arial" panose="020B0604020202020204" pitchFamily="34" charset="0"/>
              <a:buChar char="•"/>
            </a:pPr>
            <a:r>
              <a:rPr lang="en-US" sz="700" b="0" baseline="0" dirty="0" smtClean="0"/>
              <a:t>New ecosystems and value chains have evolved in the last few years, and if operators are going to support their customers, they need to be able to participate in them. </a:t>
            </a:r>
          </a:p>
          <a:p>
            <a:pPr marL="171450" indent="-171450">
              <a:buFont typeface="Arial" panose="020B0604020202020204" pitchFamily="34" charset="0"/>
              <a:buChar char="•"/>
            </a:pPr>
            <a:r>
              <a:rPr lang="en-US" sz="700" b="0" baseline="0" dirty="0" smtClean="0"/>
              <a:t>In this dynamic environment, you may be competing against some of these “over-the-top” (OTT) service and content providers one day while partnering with them the next. </a:t>
            </a:r>
          </a:p>
          <a:p>
            <a:pPr marL="171450" indent="-171450">
              <a:buFont typeface="Arial" panose="020B0604020202020204" pitchFamily="34" charset="0"/>
              <a:buChar char="•"/>
            </a:pPr>
            <a:r>
              <a:rPr lang="en-US" sz="700" b="0" baseline="0" dirty="0" smtClean="0"/>
              <a:t>So on the one hand, you need to develop </a:t>
            </a:r>
            <a:r>
              <a:rPr lang="en-US" sz="700" b="0" u="none" baseline="0" dirty="0" smtClean="0"/>
              <a:t>some of </a:t>
            </a:r>
            <a:r>
              <a:rPr lang="en-US" sz="700" b="0" baseline="0" dirty="0" smtClean="0"/>
              <a:t>the same kinds of capabilities that OTT providers can deliver. On the other hand, you need an infrastructure that’s open and flexible enough to integrate these capabilities into your customers’ evolving business models. </a:t>
            </a:r>
          </a:p>
          <a:p>
            <a:endParaRPr lang="en-US" sz="700" b="0" baseline="0" dirty="0" smtClean="0"/>
          </a:p>
          <a:p>
            <a:r>
              <a:rPr lang="en-US" sz="700" b="1" baseline="0" dirty="0" smtClean="0"/>
              <a:t>All of this supports a central requirement: the ability to execute at the speed of software. </a:t>
            </a:r>
          </a:p>
          <a:p>
            <a:pPr marL="171450" indent="-171450">
              <a:buFont typeface="Arial" panose="020B0604020202020204" pitchFamily="34" charset="0"/>
              <a:buChar char="•"/>
            </a:pPr>
            <a:r>
              <a:rPr lang="en-US" sz="700" baseline="0" dirty="0" smtClean="0"/>
              <a:t>A good example is the emerging </a:t>
            </a:r>
            <a:r>
              <a:rPr lang="en-US" sz="700" b="0" baseline="0" dirty="0" smtClean="0"/>
              <a:t>DevOps model </a:t>
            </a:r>
            <a:r>
              <a:rPr lang="en-US" sz="700" baseline="0" dirty="0" smtClean="0"/>
              <a:t>that many businesses are adopting, where developers and network operations teams work closely together across the service lifecycle to take ideas from conception to activation in a few weeks --- or even a few days. </a:t>
            </a:r>
          </a:p>
          <a:p>
            <a:pPr marL="171450" indent="-171450">
              <a:buFont typeface="Arial" panose="020B0604020202020204" pitchFamily="34" charset="0"/>
              <a:buChar char="•"/>
            </a:pPr>
            <a:r>
              <a:rPr lang="en-US" sz="700" baseline="0" dirty="0" smtClean="0"/>
              <a:t>That’s the kind of agility customers want, and they’re looking to a range of new technology </a:t>
            </a:r>
            <a:r>
              <a:rPr lang="en-US" sz="700" b="0" baseline="0" dirty="0" smtClean="0"/>
              <a:t>innovations—network programmability, NFV, SDN</a:t>
            </a:r>
            <a:r>
              <a:rPr lang="en-US" sz="700" baseline="0" dirty="0" smtClean="0"/>
              <a:t>, and others—to achieve it.</a:t>
            </a:r>
          </a:p>
          <a:p>
            <a:pPr marL="171450" indent="-171450">
              <a:buFont typeface="Arial" panose="020B0604020202020204" pitchFamily="34" charset="0"/>
              <a:buChar char="•"/>
            </a:pPr>
            <a:r>
              <a:rPr lang="en-US" sz="700" baseline="0" dirty="0" smtClean="0"/>
              <a:t>But as you know, programmability and NFV—not to mention new DevOps models—are very different from the way network service delivery has happened in the past. </a:t>
            </a:r>
            <a:endParaRPr lang="en-US" sz="700" strike="sngStrike" baseline="0" dirty="0" smtClean="0"/>
          </a:p>
          <a:p>
            <a:pPr marL="0" indent="0">
              <a:buFont typeface="Arial" panose="020B0604020202020204" pitchFamily="34" charset="0"/>
              <a:buNone/>
            </a:pPr>
            <a:endParaRPr lang="en-US" sz="700" baseline="0" dirty="0" smtClean="0"/>
          </a:p>
          <a:p>
            <a:pPr marL="0" indent="0">
              <a:buFont typeface="Arial" panose="020B0604020202020204" pitchFamily="34" charset="0"/>
              <a:buNone/>
            </a:pPr>
            <a:r>
              <a:rPr lang="en-US" sz="700" b="1" baseline="0" dirty="0" smtClean="0"/>
              <a:t>It all comes down to automation.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Ideally, you should be able to use programmable networks and virtualized resources to deliver much faster, on-demand services.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But to do that, everything has to be automated—you can’t rely on lengthy, error-prone manual processes and custom OSS coding efforts to set up, change, and tear down network services.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Automation is not a new goal. But the incredible complexity of today’s environments presents a major roadblock to achieving it.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700" baseline="0" dirty="0" smtClean="0"/>
              <a:t>If you look through the stories of operators and enterprises that have tried to automate and not gotten the results they were hoping for, complexity is the biggest reason. </a:t>
            </a:r>
          </a:p>
          <a:p>
            <a:pPr marL="0" indent="0">
              <a:buFont typeface="Arial" panose="020B0604020202020204" pitchFamily="34" charset="0"/>
              <a:buNone/>
            </a:pPr>
            <a:endParaRPr lang="en-US" sz="700" b="1"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07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Cisco’s vision for automation and orchestration in programmable networks is captured in this framework which we refer to as </a:t>
            </a:r>
            <a:r>
              <a:rPr lang="en-US" sz="1200" b="0" i="0" kern="1200" baseline="0" dirty="0" smtClean="0">
                <a:solidFill>
                  <a:schemeClr val="tx1"/>
                </a:solidFill>
                <a:effectLst/>
                <a:latin typeface="+mn-lt"/>
                <a:ea typeface="ＭＳ Ｐゴシック" charset="0"/>
                <a:cs typeface="ＭＳ Ｐゴシック" charset="0"/>
              </a:rPr>
              <a:t>four pillars of orchestration.”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ＭＳ Ｐゴシック" charset="0"/>
                <a:cs typeface="ＭＳ Ｐゴシック" charset="0"/>
              </a:rPr>
              <a:t>This framework details the specific attributes of orchestration required in today’s highly dynamic operator environments.  The extends from: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ＭＳ Ｐゴシック" charset="0"/>
                <a:cs typeface="ＭＳ Ｐゴシック" charset="0"/>
              </a:rPr>
              <a:t>Orchestration Across Multiple Domains,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ＭＳ Ｐゴシック" charset="0"/>
                <a:cs typeface="ＭＳ Ｐゴシック" charset="0"/>
              </a:rPr>
              <a:t>Stateful Convergence – covering how we need to move from complex service interdependencies and hard-coding to declarative and a</a:t>
            </a:r>
            <a:r>
              <a:rPr lang="en-US" dirty="0" smtClean="0"/>
              <a:t>utomated, repeatable, reliable orchestration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ＭＳ Ｐゴシック" charset="0"/>
                <a:cs typeface="ＭＳ Ｐゴシック" charset="0"/>
              </a:rPr>
              <a:t>Orchestrated assurance, and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ＭＳ Ｐゴシック" charset="0"/>
                <a:cs typeface="ＭＳ Ｐゴシック" charset="0"/>
              </a:rPr>
              <a:t>Data Models and Data Model Mapping</a:t>
            </a:r>
          </a:p>
          <a:p>
            <a:pPr marL="0" marR="0" lvl="0" indent="0" algn="l" defTabSz="457181" rtl="0" eaLnBrk="0" fontAlgn="base" latinLnBrk="0" hangingPunct="0">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mn-lt"/>
              <a:ea typeface="ＭＳ Ｐゴシック" charset="0"/>
              <a:cs typeface="ＭＳ Ｐゴシック" charset="0"/>
            </a:endParaRPr>
          </a:p>
          <a:p>
            <a:pPr marL="0" marR="0" lvl="0" indent="0" algn="l" defTabSz="457181"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ＭＳ Ｐゴシック" charset="0"/>
                <a:cs typeface="ＭＳ Ｐゴシック" charset="0"/>
              </a:rPr>
              <a:t>These are all detailed in a whitepaper “</a:t>
            </a:r>
            <a:r>
              <a:rPr lang="en-US" sz="1200" kern="1200" dirty="0" smtClean="0">
                <a:solidFill>
                  <a:schemeClr val="tx1"/>
                </a:solidFill>
                <a:effectLst/>
                <a:latin typeface="+mn-lt"/>
                <a:ea typeface="ＭＳ Ｐゴシック" charset="0"/>
                <a:cs typeface="ＭＳ Ｐゴシック" charset="0"/>
              </a:rPr>
              <a:t>Architecture for Lifecycle Service Automation:”</a:t>
            </a:r>
            <a:r>
              <a:rPr lang="en-US" sz="1200" kern="1200" baseline="0" dirty="0" smtClean="0">
                <a:solidFill>
                  <a:schemeClr val="tx1"/>
                </a:solidFill>
                <a:effectLst/>
                <a:latin typeface="+mn-lt"/>
                <a:ea typeface="ＭＳ Ｐゴシック" charset="0"/>
                <a:cs typeface="ＭＳ Ｐゴシック" charset="0"/>
              </a:rPr>
              <a:t> which can be downloaded from our website on cisco.com</a:t>
            </a: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We’re talking about how the rapidly evolving role of service orchestration drives fundamental change in assurance.  This is a seismic shift, and we argue that the current technologies and best practices around assurance will need to be rethought ground-up.</a:t>
            </a:r>
          </a:p>
          <a:p>
            <a:pPr marL="0" marR="0" indent="0" algn="l" defTabSz="457181"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ＭＳ Ｐゴシック" charset="0"/>
              <a:cs typeface="ＭＳ Ｐゴシック" charset="0"/>
            </a:endParaRP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Today we will taking a deeper dive on a the third pillar Orchestration, Model-driven Automated Assurance. </a:t>
            </a:r>
            <a:endParaRPr lang="en-US" sz="1200" b="0" i="0" kern="1200" baseline="0" dirty="0" smtClean="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152652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latin typeface="Arial" pitchFamily="34" charset="0"/>
                <a:cs typeface="Arial" pitchFamily="34" charset="0"/>
              </a:rPr>
              <a:t>What’s makes NSO standout is its ability to help you extract simplicity for your network complexity by automating the service delivery function.</a:t>
            </a:r>
          </a:p>
          <a:p>
            <a:endParaRPr lang="en-US" sz="1000" dirty="0">
              <a:latin typeface="Arial" pitchFamily="34" charset="0"/>
              <a:cs typeface="Arial" pitchFamily="34" charset="0"/>
            </a:endParaRPr>
          </a:p>
          <a:p>
            <a:r>
              <a:rPr lang="en-US" sz="1000" dirty="0">
                <a:latin typeface="Arial" pitchFamily="34" charset="0"/>
                <a:cs typeface="Arial" pitchFamily="34" charset="0"/>
              </a:rPr>
              <a:t>Cisco has recently completed a research study about the operational processes of major service provider customers that have automated their environment and shared real-world ROI results. These results are compelling and show how you can address one of your biggest challenges: reducing high operational costs. These operational costs span both legacy and virtual services and infrastructure. </a:t>
            </a:r>
          </a:p>
          <a:p>
            <a:endParaRPr lang="en-US" sz="1000" dirty="0">
              <a:latin typeface="Arial" pitchFamily="34" charset="0"/>
              <a:cs typeface="Arial" pitchFamily="34" charset="0"/>
            </a:endParaRPr>
          </a:p>
          <a:p>
            <a:r>
              <a:rPr lang="en-US" sz="1000" dirty="0">
                <a:latin typeface="Arial" pitchFamily="34" charset="0"/>
                <a:cs typeface="Arial" pitchFamily="34" charset="0"/>
              </a:rPr>
              <a:t>The overall savings in time and motions ranged from 60 to 70 percent, with the related OpEx avoidance from 50 to 70 percent. Over five years, that translated to an ROI of 383 percent and savings of $3 to $16.7 million for Tier 3 to 5 providers. The data for Tier 1 and 2 operators shows an estimated savings over five years that exceed $70 million. These are significant results indeed. </a:t>
            </a:r>
          </a:p>
          <a:p>
            <a:endParaRPr lang="en-US" sz="1000" dirty="0">
              <a:latin typeface="Arial" pitchFamily="34" charset="0"/>
              <a:cs typeface="Arial" pitchFamily="34" charset="0"/>
            </a:endParaRPr>
          </a:p>
          <a:p>
            <a:r>
              <a:rPr lang="en-US" sz="1000" dirty="0">
                <a:latin typeface="Arial" pitchFamily="34" charset="0"/>
                <a:cs typeface="Arial" pitchFamily="34" charset="0"/>
              </a:rPr>
              <a:t>We have white paper detailing the results of this study available on our NSO website if you interested in learning more here. </a:t>
            </a:r>
          </a:p>
          <a:p>
            <a:endParaRPr lang="en-US" sz="1000" dirty="0">
              <a:latin typeface="Arial" pitchFamily="34" charset="0"/>
              <a:cs typeface="Arial" pitchFamily="34" charset="0"/>
            </a:endParaRPr>
          </a:p>
          <a:p>
            <a:r>
              <a:rPr lang="en-US" sz="1000" dirty="0">
                <a:latin typeface="Arial" pitchFamily="34" charset="0"/>
                <a:cs typeface="Arial" pitchFamily="34" charset="0"/>
              </a:rPr>
              <a:t>NSO is also unique in that it works in multi-vendor environments and technology stacks delivering consistent, seamless performance across a broad scope of environments. We have the broadest multivendor support in the industry and constantly adding new vendor drivers to the platform.  </a:t>
            </a:r>
          </a:p>
          <a:p>
            <a:endParaRPr lang="en-US" sz="1000" dirty="0">
              <a:latin typeface="Arial" pitchFamily="34" charset="0"/>
              <a:cs typeface="Arial" pitchFamily="34" charset="0"/>
            </a:endParaRPr>
          </a:p>
          <a:p>
            <a:endParaRPr lang="en-US" sz="1000" dirty="0">
              <a:latin typeface="Arial" pitchFamily="34" charset="0"/>
              <a:cs typeface="Arial" pitchFamily="34" charset="0"/>
            </a:endParaRP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Cisco Live 2017</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976E87-E586-4A5C-84F2-2736304D0483}"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11/1/2017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FA4A4-C10A-49FC-AF1A-861163FEA0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55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that many of the examples are applicable in multiple solution areas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uk-U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81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slide to distribute in the PDF version, but normally don’t speak to it.</a:t>
            </a:r>
          </a:p>
          <a:p>
            <a:r>
              <a:rPr lang="en-US" b="0" dirty="0" smtClean="0">
                <a:latin typeface="Flexo" charset="0"/>
                <a:ea typeface="Flexo" charset="0"/>
                <a:cs typeface="Flexo" charset="0"/>
              </a:rPr>
              <a:t>Major World-Wide Operator </a:t>
            </a:r>
          </a:p>
          <a:p>
            <a:pPr>
              <a:lnSpc>
                <a:spcPct val="80000"/>
              </a:lnSpc>
            </a:pPr>
            <a:r>
              <a:rPr lang="en-US" dirty="0" smtClean="0">
                <a:latin typeface="Flexo" charset="0"/>
                <a:ea typeface="Flexo" charset="0"/>
                <a:cs typeface="Flexo" charset="0"/>
              </a:rPr>
              <a:t>VPN for a large customer spanning multiple of continents</a:t>
            </a:r>
          </a:p>
          <a:p>
            <a:pPr>
              <a:lnSpc>
                <a:spcPct val="80000"/>
              </a:lnSpc>
            </a:pPr>
            <a:r>
              <a:rPr lang="en-US" dirty="0" smtClean="0">
                <a:latin typeface="Flexo" charset="0"/>
                <a:ea typeface="Flexo" charset="0"/>
                <a:cs typeface="Flexo" charset="0"/>
              </a:rPr>
              <a:t>Major problems with TCP throughput between sites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uk-U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87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slide to distribute in the PDF version, but normally don’t speak to it.</a:t>
            </a:r>
          </a:p>
          <a:p>
            <a:r>
              <a:rPr lang="en-US" b="0" dirty="0" smtClean="0">
                <a:latin typeface="Flexo" charset="0"/>
                <a:ea typeface="Flexo" charset="0"/>
                <a:cs typeface="Flexo" charset="0"/>
              </a:rPr>
              <a:t>Major European Operator </a:t>
            </a:r>
          </a:p>
          <a:p>
            <a:pPr>
              <a:lnSpc>
                <a:spcPct val="80000"/>
              </a:lnSpc>
            </a:pPr>
            <a:r>
              <a:rPr lang="en-US" dirty="0" smtClean="0">
                <a:latin typeface="Flexo" charset="0"/>
                <a:ea typeface="Flexo" charset="0"/>
                <a:cs typeface="Flexo" charset="0"/>
              </a:rPr>
              <a:t>Large customer with VPN crossing multiple of operators. </a:t>
            </a:r>
          </a:p>
          <a:p>
            <a:pPr>
              <a:lnSpc>
                <a:spcPct val="80000"/>
              </a:lnSpc>
            </a:pPr>
            <a:r>
              <a:rPr lang="en-US" dirty="0" smtClean="0">
                <a:latin typeface="Flexo" charset="0"/>
                <a:ea typeface="Flexo" charset="0"/>
                <a:cs typeface="Flexo" charset="0"/>
              </a:rPr>
              <a:t>Major problems with Quality of Service in the VPN. </a:t>
            </a:r>
          </a:p>
          <a:p>
            <a:pPr>
              <a:lnSpc>
                <a:spcPct val="80000"/>
              </a:lnSpc>
            </a:pPr>
            <a:r>
              <a:rPr lang="en-US" dirty="0" smtClean="0">
                <a:latin typeface="Flexo" charset="0"/>
                <a:ea typeface="Flexo" charset="0"/>
                <a:cs typeface="Flexo" charset="0"/>
              </a:rPr>
              <a:t>Solution: </a:t>
            </a:r>
          </a:p>
          <a:p>
            <a:pPr lvl="1">
              <a:lnSpc>
                <a:spcPct val="80000"/>
              </a:lnSpc>
            </a:pPr>
            <a:r>
              <a:rPr lang="en-US" dirty="0" smtClean="0">
                <a:latin typeface="Flexo" charset="0"/>
                <a:ea typeface="Flexo" charset="0"/>
                <a:cs typeface="Flexo" charset="0"/>
              </a:rPr>
              <a:t>Process changed to include SAT testing from Netrounds. </a:t>
            </a:r>
          </a:p>
          <a:p>
            <a:pPr lvl="1">
              <a:lnSpc>
                <a:spcPct val="80000"/>
              </a:lnSpc>
            </a:pPr>
            <a:r>
              <a:rPr lang="en-US" dirty="0" smtClean="0">
                <a:latin typeface="Flexo" charset="0"/>
                <a:ea typeface="Flexo" charset="0"/>
                <a:cs typeface="Flexo" charset="0"/>
              </a:rPr>
              <a:t>Faults captured already during installation.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F2928-AA2C-7647-96D7-84E161294F12}" type="slidenum">
              <a:rPr kumimoji="0" lang="uk-U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uk-U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652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988537329"/>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cSld name="Title_Photo">
    <p:spTree>
      <p:nvGrpSpPr>
        <p:cNvPr id="1" name=""/>
        <p:cNvGrpSpPr/>
        <p:nvPr/>
      </p:nvGrpSpPr>
      <p:grpSpPr>
        <a:xfrm>
          <a:off x="0" y="0"/>
          <a:ext cx="0" cy="0"/>
          <a:chOff x="0" y="0"/>
          <a:chExt cx="0" cy="0"/>
        </a:xfrm>
      </p:grpSpPr>
      <p:pic>
        <p:nvPicPr>
          <p:cNvPr id="9" name="Picture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Tree>
    <p:extLst>
      <p:ext uri="{BB962C8B-B14F-4D97-AF65-F5344CB8AC3E}">
        <p14:creationId xmlns:p14="http://schemas.microsoft.com/office/powerpoint/2010/main" val="1618372510"/>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endParaRPr lang="en-US" sz="2400" dirty="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endParaRPr lang="en-US" sz="2400" dirty="0">
              <a:solidFill>
                <a:srgbClr val="676767"/>
              </a:solidFill>
            </a:endParaRPr>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a:t>Drag picture to placeholder or click icon to add</a:t>
            </a:r>
          </a:p>
        </p:txBody>
      </p:sp>
    </p:spTree>
    <p:extLst>
      <p:ext uri="{BB962C8B-B14F-4D97-AF65-F5344CB8AC3E}">
        <p14:creationId xmlns:p14="http://schemas.microsoft.com/office/powerpoint/2010/main" val="766875410"/>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56949625"/>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endParaRPr lang="en-US" sz="2400" dirty="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endParaRPr lang="en-US" sz="2400" dirty="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2073071751"/>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693550015"/>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78082254"/>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715215631"/>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623468629"/>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93482607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020743586"/>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518120687"/>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9321724"/>
      </p:ext>
    </p:extLst>
  </p:cSld>
  <p:clrMapOvr>
    <a:masterClrMapping/>
  </p:clrMapOvr>
  <p:transition spd="med">
    <p:fade/>
  </p:transition>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90848355"/>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sz="2400"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801787774"/>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756328396"/>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686569296"/>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1294612222"/>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39726236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88048937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a:t>Click icon to add chart</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588109398"/>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Drag picture to placeholder or click icon to add</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164570243"/>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936106036"/>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ea typeface=""/>
              <a:cs typeface=""/>
            </a:endParaRPr>
          </a:p>
        </p:txBody>
      </p:sp>
      <p:sp>
        <p:nvSpPr>
          <p:cNvPr id="44" name="Oval 43"/>
          <p:cNvSpPr/>
          <p:nvPr/>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ea typeface=""/>
              <a:cs typeface=""/>
            </a:endParaRPr>
          </a:p>
        </p:txBody>
      </p:sp>
      <p:sp>
        <p:nvSpPr>
          <p:cNvPr id="45" name="Oval 44"/>
          <p:cNvSpPr/>
          <p:nvPr/>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dirty="0">
              <a:solidFill>
                <a:prstClr val="white"/>
              </a:solidFill>
              <a:latin typeface="Arial"/>
              <a:ea typeface=""/>
              <a:cs typeface=""/>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1258583029"/>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a:t>Drag picture to placeholder or click icon to add</a:t>
            </a:r>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780664352"/>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a:t>Drag picture to placeholder or click icon to add</a:t>
            </a:r>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617325098"/>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12" name="Picture Placeholder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a:t>Text Goes Here</a:t>
            </a:r>
          </a:p>
        </p:txBody>
      </p:sp>
      <p:pic>
        <p:nvPicPr>
          <p:cNvPr id="11" name="Picture 2" descr="C:\Users\spius\Pictures\cisco logo blue gradient.png"/>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0"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2015  Cisco and/or its affiliates. All rights reserved.   Cisco Confidential</a:t>
            </a:r>
          </a:p>
        </p:txBody>
      </p:sp>
    </p:spTree>
    <p:extLst>
      <p:ext uri="{BB962C8B-B14F-4D97-AF65-F5344CB8AC3E}">
        <p14:creationId xmlns:p14="http://schemas.microsoft.com/office/powerpoint/2010/main" val="2053388083"/>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a:t>Drag picture to placeholder or click icon to add</a:t>
            </a:r>
          </a:p>
        </p:txBody>
      </p:sp>
    </p:spTree>
    <p:extLst>
      <p:ext uri="{BB962C8B-B14F-4D97-AF65-F5344CB8AC3E}">
        <p14:creationId xmlns:p14="http://schemas.microsoft.com/office/powerpoint/2010/main" val="1368712145"/>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a:t>Drag picture to placeholder or click icon to add</a:t>
            </a:r>
          </a:p>
        </p:txBody>
      </p:sp>
    </p:spTree>
    <p:extLst>
      <p:ext uri="{BB962C8B-B14F-4D97-AF65-F5344CB8AC3E}">
        <p14:creationId xmlns:p14="http://schemas.microsoft.com/office/powerpoint/2010/main" val="339278009"/>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t>Drag picture to placeholder or click icon to add</a:t>
            </a:r>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86718817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a:t>Drag picture to placeholder or click icon to add</a:t>
            </a:r>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25966068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sz="2400" dirty="0">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t>Drag picture to placeholder or click icon to add</a:t>
            </a:r>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577015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sz="2400" dirty="0">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a:t>Drag picture to placeholder or click icon to add</a:t>
            </a:r>
          </a:p>
        </p:txBody>
      </p:sp>
    </p:spTree>
    <p:extLst>
      <p:ext uri="{BB962C8B-B14F-4D97-AF65-F5344CB8AC3E}">
        <p14:creationId xmlns:p14="http://schemas.microsoft.com/office/powerpoint/2010/main" val="111547165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76801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119661834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177529264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5168505"/>
      </p:ext>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cSld name="1_Closing_Photo">
    <p:spTree>
      <p:nvGrpSpPr>
        <p:cNvPr id="1" name=""/>
        <p:cNvGrpSpPr/>
        <p:nvPr/>
      </p:nvGrpSpPr>
      <p:grpSpPr>
        <a:xfrm>
          <a:off x="0" y="0"/>
          <a:ext cx="0" cy="0"/>
          <a:chOff x="0" y="0"/>
          <a:chExt cx="0" cy="0"/>
        </a:xfrm>
      </p:grpSpPr>
      <p:pic>
        <p:nvPicPr>
          <p:cNvPr id="16" name="Picture Placeholder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624121786"/>
      </p:ext>
    </p:extLst>
  </p:cSld>
  <p:clrMapOvr>
    <a:masterClrMapping/>
  </p:clrMapOvr>
  <p:transitio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_Title_Photo">
    <p:spTree>
      <p:nvGrpSpPr>
        <p:cNvPr id="1" name=""/>
        <p:cNvGrpSpPr/>
        <p:nvPr/>
      </p:nvGrpSpPr>
      <p:grpSpPr>
        <a:xfrm>
          <a:off x="0" y="0"/>
          <a:ext cx="0" cy="0"/>
          <a:chOff x="0" y="0"/>
          <a:chExt cx="0" cy="0"/>
        </a:xfrm>
      </p:grpSpPr>
      <p:pic>
        <p:nvPicPr>
          <p:cNvPr id="7" name="Picture 5" descr="duck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6350"/>
            <a:ext cx="9153526"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p:cNvPicPr>
            <a:picLocks noChangeAspect="1"/>
          </p:cNvPicPr>
          <p:nvPr/>
        </p:nvPicPr>
        <p:blipFill>
          <a:blip r:embed="rId3" cstate="screen">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563505161"/>
      </p:ext>
    </p:extLst>
  </p:cSld>
  <p:clrMapOvr>
    <a:masterClrMapping/>
  </p:clrMapOvr>
  <p:transition spd="slow">
    <p:wip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endParaRPr lang="en-GB" dirty="0"/>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lumMod val="75000"/>
                </a:schemeClr>
              </a:solidFill>
            </a:endParaRPr>
          </a:p>
        </p:txBody>
      </p:sp>
    </p:spTree>
    <p:extLst>
      <p:ext uri="{BB962C8B-B14F-4D97-AF65-F5344CB8AC3E}">
        <p14:creationId xmlns:p14="http://schemas.microsoft.com/office/powerpoint/2010/main" val="3922168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874731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629974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42651310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7409572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248080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8904839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3569115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9504178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545574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85898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9445639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1170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7976655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529468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589026288"/>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065635689"/>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012531207"/>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98602973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825763143"/>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58040559"/>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774052100"/>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012181586"/>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478178026"/>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10109077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344055956"/>
      </p:ext>
    </p:extLst>
  </p:cSld>
  <p:clrMapOvr>
    <a:masterClrMapping/>
  </p:clrMapOvr>
  <p:transition spd="slow">
    <p:wip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dirty="0" smtClean="0">
                <a:ea typeface="ＭＳ Ｐゴシック" charset="0"/>
              </a:rPr>
              <a:t>Presentation ID</a:t>
            </a:r>
            <a:endParaRPr lang="en-US" dirty="0">
              <a:ea typeface="ＭＳ Ｐゴシック" charset="0"/>
            </a:endParaRPr>
          </a:p>
        </p:txBody>
      </p:sp>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accent6"/>
                </a:solidFill>
                <a:latin typeface="+mj-lt"/>
                <a:ea typeface="+mj-ea"/>
                <a:cs typeface="+mj-cs"/>
                <a:sym typeface="Arial" pitchFamily="34" charset="0"/>
              </a:defRPr>
            </a:lvl1pPr>
          </a:lstStyle>
          <a:p>
            <a:r>
              <a:rPr lang="en-US" dirty="0" smtClean="0"/>
              <a:t>Slide Title</a:t>
            </a:r>
            <a:endParaRPr lang="en-US" dirty="0"/>
          </a:p>
        </p:txBody>
      </p:sp>
    </p:spTree>
    <p:extLst>
      <p:ext uri="{BB962C8B-B14F-4D97-AF65-F5344CB8AC3E}">
        <p14:creationId xmlns:p14="http://schemas.microsoft.com/office/powerpoint/2010/main" val="1178152368"/>
      </p:ext>
    </p:extLst>
  </p:cSld>
  <p:clrMapOvr>
    <a:masterClrMapping/>
  </p:clrMapOvr>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dirty="0" smtClean="0">
                <a:ea typeface="ＭＳ Ｐゴシック" charset="0"/>
              </a:rPr>
              <a:t>PSOSPG-2940</a:t>
            </a:r>
            <a:endParaRPr lang="en-US" dirty="0">
              <a:ea typeface="ＭＳ Ｐゴシック" charset="0"/>
            </a:endParaRPr>
          </a:p>
        </p:txBody>
      </p:sp>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536741612"/>
      </p:ext>
    </p:extLst>
  </p:cSld>
  <p:clrMapOvr>
    <a:masterClrMapping/>
  </p:clrMapOvr>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9701" y="324161"/>
            <a:ext cx="8586216" cy="304496"/>
          </a:xfrm>
        </p:spPr>
        <p:txBody>
          <a:bodyPr anchor="b"/>
          <a:lstStyle>
            <a:lvl1pPr>
              <a:defRPr sz="2100" b="1"/>
            </a:lvl1pPr>
          </a:lstStyle>
          <a:p>
            <a:r>
              <a:rPr lang="en-US" smtClean="0"/>
              <a:t>Click to edit Master title style</a:t>
            </a:r>
            <a:endParaRPr lang="en-US" dirty="0"/>
          </a:p>
        </p:txBody>
      </p:sp>
      <p:sp>
        <p:nvSpPr>
          <p:cNvPr id="3" name="Content Placeholder 2"/>
          <p:cNvSpPr>
            <a:spLocks noGrp="1"/>
          </p:cNvSpPr>
          <p:nvPr>
            <p:ph idx="1"/>
          </p:nvPr>
        </p:nvSpPr>
        <p:spPr>
          <a:xfrm>
            <a:off x="229701" y="1004813"/>
            <a:ext cx="8580924" cy="3724274"/>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xfrm>
            <a:off x="4343400" y="4867793"/>
            <a:ext cx="457200" cy="171450"/>
          </a:xfrm>
          <a:prstGeom prst="rect">
            <a:avLst/>
          </a:prstGeom>
          <a:ln/>
        </p:spPr>
        <p:txBody>
          <a:bodyPr lIns="68580" tIns="34290" rIns="68580" bIns="34290"/>
          <a:lstStyle>
            <a:lvl1pPr>
              <a:defRPr/>
            </a:lvl1pPr>
          </a:lstStyle>
          <a:p>
            <a:pPr defTabSz="684868" fontAlgn="auto">
              <a:spcBef>
                <a:spcPts val="0"/>
              </a:spcBef>
              <a:spcAft>
                <a:spcPts val="0"/>
              </a:spcAft>
              <a:defRPr/>
            </a:pPr>
            <a:r>
              <a:rPr lang="en-US" sz="1400" dirty="0" smtClean="0">
                <a:solidFill>
                  <a:srgbClr val="0096D6"/>
                </a:solidFill>
                <a:latin typeface="Arial"/>
                <a:cs typeface="+mn-cs"/>
              </a:rPr>
              <a:t> </a:t>
            </a:r>
            <a:fld id="{6B94FA92-FD85-4028-8A65-25E5DEB3133D}" type="slidenum">
              <a:rPr lang="en-US" sz="1400" smtClean="0">
                <a:solidFill>
                  <a:srgbClr val="0096D6"/>
                </a:solidFill>
                <a:latin typeface="Arial"/>
                <a:cs typeface="+mn-cs"/>
              </a:rPr>
              <a:pPr defTabSz="684868" fontAlgn="auto">
                <a:spcBef>
                  <a:spcPts val="0"/>
                </a:spcBef>
                <a:spcAft>
                  <a:spcPts val="0"/>
                </a:spcAft>
                <a:defRPr/>
              </a:pPr>
              <a:t>‹#›</a:t>
            </a:fld>
            <a:endParaRPr lang="en-US" sz="1400" dirty="0">
              <a:solidFill>
                <a:srgbClr val="0096D6"/>
              </a:solidFill>
              <a:latin typeface="Arial"/>
              <a:cs typeface="+mn-cs"/>
            </a:endParaRPr>
          </a:p>
        </p:txBody>
      </p:sp>
    </p:spTree>
    <p:extLst>
      <p:ext uri="{BB962C8B-B14F-4D97-AF65-F5344CB8AC3E}">
        <p14:creationId xmlns:p14="http://schemas.microsoft.com/office/powerpoint/2010/main" val="1920848116"/>
      </p:ext>
    </p:extLst>
  </p:cSld>
  <p:clrMapOvr>
    <a:masterClrMapping/>
  </p:clrMapOvr>
  <p:transition spd="slow">
    <p:wipe dir="r"/>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21" y="303064"/>
            <a:ext cx="8659976" cy="728782"/>
          </a:xfrm>
          <a:prstGeom prst="rect">
            <a:avLst/>
          </a:prstGeom>
        </p:spPr>
        <p:txBody>
          <a:bodyPr anchor="t" anchorCtr="0">
            <a:noAutofit/>
          </a:bodyPr>
          <a:lstStyle>
            <a:lvl1pPr algn="l">
              <a:lnSpc>
                <a:spcPct val="90000"/>
              </a:lnSpc>
              <a:defRPr sz="2475" b="0" i="0" spc="0" baseline="0">
                <a:solidFill>
                  <a:schemeClr val="bg1"/>
                </a:solidFill>
                <a:latin typeface="Arial" panose="020B0604020202020204" pitchFamily="34" charset="0"/>
                <a:cs typeface="Arial" panose="020B0604020202020204" pitchFamily="34" charset="0"/>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502" y="1200164"/>
            <a:ext cx="8659976" cy="3394075"/>
          </a:xfrm>
          <a:prstGeom prst="rect">
            <a:avLst/>
          </a:prstGeom>
        </p:spPr>
        <p:txBody>
          <a:bodyPr lIns="121856" tIns="60928" rIns="121856" bIns="60928">
            <a:noAutofit/>
          </a:bodyPr>
          <a:lstStyle>
            <a:lvl1pPr marL="285604" marR="0" indent="-285604" algn="l" defTabSz="456968" rtl="0" eaLnBrk="1" fontAlgn="auto" latinLnBrk="0" hangingPunct="1">
              <a:lnSpc>
                <a:spcPct val="100000"/>
              </a:lnSpc>
              <a:spcBef>
                <a:spcPct val="20000"/>
              </a:spcBef>
              <a:spcAft>
                <a:spcPts val="0"/>
              </a:spcAft>
              <a:buClrTx/>
              <a:buSzTx/>
              <a:buFont typeface="Arial"/>
              <a:buNone/>
              <a:tabLst/>
              <a:defRPr sz="2025" b="0" i="0" baseline="0">
                <a:solidFill>
                  <a:schemeClr val="bg1"/>
                </a:solidFill>
                <a:latin typeface="Arial" panose="020B0604020202020204" pitchFamily="34" charset="0"/>
                <a:cs typeface="Arial" panose="020B0604020202020204" pitchFamily="34" charset="0"/>
              </a:defRPr>
            </a:lvl1pPr>
          </a:lstStyle>
          <a:p>
            <a:pPr marL="0" marR="0" lvl="0" indent="0" algn="l" defTabSz="456968"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26151" y="4746008"/>
            <a:ext cx="749500" cy="154496"/>
          </a:xfrm>
          <a:prstGeom prst="rect">
            <a:avLst/>
          </a:prstGeom>
          <a:noFill/>
          <a:ln w="9525">
            <a:noFill/>
            <a:miter lim="800000"/>
            <a:headEnd/>
            <a:tailEnd/>
          </a:ln>
          <a:effectLst/>
        </p:spPr>
        <p:txBody>
          <a:bodyPr wrap="none" lIns="61563" tIns="30781" rIns="61563" bIns="30781" anchor="b">
            <a:spAutoFit/>
          </a:bodyPr>
          <a:lstStyle/>
          <a:p>
            <a:pPr algn="r" defTabSz="610536">
              <a:lnSpc>
                <a:spcPct val="100000"/>
              </a:lnSpc>
            </a:pPr>
            <a:r>
              <a:rPr lang="en-US" sz="600" b="0" i="0" dirty="0">
                <a:solidFill>
                  <a:srgbClr val="FFFFFF"/>
                </a:solidFill>
                <a:latin typeface="Arial" panose="020B0604020202020204" pitchFamily="34" charset="0"/>
                <a:cs typeface="Arial" panose="020B0604020202020204" pitchFamily="34" charset="0"/>
              </a:rPr>
              <a:t>Cisco Confidential</a:t>
            </a:r>
          </a:p>
        </p:txBody>
      </p:sp>
      <p:sp>
        <p:nvSpPr>
          <p:cNvPr id="9" name="Rectangle 7"/>
          <p:cNvSpPr>
            <a:spLocks noChangeArrowheads="1"/>
          </p:cNvSpPr>
          <p:nvPr userDrawn="1"/>
        </p:nvSpPr>
        <p:spPr bwMode="ltGray">
          <a:xfrm>
            <a:off x="8662464" y="4742942"/>
            <a:ext cx="218906" cy="154496"/>
          </a:xfrm>
          <a:prstGeom prst="rect">
            <a:avLst/>
          </a:prstGeom>
          <a:noFill/>
          <a:ln w="9525" algn="ctr">
            <a:noFill/>
            <a:miter lim="800000"/>
            <a:headEnd/>
            <a:tailEnd/>
          </a:ln>
          <a:effectLst/>
        </p:spPr>
        <p:txBody>
          <a:bodyPr wrap="none" lIns="61563" tIns="30781" rIns="61563" bIns="30781" anchor="b">
            <a:spAutoFit/>
          </a:bodyPr>
          <a:lstStyle/>
          <a:p>
            <a:pPr algn="r" defTabSz="610536">
              <a:lnSpc>
                <a:spcPct val="100000"/>
              </a:lnSpc>
            </a:pPr>
            <a:fld id="{DFCF27A5-1A5B-48D3-A060-2758FFBB1ADD}" type="slidenum">
              <a:rPr lang="en-US" sz="600" b="0" i="0">
                <a:solidFill>
                  <a:srgbClr val="FFFFFF"/>
                </a:solidFill>
                <a:latin typeface="Arial" panose="020B0604020202020204" pitchFamily="34" charset="0"/>
                <a:cs typeface="Arial" panose="020B0604020202020204" pitchFamily="34" charset="0"/>
              </a:rPr>
              <a:pPr algn="r" defTabSz="610536">
                <a:lnSpc>
                  <a:spcPct val="100000"/>
                </a:lnSpc>
              </a:pPr>
              <a:t>‹#›</a:t>
            </a:fld>
            <a:endParaRPr lang="en-US" sz="600" b="0" i="0" dirty="0">
              <a:solidFill>
                <a:srgbClr val="FFFFFF"/>
              </a:solidFill>
              <a:latin typeface="Arial" panose="020B0604020202020204" pitchFamily="34" charset="0"/>
              <a:cs typeface="Arial" panose="020B0604020202020204" pitchFamily="34" charset="0"/>
            </a:endParaRPr>
          </a:p>
        </p:txBody>
      </p:sp>
      <p:sp>
        <p:nvSpPr>
          <p:cNvPr id="10" name="Rectangle 4"/>
          <p:cNvSpPr>
            <a:spLocks noChangeArrowheads="1"/>
          </p:cNvSpPr>
          <p:nvPr userDrawn="1"/>
        </p:nvSpPr>
        <p:spPr bwMode="ltGray">
          <a:xfrm>
            <a:off x="292056" y="4747307"/>
            <a:ext cx="3420515" cy="154496"/>
          </a:xfrm>
          <a:prstGeom prst="rect">
            <a:avLst/>
          </a:prstGeom>
          <a:noFill/>
          <a:ln w="9525">
            <a:noFill/>
            <a:miter lim="800000"/>
            <a:headEnd/>
            <a:tailEnd/>
          </a:ln>
          <a:effectLst/>
        </p:spPr>
        <p:txBody>
          <a:bodyPr wrap="square" lIns="61563" tIns="30781" rIns="61563" bIns="30781" anchor="b" anchorCtr="0">
            <a:spAutoFit/>
          </a:bodyPr>
          <a:lstStyle/>
          <a:p>
            <a:pPr algn="l" defTabSz="610536">
              <a:lnSpc>
                <a:spcPct val="100000"/>
              </a:lnSpc>
            </a:pPr>
            <a:r>
              <a:rPr lang="en-US" sz="600" b="0" i="0" dirty="0" smtClean="0">
                <a:solidFill>
                  <a:srgbClr val="FFFFFF"/>
                </a:solidFill>
                <a:latin typeface="Arial" panose="020B0604020202020204" pitchFamily="34" charset="0"/>
                <a:cs typeface="Arial" panose="020B0604020202020204" pitchFamily="34" charset="0"/>
              </a:rPr>
              <a:t>© 2013-2014  Cisco and/or its affiliates. All rights reserved.</a:t>
            </a:r>
            <a:endParaRPr lang="en-US" sz="600" b="0" i="0" dirty="0">
              <a:solidFill>
                <a:srgbClr val="FFFFFF"/>
              </a:solidFill>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4"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rontpage v.1">
    <p:spTree>
      <p:nvGrpSpPr>
        <p:cNvPr id="1" name=""/>
        <p:cNvGrpSpPr/>
        <p:nvPr/>
      </p:nvGrpSpPr>
      <p:grpSpPr>
        <a:xfrm>
          <a:off x="0" y="0"/>
          <a:ext cx="0" cy="0"/>
          <a:chOff x="0" y="0"/>
          <a:chExt cx="0" cy="0"/>
        </a:xfrm>
      </p:grpSpPr>
      <p:sp>
        <p:nvSpPr>
          <p:cNvPr id="6" name="Rectangle 5"/>
          <p:cNvSpPr/>
          <p:nvPr userDrawn="1"/>
        </p:nvSpPr>
        <p:spPr>
          <a:xfrm>
            <a:off x="1" y="0"/>
            <a:ext cx="9143999" cy="51435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4766310" y="368618"/>
            <a:ext cx="3920490" cy="1846565"/>
          </a:xfrm>
          <a:prstGeom prst="rect">
            <a:avLst/>
          </a:prstGeom>
        </p:spPr>
        <p:txBody>
          <a:bodyPr wrap="square" lIns="0" tIns="0" rIns="0" bIns="0" anchor="b"/>
          <a:lstStyle>
            <a:lvl1pPr algn="l">
              <a:defRPr b="1" i="0">
                <a:solidFill>
                  <a:schemeClr val="bg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35" name="Text Placeholder 34"/>
          <p:cNvSpPr>
            <a:spLocks noGrp="1"/>
          </p:cNvSpPr>
          <p:nvPr>
            <p:ph type="body" sz="quarter" idx="12" hasCustomPrompt="1"/>
          </p:nvPr>
        </p:nvSpPr>
        <p:spPr>
          <a:xfrm>
            <a:off x="4766310" y="3387746"/>
            <a:ext cx="3920490" cy="256423"/>
          </a:xfrm>
          <a:prstGeom prst="rect">
            <a:avLst/>
          </a:prstGeom>
        </p:spPr>
        <p:txBody>
          <a:bodyPr lIns="0" tIns="0" rIns="0" bIns="0" anchor="ctr"/>
          <a:lstStyle>
            <a:lvl1pPr marL="0" indent="0">
              <a:buNone/>
              <a:defRPr sz="1350" b="1" i="0">
                <a:solidFill>
                  <a:schemeClr val="bg1"/>
                </a:solidFill>
                <a:latin typeface="Flexo Demi" charset="0"/>
                <a:ea typeface="Flexo Demi" charset="0"/>
                <a:cs typeface="Flexo Demi"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add author</a:t>
            </a:r>
            <a:endParaRPr lang="en-US" dirty="0"/>
          </a:p>
        </p:txBody>
      </p:sp>
      <p:sp>
        <p:nvSpPr>
          <p:cNvPr id="36" name="Text Placeholder 34"/>
          <p:cNvSpPr>
            <a:spLocks noGrp="1"/>
          </p:cNvSpPr>
          <p:nvPr>
            <p:ph type="body" sz="quarter" idx="13" hasCustomPrompt="1"/>
          </p:nvPr>
        </p:nvSpPr>
        <p:spPr>
          <a:xfrm>
            <a:off x="4766310" y="3644169"/>
            <a:ext cx="3920490" cy="210839"/>
          </a:xfrm>
          <a:prstGeom prst="rect">
            <a:avLst/>
          </a:prstGeom>
        </p:spPr>
        <p:txBody>
          <a:bodyPr lIns="0" tIns="0" rIns="0" bIns="0" anchor="ctr"/>
          <a:lstStyle>
            <a:lvl1pPr marL="0" indent="0">
              <a:buNone/>
              <a:defRPr sz="135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add author’s position</a:t>
            </a:r>
            <a:endParaRPr lang="en-US" dirty="0"/>
          </a:p>
        </p:txBody>
      </p:sp>
      <p:sp>
        <p:nvSpPr>
          <p:cNvPr id="40" name="Text Placeholder 34"/>
          <p:cNvSpPr>
            <a:spLocks noGrp="1"/>
          </p:cNvSpPr>
          <p:nvPr>
            <p:ph type="body" sz="quarter" idx="16" hasCustomPrompt="1"/>
          </p:nvPr>
        </p:nvSpPr>
        <p:spPr>
          <a:xfrm>
            <a:off x="4766310" y="4478318"/>
            <a:ext cx="3920490" cy="210839"/>
          </a:xfrm>
          <a:prstGeom prst="rect">
            <a:avLst/>
          </a:prstGeom>
        </p:spPr>
        <p:txBody>
          <a:bodyPr lIns="0" tIns="0" rIns="0" bIns="0" anchor="ctr"/>
          <a:lstStyle>
            <a:lvl1pPr marL="0" indent="0">
              <a:buNone/>
              <a:defRPr sz="135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add the date</a:t>
            </a:r>
            <a:endParaRPr lang="en-US" dirty="0"/>
          </a:p>
        </p:txBody>
      </p:sp>
      <p:sp>
        <p:nvSpPr>
          <p:cNvPr id="43" name="Text Placeholder 34"/>
          <p:cNvSpPr>
            <a:spLocks noGrp="1"/>
          </p:cNvSpPr>
          <p:nvPr>
            <p:ph type="body" sz="quarter" idx="17" hasCustomPrompt="1"/>
          </p:nvPr>
        </p:nvSpPr>
        <p:spPr>
          <a:xfrm>
            <a:off x="4766310" y="2551364"/>
            <a:ext cx="3920490" cy="210839"/>
          </a:xfrm>
          <a:prstGeom prst="rect">
            <a:avLst/>
          </a:prstGeom>
        </p:spPr>
        <p:txBody>
          <a:bodyPr lIns="0" tIns="0" rIns="0" bIns="0" anchor="ctr"/>
          <a:lstStyle>
            <a:lvl1pPr marL="0" indent="0">
              <a:buNone/>
              <a:defRPr sz="180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edit subtitle</a:t>
            </a:r>
            <a:endParaRPr lang="en-US" dirty="0"/>
          </a:p>
        </p:txBody>
      </p:sp>
      <p:grpSp>
        <p:nvGrpSpPr>
          <p:cNvPr id="10" name="Group 9"/>
          <p:cNvGrpSpPr/>
          <p:nvPr userDrawn="1"/>
        </p:nvGrpSpPr>
        <p:grpSpPr>
          <a:xfrm>
            <a:off x="428625" y="2193880"/>
            <a:ext cx="3408442" cy="627153"/>
            <a:chOff x="539750" y="4732064"/>
            <a:chExt cx="2778125" cy="511175"/>
          </a:xfrm>
        </p:grpSpPr>
        <p:sp>
          <p:nvSpPr>
            <p:cNvPr id="11"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3"/>
          <p:cNvSpPr/>
          <p:nvPr userDrawn="1"/>
        </p:nvSpPr>
        <p:spPr>
          <a:xfrm>
            <a:off x="4766310" y="2348115"/>
            <a:ext cx="4374982" cy="45651"/>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929576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320">
          <p15:clr>
            <a:srgbClr val="FBAE40"/>
          </p15:clr>
        </p15:guide>
        <p15:guide id="2" pos="6080">
          <p15:clr>
            <a:srgbClr val="FBAE40"/>
          </p15:clr>
        </p15:guide>
        <p15:guide id="3" orient="horz" pos="258">
          <p15:clr>
            <a:srgbClr val="FBAE40"/>
          </p15:clr>
        </p15:guide>
        <p15:guide id="4" orient="horz" pos="3252">
          <p15:clr>
            <a:srgbClr val="FBAE40"/>
          </p15:clr>
        </p15:guide>
        <p15:guide id="5" pos="3336">
          <p15:clr>
            <a:srgbClr val="FBAE40"/>
          </p15:clr>
        </p15:guide>
        <p15:guide id="6" pos="308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rontpage v.2">
    <p:spTree>
      <p:nvGrpSpPr>
        <p:cNvPr id="1" name=""/>
        <p:cNvGrpSpPr/>
        <p:nvPr/>
      </p:nvGrpSpPr>
      <p:grpSpPr>
        <a:xfrm>
          <a:off x="0" y="0"/>
          <a:ext cx="0" cy="0"/>
          <a:chOff x="0" y="0"/>
          <a:chExt cx="0" cy="0"/>
        </a:xfrm>
      </p:grpSpPr>
      <p:sp>
        <p:nvSpPr>
          <p:cNvPr id="6" name="Rectangle 5"/>
          <p:cNvSpPr/>
          <p:nvPr userDrawn="1"/>
        </p:nvSpPr>
        <p:spPr>
          <a:xfrm>
            <a:off x="0" y="0"/>
            <a:ext cx="4410552" cy="51435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410552" y="0"/>
            <a:ext cx="4733448" cy="51435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4766310" y="368618"/>
            <a:ext cx="3920490" cy="1846565"/>
          </a:xfrm>
          <a:prstGeom prst="rect">
            <a:avLst/>
          </a:prstGeom>
        </p:spPr>
        <p:txBody>
          <a:bodyPr wrap="square" lIns="0" tIns="0" rIns="0" bIns="0" anchor="b"/>
          <a:lstStyle>
            <a:lvl1pPr algn="l">
              <a:defRPr b="1" i="0">
                <a:solidFill>
                  <a:schemeClr val="bg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35" name="Text Placeholder 34"/>
          <p:cNvSpPr>
            <a:spLocks noGrp="1"/>
          </p:cNvSpPr>
          <p:nvPr>
            <p:ph type="body" sz="quarter" idx="12" hasCustomPrompt="1"/>
          </p:nvPr>
        </p:nvSpPr>
        <p:spPr>
          <a:xfrm>
            <a:off x="4766310" y="3387746"/>
            <a:ext cx="3920490" cy="256423"/>
          </a:xfrm>
          <a:prstGeom prst="rect">
            <a:avLst/>
          </a:prstGeom>
        </p:spPr>
        <p:txBody>
          <a:bodyPr lIns="0" tIns="0" rIns="0" bIns="0" anchor="ctr"/>
          <a:lstStyle>
            <a:lvl1pPr marL="0" indent="0">
              <a:buNone/>
              <a:defRPr sz="1350" b="1" i="0" baseline="0">
                <a:solidFill>
                  <a:schemeClr val="bg1"/>
                </a:solidFill>
                <a:latin typeface="Flexo Demi" charset="0"/>
                <a:ea typeface="Flexo Demi" charset="0"/>
                <a:cs typeface="Flexo Demi"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add author</a:t>
            </a:r>
            <a:endParaRPr lang="en-US" dirty="0"/>
          </a:p>
        </p:txBody>
      </p:sp>
      <p:sp>
        <p:nvSpPr>
          <p:cNvPr id="36" name="Text Placeholder 34"/>
          <p:cNvSpPr>
            <a:spLocks noGrp="1"/>
          </p:cNvSpPr>
          <p:nvPr>
            <p:ph type="body" sz="quarter" idx="13" hasCustomPrompt="1"/>
          </p:nvPr>
        </p:nvSpPr>
        <p:spPr>
          <a:xfrm>
            <a:off x="4766310" y="3644169"/>
            <a:ext cx="3920490" cy="210839"/>
          </a:xfrm>
          <a:prstGeom prst="rect">
            <a:avLst/>
          </a:prstGeom>
        </p:spPr>
        <p:txBody>
          <a:bodyPr lIns="0" tIns="0" rIns="0" bIns="0" anchor="ctr"/>
          <a:lstStyle>
            <a:lvl1pPr marL="0" indent="0">
              <a:buNone/>
              <a:defRPr sz="135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add author’s position</a:t>
            </a:r>
            <a:endParaRPr lang="en-US" dirty="0"/>
          </a:p>
        </p:txBody>
      </p:sp>
      <p:sp>
        <p:nvSpPr>
          <p:cNvPr id="40" name="Text Placeholder 34"/>
          <p:cNvSpPr>
            <a:spLocks noGrp="1"/>
          </p:cNvSpPr>
          <p:nvPr>
            <p:ph type="body" sz="quarter" idx="16" hasCustomPrompt="1"/>
          </p:nvPr>
        </p:nvSpPr>
        <p:spPr>
          <a:xfrm>
            <a:off x="4766310" y="4478318"/>
            <a:ext cx="3920490" cy="210839"/>
          </a:xfrm>
          <a:prstGeom prst="rect">
            <a:avLst/>
          </a:prstGeom>
        </p:spPr>
        <p:txBody>
          <a:bodyPr lIns="0" tIns="0" rIns="0" bIns="0" anchor="ctr"/>
          <a:lstStyle>
            <a:lvl1pPr marL="0" indent="0">
              <a:buNone/>
              <a:defRPr sz="135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add the date</a:t>
            </a:r>
            <a:endParaRPr lang="en-US" dirty="0"/>
          </a:p>
        </p:txBody>
      </p:sp>
      <p:sp>
        <p:nvSpPr>
          <p:cNvPr id="43" name="Text Placeholder 34"/>
          <p:cNvSpPr>
            <a:spLocks noGrp="1"/>
          </p:cNvSpPr>
          <p:nvPr>
            <p:ph type="body" sz="quarter" idx="17" hasCustomPrompt="1"/>
          </p:nvPr>
        </p:nvSpPr>
        <p:spPr>
          <a:xfrm>
            <a:off x="4766310" y="2551364"/>
            <a:ext cx="3920490" cy="210839"/>
          </a:xfrm>
          <a:prstGeom prst="rect">
            <a:avLst/>
          </a:prstGeom>
        </p:spPr>
        <p:txBody>
          <a:bodyPr lIns="0" tIns="0" rIns="0" bIns="0" anchor="ctr"/>
          <a:lstStyle>
            <a:lvl1pPr marL="0" indent="0">
              <a:buNone/>
              <a:defRPr sz="180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edit subtitle</a:t>
            </a:r>
            <a:endParaRPr lang="en-US" dirty="0"/>
          </a:p>
        </p:txBody>
      </p:sp>
      <p:grpSp>
        <p:nvGrpSpPr>
          <p:cNvPr id="11" name="Group 10"/>
          <p:cNvGrpSpPr/>
          <p:nvPr userDrawn="1"/>
        </p:nvGrpSpPr>
        <p:grpSpPr>
          <a:xfrm>
            <a:off x="428625" y="2193880"/>
            <a:ext cx="3408442" cy="627153"/>
            <a:chOff x="539750" y="4732064"/>
            <a:chExt cx="2778125" cy="511175"/>
          </a:xfrm>
        </p:grpSpPr>
        <p:sp>
          <p:nvSpPr>
            <p:cNvPr id="12"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p:cNvSpPr/>
          <p:nvPr userDrawn="1"/>
        </p:nvSpPr>
        <p:spPr>
          <a:xfrm>
            <a:off x="4766310" y="2348115"/>
            <a:ext cx="4374982" cy="45651"/>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21554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320">
          <p15:clr>
            <a:srgbClr val="FBAE40"/>
          </p15:clr>
        </p15:guide>
        <p15:guide id="2" pos="6080">
          <p15:clr>
            <a:srgbClr val="FBAE40"/>
          </p15:clr>
        </p15:guide>
        <p15:guide id="3" orient="horz" pos="258">
          <p15:clr>
            <a:srgbClr val="FBAE40"/>
          </p15:clr>
        </p15:guide>
        <p15:guide id="4" orient="horz" pos="3252">
          <p15:clr>
            <a:srgbClr val="FBAE40"/>
          </p15:clr>
        </p15:guide>
        <p15:guide id="5" pos="3336">
          <p15:clr>
            <a:srgbClr val="FBAE40"/>
          </p15:clr>
        </p15:guide>
        <p15:guide id="6" pos="308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tx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3" name="Content Placeholder 2"/>
          <p:cNvSpPr>
            <a:spLocks noGrp="1"/>
          </p:cNvSpPr>
          <p:nvPr>
            <p:ph idx="1" hasCustomPrompt="1"/>
          </p:nvPr>
        </p:nvSpPr>
        <p:spPr>
          <a:xfrm>
            <a:off x="457200" y="941647"/>
            <a:ext cx="8229600" cy="3704648"/>
          </a:xfrm>
          <a:prstGeom prst="rect">
            <a:avLst/>
          </a:prstGeom>
        </p:spPr>
        <p:txBody>
          <a:bodyPr lIns="0" tIns="0" rIns="0" bIns="0"/>
          <a:lstStyle>
            <a:lvl1pPr marL="242888" indent="-242888">
              <a:buClr>
                <a:schemeClr val="tx2"/>
              </a:buClr>
              <a:buSzPct val="110000"/>
              <a:buFont typeface="Wingdings" charset="2"/>
              <a:buChar char="§"/>
              <a:defRPr sz="1620" b="0" i="0" baseline="0">
                <a:solidFill>
                  <a:schemeClr val="tx1"/>
                </a:solidFill>
                <a:latin typeface="Flexo Medium" charset="0"/>
                <a:ea typeface="Flexo Medium" charset="0"/>
                <a:cs typeface="Flexo Medium" charset="0"/>
              </a:defRPr>
            </a:lvl1pPr>
            <a:lvl2pPr marL="648000" indent="-231458">
              <a:buSzPct val="110000"/>
              <a:buFont typeface="Wingdings" charset="2"/>
              <a:buChar char="§"/>
              <a:defRPr sz="1440" b="0" i="0">
                <a:solidFill>
                  <a:schemeClr val="tx1"/>
                </a:solidFill>
                <a:latin typeface="Flexo Medium" charset="0"/>
                <a:ea typeface="Flexo Medium" charset="0"/>
                <a:cs typeface="Flexo Medium" charset="0"/>
              </a:defRPr>
            </a:lvl2pPr>
            <a:lvl3pPr marL="1028700" indent="-205740">
              <a:buSzPct val="100000"/>
              <a:buFont typeface="Wingdings" charset="2"/>
              <a:buChar char="§"/>
              <a:defRPr sz="1440" b="0" i="0">
                <a:solidFill>
                  <a:schemeClr val="tx1"/>
                </a:solidFill>
                <a:latin typeface="Flexo Medium" charset="0"/>
                <a:ea typeface="Flexo Medium" charset="0"/>
                <a:cs typeface="Flexo Medium" charset="0"/>
              </a:defRPr>
            </a:lvl3pPr>
            <a:lvl4pPr marL="1440180" indent="-205740">
              <a:buSzPct val="100000"/>
              <a:buFont typeface="Wingdings" charset="2"/>
              <a:buChar char="§"/>
              <a:defRPr sz="1440" b="0" i="0">
                <a:solidFill>
                  <a:schemeClr val="tx1"/>
                </a:solidFill>
                <a:latin typeface="Flexo Medium" charset="0"/>
                <a:ea typeface="Flexo Medium" charset="0"/>
                <a:cs typeface="Flexo Medium" charset="0"/>
              </a:defRPr>
            </a:lvl4pPr>
            <a:lvl5pPr marL="1851660" indent="-205740">
              <a:buSzPct val="100000"/>
              <a:buFont typeface="Wingdings" charset="2"/>
              <a:buChar char="§"/>
              <a:defRPr sz="1440" b="0" i="0">
                <a:solidFill>
                  <a:schemeClr val="tx1"/>
                </a:solidFill>
                <a:latin typeface="Flexo Medium" charset="0"/>
                <a:ea typeface="Flexo Medium" charset="0"/>
                <a:cs typeface="Flexo Medium" charset="0"/>
              </a:defRPr>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9" name="Rectangle 8"/>
          <p:cNvSpPr/>
          <p:nvPr userDrawn="1"/>
        </p:nvSpPr>
        <p:spPr>
          <a:xfrm>
            <a:off x="0" y="374333"/>
            <a:ext cx="368618" cy="245746"/>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20" name="Rectangle 19"/>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22" name="TextBox 21"/>
          <p:cNvSpPr txBox="1"/>
          <p:nvPr userDrawn="1"/>
        </p:nvSpPr>
        <p:spPr>
          <a:xfrm>
            <a:off x="20799090" y="546362"/>
            <a:ext cx="726604" cy="553933"/>
          </a:xfrm>
          <a:prstGeom prst="rect">
            <a:avLst/>
          </a:prstGeom>
          <a:noFill/>
        </p:spPr>
        <p:txBody>
          <a:bodyPr wrap="none" lIns="164526" tIns="82264" rIns="164526" bIns="82264" rtlCol="0">
            <a:spAutoFit/>
          </a:bodyPr>
          <a:lstStyle/>
          <a:p>
            <a:pPr algn="ctr"/>
            <a:fld id="{260E2A6B-A809-4840-BF14-8648BC0BDF87}" type="slidenum">
              <a:rPr lang="id-ID" sz="2520" b="1" smtClean="0">
                <a:solidFill>
                  <a:schemeClr val="bg1"/>
                </a:solidFill>
                <a:latin typeface="Raleway Light"/>
                <a:cs typeface="Raleway Light"/>
              </a:rPr>
              <a:pPr algn="ctr"/>
              <a:t>‹#›</a:t>
            </a:fld>
            <a:endParaRPr lang="id-ID" sz="2520" dirty="0">
              <a:solidFill>
                <a:schemeClr val="bg1"/>
              </a:solidFill>
              <a:latin typeface="Raleway Light"/>
              <a:cs typeface="Raleway Light"/>
            </a:endParaRPr>
          </a:p>
        </p:txBody>
      </p:sp>
      <p:sp>
        <p:nvSpPr>
          <p:cNvPr id="23" name="TextBox 22"/>
          <p:cNvSpPr txBox="1"/>
          <p:nvPr userDrawn="1"/>
        </p:nvSpPr>
        <p:spPr>
          <a:xfrm>
            <a:off x="20936250" y="683522"/>
            <a:ext cx="726604" cy="553933"/>
          </a:xfrm>
          <a:prstGeom prst="rect">
            <a:avLst/>
          </a:prstGeom>
          <a:noFill/>
        </p:spPr>
        <p:txBody>
          <a:bodyPr wrap="none" lIns="164526" tIns="82264" rIns="164526" bIns="82264" rtlCol="0">
            <a:spAutoFit/>
          </a:bodyPr>
          <a:lstStyle/>
          <a:p>
            <a:pPr algn="ctr"/>
            <a:fld id="{260E2A6B-A809-4840-BF14-8648BC0BDF87}" type="slidenum">
              <a:rPr lang="id-ID" sz="2520" b="1" smtClean="0">
                <a:solidFill>
                  <a:schemeClr val="bg1"/>
                </a:solidFill>
                <a:latin typeface="Raleway Light"/>
                <a:cs typeface="Raleway Light"/>
              </a:rPr>
              <a:pPr algn="ctr"/>
              <a:t>‹#›</a:t>
            </a:fld>
            <a:endParaRPr lang="id-ID" sz="2520" dirty="0">
              <a:solidFill>
                <a:schemeClr val="bg1"/>
              </a:solidFill>
              <a:latin typeface="Raleway Light"/>
              <a:cs typeface="Raleway Light"/>
            </a:endParaRPr>
          </a:p>
        </p:txBody>
      </p:sp>
      <p:sp>
        <p:nvSpPr>
          <p:cNvPr id="18" name="Rectangle 17"/>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19" name="TextBox 18"/>
          <p:cNvSpPr txBox="1"/>
          <p:nvPr userDrawn="1"/>
        </p:nvSpPr>
        <p:spPr>
          <a:xfrm>
            <a:off x="410554" y="4857997"/>
            <a:ext cx="318189" cy="215444"/>
          </a:xfrm>
          <a:prstGeom prst="rect">
            <a:avLst/>
          </a:prstGeom>
          <a:noFill/>
        </p:spPr>
        <p:txBody>
          <a:bodyPr wrap="square" rtlCol="0">
            <a:spAutoFit/>
          </a:bodyPr>
          <a:lstStyle/>
          <a:p>
            <a:pPr algn="ctr"/>
            <a:fld id="{EB82CAC5-9983-004B-AE56-7D39E3213BB8}" type="slidenum">
              <a:rPr lang="uk-UA" sz="800" b="1" i="0" smtClean="0">
                <a:solidFill>
                  <a:schemeClr val="bg1"/>
                </a:solidFill>
                <a:latin typeface="Arial" charset="0"/>
                <a:ea typeface="Arial" charset="0"/>
                <a:cs typeface="Arial" charset="0"/>
              </a:rPr>
              <a:t>‹#›</a:t>
            </a:fld>
            <a:endParaRPr lang="en-US" sz="900" b="1" i="0" dirty="0">
              <a:solidFill>
                <a:schemeClr val="bg1"/>
              </a:solidFill>
              <a:latin typeface="Arial" charset="0"/>
              <a:ea typeface="Arial" charset="0"/>
              <a:cs typeface="Arial" charset="0"/>
            </a:endParaRPr>
          </a:p>
        </p:txBody>
      </p:sp>
      <p:sp>
        <p:nvSpPr>
          <p:cNvPr id="24" name="TextBox 23"/>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27" name="Group 26"/>
          <p:cNvGrpSpPr/>
          <p:nvPr userDrawn="1"/>
        </p:nvGrpSpPr>
        <p:grpSpPr>
          <a:xfrm>
            <a:off x="7476599" y="4809148"/>
            <a:ext cx="1212389" cy="223079"/>
            <a:chOff x="539750" y="4732064"/>
            <a:chExt cx="2778125" cy="511175"/>
          </a:xfrm>
        </p:grpSpPr>
        <p:sp>
          <p:nvSpPr>
            <p:cNvPr id="28"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720290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58">
          <p15:clr>
            <a:srgbClr val="FBAE40"/>
          </p15:clr>
        </p15:guide>
        <p15:guide id="2" pos="320">
          <p15:clr>
            <a:srgbClr val="FBAE40"/>
          </p15:clr>
        </p15:guide>
        <p15:guide id="3" pos="6080">
          <p15:clr>
            <a:srgbClr val="FBAE40"/>
          </p15:clr>
        </p15:guide>
        <p15:guide id="4" orient="horz" pos="689">
          <p15:clr>
            <a:srgbClr val="FBAE40"/>
          </p15:clr>
        </p15:guide>
        <p15:guide id="5" orient="horz" pos="325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_Basic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0526" cy="5143500"/>
          </a:xfrm>
          <a:prstGeom prst="rect">
            <a:avLst/>
          </a:prstGeom>
        </p:spPr>
      </p:pic>
      <p:sp>
        <p:nvSpPr>
          <p:cNvPr id="2"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bg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9" name="Rectangle 8"/>
          <p:cNvSpPr/>
          <p:nvPr userDrawn="1"/>
        </p:nvSpPr>
        <p:spPr>
          <a:xfrm>
            <a:off x="0" y="374333"/>
            <a:ext cx="368618" cy="245746"/>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22" name="TextBox 21"/>
          <p:cNvSpPr txBox="1"/>
          <p:nvPr userDrawn="1"/>
        </p:nvSpPr>
        <p:spPr>
          <a:xfrm>
            <a:off x="20799090" y="546362"/>
            <a:ext cx="726604" cy="553933"/>
          </a:xfrm>
          <a:prstGeom prst="rect">
            <a:avLst/>
          </a:prstGeom>
          <a:noFill/>
        </p:spPr>
        <p:txBody>
          <a:bodyPr wrap="none" lIns="164526" tIns="82264" rIns="164526" bIns="82264" rtlCol="0">
            <a:spAutoFit/>
          </a:bodyPr>
          <a:lstStyle/>
          <a:p>
            <a:pPr algn="ctr"/>
            <a:fld id="{260E2A6B-A809-4840-BF14-8648BC0BDF87}" type="slidenum">
              <a:rPr lang="id-ID" sz="2520" b="1" smtClean="0">
                <a:solidFill>
                  <a:schemeClr val="bg1"/>
                </a:solidFill>
                <a:latin typeface="Raleway Light"/>
                <a:cs typeface="Raleway Light"/>
              </a:rPr>
              <a:pPr algn="ctr"/>
              <a:t>‹#›</a:t>
            </a:fld>
            <a:endParaRPr lang="id-ID" sz="2520" dirty="0">
              <a:solidFill>
                <a:schemeClr val="bg1"/>
              </a:solidFill>
              <a:latin typeface="Raleway Light"/>
              <a:cs typeface="Raleway Light"/>
            </a:endParaRPr>
          </a:p>
        </p:txBody>
      </p:sp>
      <p:sp>
        <p:nvSpPr>
          <p:cNvPr id="23" name="TextBox 22"/>
          <p:cNvSpPr txBox="1"/>
          <p:nvPr userDrawn="1"/>
        </p:nvSpPr>
        <p:spPr>
          <a:xfrm>
            <a:off x="20936250" y="683522"/>
            <a:ext cx="726604" cy="553933"/>
          </a:xfrm>
          <a:prstGeom prst="rect">
            <a:avLst/>
          </a:prstGeom>
          <a:noFill/>
        </p:spPr>
        <p:txBody>
          <a:bodyPr wrap="none" lIns="164526" tIns="82264" rIns="164526" bIns="82264" rtlCol="0">
            <a:spAutoFit/>
          </a:bodyPr>
          <a:lstStyle/>
          <a:p>
            <a:pPr algn="ctr"/>
            <a:fld id="{260E2A6B-A809-4840-BF14-8648BC0BDF87}" type="slidenum">
              <a:rPr lang="id-ID" sz="2520" b="1" smtClean="0">
                <a:solidFill>
                  <a:schemeClr val="bg1"/>
                </a:solidFill>
                <a:latin typeface="Raleway Light"/>
                <a:cs typeface="Raleway Light"/>
              </a:rPr>
              <a:pPr algn="ctr"/>
              <a:t>‹#›</a:t>
            </a:fld>
            <a:endParaRPr lang="id-ID" sz="2520" dirty="0">
              <a:solidFill>
                <a:schemeClr val="bg1"/>
              </a:solidFill>
              <a:latin typeface="Raleway Light"/>
              <a:cs typeface="Raleway Light"/>
            </a:endParaRPr>
          </a:p>
        </p:txBody>
      </p:sp>
      <p:sp>
        <p:nvSpPr>
          <p:cNvPr id="18" name="Rectangle 17"/>
          <p:cNvSpPr/>
          <p:nvPr userDrawn="1"/>
        </p:nvSpPr>
        <p:spPr>
          <a:xfrm>
            <a:off x="459634" y="4857997"/>
            <a:ext cx="220028" cy="285503"/>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19" name="TextBox 18"/>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tx2"/>
                </a:solidFill>
                <a:latin typeface="Flexo Heavy" charset="0"/>
                <a:ea typeface="Flexo Heavy" charset="0"/>
                <a:cs typeface="Flexo Heavy" charset="0"/>
              </a:rPr>
              <a:t>‹#›</a:t>
            </a:fld>
            <a:endParaRPr lang="en-US" sz="900" b="1" i="0" dirty="0">
              <a:solidFill>
                <a:schemeClr val="tx2"/>
              </a:solidFill>
              <a:latin typeface="Flexo Heavy" charset="0"/>
              <a:ea typeface="Flexo Heavy" charset="0"/>
              <a:cs typeface="Flexo Heavy" charset="0"/>
            </a:endParaRPr>
          </a:p>
        </p:txBody>
      </p:sp>
      <p:sp>
        <p:nvSpPr>
          <p:cNvPr id="24" name="TextBox 23"/>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bg2">
                    <a:lumMod val="95000"/>
                  </a:schemeClr>
                </a:solidFill>
                <a:effectLst/>
                <a:latin typeface="Calibri" charset="0"/>
                <a:ea typeface="+mn-ea"/>
                <a:cs typeface="+mn-cs"/>
              </a:rPr>
              <a:t>© </a:t>
            </a:r>
            <a:r>
              <a:rPr lang="en-US" sz="720" b="0" i="0" dirty="0" smtClean="0">
                <a:solidFill>
                  <a:schemeClr val="bg2">
                    <a:lumMod val="95000"/>
                  </a:schemeClr>
                </a:solidFill>
                <a:latin typeface="Flexo Medium" charset="0"/>
                <a:ea typeface="Flexo Medium" charset="0"/>
                <a:cs typeface="Flexo Medium" charset="0"/>
              </a:rPr>
              <a:t>2017 Netrounds and/or its affiliates. All right reserved. Netrounds Confidential</a:t>
            </a:r>
            <a:endParaRPr lang="en-US" sz="720" b="0" i="0" dirty="0">
              <a:solidFill>
                <a:schemeClr val="bg2">
                  <a:lumMod val="95000"/>
                </a:schemeClr>
              </a:solidFill>
              <a:latin typeface="Flexo Medium" charset="0"/>
              <a:ea typeface="Flexo Medium" charset="0"/>
              <a:cs typeface="Flexo Medium" charset="0"/>
            </a:endParaRPr>
          </a:p>
        </p:txBody>
      </p:sp>
      <p:sp>
        <p:nvSpPr>
          <p:cNvPr id="20" name="Rectangle 19"/>
          <p:cNvSpPr/>
          <p:nvPr userDrawn="1"/>
        </p:nvSpPr>
        <p:spPr>
          <a:xfrm>
            <a:off x="0" y="5102353"/>
            <a:ext cx="9139938" cy="41147"/>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26" name="Freeform 59"/>
          <p:cNvSpPr>
            <a:spLocks noEditPoints="1"/>
          </p:cNvSpPr>
          <p:nvPr userDrawn="1"/>
        </p:nvSpPr>
        <p:spPr bwMode="auto">
          <a:xfrm>
            <a:off x="7476599" y="4809149"/>
            <a:ext cx="1210201" cy="223249"/>
          </a:xfrm>
          <a:custGeom>
            <a:avLst/>
            <a:gdLst>
              <a:gd name="T0" fmla="*/ 848 w 1914"/>
              <a:gd name="T1" fmla="*/ 124 h 353"/>
              <a:gd name="T2" fmla="*/ 869 w 1914"/>
              <a:gd name="T3" fmla="*/ 45 h 353"/>
              <a:gd name="T4" fmla="*/ 789 w 1914"/>
              <a:gd name="T5" fmla="*/ 124 h 353"/>
              <a:gd name="T6" fmla="*/ 788 w 1914"/>
              <a:gd name="T7" fmla="*/ 235 h 353"/>
              <a:gd name="T8" fmla="*/ 862 w 1914"/>
              <a:gd name="T9" fmla="*/ 272 h 353"/>
              <a:gd name="T10" fmla="*/ 1024 w 1914"/>
              <a:gd name="T11" fmla="*/ 130 h 353"/>
              <a:gd name="T12" fmla="*/ 952 w 1914"/>
              <a:gd name="T13" fmla="*/ 133 h 353"/>
              <a:gd name="T14" fmla="*/ 915 w 1914"/>
              <a:gd name="T15" fmla="*/ 278 h 353"/>
              <a:gd name="T16" fmla="*/ 1024 w 1914"/>
              <a:gd name="T17" fmla="*/ 130 h 353"/>
              <a:gd name="T18" fmla="*/ 1051 w 1914"/>
              <a:gd name="T19" fmla="*/ 119 h 353"/>
              <a:gd name="T20" fmla="*/ 1159 w 1914"/>
              <a:gd name="T21" fmla="*/ 253 h 353"/>
              <a:gd name="T22" fmla="*/ 1093 w 1914"/>
              <a:gd name="T23" fmla="*/ 247 h 353"/>
              <a:gd name="T24" fmla="*/ 1155 w 1914"/>
              <a:gd name="T25" fmla="*/ 142 h 353"/>
              <a:gd name="T26" fmla="*/ 1749 w 1914"/>
              <a:gd name="T27" fmla="*/ 45 h 353"/>
              <a:gd name="T28" fmla="*/ 1598 w 1914"/>
              <a:gd name="T29" fmla="*/ 120 h 353"/>
              <a:gd name="T30" fmla="*/ 1694 w 1914"/>
              <a:gd name="T31" fmla="*/ 255 h 353"/>
              <a:gd name="T32" fmla="*/ 1642 w 1914"/>
              <a:gd name="T33" fmla="*/ 247 h 353"/>
              <a:gd name="T34" fmla="*/ 1702 w 1914"/>
              <a:gd name="T35" fmla="*/ 141 h 353"/>
              <a:gd name="T36" fmla="*/ 528 w 1914"/>
              <a:gd name="T37" fmla="*/ 92 h 353"/>
              <a:gd name="T38" fmla="*/ 429 w 1914"/>
              <a:gd name="T39" fmla="*/ 175 h 353"/>
              <a:gd name="T40" fmla="*/ 461 w 1914"/>
              <a:gd name="T41" fmla="*/ 175 h 353"/>
              <a:gd name="T42" fmla="*/ 555 w 1914"/>
              <a:gd name="T43" fmla="*/ 175 h 353"/>
              <a:gd name="T44" fmla="*/ 576 w 1914"/>
              <a:gd name="T45" fmla="*/ 114 h 353"/>
              <a:gd name="T46" fmla="*/ 1341 w 1914"/>
              <a:gd name="T47" fmla="*/ 172 h 353"/>
              <a:gd name="T48" fmla="*/ 1239 w 1914"/>
              <a:gd name="T49" fmla="*/ 200 h 353"/>
              <a:gd name="T50" fmla="*/ 1209 w 1914"/>
              <a:gd name="T51" fmla="*/ 197 h 353"/>
              <a:gd name="T52" fmla="*/ 1317 w 1914"/>
              <a:gd name="T53" fmla="*/ 262 h 353"/>
              <a:gd name="T54" fmla="*/ 1495 w 1914"/>
              <a:gd name="T55" fmla="*/ 92 h 353"/>
              <a:gd name="T56" fmla="*/ 1369 w 1914"/>
              <a:gd name="T57" fmla="*/ 278 h 353"/>
              <a:gd name="T58" fmla="*/ 1517 w 1914"/>
              <a:gd name="T59" fmla="*/ 138 h 353"/>
              <a:gd name="T60" fmla="*/ 1553 w 1914"/>
              <a:gd name="T61" fmla="*/ 175 h 353"/>
              <a:gd name="T62" fmla="*/ 701 w 1914"/>
              <a:gd name="T63" fmla="*/ 91 h 353"/>
              <a:gd name="T64" fmla="*/ 619 w 1914"/>
              <a:gd name="T65" fmla="*/ 257 h 353"/>
              <a:gd name="T66" fmla="*/ 729 w 1914"/>
              <a:gd name="T67" fmla="*/ 232 h 353"/>
              <a:gd name="T68" fmla="*/ 767 w 1914"/>
              <a:gd name="T69" fmla="*/ 202 h 353"/>
              <a:gd name="T70" fmla="*/ 728 w 1914"/>
              <a:gd name="T71" fmla="*/ 137 h 353"/>
              <a:gd name="T72" fmla="*/ 728 w 1914"/>
              <a:gd name="T73" fmla="*/ 137 h 353"/>
              <a:gd name="T74" fmla="*/ 1777 w 1914"/>
              <a:gd name="T75" fmla="*/ 142 h 353"/>
              <a:gd name="T76" fmla="*/ 1836 w 1914"/>
              <a:gd name="T77" fmla="*/ 204 h 353"/>
              <a:gd name="T78" fmla="*/ 1765 w 1914"/>
              <a:gd name="T79" fmla="*/ 227 h 353"/>
              <a:gd name="T80" fmla="*/ 1799 w 1914"/>
              <a:gd name="T81" fmla="*/ 279 h 353"/>
              <a:gd name="T82" fmla="*/ 1853 w 1914"/>
              <a:gd name="T83" fmla="*/ 178 h 353"/>
              <a:gd name="T84" fmla="*/ 1855 w 1914"/>
              <a:gd name="T85" fmla="*/ 123 h 353"/>
              <a:gd name="T86" fmla="*/ 1911 w 1914"/>
              <a:gd name="T87" fmla="*/ 118 h 353"/>
              <a:gd name="T88" fmla="*/ 286 w 1914"/>
              <a:gd name="T89" fmla="*/ 14 h 353"/>
              <a:gd name="T90" fmla="*/ 193 w 1914"/>
              <a:gd name="T91" fmla="*/ 74 h 353"/>
              <a:gd name="T92" fmla="*/ 198 w 1914"/>
              <a:gd name="T93" fmla="*/ 353 h 353"/>
              <a:gd name="T94" fmla="*/ 172 w 1914"/>
              <a:gd name="T95" fmla="*/ 9 h 353"/>
              <a:gd name="T96" fmla="*/ 51 w 1914"/>
              <a:gd name="T97" fmla="*/ 85 h 353"/>
              <a:gd name="T98" fmla="*/ 362 w 1914"/>
              <a:gd name="T99" fmla="*/ 17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4" h="353">
                <a:moveTo>
                  <a:pt x="824" y="249"/>
                </a:moveTo>
                <a:cubicBezTo>
                  <a:pt x="822" y="249"/>
                  <a:pt x="820" y="249"/>
                  <a:pt x="818" y="247"/>
                </a:cubicBezTo>
                <a:cubicBezTo>
                  <a:pt x="818" y="246"/>
                  <a:pt x="818" y="244"/>
                  <a:pt x="818" y="241"/>
                </a:cubicBezTo>
                <a:cubicBezTo>
                  <a:pt x="848" y="124"/>
                  <a:pt x="848" y="124"/>
                  <a:pt x="848" y="124"/>
                </a:cubicBezTo>
                <a:cubicBezTo>
                  <a:pt x="901" y="124"/>
                  <a:pt x="901" y="124"/>
                  <a:pt x="901" y="124"/>
                </a:cubicBezTo>
                <a:cubicBezTo>
                  <a:pt x="908" y="96"/>
                  <a:pt x="908" y="96"/>
                  <a:pt x="908" y="96"/>
                </a:cubicBezTo>
                <a:cubicBezTo>
                  <a:pt x="856" y="96"/>
                  <a:pt x="856" y="96"/>
                  <a:pt x="856" y="96"/>
                </a:cubicBezTo>
                <a:cubicBezTo>
                  <a:pt x="869" y="45"/>
                  <a:pt x="869" y="45"/>
                  <a:pt x="869" y="45"/>
                </a:cubicBezTo>
                <a:cubicBezTo>
                  <a:pt x="837" y="45"/>
                  <a:pt x="837" y="45"/>
                  <a:pt x="837" y="45"/>
                </a:cubicBezTo>
                <a:cubicBezTo>
                  <a:pt x="824" y="96"/>
                  <a:pt x="824" y="96"/>
                  <a:pt x="824" y="96"/>
                </a:cubicBezTo>
                <a:cubicBezTo>
                  <a:pt x="796" y="96"/>
                  <a:pt x="796" y="96"/>
                  <a:pt x="796" y="96"/>
                </a:cubicBezTo>
                <a:cubicBezTo>
                  <a:pt x="789" y="124"/>
                  <a:pt x="789" y="124"/>
                  <a:pt x="789" y="124"/>
                </a:cubicBezTo>
                <a:cubicBezTo>
                  <a:pt x="816" y="124"/>
                  <a:pt x="816" y="124"/>
                  <a:pt x="816" y="124"/>
                </a:cubicBezTo>
                <a:cubicBezTo>
                  <a:pt x="788" y="235"/>
                  <a:pt x="788" y="235"/>
                  <a:pt x="788" y="235"/>
                </a:cubicBezTo>
                <a:cubicBezTo>
                  <a:pt x="788" y="235"/>
                  <a:pt x="788" y="235"/>
                  <a:pt x="788" y="235"/>
                </a:cubicBezTo>
                <a:cubicBezTo>
                  <a:pt x="788" y="235"/>
                  <a:pt x="788" y="235"/>
                  <a:pt x="788" y="235"/>
                </a:cubicBezTo>
                <a:cubicBezTo>
                  <a:pt x="788" y="235"/>
                  <a:pt x="787" y="242"/>
                  <a:pt x="787" y="246"/>
                </a:cubicBezTo>
                <a:cubicBezTo>
                  <a:pt x="787" y="269"/>
                  <a:pt x="799" y="281"/>
                  <a:pt x="822" y="281"/>
                </a:cubicBezTo>
                <a:cubicBezTo>
                  <a:pt x="841" y="281"/>
                  <a:pt x="860" y="273"/>
                  <a:pt x="861" y="273"/>
                </a:cubicBezTo>
                <a:cubicBezTo>
                  <a:pt x="862" y="272"/>
                  <a:pt x="862" y="272"/>
                  <a:pt x="862" y="272"/>
                </a:cubicBezTo>
                <a:cubicBezTo>
                  <a:pt x="873" y="231"/>
                  <a:pt x="873" y="231"/>
                  <a:pt x="873" y="231"/>
                </a:cubicBezTo>
                <a:cubicBezTo>
                  <a:pt x="865" y="235"/>
                  <a:pt x="865" y="235"/>
                  <a:pt x="865" y="235"/>
                </a:cubicBezTo>
                <a:cubicBezTo>
                  <a:pt x="865" y="235"/>
                  <a:pt x="839" y="249"/>
                  <a:pt x="824" y="249"/>
                </a:cubicBezTo>
                <a:close/>
                <a:moveTo>
                  <a:pt x="1024" y="130"/>
                </a:moveTo>
                <a:cubicBezTo>
                  <a:pt x="1034" y="92"/>
                  <a:pt x="1034" y="92"/>
                  <a:pt x="1034" y="92"/>
                </a:cubicBezTo>
                <a:cubicBezTo>
                  <a:pt x="1029" y="92"/>
                  <a:pt x="1029" y="92"/>
                  <a:pt x="1029" y="92"/>
                </a:cubicBezTo>
                <a:cubicBezTo>
                  <a:pt x="991" y="92"/>
                  <a:pt x="973" y="112"/>
                  <a:pt x="955" y="130"/>
                </a:cubicBezTo>
                <a:cubicBezTo>
                  <a:pt x="954" y="131"/>
                  <a:pt x="953" y="132"/>
                  <a:pt x="952" y="133"/>
                </a:cubicBezTo>
                <a:cubicBezTo>
                  <a:pt x="962" y="96"/>
                  <a:pt x="962" y="96"/>
                  <a:pt x="962" y="96"/>
                </a:cubicBezTo>
                <a:cubicBezTo>
                  <a:pt x="930" y="96"/>
                  <a:pt x="930" y="96"/>
                  <a:pt x="930" y="96"/>
                </a:cubicBezTo>
                <a:cubicBezTo>
                  <a:pt x="883" y="278"/>
                  <a:pt x="883" y="278"/>
                  <a:pt x="883" y="278"/>
                </a:cubicBezTo>
                <a:cubicBezTo>
                  <a:pt x="915" y="278"/>
                  <a:pt x="915" y="278"/>
                  <a:pt x="915" y="278"/>
                </a:cubicBezTo>
                <a:cubicBezTo>
                  <a:pt x="936" y="197"/>
                  <a:pt x="936" y="197"/>
                  <a:pt x="936" y="197"/>
                </a:cubicBezTo>
                <a:cubicBezTo>
                  <a:pt x="937" y="195"/>
                  <a:pt x="943" y="178"/>
                  <a:pt x="957" y="162"/>
                </a:cubicBezTo>
                <a:cubicBezTo>
                  <a:pt x="974" y="141"/>
                  <a:pt x="995" y="130"/>
                  <a:pt x="1020" y="130"/>
                </a:cubicBezTo>
                <a:cubicBezTo>
                  <a:pt x="1020" y="130"/>
                  <a:pt x="1024" y="130"/>
                  <a:pt x="1024" y="130"/>
                </a:cubicBezTo>
                <a:close/>
                <a:moveTo>
                  <a:pt x="1122" y="92"/>
                </a:moveTo>
                <a:cubicBezTo>
                  <a:pt x="1122" y="92"/>
                  <a:pt x="1122" y="92"/>
                  <a:pt x="1122" y="92"/>
                </a:cubicBezTo>
                <a:cubicBezTo>
                  <a:pt x="1122" y="92"/>
                  <a:pt x="1122" y="92"/>
                  <a:pt x="1122" y="92"/>
                </a:cubicBezTo>
                <a:cubicBezTo>
                  <a:pt x="1097" y="92"/>
                  <a:pt x="1072" y="102"/>
                  <a:pt x="1051" y="119"/>
                </a:cubicBezTo>
                <a:cubicBezTo>
                  <a:pt x="1030" y="137"/>
                  <a:pt x="1017" y="161"/>
                  <a:pt x="1012" y="186"/>
                </a:cubicBezTo>
                <a:cubicBezTo>
                  <a:pt x="1007" y="212"/>
                  <a:pt x="1013" y="236"/>
                  <a:pt x="1028" y="254"/>
                </a:cubicBezTo>
                <a:cubicBezTo>
                  <a:pt x="1042" y="271"/>
                  <a:pt x="1064" y="281"/>
                  <a:pt x="1088" y="281"/>
                </a:cubicBezTo>
                <a:cubicBezTo>
                  <a:pt x="1113" y="281"/>
                  <a:pt x="1138" y="271"/>
                  <a:pt x="1159" y="253"/>
                </a:cubicBezTo>
                <a:cubicBezTo>
                  <a:pt x="1180" y="236"/>
                  <a:pt x="1194" y="212"/>
                  <a:pt x="1198" y="187"/>
                </a:cubicBezTo>
                <a:cubicBezTo>
                  <a:pt x="1203" y="161"/>
                  <a:pt x="1197" y="137"/>
                  <a:pt x="1182" y="119"/>
                </a:cubicBezTo>
                <a:cubicBezTo>
                  <a:pt x="1168" y="102"/>
                  <a:pt x="1146" y="92"/>
                  <a:pt x="1122" y="92"/>
                </a:cubicBezTo>
                <a:close/>
                <a:moveTo>
                  <a:pt x="1093" y="247"/>
                </a:moveTo>
                <a:cubicBezTo>
                  <a:pt x="1078" y="247"/>
                  <a:pt x="1064" y="241"/>
                  <a:pt x="1055" y="231"/>
                </a:cubicBezTo>
                <a:cubicBezTo>
                  <a:pt x="1046" y="219"/>
                  <a:pt x="1042" y="204"/>
                  <a:pt x="1045" y="187"/>
                </a:cubicBezTo>
                <a:cubicBezTo>
                  <a:pt x="1051" y="153"/>
                  <a:pt x="1084" y="126"/>
                  <a:pt x="1117" y="126"/>
                </a:cubicBezTo>
                <a:cubicBezTo>
                  <a:pt x="1133" y="126"/>
                  <a:pt x="1146" y="132"/>
                  <a:pt x="1155" y="142"/>
                </a:cubicBezTo>
                <a:cubicBezTo>
                  <a:pt x="1165" y="154"/>
                  <a:pt x="1168" y="169"/>
                  <a:pt x="1165" y="186"/>
                </a:cubicBezTo>
                <a:cubicBezTo>
                  <a:pt x="1159" y="220"/>
                  <a:pt x="1127" y="247"/>
                  <a:pt x="1093" y="247"/>
                </a:cubicBezTo>
                <a:moveTo>
                  <a:pt x="1781" y="45"/>
                </a:moveTo>
                <a:cubicBezTo>
                  <a:pt x="1749" y="45"/>
                  <a:pt x="1749" y="45"/>
                  <a:pt x="1749" y="45"/>
                </a:cubicBezTo>
                <a:cubicBezTo>
                  <a:pt x="1726" y="134"/>
                  <a:pt x="1726" y="134"/>
                  <a:pt x="1726" y="134"/>
                </a:cubicBezTo>
                <a:cubicBezTo>
                  <a:pt x="1721" y="123"/>
                  <a:pt x="1714" y="114"/>
                  <a:pt x="1706" y="107"/>
                </a:cubicBezTo>
                <a:cubicBezTo>
                  <a:pt x="1694" y="97"/>
                  <a:pt x="1679" y="92"/>
                  <a:pt x="1662" y="92"/>
                </a:cubicBezTo>
                <a:cubicBezTo>
                  <a:pt x="1640" y="92"/>
                  <a:pt x="1617" y="102"/>
                  <a:pt x="1598" y="120"/>
                </a:cubicBezTo>
                <a:cubicBezTo>
                  <a:pt x="1580" y="137"/>
                  <a:pt x="1567" y="161"/>
                  <a:pt x="1563" y="186"/>
                </a:cubicBezTo>
                <a:cubicBezTo>
                  <a:pt x="1559" y="213"/>
                  <a:pt x="1565" y="239"/>
                  <a:pt x="1580" y="257"/>
                </a:cubicBezTo>
                <a:cubicBezTo>
                  <a:pt x="1593" y="273"/>
                  <a:pt x="1612" y="281"/>
                  <a:pt x="1632" y="281"/>
                </a:cubicBezTo>
                <a:cubicBezTo>
                  <a:pt x="1654" y="281"/>
                  <a:pt x="1676" y="272"/>
                  <a:pt x="1694" y="255"/>
                </a:cubicBezTo>
                <a:cubicBezTo>
                  <a:pt x="1689" y="278"/>
                  <a:pt x="1689" y="278"/>
                  <a:pt x="1689" y="278"/>
                </a:cubicBezTo>
                <a:cubicBezTo>
                  <a:pt x="1721" y="278"/>
                  <a:pt x="1721" y="278"/>
                  <a:pt x="1721" y="278"/>
                </a:cubicBezTo>
                <a:lnTo>
                  <a:pt x="1781" y="45"/>
                </a:lnTo>
                <a:close/>
                <a:moveTo>
                  <a:pt x="1642" y="247"/>
                </a:moveTo>
                <a:cubicBezTo>
                  <a:pt x="1626" y="247"/>
                  <a:pt x="1613" y="242"/>
                  <a:pt x="1604" y="231"/>
                </a:cubicBezTo>
                <a:cubicBezTo>
                  <a:pt x="1594" y="219"/>
                  <a:pt x="1591" y="204"/>
                  <a:pt x="1594" y="187"/>
                </a:cubicBezTo>
                <a:cubicBezTo>
                  <a:pt x="1600" y="153"/>
                  <a:pt x="1632" y="126"/>
                  <a:pt x="1665" y="126"/>
                </a:cubicBezTo>
                <a:cubicBezTo>
                  <a:pt x="1680" y="126"/>
                  <a:pt x="1693" y="131"/>
                  <a:pt x="1702" y="141"/>
                </a:cubicBezTo>
                <a:cubicBezTo>
                  <a:pt x="1711" y="151"/>
                  <a:pt x="1715" y="165"/>
                  <a:pt x="1714" y="180"/>
                </a:cubicBezTo>
                <a:cubicBezTo>
                  <a:pt x="1708" y="202"/>
                  <a:pt x="1708" y="202"/>
                  <a:pt x="1708" y="202"/>
                </a:cubicBezTo>
                <a:cubicBezTo>
                  <a:pt x="1696" y="229"/>
                  <a:pt x="1669" y="247"/>
                  <a:pt x="1642" y="247"/>
                </a:cubicBezTo>
                <a:moveTo>
                  <a:pt x="528" y="92"/>
                </a:moveTo>
                <a:cubicBezTo>
                  <a:pt x="528" y="92"/>
                  <a:pt x="528" y="92"/>
                  <a:pt x="528" y="92"/>
                </a:cubicBezTo>
                <a:cubicBezTo>
                  <a:pt x="528" y="92"/>
                  <a:pt x="528" y="92"/>
                  <a:pt x="528" y="92"/>
                </a:cubicBezTo>
                <a:cubicBezTo>
                  <a:pt x="485" y="92"/>
                  <a:pt x="441" y="129"/>
                  <a:pt x="429" y="174"/>
                </a:cubicBezTo>
                <a:cubicBezTo>
                  <a:pt x="429" y="174"/>
                  <a:pt x="429" y="175"/>
                  <a:pt x="429" y="175"/>
                </a:cubicBezTo>
                <a:cubicBezTo>
                  <a:pt x="402" y="278"/>
                  <a:pt x="402" y="278"/>
                  <a:pt x="402" y="278"/>
                </a:cubicBezTo>
                <a:cubicBezTo>
                  <a:pt x="435" y="278"/>
                  <a:pt x="435" y="278"/>
                  <a:pt x="435" y="278"/>
                </a:cubicBezTo>
                <a:cubicBezTo>
                  <a:pt x="461" y="177"/>
                  <a:pt x="461" y="177"/>
                  <a:pt x="461" y="177"/>
                </a:cubicBezTo>
                <a:cubicBezTo>
                  <a:pt x="461" y="177"/>
                  <a:pt x="461" y="176"/>
                  <a:pt x="461" y="175"/>
                </a:cubicBezTo>
                <a:cubicBezTo>
                  <a:pt x="468" y="148"/>
                  <a:pt x="495" y="125"/>
                  <a:pt x="522" y="125"/>
                </a:cubicBezTo>
                <a:cubicBezTo>
                  <a:pt x="533" y="125"/>
                  <a:pt x="543" y="130"/>
                  <a:pt x="550" y="138"/>
                </a:cubicBezTo>
                <a:cubicBezTo>
                  <a:pt x="557" y="147"/>
                  <a:pt x="559" y="160"/>
                  <a:pt x="555" y="174"/>
                </a:cubicBezTo>
                <a:cubicBezTo>
                  <a:pt x="555" y="174"/>
                  <a:pt x="555" y="174"/>
                  <a:pt x="555" y="175"/>
                </a:cubicBezTo>
                <a:cubicBezTo>
                  <a:pt x="528" y="278"/>
                  <a:pt x="528" y="278"/>
                  <a:pt x="528" y="278"/>
                </a:cubicBezTo>
                <a:cubicBezTo>
                  <a:pt x="560" y="278"/>
                  <a:pt x="560" y="278"/>
                  <a:pt x="560" y="278"/>
                </a:cubicBezTo>
                <a:cubicBezTo>
                  <a:pt x="560" y="278"/>
                  <a:pt x="586" y="176"/>
                  <a:pt x="586" y="175"/>
                </a:cubicBezTo>
                <a:cubicBezTo>
                  <a:pt x="592" y="152"/>
                  <a:pt x="588" y="130"/>
                  <a:pt x="576" y="114"/>
                </a:cubicBezTo>
                <a:cubicBezTo>
                  <a:pt x="565" y="100"/>
                  <a:pt x="548" y="92"/>
                  <a:pt x="528" y="92"/>
                </a:cubicBezTo>
                <a:close/>
                <a:moveTo>
                  <a:pt x="1392" y="96"/>
                </a:moveTo>
                <a:cubicBezTo>
                  <a:pt x="1360" y="96"/>
                  <a:pt x="1360" y="96"/>
                  <a:pt x="1360" y="96"/>
                </a:cubicBezTo>
                <a:cubicBezTo>
                  <a:pt x="1341" y="172"/>
                  <a:pt x="1341" y="172"/>
                  <a:pt x="1341" y="172"/>
                </a:cubicBezTo>
                <a:cubicBezTo>
                  <a:pt x="1333" y="200"/>
                  <a:pt x="1333" y="200"/>
                  <a:pt x="1333" y="200"/>
                </a:cubicBezTo>
                <a:cubicBezTo>
                  <a:pt x="1326" y="229"/>
                  <a:pt x="1302" y="249"/>
                  <a:pt x="1273" y="249"/>
                </a:cubicBezTo>
                <a:cubicBezTo>
                  <a:pt x="1261" y="249"/>
                  <a:pt x="1251" y="244"/>
                  <a:pt x="1245" y="236"/>
                </a:cubicBezTo>
                <a:cubicBezTo>
                  <a:pt x="1238" y="227"/>
                  <a:pt x="1236" y="214"/>
                  <a:pt x="1239" y="200"/>
                </a:cubicBezTo>
                <a:cubicBezTo>
                  <a:pt x="1239" y="200"/>
                  <a:pt x="1240" y="199"/>
                  <a:pt x="1240" y="199"/>
                </a:cubicBezTo>
                <a:cubicBezTo>
                  <a:pt x="1266" y="96"/>
                  <a:pt x="1266" y="96"/>
                  <a:pt x="1266" y="96"/>
                </a:cubicBezTo>
                <a:cubicBezTo>
                  <a:pt x="1235" y="96"/>
                  <a:pt x="1235" y="96"/>
                  <a:pt x="1235" y="96"/>
                </a:cubicBezTo>
                <a:cubicBezTo>
                  <a:pt x="1209" y="197"/>
                  <a:pt x="1209" y="197"/>
                  <a:pt x="1209" y="197"/>
                </a:cubicBezTo>
                <a:cubicBezTo>
                  <a:pt x="1209" y="197"/>
                  <a:pt x="1209" y="198"/>
                  <a:pt x="1209" y="198"/>
                </a:cubicBezTo>
                <a:cubicBezTo>
                  <a:pt x="1203" y="222"/>
                  <a:pt x="1206" y="244"/>
                  <a:pt x="1219" y="260"/>
                </a:cubicBezTo>
                <a:cubicBezTo>
                  <a:pt x="1230" y="274"/>
                  <a:pt x="1247" y="282"/>
                  <a:pt x="1267" y="282"/>
                </a:cubicBezTo>
                <a:cubicBezTo>
                  <a:pt x="1292" y="282"/>
                  <a:pt x="1307" y="272"/>
                  <a:pt x="1317" y="262"/>
                </a:cubicBezTo>
                <a:cubicBezTo>
                  <a:pt x="1313" y="278"/>
                  <a:pt x="1313" y="278"/>
                  <a:pt x="1313" y="278"/>
                </a:cubicBezTo>
                <a:cubicBezTo>
                  <a:pt x="1346" y="278"/>
                  <a:pt x="1346" y="278"/>
                  <a:pt x="1346" y="278"/>
                </a:cubicBezTo>
                <a:lnTo>
                  <a:pt x="1392" y="96"/>
                </a:lnTo>
                <a:close/>
                <a:moveTo>
                  <a:pt x="1495" y="92"/>
                </a:moveTo>
                <a:cubicBezTo>
                  <a:pt x="1495" y="92"/>
                  <a:pt x="1495" y="92"/>
                  <a:pt x="1495" y="92"/>
                </a:cubicBezTo>
                <a:cubicBezTo>
                  <a:pt x="1495" y="92"/>
                  <a:pt x="1495" y="92"/>
                  <a:pt x="1495" y="92"/>
                </a:cubicBezTo>
                <a:cubicBezTo>
                  <a:pt x="1452" y="92"/>
                  <a:pt x="1408" y="129"/>
                  <a:pt x="1396" y="174"/>
                </a:cubicBezTo>
                <a:cubicBezTo>
                  <a:pt x="1396" y="174"/>
                  <a:pt x="1369" y="278"/>
                  <a:pt x="1369" y="278"/>
                </a:cubicBezTo>
                <a:cubicBezTo>
                  <a:pt x="1401" y="278"/>
                  <a:pt x="1401" y="278"/>
                  <a:pt x="1401" y="278"/>
                </a:cubicBezTo>
                <a:cubicBezTo>
                  <a:pt x="1401" y="278"/>
                  <a:pt x="1428" y="176"/>
                  <a:pt x="1428" y="175"/>
                </a:cubicBezTo>
                <a:cubicBezTo>
                  <a:pt x="1435" y="148"/>
                  <a:pt x="1462" y="125"/>
                  <a:pt x="1489" y="125"/>
                </a:cubicBezTo>
                <a:cubicBezTo>
                  <a:pt x="1500" y="125"/>
                  <a:pt x="1510" y="130"/>
                  <a:pt x="1517" y="138"/>
                </a:cubicBezTo>
                <a:cubicBezTo>
                  <a:pt x="1524" y="147"/>
                  <a:pt x="1526" y="160"/>
                  <a:pt x="1522" y="174"/>
                </a:cubicBezTo>
                <a:cubicBezTo>
                  <a:pt x="1522" y="174"/>
                  <a:pt x="1495" y="278"/>
                  <a:pt x="1495" y="278"/>
                </a:cubicBezTo>
                <a:cubicBezTo>
                  <a:pt x="1526" y="278"/>
                  <a:pt x="1526" y="278"/>
                  <a:pt x="1526" y="278"/>
                </a:cubicBezTo>
                <a:cubicBezTo>
                  <a:pt x="1526" y="278"/>
                  <a:pt x="1553" y="176"/>
                  <a:pt x="1553" y="175"/>
                </a:cubicBezTo>
                <a:cubicBezTo>
                  <a:pt x="1559" y="152"/>
                  <a:pt x="1555" y="130"/>
                  <a:pt x="1543" y="114"/>
                </a:cubicBezTo>
                <a:cubicBezTo>
                  <a:pt x="1532" y="100"/>
                  <a:pt x="1515" y="92"/>
                  <a:pt x="1495" y="92"/>
                </a:cubicBezTo>
                <a:close/>
                <a:moveTo>
                  <a:pt x="701" y="91"/>
                </a:moveTo>
                <a:cubicBezTo>
                  <a:pt x="701" y="91"/>
                  <a:pt x="701" y="91"/>
                  <a:pt x="701" y="91"/>
                </a:cubicBezTo>
                <a:cubicBezTo>
                  <a:pt x="701" y="91"/>
                  <a:pt x="701" y="91"/>
                  <a:pt x="701" y="91"/>
                </a:cubicBezTo>
                <a:cubicBezTo>
                  <a:pt x="678" y="91"/>
                  <a:pt x="656" y="101"/>
                  <a:pt x="637" y="119"/>
                </a:cubicBezTo>
                <a:cubicBezTo>
                  <a:pt x="618" y="136"/>
                  <a:pt x="606" y="160"/>
                  <a:pt x="602" y="185"/>
                </a:cubicBezTo>
                <a:cubicBezTo>
                  <a:pt x="597" y="213"/>
                  <a:pt x="604" y="239"/>
                  <a:pt x="619" y="257"/>
                </a:cubicBezTo>
                <a:cubicBezTo>
                  <a:pt x="632" y="272"/>
                  <a:pt x="650" y="281"/>
                  <a:pt x="671" y="281"/>
                </a:cubicBezTo>
                <a:cubicBezTo>
                  <a:pt x="705" y="281"/>
                  <a:pt x="723" y="276"/>
                  <a:pt x="744" y="262"/>
                </a:cubicBezTo>
                <a:cubicBezTo>
                  <a:pt x="747" y="259"/>
                  <a:pt x="747" y="259"/>
                  <a:pt x="747" y="259"/>
                </a:cubicBezTo>
                <a:cubicBezTo>
                  <a:pt x="729" y="232"/>
                  <a:pt x="729" y="232"/>
                  <a:pt x="729" y="232"/>
                </a:cubicBezTo>
                <a:cubicBezTo>
                  <a:pt x="726" y="234"/>
                  <a:pt x="726" y="234"/>
                  <a:pt x="726" y="234"/>
                </a:cubicBezTo>
                <a:cubicBezTo>
                  <a:pt x="707" y="245"/>
                  <a:pt x="697" y="247"/>
                  <a:pt x="675" y="247"/>
                </a:cubicBezTo>
                <a:cubicBezTo>
                  <a:pt x="651" y="247"/>
                  <a:pt x="633" y="229"/>
                  <a:pt x="631" y="202"/>
                </a:cubicBezTo>
                <a:cubicBezTo>
                  <a:pt x="767" y="202"/>
                  <a:pt x="767" y="202"/>
                  <a:pt x="767" y="202"/>
                </a:cubicBezTo>
                <a:cubicBezTo>
                  <a:pt x="767" y="202"/>
                  <a:pt x="770" y="191"/>
                  <a:pt x="770" y="186"/>
                </a:cubicBezTo>
                <a:cubicBezTo>
                  <a:pt x="775" y="159"/>
                  <a:pt x="768" y="133"/>
                  <a:pt x="753" y="115"/>
                </a:cubicBezTo>
                <a:cubicBezTo>
                  <a:pt x="740" y="99"/>
                  <a:pt x="722" y="91"/>
                  <a:pt x="701" y="91"/>
                </a:cubicBezTo>
                <a:close/>
                <a:moveTo>
                  <a:pt x="728" y="137"/>
                </a:moveTo>
                <a:cubicBezTo>
                  <a:pt x="736" y="146"/>
                  <a:pt x="741" y="159"/>
                  <a:pt x="741" y="173"/>
                </a:cubicBezTo>
                <a:cubicBezTo>
                  <a:pt x="635" y="173"/>
                  <a:pt x="635" y="173"/>
                  <a:pt x="635" y="173"/>
                </a:cubicBezTo>
                <a:cubicBezTo>
                  <a:pt x="645" y="145"/>
                  <a:pt x="671" y="124"/>
                  <a:pt x="697" y="124"/>
                </a:cubicBezTo>
                <a:cubicBezTo>
                  <a:pt x="709" y="124"/>
                  <a:pt x="720" y="129"/>
                  <a:pt x="728" y="137"/>
                </a:cubicBezTo>
                <a:close/>
                <a:moveTo>
                  <a:pt x="1911" y="118"/>
                </a:moveTo>
                <a:cubicBezTo>
                  <a:pt x="1902" y="109"/>
                  <a:pt x="1882" y="98"/>
                  <a:pt x="1860" y="94"/>
                </a:cubicBezTo>
                <a:cubicBezTo>
                  <a:pt x="1853" y="93"/>
                  <a:pt x="1847" y="93"/>
                  <a:pt x="1842" y="93"/>
                </a:cubicBezTo>
                <a:cubicBezTo>
                  <a:pt x="1803" y="93"/>
                  <a:pt x="1781" y="117"/>
                  <a:pt x="1777" y="142"/>
                </a:cubicBezTo>
                <a:cubicBezTo>
                  <a:pt x="1773" y="161"/>
                  <a:pt x="1786" y="182"/>
                  <a:pt x="1808" y="192"/>
                </a:cubicBezTo>
                <a:cubicBezTo>
                  <a:pt x="1808" y="192"/>
                  <a:pt x="1808" y="192"/>
                  <a:pt x="1808" y="192"/>
                </a:cubicBezTo>
                <a:cubicBezTo>
                  <a:pt x="1808" y="192"/>
                  <a:pt x="1808" y="192"/>
                  <a:pt x="1808" y="192"/>
                </a:cubicBezTo>
                <a:cubicBezTo>
                  <a:pt x="1836" y="204"/>
                  <a:pt x="1836" y="204"/>
                  <a:pt x="1836" y="204"/>
                </a:cubicBezTo>
                <a:cubicBezTo>
                  <a:pt x="1858" y="214"/>
                  <a:pt x="1859" y="224"/>
                  <a:pt x="1858" y="231"/>
                </a:cubicBezTo>
                <a:cubicBezTo>
                  <a:pt x="1856" y="241"/>
                  <a:pt x="1848" y="253"/>
                  <a:pt x="1824" y="253"/>
                </a:cubicBezTo>
                <a:cubicBezTo>
                  <a:pt x="1818" y="253"/>
                  <a:pt x="1813" y="252"/>
                  <a:pt x="1806" y="251"/>
                </a:cubicBezTo>
                <a:cubicBezTo>
                  <a:pt x="1790" y="248"/>
                  <a:pt x="1774" y="237"/>
                  <a:pt x="1765" y="227"/>
                </a:cubicBezTo>
                <a:cubicBezTo>
                  <a:pt x="1762" y="224"/>
                  <a:pt x="1762" y="224"/>
                  <a:pt x="1762" y="224"/>
                </a:cubicBezTo>
                <a:cubicBezTo>
                  <a:pt x="1739" y="248"/>
                  <a:pt x="1739" y="248"/>
                  <a:pt x="1739" y="248"/>
                </a:cubicBezTo>
                <a:cubicBezTo>
                  <a:pt x="1742" y="251"/>
                  <a:pt x="1742" y="251"/>
                  <a:pt x="1742" y="251"/>
                </a:cubicBezTo>
                <a:cubicBezTo>
                  <a:pt x="1749" y="258"/>
                  <a:pt x="1772" y="274"/>
                  <a:pt x="1799" y="279"/>
                </a:cubicBezTo>
                <a:cubicBezTo>
                  <a:pt x="1806" y="280"/>
                  <a:pt x="1814" y="281"/>
                  <a:pt x="1821" y="281"/>
                </a:cubicBezTo>
                <a:cubicBezTo>
                  <a:pt x="1838" y="281"/>
                  <a:pt x="1853" y="277"/>
                  <a:pt x="1865" y="270"/>
                </a:cubicBezTo>
                <a:cubicBezTo>
                  <a:pt x="1878" y="261"/>
                  <a:pt x="1886" y="249"/>
                  <a:pt x="1889" y="233"/>
                </a:cubicBezTo>
                <a:cubicBezTo>
                  <a:pt x="1892" y="215"/>
                  <a:pt x="1890" y="195"/>
                  <a:pt x="1853" y="178"/>
                </a:cubicBezTo>
                <a:cubicBezTo>
                  <a:pt x="1825" y="165"/>
                  <a:pt x="1825" y="165"/>
                  <a:pt x="1825" y="165"/>
                </a:cubicBezTo>
                <a:cubicBezTo>
                  <a:pt x="1811" y="158"/>
                  <a:pt x="1807" y="154"/>
                  <a:pt x="1808" y="146"/>
                </a:cubicBezTo>
                <a:cubicBezTo>
                  <a:pt x="1812" y="125"/>
                  <a:pt x="1830" y="121"/>
                  <a:pt x="1841" y="121"/>
                </a:cubicBezTo>
                <a:cubicBezTo>
                  <a:pt x="1845" y="121"/>
                  <a:pt x="1850" y="122"/>
                  <a:pt x="1855" y="123"/>
                </a:cubicBezTo>
                <a:cubicBezTo>
                  <a:pt x="1872" y="126"/>
                  <a:pt x="1886" y="135"/>
                  <a:pt x="1894" y="142"/>
                </a:cubicBezTo>
                <a:cubicBezTo>
                  <a:pt x="1897" y="145"/>
                  <a:pt x="1897" y="145"/>
                  <a:pt x="1897" y="145"/>
                </a:cubicBezTo>
                <a:cubicBezTo>
                  <a:pt x="1914" y="120"/>
                  <a:pt x="1914" y="120"/>
                  <a:pt x="1914" y="120"/>
                </a:cubicBezTo>
                <a:lnTo>
                  <a:pt x="1911" y="118"/>
                </a:lnTo>
                <a:close/>
                <a:moveTo>
                  <a:pt x="1818" y="123"/>
                </a:moveTo>
                <a:cubicBezTo>
                  <a:pt x="1818" y="123"/>
                  <a:pt x="1818" y="123"/>
                  <a:pt x="1818" y="123"/>
                </a:cubicBezTo>
                <a:cubicBezTo>
                  <a:pt x="1818" y="123"/>
                  <a:pt x="1818" y="123"/>
                  <a:pt x="1818" y="123"/>
                </a:cubicBezTo>
                <a:close/>
                <a:moveTo>
                  <a:pt x="286" y="14"/>
                </a:moveTo>
                <a:cubicBezTo>
                  <a:pt x="312" y="42"/>
                  <a:pt x="345" y="86"/>
                  <a:pt x="346" y="130"/>
                </a:cubicBezTo>
                <a:cubicBezTo>
                  <a:pt x="349" y="191"/>
                  <a:pt x="307" y="261"/>
                  <a:pt x="222" y="268"/>
                </a:cubicBezTo>
                <a:cubicBezTo>
                  <a:pt x="148" y="274"/>
                  <a:pt x="103" y="216"/>
                  <a:pt x="101" y="174"/>
                </a:cubicBezTo>
                <a:cubicBezTo>
                  <a:pt x="96" y="105"/>
                  <a:pt x="148" y="72"/>
                  <a:pt x="193" y="74"/>
                </a:cubicBezTo>
                <a:cubicBezTo>
                  <a:pt x="266" y="75"/>
                  <a:pt x="286" y="152"/>
                  <a:pt x="289" y="179"/>
                </a:cubicBezTo>
                <a:cubicBezTo>
                  <a:pt x="321" y="125"/>
                  <a:pt x="288" y="0"/>
                  <a:pt x="170" y="1"/>
                </a:cubicBezTo>
                <a:cubicBezTo>
                  <a:pt x="107" y="0"/>
                  <a:pt x="14" y="55"/>
                  <a:pt x="16" y="174"/>
                </a:cubicBezTo>
                <a:cubicBezTo>
                  <a:pt x="19" y="296"/>
                  <a:pt x="112" y="353"/>
                  <a:pt x="198" y="353"/>
                </a:cubicBezTo>
                <a:cubicBezTo>
                  <a:pt x="297" y="353"/>
                  <a:pt x="374" y="272"/>
                  <a:pt x="377" y="181"/>
                </a:cubicBezTo>
                <a:cubicBezTo>
                  <a:pt x="379" y="87"/>
                  <a:pt x="324" y="40"/>
                  <a:pt x="286" y="14"/>
                </a:cubicBezTo>
                <a:close/>
                <a:moveTo>
                  <a:pt x="51" y="85"/>
                </a:moveTo>
                <a:cubicBezTo>
                  <a:pt x="62" y="60"/>
                  <a:pt x="104" y="10"/>
                  <a:pt x="172" y="9"/>
                </a:cubicBezTo>
                <a:cubicBezTo>
                  <a:pt x="233" y="8"/>
                  <a:pt x="267" y="40"/>
                  <a:pt x="279" y="97"/>
                </a:cubicBezTo>
                <a:cubicBezTo>
                  <a:pt x="246" y="33"/>
                  <a:pt x="184" y="34"/>
                  <a:pt x="162" y="38"/>
                </a:cubicBezTo>
                <a:cubicBezTo>
                  <a:pt x="94" y="52"/>
                  <a:pt x="58" y="116"/>
                  <a:pt x="87" y="185"/>
                </a:cubicBezTo>
                <a:cubicBezTo>
                  <a:pt x="53" y="157"/>
                  <a:pt x="51" y="107"/>
                  <a:pt x="51" y="85"/>
                </a:cubicBezTo>
                <a:close/>
                <a:moveTo>
                  <a:pt x="174" y="327"/>
                </a:moveTo>
                <a:cubicBezTo>
                  <a:pt x="0" y="310"/>
                  <a:pt x="14" y="140"/>
                  <a:pt x="43" y="98"/>
                </a:cubicBezTo>
                <a:cubicBezTo>
                  <a:pt x="33" y="152"/>
                  <a:pt x="30" y="273"/>
                  <a:pt x="160" y="300"/>
                </a:cubicBezTo>
                <a:cubicBezTo>
                  <a:pt x="246" y="318"/>
                  <a:pt x="340" y="265"/>
                  <a:pt x="362" y="170"/>
                </a:cubicBezTo>
                <a:cubicBezTo>
                  <a:pt x="352" y="255"/>
                  <a:pt x="257" y="335"/>
                  <a:pt x="174" y="327"/>
                </a:cubicBezTo>
                <a:close/>
              </a:path>
            </a:pathLst>
          </a:custGeom>
          <a:solidFill>
            <a:schemeClr val="bg1"/>
          </a:solidFill>
          <a:ln>
            <a:noFill/>
          </a:ln>
        </p:spPr>
        <p:txBody>
          <a:bodyPr vert="horz" wrap="square" lIns="82296" tIns="41148" rIns="82296" bIns="4114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4771082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58">
          <p15:clr>
            <a:srgbClr val="FBAE40"/>
          </p15:clr>
        </p15:guide>
        <p15:guide id="2" pos="320">
          <p15:clr>
            <a:srgbClr val="FBAE40"/>
          </p15:clr>
        </p15:guide>
        <p15:guide id="3" pos="6080">
          <p15:clr>
            <a:srgbClr val="FBAE40"/>
          </p15:clr>
        </p15:guide>
        <p15:guide id="4" orient="horz" pos="689">
          <p15:clr>
            <a:srgbClr val="FBAE40"/>
          </p15:clr>
        </p15:guide>
        <p15:guide id="5" orient="horz" pos="325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tx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3" name="Content Placeholder 2"/>
          <p:cNvSpPr>
            <a:spLocks noGrp="1"/>
          </p:cNvSpPr>
          <p:nvPr>
            <p:ph idx="1" hasCustomPrompt="1"/>
          </p:nvPr>
        </p:nvSpPr>
        <p:spPr>
          <a:xfrm>
            <a:off x="457200" y="941647"/>
            <a:ext cx="3929092" cy="3704648"/>
          </a:xfrm>
          <a:prstGeom prst="rect">
            <a:avLst/>
          </a:prstGeom>
        </p:spPr>
        <p:txBody>
          <a:bodyPr lIns="0" tIns="0" rIns="0" bIns="0"/>
          <a:lstStyle>
            <a:lvl1pPr marL="242888" indent="-242888">
              <a:buClr>
                <a:schemeClr val="tx2"/>
              </a:buClr>
              <a:buSzPct val="110000"/>
              <a:buFont typeface="Wingdings" charset="2"/>
              <a:buChar char="§"/>
              <a:defRPr sz="1620" b="0" i="0" baseline="0">
                <a:solidFill>
                  <a:schemeClr val="tx1"/>
                </a:solidFill>
                <a:latin typeface="Flexo Medium" charset="0"/>
                <a:ea typeface="Flexo Medium" charset="0"/>
                <a:cs typeface="Flexo Medium" charset="0"/>
              </a:defRPr>
            </a:lvl1pPr>
            <a:lvl2pPr marL="648000" indent="-231458">
              <a:buSzPct val="110000"/>
              <a:buFont typeface="Wingdings" charset="2"/>
              <a:buChar char="§"/>
              <a:defRPr sz="1440" b="0" i="0">
                <a:solidFill>
                  <a:schemeClr val="tx1"/>
                </a:solidFill>
                <a:latin typeface="Flexo Medium" charset="0"/>
                <a:ea typeface="Flexo Medium" charset="0"/>
                <a:cs typeface="Flexo Medium" charset="0"/>
              </a:defRPr>
            </a:lvl2pPr>
            <a:lvl3pPr marL="1028700" indent="-205740">
              <a:buSzPct val="100000"/>
              <a:buFont typeface="Wingdings" charset="2"/>
              <a:buChar char="§"/>
              <a:defRPr sz="1440" b="0" i="0">
                <a:solidFill>
                  <a:schemeClr val="tx1"/>
                </a:solidFill>
                <a:latin typeface="Flexo Medium" charset="0"/>
                <a:ea typeface="Flexo Medium" charset="0"/>
                <a:cs typeface="Flexo Medium" charset="0"/>
              </a:defRPr>
            </a:lvl3pPr>
            <a:lvl4pPr marL="1440180" indent="-205740">
              <a:buSzPct val="100000"/>
              <a:buFont typeface="Wingdings" charset="2"/>
              <a:buChar char="§"/>
              <a:defRPr sz="1440" b="0" i="0">
                <a:solidFill>
                  <a:schemeClr val="tx1"/>
                </a:solidFill>
                <a:latin typeface="Flexo Medium" charset="0"/>
                <a:ea typeface="Flexo Medium" charset="0"/>
                <a:cs typeface="Flexo Medium" charset="0"/>
              </a:defRPr>
            </a:lvl4pPr>
            <a:lvl5pPr marL="1851660" indent="-205740">
              <a:buSzPct val="100000"/>
              <a:buFont typeface="Wingdings" charset="2"/>
              <a:buChar char="§"/>
              <a:defRPr sz="1440" b="0" i="0">
                <a:solidFill>
                  <a:schemeClr val="tx1"/>
                </a:solidFill>
                <a:latin typeface="Flexo Medium" charset="0"/>
                <a:ea typeface="Flexo Medium" charset="0"/>
                <a:cs typeface="Flexo Medium" charset="0"/>
              </a:defRPr>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9" name="Rectangle 8"/>
          <p:cNvSpPr/>
          <p:nvPr userDrawn="1"/>
        </p:nvSpPr>
        <p:spPr>
          <a:xfrm>
            <a:off x="0" y="374333"/>
            <a:ext cx="368618" cy="245746"/>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20" name="Rectangle 19"/>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22" name="TextBox 21"/>
          <p:cNvSpPr txBox="1"/>
          <p:nvPr userDrawn="1"/>
        </p:nvSpPr>
        <p:spPr>
          <a:xfrm>
            <a:off x="20799090" y="546362"/>
            <a:ext cx="726604" cy="553933"/>
          </a:xfrm>
          <a:prstGeom prst="rect">
            <a:avLst/>
          </a:prstGeom>
          <a:noFill/>
        </p:spPr>
        <p:txBody>
          <a:bodyPr wrap="none" lIns="164526" tIns="82264" rIns="164526" bIns="82264" rtlCol="0">
            <a:spAutoFit/>
          </a:bodyPr>
          <a:lstStyle/>
          <a:p>
            <a:pPr algn="ctr"/>
            <a:fld id="{260E2A6B-A809-4840-BF14-8648BC0BDF87}" type="slidenum">
              <a:rPr lang="id-ID" sz="2520" b="1" smtClean="0">
                <a:solidFill>
                  <a:schemeClr val="bg1"/>
                </a:solidFill>
                <a:latin typeface="Raleway Light"/>
                <a:cs typeface="Raleway Light"/>
              </a:rPr>
              <a:pPr algn="ctr"/>
              <a:t>‹#›</a:t>
            </a:fld>
            <a:endParaRPr lang="id-ID" sz="2520" dirty="0">
              <a:solidFill>
                <a:schemeClr val="bg1"/>
              </a:solidFill>
              <a:latin typeface="Raleway Light"/>
              <a:cs typeface="Raleway Light"/>
            </a:endParaRPr>
          </a:p>
        </p:txBody>
      </p:sp>
      <p:sp>
        <p:nvSpPr>
          <p:cNvPr id="23" name="TextBox 22"/>
          <p:cNvSpPr txBox="1"/>
          <p:nvPr userDrawn="1"/>
        </p:nvSpPr>
        <p:spPr>
          <a:xfrm>
            <a:off x="20936250" y="683522"/>
            <a:ext cx="726604" cy="553933"/>
          </a:xfrm>
          <a:prstGeom prst="rect">
            <a:avLst/>
          </a:prstGeom>
          <a:noFill/>
        </p:spPr>
        <p:txBody>
          <a:bodyPr wrap="none" lIns="164526" tIns="82264" rIns="164526" bIns="82264" rtlCol="0">
            <a:spAutoFit/>
          </a:bodyPr>
          <a:lstStyle/>
          <a:p>
            <a:pPr algn="ctr"/>
            <a:fld id="{260E2A6B-A809-4840-BF14-8648BC0BDF87}" type="slidenum">
              <a:rPr lang="id-ID" sz="2520" b="1" smtClean="0">
                <a:solidFill>
                  <a:schemeClr val="bg1"/>
                </a:solidFill>
                <a:latin typeface="Raleway Light"/>
                <a:cs typeface="Raleway Light"/>
              </a:rPr>
              <a:pPr algn="ctr"/>
              <a:t>‹#›</a:t>
            </a:fld>
            <a:endParaRPr lang="id-ID" sz="2520" dirty="0">
              <a:solidFill>
                <a:schemeClr val="bg1"/>
              </a:solidFill>
              <a:latin typeface="Raleway Light"/>
              <a:cs typeface="Raleway Light"/>
            </a:endParaRPr>
          </a:p>
        </p:txBody>
      </p:sp>
      <p:sp>
        <p:nvSpPr>
          <p:cNvPr id="18" name="Rectangle 17"/>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19" name="TextBox 18"/>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bg1"/>
                </a:solidFill>
                <a:latin typeface="Flexo Heavy" charset="0"/>
                <a:ea typeface="Flexo Heavy" charset="0"/>
                <a:cs typeface="Flexo Heavy" charset="0"/>
              </a:rPr>
              <a:t>‹#›</a:t>
            </a:fld>
            <a:endParaRPr lang="en-US" sz="900" b="1" i="0" dirty="0">
              <a:solidFill>
                <a:schemeClr val="bg1"/>
              </a:solidFill>
              <a:latin typeface="Flexo Heavy" charset="0"/>
              <a:ea typeface="Flexo Heavy" charset="0"/>
              <a:cs typeface="Flexo Heavy" charset="0"/>
            </a:endParaRPr>
          </a:p>
        </p:txBody>
      </p:sp>
      <p:sp>
        <p:nvSpPr>
          <p:cNvPr id="24" name="TextBox 23"/>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27" name="Group 26"/>
          <p:cNvGrpSpPr/>
          <p:nvPr userDrawn="1"/>
        </p:nvGrpSpPr>
        <p:grpSpPr>
          <a:xfrm>
            <a:off x="7476599" y="4809148"/>
            <a:ext cx="1212389" cy="223079"/>
            <a:chOff x="539750" y="4732064"/>
            <a:chExt cx="2778125" cy="511175"/>
          </a:xfrm>
        </p:grpSpPr>
        <p:sp>
          <p:nvSpPr>
            <p:cNvPr id="28"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Content Placeholder 2"/>
          <p:cNvSpPr>
            <a:spLocks noGrp="1"/>
          </p:cNvSpPr>
          <p:nvPr>
            <p:ph idx="10" hasCustomPrompt="1"/>
          </p:nvPr>
        </p:nvSpPr>
        <p:spPr>
          <a:xfrm>
            <a:off x="4757708" y="941647"/>
            <a:ext cx="3929092" cy="3704648"/>
          </a:xfrm>
          <a:prstGeom prst="rect">
            <a:avLst/>
          </a:prstGeom>
        </p:spPr>
        <p:txBody>
          <a:bodyPr lIns="0" tIns="0" rIns="0" bIns="0"/>
          <a:lstStyle>
            <a:lvl1pPr marL="242888" indent="-242888">
              <a:buClr>
                <a:schemeClr val="tx2"/>
              </a:buClr>
              <a:buSzPct val="110000"/>
              <a:buFont typeface="Wingdings" charset="2"/>
              <a:buChar char="§"/>
              <a:defRPr sz="1620" b="0" i="0" baseline="0">
                <a:solidFill>
                  <a:schemeClr val="tx1"/>
                </a:solidFill>
                <a:latin typeface="Flexo Medium" charset="0"/>
                <a:ea typeface="Flexo Medium" charset="0"/>
                <a:cs typeface="Flexo Medium" charset="0"/>
              </a:defRPr>
            </a:lvl1pPr>
            <a:lvl2pPr marL="648000" indent="-231458">
              <a:buSzPct val="110000"/>
              <a:buFont typeface="Wingdings" charset="2"/>
              <a:buChar char="§"/>
              <a:defRPr sz="1440" b="0" i="0">
                <a:solidFill>
                  <a:schemeClr val="tx1"/>
                </a:solidFill>
                <a:latin typeface="Flexo Medium" charset="0"/>
                <a:ea typeface="Flexo Medium" charset="0"/>
                <a:cs typeface="Flexo Medium" charset="0"/>
              </a:defRPr>
            </a:lvl2pPr>
            <a:lvl3pPr marL="1028700" indent="-205740">
              <a:buSzPct val="100000"/>
              <a:buFont typeface="Wingdings" charset="2"/>
              <a:buChar char="§"/>
              <a:defRPr sz="1440" b="0" i="0">
                <a:solidFill>
                  <a:schemeClr val="tx1"/>
                </a:solidFill>
                <a:latin typeface="Flexo Medium" charset="0"/>
                <a:ea typeface="Flexo Medium" charset="0"/>
                <a:cs typeface="Flexo Medium" charset="0"/>
              </a:defRPr>
            </a:lvl3pPr>
            <a:lvl4pPr marL="1440180" indent="-205740">
              <a:buSzPct val="100000"/>
              <a:buFont typeface="Wingdings" charset="2"/>
              <a:buChar char="§"/>
              <a:defRPr sz="1440" b="0" i="0">
                <a:solidFill>
                  <a:schemeClr val="tx1"/>
                </a:solidFill>
                <a:latin typeface="Flexo Medium" charset="0"/>
                <a:ea typeface="Flexo Medium" charset="0"/>
                <a:cs typeface="Flexo Medium" charset="0"/>
              </a:defRPr>
            </a:lvl4pPr>
            <a:lvl5pPr marL="1851660" indent="-205740">
              <a:buSzPct val="100000"/>
              <a:buFont typeface="Wingdings" charset="2"/>
              <a:buChar char="§"/>
              <a:defRPr sz="1440" b="0" i="0">
                <a:solidFill>
                  <a:schemeClr val="tx1"/>
                </a:solidFill>
                <a:latin typeface="Flexo Medium" charset="0"/>
                <a:ea typeface="Flexo Medium" charset="0"/>
                <a:cs typeface="Flexo Medium" charset="0"/>
              </a:defRPr>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10577630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58">
          <p15:clr>
            <a:srgbClr val="FBAE40"/>
          </p15:clr>
        </p15:guide>
        <p15:guide id="2" pos="320">
          <p15:clr>
            <a:srgbClr val="FBAE40"/>
          </p15:clr>
        </p15:guide>
        <p15:guide id="3" pos="6080">
          <p15:clr>
            <a:srgbClr val="FBAE40"/>
          </p15:clr>
        </p15:guide>
        <p15:guide id="4" orient="horz" pos="689">
          <p15:clr>
            <a:srgbClr val="FBAE40"/>
          </p15:clr>
        </p15:guide>
        <p15:guide id="5" orient="horz" pos="325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17" name="TextBox 16"/>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bg1"/>
                </a:solidFill>
                <a:latin typeface="Flexo Heavy" charset="0"/>
                <a:ea typeface="Flexo Heavy" charset="0"/>
                <a:cs typeface="Flexo Heavy" charset="0"/>
              </a:rPr>
              <a:t>‹#›</a:t>
            </a:fld>
            <a:endParaRPr lang="en-US" sz="900" b="1" i="0" dirty="0">
              <a:solidFill>
                <a:schemeClr val="bg1"/>
              </a:solidFill>
              <a:latin typeface="Flexo Heavy" charset="0"/>
              <a:ea typeface="Flexo Heavy" charset="0"/>
              <a:cs typeface="Flexo Heavy" charset="0"/>
            </a:endParaRPr>
          </a:p>
        </p:txBody>
      </p:sp>
      <p:sp>
        <p:nvSpPr>
          <p:cNvPr id="18" name="TextBox 17"/>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19" name="Group 18"/>
          <p:cNvGrpSpPr/>
          <p:nvPr userDrawn="1"/>
        </p:nvGrpSpPr>
        <p:grpSpPr>
          <a:xfrm>
            <a:off x="7476599" y="4809148"/>
            <a:ext cx="1212389" cy="223079"/>
            <a:chOff x="539750" y="4732064"/>
            <a:chExt cx="2778125" cy="511175"/>
          </a:xfrm>
        </p:grpSpPr>
        <p:sp>
          <p:nvSpPr>
            <p:cNvPr id="20"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93702985"/>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left to the edge, 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tx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12" name="Rectangle 11"/>
          <p:cNvSpPr/>
          <p:nvPr userDrawn="1"/>
        </p:nvSpPr>
        <p:spPr>
          <a:xfrm>
            <a:off x="0" y="374333"/>
            <a:ext cx="368618" cy="245746"/>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3" name="Rectangle 12"/>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15" name="TextBox 14"/>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bg1"/>
                </a:solidFill>
                <a:latin typeface="Flexo Heavy" charset="0"/>
                <a:ea typeface="Flexo Heavy" charset="0"/>
                <a:cs typeface="Flexo Heavy" charset="0"/>
              </a:rPr>
              <a:t>‹#›</a:t>
            </a:fld>
            <a:endParaRPr lang="en-US" sz="900" b="1" i="0" dirty="0">
              <a:solidFill>
                <a:schemeClr val="bg1"/>
              </a:solidFill>
              <a:latin typeface="Flexo Heavy" charset="0"/>
              <a:ea typeface="Flexo Heavy" charset="0"/>
              <a:cs typeface="Flexo Heavy" charset="0"/>
            </a:endParaRPr>
          </a:p>
        </p:txBody>
      </p:sp>
      <p:sp>
        <p:nvSpPr>
          <p:cNvPr id="16" name="TextBox 15"/>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10" name="Group 9"/>
          <p:cNvGrpSpPr/>
          <p:nvPr userDrawn="1"/>
        </p:nvGrpSpPr>
        <p:grpSpPr>
          <a:xfrm>
            <a:off x="7476599" y="4809148"/>
            <a:ext cx="1212389" cy="223079"/>
            <a:chOff x="539750" y="4732064"/>
            <a:chExt cx="2778125" cy="511175"/>
          </a:xfrm>
        </p:grpSpPr>
        <p:sp>
          <p:nvSpPr>
            <p:cNvPr id="18"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icture Placeholder 2"/>
          <p:cNvSpPr>
            <a:spLocks noGrp="1"/>
          </p:cNvSpPr>
          <p:nvPr>
            <p:ph type="pic" sz="quarter" idx="10"/>
          </p:nvPr>
        </p:nvSpPr>
        <p:spPr>
          <a:xfrm>
            <a:off x="0" y="984409"/>
            <a:ext cx="5110639" cy="3661886"/>
          </a:xfrm>
          <a:prstGeom prst="rect">
            <a:avLst/>
          </a:prstGeom>
        </p:spPr>
        <p:txBody>
          <a:bodyPr/>
          <a:lstStyle>
            <a:lvl1pPr marL="0" indent="0" algn="ctr">
              <a:buNone/>
              <a:defRPr sz="1350">
                <a:solidFill>
                  <a:schemeClr val="tx1"/>
                </a:solidFill>
              </a:defRPr>
            </a:lvl1pPr>
          </a:lstStyle>
          <a:p>
            <a:r>
              <a:rPr lang="en-US" dirty="0" smtClean="0"/>
              <a:t>Drag picture to placeholder or click icon to add</a:t>
            </a:r>
            <a:endParaRPr lang="en-US" dirty="0"/>
          </a:p>
        </p:txBody>
      </p:sp>
      <p:sp>
        <p:nvSpPr>
          <p:cNvPr id="22" name="Text Placeholder 3"/>
          <p:cNvSpPr>
            <a:spLocks noGrp="1"/>
          </p:cNvSpPr>
          <p:nvPr>
            <p:ph type="body" sz="quarter" idx="12" hasCustomPrompt="1"/>
          </p:nvPr>
        </p:nvSpPr>
        <p:spPr>
          <a:xfrm>
            <a:off x="4396043" y="1329609"/>
            <a:ext cx="3939064" cy="2972358"/>
          </a:xfrm>
          <a:prstGeom prst="rect">
            <a:avLst/>
          </a:prstGeom>
        </p:spPr>
        <p:txBody>
          <a:bodyPr lIns="0" tIns="0" rIns="0" bIns="0" anchor="ctr"/>
          <a:lstStyle>
            <a:lvl1pPr marL="0" indent="0">
              <a:buNone/>
              <a:defRPr sz="1620" b="0" i="0">
                <a:latin typeface="Flexo Medium" charset="0"/>
                <a:ea typeface="Flexo Medium" charset="0"/>
                <a:cs typeface="Flexo Medium" charset="0"/>
              </a:defRPr>
            </a:lvl1pPr>
            <a:lvl2pPr marL="444342" indent="0">
              <a:buNone/>
              <a:defRPr sz="1620" b="0" i="0">
                <a:latin typeface="Flexo Medium" charset="0"/>
                <a:ea typeface="Flexo Medium" charset="0"/>
                <a:cs typeface="Flexo Medium" charset="0"/>
              </a:defRPr>
            </a:lvl2pPr>
            <a:lvl3pPr marL="822960" indent="0">
              <a:buNone/>
              <a:defRPr sz="1620" b="0" i="0">
                <a:latin typeface="Flexo Medium" charset="0"/>
                <a:ea typeface="Flexo Medium" charset="0"/>
                <a:cs typeface="Flexo Medium" charset="0"/>
              </a:defRPr>
            </a:lvl3pPr>
            <a:lvl4pPr marL="1234440" indent="0">
              <a:buNone/>
              <a:defRPr sz="1620" b="0" i="0">
                <a:latin typeface="Flexo Medium" charset="0"/>
                <a:ea typeface="Flexo Medium" charset="0"/>
                <a:cs typeface="Flexo Medium" charset="0"/>
              </a:defRPr>
            </a:lvl4pPr>
            <a:lvl5pPr marL="1645920" indent="0">
              <a:buNone/>
              <a:defRPr sz="1620" b="0" i="0">
                <a:latin typeface="Flexo Medium" charset="0"/>
                <a:ea typeface="Flexo Medium" charset="0"/>
                <a:cs typeface="Flexo Medium" charset="0"/>
              </a:defRPr>
            </a:lvl5pPr>
          </a:lstStyle>
          <a:p>
            <a:pPr lvl="0"/>
            <a:r>
              <a:rPr lang="en-US" dirty="0" smtClean="0"/>
              <a:t>Click to edit text</a:t>
            </a:r>
            <a:endParaRPr lang="en-US" dirty="0"/>
          </a:p>
        </p:txBody>
      </p:sp>
    </p:spTree>
    <p:extLst>
      <p:ext uri="{BB962C8B-B14F-4D97-AF65-F5344CB8AC3E}">
        <p14:creationId xmlns:p14="http://schemas.microsoft.com/office/powerpoint/2010/main" val="521338737"/>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mage right to the edge, text lef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tx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12" name="Rectangle 11"/>
          <p:cNvSpPr/>
          <p:nvPr userDrawn="1"/>
        </p:nvSpPr>
        <p:spPr>
          <a:xfrm>
            <a:off x="0" y="374333"/>
            <a:ext cx="368618" cy="245746"/>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3" name="Rectangle 12"/>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0"/>
          </p:nvPr>
        </p:nvSpPr>
        <p:spPr>
          <a:xfrm>
            <a:off x="4029298" y="984409"/>
            <a:ext cx="5110639" cy="3661886"/>
          </a:xfrm>
          <a:prstGeom prst="rect">
            <a:avLst/>
          </a:prstGeom>
        </p:spPr>
        <p:txBody>
          <a:bodyPr/>
          <a:lstStyle>
            <a:lvl1pPr marL="0" indent="0" algn="ctr">
              <a:buNone/>
              <a:defRPr sz="1350">
                <a:solidFill>
                  <a:schemeClr val="tx1"/>
                </a:solidFill>
              </a:defRPr>
            </a:lvl1pPr>
          </a:lstStyle>
          <a:p>
            <a:r>
              <a:rPr lang="en-US" dirty="0" smtClean="0"/>
              <a:t>Drag picture to placeholder or click icon to add</a:t>
            </a:r>
            <a:endParaRPr lang="en-US" dirty="0"/>
          </a:p>
        </p:txBody>
      </p:sp>
      <p:sp>
        <p:nvSpPr>
          <p:cNvPr id="17" name="Rectangle 16"/>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21" name="TextBox 20"/>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bg1"/>
                </a:solidFill>
                <a:latin typeface="Flexo Heavy" charset="0"/>
                <a:ea typeface="Flexo Heavy" charset="0"/>
                <a:cs typeface="Flexo Heavy" charset="0"/>
              </a:rPr>
              <a:t>‹#›</a:t>
            </a:fld>
            <a:endParaRPr lang="en-US" sz="900" b="1" i="0" dirty="0">
              <a:solidFill>
                <a:schemeClr val="bg1"/>
              </a:solidFill>
              <a:latin typeface="Flexo Heavy" charset="0"/>
              <a:ea typeface="Flexo Heavy" charset="0"/>
              <a:cs typeface="Flexo Heavy" charset="0"/>
            </a:endParaRPr>
          </a:p>
        </p:txBody>
      </p:sp>
      <p:sp>
        <p:nvSpPr>
          <p:cNvPr id="22" name="TextBox 21"/>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23" name="Group 22"/>
          <p:cNvGrpSpPr/>
          <p:nvPr userDrawn="1"/>
        </p:nvGrpSpPr>
        <p:grpSpPr>
          <a:xfrm>
            <a:off x="7476599" y="4809148"/>
            <a:ext cx="1212389" cy="223079"/>
            <a:chOff x="539750" y="4732064"/>
            <a:chExt cx="2778125" cy="511175"/>
          </a:xfrm>
        </p:grpSpPr>
        <p:sp>
          <p:nvSpPr>
            <p:cNvPr id="24"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Text Placeholder 3"/>
          <p:cNvSpPr>
            <a:spLocks noGrp="1"/>
          </p:cNvSpPr>
          <p:nvPr>
            <p:ph type="body" sz="quarter" idx="12" hasCustomPrompt="1"/>
          </p:nvPr>
        </p:nvSpPr>
        <p:spPr>
          <a:xfrm>
            <a:off x="808891" y="1329609"/>
            <a:ext cx="3939064" cy="2972358"/>
          </a:xfrm>
          <a:prstGeom prst="rect">
            <a:avLst/>
          </a:prstGeom>
        </p:spPr>
        <p:txBody>
          <a:bodyPr lIns="0" tIns="0" rIns="0" bIns="0" anchor="ctr"/>
          <a:lstStyle>
            <a:lvl1pPr marL="0" indent="0">
              <a:buNone/>
              <a:defRPr sz="1620" b="0" i="0">
                <a:latin typeface="Flexo Medium" charset="0"/>
                <a:ea typeface="Flexo Medium" charset="0"/>
                <a:cs typeface="Flexo Medium" charset="0"/>
              </a:defRPr>
            </a:lvl1pPr>
            <a:lvl2pPr marL="444342" indent="0">
              <a:buNone/>
              <a:defRPr sz="1620" b="0" i="0">
                <a:latin typeface="Flexo Medium" charset="0"/>
                <a:ea typeface="Flexo Medium" charset="0"/>
                <a:cs typeface="Flexo Medium" charset="0"/>
              </a:defRPr>
            </a:lvl2pPr>
            <a:lvl3pPr marL="822960" indent="0">
              <a:buNone/>
              <a:defRPr sz="1620" b="0" i="0">
                <a:latin typeface="Flexo Medium" charset="0"/>
                <a:ea typeface="Flexo Medium" charset="0"/>
                <a:cs typeface="Flexo Medium" charset="0"/>
              </a:defRPr>
            </a:lvl3pPr>
            <a:lvl4pPr marL="1234440" indent="0">
              <a:buNone/>
              <a:defRPr sz="1620" b="0" i="0">
                <a:latin typeface="Flexo Medium" charset="0"/>
                <a:ea typeface="Flexo Medium" charset="0"/>
                <a:cs typeface="Flexo Medium" charset="0"/>
              </a:defRPr>
            </a:lvl4pPr>
            <a:lvl5pPr marL="1645920" indent="0">
              <a:buNone/>
              <a:defRPr sz="1620" b="0" i="0">
                <a:latin typeface="Flexo Medium" charset="0"/>
                <a:ea typeface="Flexo Medium" charset="0"/>
                <a:cs typeface="Flexo Medium" charset="0"/>
              </a:defRPr>
            </a:lvl5pPr>
          </a:lstStyle>
          <a:p>
            <a:pPr lvl="0"/>
            <a:r>
              <a:rPr lang="en-US" dirty="0" smtClean="0"/>
              <a:t>Click to edit text</a:t>
            </a:r>
            <a:endParaRPr lang="en-US" dirty="0"/>
          </a:p>
        </p:txBody>
      </p:sp>
    </p:spTree>
    <p:extLst>
      <p:ext uri="{BB962C8B-B14F-4D97-AF65-F5344CB8AC3E}">
        <p14:creationId xmlns:p14="http://schemas.microsoft.com/office/powerpoint/2010/main" val="1991972104"/>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tx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12" name="Rectangle 11"/>
          <p:cNvSpPr/>
          <p:nvPr userDrawn="1"/>
        </p:nvSpPr>
        <p:spPr>
          <a:xfrm>
            <a:off x="0" y="374333"/>
            <a:ext cx="368618" cy="245746"/>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3" name="Rectangle 12"/>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15" name="TextBox 14"/>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bg1"/>
                </a:solidFill>
                <a:latin typeface="Flexo Heavy" charset="0"/>
                <a:ea typeface="Flexo Heavy" charset="0"/>
                <a:cs typeface="Flexo Heavy" charset="0"/>
              </a:rPr>
              <a:t>‹#›</a:t>
            </a:fld>
            <a:endParaRPr lang="en-US" sz="900" b="1" i="0" dirty="0">
              <a:solidFill>
                <a:schemeClr val="bg1"/>
              </a:solidFill>
              <a:latin typeface="Flexo Heavy" charset="0"/>
              <a:ea typeface="Flexo Heavy" charset="0"/>
              <a:cs typeface="Flexo Heavy" charset="0"/>
            </a:endParaRPr>
          </a:p>
        </p:txBody>
      </p:sp>
      <p:sp>
        <p:nvSpPr>
          <p:cNvPr id="16" name="TextBox 15"/>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10" name="Group 9"/>
          <p:cNvGrpSpPr/>
          <p:nvPr userDrawn="1"/>
        </p:nvGrpSpPr>
        <p:grpSpPr>
          <a:xfrm>
            <a:off x="7476599" y="4809148"/>
            <a:ext cx="1212389" cy="223079"/>
            <a:chOff x="539750" y="4732064"/>
            <a:chExt cx="2778125" cy="511175"/>
          </a:xfrm>
        </p:grpSpPr>
        <p:sp>
          <p:nvSpPr>
            <p:cNvPr id="18"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icture Placeholder 2"/>
          <p:cNvSpPr>
            <a:spLocks noGrp="1"/>
          </p:cNvSpPr>
          <p:nvPr>
            <p:ph type="pic" sz="quarter" idx="10"/>
          </p:nvPr>
        </p:nvSpPr>
        <p:spPr>
          <a:xfrm>
            <a:off x="457200" y="984409"/>
            <a:ext cx="4653439" cy="3661886"/>
          </a:xfrm>
          <a:prstGeom prst="rect">
            <a:avLst/>
          </a:prstGeom>
        </p:spPr>
        <p:txBody>
          <a:bodyPr/>
          <a:lstStyle>
            <a:lvl1pPr marL="0" indent="0" algn="ctr">
              <a:buNone/>
              <a:defRPr sz="1350">
                <a:solidFill>
                  <a:schemeClr val="tx1"/>
                </a:solidFill>
              </a:defRPr>
            </a:lvl1pPr>
          </a:lstStyle>
          <a:p>
            <a:r>
              <a:rPr lang="en-US" dirty="0" smtClean="0"/>
              <a:t>Drag picture to placeholder or click icon to add</a:t>
            </a:r>
            <a:endParaRPr lang="en-US" dirty="0"/>
          </a:p>
        </p:txBody>
      </p:sp>
      <p:sp>
        <p:nvSpPr>
          <p:cNvPr id="17" name="Text Placeholder 3"/>
          <p:cNvSpPr>
            <a:spLocks noGrp="1"/>
          </p:cNvSpPr>
          <p:nvPr>
            <p:ph type="body" sz="quarter" idx="12" hasCustomPrompt="1"/>
          </p:nvPr>
        </p:nvSpPr>
        <p:spPr>
          <a:xfrm>
            <a:off x="5474474" y="984409"/>
            <a:ext cx="3212326" cy="3661886"/>
          </a:xfrm>
          <a:prstGeom prst="rect">
            <a:avLst/>
          </a:prstGeom>
        </p:spPr>
        <p:txBody>
          <a:bodyPr lIns="0" tIns="0" rIns="0" bIns="0" anchor="t"/>
          <a:lstStyle>
            <a:lvl1pPr marL="0" indent="0">
              <a:buNone/>
              <a:defRPr sz="1620" b="0" i="0">
                <a:latin typeface="Flexo Medium" charset="0"/>
                <a:ea typeface="Flexo Medium" charset="0"/>
                <a:cs typeface="Flexo Medium" charset="0"/>
              </a:defRPr>
            </a:lvl1pPr>
            <a:lvl2pPr marL="444342" indent="0">
              <a:buNone/>
              <a:defRPr sz="1620" b="0" i="0">
                <a:latin typeface="Flexo Medium" charset="0"/>
                <a:ea typeface="Flexo Medium" charset="0"/>
                <a:cs typeface="Flexo Medium" charset="0"/>
              </a:defRPr>
            </a:lvl2pPr>
            <a:lvl3pPr marL="822960" indent="0">
              <a:buNone/>
              <a:defRPr sz="1620" b="0" i="0">
                <a:latin typeface="Flexo Medium" charset="0"/>
                <a:ea typeface="Flexo Medium" charset="0"/>
                <a:cs typeface="Flexo Medium" charset="0"/>
              </a:defRPr>
            </a:lvl3pPr>
            <a:lvl4pPr marL="1234440" indent="0">
              <a:buNone/>
              <a:defRPr sz="1620" b="0" i="0">
                <a:latin typeface="Flexo Medium" charset="0"/>
                <a:ea typeface="Flexo Medium" charset="0"/>
                <a:cs typeface="Flexo Medium" charset="0"/>
              </a:defRPr>
            </a:lvl4pPr>
            <a:lvl5pPr marL="1645920" indent="0">
              <a:buNone/>
              <a:defRPr sz="1620" b="0" i="0">
                <a:latin typeface="Flexo Medium" charset="0"/>
                <a:ea typeface="Flexo Medium" charset="0"/>
                <a:cs typeface="Flexo Medium" charset="0"/>
              </a:defRPr>
            </a:lvl5pPr>
          </a:lstStyle>
          <a:p>
            <a:pPr lvl="0"/>
            <a:r>
              <a:rPr lang="en-US" dirty="0" smtClean="0"/>
              <a:t>Click to edit text</a:t>
            </a:r>
            <a:endParaRPr lang="en-US" dirty="0"/>
          </a:p>
        </p:txBody>
      </p:sp>
    </p:spTree>
    <p:extLst>
      <p:ext uri="{BB962C8B-B14F-4D97-AF65-F5344CB8AC3E}">
        <p14:creationId xmlns:p14="http://schemas.microsoft.com/office/powerpoint/2010/main" val="3354662082"/>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mage right, text lef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tx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12" name="Rectangle 11"/>
          <p:cNvSpPr/>
          <p:nvPr userDrawn="1"/>
        </p:nvSpPr>
        <p:spPr>
          <a:xfrm>
            <a:off x="0" y="374333"/>
            <a:ext cx="368618" cy="245746"/>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3" name="Rectangle 12"/>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15" name="TextBox 14"/>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bg1"/>
                </a:solidFill>
                <a:latin typeface="Flexo Heavy" charset="0"/>
                <a:ea typeface="Flexo Heavy" charset="0"/>
                <a:cs typeface="Flexo Heavy" charset="0"/>
              </a:rPr>
              <a:t>‹#›</a:t>
            </a:fld>
            <a:endParaRPr lang="en-US" sz="900" b="1" i="0" dirty="0">
              <a:solidFill>
                <a:schemeClr val="bg1"/>
              </a:solidFill>
              <a:latin typeface="Flexo Heavy" charset="0"/>
              <a:ea typeface="Flexo Heavy" charset="0"/>
              <a:cs typeface="Flexo Heavy" charset="0"/>
            </a:endParaRPr>
          </a:p>
        </p:txBody>
      </p:sp>
      <p:sp>
        <p:nvSpPr>
          <p:cNvPr id="16" name="TextBox 15"/>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10" name="Group 9"/>
          <p:cNvGrpSpPr/>
          <p:nvPr userDrawn="1"/>
        </p:nvGrpSpPr>
        <p:grpSpPr>
          <a:xfrm>
            <a:off x="7476599" y="4809148"/>
            <a:ext cx="1212389" cy="223079"/>
            <a:chOff x="539750" y="4732064"/>
            <a:chExt cx="2778125" cy="511175"/>
          </a:xfrm>
        </p:grpSpPr>
        <p:sp>
          <p:nvSpPr>
            <p:cNvPr id="18"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icture Placeholder 2"/>
          <p:cNvSpPr>
            <a:spLocks noGrp="1"/>
          </p:cNvSpPr>
          <p:nvPr>
            <p:ph type="pic" sz="quarter" idx="10"/>
          </p:nvPr>
        </p:nvSpPr>
        <p:spPr>
          <a:xfrm>
            <a:off x="4033361" y="984409"/>
            <a:ext cx="4653439" cy="3661886"/>
          </a:xfrm>
          <a:prstGeom prst="rect">
            <a:avLst/>
          </a:prstGeom>
        </p:spPr>
        <p:txBody>
          <a:bodyPr/>
          <a:lstStyle>
            <a:lvl1pPr marL="0" indent="0" algn="ctr">
              <a:buNone/>
              <a:defRPr sz="1350">
                <a:solidFill>
                  <a:schemeClr val="tx1"/>
                </a:solidFill>
              </a:defRPr>
            </a:lvl1pPr>
          </a:lstStyle>
          <a:p>
            <a:r>
              <a:rPr lang="en-US" dirty="0" smtClean="0"/>
              <a:t>Drag picture to placeholder or click icon to add</a:t>
            </a:r>
            <a:endParaRPr lang="en-US" dirty="0"/>
          </a:p>
        </p:txBody>
      </p:sp>
      <p:sp>
        <p:nvSpPr>
          <p:cNvPr id="17" name="Text Placeholder 3"/>
          <p:cNvSpPr>
            <a:spLocks noGrp="1"/>
          </p:cNvSpPr>
          <p:nvPr>
            <p:ph type="body" sz="quarter" idx="12" hasCustomPrompt="1"/>
          </p:nvPr>
        </p:nvSpPr>
        <p:spPr>
          <a:xfrm>
            <a:off x="457200" y="984409"/>
            <a:ext cx="3212326" cy="3661886"/>
          </a:xfrm>
          <a:prstGeom prst="rect">
            <a:avLst/>
          </a:prstGeom>
        </p:spPr>
        <p:txBody>
          <a:bodyPr lIns="0" tIns="0" rIns="0" bIns="0" anchor="t"/>
          <a:lstStyle>
            <a:lvl1pPr marL="0" indent="0">
              <a:buNone/>
              <a:defRPr sz="1620" b="0" i="0">
                <a:latin typeface="Flexo Medium" charset="0"/>
                <a:ea typeface="Flexo Medium" charset="0"/>
                <a:cs typeface="Flexo Medium" charset="0"/>
              </a:defRPr>
            </a:lvl1pPr>
            <a:lvl2pPr marL="444342" indent="0">
              <a:buNone/>
              <a:defRPr sz="1620" b="0" i="0">
                <a:latin typeface="Flexo Medium" charset="0"/>
                <a:ea typeface="Flexo Medium" charset="0"/>
                <a:cs typeface="Flexo Medium" charset="0"/>
              </a:defRPr>
            </a:lvl2pPr>
            <a:lvl3pPr marL="822960" indent="0">
              <a:buNone/>
              <a:defRPr sz="1620" b="0" i="0">
                <a:latin typeface="Flexo Medium" charset="0"/>
                <a:ea typeface="Flexo Medium" charset="0"/>
                <a:cs typeface="Flexo Medium" charset="0"/>
              </a:defRPr>
            </a:lvl3pPr>
            <a:lvl4pPr marL="1234440" indent="0">
              <a:buNone/>
              <a:defRPr sz="1620" b="0" i="0">
                <a:latin typeface="Flexo Medium" charset="0"/>
                <a:ea typeface="Flexo Medium" charset="0"/>
                <a:cs typeface="Flexo Medium" charset="0"/>
              </a:defRPr>
            </a:lvl4pPr>
            <a:lvl5pPr marL="1645920" indent="0">
              <a:buNone/>
              <a:defRPr sz="1620" b="0" i="0">
                <a:latin typeface="Flexo Medium" charset="0"/>
                <a:ea typeface="Flexo Medium" charset="0"/>
                <a:cs typeface="Flexo Medium" charset="0"/>
              </a:defRPr>
            </a:lvl5pPr>
          </a:lstStyle>
          <a:p>
            <a:pPr lvl="0"/>
            <a:r>
              <a:rPr lang="en-US" dirty="0" smtClean="0"/>
              <a:t>Click to edit text</a:t>
            </a:r>
            <a:endParaRPr lang="en-US" dirty="0"/>
          </a:p>
        </p:txBody>
      </p:sp>
    </p:spTree>
    <p:extLst>
      <p:ext uri="{BB962C8B-B14F-4D97-AF65-F5344CB8AC3E}">
        <p14:creationId xmlns:p14="http://schemas.microsoft.com/office/powerpoint/2010/main" val="634920727"/>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Blank with header">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291466"/>
            <a:ext cx="8229600" cy="526588"/>
          </a:xfrm>
          <a:prstGeom prst="rect">
            <a:avLst/>
          </a:prstGeom>
        </p:spPr>
        <p:txBody>
          <a:bodyPr lIns="0" tIns="0" rIns="0" bIns="0" anchor="t" anchorCtr="0"/>
          <a:lstStyle>
            <a:lvl1pPr algn="l">
              <a:defRPr b="1" i="0">
                <a:solidFill>
                  <a:schemeClr val="tx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12" name="Rectangle 11"/>
          <p:cNvSpPr/>
          <p:nvPr userDrawn="1"/>
        </p:nvSpPr>
        <p:spPr>
          <a:xfrm>
            <a:off x="0" y="374333"/>
            <a:ext cx="368618" cy="245746"/>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3" name="Rectangle 12"/>
          <p:cNvSpPr/>
          <p:nvPr userDrawn="1"/>
        </p:nvSpPr>
        <p:spPr>
          <a:xfrm>
            <a:off x="0" y="5102353"/>
            <a:ext cx="9139938"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459634" y="4857997"/>
            <a:ext cx="220028" cy="285503"/>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70" dirty="0"/>
          </a:p>
        </p:txBody>
      </p:sp>
      <p:sp>
        <p:nvSpPr>
          <p:cNvPr id="21" name="TextBox 20"/>
          <p:cNvSpPr txBox="1"/>
          <p:nvPr userDrawn="1"/>
        </p:nvSpPr>
        <p:spPr>
          <a:xfrm>
            <a:off x="410554" y="4857997"/>
            <a:ext cx="318189" cy="369332"/>
          </a:xfrm>
          <a:prstGeom prst="rect">
            <a:avLst/>
          </a:prstGeom>
          <a:noFill/>
        </p:spPr>
        <p:txBody>
          <a:bodyPr wrap="square" rtlCol="0">
            <a:spAutoFit/>
          </a:bodyPr>
          <a:lstStyle/>
          <a:p>
            <a:pPr algn="ctr"/>
            <a:fld id="{EB82CAC5-9983-004B-AE56-7D39E3213BB8}" type="slidenum">
              <a:rPr lang="uk-UA" sz="900" b="1" i="0" smtClean="0">
                <a:solidFill>
                  <a:schemeClr val="bg1"/>
                </a:solidFill>
                <a:latin typeface="Flexo Heavy" charset="0"/>
                <a:ea typeface="Flexo Heavy" charset="0"/>
                <a:cs typeface="Flexo Heavy" charset="0"/>
              </a:rPr>
              <a:t>‹#›</a:t>
            </a:fld>
            <a:endParaRPr lang="en-US" sz="900" b="1" i="0" dirty="0">
              <a:solidFill>
                <a:schemeClr val="bg1"/>
              </a:solidFill>
              <a:latin typeface="Flexo Heavy" charset="0"/>
              <a:ea typeface="Flexo Heavy" charset="0"/>
              <a:cs typeface="Flexo Heavy" charset="0"/>
            </a:endParaRPr>
          </a:p>
        </p:txBody>
      </p:sp>
      <p:sp>
        <p:nvSpPr>
          <p:cNvPr id="22" name="TextBox 21"/>
          <p:cNvSpPr txBox="1"/>
          <p:nvPr userDrawn="1"/>
        </p:nvSpPr>
        <p:spPr>
          <a:xfrm>
            <a:off x="811530" y="4893705"/>
            <a:ext cx="6455093" cy="110800"/>
          </a:xfrm>
          <a:prstGeom prst="rect">
            <a:avLst/>
          </a:prstGeom>
          <a:noFill/>
        </p:spPr>
        <p:txBody>
          <a:bodyPr wrap="square" lIns="0" tIns="0" rIns="0" bIns="0" rtlCol="0" anchor="ctr">
            <a:spAutoFit/>
          </a:bodyPr>
          <a:lstStyle/>
          <a:p>
            <a:pPr lvl="0"/>
            <a:r>
              <a:rPr lang="de-DE" sz="720" b="0" i="0" kern="1200" dirty="0" smtClean="0">
                <a:solidFill>
                  <a:schemeClr val="tx1"/>
                </a:solidFill>
                <a:effectLst/>
                <a:latin typeface="Calibri" charset="0"/>
                <a:ea typeface="+mn-ea"/>
                <a:cs typeface="+mn-cs"/>
              </a:rPr>
              <a:t>© </a:t>
            </a:r>
            <a:r>
              <a:rPr lang="en-US" sz="720" b="0" i="0" dirty="0" smtClean="0">
                <a:solidFill>
                  <a:schemeClr val="accent4"/>
                </a:solidFill>
                <a:latin typeface="Flexo Medium" charset="0"/>
                <a:ea typeface="Flexo Medium" charset="0"/>
                <a:cs typeface="Flexo Medium" charset="0"/>
              </a:rPr>
              <a:t>2017 Netrounds and/or its affiliates. All right reserved. Netrounds Confidential</a:t>
            </a:r>
            <a:endParaRPr lang="en-US" sz="720" b="0" i="0" dirty="0">
              <a:solidFill>
                <a:schemeClr val="accent4"/>
              </a:solidFill>
              <a:latin typeface="Flexo Medium" charset="0"/>
              <a:ea typeface="Flexo Medium" charset="0"/>
              <a:cs typeface="Flexo Medium" charset="0"/>
            </a:endParaRPr>
          </a:p>
        </p:txBody>
      </p:sp>
      <p:grpSp>
        <p:nvGrpSpPr>
          <p:cNvPr id="23" name="Group 22"/>
          <p:cNvGrpSpPr/>
          <p:nvPr userDrawn="1"/>
        </p:nvGrpSpPr>
        <p:grpSpPr>
          <a:xfrm>
            <a:off x="7476599" y="4809148"/>
            <a:ext cx="1212389" cy="223079"/>
            <a:chOff x="539750" y="4732064"/>
            <a:chExt cx="2778125" cy="511175"/>
          </a:xfrm>
        </p:grpSpPr>
        <p:sp>
          <p:nvSpPr>
            <p:cNvPr id="24"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rgbClr val="30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182859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GB" noProof="0" dirty="0"/>
              <a:t>Click icon to add table</a:t>
            </a:r>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pter Cover 1">
    <p:spTree>
      <p:nvGrpSpPr>
        <p:cNvPr id="1" name=""/>
        <p:cNvGrpSpPr/>
        <p:nvPr/>
      </p:nvGrpSpPr>
      <p:grpSpPr>
        <a:xfrm>
          <a:off x="0" y="0"/>
          <a:ext cx="0" cy="0"/>
          <a:chOff x="0" y="0"/>
          <a:chExt cx="0" cy="0"/>
        </a:xfrm>
      </p:grpSpPr>
      <p:sp>
        <p:nvSpPr>
          <p:cNvPr id="7" name="Rectangle 6"/>
          <p:cNvSpPr/>
          <p:nvPr userDrawn="1"/>
        </p:nvSpPr>
        <p:spPr>
          <a:xfrm>
            <a:off x="1" y="0"/>
            <a:ext cx="9143999" cy="51435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2" name="Text Placeholder 34"/>
          <p:cNvSpPr>
            <a:spLocks noGrp="1"/>
          </p:cNvSpPr>
          <p:nvPr>
            <p:ph type="body" sz="quarter" idx="17" hasCustomPrompt="1"/>
          </p:nvPr>
        </p:nvSpPr>
        <p:spPr>
          <a:xfrm>
            <a:off x="457200" y="2762977"/>
            <a:ext cx="6421374" cy="210839"/>
          </a:xfrm>
          <a:prstGeom prst="rect">
            <a:avLst/>
          </a:prstGeom>
        </p:spPr>
        <p:txBody>
          <a:bodyPr lIns="0" tIns="0" rIns="0" bIns="0" anchor="ctr"/>
          <a:lstStyle>
            <a:lvl1pPr marL="0" indent="0">
              <a:buNone/>
              <a:defRPr sz="162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edit subtitle</a:t>
            </a:r>
            <a:endParaRPr lang="en-US" dirty="0"/>
          </a:p>
        </p:txBody>
      </p:sp>
      <p:sp>
        <p:nvSpPr>
          <p:cNvPr id="17" name="Text Placeholder 16"/>
          <p:cNvSpPr>
            <a:spLocks noGrp="1"/>
          </p:cNvSpPr>
          <p:nvPr>
            <p:ph type="body" sz="quarter" idx="18" hasCustomPrompt="1"/>
          </p:nvPr>
        </p:nvSpPr>
        <p:spPr>
          <a:xfrm>
            <a:off x="457200" y="48578"/>
            <a:ext cx="6420803" cy="2355174"/>
          </a:xfrm>
          <a:prstGeom prst="rect">
            <a:avLst/>
          </a:prstGeom>
        </p:spPr>
        <p:txBody>
          <a:bodyPr lIns="0" tIns="0" rIns="0" bIns="0" anchor="b"/>
          <a:lstStyle>
            <a:lvl1pPr marL="0" indent="0">
              <a:buNone/>
              <a:defRPr sz="2700" b="1" i="0">
                <a:solidFill>
                  <a:schemeClr val="bg1"/>
                </a:solidFill>
                <a:latin typeface="Flexo Demi" charset="0"/>
                <a:ea typeface="Flexo Demi" charset="0"/>
                <a:cs typeface="Flexo Demi" charset="0"/>
              </a:defRPr>
            </a:lvl1pPr>
          </a:lstStyle>
          <a:p>
            <a:r>
              <a:rPr lang="en-US" noProof="0" dirty="0" smtClean="0"/>
              <a:t>Click to edit title</a:t>
            </a:r>
            <a:endParaRPr lang="en-US" noProof="0" dirty="0"/>
          </a:p>
        </p:txBody>
      </p:sp>
      <p:grpSp>
        <p:nvGrpSpPr>
          <p:cNvPr id="6" name="Group 5"/>
          <p:cNvGrpSpPr/>
          <p:nvPr userDrawn="1"/>
        </p:nvGrpSpPr>
        <p:grpSpPr>
          <a:xfrm>
            <a:off x="7478078" y="4813245"/>
            <a:ext cx="1208723" cy="222405"/>
            <a:chOff x="539750" y="4732064"/>
            <a:chExt cx="2778125" cy="511175"/>
          </a:xfrm>
        </p:grpSpPr>
        <p:sp>
          <p:nvSpPr>
            <p:cNvPr id="8" name="Freeform 52"/>
            <p:cNvSpPr>
              <a:spLocks noEditPoints="1"/>
            </p:cNvSpPr>
            <p:nvPr/>
          </p:nvSpPr>
          <p:spPr bwMode="auto">
            <a:xfrm>
              <a:off x="1123950" y="4797152"/>
              <a:ext cx="2193925" cy="342900"/>
            </a:xfrm>
            <a:custGeom>
              <a:avLst/>
              <a:gdLst>
                <a:gd name="T0" fmla="*/ 416 w 1512"/>
                <a:gd name="T1" fmla="*/ 196 h 237"/>
                <a:gd name="T2" fmla="*/ 506 w 1512"/>
                <a:gd name="T3" fmla="*/ 51 h 237"/>
                <a:gd name="T4" fmla="*/ 435 w 1512"/>
                <a:gd name="T5" fmla="*/ 0 h 237"/>
                <a:gd name="T6" fmla="*/ 387 w 1512"/>
                <a:gd name="T7" fmla="*/ 79 h 237"/>
                <a:gd name="T8" fmla="*/ 386 w 1512"/>
                <a:gd name="T9" fmla="*/ 190 h 237"/>
                <a:gd name="T10" fmla="*/ 420 w 1512"/>
                <a:gd name="T11" fmla="*/ 236 h 237"/>
                <a:gd name="T12" fmla="*/ 471 w 1512"/>
                <a:gd name="T13" fmla="*/ 186 h 237"/>
                <a:gd name="T14" fmla="*/ 622 w 1512"/>
                <a:gd name="T15" fmla="*/ 85 h 237"/>
                <a:gd name="T16" fmla="*/ 553 w 1512"/>
                <a:gd name="T17" fmla="*/ 85 h 237"/>
                <a:gd name="T18" fmla="*/ 528 w 1512"/>
                <a:gd name="T19" fmla="*/ 51 h 237"/>
                <a:gd name="T20" fmla="*/ 534 w 1512"/>
                <a:gd name="T21" fmla="*/ 152 h 237"/>
                <a:gd name="T22" fmla="*/ 622 w 1512"/>
                <a:gd name="T23" fmla="*/ 85 h 237"/>
                <a:gd name="T24" fmla="*/ 720 w 1512"/>
                <a:gd name="T25" fmla="*/ 47 h 237"/>
                <a:gd name="T26" fmla="*/ 626 w 1512"/>
                <a:gd name="T27" fmla="*/ 209 h 237"/>
                <a:gd name="T28" fmla="*/ 796 w 1512"/>
                <a:gd name="T29" fmla="*/ 142 h 237"/>
                <a:gd name="T30" fmla="*/ 691 w 1512"/>
                <a:gd name="T31" fmla="*/ 202 h 237"/>
                <a:gd name="T32" fmla="*/ 715 w 1512"/>
                <a:gd name="T33" fmla="*/ 81 h 237"/>
                <a:gd name="T34" fmla="*/ 691 w 1512"/>
                <a:gd name="T35" fmla="*/ 202 h 237"/>
                <a:gd name="T36" fmla="*/ 1324 w 1512"/>
                <a:gd name="T37" fmla="*/ 89 h 237"/>
                <a:gd name="T38" fmla="*/ 1196 w 1512"/>
                <a:gd name="T39" fmla="*/ 75 h 237"/>
                <a:gd name="T40" fmla="*/ 1230 w 1512"/>
                <a:gd name="T41" fmla="*/ 236 h 237"/>
                <a:gd name="T42" fmla="*/ 1319 w 1512"/>
                <a:gd name="T43" fmla="*/ 233 h 237"/>
                <a:gd name="T44" fmla="*/ 1202 w 1512"/>
                <a:gd name="T45" fmla="*/ 186 h 237"/>
                <a:gd name="T46" fmla="*/ 1300 w 1512"/>
                <a:gd name="T47" fmla="*/ 96 h 237"/>
                <a:gd name="T48" fmla="*/ 1240 w 1512"/>
                <a:gd name="T49" fmla="*/ 202 h 237"/>
                <a:gd name="T50" fmla="*/ 126 w 1512"/>
                <a:gd name="T51" fmla="*/ 47 h 237"/>
                <a:gd name="T52" fmla="*/ 0 w 1512"/>
                <a:gd name="T53" fmla="*/ 233 h 237"/>
                <a:gd name="T54" fmla="*/ 59 w 1512"/>
                <a:gd name="T55" fmla="*/ 130 h 237"/>
                <a:gd name="T56" fmla="*/ 153 w 1512"/>
                <a:gd name="T57" fmla="*/ 129 h 237"/>
                <a:gd name="T58" fmla="*/ 158 w 1512"/>
                <a:gd name="T59" fmla="*/ 233 h 237"/>
                <a:gd name="T60" fmla="*/ 126 w 1512"/>
                <a:gd name="T61" fmla="*/ 47 h 237"/>
                <a:gd name="T62" fmla="*/ 939 w 1512"/>
                <a:gd name="T63" fmla="*/ 127 h 237"/>
                <a:gd name="T64" fmla="*/ 843 w 1512"/>
                <a:gd name="T65" fmla="*/ 191 h 237"/>
                <a:gd name="T66" fmla="*/ 864 w 1512"/>
                <a:gd name="T67" fmla="*/ 51 h 237"/>
                <a:gd name="T68" fmla="*/ 807 w 1512"/>
                <a:gd name="T69" fmla="*/ 153 h 237"/>
                <a:gd name="T70" fmla="*/ 915 w 1512"/>
                <a:gd name="T71" fmla="*/ 217 h 237"/>
                <a:gd name="T72" fmla="*/ 990 w 1512"/>
                <a:gd name="T73" fmla="*/ 51 h 237"/>
                <a:gd name="T74" fmla="*/ 1093 w 1512"/>
                <a:gd name="T75" fmla="*/ 47 h 237"/>
                <a:gd name="T76" fmla="*/ 999 w 1512"/>
                <a:gd name="T77" fmla="*/ 233 h 237"/>
                <a:gd name="T78" fmla="*/ 1115 w 1512"/>
                <a:gd name="T79" fmla="*/ 93 h 237"/>
                <a:gd name="T80" fmla="*/ 1124 w 1512"/>
                <a:gd name="T81" fmla="*/ 233 h 237"/>
                <a:gd name="T82" fmla="*/ 1093 w 1512"/>
                <a:gd name="T83" fmla="*/ 47 h 237"/>
                <a:gd name="T84" fmla="*/ 299 w 1512"/>
                <a:gd name="T85" fmla="*/ 46 h 237"/>
                <a:gd name="T86" fmla="*/ 217 w 1512"/>
                <a:gd name="T87" fmla="*/ 212 h 237"/>
                <a:gd name="T88" fmla="*/ 345 w 1512"/>
                <a:gd name="T89" fmla="*/ 214 h 237"/>
                <a:gd name="T90" fmla="*/ 273 w 1512"/>
                <a:gd name="T91" fmla="*/ 202 h 237"/>
                <a:gd name="T92" fmla="*/ 368 w 1512"/>
                <a:gd name="T93" fmla="*/ 141 h 237"/>
                <a:gd name="T94" fmla="*/ 326 w 1512"/>
                <a:gd name="T95" fmla="*/ 92 h 237"/>
                <a:gd name="T96" fmla="*/ 295 w 1512"/>
                <a:gd name="T97" fmla="*/ 79 h 237"/>
                <a:gd name="T98" fmla="*/ 1458 w 1512"/>
                <a:gd name="T99" fmla="*/ 49 h 237"/>
                <a:gd name="T100" fmla="*/ 1406 w 1512"/>
                <a:gd name="T101" fmla="*/ 147 h 237"/>
                <a:gd name="T102" fmla="*/ 1434 w 1512"/>
                <a:gd name="T103" fmla="*/ 159 h 237"/>
                <a:gd name="T104" fmla="*/ 1404 w 1512"/>
                <a:gd name="T105" fmla="*/ 206 h 237"/>
                <a:gd name="T106" fmla="*/ 1337 w 1512"/>
                <a:gd name="T107" fmla="*/ 203 h 237"/>
                <a:gd name="T108" fmla="*/ 1419 w 1512"/>
                <a:gd name="T109" fmla="*/ 236 h 237"/>
                <a:gd name="T110" fmla="*/ 1451 w 1512"/>
                <a:gd name="T111" fmla="*/ 133 h 237"/>
                <a:gd name="T112" fmla="*/ 1439 w 1512"/>
                <a:gd name="T113" fmla="*/ 76 h 237"/>
                <a:gd name="T114" fmla="*/ 1495 w 1512"/>
                <a:gd name="T115" fmla="*/ 100 h 237"/>
                <a:gd name="T116" fmla="*/ 1416 w 1512"/>
                <a:gd name="T117" fmla="*/ 7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2" h="237">
                  <a:moveTo>
                    <a:pt x="422" y="204"/>
                  </a:moveTo>
                  <a:cubicBezTo>
                    <a:pt x="420" y="204"/>
                    <a:pt x="418" y="204"/>
                    <a:pt x="416" y="202"/>
                  </a:cubicBezTo>
                  <a:cubicBezTo>
                    <a:pt x="416" y="201"/>
                    <a:pt x="416" y="199"/>
                    <a:pt x="416" y="196"/>
                  </a:cubicBezTo>
                  <a:cubicBezTo>
                    <a:pt x="446" y="79"/>
                    <a:pt x="446" y="79"/>
                    <a:pt x="446" y="79"/>
                  </a:cubicBezTo>
                  <a:cubicBezTo>
                    <a:pt x="499" y="79"/>
                    <a:pt x="499" y="79"/>
                    <a:pt x="499" y="79"/>
                  </a:cubicBezTo>
                  <a:cubicBezTo>
                    <a:pt x="506" y="51"/>
                    <a:pt x="506" y="51"/>
                    <a:pt x="506" y="51"/>
                  </a:cubicBezTo>
                  <a:cubicBezTo>
                    <a:pt x="454" y="51"/>
                    <a:pt x="454" y="51"/>
                    <a:pt x="454" y="51"/>
                  </a:cubicBezTo>
                  <a:cubicBezTo>
                    <a:pt x="467" y="0"/>
                    <a:pt x="467" y="0"/>
                    <a:pt x="467" y="0"/>
                  </a:cubicBezTo>
                  <a:cubicBezTo>
                    <a:pt x="435" y="0"/>
                    <a:pt x="435" y="0"/>
                    <a:pt x="435" y="0"/>
                  </a:cubicBezTo>
                  <a:cubicBezTo>
                    <a:pt x="422" y="51"/>
                    <a:pt x="422" y="51"/>
                    <a:pt x="422" y="51"/>
                  </a:cubicBezTo>
                  <a:cubicBezTo>
                    <a:pt x="394" y="51"/>
                    <a:pt x="394" y="51"/>
                    <a:pt x="394" y="51"/>
                  </a:cubicBezTo>
                  <a:cubicBezTo>
                    <a:pt x="387" y="79"/>
                    <a:pt x="387" y="79"/>
                    <a:pt x="387" y="79"/>
                  </a:cubicBezTo>
                  <a:cubicBezTo>
                    <a:pt x="414" y="79"/>
                    <a:pt x="414" y="79"/>
                    <a:pt x="414" y="79"/>
                  </a:cubicBezTo>
                  <a:cubicBezTo>
                    <a:pt x="386" y="190"/>
                    <a:pt x="386" y="190"/>
                    <a:pt x="386" y="190"/>
                  </a:cubicBezTo>
                  <a:cubicBezTo>
                    <a:pt x="386" y="190"/>
                    <a:pt x="386" y="190"/>
                    <a:pt x="386" y="190"/>
                  </a:cubicBezTo>
                  <a:cubicBezTo>
                    <a:pt x="386" y="190"/>
                    <a:pt x="386" y="190"/>
                    <a:pt x="386" y="190"/>
                  </a:cubicBezTo>
                  <a:cubicBezTo>
                    <a:pt x="386" y="190"/>
                    <a:pt x="385" y="197"/>
                    <a:pt x="385" y="201"/>
                  </a:cubicBezTo>
                  <a:cubicBezTo>
                    <a:pt x="385" y="224"/>
                    <a:pt x="397" y="236"/>
                    <a:pt x="420" y="236"/>
                  </a:cubicBezTo>
                  <a:cubicBezTo>
                    <a:pt x="439" y="236"/>
                    <a:pt x="458" y="228"/>
                    <a:pt x="459" y="228"/>
                  </a:cubicBezTo>
                  <a:cubicBezTo>
                    <a:pt x="460" y="227"/>
                    <a:pt x="460" y="227"/>
                    <a:pt x="460" y="227"/>
                  </a:cubicBezTo>
                  <a:cubicBezTo>
                    <a:pt x="471" y="186"/>
                    <a:pt x="471" y="186"/>
                    <a:pt x="471" y="186"/>
                  </a:cubicBezTo>
                  <a:cubicBezTo>
                    <a:pt x="463" y="190"/>
                    <a:pt x="463" y="190"/>
                    <a:pt x="463" y="190"/>
                  </a:cubicBezTo>
                  <a:cubicBezTo>
                    <a:pt x="463" y="190"/>
                    <a:pt x="437" y="204"/>
                    <a:pt x="422" y="204"/>
                  </a:cubicBezTo>
                  <a:close/>
                  <a:moveTo>
                    <a:pt x="622" y="85"/>
                  </a:moveTo>
                  <a:cubicBezTo>
                    <a:pt x="632" y="47"/>
                    <a:pt x="632" y="47"/>
                    <a:pt x="632" y="47"/>
                  </a:cubicBezTo>
                  <a:cubicBezTo>
                    <a:pt x="627" y="47"/>
                    <a:pt x="627" y="47"/>
                    <a:pt x="627" y="47"/>
                  </a:cubicBezTo>
                  <a:cubicBezTo>
                    <a:pt x="589" y="47"/>
                    <a:pt x="571" y="67"/>
                    <a:pt x="553" y="85"/>
                  </a:cubicBezTo>
                  <a:cubicBezTo>
                    <a:pt x="552" y="86"/>
                    <a:pt x="551" y="87"/>
                    <a:pt x="550" y="88"/>
                  </a:cubicBezTo>
                  <a:cubicBezTo>
                    <a:pt x="560" y="51"/>
                    <a:pt x="560" y="51"/>
                    <a:pt x="560" y="51"/>
                  </a:cubicBezTo>
                  <a:cubicBezTo>
                    <a:pt x="528" y="51"/>
                    <a:pt x="528" y="51"/>
                    <a:pt x="528" y="51"/>
                  </a:cubicBezTo>
                  <a:cubicBezTo>
                    <a:pt x="481" y="233"/>
                    <a:pt x="481" y="233"/>
                    <a:pt x="481" y="233"/>
                  </a:cubicBezTo>
                  <a:cubicBezTo>
                    <a:pt x="513" y="233"/>
                    <a:pt x="513" y="233"/>
                    <a:pt x="513" y="233"/>
                  </a:cubicBezTo>
                  <a:cubicBezTo>
                    <a:pt x="534" y="152"/>
                    <a:pt x="534" y="152"/>
                    <a:pt x="534" y="152"/>
                  </a:cubicBezTo>
                  <a:cubicBezTo>
                    <a:pt x="535" y="150"/>
                    <a:pt x="541" y="133"/>
                    <a:pt x="555" y="117"/>
                  </a:cubicBezTo>
                  <a:cubicBezTo>
                    <a:pt x="572" y="96"/>
                    <a:pt x="593" y="85"/>
                    <a:pt x="618" y="85"/>
                  </a:cubicBezTo>
                  <a:cubicBezTo>
                    <a:pt x="618" y="85"/>
                    <a:pt x="622" y="85"/>
                    <a:pt x="622" y="85"/>
                  </a:cubicBezTo>
                  <a:close/>
                  <a:moveTo>
                    <a:pt x="720" y="47"/>
                  </a:moveTo>
                  <a:cubicBezTo>
                    <a:pt x="720" y="47"/>
                    <a:pt x="720" y="47"/>
                    <a:pt x="720" y="47"/>
                  </a:cubicBezTo>
                  <a:cubicBezTo>
                    <a:pt x="720" y="47"/>
                    <a:pt x="720" y="47"/>
                    <a:pt x="720" y="47"/>
                  </a:cubicBezTo>
                  <a:cubicBezTo>
                    <a:pt x="695" y="47"/>
                    <a:pt x="670" y="57"/>
                    <a:pt x="649" y="74"/>
                  </a:cubicBezTo>
                  <a:cubicBezTo>
                    <a:pt x="628" y="92"/>
                    <a:pt x="615" y="116"/>
                    <a:pt x="610" y="141"/>
                  </a:cubicBezTo>
                  <a:cubicBezTo>
                    <a:pt x="605" y="167"/>
                    <a:pt x="611" y="191"/>
                    <a:pt x="626" y="209"/>
                  </a:cubicBezTo>
                  <a:cubicBezTo>
                    <a:pt x="640" y="226"/>
                    <a:pt x="662" y="236"/>
                    <a:pt x="686" y="236"/>
                  </a:cubicBezTo>
                  <a:cubicBezTo>
                    <a:pt x="711" y="236"/>
                    <a:pt x="736" y="226"/>
                    <a:pt x="757" y="208"/>
                  </a:cubicBezTo>
                  <a:cubicBezTo>
                    <a:pt x="778" y="191"/>
                    <a:pt x="792" y="167"/>
                    <a:pt x="796" y="142"/>
                  </a:cubicBezTo>
                  <a:cubicBezTo>
                    <a:pt x="801" y="116"/>
                    <a:pt x="795" y="92"/>
                    <a:pt x="780" y="74"/>
                  </a:cubicBezTo>
                  <a:cubicBezTo>
                    <a:pt x="766" y="57"/>
                    <a:pt x="744" y="47"/>
                    <a:pt x="720" y="47"/>
                  </a:cubicBezTo>
                  <a:close/>
                  <a:moveTo>
                    <a:pt x="691" y="202"/>
                  </a:moveTo>
                  <a:cubicBezTo>
                    <a:pt x="676" y="202"/>
                    <a:pt x="662" y="196"/>
                    <a:pt x="653" y="186"/>
                  </a:cubicBezTo>
                  <a:cubicBezTo>
                    <a:pt x="644" y="174"/>
                    <a:pt x="640" y="159"/>
                    <a:pt x="643" y="142"/>
                  </a:cubicBezTo>
                  <a:cubicBezTo>
                    <a:pt x="649" y="108"/>
                    <a:pt x="682" y="81"/>
                    <a:pt x="715" y="81"/>
                  </a:cubicBezTo>
                  <a:cubicBezTo>
                    <a:pt x="731" y="81"/>
                    <a:pt x="744" y="87"/>
                    <a:pt x="753" y="97"/>
                  </a:cubicBezTo>
                  <a:cubicBezTo>
                    <a:pt x="763" y="109"/>
                    <a:pt x="766" y="124"/>
                    <a:pt x="763" y="141"/>
                  </a:cubicBezTo>
                  <a:cubicBezTo>
                    <a:pt x="757" y="175"/>
                    <a:pt x="725" y="202"/>
                    <a:pt x="691" y="202"/>
                  </a:cubicBezTo>
                  <a:moveTo>
                    <a:pt x="1379" y="0"/>
                  </a:moveTo>
                  <a:cubicBezTo>
                    <a:pt x="1347" y="0"/>
                    <a:pt x="1347" y="0"/>
                    <a:pt x="1347" y="0"/>
                  </a:cubicBezTo>
                  <a:cubicBezTo>
                    <a:pt x="1324" y="89"/>
                    <a:pt x="1324" y="89"/>
                    <a:pt x="1324" y="89"/>
                  </a:cubicBezTo>
                  <a:cubicBezTo>
                    <a:pt x="1319" y="78"/>
                    <a:pt x="1312" y="69"/>
                    <a:pt x="1304" y="62"/>
                  </a:cubicBezTo>
                  <a:cubicBezTo>
                    <a:pt x="1292" y="52"/>
                    <a:pt x="1277" y="47"/>
                    <a:pt x="1260" y="47"/>
                  </a:cubicBezTo>
                  <a:cubicBezTo>
                    <a:pt x="1238" y="47"/>
                    <a:pt x="1215" y="57"/>
                    <a:pt x="1196" y="75"/>
                  </a:cubicBezTo>
                  <a:cubicBezTo>
                    <a:pt x="1178" y="92"/>
                    <a:pt x="1165" y="116"/>
                    <a:pt x="1161" y="141"/>
                  </a:cubicBezTo>
                  <a:cubicBezTo>
                    <a:pt x="1157" y="168"/>
                    <a:pt x="1163" y="194"/>
                    <a:pt x="1178" y="212"/>
                  </a:cubicBezTo>
                  <a:cubicBezTo>
                    <a:pt x="1191" y="228"/>
                    <a:pt x="1210" y="236"/>
                    <a:pt x="1230" y="236"/>
                  </a:cubicBezTo>
                  <a:cubicBezTo>
                    <a:pt x="1252" y="236"/>
                    <a:pt x="1274" y="227"/>
                    <a:pt x="1292" y="210"/>
                  </a:cubicBezTo>
                  <a:cubicBezTo>
                    <a:pt x="1287" y="233"/>
                    <a:pt x="1287" y="233"/>
                    <a:pt x="1287" y="233"/>
                  </a:cubicBezTo>
                  <a:cubicBezTo>
                    <a:pt x="1319" y="233"/>
                    <a:pt x="1319" y="233"/>
                    <a:pt x="1319" y="233"/>
                  </a:cubicBezTo>
                  <a:lnTo>
                    <a:pt x="1379" y="0"/>
                  </a:lnTo>
                  <a:close/>
                  <a:moveTo>
                    <a:pt x="1240" y="202"/>
                  </a:moveTo>
                  <a:cubicBezTo>
                    <a:pt x="1224" y="202"/>
                    <a:pt x="1211" y="197"/>
                    <a:pt x="1202" y="186"/>
                  </a:cubicBezTo>
                  <a:cubicBezTo>
                    <a:pt x="1192" y="174"/>
                    <a:pt x="1189" y="159"/>
                    <a:pt x="1192" y="142"/>
                  </a:cubicBezTo>
                  <a:cubicBezTo>
                    <a:pt x="1198" y="108"/>
                    <a:pt x="1230" y="81"/>
                    <a:pt x="1263" y="81"/>
                  </a:cubicBezTo>
                  <a:cubicBezTo>
                    <a:pt x="1278" y="81"/>
                    <a:pt x="1291" y="86"/>
                    <a:pt x="1300" y="96"/>
                  </a:cubicBezTo>
                  <a:cubicBezTo>
                    <a:pt x="1309" y="106"/>
                    <a:pt x="1313" y="120"/>
                    <a:pt x="1312" y="135"/>
                  </a:cubicBezTo>
                  <a:cubicBezTo>
                    <a:pt x="1306" y="157"/>
                    <a:pt x="1306" y="157"/>
                    <a:pt x="1306" y="157"/>
                  </a:cubicBezTo>
                  <a:cubicBezTo>
                    <a:pt x="1294" y="184"/>
                    <a:pt x="1267" y="202"/>
                    <a:pt x="1240" y="202"/>
                  </a:cubicBezTo>
                  <a:moveTo>
                    <a:pt x="126" y="47"/>
                  </a:moveTo>
                  <a:cubicBezTo>
                    <a:pt x="126" y="47"/>
                    <a:pt x="126" y="47"/>
                    <a:pt x="126" y="47"/>
                  </a:cubicBezTo>
                  <a:cubicBezTo>
                    <a:pt x="126" y="47"/>
                    <a:pt x="126" y="47"/>
                    <a:pt x="126" y="47"/>
                  </a:cubicBezTo>
                  <a:cubicBezTo>
                    <a:pt x="83" y="47"/>
                    <a:pt x="39" y="84"/>
                    <a:pt x="27" y="129"/>
                  </a:cubicBezTo>
                  <a:cubicBezTo>
                    <a:pt x="27" y="129"/>
                    <a:pt x="27" y="130"/>
                    <a:pt x="27" y="130"/>
                  </a:cubicBezTo>
                  <a:cubicBezTo>
                    <a:pt x="0" y="233"/>
                    <a:pt x="0" y="233"/>
                    <a:pt x="0" y="233"/>
                  </a:cubicBezTo>
                  <a:cubicBezTo>
                    <a:pt x="33" y="233"/>
                    <a:pt x="33" y="233"/>
                    <a:pt x="33" y="233"/>
                  </a:cubicBezTo>
                  <a:cubicBezTo>
                    <a:pt x="59" y="132"/>
                    <a:pt x="59" y="132"/>
                    <a:pt x="59" y="132"/>
                  </a:cubicBezTo>
                  <a:cubicBezTo>
                    <a:pt x="59" y="132"/>
                    <a:pt x="59" y="131"/>
                    <a:pt x="59" y="130"/>
                  </a:cubicBezTo>
                  <a:cubicBezTo>
                    <a:pt x="66" y="103"/>
                    <a:pt x="93" y="80"/>
                    <a:pt x="120" y="80"/>
                  </a:cubicBezTo>
                  <a:cubicBezTo>
                    <a:pt x="131" y="80"/>
                    <a:pt x="141" y="85"/>
                    <a:pt x="148" y="93"/>
                  </a:cubicBezTo>
                  <a:cubicBezTo>
                    <a:pt x="155" y="102"/>
                    <a:pt x="157" y="115"/>
                    <a:pt x="153" y="129"/>
                  </a:cubicBezTo>
                  <a:cubicBezTo>
                    <a:pt x="153" y="129"/>
                    <a:pt x="153" y="129"/>
                    <a:pt x="153" y="130"/>
                  </a:cubicBezTo>
                  <a:cubicBezTo>
                    <a:pt x="126" y="233"/>
                    <a:pt x="126" y="233"/>
                    <a:pt x="126" y="233"/>
                  </a:cubicBezTo>
                  <a:cubicBezTo>
                    <a:pt x="158" y="233"/>
                    <a:pt x="158" y="233"/>
                    <a:pt x="158" y="233"/>
                  </a:cubicBezTo>
                  <a:cubicBezTo>
                    <a:pt x="158" y="233"/>
                    <a:pt x="184" y="131"/>
                    <a:pt x="184" y="130"/>
                  </a:cubicBezTo>
                  <a:cubicBezTo>
                    <a:pt x="190" y="107"/>
                    <a:pt x="186" y="85"/>
                    <a:pt x="174" y="69"/>
                  </a:cubicBezTo>
                  <a:cubicBezTo>
                    <a:pt x="163" y="55"/>
                    <a:pt x="146" y="47"/>
                    <a:pt x="126" y="47"/>
                  </a:cubicBezTo>
                  <a:close/>
                  <a:moveTo>
                    <a:pt x="990" y="51"/>
                  </a:moveTo>
                  <a:cubicBezTo>
                    <a:pt x="958" y="51"/>
                    <a:pt x="958" y="51"/>
                    <a:pt x="958" y="51"/>
                  </a:cubicBezTo>
                  <a:cubicBezTo>
                    <a:pt x="939" y="127"/>
                    <a:pt x="939" y="127"/>
                    <a:pt x="939" y="127"/>
                  </a:cubicBezTo>
                  <a:cubicBezTo>
                    <a:pt x="931" y="155"/>
                    <a:pt x="931" y="155"/>
                    <a:pt x="931" y="155"/>
                  </a:cubicBezTo>
                  <a:cubicBezTo>
                    <a:pt x="924" y="184"/>
                    <a:pt x="900" y="204"/>
                    <a:pt x="871" y="204"/>
                  </a:cubicBezTo>
                  <a:cubicBezTo>
                    <a:pt x="859" y="204"/>
                    <a:pt x="849" y="199"/>
                    <a:pt x="843" y="191"/>
                  </a:cubicBezTo>
                  <a:cubicBezTo>
                    <a:pt x="836" y="182"/>
                    <a:pt x="834" y="169"/>
                    <a:pt x="837" y="155"/>
                  </a:cubicBezTo>
                  <a:cubicBezTo>
                    <a:pt x="837" y="155"/>
                    <a:pt x="838" y="154"/>
                    <a:pt x="838" y="154"/>
                  </a:cubicBezTo>
                  <a:cubicBezTo>
                    <a:pt x="864" y="51"/>
                    <a:pt x="864" y="51"/>
                    <a:pt x="864" y="51"/>
                  </a:cubicBezTo>
                  <a:cubicBezTo>
                    <a:pt x="833" y="51"/>
                    <a:pt x="833" y="51"/>
                    <a:pt x="833" y="51"/>
                  </a:cubicBezTo>
                  <a:cubicBezTo>
                    <a:pt x="807" y="152"/>
                    <a:pt x="807" y="152"/>
                    <a:pt x="807" y="152"/>
                  </a:cubicBezTo>
                  <a:cubicBezTo>
                    <a:pt x="807" y="152"/>
                    <a:pt x="807" y="153"/>
                    <a:pt x="807" y="153"/>
                  </a:cubicBezTo>
                  <a:cubicBezTo>
                    <a:pt x="801" y="177"/>
                    <a:pt x="804" y="199"/>
                    <a:pt x="817" y="215"/>
                  </a:cubicBezTo>
                  <a:cubicBezTo>
                    <a:pt x="828" y="229"/>
                    <a:pt x="845" y="237"/>
                    <a:pt x="865" y="237"/>
                  </a:cubicBezTo>
                  <a:cubicBezTo>
                    <a:pt x="890" y="237"/>
                    <a:pt x="905" y="227"/>
                    <a:pt x="915" y="217"/>
                  </a:cubicBezTo>
                  <a:cubicBezTo>
                    <a:pt x="911" y="233"/>
                    <a:pt x="911" y="233"/>
                    <a:pt x="911" y="233"/>
                  </a:cubicBezTo>
                  <a:cubicBezTo>
                    <a:pt x="944" y="233"/>
                    <a:pt x="944" y="233"/>
                    <a:pt x="944" y="233"/>
                  </a:cubicBezTo>
                  <a:lnTo>
                    <a:pt x="990" y="51"/>
                  </a:lnTo>
                  <a:close/>
                  <a:moveTo>
                    <a:pt x="1093" y="47"/>
                  </a:moveTo>
                  <a:cubicBezTo>
                    <a:pt x="1093" y="47"/>
                    <a:pt x="1093" y="47"/>
                    <a:pt x="1093" y="47"/>
                  </a:cubicBezTo>
                  <a:cubicBezTo>
                    <a:pt x="1093" y="47"/>
                    <a:pt x="1093" y="47"/>
                    <a:pt x="1093" y="47"/>
                  </a:cubicBezTo>
                  <a:cubicBezTo>
                    <a:pt x="1050" y="47"/>
                    <a:pt x="1006" y="84"/>
                    <a:pt x="994" y="129"/>
                  </a:cubicBezTo>
                  <a:cubicBezTo>
                    <a:pt x="994" y="129"/>
                    <a:pt x="967" y="233"/>
                    <a:pt x="967" y="233"/>
                  </a:cubicBezTo>
                  <a:cubicBezTo>
                    <a:pt x="999" y="233"/>
                    <a:pt x="999" y="233"/>
                    <a:pt x="999" y="233"/>
                  </a:cubicBezTo>
                  <a:cubicBezTo>
                    <a:pt x="999" y="233"/>
                    <a:pt x="1026" y="131"/>
                    <a:pt x="1026" y="130"/>
                  </a:cubicBezTo>
                  <a:cubicBezTo>
                    <a:pt x="1033" y="103"/>
                    <a:pt x="1060" y="80"/>
                    <a:pt x="1087" y="80"/>
                  </a:cubicBezTo>
                  <a:cubicBezTo>
                    <a:pt x="1098" y="80"/>
                    <a:pt x="1108" y="85"/>
                    <a:pt x="1115" y="93"/>
                  </a:cubicBezTo>
                  <a:cubicBezTo>
                    <a:pt x="1122" y="102"/>
                    <a:pt x="1124" y="115"/>
                    <a:pt x="1120" y="129"/>
                  </a:cubicBezTo>
                  <a:cubicBezTo>
                    <a:pt x="1120" y="129"/>
                    <a:pt x="1093" y="233"/>
                    <a:pt x="1093" y="233"/>
                  </a:cubicBezTo>
                  <a:cubicBezTo>
                    <a:pt x="1124" y="233"/>
                    <a:pt x="1124" y="233"/>
                    <a:pt x="1124" y="233"/>
                  </a:cubicBezTo>
                  <a:cubicBezTo>
                    <a:pt x="1124" y="233"/>
                    <a:pt x="1151" y="131"/>
                    <a:pt x="1151" y="130"/>
                  </a:cubicBezTo>
                  <a:cubicBezTo>
                    <a:pt x="1157" y="107"/>
                    <a:pt x="1153" y="85"/>
                    <a:pt x="1141" y="69"/>
                  </a:cubicBezTo>
                  <a:cubicBezTo>
                    <a:pt x="1130" y="55"/>
                    <a:pt x="1113" y="47"/>
                    <a:pt x="1093" y="47"/>
                  </a:cubicBezTo>
                  <a:close/>
                  <a:moveTo>
                    <a:pt x="299" y="46"/>
                  </a:moveTo>
                  <a:cubicBezTo>
                    <a:pt x="299" y="46"/>
                    <a:pt x="299" y="46"/>
                    <a:pt x="299" y="46"/>
                  </a:cubicBezTo>
                  <a:cubicBezTo>
                    <a:pt x="299" y="46"/>
                    <a:pt x="299" y="46"/>
                    <a:pt x="299" y="46"/>
                  </a:cubicBezTo>
                  <a:cubicBezTo>
                    <a:pt x="276" y="46"/>
                    <a:pt x="254" y="56"/>
                    <a:pt x="235" y="74"/>
                  </a:cubicBezTo>
                  <a:cubicBezTo>
                    <a:pt x="216" y="91"/>
                    <a:pt x="204" y="115"/>
                    <a:pt x="200" y="140"/>
                  </a:cubicBezTo>
                  <a:cubicBezTo>
                    <a:pt x="195" y="168"/>
                    <a:pt x="202" y="194"/>
                    <a:pt x="217" y="212"/>
                  </a:cubicBezTo>
                  <a:cubicBezTo>
                    <a:pt x="230" y="227"/>
                    <a:pt x="248" y="236"/>
                    <a:pt x="269" y="236"/>
                  </a:cubicBezTo>
                  <a:cubicBezTo>
                    <a:pt x="303" y="236"/>
                    <a:pt x="321" y="231"/>
                    <a:pt x="342" y="217"/>
                  </a:cubicBezTo>
                  <a:cubicBezTo>
                    <a:pt x="345" y="214"/>
                    <a:pt x="345" y="214"/>
                    <a:pt x="345" y="214"/>
                  </a:cubicBezTo>
                  <a:cubicBezTo>
                    <a:pt x="327" y="187"/>
                    <a:pt x="327" y="187"/>
                    <a:pt x="327" y="187"/>
                  </a:cubicBezTo>
                  <a:cubicBezTo>
                    <a:pt x="324" y="189"/>
                    <a:pt x="324" y="189"/>
                    <a:pt x="324" y="189"/>
                  </a:cubicBezTo>
                  <a:cubicBezTo>
                    <a:pt x="305" y="200"/>
                    <a:pt x="295" y="202"/>
                    <a:pt x="273" y="202"/>
                  </a:cubicBezTo>
                  <a:cubicBezTo>
                    <a:pt x="249" y="202"/>
                    <a:pt x="231" y="184"/>
                    <a:pt x="229" y="157"/>
                  </a:cubicBezTo>
                  <a:cubicBezTo>
                    <a:pt x="365" y="157"/>
                    <a:pt x="365" y="157"/>
                    <a:pt x="365" y="157"/>
                  </a:cubicBezTo>
                  <a:cubicBezTo>
                    <a:pt x="365" y="157"/>
                    <a:pt x="368" y="146"/>
                    <a:pt x="368" y="141"/>
                  </a:cubicBezTo>
                  <a:cubicBezTo>
                    <a:pt x="373" y="114"/>
                    <a:pt x="366" y="88"/>
                    <a:pt x="351" y="70"/>
                  </a:cubicBezTo>
                  <a:cubicBezTo>
                    <a:pt x="338" y="54"/>
                    <a:pt x="320" y="46"/>
                    <a:pt x="299" y="46"/>
                  </a:cubicBezTo>
                  <a:close/>
                  <a:moveTo>
                    <a:pt x="326" y="92"/>
                  </a:moveTo>
                  <a:cubicBezTo>
                    <a:pt x="334" y="101"/>
                    <a:pt x="339" y="114"/>
                    <a:pt x="339" y="128"/>
                  </a:cubicBezTo>
                  <a:cubicBezTo>
                    <a:pt x="233" y="128"/>
                    <a:pt x="233" y="128"/>
                    <a:pt x="233" y="128"/>
                  </a:cubicBezTo>
                  <a:cubicBezTo>
                    <a:pt x="243" y="100"/>
                    <a:pt x="269" y="79"/>
                    <a:pt x="295" y="79"/>
                  </a:cubicBezTo>
                  <a:cubicBezTo>
                    <a:pt x="307" y="79"/>
                    <a:pt x="318" y="84"/>
                    <a:pt x="326" y="92"/>
                  </a:cubicBezTo>
                  <a:close/>
                  <a:moveTo>
                    <a:pt x="1509" y="73"/>
                  </a:moveTo>
                  <a:cubicBezTo>
                    <a:pt x="1500" y="64"/>
                    <a:pt x="1480" y="53"/>
                    <a:pt x="1458" y="49"/>
                  </a:cubicBezTo>
                  <a:cubicBezTo>
                    <a:pt x="1451" y="48"/>
                    <a:pt x="1445" y="48"/>
                    <a:pt x="1440" y="48"/>
                  </a:cubicBezTo>
                  <a:cubicBezTo>
                    <a:pt x="1401" y="48"/>
                    <a:pt x="1379" y="72"/>
                    <a:pt x="1375" y="97"/>
                  </a:cubicBezTo>
                  <a:cubicBezTo>
                    <a:pt x="1371" y="116"/>
                    <a:pt x="1384" y="137"/>
                    <a:pt x="1406" y="147"/>
                  </a:cubicBezTo>
                  <a:cubicBezTo>
                    <a:pt x="1406" y="147"/>
                    <a:pt x="1406" y="147"/>
                    <a:pt x="1406" y="147"/>
                  </a:cubicBezTo>
                  <a:cubicBezTo>
                    <a:pt x="1406" y="147"/>
                    <a:pt x="1406" y="147"/>
                    <a:pt x="1406" y="147"/>
                  </a:cubicBezTo>
                  <a:cubicBezTo>
                    <a:pt x="1434" y="159"/>
                    <a:pt x="1434" y="159"/>
                    <a:pt x="1434" y="159"/>
                  </a:cubicBezTo>
                  <a:cubicBezTo>
                    <a:pt x="1456" y="169"/>
                    <a:pt x="1457" y="179"/>
                    <a:pt x="1456" y="186"/>
                  </a:cubicBezTo>
                  <a:cubicBezTo>
                    <a:pt x="1454" y="196"/>
                    <a:pt x="1446" y="208"/>
                    <a:pt x="1422" y="208"/>
                  </a:cubicBezTo>
                  <a:cubicBezTo>
                    <a:pt x="1416" y="208"/>
                    <a:pt x="1411" y="207"/>
                    <a:pt x="1404" y="206"/>
                  </a:cubicBezTo>
                  <a:cubicBezTo>
                    <a:pt x="1388" y="203"/>
                    <a:pt x="1372" y="192"/>
                    <a:pt x="1363" y="182"/>
                  </a:cubicBezTo>
                  <a:cubicBezTo>
                    <a:pt x="1360" y="179"/>
                    <a:pt x="1360" y="179"/>
                    <a:pt x="1360" y="179"/>
                  </a:cubicBezTo>
                  <a:cubicBezTo>
                    <a:pt x="1337" y="203"/>
                    <a:pt x="1337" y="203"/>
                    <a:pt x="1337" y="203"/>
                  </a:cubicBezTo>
                  <a:cubicBezTo>
                    <a:pt x="1340" y="206"/>
                    <a:pt x="1340" y="206"/>
                    <a:pt x="1340" y="206"/>
                  </a:cubicBezTo>
                  <a:cubicBezTo>
                    <a:pt x="1347" y="213"/>
                    <a:pt x="1370" y="229"/>
                    <a:pt x="1397" y="234"/>
                  </a:cubicBezTo>
                  <a:cubicBezTo>
                    <a:pt x="1404" y="235"/>
                    <a:pt x="1412" y="236"/>
                    <a:pt x="1419" y="236"/>
                  </a:cubicBezTo>
                  <a:cubicBezTo>
                    <a:pt x="1436" y="236"/>
                    <a:pt x="1451" y="232"/>
                    <a:pt x="1463" y="225"/>
                  </a:cubicBezTo>
                  <a:cubicBezTo>
                    <a:pt x="1476" y="216"/>
                    <a:pt x="1484" y="204"/>
                    <a:pt x="1487" y="188"/>
                  </a:cubicBezTo>
                  <a:cubicBezTo>
                    <a:pt x="1490" y="170"/>
                    <a:pt x="1488" y="150"/>
                    <a:pt x="1451" y="133"/>
                  </a:cubicBezTo>
                  <a:cubicBezTo>
                    <a:pt x="1423" y="120"/>
                    <a:pt x="1423" y="120"/>
                    <a:pt x="1423" y="120"/>
                  </a:cubicBezTo>
                  <a:cubicBezTo>
                    <a:pt x="1409" y="113"/>
                    <a:pt x="1405" y="109"/>
                    <a:pt x="1406" y="101"/>
                  </a:cubicBezTo>
                  <a:cubicBezTo>
                    <a:pt x="1410" y="80"/>
                    <a:pt x="1428" y="76"/>
                    <a:pt x="1439" y="76"/>
                  </a:cubicBezTo>
                  <a:cubicBezTo>
                    <a:pt x="1443" y="76"/>
                    <a:pt x="1448" y="77"/>
                    <a:pt x="1453" y="78"/>
                  </a:cubicBezTo>
                  <a:cubicBezTo>
                    <a:pt x="1470" y="81"/>
                    <a:pt x="1484" y="90"/>
                    <a:pt x="1492" y="97"/>
                  </a:cubicBezTo>
                  <a:cubicBezTo>
                    <a:pt x="1495" y="100"/>
                    <a:pt x="1495" y="100"/>
                    <a:pt x="1495" y="100"/>
                  </a:cubicBezTo>
                  <a:cubicBezTo>
                    <a:pt x="1512" y="75"/>
                    <a:pt x="1512" y="75"/>
                    <a:pt x="1512" y="75"/>
                  </a:cubicBezTo>
                  <a:lnTo>
                    <a:pt x="1509" y="73"/>
                  </a:lnTo>
                  <a:close/>
                  <a:moveTo>
                    <a:pt x="1416" y="78"/>
                  </a:moveTo>
                  <a:cubicBezTo>
                    <a:pt x="1416" y="78"/>
                    <a:pt x="1416" y="78"/>
                    <a:pt x="1416" y="78"/>
                  </a:cubicBezTo>
                  <a:cubicBezTo>
                    <a:pt x="1416" y="78"/>
                    <a:pt x="1416" y="78"/>
                    <a:pt x="1416" y="7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53"/>
            <p:cNvSpPr>
              <a:spLocks/>
            </p:cNvSpPr>
            <p:nvPr/>
          </p:nvSpPr>
          <p:spPr bwMode="auto">
            <a:xfrm>
              <a:off x="560388" y="4732064"/>
              <a:ext cx="530225" cy="511175"/>
            </a:xfrm>
            <a:custGeom>
              <a:avLst/>
              <a:gdLst>
                <a:gd name="T0" fmla="*/ 272 w 365"/>
                <a:gd name="T1" fmla="*/ 14 h 353"/>
                <a:gd name="T2" fmla="*/ 332 w 365"/>
                <a:gd name="T3" fmla="*/ 130 h 353"/>
                <a:gd name="T4" fmla="*/ 208 w 365"/>
                <a:gd name="T5" fmla="*/ 268 h 353"/>
                <a:gd name="T6" fmla="*/ 87 w 365"/>
                <a:gd name="T7" fmla="*/ 174 h 353"/>
                <a:gd name="T8" fmla="*/ 179 w 365"/>
                <a:gd name="T9" fmla="*/ 74 h 353"/>
                <a:gd name="T10" fmla="*/ 275 w 365"/>
                <a:gd name="T11" fmla="*/ 179 h 353"/>
                <a:gd name="T12" fmla="*/ 156 w 365"/>
                <a:gd name="T13" fmla="*/ 1 h 353"/>
                <a:gd name="T14" fmla="*/ 2 w 365"/>
                <a:gd name="T15" fmla="*/ 174 h 353"/>
                <a:gd name="T16" fmla="*/ 184 w 365"/>
                <a:gd name="T17" fmla="*/ 353 h 353"/>
                <a:gd name="T18" fmla="*/ 363 w 365"/>
                <a:gd name="T19" fmla="*/ 181 h 353"/>
                <a:gd name="T20" fmla="*/ 272 w 365"/>
                <a:gd name="T2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353">
                  <a:moveTo>
                    <a:pt x="272" y="14"/>
                  </a:moveTo>
                  <a:cubicBezTo>
                    <a:pt x="298" y="42"/>
                    <a:pt x="331" y="86"/>
                    <a:pt x="332" y="130"/>
                  </a:cubicBezTo>
                  <a:cubicBezTo>
                    <a:pt x="335" y="191"/>
                    <a:pt x="293" y="261"/>
                    <a:pt x="208" y="268"/>
                  </a:cubicBezTo>
                  <a:cubicBezTo>
                    <a:pt x="134" y="274"/>
                    <a:pt x="89" y="216"/>
                    <a:pt x="87" y="174"/>
                  </a:cubicBezTo>
                  <a:cubicBezTo>
                    <a:pt x="82" y="105"/>
                    <a:pt x="134" y="72"/>
                    <a:pt x="179" y="74"/>
                  </a:cubicBezTo>
                  <a:cubicBezTo>
                    <a:pt x="252" y="75"/>
                    <a:pt x="272" y="152"/>
                    <a:pt x="275" y="179"/>
                  </a:cubicBezTo>
                  <a:cubicBezTo>
                    <a:pt x="307" y="125"/>
                    <a:pt x="274" y="0"/>
                    <a:pt x="156" y="1"/>
                  </a:cubicBezTo>
                  <a:cubicBezTo>
                    <a:pt x="93" y="0"/>
                    <a:pt x="0" y="55"/>
                    <a:pt x="2" y="174"/>
                  </a:cubicBezTo>
                  <a:cubicBezTo>
                    <a:pt x="5" y="296"/>
                    <a:pt x="98" y="353"/>
                    <a:pt x="184" y="353"/>
                  </a:cubicBezTo>
                  <a:cubicBezTo>
                    <a:pt x="283" y="353"/>
                    <a:pt x="360" y="272"/>
                    <a:pt x="363" y="181"/>
                  </a:cubicBezTo>
                  <a:cubicBezTo>
                    <a:pt x="365" y="87"/>
                    <a:pt x="310" y="40"/>
                    <a:pt x="272" y="14"/>
                  </a:cubicBezTo>
                  <a:close/>
                </a:path>
              </a:pathLst>
            </a:custGeom>
            <a:solidFill>
              <a:srgbClr val="439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54"/>
            <p:cNvSpPr>
              <a:spLocks noEditPoints="1"/>
            </p:cNvSpPr>
            <p:nvPr/>
          </p:nvSpPr>
          <p:spPr bwMode="auto">
            <a:xfrm>
              <a:off x="539750" y="4743177"/>
              <a:ext cx="525463" cy="474663"/>
            </a:xfrm>
            <a:custGeom>
              <a:avLst/>
              <a:gdLst>
                <a:gd name="T0" fmla="*/ 174 w 362"/>
                <a:gd name="T1" fmla="*/ 319 h 327"/>
                <a:gd name="T2" fmla="*/ 43 w 362"/>
                <a:gd name="T3" fmla="*/ 90 h 327"/>
                <a:gd name="T4" fmla="*/ 160 w 362"/>
                <a:gd name="T5" fmla="*/ 292 h 327"/>
                <a:gd name="T6" fmla="*/ 362 w 362"/>
                <a:gd name="T7" fmla="*/ 162 h 327"/>
                <a:gd name="T8" fmla="*/ 174 w 362"/>
                <a:gd name="T9" fmla="*/ 319 h 327"/>
                <a:gd name="T10" fmla="*/ 162 w 362"/>
                <a:gd name="T11" fmla="*/ 30 h 327"/>
                <a:gd name="T12" fmla="*/ 87 w 362"/>
                <a:gd name="T13" fmla="*/ 177 h 327"/>
                <a:gd name="T14" fmla="*/ 51 w 362"/>
                <a:gd name="T15" fmla="*/ 77 h 327"/>
                <a:gd name="T16" fmla="*/ 172 w 362"/>
                <a:gd name="T17" fmla="*/ 1 h 327"/>
                <a:gd name="T18" fmla="*/ 279 w 362"/>
                <a:gd name="T19" fmla="*/ 89 h 327"/>
                <a:gd name="T20" fmla="*/ 162 w 362"/>
                <a:gd name="T21" fmla="*/ 3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327">
                  <a:moveTo>
                    <a:pt x="174" y="319"/>
                  </a:moveTo>
                  <a:cubicBezTo>
                    <a:pt x="0" y="302"/>
                    <a:pt x="14" y="132"/>
                    <a:pt x="43" y="90"/>
                  </a:cubicBezTo>
                  <a:cubicBezTo>
                    <a:pt x="33" y="144"/>
                    <a:pt x="30" y="265"/>
                    <a:pt x="160" y="292"/>
                  </a:cubicBezTo>
                  <a:cubicBezTo>
                    <a:pt x="246" y="310"/>
                    <a:pt x="340" y="257"/>
                    <a:pt x="362" y="162"/>
                  </a:cubicBezTo>
                  <a:cubicBezTo>
                    <a:pt x="352" y="247"/>
                    <a:pt x="257" y="327"/>
                    <a:pt x="174" y="319"/>
                  </a:cubicBezTo>
                  <a:close/>
                  <a:moveTo>
                    <a:pt x="162" y="30"/>
                  </a:moveTo>
                  <a:cubicBezTo>
                    <a:pt x="94" y="44"/>
                    <a:pt x="58" y="108"/>
                    <a:pt x="87" y="177"/>
                  </a:cubicBezTo>
                  <a:cubicBezTo>
                    <a:pt x="53" y="149"/>
                    <a:pt x="51" y="99"/>
                    <a:pt x="51" y="77"/>
                  </a:cubicBezTo>
                  <a:cubicBezTo>
                    <a:pt x="62" y="52"/>
                    <a:pt x="104" y="2"/>
                    <a:pt x="172" y="1"/>
                  </a:cubicBezTo>
                  <a:cubicBezTo>
                    <a:pt x="233" y="0"/>
                    <a:pt x="267" y="32"/>
                    <a:pt x="279" y="89"/>
                  </a:cubicBezTo>
                  <a:cubicBezTo>
                    <a:pt x="246" y="25"/>
                    <a:pt x="184" y="26"/>
                    <a:pt x="162" y="30"/>
                  </a:cubicBezTo>
                  <a:close/>
                </a:path>
              </a:pathLst>
            </a:custGeom>
            <a:solidFill>
              <a:srgbClr val="91C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 name="Rectangle 10"/>
          <p:cNvSpPr/>
          <p:nvPr userDrawn="1"/>
        </p:nvSpPr>
        <p:spPr>
          <a:xfrm>
            <a:off x="1" y="2537065"/>
            <a:ext cx="6878002" cy="41147"/>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913416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320">
          <p15:clr>
            <a:srgbClr val="FBAE40"/>
          </p15:clr>
        </p15:guide>
        <p15:guide id="2" pos="608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hapter Cover 2">
    <p:spTree>
      <p:nvGrpSpPr>
        <p:cNvPr id="1" name=""/>
        <p:cNvGrpSpPr/>
        <p:nvPr/>
      </p:nvGrpSpPr>
      <p:grpSpPr>
        <a:xfrm>
          <a:off x="0" y="0"/>
          <a:ext cx="0" cy="0"/>
          <a:chOff x="0" y="0"/>
          <a:chExt cx="0" cy="0"/>
        </a:xfrm>
      </p:grpSpPr>
      <p:sp>
        <p:nvSpPr>
          <p:cNvPr id="7" name="Rectangle 6"/>
          <p:cNvSpPr/>
          <p:nvPr userDrawn="1"/>
        </p:nvSpPr>
        <p:spPr>
          <a:xfrm>
            <a:off x="1" y="0"/>
            <a:ext cx="9143999" cy="51435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
        <p:nvSpPr>
          <p:cNvPr id="12" name="Text Placeholder 34"/>
          <p:cNvSpPr>
            <a:spLocks noGrp="1"/>
          </p:cNvSpPr>
          <p:nvPr>
            <p:ph type="body" sz="quarter" idx="17" hasCustomPrompt="1"/>
          </p:nvPr>
        </p:nvSpPr>
        <p:spPr>
          <a:xfrm>
            <a:off x="457200" y="2762977"/>
            <a:ext cx="6421374" cy="210839"/>
          </a:xfrm>
          <a:prstGeom prst="rect">
            <a:avLst/>
          </a:prstGeom>
        </p:spPr>
        <p:txBody>
          <a:bodyPr lIns="0" tIns="0" rIns="0" bIns="0" anchor="ctr"/>
          <a:lstStyle>
            <a:lvl1pPr marL="0" indent="0">
              <a:buNone/>
              <a:defRPr sz="1620" b="0" i="0" baseline="0">
                <a:solidFill>
                  <a:schemeClr val="bg1"/>
                </a:solidFill>
                <a:latin typeface="Flexo Medium" charset="0"/>
                <a:ea typeface="Flexo Medium" charset="0"/>
                <a:cs typeface="Flexo Medium" charset="0"/>
              </a:defRPr>
            </a:lvl1pPr>
            <a:lvl2pPr marL="444342" indent="0">
              <a:buNone/>
              <a:defRPr/>
            </a:lvl2pPr>
            <a:lvl3pPr marL="822960" indent="0">
              <a:buNone/>
              <a:defRPr/>
            </a:lvl3pPr>
            <a:lvl4pPr marL="1234440" indent="0">
              <a:buNone/>
              <a:defRPr/>
            </a:lvl4pPr>
            <a:lvl5pPr marL="1645920" indent="0">
              <a:buNone/>
              <a:defRPr/>
            </a:lvl5pPr>
          </a:lstStyle>
          <a:p>
            <a:pPr lvl="0"/>
            <a:r>
              <a:rPr lang="en-US" dirty="0" smtClean="0"/>
              <a:t>Click to edit subtitle</a:t>
            </a:r>
            <a:endParaRPr lang="en-US" dirty="0"/>
          </a:p>
        </p:txBody>
      </p:sp>
      <p:sp>
        <p:nvSpPr>
          <p:cNvPr id="5" name="Text Placeholder 4"/>
          <p:cNvSpPr>
            <a:spLocks noGrp="1"/>
          </p:cNvSpPr>
          <p:nvPr>
            <p:ph type="body" sz="quarter" idx="18" hasCustomPrompt="1"/>
          </p:nvPr>
        </p:nvSpPr>
        <p:spPr>
          <a:xfrm>
            <a:off x="457772" y="0"/>
            <a:ext cx="6420803" cy="2403752"/>
          </a:xfrm>
          <a:prstGeom prst="rect">
            <a:avLst/>
          </a:prstGeom>
        </p:spPr>
        <p:txBody>
          <a:bodyPr lIns="0" tIns="0" rIns="0" bIns="0" anchor="b"/>
          <a:lstStyle>
            <a:lvl1pPr marL="0" indent="0">
              <a:buNone/>
              <a:defRPr sz="2700" b="1" i="0">
                <a:solidFill>
                  <a:schemeClr val="bg1"/>
                </a:solidFill>
                <a:latin typeface="Flexo Demi" charset="0"/>
                <a:ea typeface="Flexo Demi" charset="0"/>
                <a:cs typeface="Flexo Demi" charset="0"/>
              </a:defRPr>
            </a:lvl1pPr>
          </a:lstStyle>
          <a:p>
            <a:r>
              <a:rPr lang="en-US" noProof="0" dirty="0" smtClean="0"/>
              <a:t>Click to edit title</a:t>
            </a:r>
            <a:endParaRPr lang="en-US" noProof="0" dirty="0"/>
          </a:p>
        </p:txBody>
      </p:sp>
      <p:sp>
        <p:nvSpPr>
          <p:cNvPr id="6" name="Freeform 59"/>
          <p:cNvSpPr>
            <a:spLocks noEditPoints="1"/>
          </p:cNvSpPr>
          <p:nvPr userDrawn="1"/>
        </p:nvSpPr>
        <p:spPr bwMode="auto">
          <a:xfrm>
            <a:off x="7478078" y="4813245"/>
            <a:ext cx="1208723" cy="222976"/>
          </a:xfrm>
          <a:custGeom>
            <a:avLst/>
            <a:gdLst>
              <a:gd name="T0" fmla="*/ 848 w 1914"/>
              <a:gd name="T1" fmla="*/ 124 h 353"/>
              <a:gd name="T2" fmla="*/ 869 w 1914"/>
              <a:gd name="T3" fmla="*/ 45 h 353"/>
              <a:gd name="T4" fmla="*/ 789 w 1914"/>
              <a:gd name="T5" fmla="*/ 124 h 353"/>
              <a:gd name="T6" fmla="*/ 788 w 1914"/>
              <a:gd name="T7" fmla="*/ 235 h 353"/>
              <a:gd name="T8" fmla="*/ 862 w 1914"/>
              <a:gd name="T9" fmla="*/ 272 h 353"/>
              <a:gd name="T10" fmla="*/ 1024 w 1914"/>
              <a:gd name="T11" fmla="*/ 130 h 353"/>
              <a:gd name="T12" fmla="*/ 952 w 1914"/>
              <a:gd name="T13" fmla="*/ 133 h 353"/>
              <a:gd name="T14" fmla="*/ 915 w 1914"/>
              <a:gd name="T15" fmla="*/ 278 h 353"/>
              <a:gd name="T16" fmla="*/ 1024 w 1914"/>
              <a:gd name="T17" fmla="*/ 130 h 353"/>
              <a:gd name="T18" fmla="*/ 1051 w 1914"/>
              <a:gd name="T19" fmla="*/ 119 h 353"/>
              <a:gd name="T20" fmla="*/ 1159 w 1914"/>
              <a:gd name="T21" fmla="*/ 253 h 353"/>
              <a:gd name="T22" fmla="*/ 1093 w 1914"/>
              <a:gd name="T23" fmla="*/ 247 h 353"/>
              <a:gd name="T24" fmla="*/ 1155 w 1914"/>
              <a:gd name="T25" fmla="*/ 142 h 353"/>
              <a:gd name="T26" fmla="*/ 1749 w 1914"/>
              <a:gd name="T27" fmla="*/ 45 h 353"/>
              <a:gd name="T28" fmla="*/ 1598 w 1914"/>
              <a:gd name="T29" fmla="*/ 120 h 353"/>
              <a:gd name="T30" fmla="*/ 1694 w 1914"/>
              <a:gd name="T31" fmla="*/ 255 h 353"/>
              <a:gd name="T32" fmla="*/ 1642 w 1914"/>
              <a:gd name="T33" fmla="*/ 247 h 353"/>
              <a:gd name="T34" fmla="*/ 1702 w 1914"/>
              <a:gd name="T35" fmla="*/ 141 h 353"/>
              <a:gd name="T36" fmla="*/ 528 w 1914"/>
              <a:gd name="T37" fmla="*/ 92 h 353"/>
              <a:gd name="T38" fmla="*/ 429 w 1914"/>
              <a:gd name="T39" fmla="*/ 175 h 353"/>
              <a:gd name="T40" fmla="*/ 461 w 1914"/>
              <a:gd name="T41" fmla="*/ 175 h 353"/>
              <a:gd name="T42" fmla="*/ 555 w 1914"/>
              <a:gd name="T43" fmla="*/ 175 h 353"/>
              <a:gd name="T44" fmla="*/ 576 w 1914"/>
              <a:gd name="T45" fmla="*/ 114 h 353"/>
              <a:gd name="T46" fmla="*/ 1341 w 1914"/>
              <a:gd name="T47" fmla="*/ 172 h 353"/>
              <a:gd name="T48" fmla="*/ 1239 w 1914"/>
              <a:gd name="T49" fmla="*/ 200 h 353"/>
              <a:gd name="T50" fmla="*/ 1209 w 1914"/>
              <a:gd name="T51" fmla="*/ 197 h 353"/>
              <a:gd name="T52" fmla="*/ 1317 w 1914"/>
              <a:gd name="T53" fmla="*/ 262 h 353"/>
              <a:gd name="T54" fmla="*/ 1495 w 1914"/>
              <a:gd name="T55" fmla="*/ 92 h 353"/>
              <a:gd name="T56" fmla="*/ 1369 w 1914"/>
              <a:gd name="T57" fmla="*/ 278 h 353"/>
              <a:gd name="T58" fmla="*/ 1517 w 1914"/>
              <a:gd name="T59" fmla="*/ 138 h 353"/>
              <a:gd name="T60" fmla="*/ 1553 w 1914"/>
              <a:gd name="T61" fmla="*/ 175 h 353"/>
              <a:gd name="T62" fmla="*/ 701 w 1914"/>
              <a:gd name="T63" fmla="*/ 91 h 353"/>
              <a:gd name="T64" fmla="*/ 619 w 1914"/>
              <a:gd name="T65" fmla="*/ 257 h 353"/>
              <a:gd name="T66" fmla="*/ 729 w 1914"/>
              <a:gd name="T67" fmla="*/ 232 h 353"/>
              <a:gd name="T68" fmla="*/ 767 w 1914"/>
              <a:gd name="T69" fmla="*/ 202 h 353"/>
              <a:gd name="T70" fmla="*/ 728 w 1914"/>
              <a:gd name="T71" fmla="*/ 137 h 353"/>
              <a:gd name="T72" fmla="*/ 728 w 1914"/>
              <a:gd name="T73" fmla="*/ 137 h 353"/>
              <a:gd name="T74" fmla="*/ 1777 w 1914"/>
              <a:gd name="T75" fmla="*/ 142 h 353"/>
              <a:gd name="T76" fmla="*/ 1836 w 1914"/>
              <a:gd name="T77" fmla="*/ 204 h 353"/>
              <a:gd name="T78" fmla="*/ 1765 w 1914"/>
              <a:gd name="T79" fmla="*/ 227 h 353"/>
              <a:gd name="T80" fmla="*/ 1799 w 1914"/>
              <a:gd name="T81" fmla="*/ 279 h 353"/>
              <a:gd name="T82" fmla="*/ 1853 w 1914"/>
              <a:gd name="T83" fmla="*/ 178 h 353"/>
              <a:gd name="T84" fmla="*/ 1855 w 1914"/>
              <a:gd name="T85" fmla="*/ 123 h 353"/>
              <a:gd name="T86" fmla="*/ 1911 w 1914"/>
              <a:gd name="T87" fmla="*/ 118 h 353"/>
              <a:gd name="T88" fmla="*/ 286 w 1914"/>
              <a:gd name="T89" fmla="*/ 14 h 353"/>
              <a:gd name="T90" fmla="*/ 193 w 1914"/>
              <a:gd name="T91" fmla="*/ 74 h 353"/>
              <a:gd name="T92" fmla="*/ 198 w 1914"/>
              <a:gd name="T93" fmla="*/ 353 h 353"/>
              <a:gd name="T94" fmla="*/ 172 w 1914"/>
              <a:gd name="T95" fmla="*/ 9 h 353"/>
              <a:gd name="T96" fmla="*/ 51 w 1914"/>
              <a:gd name="T97" fmla="*/ 85 h 353"/>
              <a:gd name="T98" fmla="*/ 362 w 1914"/>
              <a:gd name="T99" fmla="*/ 17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4" h="353">
                <a:moveTo>
                  <a:pt x="824" y="249"/>
                </a:moveTo>
                <a:cubicBezTo>
                  <a:pt x="822" y="249"/>
                  <a:pt x="820" y="249"/>
                  <a:pt x="818" y="247"/>
                </a:cubicBezTo>
                <a:cubicBezTo>
                  <a:pt x="818" y="246"/>
                  <a:pt x="818" y="244"/>
                  <a:pt x="818" y="241"/>
                </a:cubicBezTo>
                <a:cubicBezTo>
                  <a:pt x="848" y="124"/>
                  <a:pt x="848" y="124"/>
                  <a:pt x="848" y="124"/>
                </a:cubicBezTo>
                <a:cubicBezTo>
                  <a:pt x="901" y="124"/>
                  <a:pt x="901" y="124"/>
                  <a:pt x="901" y="124"/>
                </a:cubicBezTo>
                <a:cubicBezTo>
                  <a:pt x="908" y="96"/>
                  <a:pt x="908" y="96"/>
                  <a:pt x="908" y="96"/>
                </a:cubicBezTo>
                <a:cubicBezTo>
                  <a:pt x="856" y="96"/>
                  <a:pt x="856" y="96"/>
                  <a:pt x="856" y="96"/>
                </a:cubicBezTo>
                <a:cubicBezTo>
                  <a:pt x="869" y="45"/>
                  <a:pt x="869" y="45"/>
                  <a:pt x="869" y="45"/>
                </a:cubicBezTo>
                <a:cubicBezTo>
                  <a:pt x="837" y="45"/>
                  <a:pt x="837" y="45"/>
                  <a:pt x="837" y="45"/>
                </a:cubicBezTo>
                <a:cubicBezTo>
                  <a:pt x="824" y="96"/>
                  <a:pt x="824" y="96"/>
                  <a:pt x="824" y="96"/>
                </a:cubicBezTo>
                <a:cubicBezTo>
                  <a:pt x="796" y="96"/>
                  <a:pt x="796" y="96"/>
                  <a:pt x="796" y="96"/>
                </a:cubicBezTo>
                <a:cubicBezTo>
                  <a:pt x="789" y="124"/>
                  <a:pt x="789" y="124"/>
                  <a:pt x="789" y="124"/>
                </a:cubicBezTo>
                <a:cubicBezTo>
                  <a:pt x="816" y="124"/>
                  <a:pt x="816" y="124"/>
                  <a:pt x="816" y="124"/>
                </a:cubicBezTo>
                <a:cubicBezTo>
                  <a:pt x="788" y="235"/>
                  <a:pt x="788" y="235"/>
                  <a:pt x="788" y="235"/>
                </a:cubicBezTo>
                <a:cubicBezTo>
                  <a:pt x="788" y="235"/>
                  <a:pt x="788" y="235"/>
                  <a:pt x="788" y="235"/>
                </a:cubicBezTo>
                <a:cubicBezTo>
                  <a:pt x="788" y="235"/>
                  <a:pt x="788" y="235"/>
                  <a:pt x="788" y="235"/>
                </a:cubicBezTo>
                <a:cubicBezTo>
                  <a:pt x="788" y="235"/>
                  <a:pt x="787" y="242"/>
                  <a:pt x="787" y="246"/>
                </a:cubicBezTo>
                <a:cubicBezTo>
                  <a:pt x="787" y="269"/>
                  <a:pt x="799" y="281"/>
                  <a:pt x="822" y="281"/>
                </a:cubicBezTo>
                <a:cubicBezTo>
                  <a:pt x="841" y="281"/>
                  <a:pt x="860" y="273"/>
                  <a:pt x="861" y="273"/>
                </a:cubicBezTo>
                <a:cubicBezTo>
                  <a:pt x="862" y="272"/>
                  <a:pt x="862" y="272"/>
                  <a:pt x="862" y="272"/>
                </a:cubicBezTo>
                <a:cubicBezTo>
                  <a:pt x="873" y="231"/>
                  <a:pt x="873" y="231"/>
                  <a:pt x="873" y="231"/>
                </a:cubicBezTo>
                <a:cubicBezTo>
                  <a:pt x="865" y="235"/>
                  <a:pt x="865" y="235"/>
                  <a:pt x="865" y="235"/>
                </a:cubicBezTo>
                <a:cubicBezTo>
                  <a:pt x="865" y="235"/>
                  <a:pt x="839" y="249"/>
                  <a:pt x="824" y="249"/>
                </a:cubicBezTo>
                <a:close/>
                <a:moveTo>
                  <a:pt x="1024" y="130"/>
                </a:moveTo>
                <a:cubicBezTo>
                  <a:pt x="1034" y="92"/>
                  <a:pt x="1034" y="92"/>
                  <a:pt x="1034" y="92"/>
                </a:cubicBezTo>
                <a:cubicBezTo>
                  <a:pt x="1029" y="92"/>
                  <a:pt x="1029" y="92"/>
                  <a:pt x="1029" y="92"/>
                </a:cubicBezTo>
                <a:cubicBezTo>
                  <a:pt x="991" y="92"/>
                  <a:pt x="973" y="112"/>
                  <a:pt x="955" y="130"/>
                </a:cubicBezTo>
                <a:cubicBezTo>
                  <a:pt x="954" y="131"/>
                  <a:pt x="953" y="132"/>
                  <a:pt x="952" y="133"/>
                </a:cubicBezTo>
                <a:cubicBezTo>
                  <a:pt x="962" y="96"/>
                  <a:pt x="962" y="96"/>
                  <a:pt x="962" y="96"/>
                </a:cubicBezTo>
                <a:cubicBezTo>
                  <a:pt x="930" y="96"/>
                  <a:pt x="930" y="96"/>
                  <a:pt x="930" y="96"/>
                </a:cubicBezTo>
                <a:cubicBezTo>
                  <a:pt x="883" y="278"/>
                  <a:pt x="883" y="278"/>
                  <a:pt x="883" y="278"/>
                </a:cubicBezTo>
                <a:cubicBezTo>
                  <a:pt x="915" y="278"/>
                  <a:pt x="915" y="278"/>
                  <a:pt x="915" y="278"/>
                </a:cubicBezTo>
                <a:cubicBezTo>
                  <a:pt x="936" y="197"/>
                  <a:pt x="936" y="197"/>
                  <a:pt x="936" y="197"/>
                </a:cubicBezTo>
                <a:cubicBezTo>
                  <a:pt x="937" y="195"/>
                  <a:pt x="943" y="178"/>
                  <a:pt x="957" y="162"/>
                </a:cubicBezTo>
                <a:cubicBezTo>
                  <a:pt x="974" y="141"/>
                  <a:pt x="995" y="130"/>
                  <a:pt x="1020" y="130"/>
                </a:cubicBezTo>
                <a:cubicBezTo>
                  <a:pt x="1020" y="130"/>
                  <a:pt x="1024" y="130"/>
                  <a:pt x="1024" y="130"/>
                </a:cubicBezTo>
                <a:close/>
                <a:moveTo>
                  <a:pt x="1122" y="92"/>
                </a:moveTo>
                <a:cubicBezTo>
                  <a:pt x="1122" y="92"/>
                  <a:pt x="1122" y="92"/>
                  <a:pt x="1122" y="92"/>
                </a:cubicBezTo>
                <a:cubicBezTo>
                  <a:pt x="1122" y="92"/>
                  <a:pt x="1122" y="92"/>
                  <a:pt x="1122" y="92"/>
                </a:cubicBezTo>
                <a:cubicBezTo>
                  <a:pt x="1097" y="92"/>
                  <a:pt x="1072" y="102"/>
                  <a:pt x="1051" y="119"/>
                </a:cubicBezTo>
                <a:cubicBezTo>
                  <a:pt x="1030" y="137"/>
                  <a:pt x="1017" y="161"/>
                  <a:pt x="1012" y="186"/>
                </a:cubicBezTo>
                <a:cubicBezTo>
                  <a:pt x="1007" y="212"/>
                  <a:pt x="1013" y="236"/>
                  <a:pt x="1028" y="254"/>
                </a:cubicBezTo>
                <a:cubicBezTo>
                  <a:pt x="1042" y="271"/>
                  <a:pt x="1064" y="281"/>
                  <a:pt x="1088" y="281"/>
                </a:cubicBezTo>
                <a:cubicBezTo>
                  <a:pt x="1113" y="281"/>
                  <a:pt x="1138" y="271"/>
                  <a:pt x="1159" y="253"/>
                </a:cubicBezTo>
                <a:cubicBezTo>
                  <a:pt x="1180" y="236"/>
                  <a:pt x="1194" y="212"/>
                  <a:pt x="1198" y="187"/>
                </a:cubicBezTo>
                <a:cubicBezTo>
                  <a:pt x="1203" y="161"/>
                  <a:pt x="1197" y="137"/>
                  <a:pt x="1182" y="119"/>
                </a:cubicBezTo>
                <a:cubicBezTo>
                  <a:pt x="1168" y="102"/>
                  <a:pt x="1146" y="92"/>
                  <a:pt x="1122" y="92"/>
                </a:cubicBezTo>
                <a:close/>
                <a:moveTo>
                  <a:pt x="1093" y="247"/>
                </a:moveTo>
                <a:cubicBezTo>
                  <a:pt x="1078" y="247"/>
                  <a:pt x="1064" y="241"/>
                  <a:pt x="1055" y="231"/>
                </a:cubicBezTo>
                <a:cubicBezTo>
                  <a:pt x="1046" y="219"/>
                  <a:pt x="1042" y="204"/>
                  <a:pt x="1045" y="187"/>
                </a:cubicBezTo>
                <a:cubicBezTo>
                  <a:pt x="1051" y="153"/>
                  <a:pt x="1084" y="126"/>
                  <a:pt x="1117" y="126"/>
                </a:cubicBezTo>
                <a:cubicBezTo>
                  <a:pt x="1133" y="126"/>
                  <a:pt x="1146" y="132"/>
                  <a:pt x="1155" y="142"/>
                </a:cubicBezTo>
                <a:cubicBezTo>
                  <a:pt x="1165" y="154"/>
                  <a:pt x="1168" y="169"/>
                  <a:pt x="1165" y="186"/>
                </a:cubicBezTo>
                <a:cubicBezTo>
                  <a:pt x="1159" y="220"/>
                  <a:pt x="1127" y="247"/>
                  <a:pt x="1093" y="247"/>
                </a:cubicBezTo>
                <a:moveTo>
                  <a:pt x="1781" y="45"/>
                </a:moveTo>
                <a:cubicBezTo>
                  <a:pt x="1749" y="45"/>
                  <a:pt x="1749" y="45"/>
                  <a:pt x="1749" y="45"/>
                </a:cubicBezTo>
                <a:cubicBezTo>
                  <a:pt x="1726" y="134"/>
                  <a:pt x="1726" y="134"/>
                  <a:pt x="1726" y="134"/>
                </a:cubicBezTo>
                <a:cubicBezTo>
                  <a:pt x="1721" y="123"/>
                  <a:pt x="1714" y="114"/>
                  <a:pt x="1706" y="107"/>
                </a:cubicBezTo>
                <a:cubicBezTo>
                  <a:pt x="1694" y="97"/>
                  <a:pt x="1679" y="92"/>
                  <a:pt x="1662" y="92"/>
                </a:cubicBezTo>
                <a:cubicBezTo>
                  <a:pt x="1640" y="92"/>
                  <a:pt x="1617" y="102"/>
                  <a:pt x="1598" y="120"/>
                </a:cubicBezTo>
                <a:cubicBezTo>
                  <a:pt x="1580" y="137"/>
                  <a:pt x="1567" y="161"/>
                  <a:pt x="1563" y="186"/>
                </a:cubicBezTo>
                <a:cubicBezTo>
                  <a:pt x="1559" y="213"/>
                  <a:pt x="1565" y="239"/>
                  <a:pt x="1580" y="257"/>
                </a:cubicBezTo>
                <a:cubicBezTo>
                  <a:pt x="1593" y="273"/>
                  <a:pt x="1612" y="281"/>
                  <a:pt x="1632" y="281"/>
                </a:cubicBezTo>
                <a:cubicBezTo>
                  <a:pt x="1654" y="281"/>
                  <a:pt x="1676" y="272"/>
                  <a:pt x="1694" y="255"/>
                </a:cubicBezTo>
                <a:cubicBezTo>
                  <a:pt x="1689" y="278"/>
                  <a:pt x="1689" y="278"/>
                  <a:pt x="1689" y="278"/>
                </a:cubicBezTo>
                <a:cubicBezTo>
                  <a:pt x="1721" y="278"/>
                  <a:pt x="1721" y="278"/>
                  <a:pt x="1721" y="278"/>
                </a:cubicBezTo>
                <a:lnTo>
                  <a:pt x="1781" y="45"/>
                </a:lnTo>
                <a:close/>
                <a:moveTo>
                  <a:pt x="1642" y="247"/>
                </a:moveTo>
                <a:cubicBezTo>
                  <a:pt x="1626" y="247"/>
                  <a:pt x="1613" y="242"/>
                  <a:pt x="1604" y="231"/>
                </a:cubicBezTo>
                <a:cubicBezTo>
                  <a:pt x="1594" y="219"/>
                  <a:pt x="1591" y="204"/>
                  <a:pt x="1594" y="187"/>
                </a:cubicBezTo>
                <a:cubicBezTo>
                  <a:pt x="1600" y="153"/>
                  <a:pt x="1632" y="126"/>
                  <a:pt x="1665" y="126"/>
                </a:cubicBezTo>
                <a:cubicBezTo>
                  <a:pt x="1680" y="126"/>
                  <a:pt x="1693" y="131"/>
                  <a:pt x="1702" y="141"/>
                </a:cubicBezTo>
                <a:cubicBezTo>
                  <a:pt x="1711" y="151"/>
                  <a:pt x="1715" y="165"/>
                  <a:pt x="1714" y="180"/>
                </a:cubicBezTo>
                <a:cubicBezTo>
                  <a:pt x="1708" y="202"/>
                  <a:pt x="1708" y="202"/>
                  <a:pt x="1708" y="202"/>
                </a:cubicBezTo>
                <a:cubicBezTo>
                  <a:pt x="1696" y="229"/>
                  <a:pt x="1669" y="247"/>
                  <a:pt x="1642" y="247"/>
                </a:cubicBezTo>
                <a:moveTo>
                  <a:pt x="528" y="92"/>
                </a:moveTo>
                <a:cubicBezTo>
                  <a:pt x="528" y="92"/>
                  <a:pt x="528" y="92"/>
                  <a:pt x="528" y="92"/>
                </a:cubicBezTo>
                <a:cubicBezTo>
                  <a:pt x="528" y="92"/>
                  <a:pt x="528" y="92"/>
                  <a:pt x="528" y="92"/>
                </a:cubicBezTo>
                <a:cubicBezTo>
                  <a:pt x="485" y="92"/>
                  <a:pt x="441" y="129"/>
                  <a:pt x="429" y="174"/>
                </a:cubicBezTo>
                <a:cubicBezTo>
                  <a:pt x="429" y="174"/>
                  <a:pt x="429" y="175"/>
                  <a:pt x="429" y="175"/>
                </a:cubicBezTo>
                <a:cubicBezTo>
                  <a:pt x="402" y="278"/>
                  <a:pt x="402" y="278"/>
                  <a:pt x="402" y="278"/>
                </a:cubicBezTo>
                <a:cubicBezTo>
                  <a:pt x="435" y="278"/>
                  <a:pt x="435" y="278"/>
                  <a:pt x="435" y="278"/>
                </a:cubicBezTo>
                <a:cubicBezTo>
                  <a:pt x="461" y="177"/>
                  <a:pt x="461" y="177"/>
                  <a:pt x="461" y="177"/>
                </a:cubicBezTo>
                <a:cubicBezTo>
                  <a:pt x="461" y="177"/>
                  <a:pt x="461" y="176"/>
                  <a:pt x="461" y="175"/>
                </a:cubicBezTo>
                <a:cubicBezTo>
                  <a:pt x="468" y="148"/>
                  <a:pt x="495" y="125"/>
                  <a:pt x="522" y="125"/>
                </a:cubicBezTo>
                <a:cubicBezTo>
                  <a:pt x="533" y="125"/>
                  <a:pt x="543" y="130"/>
                  <a:pt x="550" y="138"/>
                </a:cubicBezTo>
                <a:cubicBezTo>
                  <a:pt x="557" y="147"/>
                  <a:pt x="559" y="160"/>
                  <a:pt x="555" y="174"/>
                </a:cubicBezTo>
                <a:cubicBezTo>
                  <a:pt x="555" y="174"/>
                  <a:pt x="555" y="174"/>
                  <a:pt x="555" y="175"/>
                </a:cubicBezTo>
                <a:cubicBezTo>
                  <a:pt x="528" y="278"/>
                  <a:pt x="528" y="278"/>
                  <a:pt x="528" y="278"/>
                </a:cubicBezTo>
                <a:cubicBezTo>
                  <a:pt x="560" y="278"/>
                  <a:pt x="560" y="278"/>
                  <a:pt x="560" y="278"/>
                </a:cubicBezTo>
                <a:cubicBezTo>
                  <a:pt x="560" y="278"/>
                  <a:pt x="586" y="176"/>
                  <a:pt x="586" y="175"/>
                </a:cubicBezTo>
                <a:cubicBezTo>
                  <a:pt x="592" y="152"/>
                  <a:pt x="588" y="130"/>
                  <a:pt x="576" y="114"/>
                </a:cubicBezTo>
                <a:cubicBezTo>
                  <a:pt x="565" y="100"/>
                  <a:pt x="548" y="92"/>
                  <a:pt x="528" y="92"/>
                </a:cubicBezTo>
                <a:close/>
                <a:moveTo>
                  <a:pt x="1392" y="96"/>
                </a:moveTo>
                <a:cubicBezTo>
                  <a:pt x="1360" y="96"/>
                  <a:pt x="1360" y="96"/>
                  <a:pt x="1360" y="96"/>
                </a:cubicBezTo>
                <a:cubicBezTo>
                  <a:pt x="1341" y="172"/>
                  <a:pt x="1341" y="172"/>
                  <a:pt x="1341" y="172"/>
                </a:cubicBezTo>
                <a:cubicBezTo>
                  <a:pt x="1333" y="200"/>
                  <a:pt x="1333" y="200"/>
                  <a:pt x="1333" y="200"/>
                </a:cubicBezTo>
                <a:cubicBezTo>
                  <a:pt x="1326" y="229"/>
                  <a:pt x="1302" y="249"/>
                  <a:pt x="1273" y="249"/>
                </a:cubicBezTo>
                <a:cubicBezTo>
                  <a:pt x="1261" y="249"/>
                  <a:pt x="1251" y="244"/>
                  <a:pt x="1245" y="236"/>
                </a:cubicBezTo>
                <a:cubicBezTo>
                  <a:pt x="1238" y="227"/>
                  <a:pt x="1236" y="214"/>
                  <a:pt x="1239" y="200"/>
                </a:cubicBezTo>
                <a:cubicBezTo>
                  <a:pt x="1239" y="200"/>
                  <a:pt x="1240" y="199"/>
                  <a:pt x="1240" y="199"/>
                </a:cubicBezTo>
                <a:cubicBezTo>
                  <a:pt x="1266" y="96"/>
                  <a:pt x="1266" y="96"/>
                  <a:pt x="1266" y="96"/>
                </a:cubicBezTo>
                <a:cubicBezTo>
                  <a:pt x="1235" y="96"/>
                  <a:pt x="1235" y="96"/>
                  <a:pt x="1235" y="96"/>
                </a:cubicBezTo>
                <a:cubicBezTo>
                  <a:pt x="1209" y="197"/>
                  <a:pt x="1209" y="197"/>
                  <a:pt x="1209" y="197"/>
                </a:cubicBezTo>
                <a:cubicBezTo>
                  <a:pt x="1209" y="197"/>
                  <a:pt x="1209" y="198"/>
                  <a:pt x="1209" y="198"/>
                </a:cubicBezTo>
                <a:cubicBezTo>
                  <a:pt x="1203" y="222"/>
                  <a:pt x="1206" y="244"/>
                  <a:pt x="1219" y="260"/>
                </a:cubicBezTo>
                <a:cubicBezTo>
                  <a:pt x="1230" y="274"/>
                  <a:pt x="1247" y="282"/>
                  <a:pt x="1267" y="282"/>
                </a:cubicBezTo>
                <a:cubicBezTo>
                  <a:pt x="1292" y="282"/>
                  <a:pt x="1307" y="272"/>
                  <a:pt x="1317" y="262"/>
                </a:cubicBezTo>
                <a:cubicBezTo>
                  <a:pt x="1313" y="278"/>
                  <a:pt x="1313" y="278"/>
                  <a:pt x="1313" y="278"/>
                </a:cubicBezTo>
                <a:cubicBezTo>
                  <a:pt x="1346" y="278"/>
                  <a:pt x="1346" y="278"/>
                  <a:pt x="1346" y="278"/>
                </a:cubicBezTo>
                <a:lnTo>
                  <a:pt x="1392" y="96"/>
                </a:lnTo>
                <a:close/>
                <a:moveTo>
                  <a:pt x="1495" y="92"/>
                </a:moveTo>
                <a:cubicBezTo>
                  <a:pt x="1495" y="92"/>
                  <a:pt x="1495" y="92"/>
                  <a:pt x="1495" y="92"/>
                </a:cubicBezTo>
                <a:cubicBezTo>
                  <a:pt x="1495" y="92"/>
                  <a:pt x="1495" y="92"/>
                  <a:pt x="1495" y="92"/>
                </a:cubicBezTo>
                <a:cubicBezTo>
                  <a:pt x="1452" y="92"/>
                  <a:pt x="1408" y="129"/>
                  <a:pt x="1396" y="174"/>
                </a:cubicBezTo>
                <a:cubicBezTo>
                  <a:pt x="1396" y="174"/>
                  <a:pt x="1369" y="278"/>
                  <a:pt x="1369" y="278"/>
                </a:cubicBezTo>
                <a:cubicBezTo>
                  <a:pt x="1401" y="278"/>
                  <a:pt x="1401" y="278"/>
                  <a:pt x="1401" y="278"/>
                </a:cubicBezTo>
                <a:cubicBezTo>
                  <a:pt x="1401" y="278"/>
                  <a:pt x="1428" y="176"/>
                  <a:pt x="1428" y="175"/>
                </a:cubicBezTo>
                <a:cubicBezTo>
                  <a:pt x="1435" y="148"/>
                  <a:pt x="1462" y="125"/>
                  <a:pt x="1489" y="125"/>
                </a:cubicBezTo>
                <a:cubicBezTo>
                  <a:pt x="1500" y="125"/>
                  <a:pt x="1510" y="130"/>
                  <a:pt x="1517" y="138"/>
                </a:cubicBezTo>
                <a:cubicBezTo>
                  <a:pt x="1524" y="147"/>
                  <a:pt x="1526" y="160"/>
                  <a:pt x="1522" y="174"/>
                </a:cubicBezTo>
                <a:cubicBezTo>
                  <a:pt x="1522" y="174"/>
                  <a:pt x="1495" y="278"/>
                  <a:pt x="1495" y="278"/>
                </a:cubicBezTo>
                <a:cubicBezTo>
                  <a:pt x="1526" y="278"/>
                  <a:pt x="1526" y="278"/>
                  <a:pt x="1526" y="278"/>
                </a:cubicBezTo>
                <a:cubicBezTo>
                  <a:pt x="1526" y="278"/>
                  <a:pt x="1553" y="176"/>
                  <a:pt x="1553" y="175"/>
                </a:cubicBezTo>
                <a:cubicBezTo>
                  <a:pt x="1559" y="152"/>
                  <a:pt x="1555" y="130"/>
                  <a:pt x="1543" y="114"/>
                </a:cubicBezTo>
                <a:cubicBezTo>
                  <a:pt x="1532" y="100"/>
                  <a:pt x="1515" y="92"/>
                  <a:pt x="1495" y="92"/>
                </a:cubicBezTo>
                <a:close/>
                <a:moveTo>
                  <a:pt x="701" y="91"/>
                </a:moveTo>
                <a:cubicBezTo>
                  <a:pt x="701" y="91"/>
                  <a:pt x="701" y="91"/>
                  <a:pt x="701" y="91"/>
                </a:cubicBezTo>
                <a:cubicBezTo>
                  <a:pt x="701" y="91"/>
                  <a:pt x="701" y="91"/>
                  <a:pt x="701" y="91"/>
                </a:cubicBezTo>
                <a:cubicBezTo>
                  <a:pt x="678" y="91"/>
                  <a:pt x="656" y="101"/>
                  <a:pt x="637" y="119"/>
                </a:cubicBezTo>
                <a:cubicBezTo>
                  <a:pt x="618" y="136"/>
                  <a:pt x="606" y="160"/>
                  <a:pt x="602" y="185"/>
                </a:cubicBezTo>
                <a:cubicBezTo>
                  <a:pt x="597" y="213"/>
                  <a:pt x="604" y="239"/>
                  <a:pt x="619" y="257"/>
                </a:cubicBezTo>
                <a:cubicBezTo>
                  <a:pt x="632" y="272"/>
                  <a:pt x="650" y="281"/>
                  <a:pt x="671" y="281"/>
                </a:cubicBezTo>
                <a:cubicBezTo>
                  <a:pt x="705" y="281"/>
                  <a:pt x="723" y="276"/>
                  <a:pt x="744" y="262"/>
                </a:cubicBezTo>
                <a:cubicBezTo>
                  <a:pt x="747" y="259"/>
                  <a:pt x="747" y="259"/>
                  <a:pt x="747" y="259"/>
                </a:cubicBezTo>
                <a:cubicBezTo>
                  <a:pt x="729" y="232"/>
                  <a:pt x="729" y="232"/>
                  <a:pt x="729" y="232"/>
                </a:cubicBezTo>
                <a:cubicBezTo>
                  <a:pt x="726" y="234"/>
                  <a:pt x="726" y="234"/>
                  <a:pt x="726" y="234"/>
                </a:cubicBezTo>
                <a:cubicBezTo>
                  <a:pt x="707" y="245"/>
                  <a:pt x="697" y="247"/>
                  <a:pt x="675" y="247"/>
                </a:cubicBezTo>
                <a:cubicBezTo>
                  <a:pt x="651" y="247"/>
                  <a:pt x="633" y="229"/>
                  <a:pt x="631" y="202"/>
                </a:cubicBezTo>
                <a:cubicBezTo>
                  <a:pt x="767" y="202"/>
                  <a:pt x="767" y="202"/>
                  <a:pt x="767" y="202"/>
                </a:cubicBezTo>
                <a:cubicBezTo>
                  <a:pt x="767" y="202"/>
                  <a:pt x="770" y="191"/>
                  <a:pt x="770" y="186"/>
                </a:cubicBezTo>
                <a:cubicBezTo>
                  <a:pt x="775" y="159"/>
                  <a:pt x="768" y="133"/>
                  <a:pt x="753" y="115"/>
                </a:cubicBezTo>
                <a:cubicBezTo>
                  <a:pt x="740" y="99"/>
                  <a:pt x="722" y="91"/>
                  <a:pt x="701" y="91"/>
                </a:cubicBezTo>
                <a:close/>
                <a:moveTo>
                  <a:pt x="728" y="137"/>
                </a:moveTo>
                <a:cubicBezTo>
                  <a:pt x="736" y="146"/>
                  <a:pt x="741" y="159"/>
                  <a:pt x="741" y="173"/>
                </a:cubicBezTo>
                <a:cubicBezTo>
                  <a:pt x="635" y="173"/>
                  <a:pt x="635" y="173"/>
                  <a:pt x="635" y="173"/>
                </a:cubicBezTo>
                <a:cubicBezTo>
                  <a:pt x="645" y="145"/>
                  <a:pt x="671" y="124"/>
                  <a:pt x="697" y="124"/>
                </a:cubicBezTo>
                <a:cubicBezTo>
                  <a:pt x="709" y="124"/>
                  <a:pt x="720" y="129"/>
                  <a:pt x="728" y="137"/>
                </a:cubicBezTo>
                <a:close/>
                <a:moveTo>
                  <a:pt x="1911" y="118"/>
                </a:moveTo>
                <a:cubicBezTo>
                  <a:pt x="1902" y="109"/>
                  <a:pt x="1882" y="98"/>
                  <a:pt x="1860" y="94"/>
                </a:cubicBezTo>
                <a:cubicBezTo>
                  <a:pt x="1853" y="93"/>
                  <a:pt x="1847" y="93"/>
                  <a:pt x="1842" y="93"/>
                </a:cubicBezTo>
                <a:cubicBezTo>
                  <a:pt x="1803" y="93"/>
                  <a:pt x="1781" y="117"/>
                  <a:pt x="1777" y="142"/>
                </a:cubicBezTo>
                <a:cubicBezTo>
                  <a:pt x="1773" y="161"/>
                  <a:pt x="1786" y="182"/>
                  <a:pt x="1808" y="192"/>
                </a:cubicBezTo>
                <a:cubicBezTo>
                  <a:pt x="1808" y="192"/>
                  <a:pt x="1808" y="192"/>
                  <a:pt x="1808" y="192"/>
                </a:cubicBezTo>
                <a:cubicBezTo>
                  <a:pt x="1808" y="192"/>
                  <a:pt x="1808" y="192"/>
                  <a:pt x="1808" y="192"/>
                </a:cubicBezTo>
                <a:cubicBezTo>
                  <a:pt x="1836" y="204"/>
                  <a:pt x="1836" y="204"/>
                  <a:pt x="1836" y="204"/>
                </a:cubicBezTo>
                <a:cubicBezTo>
                  <a:pt x="1858" y="214"/>
                  <a:pt x="1859" y="224"/>
                  <a:pt x="1858" y="231"/>
                </a:cubicBezTo>
                <a:cubicBezTo>
                  <a:pt x="1856" y="241"/>
                  <a:pt x="1848" y="253"/>
                  <a:pt x="1824" y="253"/>
                </a:cubicBezTo>
                <a:cubicBezTo>
                  <a:pt x="1818" y="253"/>
                  <a:pt x="1813" y="252"/>
                  <a:pt x="1806" y="251"/>
                </a:cubicBezTo>
                <a:cubicBezTo>
                  <a:pt x="1790" y="248"/>
                  <a:pt x="1774" y="237"/>
                  <a:pt x="1765" y="227"/>
                </a:cubicBezTo>
                <a:cubicBezTo>
                  <a:pt x="1762" y="224"/>
                  <a:pt x="1762" y="224"/>
                  <a:pt x="1762" y="224"/>
                </a:cubicBezTo>
                <a:cubicBezTo>
                  <a:pt x="1739" y="248"/>
                  <a:pt x="1739" y="248"/>
                  <a:pt x="1739" y="248"/>
                </a:cubicBezTo>
                <a:cubicBezTo>
                  <a:pt x="1742" y="251"/>
                  <a:pt x="1742" y="251"/>
                  <a:pt x="1742" y="251"/>
                </a:cubicBezTo>
                <a:cubicBezTo>
                  <a:pt x="1749" y="258"/>
                  <a:pt x="1772" y="274"/>
                  <a:pt x="1799" y="279"/>
                </a:cubicBezTo>
                <a:cubicBezTo>
                  <a:pt x="1806" y="280"/>
                  <a:pt x="1814" y="281"/>
                  <a:pt x="1821" y="281"/>
                </a:cubicBezTo>
                <a:cubicBezTo>
                  <a:pt x="1838" y="281"/>
                  <a:pt x="1853" y="277"/>
                  <a:pt x="1865" y="270"/>
                </a:cubicBezTo>
                <a:cubicBezTo>
                  <a:pt x="1878" y="261"/>
                  <a:pt x="1886" y="249"/>
                  <a:pt x="1889" y="233"/>
                </a:cubicBezTo>
                <a:cubicBezTo>
                  <a:pt x="1892" y="215"/>
                  <a:pt x="1890" y="195"/>
                  <a:pt x="1853" y="178"/>
                </a:cubicBezTo>
                <a:cubicBezTo>
                  <a:pt x="1825" y="165"/>
                  <a:pt x="1825" y="165"/>
                  <a:pt x="1825" y="165"/>
                </a:cubicBezTo>
                <a:cubicBezTo>
                  <a:pt x="1811" y="158"/>
                  <a:pt x="1807" y="154"/>
                  <a:pt x="1808" y="146"/>
                </a:cubicBezTo>
                <a:cubicBezTo>
                  <a:pt x="1812" y="125"/>
                  <a:pt x="1830" y="121"/>
                  <a:pt x="1841" y="121"/>
                </a:cubicBezTo>
                <a:cubicBezTo>
                  <a:pt x="1845" y="121"/>
                  <a:pt x="1850" y="122"/>
                  <a:pt x="1855" y="123"/>
                </a:cubicBezTo>
                <a:cubicBezTo>
                  <a:pt x="1872" y="126"/>
                  <a:pt x="1886" y="135"/>
                  <a:pt x="1894" y="142"/>
                </a:cubicBezTo>
                <a:cubicBezTo>
                  <a:pt x="1897" y="145"/>
                  <a:pt x="1897" y="145"/>
                  <a:pt x="1897" y="145"/>
                </a:cubicBezTo>
                <a:cubicBezTo>
                  <a:pt x="1914" y="120"/>
                  <a:pt x="1914" y="120"/>
                  <a:pt x="1914" y="120"/>
                </a:cubicBezTo>
                <a:lnTo>
                  <a:pt x="1911" y="118"/>
                </a:lnTo>
                <a:close/>
                <a:moveTo>
                  <a:pt x="1818" y="123"/>
                </a:moveTo>
                <a:cubicBezTo>
                  <a:pt x="1818" y="123"/>
                  <a:pt x="1818" y="123"/>
                  <a:pt x="1818" y="123"/>
                </a:cubicBezTo>
                <a:cubicBezTo>
                  <a:pt x="1818" y="123"/>
                  <a:pt x="1818" y="123"/>
                  <a:pt x="1818" y="123"/>
                </a:cubicBezTo>
                <a:close/>
                <a:moveTo>
                  <a:pt x="286" y="14"/>
                </a:moveTo>
                <a:cubicBezTo>
                  <a:pt x="312" y="42"/>
                  <a:pt x="345" y="86"/>
                  <a:pt x="346" y="130"/>
                </a:cubicBezTo>
                <a:cubicBezTo>
                  <a:pt x="349" y="191"/>
                  <a:pt x="307" y="261"/>
                  <a:pt x="222" y="268"/>
                </a:cubicBezTo>
                <a:cubicBezTo>
                  <a:pt x="148" y="274"/>
                  <a:pt x="103" y="216"/>
                  <a:pt x="101" y="174"/>
                </a:cubicBezTo>
                <a:cubicBezTo>
                  <a:pt x="96" y="105"/>
                  <a:pt x="148" y="72"/>
                  <a:pt x="193" y="74"/>
                </a:cubicBezTo>
                <a:cubicBezTo>
                  <a:pt x="266" y="75"/>
                  <a:pt x="286" y="152"/>
                  <a:pt x="289" y="179"/>
                </a:cubicBezTo>
                <a:cubicBezTo>
                  <a:pt x="321" y="125"/>
                  <a:pt x="288" y="0"/>
                  <a:pt x="170" y="1"/>
                </a:cubicBezTo>
                <a:cubicBezTo>
                  <a:pt x="107" y="0"/>
                  <a:pt x="14" y="55"/>
                  <a:pt x="16" y="174"/>
                </a:cubicBezTo>
                <a:cubicBezTo>
                  <a:pt x="19" y="296"/>
                  <a:pt x="112" y="353"/>
                  <a:pt x="198" y="353"/>
                </a:cubicBezTo>
                <a:cubicBezTo>
                  <a:pt x="297" y="353"/>
                  <a:pt x="374" y="272"/>
                  <a:pt x="377" y="181"/>
                </a:cubicBezTo>
                <a:cubicBezTo>
                  <a:pt x="379" y="87"/>
                  <a:pt x="324" y="40"/>
                  <a:pt x="286" y="14"/>
                </a:cubicBezTo>
                <a:close/>
                <a:moveTo>
                  <a:pt x="51" y="85"/>
                </a:moveTo>
                <a:cubicBezTo>
                  <a:pt x="62" y="60"/>
                  <a:pt x="104" y="10"/>
                  <a:pt x="172" y="9"/>
                </a:cubicBezTo>
                <a:cubicBezTo>
                  <a:pt x="233" y="8"/>
                  <a:pt x="267" y="40"/>
                  <a:pt x="279" y="97"/>
                </a:cubicBezTo>
                <a:cubicBezTo>
                  <a:pt x="246" y="33"/>
                  <a:pt x="184" y="34"/>
                  <a:pt x="162" y="38"/>
                </a:cubicBezTo>
                <a:cubicBezTo>
                  <a:pt x="94" y="52"/>
                  <a:pt x="58" y="116"/>
                  <a:pt x="87" y="185"/>
                </a:cubicBezTo>
                <a:cubicBezTo>
                  <a:pt x="53" y="157"/>
                  <a:pt x="51" y="107"/>
                  <a:pt x="51" y="85"/>
                </a:cubicBezTo>
                <a:close/>
                <a:moveTo>
                  <a:pt x="174" y="327"/>
                </a:moveTo>
                <a:cubicBezTo>
                  <a:pt x="0" y="310"/>
                  <a:pt x="14" y="140"/>
                  <a:pt x="43" y="98"/>
                </a:cubicBezTo>
                <a:cubicBezTo>
                  <a:pt x="33" y="152"/>
                  <a:pt x="30" y="273"/>
                  <a:pt x="160" y="300"/>
                </a:cubicBezTo>
                <a:cubicBezTo>
                  <a:pt x="246" y="318"/>
                  <a:pt x="340" y="265"/>
                  <a:pt x="362" y="170"/>
                </a:cubicBezTo>
                <a:cubicBezTo>
                  <a:pt x="352" y="255"/>
                  <a:pt x="257" y="335"/>
                  <a:pt x="174" y="327"/>
                </a:cubicBezTo>
                <a:close/>
              </a:path>
            </a:pathLst>
          </a:custGeom>
          <a:solidFill>
            <a:schemeClr val="bg1"/>
          </a:solidFill>
          <a:ln>
            <a:noFill/>
          </a:ln>
        </p:spPr>
        <p:txBody>
          <a:bodyPr vert="horz" wrap="square" lIns="82296" tIns="41148" rIns="82296" bIns="41148" numCol="1" anchor="t" anchorCtr="0" compatLnSpc="1">
            <a:prstTxWarp prst="textNoShape">
              <a:avLst/>
            </a:prstTxWarp>
          </a:bodyPr>
          <a:lstStyle/>
          <a:p>
            <a:endParaRPr lang="en-US" dirty="0"/>
          </a:p>
        </p:txBody>
      </p:sp>
      <p:sp>
        <p:nvSpPr>
          <p:cNvPr id="8" name="Rectangle 7"/>
          <p:cNvSpPr/>
          <p:nvPr userDrawn="1"/>
        </p:nvSpPr>
        <p:spPr>
          <a:xfrm>
            <a:off x="1" y="2537065"/>
            <a:ext cx="6878002" cy="41147"/>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147137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320">
          <p15:clr>
            <a:srgbClr val="FBAE40"/>
          </p15:clr>
        </p15:guide>
        <p15:guide id="2" pos="608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WHITE-Interior">
    <p:bg>
      <p:bgPr>
        <a:solidFill>
          <a:srgbClr val="FFFFFF"/>
        </a:solidFill>
        <a:effectLst/>
      </p:bgPr>
    </p:bg>
    <p:spTree>
      <p:nvGrpSpPr>
        <p:cNvPr id="1" name="Shape 145"/>
        <p:cNvGrpSpPr/>
        <p:nvPr/>
      </p:nvGrpSpPr>
      <p:grpSpPr>
        <a:xfrm>
          <a:off x="0" y="0"/>
          <a:ext cx="0" cy="0"/>
          <a:chOff x="0" y="0"/>
          <a:chExt cx="0" cy="0"/>
        </a:xfrm>
      </p:grpSpPr>
      <p:pic>
        <p:nvPicPr>
          <p:cNvPr id="146" name="Shape 146"/>
          <p:cNvPicPr preferRelativeResize="0"/>
          <p:nvPr userDrawn="1"/>
        </p:nvPicPr>
        <p:blipFill>
          <a:blip r:embed="rId2">
            <a:alphaModFix/>
          </a:blip>
          <a:stretch>
            <a:fillRect/>
          </a:stretch>
        </p:blipFill>
        <p:spPr>
          <a:xfrm>
            <a:off x="8366750" y="4809862"/>
            <a:ext cx="594300" cy="190888"/>
          </a:xfrm>
          <a:prstGeom prst="rect">
            <a:avLst/>
          </a:prstGeom>
          <a:noFill/>
          <a:ln>
            <a:noFill/>
          </a:ln>
        </p:spPr>
      </p:pic>
    </p:spTree>
    <p:extLst>
      <p:ext uri="{BB962C8B-B14F-4D97-AF65-F5344CB8AC3E}">
        <p14:creationId xmlns:p14="http://schemas.microsoft.com/office/powerpoint/2010/main" val="2117985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UE 3">
    <p:bg>
      <p:bgPr>
        <a:solidFill>
          <a:srgbClr val="004153"/>
        </a:solidFill>
        <a:effectLst/>
      </p:bgPr>
    </p:bg>
    <p:spTree>
      <p:nvGrpSpPr>
        <p:cNvPr id="1" name="Shape 134"/>
        <p:cNvGrpSpPr/>
        <p:nvPr/>
      </p:nvGrpSpPr>
      <p:grpSpPr>
        <a:xfrm>
          <a:off x="0" y="0"/>
          <a:ext cx="0" cy="0"/>
          <a:chOff x="0" y="0"/>
          <a:chExt cx="0" cy="0"/>
        </a:xfrm>
      </p:grpSpPr>
      <p:pic>
        <p:nvPicPr>
          <p:cNvPr id="135" name="Shape 135"/>
          <p:cNvPicPr preferRelativeResize="0"/>
          <p:nvPr/>
        </p:nvPicPr>
        <p:blipFill>
          <a:blip r:embed="rId2">
            <a:alphaModFix/>
          </a:blip>
          <a:stretch>
            <a:fillRect/>
          </a:stretch>
        </p:blipFill>
        <p:spPr>
          <a:xfrm>
            <a:off x="8366424" y="4809750"/>
            <a:ext cx="594951" cy="191100"/>
          </a:xfrm>
          <a:prstGeom prst="rect">
            <a:avLst/>
          </a:prstGeom>
          <a:noFill/>
          <a:ln>
            <a:noFill/>
          </a:ln>
        </p:spPr>
      </p:pic>
    </p:spTree>
    <p:extLst>
      <p:ext uri="{BB962C8B-B14F-4D97-AF65-F5344CB8AC3E}">
        <p14:creationId xmlns:p14="http://schemas.microsoft.com/office/powerpoint/2010/main" val="11790768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endParaRPr lang="en-GB" dirty="0"/>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lumMod val="75000"/>
                </a:schemeClr>
              </a:solidFill>
            </a:endParaRPr>
          </a:p>
        </p:txBody>
      </p:sp>
    </p:spTree>
    <p:extLst>
      <p:ext uri="{BB962C8B-B14F-4D97-AF65-F5344CB8AC3E}">
        <p14:creationId xmlns:p14="http://schemas.microsoft.com/office/powerpoint/2010/main" val="12066857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682751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194383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6093942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1818850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67814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GB" noProof="0" dirty="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696972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7774890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0419047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0587145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1136658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9762119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9026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0544035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9034051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53801540"/>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GB" noProof="0" dirty="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58195417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56833663"/>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97932421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244380342"/>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884023142"/>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138940837"/>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175175679"/>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26010159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4979379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dirty="0" smtClean="0">
                <a:ea typeface="ＭＳ Ｐゴシック" charset="0"/>
              </a:rPr>
              <a:t>PSOSPG-2940</a:t>
            </a:r>
            <a:endParaRPr lang="en-US" dirty="0">
              <a:ea typeface="ＭＳ Ｐゴシック" charset="0"/>
            </a:endParaRPr>
          </a:p>
        </p:txBody>
      </p:sp>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75668469"/>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GB" noProof="0" dirty="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BLANK - NO NUM">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1162186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10_Pool Title and Content">
    <p:bg>
      <p:bgPr>
        <a:blipFill rotWithShape="1">
          <a:blip r:embed="rId2">
            <a:alphaModFix/>
          </a:blip>
          <a:stretch>
            <a:fillRect/>
          </a:stretch>
        </a:blipFill>
        <a:effectLst/>
      </p:bgPr>
    </p:bg>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88179" y="894328"/>
            <a:ext cx="7317900" cy="7113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Open Sans"/>
              <a:buNone/>
              <a:defRPr sz="2000" b="0" i="0" u="none" strike="noStrike" cap="none">
                <a:solidFill>
                  <a:schemeClr val="accent1"/>
                </a:solidFill>
                <a:latin typeface="Open Sans"/>
                <a:ea typeface="Open Sans"/>
                <a:cs typeface="Open Sans"/>
                <a:sym typeface="Open Sans"/>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2" name="Shape 72"/>
          <p:cNvSpPr txBox="1">
            <a:spLocks noGrp="1"/>
          </p:cNvSpPr>
          <p:nvPr>
            <p:ph type="body" idx="1"/>
          </p:nvPr>
        </p:nvSpPr>
        <p:spPr>
          <a:xfrm>
            <a:off x="488179" y="1741716"/>
            <a:ext cx="7317900" cy="2875499"/>
          </a:xfrm>
          <a:prstGeom prst="rect">
            <a:avLst/>
          </a:prstGeom>
          <a:noFill/>
          <a:ln>
            <a:noFill/>
          </a:ln>
        </p:spPr>
        <p:txBody>
          <a:bodyPr lIns="91425" tIns="91425" rIns="91425" bIns="91425" anchor="t" anchorCtr="0"/>
          <a:lstStyle>
            <a:lvl1pPr marL="342900" marR="0" lvl="0" indent="-114300" algn="l" rtl="0">
              <a:lnSpc>
                <a:spcPct val="100000"/>
              </a:lnSpc>
              <a:spcBef>
                <a:spcPts val="360"/>
              </a:spcBef>
              <a:spcAft>
                <a:spcPts val="0"/>
              </a:spcAft>
              <a:buClr>
                <a:srgbClr val="545860"/>
              </a:buClr>
              <a:buSzPct val="100000"/>
              <a:buFont typeface="Arial"/>
              <a:buChar char="•"/>
              <a:defRPr sz="1800" b="0" i="0" u="none" strike="noStrike" cap="none">
                <a:solidFill>
                  <a:srgbClr val="545860"/>
                </a:solidFill>
                <a:latin typeface="Open Sans"/>
                <a:ea typeface="Open Sans"/>
                <a:cs typeface="Open Sans"/>
                <a:sym typeface="Open Sans"/>
              </a:defRPr>
            </a:lvl1pPr>
            <a:lvl2pPr marL="742950" marR="0" lvl="1" indent="-10795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2pPr>
            <a:lvl3pPr marL="1143000" marR="0" lvl="2" indent="-5080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3pPr>
            <a:lvl4pPr marL="1600200" marR="0" lvl="3" indent="-5080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4pPr>
            <a:lvl5pPr marL="2057400" marR="0" lvl="4" indent="-5080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2"/>
          </p:nvPr>
        </p:nvSpPr>
        <p:spPr>
          <a:xfrm>
            <a:off x="291475" y="205979"/>
            <a:ext cx="5408700" cy="266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1800" b="1" i="0" u="none" strike="noStrike" cap="none">
                <a:solidFill>
                  <a:schemeClr val="lt1"/>
                </a:solidFill>
                <a:latin typeface="Open Sans"/>
                <a:ea typeface="Open Sans"/>
                <a:cs typeface="Open Sans"/>
                <a:sym typeface="Open Sans"/>
              </a:defRPr>
            </a:lvl1pPr>
            <a:lvl2pPr marL="742950" marR="0" lvl="1" indent="-10795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2pPr>
            <a:lvl3pPr marL="1143000" marR="0" lvl="2" indent="-5080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3pPr>
            <a:lvl4pPr marL="1600200" marR="0" lvl="3" indent="-5080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4pPr>
            <a:lvl5pPr marL="2057400" marR="0" lvl="4" indent="-50800" algn="l" rtl="0">
              <a:lnSpc>
                <a:spcPct val="100000"/>
              </a:lnSpc>
              <a:spcBef>
                <a:spcPts val="280"/>
              </a:spcBef>
              <a:spcAft>
                <a:spcPts val="0"/>
              </a:spcAft>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50"/>
          <p:cNvSpPr txBox="1">
            <a:spLocks noGrp="1"/>
          </p:cNvSpPr>
          <p:nvPr>
            <p:ph type="sldNum" idx="12"/>
          </p:nvPr>
        </p:nvSpPr>
        <p:spPr>
          <a:xfrm>
            <a:off x="112056" y="4830746"/>
            <a:ext cx="376200" cy="1836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5A5A5"/>
              </a:buClr>
              <a:buSzPct val="25000"/>
              <a:buFont typeface="Open Sans"/>
              <a:buNone/>
            </a:pPr>
            <a:fld id="{00000000-1234-1234-1234-123412341234}" type="slidenum">
              <a:rPr lang="en-US" sz="800" b="0" i="0" u="none" strike="noStrike" cap="none">
                <a:solidFill>
                  <a:srgbClr val="A5A5A5"/>
                </a:solidFill>
                <a:latin typeface="Open Sans"/>
                <a:ea typeface="Open Sans"/>
                <a:cs typeface="Open Sans"/>
                <a:sym typeface="Open Sans"/>
              </a:rPr>
              <a:t>‹#›</a:t>
            </a:fld>
            <a:endParaRPr lang="en-US" sz="800" b="0" i="0" u="none" strike="noStrike" cap="none" dirty="0">
              <a:solidFill>
                <a:srgbClr val="A5A5A5"/>
              </a:solidFill>
              <a:latin typeface="Open Sans"/>
              <a:ea typeface="Open Sans"/>
              <a:cs typeface="Open Sans"/>
              <a:sym typeface="Open Sans"/>
            </a:endParaRPr>
          </a:p>
        </p:txBody>
      </p:sp>
    </p:spTree>
    <p:extLst>
      <p:ext uri="{BB962C8B-B14F-4D97-AF65-F5344CB8AC3E}">
        <p14:creationId xmlns:p14="http://schemas.microsoft.com/office/powerpoint/2010/main" val="22490805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Pool Title and Content">
    <p:bg>
      <p:bgPr>
        <a:blipFill rotWithShape="1">
          <a:blip r:embed="rId2">
            <a:alphaModFix/>
          </a:blip>
          <a:stretch>
            <a:fillRect/>
          </a:stretch>
        </a:blip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88179" y="894328"/>
            <a:ext cx="7317900" cy="711300"/>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Open Sans"/>
              <a:buNone/>
              <a:defRPr sz="2000" b="0" i="0" u="none" strike="noStrike" cap="none">
                <a:solidFill>
                  <a:schemeClr val="accent1"/>
                </a:solidFill>
                <a:latin typeface="Open Sans"/>
                <a:ea typeface="Open Sans"/>
                <a:cs typeface="Open Sans"/>
                <a:sym typeface="Open San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 name="Shape 29"/>
          <p:cNvSpPr txBox="1">
            <a:spLocks noGrp="1"/>
          </p:cNvSpPr>
          <p:nvPr>
            <p:ph type="body" idx="1"/>
          </p:nvPr>
        </p:nvSpPr>
        <p:spPr>
          <a:xfrm>
            <a:off x="488179" y="1741717"/>
            <a:ext cx="7317900" cy="2875500"/>
          </a:xfrm>
          <a:prstGeom prst="rect">
            <a:avLst/>
          </a:prstGeom>
          <a:noFill/>
          <a:ln>
            <a:noFill/>
          </a:ln>
        </p:spPr>
        <p:txBody>
          <a:bodyPr lIns="91425" tIns="91425" rIns="91425" bIns="91425" anchor="t" anchorCtr="0"/>
          <a:lstStyle>
            <a:lvl1pPr marL="342900" marR="0" lvl="0" indent="-228600" algn="l" rtl="0">
              <a:spcBef>
                <a:spcPts val="360"/>
              </a:spcBef>
              <a:buClr>
                <a:srgbClr val="545860"/>
              </a:buClr>
              <a:buSzPct val="100000"/>
              <a:buFont typeface="Arial"/>
              <a:buChar char="•"/>
              <a:defRPr sz="1800" b="0" i="0" u="none" strike="noStrike" cap="none">
                <a:solidFill>
                  <a:srgbClr val="545860"/>
                </a:solidFill>
                <a:latin typeface="Open Sans"/>
                <a:ea typeface="Open Sans"/>
                <a:cs typeface="Open Sans"/>
                <a:sym typeface="Open Sans"/>
              </a:defRPr>
            </a:lvl1pPr>
            <a:lvl2pPr marL="742950" marR="0" lvl="1" indent="-19685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2pPr>
            <a:lvl3pPr marL="1143000" marR="0" lvl="2" indent="-13970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3pPr>
            <a:lvl4pPr marL="1600200" marR="0" lvl="3" indent="-13970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4pPr>
            <a:lvl5pPr marL="2057400" marR="0" lvl="4" indent="-13970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2"/>
          </p:nvPr>
        </p:nvSpPr>
        <p:spPr>
          <a:xfrm>
            <a:off x="291475" y="205979"/>
            <a:ext cx="5408700" cy="266699"/>
          </a:xfrm>
          <a:prstGeom prst="rect">
            <a:avLst/>
          </a:prstGeom>
          <a:noFill/>
          <a:ln>
            <a:noFill/>
          </a:ln>
        </p:spPr>
        <p:txBody>
          <a:bodyPr lIns="91425" tIns="91425" rIns="91425" bIns="91425" anchor="t" anchorCtr="0"/>
          <a:lstStyle>
            <a:lvl1pPr marL="0" marR="0" lvl="0" indent="0" algn="l" rtl="0">
              <a:spcBef>
                <a:spcPts val="0"/>
              </a:spcBef>
              <a:buClr>
                <a:schemeClr val="lt1"/>
              </a:buClr>
              <a:buFont typeface="Arial"/>
              <a:buNone/>
              <a:defRPr sz="1800" b="1" i="0" u="none" strike="noStrike" cap="none">
                <a:solidFill>
                  <a:schemeClr val="lt1"/>
                </a:solidFill>
                <a:latin typeface="Open Sans"/>
                <a:ea typeface="Open Sans"/>
                <a:cs typeface="Open Sans"/>
                <a:sym typeface="Open Sans"/>
              </a:defRPr>
            </a:lvl1pPr>
            <a:lvl2pPr marL="742950" marR="0" lvl="1" indent="-19685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2pPr>
            <a:lvl3pPr marL="1143000" marR="0" lvl="2" indent="-13970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3pPr>
            <a:lvl4pPr marL="1600200" marR="0" lvl="3" indent="-13970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4pPr>
            <a:lvl5pPr marL="2057400" marR="0" lvl="4" indent="-139700" algn="l" rtl="0">
              <a:spcBef>
                <a:spcPts val="280"/>
              </a:spcBef>
              <a:buClr>
                <a:srgbClr val="545860"/>
              </a:buClr>
              <a:buSzPct val="100000"/>
              <a:buFont typeface="Arial"/>
              <a:buChar char="»"/>
              <a:defRPr sz="1400" b="0" i="0" u="none" strike="noStrike" cap="none">
                <a:solidFill>
                  <a:srgbClr val="545860"/>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 name="Shape 50"/>
          <p:cNvSpPr txBox="1">
            <a:spLocks noGrp="1"/>
          </p:cNvSpPr>
          <p:nvPr>
            <p:ph type="sldNum" idx="12"/>
          </p:nvPr>
        </p:nvSpPr>
        <p:spPr>
          <a:xfrm>
            <a:off x="112056" y="4830746"/>
            <a:ext cx="376200" cy="1836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5A5A5"/>
              </a:buClr>
              <a:buSzPct val="25000"/>
              <a:buFont typeface="Open Sans"/>
              <a:buNone/>
            </a:pPr>
            <a:fld id="{00000000-1234-1234-1234-123412341234}" type="slidenum">
              <a:rPr lang="en-US" sz="800" b="0" i="0" u="none" strike="noStrike" cap="none">
                <a:solidFill>
                  <a:srgbClr val="A5A5A5"/>
                </a:solidFill>
                <a:latin typeface="Open Sans"/>
                <a:ea typeface="Open Sans"/>
                <a:cs typeface="Open Sans"/>
                <a:sym typeface="Open Sans"/>
              </a:rPr>
              <a:t>‹#›</a:t>
            </a:fld>
            <a:endParaRPr lang="en-US" sz="800" b="0" i="0" u="none" strike="noStrike" cap="none" dirty="0">
              <a:solidFill>
                <a:srgbClr val="A5A5A5"/>
              </a:solidFill>
              <a:latin typeface="Open Sans"/>
              <a:ea typeface="Open Sans"/>
              <a:cs typeface="Open Sans"/>
              <a:sym typeface="Open Sans"/>
            </a:endParaRPr>
          </a:p>
        </p:txBody>
      </p:sp>
    </p:spTree>
    <p:extLst>
      <p:ext uri="{BB962C8B-B14F-4D97-AF65-F5344CB8AC3E}">
        <p14:creationId xmlns:p14="http://schemas.microsoft.com/office/powerpoint/2010/main" val="2260634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GB" noProof="0" dirty="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GB" noProof="0" dirty="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GB" noProof="0" dirty="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GB" noProof="0" dirty="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de-DE" sz="600" dirty="0">
                <a:solidFill>
                  <a:schemeClr val="bg1">
                    <a:alpha val="60000"/>
                  </a:schemeClr>
                </a:solidFill>
                <a:latin typeface="+mn-lt"/>
                <a:ea typeface="+mn-ea"/>
                <a:cs typeface="CiscoSans Thin"/>
              </a:rPr>
              <a:t>2016  Cisco</a:t>
            </a:r>
            <a:r>
              <a:rPr lang="en-US" sz="600" dirty="0">
                <a:solidFill>
                  <a:schemeClr val="bg1">
                    <a:alpha val="60000"/>
                  </a:schemeClr>
                </a:solidFill>
                <a:latin typeface="+mn-lt"/>
                <a:ea typeface="+mn-ea"/>
                <a:cs typeface="CiscoSans Thin"/>
              </a:rPr>
              <a:t>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GB" noProof="0" dirty="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GB" noProof="0" dirty="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GB" noProof="0" dirty="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1">
            <a:lumMod val="95000"/>
          </a:schemeClr>
        </a:solidFill>
        <a:effectLst/>
      </p:bgPr>
    </p:bg>
    <p:spTree>
      <p:nvGrpSpPr>
        <p:cNvPr id="1" name=""/>
        <p:cNvGrpSpPr/>
        <p:nvPr/>
      </p:nvGrpSpPr>
      <p:grpSpPr>
        <a:xfrm>
          <a:off x="0" y="0"/>
          <a:ext cx="0" cy="0"/>
          <a:chOff x="0" y="0"/>
          <a:chExt cx="0" cy="0"/>
        </a:xfrm>
      </p:grpSpPr>
      <p:sp>
        <p:nvSpPr>
          <p:cNvPr id="6" name="Shape 24"/>
          <p:cNvSpPr/>
          <p:nvPr userDrawn="1"/>
        </p:nvSpPr>
        <p:spPr>
          <a:xfrm>
            <a:off x="0" y="1"/>
            <a:ext cx="9144000" cy="821776"/>
          </a:xfrm>
          <a:prstGeom prst="rect">
            <a:avLst/>
          </a:prstGeom>
          <a:solidFill>
            <a:srgbClr val="2388DB"/>
          </a:solidFill>
          <a:ln>
            <a:noFill/>
          </a:ln>
        </p:spPr>
        <p:txBody>
          <a:bodyPr lIns="68569" tIns="34275" rIns="68569" bIns="34275" anchor="ctr" anchorCtr="0">
            <a:noAutofit/>
          </a:bodyPr>
          <a:lstStyle/>
          <a:p>
            <a:endParaRPr dirty="0"/>
          </a:p>
        </p:txBody>
      </p:sp>
      <p:sp>
        <p:nvSpPr>
          <p:cNvPr id="2" name="Title 1"/>
          <p:cNvSpPr>
            <a:spLocks noGrp="1"/>
          </p:cNvSpPr>
          <p:nvPr>
            <p:ph type="title"/>
          </p:nvPr>
        </p:nvSpPr>
        <p:spPr>
          <a:xfrm>
            <a:off x="301625" y="78827"/>
            <a:ext cx="8540750" cy="742950"/>
          </a:xfrm>
        </p:spPr>
        <p:txBody>
          <a:bodyPr/>
          <a:lstStyle>
            <a:lvl1pPr>
              <a:defRPr sz="3000">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a:xfrm>
            <a:off x="301625" y="957756"/>
            <a:ext cx="8540750" cy="3785695"/>
          </a:xfrm>
          <a:prstGeom prst="rect">
            <a:avLst/>
          </a:prstGeom>
        </p:spPr>
        <p:txBody>
          <a:bodyPr/>
          <a:lstStyle>
            <a:lvl1pPr>
              <a:buClr>
                <a:srgbClr val="3333FF"/>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55"/>
          <p:cNvSpPr>
            <a:spLocks noGrp="1" noChangeArrowheads="1"/>
          </p:cNvSpPr>
          <p:nvPr>
            <p:ph type="ftr" sz="quarter" idx="11"/>
          </p:nvPr>
        </p:nvSpPr>
        <p:spPr>
          <a:xfrm>
            <a:off x="3124200" y="4824248"/>
            <a:ext cx="2895600" cy="216858"/>
          </a:xfrm>
          <a:prstGeom prst="rect">
            <a:avLst/>
          </a:prstGeom>
        </p:spPr>
        <p:txBody>
          <a:bodyPr/>
          <a:lstStyle>
            <a:lvl1pPr>
              <a:defRPr sz="900" smtClean="0">
                <a:solidFill>
                  <a:srgbClr val="002060"/>
                </a:solidFill>
                <a:latin typeface="+mn-lt"/>
              </a:defRPr>
            </a:lvl1pPr>
          </a:lstStyle>
          <a:p>
            <a:pPr>
              <a:defRPr/>
            </a:pPr>
            <a:endParaRPr lang="en-US" dirty="0"/>
          </a:p>
        </p:txBody>
      </p:sp>
      <p:sp>
        <p:nvSpPr>
          <p:cNvPr id="8" name="Rectangle 156"/>
          <p:cNvSpPr>
            <a:spLocks noGrp="1" noChangeArrowheads="1"/>
          </p:cNvSpPr>
          <p:nvPr>
            <p:ph type="sldNum" sz="quarter" idx="12"/>
          </p:nvPr>
        </p:nvSpPr>
        <p:spPr>
          <a:xfrm>
            <a:off x="6553200" y="4824248"/>
            <a:ext cx="2133600" cy="216858"/>
          </a:xfrm>
          <a:prstGeom prst="rect">
            <a:avLst/>
          </a:prstGeom>
        </p:spPr>
        <p:txBody>
          <a:bodyPr/>
          <a:lstStyle>
            <a:lvl1pPr algn="r">
              <a:defRPr sz="900" smtClean="0">
                <a:solidFill>
                  <a:srgbClr val="002060"/>
                </a:solidFill>
                <a:latin typeface="+mn-lt"/>
              </a:defRPr>
            </a:lvl1pPr>
          </a:lstStyle>
          <a:p>
            <a:pPr>
              <a:defRPr/>
            </a:pPr>
            <a:fld id="{4C7165ED-5D44-4F6E-A011-F1D9B28CFEBC}" type="slidenum">
              <a:rPr lang="en-US" smtClean="0"/>
              <a:t>‹#›</a:t>
            </a:fld>
            <a:endParaRPr lang="en-US" dirty="0"/>
          </a:p>
        </p:txBody>
      </p:sp>
    </p:spTree>
    <p:extLst>
      <p:ext uri="{BB962C8B-B14F-4D97-AF65-F5344CB8AC3E}">
        <p14:creationId xmlns:p14="http://schemas.microsoft.com/office/powerpoint/2010/main" val="894289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6A97DD0-5BE7-4856-A2A9-C42C6688E607}" type="slidenum">
              <a:rPr kumimoji="0" lang="en-US" sz="600" b="0" i="0" u="none" strike="noStrike" kern="1200" cap="none" spc="0" normalizeH="0" baseline="0" noProof="0">
                <a:ln>
                  <a:noFill/>
                </a:ln>
                <a:solidFill>
                  <a:srgbClr val="000000"/>
                </a:solidFill>
                <a:effectLst/>
                <a:uLnTx/>
                <a:uFillTx/>
                <a:latin typeface="Arial"/>
                <a:ea typeface="+mn-ea"/>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600" b="0" i="0" u="none" strike="noStrike" kern="1200" cap="none" spc="0" normalizeH="0" baseline="0" noProof="0" dirty="0">
              <a:ln>
                <a:noFill/>
              </a:ln>
              <a:solidFill>
                <a:srgbClr val="000000"/>
              </a:solidFill>
              <a:effectLst/>
              <a:uLnTx/>
              <a:uFillTx/>
              <a:latin typeface="Arial"/>
              <a:ea typeface="+mn-ea"/>
            </a:endParaRPr>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marL="0" marR="0" lvl="0" indent="0" algn="l" defTabSz="610744"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smtClean="0">
                <a:ln>
                  <a:noFill/>
                </a:ln>
                <a:solidFill>
                  <a:srgbClr val="000000"/>
                </a:solidFill>
                <a:effectLst/>
                <a:uLnTx/>
                <a:uFillTx/>
                <a:latin typeface="Arial" charset="0"/>
                <a:ea typeface="ＭＳ Ｐゴシック" charset="0"/>
              </a:rPr>
              <a:t>PSOSPG-2940</a:t>
            </a:r>
            <a:endParaRPr kumimoji="0" lang="en-US" sz="6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214354869"/>
      </p:ext>
    </p:extLst>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Title Slide-animated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260446" y="3621021"/>
            <a:ext cx="8112126" cy="288131"/>
          </a:xfrm>
          <a:prstGeom prst="rect">
            <a:avLst/>
          </a:prstGeom>
        </p:spPr>
        <p:txBody>
          <a:bodyPr lIns="91412" tIns="45706" rIns="91412" bIns="45706"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259868" y="3873685"/>
            <a:ext cx="8112650" cy="288131"/>
          </a:xfrm>
          <a:prstGeom prst="rect">
            <a:avLst/>
          </a:prstGeom>
        </p:spPr>
        <p:txBody>
          <a:bodyPr lIns="91412" tIns="45706" rIns="91412" bIns="4570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251847" y="4453676"/>
            <a:ext cx="8112650" cy="288131"/>
          </a:xfrm>
          <a:prstGeom prst="rect">
            <a:avLst/>
          </a:prstGeom>
        </p:spPr>
        <p:txBody>
          <a:bodyPr lIns="91412" tIns="45706" rIns="91412" bIns="45706"/>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91412" tIns="45706" rIns="91412" bIns="45706"/>
          <a:lstStyle>
            <a:lvl1pPr marL="0" indent="0">
              <a:buFont typeface="Arial" panose="020B0604020202020204" pitchFamily="34" charset="0"/>
              <a:buNone/>
              <a:defRPr sz="1800" baseline="0">
                <a:solidFill>
                  <a:schemeClr val="tx1"/>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a:t>Subhead goes here</a:t>
            </a:r>
          </a:p>
        </p:txBody>
      </p:sp>
      <p:cxnSp>
        <p:nvCxnSpPr>
          <p:cNvPr id="27" name="Straight Connector 2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70"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grpSp>
    </p:spTree>
    <p:extLst>
      <p:ext uri="{BB962C8B-B14F-4D97-AF65-F5344CB8AC3E}">
        <p14:creationId xmlns:p14="http://schemas.microsoft.com/office/powerpoint/2010/main" val="243173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252425" y="3621021"/>
            <a:ext cx="8112126" cy="288131"/>
          </a:xfrm>
          <a:prstGeom prst="rect">
            <a:avLst/>
          </a:prstGeom>
        </p:spPr>
        <p:txBody>
          <a:bodyPr lIns="91412" tIns="45706" rIns="91412" bIns="45706" anchor="b" anchorCtr="0">
            <a:noAutofit/>
          </a:bodyPr>
          <a:lstStyle>
            <a:lvl1pPr marL="0" indent="0" algn="l">
              <a:buNone/>
              <a:defRPr sz="1200" b="0" i="0">
                <a:solidFill>
                  <a:schemeClr val="bg1"/>
                </a:solidFill>
                <a:latin typeface="+mn-lt"/>
                <a:cs typeface="CiscoSan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251847" y="3873685"/>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251847" y="4453676"/>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91412" tIns="45706" rIns="91412" bIns="45706"/>
          <a:lstStyle>
            <a:lvl1pPr marL="0" indent="0">
              <a:buFont typeface="Arial" panose="020B0604020202020204" pitchFamily="34" charset="0"/>
              <a:buNone/>
              <a:defRPr sz="1800" baseline="0">
                <a:solidFill>
                  <a:schemeClr val="bg1"/>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a:t>Subhead goes here</a:t>
            </a:r>
          </a:p>
        </p:txBody>
      </p:sp>
      <p:grpSp>
        <p:nvGrpSpPr>
          <p:cNvPr id="28" name="Group 67"/>
          <p:cNvGrpSpPr/>
          <p:nvPr/>
        </p:nvGrpSpPr>
        <p:grpSpPr>
          <a:xfrm>
            <a:off x="285170"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grpSp>
    </p:spTree>
    <p:extLst>
      <p:ext uri="{BB962C8B-B14F-4D97-AF65-F5344CB8AC3E}">
        <p14:creationId xmlns:p14="http://schemas.microsoft.com/office/powerpoint/2010/main" val="35538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252425" y="3621021"/>
            <a:ext cx="8112126" cy="288131"/>
          </a:xfrm>
          <a:prstGeom prst="rect">
            <a:avLst/>
          </a:prstGeom>
        </p:spPr>
        <p:txBody>
          <a:bodyPr lIns="91412" tIns="45706" rIns="91412" bIns="45706" anchor="b" anchorCtr="0">
            <a:noAutofit/>
          </a:bodyPr>
          <a:lstStyle>
            <a:lvl1pPr marL="0" indent="0" algn="l">
              <a:buNone/>
              <a:defRPr sz="1200" b="0" i="0">
                <a:solidFill>
                  <a:schemeClr val="bg1"/>
                </a:solidFill>
                <a:latin typeface="+mn-lt"/>
                <a:cs typeface="CiscoSan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251847" y="3873685"/>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251847" y="4453676"/>
            <a:ext cx="8112650" cy="288131"/>
          </a:xfrm>
          <a:prstGeom prst="rect">
            <a:avLst/>
          </a:prstGeom>
        </p:spPr>
        <p:txBody>
          <a:bodyPr lIns="91412" tIns="45706" rIns="91412" bIns="45706"/>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252571" y="2622503"/>
            <a:ext cx="8302625" cy="299001"/>
          </a:xfrm>
          <a:prstGeom prst="rect">
            <a:avLst/>
          </a:prstGeom>
        </p:spPr>
        <p:txBody>
          <a:bodyPr lIns="91412" tIns="45706" rIns="91412" bIns="45706"/>
          <a:lstStyle>
            <a:lvl1pPr marL="0" indent="0">
              <a:buFont typeface="Arial" panose="020B0604020202020204" pitchFamily="34" charset="0"/>
              <a:buNone/>
              <a:defRPr sz="1800" baseline="0">
                <a:solidFill>
                  <a:schemeClr val="bg1"/>
                </a:solidFill>
                <a:latin typeface="+mj-lt"/>
              </a:defRPr>
            </a:lvl1pPr>
            <a:lvl2pPr marL="304757" indent="0">
              <a:buNone/>
              <a:defRPr/>
            </a:lvl2pPr>
            <a:lvl3pPr marL="427365" indent="0">
              <a:buNone/>
              <a:defRPr/>
            </a:lvl3pPr>
            <a:lvl4pPr marL="516652" indent="0">
              <a:buNone/>
              <a:defRPr/>
            </a:lvl4pPr>
            <a:lvl5pPr marL="601171" indent="0">
              <a:buNone/>
              <a:defRPr/>
            </a:lvl5pPr>
          </a:lstStyle>
          <a:p>
            <a:pPr lvl="0"/>
            <a:r>
              <a:rPr lang="en-GB" dirty="0"/>
              <a:t>Subhead goes here</a:t>
            </a:r>
          </a:p>
        </p:txBody>
      </p:sp>
      <p:grpSp>
        <p:nvGrpSpPr>
          <p:cNvPr id="28" name="Group 67"/>
          <p:cNvGrpSpPr/>
          <p:nvPr/>
        </p:nvGrpSpPr>
        <p:grpSpPr>
          <a:xfrm>
            <a:off x="285170"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286" fontAlgn="auto">
                <a:spcBef>
                  <a:spcPts val="0"/>
                </a:spcBef>
                <a:spcAft>
                  <a:spcPts val="0"/>
                </a:spcAft>
              </a:pPr>
              <a:endParaRPr lang="en-US" dirty="0">
                <a:solidFill>
                  <a:srgbClr val="FFFFFF"/>
                </a:solidFill>
                <a:latin typeface="CiscoSansTT ExtraLight"/>
                <a:ea typeface="+mn-ea"/>
                <a:cs typeface="+mn-cs"/>
              </a:endParaRPr>
            </a:p>
          </p:txBody>
        </p:sp>
      </p:grpSp>
    </p:spTree>
    <p:extLst>
      <p:ext uri="{BB962C8B-B14F-4D97-AF65-F5344CB8AC3E}">
        <p14:creationId xmlns:p14="http://schemas.microsoft.com/office/powerpoint/2010/main" val="422028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7" y="3209553"/>
            <a:ext cx="4684867" cy="288131"/>
          </a:xfrm>
          <a:prstGeom prst="rect">
            <a:avLst/>
          </a:prstGeom>
        </p:spPr>
        <p:txBody>
          <a:bodyPr vert="horz" lIns="68568" tIns="34285" rIns="68568" bIns="34285" rtlCol="0">
            <a:noAutofit/>
          </a:bodyPr>
          <a:lstStyle>
            <a:lvl1pPr marL="0" indent="0" algn="l" defTabSz="685691"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841" indent="0" algn="ctr">
              <a:buNone/>
              <a:defRPr>
                <a:solidFill>
                  <a:schemeClr val="tx1">
                    <a:tint val="75000"/>
                  </a:schemeClr>
                </a:solidFill>
              </a:defRPr>
            </a:lvl2pPr>
            <a:lvl3pPr marL="685691" indent="0" algn="ctr">
              <a:buNone/>
              <a:defRPr>
                <a:solidFill>
                  <a:schemeClr val="tx1">
                    <a:tint val="75000"/>
                  </a:schemeClr>
                </a:solidFill>
              </a:defRPr>
            </a:lvl3pPr>
            <a:lvl4pPr marL="1028536" indent="0" algn="ctr">
              <a:buNone/>
              <a:defRPr>
                <a:solidFill>
                  <a:schemeClr val="tx1">
                    <a:tint val="75000"/>
                  </a:schemeClr>
                </a:solidFill>
              </a:defRPr>
            </a:lvl4pPr>
            <a:lvl5pPr marL="1371384" indent="0" algn="ctr">
              <a:buNone/>
              <a:defRPr>
                <a:solidFill>
                  <a:schemeClr val="tx1">
                    <a:tint val="75000"/>
                  </a:schemeClr>
                </a:solidFill>
              </a:defRPr>
            </a:lvl5pPr>
            <a:lvl6pPr marL="1714225" indent="0" algn="ctr">
              <a:buNone/>
              <a:defRPr>
                <a:solidFill>
                  <a:schemeClr val="tx1">
                    <a:tint val="75000"/>
                  </a:schemeClr>
                </a:solidFill>
              </a:defRPr>
            </a:lvl6pPr>
            <a:lvl7pPr marL="2057075" indent="0" algn="ctr">
              <a:buNone/>
              <a:defRPr>
                <a:solidFill>
                  <a:schemeClr val="tx1">
                    <a:tint val="75000"/>
                  </a:schemeClr>
                </a:solidFill>
              </a:defRPr>
            </a:lvl7pPr>
            <a:lvl8pPr marL="2399920" indent="0" algn="ctr">
              <a:buNone/>
              <a:defRPr>
                <a:solidFill>
                  <a:schemeClr val="tx1">
                    <a:tint val="75000"/>
                  </a:schemeClr>
                </a:solidFill>
              </a:defRPr>
            </a:lvl8pPr>
            <a:lvl9pPr marL="2742768" indent="0" algn="ctr">
              <a:buNone/>
              <a:defRPr>
                <a:solidFill>
                  <a:schemeClr val="tx1">
                    <a:tint val="75000"/>
                  </a:schemeClr>
                </a:solidFill>
              </a:defRPr>
            </a:lvl9pPr>
          </a:lstStyle>
          <a:p>
            <a:pPr marL="0" lvl="0" indent="0" algn="l" defTabSz="685691" rtl="0" eaLnBrk="1" latinLnBrk="0" hangingPunct="1">
              <a:lnSpc>
                <a:spcPct val="95000"/>
              </a:lnSpc>
              <a:spcBef>
                <a:spcPts val="1080"/>
              </a:spcBef>
              <a:buClr>
                <a:srgbClr val="92D050"/>
              </a:buClr>
              <a:buSzPct val="90000"/>
              <a:buFont typeface="Arial" pitchFamily="34" charset="0"/>
              <a:buNone/>
              <a:tabLst/>
            </a:pPr>
            <a:r>
              <a:rPr lang="en-US" dirty="0"/>
              <a:t>Presenter Name and Title Go Here</a:t>
            </a:r>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68" tIns="34285" rIns="68568" bIns="34285" anchor="ctr"/>
          <a:lstStyle/>
          <a:p>
            <a:pPr defTabSz="914286" fontAlgn="auto">
              <a:spcBef>
                <a:spcPts val="0"/>
              </a:spcBef>
              <a:spcAft>
                <a:spcPts val="0"/>
              </a:spcAft>
            </a:pPr>
            <a:endParaRPr lang="en-US" dirty="0">
              <a:solidFill>
                <a:srgbClr val="000000"/>
              </a:solidFill>
              <a:latin typeface="CiscoSansTT ExtraLight"/>
              <a:ea typeface="+mn-ea"/>
              <a:cs typeface="+mn-cs"/>
            </a:endParaRPr>
          </a:p>
        </p:txBody>
      </p:sp>
      <p:sp>
        <p:nvSpPr>
          <p:cNvPr id="2" name="Title 1"/>
          <p:cNvSpPr>
            <a:spLocks noGrp="1"/>
          </p:cNvSpPr>
          <p:nvPr>
            <p:ph type="ctrTitle" hasCustomPrompt="1"/>
          </p:nvPr>
        </p:nvSpPr>
        <p:spPr>
          <a:xfrm>
            <a:off x="248806" y="2462028"/>
            <a:ext cx="4712557" cy="766763"/>
          </a:xfrm>
        </p:spPr>
        <p:txBody>
          <a:bodyPr vert="horz" lIns="61709" tIns="34285" rIns="61709" bIns="34285" rtlCol="0" anchor="b" anchorCtr="0">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a:t>Demo Title</a:t>
            </a:r>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68" tIns="34285" rIns="68568" bIns="34285" anchor="ctr"/>
          <a:lstStyle/>
          <a:p>
            <a:pPr defTabSz="914286" fontAlgn="auto">
              <a:spcBef>
                <a:spcPts val="0"/>
              </a:spcBef>
              <a:spcAft>
                <a:spcPts val="0"/>
              </a:spcAft>
            </a:pPr>
            <a:endParaRPr lang="en-US" dirty="0">
              <a:solidFill>
                <a:srgbClr val="000000"/>
              </a:solidFill>
              <a:latin typeface="CiscoSansTT ExtraLight"/>
              <a:ea typeface="+mn-ea"/>
              <a:cs typeface="+mn-cs"/>
            </a:endParaRPr>
          </a:p>
        </p:txBody>
      </p:sp>
      <p:sp>
        <p:nvSpPr>
          <p:cNvPr id="31" name="Picture Placeholder 30"/>
          <p:cNvSpPr>
            <a:spLocks noGrp="1"/>
          </p:cNvSpPr>
          <p:nvPr>
            <p:ph type="pic" sz="quarter" idx="10" hasCustomPrompt="1"/>
          </p:nvPr>
        </p:nvSpPr>
        <p:spPr>
          <a:xfrm>
            <a:off x="5540385" y="1438276"/>
            <a:ext cx="2676525" cy="2166938"/>
          </a:xfrm>
          <a:prstGeom prst="rect">
            <a:avLst/>
          </a:prstGeom>
        </p:spPr>
        <p:txBody>
          <a:bodyPr lIns="91412" tIns="45706" rIns="91412" bIns="45706" anchor="ctr" anchorCtr="1"/>
          <a:lstStyle>
            <a:lvl1pPr marL="0" indent="0" algn="ctr">
              <a:buNone/>
              <a:defRPr>
                <a:solidFill>
                  <a:schemeClr val="tx2"/>
                </a:solidFill>
                <a:latin typeface="+mj-lt"/>
              </a:defRPr>
            </a:lvl1pPr>
          </a:lstStyle>
          <a:p>
            <a:r>
              <a:rPr lang="en-US" dirty="0"/>
              <a:t>Insert photo here</a:t>
            </a:r>
          </a:p>
        </p:txBody>
      </p:sp>
    </p:spTree>
    <p:extLst>
      <p:ext uri="{BB962C8B-B14F-4D97-AF65-F5344CB8AC3E}">
        <p14:creationId xmlns:p14="http://schemas.microsoft.com/office/powerpoint/2010/main" val="24554054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914286" fontAlgn="auto">
              <a:spcBef>
                <a:spcPts val="0"/>
              </a:spcBef>
              <a:spcAft>
                <a:spcPts val="0"/>
              </a:spcAft>
            </a:pPr>
            <a:endParaRPr lang="en-US" dirty="0">
              <a:solidFill>
                <a:srgbClr val="000000"/>
              </a:solidFill>
              <a:latin typeface="CiscoSansTT ExtraLight"/>
              <a:ea typeface="+mn-ea"/>
              <a:cs typeface="+mn-cs"/>
            </a:endParaRPr>
          </a:p>
        </p:txBody>
      </p:sp>
      <p:sp>
        <p:nvSpPr>
          <p:cNvPr id="47"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914286" fontAlgn="auto">
              <a:spcBef>
                <a:spcPts val="0"/>
              </a:spcBef>
              <a:spcAft>
                <a:spcPts val="0"/>
              </a:spcAft>
            </a:pPr>
            <a:endParaRPr lang="en-US" dirty="0">
              <a:solidFill>
                <a:srgbClr val="000000"/>
              </a:solidFill>
              <a:latin typeface="CiscoSansTT ExtraLight"/>
              <a:ea typeface="+mn-ea"/>
              <a:cs typeface="+mn-cs"/>
            </a:endParaRPr>
          </a:p>
        </p:txBody>
      </p:sp>
      <p:sp>
        <p:nvSpPr>
          <p:cNvPr id="5" name="Title 1"/>
          <p:cNvSpPr>
            <a:spLocks noGrp="1"/>
          </p:cNvSpPr>
          <p:nvPr>
            <p:ph type="ctrTitle" hasCustomPrompt="1"/>
          </p:nvPr>
        </p:nvSpPr>
        <p:spPr>
          <a:xfrm>
            <a:off x="245456"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a:t>Section Title Goes Here</a:t>
            </a:r>
          </a:p>
        </p:txBody>
      </p:sp>
    </p:spTree>
    <p:extLst>
      <p:ext uri="{BB962C8B-B14F-4D97-AF65-F5344CB8AC3E}">
        <p14:creationId xmlns:p14="http://schemas.microsoft.com/office/powerpoint/2010/main" val="113521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Section Title Goes Here</a:t>
            </a:r>
          </a:p>
        </p:txBody>
      </p:sp>
      <p:sp>
        <p:nvSpPr>
          <p:cNvPr id="6" name="Rectangle 5"/>
          <p:cNvSpPr>
            <a:spLocks noChangeArrowheads="1"/>
          </p:cNvSpPr>
          <p:nvPr userDrawn="1"/>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5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Section Title Goes Here</a:t>
            </a:r>
          </a:p>
        </p:txBody>
      </p:sp>
      <p:sp>
        <p:nvSpPr>
          <p:cNvPr id="6" name="Rectangle 5"/>
          <p:cNvSpPr>
            <a:spLocks noChangeArrowheads="1"/>
          </p:cNvSpPr>
          <p:nvPr userDrawn="1"/>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5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261498" y="1200158"/>
            <a:ext cx="8659976" cy="3394075"/>
          </a:xfrm>
          <a:prstGeom prst="rect">
            <a:avLst/>
          </a:prstGeom>
        </p:spPr>
        <p:txBody>
          <a:bodyPr lIns="91412" tIns="45706" rIns="91412" bIns="45706">
            <a:noAutofit/>
          </a:bodyPr>
          <a:lstStyle>
            <a:lvl1pPr marL="285666" marR="0" indent="-285666" algn="ctr" defTabSz="457067"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067"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Tree>
    <p:extLst>
      <p:ext uri="{BB962C8B-B14F-4D97-AF65-F5344CB8AC3E}">
        <p14:creationId xmlns:p14="http://schemas.microsoft.com/office/powerpoint/2010/main" val="5789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261498" y="1200158"/>
            <a:ext cx="8659976" cy="3394075"/>
          </a:xfrm>
          <a:prstGeom prst="rect">
            <a:avLst/>
          </a:prstGeom>
        </p:spPr>
        <p:txBody>
          <a:bodyPr lIns="91412" tIns="45706" rIns="91412" bIns="45706">
            <a:noAutofit/>
          </a:bodyPr>
          <a:lstStyle>
            <a:lvl1pPr marL="285666" marR="0" indent="-285666" algn="l" defTabSz="457067"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067"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
        <p:nvSpPr>
          <p:cNvPr id="8" name="Rectangle 5"/>
          <p:cNvSpPr>
            <a:spLocks noChangeArrowheads="1"/>
          </p:cNvSpPr>
          <p:nvPr userDrawn="1"/>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1" name="Straight Connector 10"/>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46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9" y="1249964"/>
            <a:ext cx="8582751" cy="3266034"/>
          </a:xfrm>
          <a:prstGeom prst="rect">
            <a:avLst/>
          </a:prstGeom>
        </p:spPr>
        <p:txBody>
          <a:bodyPr lIns="91412" tIns="45706" rIns="91412" bIns="45706">
            <a:noAutofit/>
          </a:bodyPr>
          <a:lstStyle>
            <a:lvl1pPr marL="280904" indent="-223774">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53" indent="-21583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496" indent="-171401">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959" indent="-171401">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360" indent="-168226">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37163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Title Goes Here</a:t>
            </a:r>
          </a:p>
        </p:txBody>
      </p:sp>
      <p:sp>
        <p:nvSpPr>
          <p:cNvPr id="6" name="Text Placeholder 3"/>
          <p:cNvSpPr>
            <a:spLocks noGrp="1"/>
          </p:cNvSpPr>
          <p:nvPr>
            <p:ph type="body" sz="quarter" idx="10"/>
          </p:nvPr>
        </p:nvSpPr>
        <p:spPr>
          <a:xfrm>
            <a:off x="245457" y="1249964"/>
            <a:ext cx="4169632" cy="3266034"/>
          </a:xfrm>
          <a:prstGeom prst="rect">
            <a:avLst/>
          </a:prstGeom>
        </p:spPr>
        <p:txBody>
          <a:bodyPr lIns="91412" tIns="45706" rIns="91412" bIns="45706">
            <a:noAutofit/>
          </a:bodyPr>
          <a:lstStyle>
            <a:lvl1pPr marL="228537" indent="-171401">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067" indent="-21583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468" indent="-171401">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868" indent="-171401">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266" indent="-171401">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lIns="91412" tIns="45706" rIns="91412" bIns="45706">
            <a:noAutofit/>
          </a:bodyPr>
          <a:lstStyle>
            <a:lvl1pPr marL="228537" indent="-171401">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067" indent="-215837">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468" indent="-171401">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868" indent="-171401">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266" indent="-171401">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6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Title Goes Here</a:t>
            </a:r>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lIns="91412" tIns="45706" rIns="91412" bIns="45706">
            <a:noAutofit/>
          </a:bodyPr>
          <a:lstStyle>
            <a:lvl1pPr marL="233298" indent="-171401">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874" indent="-171401">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 slide that uses more content than the standard bullet slide will allow</a:t>
            </a:r>
          </a:p>
          <a:p>
            <a:pPr lvl="2"/>
            <a:r>
              <a:rPr lang="en-US" dirty="0"/>
              <a:t>This is where all the second level information is</a:t>
            </a:r>
            <a:br>
              <a:rPr lang="en-US" dirty="0"/>
            </a:br>
            <a:r>
              <a:rPr lang="en-US" dirty="0"/>
              <a:t>placed if you choose to have an outline</a:t>
            </a:r>
          </a:p>
          <a:p>
            <a:pPr lvl="2"/>
            <a:r>
              <a:rPr lang="en-US" dirty="0"/>
              <a:t>Here is another bullet point</a:t>
            </a:r>
          </a:p>
          <a:p>
            <a:r>
              <a:rPr lang="en-US" dirty="0"/>
              <a:t>First level bullets are 14 point and</a:t>
            </a:r>
            <a:br>
              <a:rPr lang="en-US" dirty="0"/>
            </a:br>
            <a:r>
              <a:rPr lang="en-US" dirty="0"/>
              <a:t>use an actual bullet point</a:t>
            </a:r>
          </a:p>
          <a:p>
            <a:pPr lvl="2"/>
            <a:r>
              <a:rPr lang="en-US" dirty="0"/>
              <a:t>Second level bullets are 12 points in size</a:t>
            </a:r>
          </a:p>
          <a:p>
            <a:pPr lvl="2"/>
            <a:r>
              <a:rPr lang="en-US" dirty="0"/>
              <a:t>It’s important to keep consistency </a:t>
            </a:r>
          </a:p>
          <a:p>
            <a:r>
              <a:rPr lang="en-US" dirty="0"/>
              <a:t>If you are using this type of slide in your presentation, you are probably creating</a:t>
            </a:r>
            <a:br>
              <a:rPr lang="en-US" dirty="0"/>
            </a:br>
            <a:r>
              <a:rPr lang="en-US" dirty="0"/>
              <a:t>a document that should be printed and</a:t>
            </a:r>
            <a:br>
              <a:rPr lang="en-US" dirty="0"/>
            </a:br>
            <a:r>
              <a:rPr lang="en-US" dirty="0"/>
              <a:t>passed out to your audience</a:t>
            </a:r>
          </a:p>
          <a:p>
            <a:endParaRPr lang="en-US" dirty="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lIns="91412" tIns="45706" rIns="91412" bIns="45706">
            <a:noAutofit/>
          </a:bodyPr>
          <a:lstStyle>
            <a:lvl1pPr marL="223774" indent="-171401">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874" indent="-171401">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 slide that uses more content than the standard bullet slide will allow</a:t>
            </a:r>
          </a:p>
          <a:p>
            <a:pPr lvl="2"/>
            <a:r>
              <a:rPr lang="en-US" dirty="0"/>
              <a:t>This is where all the second level information is</a:t>
            </a:r>
            <a:br>
              <a:rPr lang="en-US" dirty="0"/>
            </a:br>
            <a:r>
              <a:rPr lang="en-US" dirty="0"/>
              <a:t>placed if you choose to have an outline</a:t>
            </a:r>
          </a:p>
          <a:p>
            <a:pPr lvl="2"/>
            <a:r>
              <a:rPr lang="en-US" dirty="0"/>
              <a:t>Here is another bullet point</a:t>
            </a:r>
          </a:p>
          <a:p>
            <a:r>
              <a:rPr lang="en-US" dirty="0"/>
              <a:t>First level bullets are 14 point and</a:t>
            </a:r>
            <a:br>
              <a:rPr lang="en-US" dirty="0"/>
            </a:br>
            <a:r>
              <a:rPr lang="en-US" dirty="0"/>
              <a:t>use an actual bullet point</a:t>
            </a:r>
          </a:p>
          <a:p>
            <a:pPr lvl="2"/>
            <a:r>
              <a:rPr lang="en-US" dirty="0"/>
              <a:t>Second level bullets are 12 points in size</a:t>
            </a:r>
          </a:p>
          <a:p>
            <a:pPr lvl="2"/>
            <a:r>
              <a:rPr lang="en-US" dirty="0"/>
              <a:t>It’s important to keep consistency </a:t>
            </a:r>
          </a:p>
          <a:p>
            <a:r>
              <a:rPr lang="en-US" dirty="0"/>
              <a:t>If you are using this type of slide in your presentation, you are probably creating</a:t>
            </a:r>
            <a:br>
              <a:rPr lang="en-US" dirty="0"/>
            </a:br>
            <a:r>
              <a:rPr lang="en-US" dirty="0"/>
              <a:t>a document that should be printed and</a:t>
            </a:r>
            <a:br>
              <a:rPr lang="en-US" dirty="0"/>
            </a:br>
            <a:r>
              <a:rPr lang="en-US" dirty="0"/>
              <a:t>passed out to your audience</a:t>
            </a:r>
          </a:p>
        </p:txBody>
      </p:sp>
    </p:spTree>
    <p:extLst>
      <p:ext uri="{BB962C8B-B14F-4D97-AF65-F5344CB8AC3E}">
        <p14:creationId xmlns:p14="http://schemas.microsoft.com/office/powerpoint/2010/main" val="178661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10" name="Rounded Rectangle 9"/>
          <p:cNvSpPr/>
          <p:nvPr/>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914286" fontAlgn="auto">
              <a:spcBef>
                <a:spcPts val="0"/>
              </a:spcBef>
              <a:spcAft>
                <a:spcPts val="0"/>
              </a:spcAft>
            </a:pPr>
            <a:endParaRPr lang="en-US" dirty="0">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71"/>
            <a:ext cx="3236976" cy="1830001"/>
          </a:xfrm>
          <a:prstGeom prst="rect">
            <a:avLst/>
          </a:prstGeom>
        </p:spPr>
        <p:txBody>
          <a:bodyPr lIns="91412" tIns="45706" rIns="91412" bIns="45706">
            <a:noAutofit/>
          </a:bodyPr>
          <a:lstStyle>
            <a:lvl1pPr marL="85712" indent="-85712" algn="l" defTabSz="685663"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12" indent="-85712" algn="l" defTabSz="685663" rtl="0" eaLnBrk="1" latinLnBrk="0" hangingPunct="1">
              <a:defRPr lang="en-US" sz="1500" kern="1200" dirty="0" smtClean="0">
                <a:solidFill>
                  <a:schemeClr val="accent2"/>
                </a:solidFill>
                <a:latin typeface="Ciscolight" pitchFamily="2" charset="0"/>
                <a:ea typeface="+mn-ea"/>
                <a:cs typeface="+mn-cs"/>
              </a:defRPr>
            </a:lvl2pPr>
            <a:lvl3pPr marL="85712" indent="-85712" algn="l" defTabSz="685663" rtl="0" eaLnBrk="1" latinLnBrk="0" hangingPunct="1">
              <a:defRPr lang="en-US" sz="1500" kern="1200" dirty="0" smtClean="0">
                <a:solidFill>
                  <a:schemeClr val="accent2"/>
                </a:solidFill>
                <a:latin typeface="Ciscolight" pitchFamily="2" charset="0"/>
                <a:ea typeface="+mn-ea"/>
                <a:cs typeface="+mn-cs"/>
              </a:defRPr>
            </a:lvl3pPr>
            <a:lvl4pPr marL="85712" indent="-85712" algn="l" defTabSz="685663" rtl="0" eaLnBrk="1" latinLnBrk="0" hangingPunct="1">
              <a:defRPr lang="en-US" sz="1500" kern="1200" dirty="0" smtClean="0">
                <a:solidFill>
                  <a:schemeClr val="accent2"/>
                </a:solidFill>
                <a:latin typeface="Ciscolight" pitchFamily="2" charset="0"/>
                <a:ea typeface="+mn-ea"/>
                <a:cs typeface="+mn-cs"/>
              </a:defRPr>
            </a:lvl4pPr>
            <a:lvl5pPr marL="85712" indent="-85712" algn="l" defTabSz="685663"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a:t>“This is the sample pull quote.”</a:t>
            </a:r>
          </a:p>
        </p:txBody>
      </p:sp>
      <p:sp>
        <p:nvSpPr>
          <p:cNvPr id="19" name="Text Placeholder 18"/>
          <p:cNvSpPr>
            <a:spLocks noGrp="1"/>
          </p:cNvSpPr>
          <p:nvPr>
            <p:ph type="body" sz="quarter" idx="14" hasCustomPrompt="1"/>
          </p:nvPr>
        </p:nvSpPr>
        <p:spPr>
          <a:xfrm>
            <a:off x="5299801" y="3552444"/>
            <a:ext cx="3326071" cy="253746"/>
          </a:xfrm>
          <a:prstGeom prst="rect">
            <a:avLst/>
          </a:prstGeom>
        </p:spPr>
        <p:txBody>
          <a:bodyPr lIns="91412" tIns="45706" rIns="91412" bIns="45706">
            <a:noAutofit/>
          </a:bodyPr>
          <a:lstStyle>
            <a:lvl1pPr marL="0" indent="0">
              <a:buClr>
                <a:schemeClr val="tx2"/>
              </a:buClr>
              <a:buFontTx/>
              <a:buNone/>
              <a:defRPr sz="1200">
                <a:solidFill>
                  <a:schemeClr val="tx2"/>
                </a:solidFill>
                <a:latin typeface="+mn-lt"/>
                <a:cs typeface="CiscoSans ExtraLight"/>
              </a:defRPr>
            </a:lvl1pPr>
          </a:lstStyle>
          <a:p>
            <a:pPr lvl="0"/>
            <a:r>
              <a:rPr lang="en-US" dirty="0"/>
              <a:t>Source Name</a:t>
            </a:r>
          </a:p>
        </p:txBody>
      </p:sp>
      <p:sp>
        <p:nvSpPr>
          <p:cNvPr id="14" name="Title 1"/>
          <p:cNvSpPr>
            <a:spLocks noGrp="1"/>
          </p:cNvSpPr>
          <p:nvPr>
            <p:ph type="ctrTitle" hasCustomPrompt="1"/>
          </p:nvPr>
        </p:nvSpPr>
        <p:spPr>
          <a:xfrm>
            <a:off x="259741" y="302421"/>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Pull Quote Style</a:t>
            </a:r>
          </a:p>
        </p:txBody>
      </p:sp>
      <p:sp>
        <p:nvSpPr>
          <p:cNvPr id="7" name="Text Placeholder 3"/>
          <p:cNvSpPr>
            <a:spLocks noGrp="1"/>
          </p:cNvSpPr>
          <p:nvPr>
            <p:ph type="body" sz="quarter" idx="15" hasCustomPrompt="1"/>
          </p:nvPr>
        </p:nvSpPr>
        <p:spPr>
          <a:xfrm>
            <a:off x="245457" y="1249964"/>
            <a:ext cx="4169632" cy="3266034"/>
          </a:xfrm>
          <a:prstGeom prst="rect">
            <a:avLst/>
          </a:prstGeom>
        </p:spPr>
        <p:txBody>
          <a:bodyPr lIns="91412" tIns="45706" rIns="91412" bIns="45706">
            <a:noAutofit/>
          </a:bodyPr>
          <a:lstStyle>
            <a:lvl1pPr marL="233298" indent="-171401">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480" indent="-190444">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a:t>
            </a:r>
            <a:br>
              <a:rPr lang="en-US" dirty="0"/>
            </a:br>
            <a:r>
              <a:rPr lang="en-US" dirty="0"/>
              <a:t>slide with a pull quote</a:t>
            </a:r>
          </a:p>
          <a:p>
            <a:pPr lvl="1"/>
            <a:r>
              <a:rPr lang="en-US" dirty="0"/>
              <a:t>This is where all the second level </a:t>
            </a:r>
            <a:br>
              <a:rPr lang="en-US" dirty="0"/>
            </a:br>
            <a:r>
              <a:rPr lang="en-US" dirty="0"/>
              <a:t>information goes</a:t>
            </a:r>
          </a:p>
          <a:p>
            <a:pPr lvl="1"/>
            <a:r>
              <a:rPr lang="en-US" dirty="0"/>
              <a:t>This is another bullet point</a:t>
            </a:r>
          </a:p>
          <a:p>
            <a:r>
              <a:rPr lang="en-US" dirty="0"/>
              <a:t>First level bullets are 16 points</a:t>
            </a:r>
            <a:br>
              <a:rPr lang="en-US" dirty="0"/>
            </a:br>
            <a:r>
              <a:rPr lang="en-US" dirty="0"/>
              <a:t>and use a bullet point</a:t>
            </a:r>
          </a:p>
          <a:p>
            <a:pPr lvl="1"/>
            <a:r>
              <a:rPr lang="en-US" dirty="0"/>
              <a:t>Second level bullets are 14 points in size</a:t>
            </a:r>
          </a:p>
          <a:p>
            <a:pPr lvl="1"/>
            <a:r>
              <a:rPr lang="en-US" dirty="0"/>
              <a:t>It’s important to keep consistency </a:t>
            </a:r>
          </a:p>
        </p:txBody>
      </p:sp>
    </p:spTree>
    <p:extLst>
      <p:ext uri="{BB962C8B-B14F-4D97-AF65-F5344CB8AC3E}">
        <p14:creationId xmlns:p14="http://schemas.microsoft.com/office/powerpoint/2010/main" val="5443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26264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Bullet Title Goes Here</a:t>
            </a:r>
          </a:p>
        </p:txBody>
      </p:sp>
      <p:sp>
        <p:nvSpPr>
          <p:cNvPr id="4"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7" name="Straight Connector 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2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706" tIns="34283" rIns="61706" bIns="34283" rtlCol="0" anchor="t" anchorCtr="0">
            <a:noAutofit/>
          </a:bodyPr>
          <a:lstStyle>
            <a:lvl1pPr algn="l" defTabSz="685663"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a:t>Two Column</a:t>
            </a:r>
            <a:br>
              <a:rPr lang="en-US" dirty="0"/>
            </a:br>
            <a:r>
              <a:rPr lang="en-US" dirty="0"/>
              <a:t>Title Left</a:t>
            </a:r>
          </a:p>
        </p:txBody>
      </p:sp>
      <p:sp>
        <p:nvSpPr>
          <p:cNvPr id="9" name="Text Placeholder 8"/>
          <p:cNvSpPr>
            <a:spLocks noGrp="1"/>
          </p:cNvSpPr>
          <p:nvPr>
            <p:ph type="body" sz="quarter" idx="11" hasCustomPrompt="1"/>
          </p:nvPr>
        </p:nvSpPr>
        <p:spPr>
          <a:xfrm>
            <a:off x="251539" y="1200150"/>
            <a:ext cx="4005072" cy="3394710"/>
          </a:xfrm>
          <a:prstGeom prst="rect">
            <a:avLst/>
          </a:prstGeom>
        </p:spPr>
        <p:txBody>
          <a:bodyPr lIns="91412" tIns="45706" rIns="91412" bIns="4570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154" indent="-171417">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a:t>Body copy uses sentence capital letters only, size 16, left aligned</a:t>
            </a:r>
          </a:p>
          <a:p>
            <a:pPr lvl="1"/>
            <a:r>
              <a:rPr lang="en-US" dirty="0"/>
              <a:t>Sub-bullets are size 14 </a:t>
            </a:r>
            <a:br>
              <a:rPr lang="en-US" dirty="0"/>
            </a:br>
            <a:r>
              <a:rPr lang="en-US" dirty="0"/>
              <a:t>and indented</a:t>
            </a:r>
          </a:p>
          <a:p>
            <a:pPr lvl="1"/>
            <a:r>
              <a:rPr lang="en-US" dirty="0"/>
              <a:t>Hyperlink: www.cisco.com </a:t>
            </a:r>
          </a:p>
          <a:p>
            <a:pPr lvl="0"/>
            <a:r>
              <a:rPr lang="en-US" dirty="0"/>
              <a:t>Use Cisco highlight color, bold, or both when emphasizing words, </a:t>
            </a:r>
            <a:br>
              <a:rPr lang="en-US" dirty="0"/>
            </a:br>
            <a:r>
              <a:rPr lang="en-US" dirty="0"/>
              <a:t>do not italicize; use yellow on the </a:t>
            </a:r>
            <a:br>
              <a:rPr lang="en-US" dirty="0"/>
            </a:br>
            <a:r>
              <a:rPr lang="en-US" dirty="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lIns="91412" tIns="45706" rIns="91412" bIns="45706">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154" indent="-171417">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a:t>Body copy uses sentence capital letters only, size 16, left aligned</a:t>
            </a:r>
          </a:p>
          <a:p>
            <a:pPr lvl="1"/>
            <a:r>
              <a:rPr lang="en-US" dirty="0"/>
              <a:t>Sub-bullets are size 14</a:t>
            </a:r>
            <a:br>
              <a:rPr lang="en-US" dirty="0"/>
            </a:br>
            <a:r>
              <a:rPr lang="en-US" dirty="0"/>
              <a:t>and indented</a:t>
            </a:r>
          </a:p>
          <a:p>
            <a:pPr lvl="1"/>
            <a:r>
              <a:rPr lang="en-US" dirty="0"/>
              <a:t>Hyperlink: www.cisco.com  </a:t>
            </a:r>
          </a:p>
          <a:p>
            <a:pPr lvl="0"/>
            <a:r>
              <a:rPr lang="en-US" dirty="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06"/>
            <a:ext cx="4005072" cy="630936"/>
          </a:xfrm>
          <a:prstGeom prst="rect">
            <a:avLst/>
          </a:prstGeom>
        </p:spPr>
        <p:txBody>
          <a:bodyPr lIns="91412" tIns="45706" rIns="91412" bIns="45706">
            <a:noAutofit/>
          </a:bodyPr>
          <a:lstStyle>
            <a:lvl1pPr marL="0" marR="0" indent="0" algn="l" defTabSz="685663"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dirty="0"/>
              <a:t>Two Column</a:t>
            </a:r>
            <a:br>
              <a:rPr lang="en-US" dirty="0"/>
            </a:br>
            <a:r>
              <a:rPr lang="en-US" dirty="0"/>
              <a:t>Title Right</a:t>
            </a:r>
          </a:p>
        </p:txBody>
      </p:sp>
      <p:cxnSp>
        <p:nvCxnSpPr>
          <p:cNvPr id="7" name="Straight Connector 6"/>
          <p:cNvCxnSpPr/>
          <p:nvPr/>
        </p:nvCxnSpPr>
        <p:spPr>
          <a:xfrm>
            <a:off x="4600575" y="609609"/>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78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5" y="75438"/>
            <a:ext cx="2668457" cy="864108"/>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2" name="Text Placeholder 17"/>
          <p:cNvSpPr>
            <a:spLocks noGrp="1"/>
          </p:cNvSpPr>
          <p:nvPr>
            <p:ph type="body" sz="quarter" idx="19"/>
          </p:nvPr>
        </p:nvSpPr>
        <p:spPr>
          <a:xfrm>
            <a:off x="3258402" y="75438"/>
            <a:ext cx="2599859" cy="864108"/>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3" name="Text Placeholder 17"/>
          <p:cNvSpPr>
            <a:spLocks noGrp="1"/>
          </p:cNvSpPr>
          <p:nvPr>
            <p:ph type="body" sz="quarter" idx="20"/>
          </p:nvPr>
        </p:nvSpPr>
        <p:spPr>
          <a:xfrm>
            <a:off x="6272202" y="75438"/>
            <a:ext cx="2634158" cy="864108"/>
          </a:xfrm>
          <a:prstGeom prst="rect">
            <a:avLst/>
          </a:prstGeom>
        </p:spPr>
        <p:txBody>
          <a:bodyPr lIns="91412" tIns="45706" rIns="91412" bIns="45706" anchor="b" anchorCtr="0">
            <a:noAutofit/>
          </a:bodyPr>
          <a:lstStyle>
            <a:lvl1pPr marL="0" marR="0" indent="0" algn="l" defTabSz="68566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663"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12" name="Text Placeholder 3"/>
          <p:cNvSpPr>
            <a:spLocks noGrp="1"/>
          </p:cNvSpPr>
          <p:nvPr>
            <p:ph type="body" sz="quarter" idx="10"/>
          </p:nvPr>
        </p:nvSpPr>
        <p:spPr>
          <a:xfrm>
            <a:off x="219515" y="1201574"/>
            <a:ext cx="2668457" cy="3336008"/>
          </a:xfrm>
          <a:prstGeom prst="rect">
            <a:avLst/>
          </a:prstGeom>
        </p:spPr>
        <p:txBody>
          <a:bodyPr lIns="91412" tIns="45706" rIns="91412" bIns="45706">
            <a:noAutofit/>
          </a:bodyPr>
          <a:lstStyle>
            <a:lvl1pPr marL="223774" indent="-171401">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107" indent="-190444">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745" indent="-166639">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908" indent="-171401">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309" indent="-171401">
              <a:buClr>
                <a:schemeClr val="tx2"/>
              </a:buClr>
              <a:buSzPct val="80000"/>
              <a:buFont typeface="Wingdings" panose="05000000000000000000" pitchFamily="2" charset="2"/>
              <a:buChar char="§"/>
              <a:defRPr sz="900">
                <a:solidFill>
                  <a:schemeClr val="tx2"/>
                </a:solidFill>
                <a:latin typeface="+mn-lt"/>
                <a:cs typeface="CiscoSans ExtraLight"/>
              </a:defRPr>
            </a:lvl5pPr>
            <a:lvl6pPr marL="692324"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1"/>
          </p:nvPr>
        </p:nvSpPr>
        <p:spPr>
          <a:xfrm>
            <a:off x="6272202" y="1183948"/>
            <a:ext cx="2634158" cy="3336008"/>
          </a:xfrm>
          <a:prstGeom prst="rect">
            <a:avLst/>
          </a:prstGeom>
        </p:spPr>
        <p:txBody>
          <a:bodyPr lIns="91412" tIns="45706" rIns="91412" bIns="45706">
            <a:noAutofit/>
          </a:bodyPr>
          <a:lstStyle>
            <a:lvl1pPr marL="171424" indent="-171424">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895" indent="-215937">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2920" indent="-171401">
              <a:buClr>
                <a:schemeClr val="tx2"/>
              </a:buClr>
              <a:buSzPct val="80000"/>
              <a:buFont typeface="Wingdings" panose="05000000000000000000" pitchFamily="2" charset="2"/>
              <a:buChar char="§"/>
              <a:defRPr sz="1200">
                <a:solidFill>
                  <a:schemeClr val="tx2"/>
                </a:solidFill>
                <a:latin typeface="+mn-lt"/>
                <a:cs typeface="CiscoSans ExtraLight"/>
              </a:defRPr>
            </a:lvl3pPr>
            <a:lvl4pPr marL="745908" indent="-171401">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309" indent="-171401">
              <a:buClr>
                <a:schemeClr val="tx2"/>
              </a:buClr>
              <a:buSzPct val="80000"/>
              <a:buFont typeface="Wingdings" panose="05000000000000000000" pitchFamily="2" charset="2"/>
              <a:buChar char="§"/>
              <a:defRPr sz="900">
                <a:solidFill>
                  <a:schemeClr val="tx2"/>
                </a:solidFill>
                <a:latin typeface="+mn-lt"/>
                <a:cs typeface="CiscoSans ExtraLight"/>
              </a:defRPr>
            </a:lvl5pPr>
            <a:lvl6pPr marL="692324"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2"/>
          </p:nvPr>
        </p:nvSpPr>
        <p:spPr>
          <a:xfrm>
            <a:off x="3258402" y="1201574"/>
            <a:ext cx="2599859" cy="3336008"/>
          </a:xfrm>
          <a:prstGeom prst="rect">
            <a:avLst/>
          </a:prstGeom>
        </p:spPr>
        <p:txBody>
          <a:bodyPr lIns="91412" tIns="45706" rIns="91412" bIns="45706">
            <a:noAutofit/>
          </a:bodyPr>
          <a:lstStyle>
            <a:lvl1pPr marL="171424" indent="-171424">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384" indent="-17616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203" indent="-171401">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188" indent="-171401">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411" indent="-168226">
              <a:buClr>
                <a:schemeClr val="tx2"/>
              </a:buClr>
              <a:buSzPct val="80000"/>
              <a:buFont typeface="Wingdings" panose="05000000000000000000" pitchFamily="2" charset="2"/>
              <a:buChar char="§"/>
              <a:defRPr sz="900">
                <a:solidFill>
                  <a:schemeClr val="tx2"/>
                </a:solidFill>
                <a:latin typeface="+mn-lt"/>
                <a:cs typeface="CiscoSans ExtraLight"/>
              </a:defRPr>
            </a:lvl5pPr>
            <a:lvl6pPr marL="692324"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p:cNvCxnSpPr/>
          <p:nvPr/>
        </p:nvCxnSpPr>
        <p:spPr>
          <a:xfrm>
            <a:off x="307657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6742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29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4" name="Title 1"/>
          <p:cNvSpPr>
            <a:spLocks noGrp="1"/>
          </p:cNvSpPr>
          <p:nvPr>
            <p:ph type="ctrTitle" hasCustomPrompt="1"/>
          </p:nvPr>
        </p:nvSpPr>
        <p:spPr>
          <a:xfrm>
            <a:off x="354841" y="940718"/>
            <a:ext cx="8168270" cy="2878673"/>
          </a:xfrm>
          <a:prstGeom prst="rect">
            <a:avLst/>
          </a:prstGeom>
        </p:spPr>
        <p:txBody>
          <a:bodyPr>
            <a:noAutofit/>
          </a:bodyPr>
          <a:lstStyle>
            <a:lvl1pPr marL="399935" indent="-399935" algn="l">
              <a:lnSpc>
                <a:spcPct val="90000"/>
              </a:lnSpc>
              <a:defRPr sz="6000" b="0" i="1" spc="0" baseline="0">
                <a:solidFill>
                  <a:schemeClr val="tx2"/>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214560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18"/>
            <a:ext cx="8168270" cy="2878673"/>
          </a:xfrm>
          <a:prstGeom prst="rect">
            <a:avLst/>
          </a:prstGeom>
        </p:spPr>
        <p:txBody>
          <a:bodyPr>
            <a:noAutofit/>
          </a:bodyPr>
          <a:lstStyle>
            <a:lvl1pPr marL="403107" indent="-403107"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a:t>“Quote goes here.”</a:t>
            </a:r>
          </a:p>
        </p:txBody>
      </p:sp>
      <p:sp>
        <p:nvSpPr>
          <p:cNvPr id="3" name="Text Placeholder 9"/>
          <p:cNvSpPr>
            <a:spLocks noGrp="1"/>
          </p:cNvSpPr>
          <p:nvPr>
            <p:ph type="body" sz="quarter" idx="11" hasCustomPrompt="1"/>
          </p:nvPr>
        </p:nvSpPr>
        <p:spPr>
          <a:xfrm>
            <a:off x="724013"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254576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0" name="Straight Connector 9"/>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8"/>
            <a:ext cx="8168270" cy="2878673"/>
          </a:xfrm>
          <a:prstGeom prst="rect">
            <a:avLst/>
          </a:prstGeom>
        </p:spPr>
        <p:txBody>
          <a:bodyPr>
            <a:noAutofit/>
          </a:bodyPr>
          <a:lstStyle>
            <a:lvl1pPr marL="403107" indent="-403107" algn="l">
              <a:lnSpc>
                <a:spcPct val="90000"/>
              </a:lnSpc>
              <a:defRPr sz="6000" b="0" i="1" spc="0" baseline="0">
                <a:solidFill>
                  <a:schemeClr val="bg1"/>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192475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0" name="Straight Connector 9"/>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8"/>
            <a:ext cx="8168270" cy="2878673"/>
          </a:xfrm>
          <a:prstGeom prst="rect">
            <a:avLst/>
          </a:prstGeom>
        </p:spPr>
        <p:txBody>
          <a:bodyPr>
            <a:noAutofit/>
          </a:bodyPr>
          <a:lstStyle>
            <a:lvl1pPr marL="403107" indent="-403107" algn="l">
              <a:lnSpc>
                <a:spcPct val="90000"/>
              </a:lnSpc>
              <a:defRPr sz="6000" b="0" i="1" spc="0" baseline="0">
                <a:solidFill>
                  <a:schemeClr val="bg1"/>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276224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940718"/>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363517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8"/>
            <a:ext cx="8301718"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822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8"/>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4"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7" name="Straight Connector 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82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a:t>Statement Goes Here</a:t>
            </a:r>
          </a:p>
        </p:txBody>
      </p:sp>
    </p:spTree>
    <p:extLst>
      <p:ext uri="{BB962C8B-B14F-4D97-AF65-F5344CB8AC3E}">
        <p14:creationId xmlns:p14="http://schemas.microsoft.com/office/powerpoint/2010/main" val="34937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a:t>Statement Goes Here</a:t>
            </a:r>
          </a:p>
        </p:txBody>
      </p:sp>
      <p:sp>
        <p:nvSpPr>
          <p:cNvPr id="10"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1"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2" name="Straight Connector 11"/>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645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0"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a:t>Statement Goes Here</a:t>
            </a:r>
          </a:p>
        </p:txBody>
      </p:sp>
      <p:sp>
        <p:nvSpPr>
          <p:cNvPr id="7"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9" name="Straight Connector 8"/>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8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61"/>
            <a:ext cx="4117446" cy="2265389"/>
          </a:xfrm>
        </p:spPr>
        <p:txBody>
          <a:bodyPr vert="horz" lIns="61709" tIns="34285" rIns="61709" bIns="34285" rtlCol="0" anchor="ctr" anchorCtr="0">
            <a:noAutofit/>
          </a:bodyPr>
          <a:lstStyle>
            <a:lvl1pPr marL="0" indent="0" algn="l" defTabSz="6856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a:t>Telling Shared Experiences</a:t>
            </a:r>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412" tIns="45706" rIns="91412" bIns="45706"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a:t>Tell your story here</a:t>
            </a:r>
          </a:p>
        </p:txBody>
      </p:sp>
      <p:cxnSp>
        <p:nvCxnSpPr>
          <p:cNvPr id="5" name="Straight Connector 4"/>
          <p:cNvCxnSpPr/>
          <p:nvPr/>
        </p:nvCxnSpPr>
        <p:spPr>
          <a:xfrm>
            <a:off x="4600575" y="609609"/>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834225"/>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59" y="302421"/>
            <a:ext cx="8631329"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Table Title Goes Here</a:t>
            </a:r>
          </a:p>
        </p:txBody>
      </p:sp>
      <p:sp>
        <p:nvSpPr>
          <p:cNvPr id="12" name="Table Placeholder 11"/>
          <p:cNvSpPr>
            <a:spLocks noGrp="1"/>
          </p:cNvSpPr>
          <p:nvPr>
            <p:ph type="tbl" sz="quarter" idx="12" hasCustomPrompt="1"/>
          </p:nvPr>
        </p:nvSpPr>
        <p:spPr>
          <a:xfrm>
            <a:off x="369888" y="1187452"/>
            <a:ext cx="8450262" cy="3043238"/>
          </a:xfrm>
          <a:prstGeom prst="rect">
            <a:avLst/>
          </a:prstGeom>
        </p:spPr>
        <p:txBody>
          <a:bodyPr lIns="91412" tIns="45706" rIns="91412" bIns="45706">
            <a:noAutofit/>
          </a:bodyPr>
          <a:lstStyle>
            <a:lvl1pPr marL="0" indent="0" algn="ctr">
              <a:buNone/>
              <a:defRPr sz="2000" baseline="0">
                <a:solidFill>
                  <a:schemeClr val="tx2"/>
                </a:solidFill>
                <a:latin typeface="+mn-lt"/>
              </a:defRPr>
            </a:lvl1pPr>
          </a:lstStyle>
          <a:p>
            <a:r>
              <a:rPr lang="en-GB" dirty="0"/>
              <a:t>Click icon to add Table</a:t>
            </a:r>
          </a:p>
        </p:txBody>
      </p:sp>
      <p:sp>
        <p:nvSpPr>
          <p:cNvPr id="4"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Tree>
    <p:extLst>
      <p:ext uri="{BB962C8B-B14F-4D97-AF65-F5344CB8AC3E}">
        <p14:creationId xmlns:p14="http://schemas.microsoft.com/office/powerpoint/2010/main" val="31931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6" y="302421"/>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Table Title Goes Here</a:t>
            </a:r>
          </a:p>
        </p:txBody>
      </p:sp>
      <p:sp>
        <p:nvSpPr>
          <p:cNvPr id="12" name="Table Placeholder 11"/>
          <p:cNvSpPr>
            <a:spLocks noGrp="1"/>
          </p:cNvSpPr>
          <p:nvPr>
            <p:ph type="tbl" sz="quarter" idx="12" hasCustomPrompt="1"/>
          </p:nvPr>
        </p:nvSpPr>
        <p:spPr>
          <a:xfrm>
            <a:off x="369895" y="1187452"/>
            <a:ext cx="8450261" cy="3043238"/>
          </a:xfrm>
          <a:prstGeom prst="rect">
            <a:avLst/>
          </a:prstGeom>
        </p:spPr>
        <p:txBody>
          <a:bodyPr lIns="91412" tIns="45706" rIns="91412" bIns="45706">
            <a:noAutofit/>
          </a:bodyPr>
          <a:lstStyle>
            <a:lvl1pPr marL="0" indent="0" algn="ctr">
              <a:buNone/>
              <a:defRPr sz="2000" baseline="0">
                <a:solidFill>
                  <a:schemeClr val="bg1"/>
                </a:solidFill>
                <a:latin typeface="+mn-lt"/>
              </a:defRPr>
            </a:lvl1pPr>
          </a:lstStyle>
          <a:p>
            <a:r>
              <a:rPr lang="en-GB" dirty="0"/>
              <a:t>Click icon to add Table</a:t>
            </a:r>
          </a:p>
        </p:txBody>
      </p:sp>
      <p:sp>
        <p:nvSpPr>
          <p:cNvPr id="4" name="Text Placeholder 9"/>
          <p:cNvSpPr>
            <a:spLocks noGrp="1"/>
          </p:cNvSpPr>
          <p:nvPr>
            <p:ph type="body" sz="quarter" idx="11" hasCustomPrompt="1"/>
          </p:nvPr>
        </p:nvSpPr>
        <p:spPr>
          <a:xfrm>
            <a:off x="249467" y="4365147"/>
            <a:ext cx="7461250" cy="207749"/>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9" name="Straight Connector 8"/>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19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47"/>
            <a:ext cx="7461250" cy="207749"/>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5" name="Title 1"/>
          <p:cNvSpPr>
            <a:spLocks noGrp="1"/>
          </p:cNvSpPr>
          <p:nvPr>
            <p:ph type="ctrTitle" hasCustomPrompt="1"/>
          </p:nvPr>
        </p:nvSpPr>
        <p:spPr>
          <a:xfrm>
            <a:off x="259564" y="302421"/>
            <a:ext cx="8632053"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Chart Title Goes Here</a:t>
            </a:r>
          </a:p>
        </p:txBody>
      </p:sp>
      <p:sp>
        <p:nvSpPr>
          <p:cNvPr id="6" name="Chart Placeholder 2"/>
          <p:cNvSpPr>
            <a:spLocks noGrp="1"/>
          </p:cNvSpPr>
          <p:nvPr>
            <p:ph type="chart" sz="quarter" idx="10"/>
          </p:nvPr>
        </p:nvSpPr>
        <p:spPr>
          <a:xfrm>
            <a:off x="369888" y="1187452"/>
            <a:ext cx="8450262" cy="3043238"/>
          </a:xfrm>
          <a:prstGeom prst="rect">
            <a:avLst/>
          </a:prstGeom>
        </p:spPr>
        <p:txBody>
          <a:bodyPr vert="horz" lIns="91412" tIns="45706" rIns="91412" bIns="45706">
            <a:noAutofit/>
          </a:bodyPr>
          <a:lstStyle>
            <a:lvl1pPr marL="0" indent="0" algn="ctr">
              <a:buNone/>
              <a:defRPr sz="2000" b="0" i="0">
                <a:solidFill>
                  <a:schemeClr val="tx2"/>
                </a:solidFill>
                <a:latin typeface="+mn-lt"/>
                <a:cs typeface="CiscoSans ExtraLight"/>
              </a:defRPr>
            </a:lvl1pPr>
          </a:lstStyle>
          <a:p>
            <a:r>
              <a:rPr lang="en-US" dirty="0"/>
              <a:t>Click icon to add chart</a:t>
            </a:r>
          </a:p>
        </p:txBody>
      </p:sp>
    </p:spTree>
    <p:extLst>
      <p:ext uri="{BB962C8B-B14F-4D97-AF65-F5344CB8AC3E}">
        <p14:creationId xmlns:p14="http://schemas.microsoft.com/office/powerpoint/2010/main" val="1671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2"/>
            <a:ext cx="8450262" cy="3043238"/>
          </a:xfrm>
          <a:prstGeom prst="rect">
            <a:avLst/>
          </a:prstGeom>
        </p:spPr>
        <p:txBody>
          <a:bodyPr vert="horz" lIns="91412" tIns="45706" rIns="91412" bIns="45706">
            <a:noAutofit/>
          </a:bodyPr>
          <a:lstStyle>
            <a:lvl1pPr marL="0" indent="0" algn="ctr">
              <a:buNone/>
              <a:defRPr sz="2000" b="0" i="0">
                <a:solidFill>
                  <a:srgbClr val="FFFFFF"/>
                </a:solidFill>
                <a:latin typeface="+mn-lt"/>
                <a:cs typeface="CiscoSans ExtraLight"/>
              </a:defRPr>
            </a:lvl1pPr>
          </a:lstStyle>
          <a:p>
            <a:r>
              <a:rPr lang="en-US" dirty="0"/>
              <a:t>Click icon to add chart</a:t>
            </a:r>
          </a:p>
        </p:txBody>
      </p:sp>
      <p:sp>
        <p:nvSpPr>
          <p:cNvPr id="19" name="Title 1"/>
          <p:cNvSpPr>
            <a:spLocks noGrp="1"/>
          </p:cNvSpPr>
          <p:nvPr>
            <p:ph type="ctrTitle" hasCustomPrompt="1"/>
          </p:nvPr>
        </p:nvSpPr>
        <p:spPr>
          <a:xfrm>
            <a:off x="259557" y="302421"/>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Chart Title Goes Here</a:t>
            </a:r>
          </a:p>
        </p:txBody>
      </p:sp>
      <p:sp>
        <p:nvSpPr>
          <p:cNvPr id="22" name="Text Placeholder 9"/>
          <p:cNvSpPr>
            <a:spLocks noGrp="1"/>
          </p:cNvSpPr>
          <p:nvPr>
            <p:ph type="body" sz="quarter" idx="11" hasCustomPrompt="1"/>
          </p:nvPr>
        </p:nvSpPr>
        <p:spPr>
          <a:xfrm>
            <a:off x="245729" y="4365147"/>
            <a:ext cx="7461250" cy="207749"/>
          </a:xfrm>
          <a:prstGeom prst="rect">
            <a:avLst/>
          </a:prstGeom>
        </p:spPr>
        <p:txBody>
          <a:bodyPr wrap="square" lIns="91412" tIns="45706" rIns="91412" bIns="45706" anchor="b" anchorCtr="0">
            <a:noAutofit/>
          </a:bodyPr>
          <a:lstStyle>
            <a:lvl1pPr algn="l" defTabSz="603525">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Source information is set at 16 points.</a:t>
            </a:r>
          </a:p>
        </p:txBody>
      </p:sp>
      <p:sp>
        <p:nvSpPr>
          <p:cNvPr id="8"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282099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302421"/>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Slide Title Goes Here</a:t>
            </a:r>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3" name="Chart Placeholder 2"/>
          <p:cNvSpPr>
            <a:spLocks noGrp="1"/>
          </p:cNvSpPr>
          <p:nvPr>
            <p:ph type="chart" sz="quarter" idx="12" hasCustomPrompt="1"/>
          </p:nvPr>
        </p:nvSpPr>
        <p:spPr>
          <a:xfrm>
            <a:off x="4786111" y="1169322"/>
            <a:ext cx="4016375" cy="3219450"/>
          </a:xfrm>
          <a:prstGeom prst="rect">
            <a:avLst/>
          </a:prstGeom>
        </p:spPr>
        <p:txBody>
          <a:bodyPr vert="horz" lIns="91412" tIns="45706" rIns="91412" bIns="45706">
            <a:noAutofit/>
          </a:bodyPr>
          <a:lstStyle>
            <a:lvl1pPr marL="0" indent="0" algn="ctr">
              <a:buNone/>
              <a:defRPr sz="2000">
                <a:solidFill>
                  <a:schemeClr val="tx2"/>
                </a:solidFill>
                <a:latin typeface="+mn-lt"/>
                <a:cs typeface="CiscoSans ExtraLight"/>
              </a:defRPr>
            </a:lvl1pPr>
          </a:lstStyle>
          <a:p>
            <a:r>
              <a:rPr lang="en-US" dirty="0"/>
              <a:t>Insert Chart Here</a:t>
            </a:r>
          </a:p>
        </p:txBody>
      </p:sp>
    </p:spTree>
    <p:extLst>
      <p:ext uri="{BB962C8B-B14F-4D97-AF65-F5344CB8AC3E}">
        <p14:creationId xmlns:p14="http://schemas.microsoft.com/office/powerpoint/2010/main" val="177016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22" name="Chart Placeholder 2"/>
          <p:cNvSpPr>
            <a:spLocks noGrp="1"/>
          </p:cNvSpPr>
          <p:nvPr>
            <p:ph type="chart" sz="quarter" idx="12" hasCustomPrompt="1"/>
          </p:nvPr>
        </p:nvSpPr>
        <p:spPr>
          <a:xfrm>
            <a:off x="4786111" y="1169322"/>
            <a:ext cx="4016375" cy="3219450"/>
          </a:xfrm>
          <a:prstGeom prst="rect">
            <a:avLst/>
          </a:prstGeom>
        </p:spPr>
        <p:txBody>
          <a:bodyPr vert="horz" lIns="91412" tIns="45706" rIns="91412" bIns="45706">
            <a:noAutofit/>
          </a:bodyPr>
          <a:lstStyle>
            <a:lvl1pPr marL="0" indent="0" algn="ctr">
              <a:buNone/>
              <a:defRPr sz="2000">
                <a:solidFill>
                  <a:schemeClr val="bg1"/>
                </a:solidFill>
                <a:latin typeface="+mn-lt"/>
                <a:cs typeface="CiscoSans ExtraLight"/>
              </a:defRPr>
            </a:lvl1pPr>
          </a:lstStyle>
          <a:p>
            <a:r>
              <a:rPr lang="en-US" dirty="0"/>
              <a:t>Insert Chart Here</a:t>
            </a:r>
          </a:p>
        </p:txBody>
      </p:sp>
      <p:sp>
        <p:nvSpPr>
          <p:cNvPr id="13" name="Title 1"/>
          <p:cNvSpPr>
            <a:spLocks noGrp="1"/>
          </p:cNvSpPr>
          <p:nvPr>
            <p:ph type="ctrTitle" hasCustomPrompt="1"/>
          </p:nvPr>
        </p:nvSpPr>
        <p:spPr>
          <a:xfrm>
            <a:off x="258679" y="302421"/>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Slide Title Goes Here</a:t>
            </a:r>
          </a:p>
        </p:txBody>
      </p:sp>
      <p:sp>
        <p:nvSpPr>
          <p:cNvPr id="11"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0" name="Straight Connector 9"/>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6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a:t>Slide Title Goes Here</a:t>
            </a:r>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11" name="Picture Placeholder 2"/>
          <p:cNvSpPr>
            <a:spLocks noGrp="1"/>
          </p:cNvSpPr>
          <p:nvPr>
            <p:ph type="pic" sz="quarter" idx="10" hasCustomPrompt="1"/>
          </p:nvPr>
        </p:nvSpPr>
        <p:spPr>
          <a:xfrm>
            <a:off x="4787319" y="1169322"/>
            <a:ext cx="4015167" cy="3221261"/>
          </a:xfrm>
          <a:prstGeom prst="rect">
            <a:avLst/>
          </a:prstGeom>
        </p:spPr>
        <p:txBody>
          <a:bodyPr vert="horz" lIns="91412" tIns="45706" rIns="91412" bIns="45706">
            <a:noAutofit/>
          </a:bodyPr>
          <a:lstStyle>
            <a:lvl1pPr marL="0" indent="0" algn="ctr">
              <a:buNone/>
              <a:defRPr sz="2000" b="0" i="0">
                <a:solidFill>
                  <a:schemeClr val="tx2"/>
                </a:solidFill>
                <a:latin typeface="+mn-lt"/>
                <a:cs typeface="CiscoSans ExtraLight"/>
              </a:defRPr>
            </a:lvl1pPr>
          </a:lstStyle>
          <a:p>
            <a:r>
              <a:rPr lang="en-US" dirty="0"/>
              <a:t>Insert Image Here</a:t>
            </a:r>
          </a:p>
        </p:txBody>
      </p:sp>
    </p:spTree>
    <p:extLst>
      <p:ext uri="{BB962C8B-B14F-4D97-AF65-F5344CB8AC3E}">
        <p14:creationId xmlns:p14="http://schemas.microsoft.com/office/powerpoint/2010/main" val="104890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19" y="1169322"/>
            <a:ext cx="4015167" cy="3221261"/>
          </a:xfrm>
          <a:prstGeom prst="rect">
            <a:avLst/>
          </a:prstGeom>
        </p:spPr>
        <p:txBody>
          <a:bodyPr vert="horz" lIns="91412" tIns="45706" rIns="91412" bIns="45706"/>
          <a:lstStyle>
            <a:lvl1pPr marL="0" indent="0" algn="ctr">
              <a:buNone/>
              <a:defRPr sz="2000" b="0" i="0">
                <a:solidFill>
                  <a:schemeClr val="tx2"/>
                </a:solidFill>
                <a:latin typeface="+mn-lt"/>
                <a:cs typeface="CiscoSans ExtraLight"/>
              </a:defRPr>
            </a:lvl1pPr>
          </a:lstStyle>
          <a:p>
            <a:r>
              <a:rPr lang="en-US" dirty="0"/>
              <a:t>Insert Image Here</a:t>
            </a:r>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12" name="Title 1"/>
          <p:cNvSpPr>
            <a:spLocks noGrp="1"/>
          </p:cNvSpPr>
          <p:nvPr>
            <p:ph type="ctrTitle" hasCustomPrompt="1"/>
          </p:nvPr>
        </p:nvSpPr>
        <p:spPr>
          <a:xfrm>
            <a:off x="258679" y="302421"/>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a:t>Slide Title Goes Here</a:t>
            </a:r>
          </a:p>
        </p:txBody>
      </p:sp>
      <p:sp>
        <p:nvSpPr>
          <p:cNvPr id="10"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4" name="Straight Connector 13"/>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266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7"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9"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28" y="1169322"/>
            <a:ext cx="4015167" cy="3221261"/>
          </a:xfrm>
          <a:prstGeom prst="rect">
            <a:avLst/>
          </a:prstGeom>
        </p:spPr>
        <p:txBody>
          <a:bodyPr vert="horz" lIns="91412" tIns="45706" rIns="91412" bIns="45706">
            <a:noAutofit/>
          </a:bodyPr>
          <a:lstStyle>
            <a:lvl1pPr marL="0" indent="0" algn="ctr">
              <a:buNone/>
              <a:defRPr sz="2000" b="0" i="0">
                <a:solidFill>
                  <a:schemeClr val="bg1"/>
                </a:solidFill>
                <a:latin typeface="+mn-lt"/>
                <a:cs typeface="CiscoSans ExtraLight"/>
              </a:defRPr>
            </a:lvl1pPr>
          </a:lstStyle>
          <a:p>
            <a:r>
              <a:rPr lang="en-US" dirty="0"/>
              <a:t>Insert Image Here</a:t>
            </a:r>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91412" tIns="45706" rIns="91412" bIns="45706"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22" name="Title 1"/>
          <p:cNvSpPr>
            <a:spLocks noGrp="1"/>
          </p:cNvSpPr>
          <p:nvPr>
            <p:ph type="ctrTitle" hasCustomPrompt="1"/>
          </p:nvPr>
        </p:nvSpPr>
        <p:spPr>
          <a:xfrm>
            <a:off x="261938" y="304800"/>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a:t>Slide Title Goes Here</a:t>
            </a:r>
          </a:p>
        </p:txBody>
      </p:sp>
      <p:sp>
        <p:nvSpPr>
          <p:cNvPr id="12"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16" name="Straight Connector 15"/>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64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dirty="0">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9000" y="233363"/>
            <a:ext cx="3267861" cy="1995489"/>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a:t>Insert photo here</a:t>
            </a:r>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dirty="0">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3" y="233363"/>
            <a:ext cx="3302001" cy="1995489"/>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dirty="0">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2" name="Rectangle 51"/>
          <p:cNvSpPr/>
          <p:nvPr/>
        </p:nvSpPr>
        <p:spPr>
          <a:xfrm>
            <a:off x="334974" y="2271722"/>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dirty="0">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22"/>
            <a:ext cx="2537420" cy="2594201"/>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4" name="Rectangle 53"/>
          <p:cNvSpPr/>
          <p:nvPr/>
        </p:nvSpPr>
        <p:spPr>
          <a:xfrm>
            <a:off x="2911476" y="2271722"/>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dirty="0">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2271722"/>
            <a:ext cx="4028516" cy="2594201"/>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6" name="Rectangle 55"/>
          <p:cNvSpPr/>
          <p:nvPr/>
        </p:nvSpPr>
        <p:spPr>
          <a:xfrm>
            <a:off x="6979833" y="1262753"/>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dirty="0">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914286" fontAlgn="auto">
              <a:spcBef>
                <a:spcPts val="0"/>
              </a:spcBef>
              <a:spcAft>
                <a:spcPts val="0"/>
              </a:spcAft>
            </a:pPr>
            <a:endParaRPr lang="en-US" dirty="0">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20"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9"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4284863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dirty="0">
              <a:solidFill>
                <a:srgbClr val="FFFFFF"/>
              </a:solidFill>
              <a:latin typeface="CiscoSansTT ExtraLight"/>
            </a:endParaRPr>
          </a:p>
        </p:txBody>
      </p:sp>
      <p:sp>
        <p:nvSpPr>
          <p:cNvPr id="23" name="Rectangle 22"/>
          <p:cNvSpPr/>
          <p:nvPr/>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lIns="91412" tIns="45706" rIns="91412" bIns="45706" anchor="ctr" anchorCtr="0"/>
          <a:lstStyle>
            <a:lvl1pPr algn="ctr">
              <a:buFontTx/>
              <a:buNone/>
              <a:defRPr>
                <a:solidFill>
                  <a:schemeClr val="tx1"/>
                </a:solidFill>
                <a:latin typeface="+mj-lt"/>
              </a:defRPr>
            </a:lvl1pPr>
          </a:lstStyle>
          <a:p>
            <a:r>
              <a:rPr lang="en-US" dirty="0"/>
              <a:t>Click icon to add picture</a:t>
            </a:r>
          </a:p>
        </p:txBody>
      </p:sp>
      <p:sp>
        <p:nvSpPr>
          <p:cNvPr id="11" name="Title 10"/>
          <p:cNvSpPr>
            <a:spLocks noGrp="1"/>
          </p:cNvSpPr>
          <p:nvPr>
            <p:ph type="title"/>
          </p:nvPr>
        </p:nvSpPr>
        <p:spPr>
          <a:xfrm>
            <a:off x="2065871" y="3655079"/>
            <a:ext cx="5074070" cy="628650"/>
          </a:xfrm>
        </p:spPr>
        <p:txBody>
          <a:bodyPr anchor="ctr"/>
          <a:lstStyle>
            <a:lvl1pPr>
              <a:defRPr sz="2000">
                <a:solidFill>
                  <a:schemeClr val="tx1"/>
                </a:solidFill>
                <a:latin typeface="+mj-lt"/>
              </a:defRPr>
            </a:lvl1pPr>
          </a:lstStyle>
          <a:p>
            <a:r>
              <a:rPr lang="en-US"/>
              <a:t>Click to edit Master title style</a:t>
            </a:r>
            <a:endParaRPr lang="en-US" dirty="0"/>
          </a:p>
        </p:txBody>
      </p:sp>
      <p:sp>
        <p:nvSpPr>
          <p:cNvPr id="10" name="Rectangle 7"/>
          <p:cNvSpPr>
            <a:spLocks noChangeArrowheads="1"/>
          </p:cNvSpPr>
          <p:nvPr/>
        </p:nvSpPr>
        <p:spPr bwMode="ltGray">
          <a:xfrm>
            <a:off x="8662412" y="4912233"/>
            <a:ext cx="218958" cy="154522"/>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693" fontAlgn="auto">
                <a:spcBef>
                  <a:spcPts val="0"/>
                </a:spcBef>
                <a:spcAft>
                  <a:spcPts val="0"/>
                </a:spcAft>
              </a:pPr>
              <a:t>‹#›</a:t>
            </a:fld>
            <a:endParaRPr lang="en-US" sz="600" dirty="0">
              <a:solidFill>
                <a:srgbClr val="272848"/>
              </a:solidFill>
              <a:latin typeface="CiscoSansTT Light"/>
              <a:ea typeface="+mn-ea"/>
              <a:cs typeface="+mn-cs"/>
            </a:endParaRPr>
          </a:p>
        </p:txBody>
      </p:sp>
      <p:sp>
        <p:nvSpPr>
          <p:cNvPr id="15"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6"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281454262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6856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dirty="0"/>
              <a:t>Click icon to add picture</a:t>
            </a:r>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691"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a:t>Large photo </a:t>
            </a:r>
            <a:br>
              <a:rPr lang="en-US" dirty="0"/>
            </a:br>
            <a:r>
              <a:rPr lang="en-US" dirty="0"/>
              <a:t>caption here.</a:t>
            </a:r>
          </a:p>
        </p:txBody>
      </p:sp>
      <p:sp>
        <p:nvSpPr>
          <p:cNvPr id="8" name="Rectangle 4"/>
          <p:cNvSpPr>
            <a:spLocks noChangeArrowheads="1"/>
          </p:cNvSpPr>
          <p:nvPr/>
        </p:nvSpPr>
        <p:spPr bwMode="ltGray">
          <a:xfrm>
            <a:off x="292049" y="4916613"/>
            <a:ext cx="3420515" cy="154522"/>
          </a:xfrm>
          <a:prstGeom prst="rect">
            <a:avLst/>
          </a:prstGeom>
          <a:noFill/>
          <a:ln w="9525">
            <a:noFill/>
            <a:miter lim="800000"/>
            <a:headEnd/>
            <a:tailEnd/>
          </a:ln>
          <a:effectLst/>
        </p:spPr>
        <p:txBody>
          <a:bodyPr wrap="square" lIns="61580" tIns="30789" rIns="61580" bIns="30789" anchor="b" anchorCtr="0">
            <a:spAutoFit/>
          </a:bodyPr>
          <a:lstStyle/>
          <a:p>
            <a:pPr defTabSz="610693" fontAlgn="auto">
              <a:spcBef>
                <a:spcPts val="0"/>
              </a:spcBef>
              <a:spcAft>
                <a:spcPts val="0"/>
              </a:spcAft>
            </a:pPr>
            <a:r>
              <a:rPr lang="en-US" sz="600" dirty="0">
                <a:solidFill>
                  <a:srgbClr val="272848"/>
                </a:solidFill>
                <a:latin typeface="CiscoSansTT ExtraLight"/>
                <a:ea typeface="+mn-ea"/>
                <a:cs typeface="+mn-cs"/>
              </a:rPr>
              <a:t>© 2013  Cisco and/or its affiliates. All rights reserved.</a:t>
            </a:r>
          </a:p>
        </p:txBody>
      </p:sp>
      <p:sp>
        <p:nvSpPr>
          <p:cNvPr id="10" name="Rectangle 7"/>
          <p:cNvSpPr>
            <a:spLocks noChangeArrowheads="1"/>
          </p:cNvSpPr>
          <p:nvPr/>
        </p:nvSpPr>
        <p:spPr bwMode="ltGray">
          <a:xfrm>
            <a:off x="8662412" y="4912233"/>
            <a:ext cx="218958" cy="154522"/>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693" fontAlgn="auto">
                <a:spcBef>
                  <a:spcPts val="0"/>
                </a:spcBef>
                <a:spcAft>
                  <a:spcPts val="0"/>
                </a:spcAft>
              </a:pPr>
              <a:t>‹#›</a:t>
            </a:fld>
            <a:endParaRPr lang="en-US" sz="600" dirty="0">
              <a:solidFill>
                <a:srgbClr val="272848"/>
              </a:solidFill>
              <a:latin typeface="CiscoSansTT Light"/>
              <a:ea typeface="+mn-ea"/>
              <a:cs typeface="+mn-cs"/>
            </a:endParaRPr>
          </a:p>
        </p:txBody>
      </p:sp>
      <p:sp>
        <p:nvSpPr>
          <p:cNvPr id="14"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1"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344744763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914286" fontAlgn="auto">
              <a:spcBef>
                <a:spcPts val="0"/>
              </a:spcBef>
              <a:spcAft>
                <a:spcPts val="0"/>
              </a:spcAft>
            </a:pPr>
            <a:endParaRPr lang="en-US" dirty="0">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91412" tIns="45706" rIns="91412" bIns="45706" anchor="ctr" anchorCtr="0"/>
          <a:lstStyle>
            <a:lvl1pPr algn="ctr">
              <a:buFontTx/>
              <a:buNone/>
              <a:defRPr>
                <a:solidFill>
                  <a:schemeClr val="tx1"/>
                </a:solidFill>
                <a:latin typeface="+mj-lt"/>
              </a:defRPr>
            </a:lvl1pPr>
          </a:lstStyle>
          <a:p>
            <a:r>
              <a:rPr lang="en-US" dirty="0"/>
              <a:t>Click icon to add picture</a:t>
            </a:r>
          </a:p>
        </p:txBody>
      </p:sp>
      <p:sp>
        <p:nvSpPr>
          <p:cNvPr id="9" name="Title 8"/>
          <p:cNvSpPr>
            <a:spLocks noGrp="1"/>
          </p:cNvSpPr>
          <p:nvPr>
            <p:ph type="title"/>
          </p:nvPr>
        </p:nvSpPr>
        <p:spPr>
          <a:xfrm>
            <a:off x="254870" y="546737"/>
            <a:ext cx="4349918" cy="813985"/>
          </a:xfrm>
        </p:spPr>
        <p:txBody>
          <a:bodyPr anchor="t">
            <a:noAutofit/>
          </a:bodyPr>
          <a:lstStyle>
            <a:lvl1pPr>
              <a:lnSpc>
                <a:spcPct val="90000"/>
              </a:lnSpc>
              <a:defRPr sz="2500">
                <a:solidFill>
                  <a:schemeClr val="tx1"/>
                </a:solidFill>
                <a:latin typeface="+mj-lt"/>
              </a:defRPr>
            </a:lvl1pPr>
          </a:lstStyle>
          <a:p>
            <a:r>
              <a:rPr lang="en-US"/>
              <a:t>Click to edit Master title style</a:t>
            </a:r>
            <a:endParaRPr lang="en-US" dirty="0"/>
          </a:p>
        </p:txBody>
      </p:sp>
      <p:sp>
        <p:nvSpPr>
          <p:cNvPr id="8" name="Rectangle 4"/>
          <p:cNvSpPr>
            <a:spLocks noChangeArrowheads="1"/>
          </p:cNvSpPr>
          <p:nvPr/>
        </p:nvSpPr>
        <p:spPr bwMode="ltGray">
          <a:xfrm>
            <a:off x="265673" y="4916613"/>
            <a:ext cx="3420515" cy="154522"/>
          </a:xfrm>
          <a:prstGeom prst="rect">
            <a:avLst/>
          </a:prstGeom>
          <a:noFill/>
          <a:ln w="9525">
            <a:noFill/>
            <a:miter lim="800000"/>
            <a:headEnd/>
            <a:tailEnd/>
          </a:ln>
          <a:effectLst/>
        </p:spPr>
        <p:txBody>
          <a:bodyPr wrap="square" lIns="61580" tIns="30789" rIns="61580" bIns="30789" anchor="b" anchorCtr="0">
            <a:spAutoFit/>
          </a:bodyPr>
          <a:lstStyle/>
          <a:p>
            <a:pPr defTabSz="610693" fontAlgn="auto">
              <a:spcBef>
                <a:spcPts val="0"/>
              </a:spcBef>
              <a:spcAft>
                <a:spcPts val="0"/>
              </a:spcAft>
            </a:pPr>
            <a:r>
              <a:rPr lang="en-US" sz="600" dirty="0">
                <a:solidFill>
                  <a:srgbClr val="272848"/>
                </a:solidFill>
                <a:latin typeface="CiscoSansTT Light"/>
                <a:ea typeface="+mn-ea"/>
                <a:cs typeface="+mn-cs"/>
              </a:rPr>
              <a:t>© 2013  Cisco and/or its affiliates. All rights reserved.</a:t>
            </a:r>
          </a:p>
        </p:txBody>
      </p:sp>
      <p:sp>
        <p:nvSpPr>
          <p:cNvPr id="10" name="Rectangle 7"/>
          <p:cNvSpPr>
            <a:spLocks noChangeArrowheads="1"/>
          </p:cNvSpPr>
          <p:nvPr/>
        </p:nvSpPr>
        <p:spPr bwMode="ltGray">
          <a:xfrm>
            <a:off x="8662412" y="4912233"/>
            <a:ext cx="218958" cy="154522"/>
          </a:xfrm>
          <a:prstGeom prst="rect">
            <a:avLst/>
          </a:prstGeom>
          <a:noFill/>
          <a:ln w="9525" algn="ctr">
            <a:noFill/>
            <a:miter lim="800000"/>
            <a:headEnd/>
            <a:tailEnd/>
          </a:ln>
          <a:effectLst/>
        </p:spPr>
        <p:txBody>
          <a:bodyPr wrap="none" lIns="61580" tIns="30789" rIns="61580" bIns="30789" anchor="b">
            <a:spAutoFit/>
          </a:bodyPr>
          <a:lstStyle/>
          <a:p>
            <a:pPr algn="r" defTabSz="610693"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693" fontAlgn="auto">
                <a:spcBef>
                  <a:spcPts val="0"/>
                </a:spcBef>
                <a:spcAft>
                  <a:spcPts val="0"/>
                </a:spcAft>
              </a:pPr>
              <a:t>‹#›</a:t>
            </a:fld>
            <a:endParaRPr lang="en-US" sz="600" dirty="0">
              <a:solidFill>
                <a:srgbClr val="272848"/>
              </a:solidFill>
              <a:latin typeface="CiscoSansTT Light"/>
              <a:ea typeface="+mn-ea"/>
              <a:cs typeface="+mn-cs"/>
            </a:endParaRPr>
          </a:p>
        </p:txBody>
      </p:sp>
      <p:sp>
        <p:nvSpPr>
          <p:cNvPr id="11"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427905979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lIns="91412" tIns="45706" rIns="91412" bIns="45706"/>
          <a:lstStyle>
            <a:lvl1pPr marL="0" indent="0" algn="ctr">
              <a:buNone/>
              <a:defRPr sz="1500" baseline="0">
                <a:latin typeface="+mn-lt"/>
                <a:cs typeface="CiscoSans ExtraLight"/>
              </a:defRPr>
            </a:lvl1pPr>
          </a:lstStyle>
          <a:p>
            <a:r>
              <a:rPr lang="en-US" dirty="0"/>
              <a:t>Click icon to add picture</a:t>
            </a:r>
          </a:p>
        </p:txBody>
      </p:sp>
    </p:spTree>
    <p:extLst>
      <p:ext uri="{BB962C8B-B14F-4D97-AF65-F5344CB8AC3E}">
        <p14:creationId xmlns:p14="http://schemas.microsoft.com/office/powerpoint/2010/main" val="255903165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5" y="240631"/>
            <a:ext cx="8447031" cy="4408370"/>
          </a:xfrm>
          <a:prstGeom prst="rect">
            <a:avLst/>
          </a:prstGeom>
        </p:spPr>
        <p:txBody>
          <a:bodyPr vert="horz" lIns="91412" tIns="45706" rIns="91412" bIns="45706"/>
          <a:lstStyle>
            <a:lvl1pPr marL="0" indent="0" algn="ctr">
              <a:buNone/>
              <a:defRPr sz="1500" baseline="0">
                <a:latin typeface="+mn-lt"/>
                <a:cs typeface="CiscoSans ExtraLight"/>
              </a:defRPr>
            </a:lvl1pPr>
          </a:lstStyle>
          <a:p>
            <a:r>
              <a:rPr lang="en-US" dirty="0"/>
              <a:t>Click icon to add picture</a:t>
            </a:r>
          </a:p>
        </p:txBody>
      </p:sp>
    </p:spTree>
    <p:extLst>
      <p:ext uri="{BB962C8B-B14F-4D97-AF65-F5344CB8AC3E}">
        <p14:creationId xmlns:p14="http://schemas.microsoft.com/office/powerpoint/2010/main" val="1776039858"/>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8"/>
            <a:ext cx="9144001" cy="5008415"/>
          </a:xfrm>
          <a:prstGeom prst="rect">
            <a:avLst/>
          </a:prstGeom>
        </p:spPr>
        <p:txBody>
          <a:bodyPr vert="horz" lIns="91412" tIns="45706" rIns="91412" bIns="45706"/>
          <a:lstStyle>
            <a:lvl1pPr marL="0" indent="0" algn="ctr">
              <a:buNone/>
              <a:defRPr sz="1500" baseline="0">
                <a:solidFill>
                  <a:schemeClr val="bg1"/>
                </a:solidFill>
                <a:latin typeface="+mn-lt"/>
                <a:cs typeface="CiscoSans ExtraLight"/>
              </a:defRPr>
            </a:lvl1pPr>
          </a:lstStyle>
          <a:p>
            <a:r>
              <a:rPr lang="en-US" dirty="0"/>
              <a:t>Click icon to add picture</a:t>
            </a:r>
          </a:p>
        </p:txBody>
      </p:sp>
      <p:cxnSp>
        <p:nvCxnSpPr>
          <p:cNvPr id="7" name="Straight Connector 6"/>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03902"/>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5" tIns="34283" rIns="68565" bIns="34283" rtlCol="0" anchor="ctr">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dirty="0"/>
              <a:t>Click icon to add media</a:t>
            </a:r>
          </a:p>
        </p:txBody>
      </p:sp>
      <p:sp>
        <p:nvSpPr>
          <p:cNvPr id="37"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38"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39"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3144697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5" tIns="34283" rIns="68565" bIns="34283" rtlCol="0" anchor="ctr">
            <a:normAutofit/>
          </a:bodyPr>
          <a:lstStyle>
            <a:lvl1pPr marL="0" indent="0" algn="ctr" defTabSz="685663"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dirty="0"/>
              <a:t>Click icon to add media</a:t>
            </a:r>
          </a:p>
        </p:txBody>
      </p:sp>
      <p:sp>
        <p:nvSpPr>
          <p:cNvPr id="19" name="Rectangle 5"/>
          <p:cNvSpPr>
            <a:spLocks noChangeArrowheads="1"/>
          </p:cNvSpPr>
          <p:nvPr/>
        </p:nvSpPr>
        <p:spPr bwMode="ltGray">
          <a:xfrm>
            <a:off x="7826105" y="4932118"/>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2418" y="4929040"/>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52" y="4916611"/>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spTree>
    <p:extLst>
      <p:ext uri="{BB962C8B-B14F-4D97-AF65-F5344CB8AC3E}">
        <p14:creationId xmlns:p14="http://schemas.microsoft.com/office/powerpoint/2010/main" val="1671725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9" name="Straight Connector 8"/>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05803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6776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26105" y="4745985"/>
            <a:ext cx="749546" cy="154518"/>
          </a:xfrm>
          <a:prstGeom prst="rect">
            <a:avLst/>
          </a:prstGeom>
          <a:noFill/>
          <a:ln w="9525">
            <a:noFill/>
            <a:miter lim="800000"/>
            <a:headEnd/>
            <a:tailEnd/>
          </a:ln>
          <a:effectLst/>
        </p:spPr>
        <p:txBody>
          <a:bodyPr wrap="none" lIns="61577" tIns="30788" rIns="61577" bIns="30788" anchor="b">
            <a:spAutoFit/>
          </a:bodyPr>
          <a:lstStyle/>
          <a:p>
            <a:pPr algn="r" defTabSz="610668"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668"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52" y="4747285"/>
            <a:ext cx="3420515" cy="154518"/>
          </a:xfrm>
          <a:prstGeom prst="rect">
            <a:avLst/>
          </a:prstGeom>
          <a:noFill/>
          <a:ln w="9525">
            <a:noFill/>
            <a:miter lim="800000"/>
            <a:headEnd/>
            <a:tailEnd/>
          </a:ln>
          <a:effectLst/>
        </p:spPr>
        <p:txBody>
          <a:bodyPr wrap="square" lIns="61577" tIns="30788" rIns="61577" bIns="30788" anchor="b" anchorCtr="0">
            <a:spAutoFit/>
          </a:bodyPr>
          <a:lstStyle/>
          <a:p>
            <a:pPr defTabSz="610668" fontAlgn="auto">
              <a:spcBef>
                <a:spcPts val="0"/>
              </a:spcBef>
              <a:spcAft>
                <a:spcPts val="0"/>
              </a:spcAft>
            </a:pPr>
            <a:r>
              <a:rPr lang="en-US" sz="600" dirty="0">
                <a:solidFill>
                  <a:srgbClr val="FFFFFF"/>
                </a:solidFill>
                <a:latin typeface="CiscoSansTT Light"/>
                <a:ea typeface="+mn-ea"/>
                <a:cs typeface="CiscoSans Thin"/>
              </a:rPr>
              <a:t>© 2013-</a:t>
            </a:r>
            <a:r>
              <a:rPr lang="de-DE" sz="600" dirty="0">
                <a:solidFill>
                  <a:srgbClr val="FFFFFF"/>
                </a:solidFill>
                <a:latin typeface="CiscoSansTT Light"/>
                <a:ea typeface="+mn-ea"/>
                <a:cs typeface="CiscoSans Thin"/>
              </a:rPr>
              <a:t>2016  Cisco</a:t>
            </a:r>
            <a:r>
              <a:rPr lang="en-US" sz="600" dirty="0">
                <a:solidFill>
                  <a:srgbClr val="FFFFFF"/>
                </a:solidFill>
                <a:latin typeface="CiscoSansTT Light"/>
                <a:ea typeface="+mn-ea"/>
                <a:cs typeface="CiscoSans Thin"/>
              </a:rPr>
              <a:t> and/or its affiliates. All rights reserved.</a:t>
            </a:r>
          </a:p>
        </p:txBody>
      </p:sp>
      <p:cxnSp>
        <p:nvCxnSpPr>
          <p:cNvPr id="8" name="Straight Connector 7"/>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50484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219077"/>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p:nvGrpSpPr>
        <p:grpSpPr bwMode="auto">
          <a:xfrm>
            <a:off x="3947936" y="4088812"/>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grpSp>
    </p:spTree>
    <p:extLst>
      <p:ext uri="{BB962C8B-B14F-4D97-AF65-F5344CB8AC3E}">
        <p14:creationId xmlns:p14="http://schemas.microsoft.com/office/powerpoint/2010/main" val="1021672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p:nvSpPr>
        <p:spPr>
          <a:xfrm>
            <a:off x="626132" y="2300020"/>
            <a:ext cx="2467310" cy="646315"/>
          </a:xfrm>
          <a:prstGeom prst="rect">
            <a:avLst/>
          </a:prstGeom>
          <a:noFill/>
        </p:spPr>
        <p:txBody>
          <a:bodyPr wrap="none" lIns="91412" tIns="45706" rIns="91412" bIns="45706" rtlCol="0">
            <a:spAutoFit/>
          </a:bodyPr>
          <a:lstStyle/>
          <a:p>
            <a:pPr defTabSz="914286" fontAlgn="auto">
              <a:spcBef>
                <a:spcPts val="0"/>
              </a:spcBef>
              <a:spcAft>
                <a:spcPts val="0"/>
              </a:spcAft>
            </a:pPr>
            <a:r>
              <a:rPr lang="en-US" sz="3600" dirty="0">
                <a:solidFill>
                  <a:srgbClr val="FFFFFF"/>
                </a:solidFill>
                <a:latin typeface="CiscoSansTT ExtraLight"/>
                <a:ea typeface="+mn-ea"/>
                <a:cs typeface="+mn-cs"/>
              </a:rPr>
              <a:t>Thank you.</a:t>
            </a:r>
          </a:p>
        </p:txBody>
      </p:sp>
      <p:sp>
        <p:nvSpPr>
          <p:cNvPr id="65" name="Rectangle 64"/>
          <p:cNvSpPr>
            <a:spLocks noChangeArrowheads="1"/>
          </p:cNvSpPr>
          <p:nvPr/>
        </p:nvSpPr>
        <p:spPr bwMode="black">
          <a:xfrm>
            <a:off x="6286242" y="2851181"/>
            <a:ext cx="116616" cy="441827"/>
          </a:xfrm>
          <a:prstGeom prst="rect">
            <a:avLst/>
          </a:prstGeom>
          <a:solidFill>
            <a:schemeClr val="tx1"/>
          </a:solidFill>
          <a:ln w="9525">
            <a:noFill/>
            <a:miter lim="800000"/>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66" name="Freeform 65"/>
          <p:cNvSpPr>
            <a:spLocks/>
          </p:cNvSpPr>
          <p:nvPr/>
        </p:nvSpPr>
        <p:spPr bwMode="black">
          <a:xfrm>
            <a:off x="6965595" y="28401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67" name="Freeform 66"/>
          <p:cNvSpPr>
            <a:spLocks/>
          </p:cNvSpPr>
          <p:nvPr/>
        </p:nvSpPr>
        <p:spPr bwMode="black">
          <a:xfrm>
            <a:off x="5798084" y="28401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68" name="Freeform 67"/>
          <p:cNvSpPr>
            <a:spLocks noEditPoints="1"/>
          </p:cNvSpPr>
          <p:nvPr/>
        </p:nvSpPr>
        <p:spPr bwMode="black">
          <a:xfrm>
            <a:off x="7425276" y="28401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69" name="Freeform 68"/>
          <p:cNvSpPr>
            <a:spLocks/>
          </p:cNvSpPr>
          <p:nvPr/>
        </p:nvSpPr>
        <p:spPr bwMode="black">
          <a:xfrm>
            <a:off x="6553374" y="28401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0" name="Freeform 69"/>
          <p:cNvSpPr>
            <a:spLocks/>
          </p:cNvSpPr>
          <p:nvPr/>
        </p:nvSpPr>
        <p:spPr bwMode="black">
          <a:xfrm>
            <a:off x="556621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1" name="Freeform 70"/>
          <p:cNvSpPr>
            <a:spLocks/>
          </p:cNvSpPr>
          <p:nvPr/>
        </p:nvSpPr>
        <p:spPr bwMode="black">
          <a:xfrm>
            <a:off x="5874026" y="20727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2" name="Freeform 71"/>
          <p:cNvSpPr>
            <a:spLocks/>
          </p:cNvSpPr>
          <p:nvPr/>
        </p:nvSpPr>
        <p:spPr bwMode="black">
          <a:xfrm>
            <a:off x="6176416" y="18634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3" name="Freeform 72"/>
          <p:cNvSpPr>
            <a:spLocks/>
          </p:cNvSpPr>
          <p:nvPr/>
        </p:nvSpPr>
        <p:spPr bwMode="black">
          <a:xfrm>
            <a:off x="6484225"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4" name="Freeform 73"/>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5" name="Freeform 74"/>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6" name="Freeform 75"/>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7" name="Freeform 76"/>
          <p:cNvSpPr>
            <a:spLocks/>
          </p:cNvSpPr>
          <p:nvPr/>
        </p:nvSpPr>
        <p:spPr bwMode="black">
          <a:xfrm>
            <a:off x="77032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78" name="Freeform 77"/>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Tree>
    <p:extLst>
      <p:ext uri="{BB962C8B-B14F-4D97-AF65-F5344CB8AC3E}">
        <p14:creationId xmlns:p14="http://schemas.microsoft.com/office/powerpoint/2010/main" val="983479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p:nvGrpSpPr>
        <p:grpSpPr bwMode="auto">
          <a:xfrm>
            <a:off x="3947936" y="4088812"/>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grpSp>
    </p:spTree>
    <p:extLst>
      <p:ext uri="{BB962C8B-B14F-4D97-AF65-F5344CB8AC3E}">
        <p14:creationId xmlns:p14="http://schemas.microsoft.com/office/powerpoint/2010/main" val="3058140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9" y="940718"/>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a:t>Thanks</a:t>
            </a:r>
          </a:p>
        </p:txBody>
      </p:sp>
      <p:grpSp>
        <p:nvGrpSpPr>
          <p:cNvPr id="20" name="Group 5"/>
          <p:cNvGrpSpPr>
            <a:grpSpLocks/>
          </p:cNvGrpSpPr>
          <p:nvPr/>
        </p:nvGrpSpPr>
        <p:grpSpPr bwMode="auto">
          <a:xfrm>
            <a:off x="3947936" y="4088812"/>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663" eaLnBrk="0" hangingPunct="0">
                <a:lnSpc>
                  <a:spcPct val="90000"/>
                </a:lnSpc>
                <a:defRPr/>
              </a:pPr>
              <a:endParaRPr lang="en-US" dirty="0">
                <a:solidFill>
                  <a:srgbClr val="FFFFFF"/>
                </a:solidFill>
                <a:ea typeface="+mn-ea"/>
                <a:cs typeface="+mn-cs"/>
              </a:endParaRPr>
            </a:p>
          </p:txBody>
        </p:sp>
      </p:grpSp>
      <p:cxnSp>
        <p:nvCxnSpPr>
          <p:cNvPr id="24" name="Straight Connector 23"/>
          <p:cNvCxnSpPr/>
          <p:nvPr/>
        </p:nvCxnSpPr>
        <p:spPr>
          <a:xfrm>
            <a:off x="0" y="5078558"/>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920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p:nvSpPr>
        <p:spPr>
          <a:xfrm>
            <a:off x="626132" y="2300020"/>
            <a:ext cx="2467310" cy="646315"/>
          </a:xfrm>
          <a:prstGeom prst="rect">
            <a:avLst/>
          </a:prstGeom>
          <a:noFill/>
        </p:spPr>
        <p:txBody>
          <a:bodyPr wrap="none" lIns="91412" tIns="45706" rIns="91412" bIns="45706" rtlCol="0">
            <a:spAutoFit/>
          </a:bodyPr>
          <a:lstStyle/>
          <a:p>
            <a:pPr defTabSz="914286" fontAlgn="auto">
              <a:spcBef>
                <a:spcPts val="0"/>
              </a:spcBef>
              <a:spcAft>
                <a:spcPts val="0"/>
              </a:spcAft>
            </a:pPr>
            <a:r>
              <a:rPr lang="en-US" sz="3600" dirty="0">
                <a:solidFill>
                  <a:srgbClr val="FFFFFF"/>
                </a:solidFill>
                <a:latin typeface="CiscoSansTT ExtraLight"/>
                <a:ea typeface="+mn-ea"/>
                <a:cs typeface="+mn-cs"/>
              </a:rPr>
              <a:t>Thank you.</a:t>
            </a:r>
          </a:p>
        </p:txBody>
      </p:sp>
      <p:sp>
        <p:nvSpPr>
          <p:cNvPr id="21" name="Rectangle 20"/>
          <p:cNvSpPr>
            <a:spLocks noChangeArrowheads="1"/>
          </p:cNvSpPr>
          <p:nvPr/>
        </p:nvSpPr>
        <p:spPr bwMode="black">
          <a:xfrm>
            <a:off x="6286242" y="2851181"/>
            <a:ext cx="116616" cy="441827"/>
          </a:xfrm>
          <a:prstGeom prst="rect">
            <a:avLst/>
          </a:prstGeom>
          <a:solidFill>
            <a:schemeClr val="tx1"/>
          </a:solidFill>
          <a:ln w="9525">
            <a:noFill/>
            <a:miter lim="800000"/>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22" name="Freeform 21"/>
          <p:cNvSpPr>
            <a:spLocks/>
          </p:cNvSpPr>
          <p:nvPr/>
        </p:nvSpPr>
        <p:spPr bwMode="black">
          <a:xfrm>
            <a:off x="6965595" y="28401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23" name="Freeform 22"/>
          <p:cNvSpPr>
            <a:spLocks/>
          </p:cNvSpPr>
          <p:nvPr/>
        </p:nvSpPr>
        <p:spPr bwMode="black">
          <a:xfrm>
            <a:off x="5798084" y="28401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0" name="Freeform 39"/>
          <p:cNvSpPr>
            <a:spLocks noEditPoints="1"/>
          </p:cNvSpPr>
          <p:nvPr/>
        </p:nvSpPr>
        <p:spPr bwMode="black">
          <a:xfrm>
            <a:off x="7425276" y="28401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1" name="Freeform 40"/>
          <p:cNvSpPr>
            <a:spLocks/>
          </p:cNvSpPr>
          <p:nvPr/>
        </p:nvSpPr>
        <p:spPr bwMode="black">
          <a:xfrm>
            <a:off x="6553374" y="28401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2" name="Freeform 41"/>
          <p:cNvSpPr>
            <a:spLocks/>
          </p:cNvSpPr>
          <p:nvPr/>
        </p:nvSpPr>
        <p:spPr bwMode="black">
          <a:xfrm>
            <a:off x="556621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3" name="Freeform 42"/>
          <p:cNvSpPr>
            <a:spLocks/>
          </p:cNvSpPr>
          <p:nvPr/>
        </p:nvSpPr>
        <p:spPr bwMode="black">
          <a:xfrm>
            <a:off x="5874026" y="20727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4" name="Freeform 43"/>
          <p:cNvSpPr>
            <a:spLocks/>
          </p:cNvSpPr>
          <p:nvPr/>
        </p:nvSpPr>
        <p:spPr bwMode="black">
          <a:xfrm>
            <a:off x="6176416" y="18634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5" name="Freeform 44"/>
          <p:cNvSpPr>
            <a:spLocks/>
          </p:cNvSpPr>
          <p:nvPr/>
        </p:nvSpPr>
        <p:spPr bwMode="black">
          <a:xfrm>
            <a:off x="6484225"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6" name="Freeform 45"/>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7" name="Freeform 46"/>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8" name="Freeform 47"/>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49" name="Freeform 48"/>
          <p:cNvSpPr>
            <a:spLocks/>
          </p:cNvSpPr>
          <p:nvPr/>
        </p:nvSpPr>
        <p:spPr bwMode="black">
          <a:xfrm>
            <a:off x="77032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
        <p:nvSpPr>
          <p:cNvPr id="50" name="Freeform 49"/>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914286" fontAlgn="auto">
              <a:spcBef>
                <a:spcPts val="0"/>
              </a:spcBef>
              <a:spcAft>
                <a:spcPts val="0"/>
              </a:spcAft>
            </a:pPr>
            <a:endParaRPr lang="en-US" dirty="0">
              <a:solidFill>
                <a:srgbClr val="0096D6"/>
              </a:solidFill>
              <a:latin typeface="CiscoSansTT ExtraLight"/>
              <a:ea typeface="+mn-ea"/>
              <a:cs typeface="+mn-cs"/>
            </a:endParaRPr>
          </a:p>
        </p:txBody>
      </p:sp>
    </p:spTree>
    <p:extLst>
      <p:ext uri="{BB962C8B-B14F-4D97-AF65-F5344CB8AC3E}">
        <p14:creationId xmlns:p14="http://schemas.microsoft.com/office/powerpoint/2010/main" val="2286326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4633" y="4894571"/>
            <a:ext cx="791023" cy="175257"/>
          </a:xfrm>
          <a:prstGeom prst="rect">
            <a:avLst/>
          </a:prstGeom>
          <a:noFill/>
          <a:ln w="9525">
            <a:noFill/>
            <a:miter lim="800000"/>
            <a:headEnd/>
            <a:tailEnd/>
          </a:ln>
          <a:effectLst/>
        </p:spPr>
        <p:txBody>
          <a:bodyPr wrap="none" lIns="82115" tIns="41055" rIns="82115" bIns="41055" anchor="b">
            <a:spAutoFit/>
          </a:bodyPr>
          <a:lstStyle/>
          <a:p>
            <a:pPr algn="r" defTabSz="814286" fontAlgn="auto">
              <a:spcBef>
                <a:spcPts val="0"/>
              </a:spcBef>
              <a:spcAft>
                <a:spcPts val="0"/>
              </a:spcAft>
            </a:pPr>
            <a:r>
              <a:rPr lang="en-US" sz="600" dirty="0">
                <a:solidFill>
                  <a:srgbClr val="C0C0C0"/>
                </a:solidFill>
                <a:latin typeface="Arial"/>
                <a:ea typeface="+mn-ea"/>
                <a:cs typeface="+mn-cs"/>
              </a:rPr>
              <a:t>Cisco Confidential</a:t>
            </a:r>
          </a:p>
        </p:txBody>
      </p:sp>
      <p:sp>
        <p:nvSpPr>
          <p:cNvPr id="5" name="Rectangle 4"/>
          <p:cNvSpPr>
            <a:spLocks noChangeArrowheads="1"/>
          </p:cNvSpPr>
          <p:nvPr userDrawn="1"/>
        </p:nvSpPr>
        <p:spPr bwMode="ltGray">
          <a:xfrm>
            <a:off x="251379" y="4895873"/>
            <a:ext cx="3420515" cy="175257"/>
          </a:xfrm>
          <a:prstGeom prst="rect">
            <a:avLst/>
          </a:prstGeom>
          <a:noFill/>
          <a:ln w="9525">
            <a:noFill/>
            <a:miter lim="800000"/>
            <a:headEnd/>
            <a:tailEnd/>
          </a:ln>
          <a:effectLst/>
        </p:spPr>
        <p:txBody>
          <a:bodyPr wrap="square" lIns="82115" tIns="41055" rIns="82115" bIns="41055" anchor="b" anchorCtr="0">
            <a:spAutoFit/>
          </a:bodyPr>
          <a:lstStyle/>
          <a:p>
            <a:pPr defTabSz="814286" fontAlgn="auto">
              <a:spcBef>
                <a:spcPts val="0"/>
              </a:spcBef>
              <a:spcAft>
                <a:spcPts val="0"/>
              </a:spcAft>
            </a:pPr>
            <a:r>
              <a:rPr lang="en-US" sz="600" dirty="0">
                <a:solidFill>
                  <a:srgbClr val="C0C0C0"/>
                </a:solidFill>
                <a:latin typeface="Arial"/>
                <a:ea typeface="+mn-ea"/>
                <a:cs typeface="+mn-cs"/>
              </a:rPr>
              <a:t>© 2010 Cisco and/or its affiliates. All rights reserved.</a:t>
            </a:r>
          </a:p>
        </p:txBody>
      </p:sp>
      <p:sp>
        <p:nvSpPr>
          <p:cNvPr id="6"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15" tIns="41055" rIns="82115" bIns="41055" anchor="b">
            <a:spAutoFit/>
          </a:bodyPr>
          <a:lstStyle/>
          <a:p>
            <a:pPr algn="r" defTabSz="814286" fontAlgn="auto">
              <a:spcBef>
                <a:spcPts val="0"/>
              </a:spcBef>
              <a:spcAft>
                <a:spcPts val="0"/>
              </a:spcAft>
            </a:pPr>
            <a:fld id="{DFCF27A5-1A5B-48D3-A060-2758FFBB1ADD}" type="slidenum">
              <a:rPr lang="en-US" sz="600">
                <a:solidFill>
                  <a:srgbClr val="C0C0C0"/>
                </a:solidFill>
                <a:latin typeface="Arial"/>
                <a:ea typeface="+mn-ea"/>
                <a:cs typeface="+mn-cs"/>
              </a:rPr>
              <a:pPr algn="r" defTabSz="814286" fontAlgn="auto">
                <a:spcBef>
                  <a:spcPts val="0"/>
                </a:spcBef>
                <a:spcAft>
                  <a:spcPts val="0"/>
                </a:spcAft>
              </a:pPr>
              <a:t>‹#›</a:t>
            </a:fld>
            <a:endParaRPr lang="en-US" sz="600" dirty="0">
              <a:solidFill>
                <a:srgbClr val="C0C0C0"/>
              </a:solidFill>
              <a:latin typeface="Arial"/>
              <a:ea typeface="+mn-ea"/>
              <a:cs typeface="+mn-cs"/>
            </a:endParaRPr>
          </a:p>
        </p:txBody>
      </p:sp>
    </p:spTree>
    <p:extLst>
      <p:ext uri="{BB962C8B-B14F-4D97-AF65-F5344CB8AC3E}">
        <p14:creationId xmlns:p14="http://schemas.microsoft.com/office/powerpoint/2010/main" val="2234946944"/>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3700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428" tIns="45714" rIns="91428" bIns="45714"/>
          <a:lstStyle/>
          <a:p>
            <a:pPr defTabSz="914286" fontAlgn="auto">
              <a:spcBef>
                <a:spcPts val="0"/>
              </a:spcBef>
              <a:spcAft>
                <a:spcPts val="0"/>
              </a:spcAft>
            </a:pPr>
            <a:fld id="{F58420D0-B995-4452-A36D-0555A696A790}" type="datetimeFigureOut">
              <a:rPr lang="en-US">
                <a:solidFill>
                  <a:srgbClr val="0096D6"/>
                </a:solidFill>
                <a:latin typeface="CiscoSansTT Light"/>
                <a:ea typeface="+mn-ea"/>
                <a:cs typeface="+mn-cs"/>
              </a:rPr>
              <a:pPr defTabSz="914286" fontAlgn="auto">
                <a:spcBef>
                  <a:spcPts val="0"/>
                </a:spcBef>
                <a:spcAft>
                  <a:spcPts val="0"/>
                </a:spcAft>
              </a:pPr>
              <a:t>11/1/2017</a:t>
            </a:fld>
            <a:endParaRPr lang="en-US" dirty="0">
              <a:solidFill>
                <a:srgbClr val="0096D6"/>
              </a:solidFill>
              <a:latin typeface="CiscoSansTT Light"/>
              <a:ea typeface="+mn-ea"/>
              <a:cs typeface="+mn-cs"/>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91428" tIns="45714" rIns="91428" bIns="45714"/>
          <a:lstStyle/>
          <a:p>
            <a:pPr defTabSz="914286" fontAlgn="auto">
              <a:spcBef>
                <a:spcPts val="0"/>
              </a:spcBef>
              <a:spcAft>
                <a:spcPts val="0"/>
              </a:spcAft>
            </a:pPr>
            <a:endParaRPr lang="en-US" dirty="0">
              <a:solidFill>
                <a:srgbClr val="0096D6"/>
              </a:solidFill>
              <a:latin typeface="CiscoSansTT Light"/>
              <a:ea typeface="+mn-ea"/>
              <a:cs typeface="+mn-cs"/>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lIns="91428" tIns="45714" rIns="91428" bIns="45714"/>
          <a:lstStyle/>
          <a:p>
            <a:pPr defTabSz="914286" fontAlgn="auto">
              <a:spcBef>
                <a:spcPts val="0"/>
              </a:spcBef>
              <a:spcAft>
                <a:spcPts val="0"/>
              </a:spcAft>
            </a:pPr>
            <a:fld id="{B5AEC82A-7955-4E27-AF3D-AA201E9A90D8}" type="slidenum">
              <a:rPr lang="en-US">
                <a:solidFill>
                  <a:srgbClr val="0096D6"/>
                </a:solidFill>
                <a:latin typeface="CiscoSansTT Light"/>
                <a:ea typeface="+mn-ea"/>
                <a:cs typeface="+mn-cs"/>
              </a:rPr>
              <a:pPr defTabSz="914286" fontAlgn="auto">
                <a:spcBef>
                  <a:spcPts val="0"/>
                </a:spcBef>
                <a:spcAft>
                  <a:spcPts val="0"/>
                </a:spcAft>
              </a:pPr>
              <a:t>‹#›</a:t>
            </a:fld>
            <a:endParaRPr lang="en-US" dirty="0">
              <a:solidFill>
                <a:srgbClr val="0096D6"/>
              </a:solidFill>
              <a:latin typeface="CiscoSansTT Light"/>
              <a:ea typeface="+mn-ea"/>
              <a:cs typeface="+mn-cs"/>
            </a:endParaRPr>
          </a:p>
        </p:txBody>
      </p:sp>
    </p:spTree>
    <p:extLst>
      <p:ext uri="{BB962C8B-B14F-4D97-AF65-F5344CB8AC3E}">
        <p14:creationId xmlns:p14="http://schemas.microsoft.com/office/powerpoint/2010/main" val="11837114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Full-page figure">
    <p:spTree>
      <p:nvGrpSpPr>
        <p:cNvPr id="1" name=""/>
        <p:cNvGrpSpPr/>
        <p:nvPr/>
      </p:nvGrpSpPr>
      <p:grpSpPr>
        <a:xfrm>
          <a:off x="0" y="0"/>
          <a:ext cx="0" cy="0"/>
          <a:chOff x="0" y="0"/>
          <a:chExt cx="0" cy="0"/>
        </a:xfrm>
      </p:grpSpPr>
      <p:sp>
        <p:nvSpPr>
          <p:cNvPr id="7" name="Title"/>
          <p:cNvSpPr>
            <a:spLocks noGrp="1"/>
          </p:cNvSpPr>
          <p:nvPr>
            <p:ph type="title"/>
          </p:nvPr>
        </p:nvSpPr>
        <p:spPr>
          <a:xfrm>
            <a:off x="332312" y="499500"/>
            <a:ext cx="8507077" cy="567000"/>
          </a:xfrm>
          <a:prstGeom prst="rect">
            <a:avLst/>
          </a:prstGeom>
        </p:spPr>
        <p:txBody>
          <a:bodyPr rtlCol="0">
            <a:noAutofit/>
          </a:bodyPr>
          <a:lstStyle/>
          <a:p>
            <a:r>
              <a:rPr lang="en-US"/>
              <a:t>Click to edit Master title style</a:t>
            </a:r>
            <a:endParaRPr lang="en-GB" dirty="0"/>
          </a:p>
        </p:txBody>
      </p:sp>
      <p:sp>
        <p:nvSpPr>
          <p:cNvPr id="10" name="CaptionC"/>
          <p:cNvSpPr>
            <a:spLocks noGrp="1"/>
          </p:cNvSpPr>
          <p:nvPr>
            <p:ph type="body" sz="quarter" idx="16"/>
          </p:nvPr>
        </p:nvSpPr>
        <p:spPr>
          <a:xfrm>
            <a:off x="332312" y="1117800"/>
            <a:ext cx="8507077" cy="189000"/>
          </a:xfrm>
          <a:prstGeom prst="rect">
            <a:avLst/>
          </a:prstGeom>
        </p:spPr>
        <p:txBody>
          <a:bodyPr lIns="91428" tIns="45714" rIns="91428" bIns="45714"/>
          <a:lstStyle>
            <a:lvl1pPr marL="0" indent="0" algn="l">
              <a:lnSpc>
                <a:spcPct val="100000"/>
              </a:lnSpc>
              <a:spcAft>
                <a:spcPts val="800"/>
              </a:spcAft>
              <a:buFontTx/>
              <a:buNone/>
              <a:defRPr sz="1000" b="0"/>
            </a:lvl1pPr>
            <a:lvl2pPr>
              <a:lnSpc>
                <a:spcPct val="100000"/>
              </a:lnSpc>
              <a:spcAft>
                <a:spcPts val="800"/>
              </a:spcAft>
              <a:defRPr/>
            </a:lvl2pPr>
            <a:lvl3pPr>
              <a:lnSpc>
                <a:spcPct val="100000"/>
              </a:lnSpc>
              <a:spcAft>
                <a:spcPts val="800"/>
              </a:spcAft>
              <a:defRPr/>
            </a:lvl3pPr>
            <a:lvl4pPr>
              <a:lnSpc>
                <a:spcPct val="100000"/>
              </a:lnSpc>
              <a:spcAft>
                <a:spcPts val="800"/>
              </a:spcAft>
              <a:defRPr/>
            </a:lvl4pPr>
            <a:lvl5pPr marL="719048" indent="0">
              <a:buNone/>
              <a:defRPr/>
            </a:lvl5pPr>
          </a:lstStyle>
          <a:p>
            <a:pPr lvl="0"/>
            <a:r>
              <a:rPr lang="en-US"/>
              <a:t>Click to edit Master text styles</a:t>
            </a:r>
          </a:p>
        </p:txBody>
      </p:sp>
      <p:sp>
        <p:nvSpPr>
          <p:cNvPr id="11" name="ImageC"/>
          <p:cNvSpPr>
            <a:spLocks noGrp="1"/>
          </p:cNvSpPr>
          <p:nvPr>
            <p:ph type="pic" sz="quarter" idx="18"/>
          </p:nvPr>
        </p:nvSpPr>
        <p:spPr>
          <a:xfrm>
            <a:off x="790802" y="1360800"/>
            <a:ext cx="7506831" cy="3345300"/>
          </a:xfrm>
          <a:prstGeom prst="rect">
            <a:avLst/>
          </a:prstGeom>
        </p:spPr>
        <p:txBody>
          <a:bodyPr lIns="91428" tIns="45714" rIns="91428" bIns="45714"/>
          <a:lstStyle/>
          <a:p>
            <a:pPr lvl="0"/>
            <a:r>
              <a:rPr lang="en-US" noProof="0" dirty="0"/>
              <a:t>Click icon to add picture</a:t>
            </a:r>
            <a:endParaRPr lang="en-GB" noProof="0" dirty="0"/>
          </a:p>
        </p:txBody>
      </p:sp>
      <p:sp>
        <p:nvSpPr>
          <p:cNvPr id="8" name="Text Placeholder 2"/>
          <p:cNvSpPr>
            <a:spLocks noGrp="1"/>
          </p:cNvSpPr>
          <p:nvPr>
            <p:ph type="body" sz="quarter" idx="13"/>
          </p:nvPr>
        </p:nvSpPr>
        <p:spPr>
          <a:xfrm>
            <a:off x="332312" y="4522500"/>
            <a:ext cx="8507077" cy="270000"/>
          </a:xfrm>
          <a:prstGeom prst="rect">
            <a:avLst/>
          </a:prstGeom>
        </p:spPr>
        <p:txBody>
          <a:bodyPr lIns="91428" tIns="45714" rIns="91428" bIns="45714" anchor="b" anchorCtr="0"/>
          <a:lstStyle>
            <a:lvl1pPr marL="85715" indent="-85715">
              <a:lnSpc>
                <a:spcPts val="1000"/>
              </a:lnSpc>
              <a:spcAft>
                <a:spcPts val="300"/>
              </a:spcAft>
              <a:buNone/>
              <a:defRPr sz="800"/>
            </a:lvl1pPr>
            <a:lvl2pPr marL="177777" indent="0">
              <a:buNone/>
              <a:defRPr sz="1000"/>
            </a:lvl2pPr>
            <a:lvl3pPr marL="355555" indent="0">
              <a:buNone/>
              <a:defRPr sz="1000"/>
            </a:lvl3pPr>
            <a:lvl4pPr marL="541271" indent="0">
              <a:buNone/>
              <a:defRPr sz="1000"/>
            </a:lvl4pPr>
            <a:lvl5pPr marL="719048" indent="0">
              <a:buNone/>
              <a:defRPr sz="1000"/>
            </a:lvl5pPr>
          </a:lstStyle>
          <a:p>
            <a:pPr lvl="0"/>
            <a:r>
              <a:rPr lang="en-US"/>
              <a:t>Click to edit Master text styles</a:t>
            </a:r>
          </a:p>
        </p:txBody>
      </p:sp>
      <p:sp>
        <p:nvSpPr>
          <p:cNvPr id="6" name="PageNo"/>
          <p:cNvSpPr>
            <a:spLocks noGrp="1"/>
          </p:cNvSpPr>
          <p:nvPr>
            <p:ph type="sldNum" sz="quarter" idx="19"/>
          </p:nvPr>
        </p:nvSpPr>
        <p:spPr>
          <a:xfrm>
            <a:off x="8109439" y="242889"/>
            <a:ext cx="723900" cy="216694"/>
          </a:xfrm>
          <a:prstGeom prst="rect">
            <a:avLst/>
          </a:prstGeom>
        </p:spPr>
        <p:txBody>
          <a:bodyPr lIns="91428" tIns="45714" rIns="91428" bIns="45714"/>
          <a:lstStyle>
            <a:lvl1pPr>
              <a:defRPr/>
            </a:lvl1pPr>
          </a:lstStyle>
          <a:p>
            <a:pPr defTabSz="914286" fontAlgn="auto">
              <a:spcBef>
                <a:spcPts val="0"/>
              </a:spcBef>
              <a:spcAft>
                <a:spcPts val="0"/>
              </a:spcAft>
            </a:pPr>
            <a:fld id="{CA312978-C094-F94F-8065-C6792A37E2BF}" type="slidenum">
              <a:rPr lang="en-GB">
                <a:solidFill>
                  <a:srgbClr val="000000"/>
                </a:solidFill>
                <a:latin typeface="CiscoSansTT Light"/>
                <a:ea typeface="+mn-ea"/>
                <a:cs typeface="+mn-cs"/>
              </a:rPr>
              <a:pPr defTabSz="914286" fontAlgn="auto">
                <a:spcBef>
                  <a:spcPts val="0"/>
                </a:spcBef>
                <a:spcAft>
                  <a:spcPts val="0"/>
                </a:spcAft>
              </a:pPr>
              <a:t>‹#›</a:t>
            </a:fld>
            <a:endParaRPr lang="en-GB" dirty="0">
              <a:solidFill>
                <a:srgbClr val="000000"/>
              </a:solidFill>
              <a:latin typeface="CiscoSansTT Light"/>
              <a:ea typeface="+mn-ea"/>
              <a:cs typeface="+mn-cs"/>
            </a:endParaRPr>
          </a:p>
        </p:txBody>
      </p:sp>
    </p:spTree>
    <p:extLst>
      <p:ext uri="{BB962C8B-B14F-4D97-AF65-F5344CB8AC3E}">
        <p14:creationId xmlns:p14="http://schemas.microsoft.com/office/powerpoint/2010/main" val="1932145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05" y="5944"/>
            <a:ext cx="7435849" cy="548640"/>
          </a:xfrm>
        </p:spPr>
        <p:txBody>
          <a:bodyPr/>
          <a:lstStyle/>
          <a:p>
            <a:r>
              <a:rPr lang="en-US" dirty="0"/>
              <a:t>Click to edit Master title style</a:t>
            </a:r>
          </a:p>
        </p:txBody>
      </p:sp>
      <p:sp>
        <p:nvSpPr>
          <p:cNvPr id="3" name="Content Placeholder 2"/>
          <p:cNvSpPr>
            <a:spLocks noGrp="1"/>
          </p:cNvSpPr>
          <p:nvPr>
            <p:ph idx="1"/>
          </p:nvPr>
        </p:nvSpPr>
        <p:spPr>
          <a:xfrm>
            <a:off x="229702" y="1004809"/>
            <a:ext cx="8551441" cy="3724274"/>
          </a:xfrm>
          <a:prstGeom prst="rect">
            <a:avLst/>
          </a:prstGeom>
        </p:spPr>
        <p:txBody>
          <a:bodyPr lIns="91428" tIns="45714" rIns="91428" bIns="4571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793755" y="889907"/>
            <a:ext cx="7435849" cy="285750"/>
          </a:xfrm>
          <a:prstGeom prst="rect">
            <a:avLst/>
          </a:prstGeom>
        </p:spPr>
        <p:txBody>
          <a:bodyPr lIns="91428" tIns="45714" rIns="91428" bIns="45714" anchor="ctr">
            <a:noAutofit/>
          </a:bodyPr>
          <a:lstStyle>
            <a:lvl1pPr>
              <a:buFontTx/>
              <a:buNone/>
              <a:defRPr sz="2400"/>
            </a:lvl1pPr>
            <a:lvl2pPr>
              <a:defRPr sz="2400"/>
            </a:lvl2pPr>
            <a:lvl3pPr>
              <a:defRPr sz="2400"/>
            </a:lvl3pPr>
            <a:lvl4pPr>
              <a:defRPr sz="2400"/>
            </a:lvl4pPr>
            <a:lvl5pPr>
              <a:defRPr sz="2400"/>
            </a:lvl5pPr>
          </a:lstStyle>
          <a:p>
            <a:pPr lvl="0"/>
            <a:r>
              <a:rPr lang="en-US" dirty="0"/>
              <a:t>Click to edit Master text styles</a:t>
            </a:r>
          </a:p>
        </p:txBody>
      </p:sp>
      <p:sp>
        <p:nvSpPr>
          <p:cNvPr id="10" name="Text Placeholder 9"/>
          <p:cNvSpPr>
            <a:spLocks noGrp="1"/>
          </p:cNvSpPr>
          <p:nvPr>
            <p:ph type="body" sz="quarter" idx="11"/>
          </p:nvPr>
        </p:nvSpPr>
        <p:spPr>
          <a:xfrm>
            <a:off x="793751" y="4449170"/>
            <a:ext cx="7461250" cy="311607"/>
          </a:xfrm>
          <a:prstGeom prst="rect">
            <a:avLst/>
          </a:prstGeom>
        </p:spPr>
        <p:txBody>
          <a:bodyPr lIns="91428" tIns="45714" rIns="91428" bIns="45714" anchor="b">
            <a:spAutoFit/>
          </a:bodyPr>
          <a:lstStyle>
            <a:lvl1pPr algn="l" defTabSz="804764">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a:t>Click to edit Master text styles</a:t>
            </a:r>
          </a:p>
        </p:txBody>
      </p:sp>
    </p:spTree>
    <p:extLst>
      <p:ext uri="{BB962C8B-B14F-4D97-AF65-F5344CB8AC3E}">
        <p14:creationId xmlns:p14="http://schemas.microsoft.com/office/powerpoint/2010/main" val="1356557370"/>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324161"/>
            <a:ext cx="8588861" cy="62865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a:t>Click to edit Master title style</a:t>
            </a:r>
            <a:endParaRPr lang="en-US" dirty="0"/>
          </a:p>
        </p:txBody>
      </p:sp>
      <p:sp>
        <p:nvSpPr>
          <p:cNvPr id="3" name="Text Placeholder 9"/>
          <p:cNvSpPr>
            <a:spLocks noGrp="1"/>
          </p:cNvSpPr>
          <p:nvPr>
            <p:ph type="body" sz="quarter" idx="11" hasCustomPrompt="1"/>
          </p:nvPr>
        </p:nvSpPr>
        <p:spPr>
          <a:xfrm>
            <a:off x="249467" y="4546608"/>
            <a:ext cx="7461250" cy="207749"/>
          </a:xfrm>
          <a:prstGeom prst="rect">
            <a:avLst/>
          </a:prstGeom>
        </p:spPr>
        <p:txBody>
          <a:bodyPr wrap="square" lIns="68589" tIns="34295" rIns="68589" bIns="34295" anchor="b" anchorCtr="0">
            <a:noAutofit/>
          </a:bodyPr>
          <a:lstStyle>
            <a:lvl1pPr algn="l" defTabSz="603728">
              <a:lnSpc>
                <a:spcPct val="100000"/>
              </a:lnSpc>
              <a:spcBef>
                <a:spcPct val="50000"/>
              </a:spcBef>
              <a:buNone/>
              <a:defRPr sz="900">
                <a:solidFill>
                  <a:schemeClr val="bg1">
                    <a:lumMod val="50000"/>
                  </a:schemeClr>
                </a:solidFill>
                <a:latin typeface="+mj-l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 Placeholder for Notes Is 12 Points</a:t>
            </a:r>
          </a:p>
        </p:txBody>
      </p:sp>
    </p:spTree>
    <p:extLst>
      <p:ext uri="{BB962C8B-B14F-4D97-AF65-F5344CB8AC3E}">
        <p14:creationId xmlns:p14="http://schemas.microsoft.com/office/powerpoint/2010/main" val="4013964782"/>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30192" y="1004888"/>
            <a:ext cx="8550275" cy="3724275"/>
          </a:xfrm>
          <a:prstGeom prst="rect">
            <a:avLst/>
          </a:prstGeom>
        </p:spPr>
        <p:txBody>
          <a:bodyPr lIns="91428" tIns="45714" rIns="91428"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71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63" Type="http://schemas.openxmlformats.org/officeDocument/2006/relationships/theme" Target="../theme/theme2.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61" Type="http://schemas.openxmlformats.org/officeDocument/2006/relationships/slideLayout" Target="../slideLayouts/slideLayout98.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41" Type="http://schemas.openxmlformats.org/officeDocument/2006/relationships/image" Target="../media/image1.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theme" Target="../theme/theme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theme" Target="../theme/theme4.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32" Type="http://schemas.openxmlformats.org/officeDocument/2006/relationships/theme" Target="../theme/theme6.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31" Type="http://schemas.openxmlformats.org/officeDocument/2006/relationships/slideLayout" Target="../slideLayouts/slideLayout2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slideLayout" Target="../slideLayouts/slideLayout2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de-DE" sz="600" dirty="0">
                <a:solidFill>
                  <a:srgbClr val="000000">
                    <a:alpha val="25000"/>
                  </a:srgbClr>
                </a:solidFill>
                <a:latin typeface="+mn-lt"/>
                <a:ea typeface="+mn-ea"/>
                <a:cs typeface="CiscoSans Thin"/>
              </a:rPr>
              <a:t>2016  Cisco</a:t>
            </a:r>
            <a:r>
              <a:rPr lang="en-US" sz="600" dirty="0">
                <a:solidFill>
                  <a:srgbClr val="000000">
                    <a:alpha val="25000"/>
                  </a:srgbClr>
                </a:solidFill>
                <a:latin typeface="+mn-lt"/>
                <a:ea typeface="+mn-ea"/>
                <a:cs typeface="CiscoSans Thin"/>
              </a:rPr>
              <a:t>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87" r:id="rId36"/>
    <p:sldLayoutId id="2147484064" r:id="rId37"/>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412" tIns="45706" rIns="91412" bIns="45706" rtlCol="0" anchor="t" anchorCtr="0">
            <a:noAutofit/>
          </a:bodyPr>
          <a:lstStyle/>
          <a:p>
            <a:r>
              <a:rPr lang="en-US"/>
              <a:t>Click to edit Master title style</a:t>
            </a:r>
            <a:endParaRPr lang="en-GB" dirty="0"/>
          </a:p>
        </p:txBody>
      </p:sp>
      <p:sp>
        <p:nvSpPr>
          <p:cNvPr id="5" name="Rectangle 7"/>
          <p:cNvSpPr>
            <a:spLocks noChangeArrowheads="1"/>
          </p:cNvSpPr>
          <p:nvPr/>
        </p:nvSpPr>
        <p:spPr bwMode="ltGray">
          <a:xfrm>
            <a:off x="8662418" y="4742907"/>
            <a:ext cx="218952" cy="154518"/>
          </a:xfrm>
          <a:prstGeom prst="rect">
            <a:avLst/>
          </a:prstGeom>
          <a:noFill/>
          <a:ln w="9525" algn="ctr">
            <a:noFill/>
            <a:miter lim="800000"/>
            <a:headEnd/>
            <a:tailEnd/>
          </a:ln>
          <a:effectLst/>
        </p:spPr>
        <p:txBody>
          <a:bodyPr wrap="none" lIns="61577" tIns="30788" rIns="61577" bIns="30788" anchor="b">
            <a:spAutoFit/>
          </a:bodyPr>
          <a:lstStyle/>
          <a:p>
            <a:pPr algn="r" defTabSz="610668" fontAlgn="auto">
              <a:spcBef>
                <a:spcPts val="0"/>
              </a:spcBef>
              <a:spcAft>
                <a:spcPts val="0"/>
              </a:spcAft>
            </a:pPr>
            <a:fld id="{DFCF27A5-1A5B-48D3-A060-2758FFBB1ADD}" type="slidenum">
              <a:rPr lang="en-US" sz="600">
                <a:solidFill>
                  <a:srgbClr val="231F20"/>
                </a:solidFill>
                <a:latin typeface="CiscoSansTT Light"/>
                <a:ea typeface="+mn-ea"/>
                <a:cs typeface="CiscoSans Thin"/>
              </a:rPr>
              <a:pPr algn="r" defTabSz="610668" fontAlgn="auto">
                <a:spcBef>
                  <a:spcPts val="0"/>
                </a:spcBef>
                <a:spcAft>
                  <a:spcPts val="0"/>
                </a:spcAft>
              </a:pPr>
              <a:t>‹#›</a:t>
            </a:fld>
            <a:endParaRPr lang="en-US" sz="600" dirty="0">
              <a:solidFill>
                <a:srgbClr val="231F20"/>
              </a:solidFill>
              <a:latin typeface="CiscoSansTT Light"/>
              <a:ea typeface="+mn-ea"/>
              <a:cs typeface="CiscoSans Thin"/>
            </a:endParaRPr>
          </a:p>
        </p:txBody>
      </p:sp>
      <p:cxnSp>
        <p:nvCxnSpPr>
          <p:cNvPr id="8" name="Straight Connector 7"/>
          <p:cNvCxnSpPr/>
          <p:nvPr/>
        </p:nvCxnSpPr>
        <p:spPr>
          <a:xfrm>
            <a:off x="0" y="5078558"/>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76377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 id="2147483964" r:id="rId40"/>
    <p:sldLayoutId id="2147483965" r:id="rId41"/>
    <p:sldLayoutId id="2147483966" r:id="rId42"/>
    <p:sldLayoutId id="2147483967" r:id="rId43"/>
    <p:sldLayoutId id="2147483968" r:id="rId44"/>
    <p:sldLayoutId id="2147483969" r:id="rId45"/>
    <p:sldLayoutId id="2147483970" r:id="rId46"/>
    <p:sldLayoutId id="2147483971" r:id="rId47"/>
    <p:sldLayoutId id="2147483972" r:id="rId48"/>
    <p:sldLayoutId id="2147483973" r:id="rId49"/>
    <p:sldLayoutId id="2147483974" r:id="rId50"/>
    <p:sldLayoutId id="2147483975" r:id="rId51"/>
    <p:sldLayoutId id="2147483976" r:id="rId52"/>
    <p:sldLayoutId id="2147483977" r:id="rId53"/>
    <p:sldLayoutId id="2147483978" r:id="rId54"/>
    <p:sldLayoutId id="2147483979" r:id="rId55"/>
    <p:sldLayoutId id="2147483980" r:id="rId56"/>
    <p:sldLayoutId id="2147483981" r:id="rId57"/>
    <p:sldLayoutId id="2147483982" r:id="rId58"/>
    <p:sldLayoutId id="2147483983" r:id="rId59"/>
    <p:sldLayoutId id="2147483984" r:id="rId60"/>
    <p:sldLayoutId id="2147483985" r:id="rId61"/>
    <p:sldLayoutId id="2147483986" r:id="rId62"/>
  </p:sldLayoutIdLst>
  <p:transition spd="slow">
    <p:wipe/>
  </p:transition>
  <p:txStyles>
    <p:titleStyle>
      <a:lvl1pPr algn="l" defTabSz="6856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24" indent="-171424" algn="l" defTabSz="6856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895" indent="-215937" algn="l" defTabSz="6856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874" indent="-171401" algn="l" defTabSz="6856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853" indent="-171401" algn="l" defTabSz="6856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832" indent="-171401" algn="l" defTabSz="6856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748" indent="-171424" algn="l" defTabSz="6856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27" indent="-171401" algn="l" defTabSz="6856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920" indent="0" algn="l" defTabSz="6856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4189" indent="-171424" algn="l" defTabSz="6856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91" rtl="0" eaLnBrk="1" latinLnBrk="0" hangingPunct="1">
        <a:defRPr sz="1400" kern="1200">
          <a:solidFill>
            <a:schemeClr val="tx1"/>
          </a:solidFill>
          <a:latin typeface="+mn-lt"/>
          <a:ea typeface="+mn-ea"/>
          <a:cs typeface="+mn-cs"/>
        </a:defRPr>
      </a:lvl1pPr>
      <a:lvl2pPr marL="342841" algn="l" defTabSz="685691" rtl="0" eaLnBrk="1" latinLnBrk="0" hangingPunct="1">
        <a:defRPr sz="1400" kern="1200">
          <a:solidFill>
            <a:schemeClr val="tx1"/>
          </a:solidFill>
          <a:latin typeface="+mn-lt"/>
          <a:ea typeface="+mn-ea"/>
          <a:cs typeface="+mn-cs"/>
        </a:defRPr>
      </a:lvl2pPr>
      <a:lvl3pPr marL="685691" algn="l" defTabSz="685691" rtl="0" eaLnBrk="1" latinLnBrk="0" hangingPunct="1">
        <a:defRPr sz="1400" kern="1200">
          <a:solidFill>
            <a:schemeClr val="tx1"/>
          </a:solidFill>
          <a:latin typeface="+mn-lt"/>
          <a:ea typeface="+mn-ea"/>
          <a:cs typeface="+mn-cs"/>
        </a:defRPr>
      </a:lvl3pPr>
      <a:lvl4pPr marL="1028536" algn="l" defTabSz="685691" rtl="0" eaLnBrk="1" latinLnBrk="0" hangingPunct="1">
        <a:defRPr sz="1400" kern="1200">
          <a:solidFill>
            <a:schemeClr val="tx1"/>
          </a:solidFill>
          <a:latin typeface="+mn-lt"/>
          <a:ea typeface="+mn-ea"/>
          <a:cs typeface="+mn-cs"/>
        </a:defRPr>
      </a:lvl4pPr>
      <a:lvl5pPr marL="1371384" algn="l" defTabSz="685691" rtl="0" eaLnBrk="1" latinLnBrk="0" hangingPunct="1">
        <a:defRPr sz="1400" kern="1200">
          <a:solidFill>
            <a:schemeClr val="tx1"/>
          </a:solidFill>
          <a:latin typeface="+mn-lt"/>
          <a:ea typeface="+mn-ea"/>
          <a:cs typeface="+mn-cs"/>
        </a:defRPr>
      </a:lvl5pPr>
      <a:lvl6pPr marL="1714225" algn="l" defTabSz="685691" rtl="0" eaLnBrk="1" latinLnBrk="0" hangingPunct="1">
        <a:defRPr sz="1400" kern="1200">
          <a:solidFill>
            <a:schemeClr val="tx1"/>
          </a:solidFill>
          <a:latin typeface="+mn-lt"/>
          <a:ea typeface="+mn-ea"/>
          <a:cs typeface="+mn-cs"/>
        </a:defRPr>
      </a:lvl6pPr>
      <a:lvl7pPr marL="2057075" algn="l" defTabSz="685691" rtl="0" eaLnBrk="1" latinLnBrk="0" hangingPunct="1">
        <a:defRPr sz="1400" kern="1200">
          <a:solidFill>
            <a:schemeClr val="tx1"/>
          </a:solidFill>
          <a:latin typeface="+mn-lt"/>
          <a:ea typeface="+mn-ea"/>
          <a:cs typeface="+mn-cs"/>
        </a:defRPr>
      </a:lvl7pPr>
      <a:lvl8pPr marL="2399920" algn="l" defTabSz="685691" rtl="0" eaLnBrk="1" latinLnBrk="0" hangingPunct="1">
        <a:defRPr sz="1400" kern="1200">
          <a:solidFill>
            <a:schemeClr val="tx1"/>
          </a:solidFill>
          <a:latin typeface="+mn-lt"/>
          <a:ea typeface="+mn-ea"/>
          <a:cs typeface="+mn-cs"/>
        </a:defRPr>
      </a:lvl8pPr>
      <a:lvl9pPr marL="2742768" algn="l" defTabSz="685691"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7280113"/>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79201790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62" r:id="rId29"/>
    <p:sldLayoutId id="2147484063" r:id="rId30"/>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14306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ransition>
    <p:fade/>
  </p:transition>
  <p:txStyles>
    <p:titleStyle>
      <a:lvl1pPr algn="l" defTabSz="411480" rtl="0" eaLnBrk="0" fontAlgn="base" hangingPunct="0">
        <a:spcBef>
          <a:spcPct val="0"/>
        </a:spcBef>
        <a:spcAft>
          <a:spcPct val="0"/>
        </a:spcAft>
        <a:defRPr sz="2700" kern="1200">
          <a:solidFill>
            <a:schemeClr val="tx2"/>
          </a:solidFill>
          <a:latin typeface="Flexo Demi"/>
          <a:ea typeface="Flexo Demi" charset="0"/>
          <a:cs typeface="Flexo Demi"/>
        </a:defRPr>
      </a:lvl1pPr>
      <a:lvl2pPr algn="l" defTabSz="411480" rtl="0" eaLnBrk="0" fontAlgn="base" hangingPunct="0">
        <a:spcBef>
          <a:spcPct val="0"/>
        </a:spcBef>
        <a:spcAft>
          <a:spcPct val="0"/>
        </a:spcAft>
        <a:defRPr sz="2700">
          <a:solidFill>
            <a:schemeClr val="tx2"/>
          </a:solidFill>
          <a:latin typeface="Flexo Demi" charset="0"/>
          <a:ea typeface="Flexo Demi" charset="0"/>
          <a:cs typeface="Flexo Demi" charset="0"/>
        </a:defRPr>
      </a:lvl2pPr>
      <a:lvl3pPr algn="l" defTabSz="411480" rtl="0" eaLnBrk="0" fontAlgn="base" hangingPunct="0">
        <a:spcBef>
          <a:spcPct val="0"/>
        </a:spcBef>
        <a:spcAft>
          <a:spcPct val="0"/>
        </a:spcAft>
        <a:defRPr sz="2700">
          <a:solidFill>
            <a:schemeClr val="tx2"/>
          </a:solidFill>
          <a:latin typeface="Flexo Demi" charset="0"/>
          <a:ea typeface="Flexo Demi" charset="0"/>
          <a:cs typeface="Flexo Demi" charset="0"/>
        </a:defRPr>
      </a:lvl3pPr>
      <a:lvl4pPr algn="l" defTabSz="411480" rtl="0" eaLnBrk="0" fontAlgn="base" hangingPunct="0">
        <a:spcBef>
          <a:spcPct val="0"/>
        </a:spcBef>
        <a:spcAft>
          <a:spcPct val="0"/>
        </a:spcAft>
        <a:defRPr sz="2700">
          <a:solidFill>
            <a:schemeClr val="tx2"/>
          </a:solidFill>
          <a:latin typeface="Flexo Demi" charset="0"/>
          <a:ea typeface="Flexo Demi" charset="0"/>
          <a:cs typeface="Flexo Demi" charset="0"/>
        </a:defRPr>
      </a:lvl4pPr>
      <a:lvl5pPr algn="l" defTabSz="411480" rtl="0" eaLnBrk="0" fontAlgn="base" hangingPunct="0">
        <a:spcBef>
          <a:spcPct val="0"/>
        </a:spcBef>
        <a:spcAft>
          <a:spcPct val="0"/>
        </a:spcAft>
        <a:defRPr sz="2700">
          <a:solidFill>
            <a:schemeClr val="tx2"/>
          </a:solidFill>
          <a:latin typeface="Flexo Demi" charset="0"/>
          <a:ea typeface="Flexo Demi" charset="0"/>
          <a:cs typeface="Flexo Demi" charset="0"/>
        </a:defRPr>
      </a:lvl5pPr>
      <a:lvl6pPr marL="411480" algn="l" defTabSz="411480" rtl="0" fontAlgn="base">
        <a:spcBef>
          <a:spcPct val="0"/>
        </a:spcBef>
        <a:spcAft>
          <a:spcPct val="0"/>
        </a:spcAft>
        <a:defRPr sz="2700">
          <a:solidFill>
            <a:schemeClr val="tx2"/>
          </a:solidFill>
          <a:latin typeface="Flexo Demi" charset="0"/>
          <a:ea typeface="Flexo Demi" charset="0"/>
          <a:cs typeface="Flexo Demi" charset="0"/>
        </a:defRPr>
      </a:lvl6pPr>
      <a:lvl7pPr marL="822960" algn="l" defTabSz="411480" rtl="0" fontAlgn="base">
        <a:spcBef>
          <a:spcPct val="0"/>
        </a:spcBef>
        <a:spcAft>
          <a:spcPct val="0"/>
        </a:spcAft>
        <a:defRPr sz="2700">
          <a:solidFill>
            <a:schemeClr val="tx2"/>
          </a:solidFill>
          <a:latin typeface="Flexo Demi" charset="0"/>
          <a:ea typeface="Flexo Demi" charset="0"/>
          <a:cs typeface="Flexo Demi" charset="0"/>
        </a:defRPr>
      </a:lvl7pPr>
      <a:lvl8pPr marL="1234440" algn="l" defTabSz="411480" rtl="0" fontAlgn="base">
        <a:spcBef>
          <a:spcPct val="0"/>
        </a:spcBef>
        <a:spcAft>
          <a:spcPct val="0"/>
        </a:spcAft>
        <a:defRPr sz="2700">
          <a:solidFill>
            <a:schemeClr val="tx2"/>
          </a:solidFill>
          <a:latin typeface="Flexo Demi" charset="0"/>
          <a:ea typeface="Flexo Demi" charset="0"/>
          <a:cs typeface="Flexo Demi" charset="0"/>
        </a:defRPr>
      </a:lvl8pPr>
      <a:lvl9pPr marL="1645920" algn="l" defTabSz="411480" rtl="0" fontAlgn="base">
        <a:spcBef>
          <a:spcPct val="0"/>
        </a:spcBef>
        <a:spcAft>
          <a:spcPct val="0"/>
        </a:spcAft>
        <a:defRPr sz="2700">
          <a:solidFill>
            <a:schemeClr val="tx2"/>
          </a:solidFill>
          <a:latin typeface="Flexo Demi" charset="0"/>
          <a:ea typeface="Flexo Demi" charset="0"/>
          <a:cs typeface="Flexo Demi" charset="0"/>
        </a:defRPr>
      </a:lvl9pPr>
    </p:titleStyle>
    <p:bodyStyle>
      <a:lvl1pPr marL="244317" indent="-244317" algn="l" defTabSz="411480" rtl="0" eaLnBrk="0" fontAlgn="base" hangingPunct="0">
        <a:spcBef>
          <a:spcPts val="1013"/>
        </a:spcBef>
        <a:spcAft>
          <a:spcPct val="0"/>
        </a:spcAft>
        <a:buClr>
          <a:srgbClr val="3A9BE0"/>
        </a:buClr>
        <a:buFont typeface="Arial" charset="0"/>
        <a:buChar char="•"/>
        <a:defRPr sz="1980" kern="1200">
          <a:solidFill>
            <a:srgbClr val="404040"/>
          </a:solidFill>
          <a:latin typeface="Flexo Medium"/>
          <a:ea typeface="Flexo Medium" charset="0"/>
          <a:cs typeface="Flexo Medium"/>
        </a:defRPr>
      </a:lvl1pPr>
      <a:lvl2pPr marL="644367" indent="-200025" algn="l" defTabSz="411480" rtl="0" eaLnBrk="0" fontAlgn="base" hangingPunct="0">
        <a:spcBef>
          <a:spcPts val="394"/>
        </a:spcBef>
        <a:spcAft>
          <a:spcPct val="0"/>
        </a:spcAft>
        <a:buClr>
          <a:srgbClr val="3A9BE0"/>
        </a:buClr>
        <a:buSzPct val="75000"/>
        <a:buFont typeface="Wingdings" charset="2"/>
        <a:buChar char="ü"/>
        <a:defRPr kern="1200">
          <a:solidFill>
            <a:schemeClr val="tx1"/>
          </a:solidFill>
          <a:latin typeface="Flexo"/>
          <a:ea typeface="Flexo" charset="0"/>
          <a:cs typeface="Flexo"/>
        </a:defRPr>
      </a:lvl2pPr>
      <a:lvl3pPr marL="1028700" indent="-205740" algn="l" defTabSz="411480" rtl="0" eaLnBrk="0" fontAlgn="base" hangingPunct="0">
        <a:spcBef>
          <a:spcPct val="20000"/>
        </a:spcBef>
        <a:spcAft>
          <a:spcPct val="0"/>
        </a:spcAft>
        <a:buClr>
          <a:srgbClr val="3A9BE0"/>
        </a:buClr>
        <a:buFont typeface="Arial" charset="0"/>
        <a:buChar char="•"/>
        <a:defRPr sz="1440" kern="1200">
          <a:solidFill>
            <a:schemeClr val="tx1"/>
          </a:solidFill>
          <a:latin typeface="Flexo"/>
          <a:ea typeface="Flexo" charset="0"/>
          <a:cs typeface="Flexo"/>
        </a:defRPr>
      </a:lvl3pPr>
      <a:lvl4pPr marL="1440180" indent="-205740" algn="l" defTabSz="411480" rtl="0" eaLnBrk="0" fontAlgn="base" hangingPunct="0">
        <a:spcBef>
          <a:spcPct val="20000"/>
        </a:spcBef>
        <a:spcAft>
          <a:spcPct val="0"/>
        </a:spcAft>
        <a:buClr>
          <a:srgbClr val="3A9BE0"/>
        </a:buClr>
        <a:buFont typeface="Arial" charset="0"/>
        <a:buChar char="•"/>
        <a:defRPr sz="1260" kern="1200">
          <a:solidFill>
            <a:schemeClr val="tx1"/>
          </a:solidFill>
          <a:latin typeface="Flexo"/>
          <a:ea typeface="Flexo" charset="0"/>
          <a:cs typeface="Flexo"/>
        </a:defRPr>
      </a:lvl4pPr>
      <a:lvl5pPr marL="1851660" indent="-205740" algn="l" defTabSz="411480" rtl="0" eaLnBrk="0" fontAlgn="base" hangingPunct="0">
        <a:spcBef>
          <a:spcPct val="20000"/>
        </a:spcBef>
        <a:spcAft>
          <a:spcPct val="0"/>
        </a:spcAft>
        <a:buClr>
          <a:srgbClr val="3A9BE0"/>
        </a:buClr>
        <a:buFont typeface="Arial" charset="0"/>
        <a:buChar char="•"/>
        <a:defRPr sz="1080" kern="1200">
          <a:solidFill>
            <a:schemeClr val="tx1"/>
          </a:solidFill>
          <a:latin typeface="Flexo"/>
          <a:ea typeface="Flexo" charset="0"/>
          <a:cs typeface="Flexo"/>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20">
          <p15:clr>
            <a:srgbClr val="F26B43"/>
          </p15:clr>
        </p15:guide>
        <p15:guide id="2" orient="horz" pos="258">
          <p15:clr>
            <a:srgbClr val="F26B43"/>
          </p15:clr>
        </p15:guide>
        <p15:guide id="3" orient="horz" pos="3252">
          <p15:clr>
            <a:srgbClr val="F26B43"/>
          </p15:clr>
        </p15:guide>
        <p15:guide id="4" pos="6080">
          <p15:clr>
            <a:srgbClr val="F26B43"/>
          </p15:clr>
        </p15:guide>
        <p15:guide id="5" orient="horz" pos="68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87101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140014264"/>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 id="2147484106" r:id="rId26"/>
    <p:sldLayoutId id="2147484107" r:id="rId27"/>
    <p:sldLayoutId id="2147484108" r:id="rId28"/>
    <p:sldLayoutId id="2147484109" r:id="rId29"/>
    <p:sldLayoutId id="2147484110" r:id="rId30"/>
    <p:sldLayoutId id="2147484111" r:id="rId31"/>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7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71.xml"/><Relationship Id="rId5" Type="http://schemas.openxmlformats.org/officeDocument/2006/relationships/image" Target="../media/image37.emf"/><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7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0.xml"/><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50.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1.xml"/><Relationship Id="rId1" Type="http://schemas.openxmlformats.org/officeDocument/2006/relationships/slideLayout" Target="../slideLayouts/slideLayout17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171.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171.xml"/><Relationship Id="rId5" Type="http://schemas.openxmlformats.org/officeDocument/2006/relationships/image" Target="../media/image44.emf"/><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171.xml"/><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www.cisco.com/go/nso" TargetMode="External"/><Relationship Id="rId2" Type="http://schemas.openxmlformats.org/officeDocument/2006/relationships/notesSlide" Target="../notesSlides/notesSlide17.xml"/><Relationship Id="rId1" Type="http://schemas.openxmlformats.org/officeDocument/2006/relationships/slideLayout" Target="../slideLayouts/slideLayout115.xml"/><Relationship Id="rId4" Type="http://schemas.openxmlformats.org/officeDocument/2006/relationships/hyperlink" Target="http://www.netrounds.com/see-try/"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7630" y="3446951"/>
            <a:ext cx="8296421" cy="826576"/>
          </a:xfrm>
        </p:spPr>
        <p:txBody>
          <a:bodyPr/>
          <a:lstStyle/>
          <a:p>
            <a:r>
              <a:rPr lang="en-US" dirty="0"/>
              <a:t>John Malzahn – Host, Senior Manager, Cloud and Virtualization Solutions Marketing, Cisco Systems </a:t>
            </a:r>
          </a:p>
          <a:p>
            <a:r>
              <a:rPr lang="en-US" dirty="0"/>
              <a:t>Song </a:t>
            </a:r>
            <a:r>
              <a:rPr lang="en-US" dirty="0" smtClean="0"/>
              <a:t>Toh, Senior </a:t>
            </a:r>
            <a:r>
              <a:rPr lang="en-US" dirty="0"/>
              <a:t>Product Manager, Cloud and Platform Solutions, Cisco Systems</a:t>
            </a:r>
          </a:p>
          <a:p>
            <a:r>
              <a:rPr lang="en-US" dirty="0" smtClean="0"/>
              <a:t>Mats Nordlund, CEO</a:t>
            </a:r>
            <a:r>
              <a:rPr lang="en-US" dirty="0"/>
              <a:t>, </a:t>
            </a:r>
            <a:r>
              <a:rPr lang="en-US" dirty="0" smtClean="0"/>
              <a:t>Co-founder, </a:t>
            </a:r>
            <a:r>
              <a:rPr lang="en-US" dirty="0"/>
              <a:t>Netrounds</a:t>
            </a:r>
          </a:p>
          <a:p>
            <a:r>
              <a:rPr lang="en-US" dirty="0" smtClean="0"/>
              <a:t>Dr</a:t>
            </a:r>
            <a:r>
              <a:rPr lang="en-US" dirty="0"/>
              <a:t>. Stefan Vallin, Director of Product Strategy, Netrounds</a:t>
            </a:r>
          </a:p>
        </p:txBody>
      </p:sp>
      <p:sp>
        <p:nvSpPr>
          <p:cNvPr id="4" name="Text Placeholder 3"/>
          <p:cNvSpPr>
            <a:spLocks noGrp="1"/>
          </p:cNvSpPr>
          <p:nvPr>
            <p:ph type="body" sz="quarter" idx="12"/>
          </p:nvPr>
        </p:nvSpPr>
        <p:spPr>
          <a:xfrm>
            <a:off x="469496" y="4549468"/>
            <a:ext cx="8296421" cy="288131"/>
          </a:xfrm>
        </p:spPr>
        <p:txBody>
          <a:bodyPr/>
          <a:lstStyle/>
          <a:p>
            <a:r>
              <a:rPr lang="en-US" dirty="0" smtClean="0"/>
              <a:t>November 1, </a:t>
            </a:r>
            <a:r>
              <a:rPr lang="en-US" dirty="0"/>
              <a:t>2017</a:t>
            </a:r>
          </a:p>
        </p:txBody>
      </p:sp>
      <p:sp>
        <p:nvSpPr>
          <p:cNvPr id="6" name="Title 5"/>
          <p:cNvSpPr>
            <a:spLocks noGrp="1"/>
          </p:cNvSpPr>
          <p:nvPr>
            <p:ph type="ctrTitle"/>
          </p:nvPr>
        </p:nvSpPr>
        <p:spPr>
          <a:xfrm>
            <a:off x="425765" y="767444"/>
            <a:ext cx="8340152" cy="1867967"/>
          </a:xfrm>
        </p:spPr>
        <p:txBody>
          <a:bodyPr/>
          <a:lstStyle/>
          <a:p>
            <a:r>
              <a:rPr lang="en-US" sz="3600" dirty="0"/>
              <a:t>Assuring and Troubleshooting Business VPNs with Cisco Orchestrated Assurance powered by Netrounds</a:t>
            </a:r>
          </a:p>
        </p:txBody>
      </p:sp>
    </p:spTree>
    <p:extLst>
      <p:ext uri="{BB962C8B-B14F-4D97-AF65-F5344CB8AC3E}">
        <p14:creationId xmlns:p14="http://schemas.microsoft.com/office/powerpoint/2010/main" val="44649110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5539" y="1470579"/>
            <a:ext cx="7935560" cy="2414124"/>
          </a:xfrm>
        </p:spPr>
        <p:txBody>
          <a:bodyPr/>
          <a:lstStyle/>
          <a:p>
            <a:r>
              <a:rPr lang="en-US" sz="4800" dirty="0"/>
              <a:t>Assuring and Troubleshooting Business VPNs with Cisco Orchestrated Assurance powered by </a:t>
            </a:r>
            <a:r>
              <a:rPr lang="en-US" sz="4800" dirty="0" smtClean="0"/>
              <a:t>Netrounds</a:t>
            </a:r>
            <a:endParaRPr lang="en-US" sz="4800" dirty="0"/>
          </a:p>
        </p:txBody>
      </p:sp>
    </p:spTree>
    <p:extLst>
      <p:ext uri="{BB962C8B-B14F-4D97-AF65-F5344CB8AC3E}">
        <p14:creationId xmlns:p14="http://schemas.microsoft.com/office/powerpoint/2010/main" val="392549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How Operators Should Meet Expectations</a:t>
            </a:r>
            <a:endParaRPr lang="en-US" dirty="0">
              <a:latin typeface="Arial" charset="0"/>
              <a:ea typeface="Arial" charset="0"/>
              <a:cs typeface="Arial" charset="0"/>
            </a:endParaRPr>
          </a:p>
        </p:txBody>
      </p:sp>
      <p:sp>
        <p:nvSpPr>
          <p:cNvPr id="4" name="Freeform 20"/>
          <p:cNvSpPr>
            <a:spLocks noChangeAspect="1" noEditPoints="1"/>
          </p:cNvSpPr>
          <p:nvPr/>
        </p:nvSpPr>
        <p:spPr bwMode="auto">
          <a:xfrm>
            <a:off x="6929608" y="2574961"/>
            <a:ext cx="1445552" cy="1587273"/>
          </a:xfrm>
          <a:custGeom>
            <a:avLst/>
            <a:gdLst>
              <a:gd name="T0" fmla="*/ 50 w 72"/>
              <a:gd name="T1" fmla="*/ 56 h 79"/>
              <a:gd name="T2" fmla="*/ 50 w 72"/>
              <a:gd name="T3" fmla="*/ 54 h 79"/>
              <a:gd name="T4" fmla="*/ 69 w 72"/>
              <a:gd name="T5" fmla="*/ 45 h 79"/>
              <a:gd name="T6" fmla="*/ 70 w 72"/>
              <a:gd name="T7" fmla="*/ 42 h 79"/>
              <a:gd name="T8" fmla="*/ 68 w 72"/>
              <a:gd name="T9" fmla="*/ 39 h 79"/>
              <a:gd name="T10" fmla="*/ 59 w 72"/>
              <a:gd name="T11" fmla="*/ 22 h 79"/>
              <a:gd name="T12" fmla="*/ 58 w 72"/>
              <a:gd name="T13" fmla="*/ 19 h 79"/>
              <a:gd name="T14" fmla="*/ 36 w 72"/>
              <a:gd name="T15" fmla="*/ 0 h 79"/>
              <a:gd name="T16" fmla="*/ 36 w 72"/>
              <a:gd name="T17" fmla="*/ 0 h 79"/>
              <a:gd name="T18" fmla="*/ 14 w 72"/>
              <a:gd name="T19" fmla="*/ 19 h 79"/>
              <a:gd name="T20" fmla="*/ 13 w 72"/>
              <a:gd name="T21" fmla="*/ 22 h 79"/>
              <a:gd name="T22" fmla="*/ 4 w 72"/>
              <a:gd name="T23" fmla="*/ 39 h 79"/>
              <a:gd name="T24" fmla="*/ 2 w 72"/>
              <a:gd name="T25" fmla="*/ 42 h 79"/>
              <a:gd name="T26" fmla="*/ 3 w 72"/>
              <a:gd name="T27" fmla="*/ 45 h 79"/>
              <a:gd name="T28" fmla="*/ 22 w 72"/>
              <a:gd name="T29" fmla="*/ 54 h 79"/>
              <a:gd name="T30" fmla="*/ 22 w 72"/>
              <a:gd name="T31" fmla="*/ 56 h 79"/>
              <a:gd name="T32" fmla="*/ 0 w 72"/>
              <a:gd name="T33" fmla="*/ 76 h 79"/>
              <a:gd name="T34" fmla="*/ 3 w 72"/>
              <a:gd name="T35" fmla="*/ 79 h 79"/>
              <a:gd name="T36" fmla="*/ 69 w 72"/>
              <a:gd name="T37" fmla="*/ 79 h 79"/>
              <a:gd name="T38" fmla="*/ 72 w 72"/>
              <a:gd name="T39" fmla="*/ 76 h 79"/>
              <a:gd name="T40" fmla="*/ 50 w 72"/>
              <a:gd name="T41" fmla="*/ 56 h 79"/>
              <a:gd name="T42" fmla="*/ 43 w 72"/>
              <a:gd name="T43" fmla="*/ 53 h 79"/>
              <a:gd name="T44" fmla="*/ 44 w 72"/>
              <a:gd name="T45" fmla="*/ 53 h 79"/>
              <a:gd name="T46" fmla="*/ 44 w 72"/>
              <a:gd name="T47" fmla="*/ 56 h 79"/>
              <a:gd name="T48" fmla="*/ 45 w 72"/>
              <a:gd name="T49" fmla="*/ 60 h 79"/>
              <a:gd name="T50" fmla="*/ 29 w 72"/>
              <a:gd name="T51" fmla="*/ 63 h 79"/>
              <a:gd name="T52" fmla="*/ 27 w 72"/>
              <a:gd name="T53" fmla="*/ 60 h 79"/>
              <a:gd name="T54" fmla="*/ 28 w 72"/>
              <a:gd name="T55" fmla="*/ 56 h 79"/>
              <a:gd name="T56" fmla="*/ 28 w 72"/>
              <a:gd name="T57" fmla="*/ 53 h 79"/>
              <a:gd name="T58" fmla="*/ 29 w 72"/>
              <a:gd name="T59" fmla="*/ 53 h 79"/>
              <a:gd name="T60" fmla="*/ 31 w 72"/>
              <a:gd name="T61" fmla="*/ 51 h 79"/>
              <a:gd name="T62" fmla="*/ 30 w 72"/>
              <a:gd name="T63" fmla="*/ 49 h 79"/>
              <a:gd name="T64" fmla="*/ 23 w 72"/>
              <a:gd name="T65" fmla="*/ 42 h 79"/>
              <a:gd name="T66" fmla="*/ 33 w 72"/>
              <a:gd name="T67" fmla="*/ 45 h 79"/>
              <a:gd name="T68" fmla="*/ 35 w 72"/>
              <a:gd name="T69" fmla="*/ 46 h 79"/>
              <a:gd name="T70" fmla="*/ 36 w 72"/>
              <a:gd name="T71" fmla="*/ 46 h 79"/>
              <a:gd name="T72" fmla="*/ 39 w 72"/>
              <a:gd name="T73" fmla="*/ 44 h 79"/>
              <a:gd name="T74" fmla="*/ 36 w 72"/>
              <a:gd name="T75" fmla="*/ 41 h 79"/>
              <a:gd name="T76" fmla="*/ 36 w 72"/>
              <a:gd name="T77" fmla="*/ 41 h 79"/>
              <a:gd name="T78" fmla="*/ 35 w 72"/>
              <a:gd name="T79" fmla="*/ 41 h 79"/>
              <a:gd name="T80" fmla="*/ 33 w 72"/>
              <a:gd name="T81" fmla="*/ 42 h 79"/>
              <a:gd name="T82" fmla="*/ 22 w 72"/>
              <a:gd name="T83" fmla="*/ 37 h 79"/>
              <a:gd name="T84" fmla="*/ 22 w 72"/>
              <a:gd name="T85" fmla="*/ 37 h 79"/>
              <a:gd name="T86" fmla="*/ 21 w 72"/>
              <a:gd name="T87" fmla="*/ 28 h 79"/>
              <a:gd name="T88" fmla="*/ 38 w 72"/>
              <a:gd name="T89" fmla="*/ 19 h 79"/>
              <a:gd name="T90" fmla="*/ 51 w 72"/>
              <a:gd name="T91" fmla="*/ 30 h 79"/>
              <a:gd name="T92" fmla="*/ 50 w 72"/>
              <a:gd name="T93" fmla="*/ 37 h 79"/>
              <a:gd name="T94" fmla="*/ 42 w 72"/>
              <a:gd name="T95" fmla="*/ 49 h 79"/>
              <a:gd name="T96" fmla="*/ 41 w 72"/>
              <a:gd name="T97" fmla="*/ 51 h 79"/>
              <a:gd name="T98" fmla="*/ 43 w 72"/>
              <a:gd name="T99" fmla="*/ 5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9">
                <a:moveTo>
                  <a:pt x="50" y="56"/>
                </a:moveTo>
                <a:cubicBezTo>
                  <a:pt x="50" y="54"/>
                  <a:pt x="50" y="54"/>
                  <a:pt x="50" y="54"/>
                </a:cubicBezTo>
                <a:cubicBezTo>
                  <a:pt x="57" y="53"/>
                  <a:pt x="64" y="50"/>
                  <a:pt x="69" y="45"/>
                </a:cubicBezTo>
                <a:cubicBezTo>
                  <a:pt x="69" y="44"/>
                  <a:pt x="70" y="43"/>
                  <a:pt x="70" y="42"/>
                </a:cubicBezTo>
                <a:cubicBezTo>
                  <a:pt x="70" y="41"/>
                  <a:pt x="69" y="40"/>
                  <a:pt x="68" y="39"/>
                </a:cubicBezTo>
                <a:cubicBezTo>
                  <a:pt x="61" y="33"/>
                  <a:pt x="59" y="24"/>
                  <a:pt x="59" y="22"/>
                </a:cubicBezTo>
                <a:cubicBezTo>
                  <a:pt x="58" y="21"/>
                  <a:pt x="58" y="20"/>
                  <a:pt x="58" y="19"/>
                </a:cubicBezTo>
                <a:cubicBezTo>
                  <a:pt x="54" y="4"/>
                  <a:pt x="44" y="0"/>
                  <a:pt x="36" y="0"/>
                </a:cubicBezTo>
                <a:cubicBezTo>
                  <a:pt x="36" y="0"/>
                  <a:pt x="36" y="0"/>
                  <a:pt x="36" y="0"/>
                </a:cubicBezTo>
                <a:cubicBezTo>
                  <a:pt x="28" y="0"/>
                  <a:pt x="17" y="4"/>
                  <a:pt x="14" y="19"/>
                </a:cubicBezTo>
                <a:cubicBezTo>
                  <a:pt x="14" y="20"/>
                  <a:pt x="13" y="21"/>
                  <a:pt x="13" y="22"/>
                </a:cubicBezTo>
                <a:cubicBezTo>
                  <a:pt x="13" y="24"/>
                  <a:pt x="11" y="33"/>
                  <a:pt x="4" y="39"/>
                </a:cubicBezTo>
                <a:cubicBezTo>
                  <a:pt x="3" y="40"/>
                  <a:pt x="2" y="41"/>
                  <a:pt x="2" y="42"/>
                </a:cubicBezTo>
                <a:cubicBezTo>
                  <a:pt x="2" y="43"/>
                  <a:pt x="3" y="44"/>
                  <a:pt x="3" y="45"/>
                </a:cubicBezTo>
                <a:cubicBezTo>
                  <a:pt x="8" y="50"/>
                  <a:pt x="15" y="53"/>
                  <a:pt x="22" y="54"/>
                </a:cubicBezTo>
                <a:cubicBezTo>
                  <a:pt x="22" y="56"/>
                  <a:pt x="22" y="56"/>
                  <a:pt x="22" y="56"/>
                </a:cubicBezTo>
                <a:cubicBezTo>
                  <a:pt x="15" y="58"/>
                  <a:pt x="0" y="63"/>
                  <a:pt x="0" y="76"/>
                </a:cubicBezTo>
                <a:cubicBezTo>
                  <a:pt x="0" y="77"/>
                  <a:pt x="1" y="79"/>
                  <a:pt x="3" y="79"/>
                </a:cubicBezTo>
                <a:cubicBezTo>
                  <a:pt x="69" y="79"/>
                  <a:pt x="69" y="79"/>
                  <a:pt x="69" y="79"/>
                </a:cubicBezTo>
                <a:cubicBezTo>
                  <a:pt x="71" y="79"/>
                  <a:pt x="72" y="77"/>
                  <a:pt x="72" y="76"/>
                </a:cubicBezTo>
                <a:cubicBezTo>
                  <a:pt x="72" y="63"/>
                  <a:pt x="57" y="58"/>
                  <a:pt x="50" y="56"/>
                </a:cubicBezTo>
                <a:close/>
                <a:moveTo>
                  <a:pt x="43" y="53"/>
                </a:moveTo>
                <a:cubicBezTo>
                  <a:pt x="43" y="53"/>
                  <a:pt x="43" y="53"/>
                  <a:pt x="44" y="53"/>
                </a:cubicBezTo>
                <a:cubicBezTo>
                  <a:pt x="44" y="56"/>
                  <a:pt x="44" y="56"/>
                  <a:pt x="44" y="56"/>
                </a:cubicBezTo>
                <a:cubicBezTo>
                  <a:pt x="44" y="58"/>
                  <a:pt x="44" y="59"/>
                  <a:pt x="45" y="60"/>
                </a:cubicBezTo>
                <a:cubicBezTo>
                  <a:pt x="41" y="65"/>
                  <a:pt x="34" y="66"/>
                  <a:pt x="29" y="63"/>
                </a:cubicBezTo>
                <a:cubicBezTo>
                  <a:pt x="28" y="62"/>
                  <a:pt x="27" y="61"/>
                  <a:pt x="27" y="60"/>
                </a:cubicBezTo>
                <a:cubicBezTo>
                  <a:pt x="28" y="59"/>
                  <a:pt x="28" y="58"/>
                  <a:pt x="28" y="56"/>
                </a:cubicBezTo>
                <a:cubicBezTo>
                  <a:pt x="28" y="53"/>
                  <a:pt x="28" y="53"/>
                  <a:pt x="28" y="53"/>
                </a:cubicBezTo>
                <a:cubicBezTo>
                  <a:pt x="29" y="53"/>
                  <a:pt x="29" y="53"/>
                  <a:pt x="29" y="53"/>
                </a:cubicBezTo>
                <a:cubicBezTo>
                  <a:pt x="30" y="53"/>
                  <a:pt x="31" y="52"/>
                  <a:pt x="31" y="51"/>
                </a:cubicBezTo>
                <a:cubicBezTo>
                  <a:pt x="31" y="50"/>
                  <a:pt x="31" y="49"/>
                  <a:pt x="30" y="49"/>
                </a:cubicBezTo>
                <a:cubicBezTo>
                  <a:pt x="27" y="48"/>
                  <a:pt x="24" y="45"/>
                  <a:pt x="23" y="42"/>
                </a:cubicBezTo>
                <a:cubicBezTo>
                  <a:pt x="26" y="44"/>
                  <a:pt x="29" y="45"/>
                  <a:pt x="33" y="45"/>
                </a:cubicBezTo>
                <a:cubicBezTo>
                  <a:pt x="34" y="46"/>
                  <a:pt x="34" y="46"/>
                  <a:pt x="35" y="46"/>
                </a:cubicBezTo>
                <a:cubicBezTo>
                  <a:pt x="36" y="46"/>
                  <a:pt x="36" y="46"/>
                  <a:pt x="36" y="46"/>
                </a:cubicBezTo>
                <a:cubicBezTo>
                  <a:pt x="38" y="46"/>
                  <a:pt x="39" y="45"/>
                  <a:pt x="39" y="44"/>
                </a:cubicBezTo>
                <a:cubicBezTo>
                  <a:pt x="39" y="42"/>
                  <a:pt x="38" y="41"/>
                  <a:pt x="36" y="41"/>
                </a:cubicBezTo>
                <a:cubicBezTo>
                  <a:pt x="36" y="41"/>
                  <a:pt x="36" y="41"/>
                  <a:pt x="36" y="41"/>
                </a:cubicBezTo>
                <a:cubicBezTo>
                  <a:pt x="35" y="41"/>
                  <a:pt x="35" y="41"/>
                  <a:pt x="35" y="41"/>
                </a:cubicBezTo>
                <a:cubicBezTo>
                  <a:pt x="34" y="41"/>
                  <a:pt x="34" y="41"/>
                  <a:pt x="33" y="42"/>
                </a:cubicBezTo>
                <a:cubicBezTo>
                  <a:pt x="29" y="41"/>
                  <a:pt x="25" y="40"/>
                  <a:pt x="22" y="37"/>
                </a:cubicBezTo>
                <a:cubicBezTo>
                  <a:pt x="22" y="37"/>
                  <a:pt x="22" y="37"/>
                  <a:pt x="22" y="37"/>
                </a:cubicBezTo>
                <a:cubicBezTo>
                  <a:pt x="21" y="28"/>
                  <a:pt x="21" y="28"/>
                  <a:pt x="21" y="28"/>
                </a:cubicBezTo>
                <a:cubicBezTo>
                  <a:pt x="27" y="28"/>
                  <a:pt x="34" y="26"/>
                  <a:pt x="38" y="19"/>
                </a:cubicBezTo>
                <a:cubicBezTo>
                  <a:pt x="41" y="24"/>
                  <a:pt x="45" y="28"/>
                  <a:pt x="51" y="30"/>
                </a:cubicBezTo>
                <a:cubicBezTo>
                  <a:pt x="50" y="37"/>
                  <a:pt x="50" y="37"/>
                  <a:pt x="50" y="37"/>
                </a:cubicBezTo>
                <a:cubicBezTo>
                  <a:pt x="50" y="42"/>
                  <a:pt x="47" y="47"/>
                  <a:pt x="42" y="49"/>
                </a:cubicBezTo>
                <a:cubicBezTo>
                  <a:pt x="41" y="49"/>
                  <a:pt x="41" y="50"/>
                  <a:pt x="41" y="51"/>
                </a:cubicBezTo>
                <a:cubicBezTo>
                  <a:pt x="41" y="52"/>
                  <a:pt x="41" y="53"/>
                  <a:pt x="43" y="53"/>
                </a:cubicBezTo>
                <a:close/>
              </a:path>
            </a:pathLst>
          </a:custGeom>
          <a:solidFill>
            <a:schemeClr val="tx2"/>
          </a:solidFill>
          <a:ln>
            <a:noFill/>
          </a:ln>
          <a:extLst/>
        </p:spPr>
        <p:txBody>
          <a:bodyPr vert="horz" wrap="square" lIns="82296" tIns="41148" rIns="82296" bIns="41148" numCol="1" anchor="t" anchorCtr="0" compatLnSpc="1">
            <a:prstTxWarp prst="textNoShape">
              <a:avLst/>
            </a:prstTxWarp>
          </a:bodyPr>
          <a:lstStyle/>
          <a:p>
            <a:pPr defTabSz="411464" eaLnBrk="0" hangingPunct="0"/>
            <a:endParaRPr lang="en-US" sz="1620" dirty="0">
              <a:solidFill>
                <a:srgbClr val="2C2E34"/>
              </a:solidFill>
              <a:latin typeface="Calibri" charset="0"/>
              <a:ea typeface="+mn-ea"/>
              <a:cs typeface="+mn-cs"/>
            </a:endParaRPr>
          </a:p>
        </p:txBody>
      </p:sp>
      <p:sp>
        <p:nvSpPr>
          <p:cNvPr id="5" name="Freeform 15"/>
          <p:cNvSpPr>
            <a:spLocks/>
          </p:cNvSpPr>
          <p:nvPr/>
        </p:nvSpPr>
        <p:spPr bwMode="auto">
          <a:xfrm flipH="1">
            <a:off x="2173727" y="2366889"/>
            <a:ext cx="4195095" cy="1275873"/>
          </a:xfrm>
          <a:custGeom>
            <a:avLst/>
            <a:gdLst>
              <a:gd name="T0" fmla="*/ 5011 w 5011"/>
              <a:gd name="T1" fmla="*/ 0 h 893"/>
              <a:gd name="T2" fmla="*/ 0 w 5011"/>
              <a:gd name="T3" fmla="*/ 0 h 893"/>
              <a:gd name="T4" fmla="*/ 0 w 5011"/>
              <a:gd name="T5" fmla="*/ 687 h 893"/>
              <a:gd name="T6" fmla="*/ 418 w 5011"/>
              <a:gd name="T7" fmla="*/ 687 h 893"/>
              <a:gd name="T8" fmla="*/ 695 w 5011"/>
              <a:gd name="T9" fmla="*/ 893 h 893"/>
              <a:gd name="T10" fmla="*/ 695 w 5011"/>
              <a:gd name="T11" fmla="*/ 687 h 893"/>
              <a:gd name="T12" fmla="*/ 5011 w 5011"/>
              <a:gd name="T13" fmla="*/ 687 h 893"/>
              <a:gd name="T14" fmla="*/ 5011 w 5011"/>
              <a:gd name="T15" fmla="*/ 0 h 8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1" h="893">
                <a:moveTo>
                  <a:pt x="5011" y="0"/>
                </a:moveTo>
                <a:lnTo>
                  <a:pt x="0" y="0"/>
                </a:lnTo>
                <a:lnTo>
                  <a:pt x="0" y="687"/>
                </a:lnTo>
                <a:lnTo>
                  <a:pt x="418" y="687"/>
                </a:lnTo>
                <a:lnTo>
                  <a:pt x="695" y="893"/>
                </a:lnTo>
                <a:lnTo>
                  <a:pt x="695" y="687"/>
                </a:lnTo>
                <a:lnTo>
                  <a:pt x="5011" y="687"/>
                </a:lnTo>
                <a:lnTo>
                  <a:pt x="5011" y="0"/>
                </a:lnTo>
                <a:close/>
              </a:path>
            </a:pathLst>
          </a:custGeom>
          <a:noFill/>
          <a:ln w="76200" cap="flat">
            <a:solidFill>
              <a:schemeClr val="accent5"/>
            </a:solidFill>
            <a:prstDash val="solid"/>
            <a:miter lim="800000"/>
            <a:headEnd/>
            <a:tailEnd/>
          </a:ln>
          <a:extLst/>
        </p:spPr>
        <p:txBody>
          <a:bodyPr vert="horz" wrap="square" lIns="82296" tIns="41148" rIns="82296" bIns="41148" numCol="1" anchor="t" anchorCtr="0" compatLnSpc="1">
            <a:prstTxWarp prst="textNoShape">
              <a:avLst/>
            </a:prstTxWarp>
          </a:bodyPr>
          <a:lstStyle/>
          <a:p>
            <a:pPr defTabSz="411464" eaLnBrk="0" hangingPunct="0"/>
            <a:endParaRPr lang="en-US" sz="1620" dirty="0">
              <a:solidFill>
                <a:srgbClr val="2C2E34"/>
              </a:solidFill>
              <a:latin typeface="Calibri" charset="0"/>
              <a:ea typeface="+mn-ea"/>
              <a:cs typeface="+mn-cs"/>
            </a:endParaRPr>
          </a:p>
        </p:txBody>
      </p:sp>
      <p:sp>
        <p:nvSpPr>
          <p:cNvPr id="6" name="Freeform 15"/>
          <p:cNvSpPr>
            <a:spLocks/>
          </p:cNvSpPr>
          <p:nvPr/>
        </p:nvSpPr>
        <p:spPr bwMode="auto">
          <a:xfrm>
            <a:off x="612637" y="1057651"/>
            <a:ext cx="3508593" cy="1275873"/>
          </a:xfrm>
          <a:custGeom>
            <a:avLst/>
            <a:gdLst>
              <a:gd name="T0" fmla="*/ 5011 w 5011"/>
              <a:gd name="T1" fmla="*/ 0 h 893"/>
              <a:gd name="T2" fmla="*/ 0 w 5011"/>
              <a:gd name="T3" fmla="*/ 0 h 893"/>
              <a:gd name="T4" fmla="*/ 0 w 5011"/>
              <a:gd name="T5" fmla="*/ 687 h 893"/>
              <a:gd name="T6" fmla="*/ 418 w 5011"/>
              <a:gd name="T7" fmla="*/ 687 h 893"/>
              <a:gd name="T8" fmla="*/ 695 w 5011"/>
              <a:gd name="T9" fmla="*/ 893 h 893"/>
              <a:gd name="T10" fmla="*/ 695 w 5011"/>
              <a:gd name="T11" fmla="*/ 687 h 893"/>
              <a:gd name="T12" fmla="*/ 5011 w 5011"/>
              <a:gd name="T13" fmla="*/ 687 h 893"/>
              <a:gd name="T14" fmla="*/ 5011 w 5011"/>
              <a:gd name="T15" fmla="*/ 0 h 8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1" h="893">
                <a:moveTo>
                  <a:pt x="5011" y="0"/>
                </a:moveTo>
                <a:lnTo>
                  <a:pt x="0" y="0"/>
                </a:lnTo>
                <a:lnTo>
                  <a:pt x="0" y="687"/>
                </a:lnTo>
                <a:lnTo>
                  <a:pt x="418" y="687"/>
                </a:lnTo>
                <a:lnTo>
                  <a:pt x="695" y="893"/>
                </a:lnTo>
                <a:lnTo>
                  <a:pt x="695" y="687"/>
                </a:lnTo>
                <a:lnTo>
                  <a:pt x="5011" y="687"/>
                </a:lnTo>
                <a:lnTo>
                  <a:pt x="5011" y="0"/>
                </a:lnTo>
                <a:close/>
              </a:path>
            </a:pathLst>
          </a:custGeom>
          <a:noFill/>
          <a:ln w="76200" cap="flat">
            <a:solidFill>
              <a:schemeClr val="accent5"/>
            </a:solidFill>
            <a:prstDash val="solid"/>
            <a:miter lim="800000"/>
            <a:headEnd/>
            <a:tailEnd/>
          </a:ln>
          <a:extLst/>
        </p:spPr>
        <p:txBody>
          <a:bodyPr vert="horz" wrap="square" lIns="82296" tIns="41148" rIns="82296" bIns="41148" numCol="1" anchor="t" anchorCtr="0" compatLnSpc="1">
            <a:prstTxWarp prst="textNoShape">
              <a:avLst/>
            </a:prstTxWarp>
          </a:bodyPr>
          <a:lstStyle/>
          <a:p>
            <a:pPr defTabSz="411464" eaLnBrk="0" hangingPunct="0"/>
            <a:endParaRPr lang="en-US" sz="1620" dirty="0">
              <a:solidFill>
                <a:srgbClr val="2C2E34"/>
              </a:solidFill>
              <a:latin typeface="Calibri" charset="0"/>
              <a:ea typeface="+mn-ea"/>
              <a:cs typeface="+mn-cs"/>
            </a:endParaRPr>
          </a:p>
        </p:txBody>
      </p:sp>
      <p:sp>
        <p:nvSpPr>
          <p:cNvPr id="7" name="TextBox 6"/>
          <p:cNvSpPr txBox="1"/>
          <p:nvPr/>
        </p:nvSpPr>
        <p:spPr>
          <a:xfrm>
            <a:off x="2448772" y="2431596"/>
            <a:ext cx="3920050" cy="867930"/>
          </a:xfrm>
          <a:prstGeom prst="rect">
            <a:avLst/>
          </a:prstGeom>
          <a:noFill/>
        </p:spPr>
        <p:txBody>
          <a:bodyPr wrap="square" rtlCol="0">
            <a:spAutoFit/>
          </a:bodyPr>
          <a:lstStyle/>
          <a:p>
            <a:pPr defTabSz="411464" eaLnBrk="0" hangingPunct="0"/>
            <a:r>
              <a:rPr lang="en-US" sz="2520" dirty="0">
                <a:solidFill>
                  <a:srgbClr val="2C2E34"/>
                </a:solidFill>
                <a:ea typeface="Arial" charset="0"/>
                <a:cs typeface="Arial" charset="0"/>
              </a:rPr>
              <a:t>Detect problems from end </a:t>
            </a:r>
            <a:r>
              <a:rPr lang="en-US" sz="2520" dirty="0" smtClean="0">
                <a:solidFill>
                  <a:srgbClr val="2C2E34"/>
                </a:solidFill>
                <a:ea typeface="Arial" charset="0"/>
                <a:cs typeface="Arial" charset="0"/>
              </a:rPr>
              <a:t>user </a:t>
            </a:r>
            <a:r>
              <a:rPr lang="en-US" sz="2520" dirty="0">
                <a:solidFill>
                  <a:srgbClr val="2C2E34"/>
                </a:solidFill>
                <a:ea typeface="Arial" charset="0"/>
                <a:cs typeface="Arial" charset="0"/>
              </a:rPr>
              <a:t>point of view</a:t>
            </a:r>
          </a:p>
        </p:txBody>
      </p:sp>
      <p:sp>
        <p:nvSpPr>
          <p:cNvPr id="8" name="TextBox 7"/>
          <p:cNvSpPr txBox="1"/>
          <p:nvPr/>
        </p:nvSpPr>
        <p:spPr>
          <a:xfrm>
            <a:off x="734910" y="1130856"/>
            <a:ext cx="3458516" cy="867930"/>
          </a:xfrm>
          <a:prstGeom prst="rect">
            <a:avLst/>
          </a:prstGeom>
          <a:noFill/>
        </p:spPr>
        <p:txBody>
          <a:bodyPr wrap="square" rtlCol="0">
            <a:spAutoFit/>
          </a:bodyPr>
          <a:lstStyle/>
          <a:p>
            <a:pPr defTabSz="411464" eaLnBrk="0" hangingPunct="0"/>
            <a:r>
              <a:rPr lang="en-US" sz="2520" dirty="0">
                <a:solidFill>
                  <a:srgbClr val="2C2E34"/>
                </a:solidFill>
                <a:ea typeface="Arial" charset="0"/>
                <a:cs typeface="Arial" charset="0"/>
              </a:rPr>
              <a:t>Deliver services right the first time</a:t>
            </a:r>
          </a:p>
        </p:txBody>
      </p:sp>
      <p:sp>
        <p:nvSpPr>
          <p:cNvPr id="9" name="Oval 8"/>
          <p:cNvSpPr/>
          <p:nvPr/>
        </p:nvSpPr>
        <p:spPr>
          <a:xfrm>
            <a:off x="382425" y="818055"/>
            <a:ext cx="389392" cy="397897"/>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r>
              <a:rPr lang="en-US" sz="2160" b="1" dirty="0">
                <a:solidFill>
                  <a:srgbClr val="FFFFFF"/>
                </a:solidFill>
                <a:latin typeface="Flexo" charset="0"/>
                <a:ea typeface="Flexo" charset="0"/>
                <a:cs typeface="Flexo" charset="0"/>
              </a:rPr>
              <a:t>1</a:t>
            </a:r>
          </a:p>
        </p:txBody>
      </p:sp>
      <p:sp>
        <p:nvSpPr>
          <p:cNvPr id="10" name="Oval 9"/>
          <p:cNvSpPr/>
          <p:nvPr/>
        </p:nvSpPr>
        <p:spPr>
          <a:xfrm>
            <a:off x="1943514" y="2131648"/>
            <a:ext cx="389392" cy="397897"/>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r>
              <a:rPr lang="en-US" sz="2160" b="1" dirty="0">
                <a:solidFill>
                  <a:srgbClr val="FFFFFF"/>
                </a:solidFill>
                <a:latin typeface="Flexo" charset="0"/>
                <a:ea typeface="Flexo" charset="0"/>
                <a:cs typeface="Flexo" charset="0"/>
              </a:rPr>
              <a:t>2</a:t>
            </a:r>
          </a:p>
        </p:txBody>
      </p:sp>
      <p:sp>
        <p:nvSpPr>
          <p:cNvPr id="3" name="Right Brace 2"/>
          <p:cNvSpPr/>
          <p:nvPr/>
        </p:nvSpPr>
        <p:spPr>
          <a:xfrm rot="5400000">
            <a:off x="3328093" y="790886"/>
            <a:ext cx="325269" cy="6067058"/>
          </a:xfrm>
          <a:prstGeom prst="rightBrace">
            <a:avLst>
              <a:gd name="adj1" fmla="val 8333"/>
              <a:gd name="adj2" fmla="val 49811"/>
            </a:avLst>
          </a:prstGeom>
          <a:ln>
            <a:solidFill>
              <a:srgbClr val="FF6C36"/>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11464" eaLnBrk="0" hangingPunct="0"/>
            <a:endParaRPr lang="en-US" sz="1620" dirty="0">
              <a:solidFill>
                <a:srgbClr val="2C2E34"/>
              </a:solidFill>
              <a:latin typeface="Calibri"/>
            </a:endParaRPr>
          </a:p>
        </p:txBody>
      </p:sp>
      <p:sp>
        <p:nvSpPr>
          <p:cNvPr id="11" name="Rounded Rectangle 10"/>
          <p:cNvSpPr/>
          <p:nvPr/>
        </p:nvSpPr>
        <p:spPr>
          <a:xfrm>
            <a:off x="577123" y="4072225"/>
            <a:ext cx="5911620" cy="371190"/>
          </a:xfrm>
          <a:prstGeom prst="roundRect">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wrap="none" rtlCol="0" anchor="ctr"/>
          <a:lstStyle/>
          <a:p>
            <a:pPr algn="ctr" defTabSz="411464" eaLnBrk="0" hangingPunct="0"/>
            <a:r>
              <a:rPr lang="en-US" sz="1620" dirty="0">
                <a:solidFill>
                  <a:srgbClr val="FFFFFF"/>
                </a:solidFill>
                <a:latin typeface="Arial" charset="0"/>
                <a:ea typeface="Arial" charset="0"/>
                <a:cs typeface="Arial" charset="0"/>
              </a:rPr>
              <a:t>Netrounds Active Testing</a:t>
            </a:r>
          </a:p>
        </p:txBody>
      </p:sp>
    </p:spTree>
    <p:extLst>
      <p:ext uri="{BB962C8B-B14F-4D97-AF65-F5344CB8AC3E}">
        <p14:creationId xmlns:p14="http://schemas.microsoft.com/office/powerpoint/2010/main" val="311788424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Poll 2</a:t>
            </a:r>
            <a:endParaRPr lang="en-US" dirty="0">
              <a:latin typeface="Arial" charset="0"/>
              <a:ea typeface="Arial" charset="0"/>
              <a:cs typeface="Arial" charset="0"/>
            </a:endParaRPr>
          </a:p>
        </p:txBody>
      </p:sp>
    </p:spTree>
    <p:extLst>
      <p:ext uri="{BB962C8B-B14F-4D97-AF65-F5344CB8AC3E}">
        <p14:creationId xmlns:p14="http://schemas.microsoft.com/office/powerpoint/2010/main" val="241251476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flipH="1">
            <a:off x="5146131" y="979903"/>
            <a:ext cx="1082025" cy="541768"/>
          </a:xfrm>
          <a:custGeom>
            <a:avLst/>
            <a:gdLst>
              <a:gd name="connsiteX0" fmla="*/ 1184366 w 1184366"/>
              <a:gd name="connsiteY0" fmla="*/ 522514 h 522514"/>
              <a:gd name="connsiteX1" fmla="*/ 679269 w 1184366"/>
              <a:gd name="connsiteY1" fmla="*/ 0 h 522514"/>
              <a:gd name="connsiteX2" fmla="*/ 0 w 1184366"/>
              <a:gd name="connsiteY2" fmla="*/ 0 h 522514"/>
            </a:gdLst>
            <a:ahLst/>
            <a:cxnLst>
              <a:cxn ang="0">
                <a:pos x="connsiteX0" y="connsiteY0"/>
              </a:cxn>
              <a:cxn ang="0">
                <a:pos x="connsiteX1" y="connsiteY1"/>
              </a:cxn>
              <a:cxn ang="0">
                <a:pos x="connsiteX2" y="connsiteY2"/>
              </a:cxn>
            </a:cxnLst>
            <a:rect l="l" t="t" r="r" b="b"/>
            <a:pathLst>
              <a:path w="1184366" h="522514">
                <a:moveTo>
                  <a:pt x="1184366" y="522514"/>
                </a:moveTo>
                <a:lnTo>
                  <a:pt x="679269" y="0"/>
                </a:lnTo>
                <a:lnTo>
                  <a:pt x="0" y="0"/>
                </a:lnTo>
              </a:path>
            </a:pathLst>
          </a:custGeom>
          <a:noFill/>
          <a:ln w="28575">
            <a:solidFill>
              <a:schemeClr val="accent5"/>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endParaRPr lang="en-US" sz="1620" dirty="0">
              <a:solidFill>
                <a:srgbClr val="FFFFFF"/>
              </a:solidFill>
              <a:latin typeface="Arial" charset="0"/>
              <a:ea typeface="Arial" charset="0"/>
              <a:cs typeface="Arial" charset="0"/>
            </a:endParaRPr>
          </a:p>
        </p:txBody>
      </p:sp>
      <p:sp>
        <p:nvSpPr>
          <p:cNvPr id="9" name="Freeform 8"/>
          <p:cNvSpPr/>
          <p:nvPr/>
        </p:nvSpPr>
        <p:spPr>
          <a:xfrm>
            <a:off x="2980224" y="1074940"/>
            <a:ext cx="1212197" cy="423132"/>
          </a:xfrm>
          <a:custGeom>
            <a:avLst/>
            <a:gdLst>
              <a:gd name="connsiteX0" fmla="*/ 1184366 w 1184366"/>
              <a:gd name="connsiteY0" fmla="*/ 522514 h 522514"/>
              <a:gd name="connsiteX1" fmla="*/ 679269 w 1184366"/>
              <a:gd name="connsiteY1" fmla="*/ 0 h 522514"/>
              <a:gd name="connsiteX2" fmla="*/ 0 w 1184366"/>
              <a:gd name="connsiteY2" fmla="*/ 0 h 522514"/>
            </a:gdLst>
            <a:ahLst/>
            <a:cxnLst>
              <a:cxn ang="0">
                <a:pos x="connsiteX0" y="connsiteY0"/>
              </a:cxn>
              <a:cxn ang="0">
                <a:pos x="connsiteX1" y="connsiteY1"/>
              </a:cxn>
              <a:cxn ang="0">
                <a:pos x="connsiteX2" y="connsiteY2"/>
              </a:cxn>
            </a:cxnLst>
            <a:rect l="l" t="t" r="r" b="b"/>
            <a:pathLst>
              <a:path w="1184366" h="522514">
                <a:moveTo>
                  <a:pt x="1184366" y="522514"/>
                </a:moveTo>
                <a:lnTo>
                  <a:pt x="679269" y="0"/>
                </a:lnTo>
                <a:lnTo>
                  <a:pt x="0" y="0"/>
                </a:lnTo>
              </a:path>
            </a:pathLst>
          </a:custGeom>
          <a:noFill/>
          <a:ln w="28575">
            <a:solidFill>
              <a:schemeClr val="accent5"/>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endParaRPr lang="en-US" sz="1620" dirty="0">
              <a:solidFill>
                <a:srgbClr val="FFFFFF"/>
              </a:solidFill>
              <a:latin typeface="Calibri"/>
            </a:endParaRPr>
          </a:p>
        </p:txBody>
      </p:sp>
      <p:sp>
        <p:nvSpPr>
          <p:cNvPr id="2" name="Title 1"/>
          <p:cNvSpPr>
            <a:spLocks noGrp="1"/>
          </p:cNvSpPr>
          <p:nvPr>
            <p:ph type="title"/>
          </p:nvPr>
        </p:nvSpPr>
        <p:spPr/>
        <p:txBody>
          <a:bodyPr/>
          <a:lstStyle/>
          <a:p>
            <a:r>
              <a:rPr lang="en-US" dirty="0" smtClean="0">
                <a:latin typeface="Arial" charset="0"/>
                <a:ea typeface="Arial" charset="0"/>
                <a:cs typeface="Arial" charset="0"/>
              </a:rPr>
              <a:t>Why Active Test and Assurance?</a:t>
            </a:r>
            <a:endParaRPr lang="en-US" dirty="0">
              <a:latin typeface="Arial" charset="0"/>
              <a:ea typeface="Arial" charset="0"/>
              <a:cs typeface="Arial" charset="0"/>
            </a:endParaRPr>
          </a:p>
        </p:txBody>
      </p:sp>
      <p:sp>
        <p:nvSpPr>
          <p:cNvPr id="4" name="Rounded Rectangle 3"/>
          <p:cNvSpPr/>
          <p:nvPr/>
        </p:nvSpPr>
        <p:spPr>
          <a:xfrm>
            <a:off x="709669" y="4135802"/>
            <a:ext cx="7882128" cy="528806"/>
          </a:xfrm>
          <a:prstGeom prst="roundRect">
            <a:avLst>
              <a:gd name="adj" fmla="val 24552"/>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spcAft>
                <a:spcPts val="540"/>
              </a:spcAft>
            </a:pPr>
            <a:r>
              <a:rPr lang="en-US" b="1" dirty="0">
                <a:solidFill>
                  <a:schemeClr val="bg1"/>
                </a:solidFill>
                <a:latin typeface="Arial" charset="0"/>
                <a:ea typeface="Arial" charset="0"/>
                <a:cs typeface="Arial" charset="0"/>
              </a:rPr>
              <a:t>For efficient network operations, all of the above must be combined</a:t>
            </a:r>
          </a:p>
        </p:txBody>
      </p:sp>
      <p:sp>
        <p:nvSpPr>
          <p:cNvPr id="5" name="Oval 4"/>
          <p:cNvSpPr/>
          <p:nvPr/>
        </p:nvSpPr>
        <p:spPr>
          <a:xfrm>
            <a:off x="3953898" y="1082874"/>
            <a:ext cx="1383569" cy="1383569"/>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wrap="none" rtlCol="0" anchor="ctr"/>
          <a:lstStyle/>
          <a:p>
            <a:pPr algn="ctr" defTabSz="411464" eaLnBrk="0" hangingPunct="0"/>
            <a:r>
              <a:rPr lang="en-US" sz="1620" b="1" dirty="0">
                <a:solidFill>
                  <a:srgbClr val="FFFFFF"/>
                </a:solidFill>
                <a:latin typeface="Arial" charset="0"/>
                <a:ea typeface="Arial" charset="0"/>
                <a:cs typeface="Arial" charset="0"/>
              </a:rPr>
              <a:t>Active Test</a:t>
            </a:r>
          </a:p>
          <a:p>
            <a:pPr algn="ctr" defTabSz="411464" eaLnBrk="0" hangingPunct="0"/>
            <a:r>
              <a:rPr lang="en-US" sz="1620" b="1" dirty="0">
                <a:solidFill>
                  <a:srgbClr val="FFFFFF"/>
                </a:solidFill>
                <a:latin typeface="Arial" charset="0"/>
                <a:ea typeface="Arial" charset="0"/>
                <a:cs typeface="Arial" charset="0"/>
              </a:rPr>
              <a:t>&amp;</a:t>
            </a:r>
          </a:p>
          <a:p>
            <a:pPr algn="ctr" defTabSz="411464" eaLnBrk="0" hangingPunct="0"/>
            <a:r>
              <a:rPr lang="en-US" sz="1620" b="1" dirty="0">
                <a:solidFill>
                  <a:srgbClr val="FFFFFF"/>
                </a:solidFill>
                <a:latin typeface="Arial" charset="0"/>
                <a:ea typeface="Arial" charset="0"/>
                <a:cs typeface="Arial" charset="0"/>
              </a:rPr>
              <a:t>Assurance</a:t>
            </a:r>
          </a:p>
        </p:txBody>
      </p:sp>
      <p:sp>
        <p:nvSpPr>
          <p:cNvPr id="6" name="Oval 5"/>
          <p:cNvSpPr/>
          <p:nvPr/>
        </p:nvSpPr>
        <p:spPr>
          <a:xfrm>
            <a:off x="3128602" y="2569414"/>
            <a:ext cx="1380573" cy="1380573"/>
          </a:xfrm>
          <a:prstGeom prst="ellipse">
            <a:avLst/>
          </a:prstGeom>
          <a:solidFill>
            <a:schemeClr val="bg1">
              <a:lumMod val="75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r>
              <a:rPr lang="en-US" sz="1620" b="1" dirty="0">
                <a:solidFill>
                  <a:srgbClr val="FFFFFF"/>
                </a:solidFill>
                <a:latin typeface="Arial" charset="0"/>
                <a:ea typeface="Arial" charset="0"/>
                <a:cs typeface="Arial" charset="0"/>
              </a:rPr>
              <a:t>FM</a:t>
            </a:r>
          </a:p>
        </p:txBody>
      </p:sp>
      <p:sp>
        <p:nvSpPr>
          <p:cNvPr id="7" name="Oval 6"/>
          <p:cNvSpPr/>
          <p:nvPr/>
        </p:nvSpPr>
        <p:spPr>
          <a:xfrm>
            <a:off x="4839892" y="2556044"/>
            <a:ext cx="1388264" cy="1388264"/>
          </a:xfrm>
          <a:prstGeom prst="ellipse">
            <a:avLst/>
          </a:prstGeom>
          <a:solidFill>
            <a:schemeClr val="bg1">
              <a:lumMod val="75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r>
              <a:rPr lang="en-US" sz="1620" b="1" dirty="0">
                <a:solidFill>
                  <a:srgbClr val="FFFFFF"/>
                </a:solidFill>
                <a:latin typeface="Arial" charset="0"/>
                <a:ea typeface="Arial" charset="0"/>
                <a:cs typeface="Arial" charset="0"/>
              </a:rPr>
              <a:t>PM</a:t>
            </a:r>
          </a:p>
        </p:txBody>
      </p:sp>
      <p:sp>
        <p:nvSpPr>
          <p:cNvPr id="8" name="Oval 7"/>
          <p:cNvSpPr/>
          <p:nvPr/>
        </p:nvSpPr>
        <p:spPr>
          <a:xfrm>
            <a:off x="3988918" y="2186291"/>
            <a:ext cx="1313527" cy="1236973"/>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wrap="none" lIns="32400" tIns="32400" rIns="32400" bIns="32400" rtlCol="0" anchor="ctr">
            <a:normAutofit/>
          </a:bodyPr>
          <a:lstStyle/>
          <a:p>
            <a:pPr algn="ctr" defTabSz="411464" eaLnBrk="0" hangingPunct="0"/>
            <a:r>
              <a:rPr lang="en-US" sz="1200" b="1" dirty="0">
                <a:solidFill>
                  <a:srgbClr val="FFFFFF"/>
                </a:solidFill>
                <a:latin typeface="Arial" charset="0"/>
                <a:ea typeface="Arial" charset="0"/>
                <a:cs typeface="Arial" charset="0"/>
              </a:rPr>
              <a:t>Automation &amp;</a:t>
            </a:r>
          </a:p>
          <a:p>
            <a:pPr algn="ctr" defTabSz="411464" eaLnBrk="0" hangingPunct="0"/>
            <a:r>
              <a:rPr lang="en-US" sz="1200" b="1" dirty="0">
                <a:solidFill>
                  <a:srgbClr val="FFFFFF"/>
                </a:solidFill>
                <a:latin typeface="Arial" charset="0"/>
                <a:ea typeface="Arial" charset="0"/>
                <a:cs typeface="Arial" charset="0"/>
              </a:rPr>
              <a:t>Orchestration</a:t>
            </a:r>
          </a:p>
        </p:txBody>
      </p:sp>
      <p:sp>
        <p:nvSpPr>
          <p:cNvPr id="10" name="TextBox 9"/>
          <p:cNvSpPr txBox="1"/>
          <p:nvPr/>
        </p:nvSpPr>
        <p:spPr>
          <a:xfrm>
            <a:off x="622034" y="874602"/>
            <a:ext cx="2506568" cy="2931572"/>
          </a:xfrm>
          <a:prstGeom prst="rect">
            <a:avLst/>
          </a:prstGeom>
          <a:noFill/>
        </p:spPr>
        <p:txBody>
          <a:bodyPr wrap="square" rtlCol="0">
            <a:spAutoFit/>
          </a:bodyPr>
          <a:lstStyle/>
          <a:p>
            <a:pPr marL="257165" indent="-257165" defTabSz="411464" eaLnBrk="0" hangingPunct="0">
              <a:spcAft>
                <a:spcPts val="900"/>
              </a:spcAft>
              <a:buClr>
                <a:srgbClr val="3A9BE0"/>
              </a:buClr>
              <a:buSzPct val="110000"/>
              <a:buFont typeface="Wingdings" charset="2"/>
              <a:buChar char="§"/>
            </a:pPr>
            <a:r>
              <a:rPr lang="en-US" dirty="0">
                <a:solidFill>
                  <a:srgbClr val="2C2E34"/>
                </a:solidFill>
                <a:ea typeface="Arial" charset="0"/>
                <a:cs typeface="Arial" charset="0"/>
              </a:rPr>
              <a:t>Perform activation tests</a:t>
            </a:r>
          </a:p>
          <a:p>
            <a:pPr marL="257165" indent="-257165" defTabSz="411464" eaLnBrk="0" hangingPunct="0">
              <a:spcAft>
                <a:spcPts val="900"/>
              </a:spcAft>
              <a:buClr>
                <a:srgbClr val="3A9BE0"/>
              </a:buClr>
              <a:buSzPct val="110000"/>
              <a:buFont typeface="Wingdings" charset="2"/>
              <a:buChar char="§"/>
            </a:pPr>
            <a:r>
              <a:rPr lang="en-US" dirty="0">
                <a:solidFill>
                  <a:srgbClr val="2C2E34"/>
                </a:solidFill>
                <a:ea typeface="Arial" charset="0"/>
                <a:cs typeface="Arial" charset="0"/>
              </a:rPr>
              <a:t>Test changes</a:t>
            </a:r>
          </a:p>
          <a:p>
            <a:pPr marL="257165" indent="-257165" defTabSz="411464" eaLnBrk="0" hangingPunct="0">
              <a:spcAft>
                <a:spcPts val="900"/>
              </a:spcAft>
              <a:buClr>
                <a:srgbClr val="3A9BE0"/>
              </a:buClr>
              <a:buSzPct val="110000"/>
              <a:buFont typeface="Wingdings" charset="2"/>
              <a:buChar char="§"/>
            </a:pPr>
            <a:r>
              <a:rPr lang="en-US" dirty="0">
                <a:solidFill>
                  <a:srgbClr val="2C2E34"/>
                </a:solidFill>
                <a:ea typeface="Arial" charset="0"/>
                <a:cs typeface="Arial" charset="0"/>
              </a:rPr>
              <a:t>Monitor from customers’ point of view in real-time</a:t>
            </a:r>
          </a:p>
          <a:p>
            <a:pPr marL="257165" indent="-257165" defTabSz="411464" eaLnBrk="0" hangingPunct="0">
              <a:spcAft>
                <a:spcPts val="900"/>
              </a:spcAft>
              <a:buClr>
                <a:srgbClr val="3A9BE0"/>
              </a:buClr>
              <a:buSzPct val="110000"/>
              <a:buFont typeface="Wingdings" charset="2"/>
              <a:buChar char="§"/>
            </a:pPr>
            <a:r>
              <a:rPr lang="en-US" dirty="0">
                <a:solidFill>
                  <a:srgbClr val="2C2E34"/>
                </a:solidFill>
                <a:ea typeface="Arial" charset="0"/>
                <a:cs typeface="Arial" charset="0"/>
              </a:rPr>
              <a:t>Troubleshoot using automated test sequences</a:t>
            </a:r>
          </a:p>
        </p:txBody>
      </p:sp>
      <p:sp>
        <p:nvSpPr>
          <p:cNvPr id="11" name="TextBox 10"/>
          <p:cNvSpPr txBox="1"/>
          <p:nvPr/>
        </p:nvSpPr>
        <p:spPr>
          <a:xfrm>
            <a:off x="6228157" y="818054"/>
            <a:ext cx="2458643" cy="1669688"/>
          </a:xfrm>
          <a:prstGeom prst="rect">
            <a:avLst/>
          </a:prstGeom>
          <a:noFill/>
        </p:spPr>
        <p:txBody>
          <a:bodyPr wrap="square" rtlCol="0">
            <a:spAutoFit/>
          </a:bodyPr>
          <a:lstStyle/>
          <a:p>
            <a:pPr defTabSz="411464" eaLnBrk="0" hangingPunct="0">
              <a:spcAft>
                <a:spcPts val="540"/>
              </a:spcAft>
            </a:pPr>
            <a:r>
              <a:rPr lang="en-US" b="1" dirty="0">
                <a:solidFill>
                  <a:srgbClr val="2C2E34"/>
                </a:solidFill>
                <a:ea typeface="Arial" charset="0"/>
                <a:cs typeface="Arial" charset="0"/>
              </a:rPr>
              <a:t>Key requirements</a:t>
            </a:r>
          </a:p>
          <a:p>
            <a:pPr marL="411480" lvl="1" defTabSz="411464" eaLnBrk="0" hangingPunct="0">
              <a:spcAft>
                <a:spcPts val="540"/>
              </a:spcAft>
            </a:pPr>
            <a:r>
              <a:rPr lang="en-US" dirty="0">
                <a:solidFill>
                  <a:srgbClr val="2C2E34"/>
                </a:solidFill>
                <a:ea typeface="Arial" charset="0"/>
                <a:cs typeface="Arial" charset="0"/>
              </a:rPr>
              <a:t>Multi-layer and multi-domain</a:t>
            </a:r>
          </a:p>
          <a:p>
            <a:pPr marL="411480" lvl="1" defTabSz="411464" eaLnBrk="0" hangingPunct="0">
              <a:spcAft>
                <a:spcPts val="540"/>
              </a:spcAft>
            </a:pPr>
            <a:r>
              <a:rPr lang="en-US" dirty="0">
                <a:solidFill>
                  <a:srgbClr val="2C2E34"/>
                </a:solidFill>
                <a:ea typeface="Arial" charset="0"/>
                <a:cs typeface="Arial" charset="0"/>
              </a:rPr>
              <a:t>Programmable</a:t>
            </a:r>
          </a:p>
          <a:p>
            <a:pPr marL="411480" lvl="1" defTabSz="411464" eaLnBrk="0" hangingPunct="0">
              <a:spcAft>
                <a:spcPts val="540"/>
              </a:spcAft>
            </a:pPr>
            <a:r>
              <a:rPr lang="en-US" dirty="0">
                <a:solidFill>
                  <a:srgbClr val="2C2E34"/>
                </a:solidFill>
                <a:ea typeface="Arial" charset="0"/>
                <a:cs typeface="Arial" charset="0"/>
              </a:rPr>
              <a:t>Software-based</a:t>
            </a:r>
          </a:p>
        </p:txBody>
      </p:sp>
      <p:sp>
        <p:nvSpPr>
          <p:cNvPr id="13" name="Oval 12"/>
          <p:cNvSpPr/>
          <p:nvPr/>
        </p:nvSpPr>
        <p:spPr>
          <a:xfrm>
            <a:off x="6413783" y="1313566"/>
            <a:ext cx="208104" cy="208104"/>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r>
              <a:rPr lang="en-US" sz="1260" b="1" dirty="0">
                <a:solidFill>
                  <a:srgbClr val="FFFFFF"/>
                </a:solidFill>
                <a:latin typeface="Flexo" charset="0"/>
                <a:ea typeface="Flexo" charset="0"/>
                <a:cs typeface="Flexo" charset="0"/>
              </a:rPr>
              <a:t>1</a:t>
            </a:r>
          </a:p>
        </p:txBody>
      </p:sp>
      <p:sp>
        <p:nvSpPr>
          <p:cNvPr id="14" name="Oval 13"/>
          <p:cNvSpPr/>
          <p:nvPr/>
        </p:nvSpPr>
        <p:spPr>
          <a:xfrm>
            <a:off x="6413783" y="1725120"/>
            <a:ext cx="208104" cy="208104"/>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r>
              <a:rPr lang="en-US" sz="1260" b="1" dirty="0">
                <a:solidFill>
                  <a:srgbClr val="FFFFFF"/>
                </a:solidFill>
                <a:latin typeface="Flexo" charset="0"/>
                <a:ea typeface="Flexo" charset="0"/>
                <a:cs typeface="Flexo" charset="0"/>
              </a:rPr>
              <a:t>2</a:t>
            </a:r>
          </a:p>
        </p:txBody>
      </p:sp>
      <p:sp>
        <p:nvSpPr>
          <p:cNvPr id="15" name="Oval 14"/>
          <p:cNvSpPr/>
          <p:nvPr/>
        </p:nvSpPr>
        <p:spPr>
          <a:xfrm>
            <a:off x="6413781" y="2064352"/>
            <a:ext cx="208104" cy="208104"/>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64" eaLnBrk="0" hangingPunct="0"/>
            <a:r>
              <a:rPr lang="en-US" sz="1260" b="1" dirty="0">
                <a:solidFill>
                  <a:srgbClr val="FFFFFF"/>
                </a:solidFill>
                <a:latin typeface="Flexo" charset="0"/>
                <a:ea typeface="Flexo" charset="0"/>
                <a:cs typeface="Flexo" charset="0"/>
              </a:rPr>
              <a:t>3</a:t>
            </a:r>
          </a:p>
        </p:txBody>
      </p:sp>
    </p:spTree>
    <p:extLst>
      <p:ext uri="{BB962C8B-B14F-4D97-AF65-F5344CB8AC3E}">
        <p14:creationId xmlns:p14="http://schemas.microsoft.com/office/powerpoint/2010/main" val="99147498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Active Test and Assurance Dimensions</a:t>
            </a:r>
            <a:endParaRPr lang="en-US" dirty="0">
              <a:latin typeface="Arial" charset="0"/>
              <a:ea typeface="Arial" charset="0"/>
              <a:cs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8054"/>
            <a:ext cx="7821865" cy="4401472"/>
          </a:xfrm>
          <a:prstGeom prst="rect">
            <a:avLst/>
          </a:prstGeom>
        </p:spPr>
      </p:pic>
    </p:spTree>
    <p:extLst>
      <p:ext uri="{BB962C8B-B14F-4D97-AF65-F5344CB8AC3E}">
        <p14:creationId xmlns:p14="http://schemas.microsoft.com/office/powerpoint/2010/main" val="125656262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57200" y="1295723"/>
            <a:ext cx="2502435" cy="3153011"/>
            <a:chOff x="508000" y="1659204"/>
            <a:chExt cx="2780483" cy="3503346"/>
          </a:xfrm>
          <a:effectLst>
            <a:outerShdw dist="88900" dir="2700000" algn="tl" rotWithShape="0">
              <a:schemeClr val="tx1">
                <a:alpha val="20000"/>
              </a:schemeClr>
            </a:outerShdw>
          </a:effectLst>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4595" y="1966544"/>
              <a:ext cx="2773888" cy="2857524"/>
            </a:xfrm>
            <a:prstGeom prst="rect">
              <a:avLst/>
            </a:prstGeom>
            <a:ln w="19050" cap="sq">
              <a:noFill/>
              <a:bevel/>
            </a:ln>
            <a:effectLst>
              <a:outerShdw sx="1000" sy="1000" algn="tl" rotWithShape="0">
                <a:schemeClr val="tx1"/>
              </a:outerShdw>
            </a:effectLst>
          </p:spPr>
        </p:pic>
        <p:sp>
          <p:nvSpPr>
            <p:cNvPr id="48" name="Round Same Side Corner Rectangle 47"/>
            <p:cNvSpPr/>
            <p:nvPr/>
          </p:nvSpPr>
          <p:spPr>
            <a:xfrm>
              <a:off x="508000" y="1659204"/>
              <a:ext cx="2780483" cy="307340"/>
            </a:xfrm>
            <a:prstGeom prst="round2Same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9" name="Oval 48"/>
            <p:cNvSpPr/>
            <p:nvPr/>
          </p:nvSpPr>
          <p:spPr>
            <a:xfrm>
              <a:off x="627381" y="1751520"/>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50" name="Oval 49"/>
            <p:cNvSpPr/>
            <p:nvPr/>
          </p:nvSpPr>
          <p:spPr>
            <a:xfrm>
              <a:off x="846566" y="1751520"/>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51" name="Oval 50"/>
            <p:cNvSpPr/>
            <p:nvPr/>
          </p:nvSpPr>
          <p:spPr>
            <a:xfrm>
              <a:off x="1068371" y="1751520"/>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52" name="Round Same Side Corner Rectangle 51"/>
            <p:cNvSpPr/>
            <p:nvPr/>
          </p:nvSpPr>
          <p:spPr>
            <a:xfrm rot="10800000">
              <a:off x="514595" y="4079268"/>
              <a:ext cx="2773888" cy="1083282"/>
            </a:xfrm>
            <a:prstGeom prst="round2SameRect">
              <a:avLst>
                <a:gd name="adj1" fmla="val 5825"/>
                <a:gd name="adj2" fmla="val 0"/>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53" name="TextBox 52"/>
            <p:cNvSpPr txBox="1"/>
            <p:nvPr/>
          </p:nvSpPr>
          <p:spPr>
            <a:xfrm>
              <a:off x="692556" y="4205410"/>
              <a:ext cx="2411369" cy="830997"/>
            </a:xfrm>
            <a:prstGeom prst="rect">
              <a:avLst/>
            </a:prstGeom>
            <a:noFill/>
          </p:spPr>
          <p:txBody>
            <a:bodyPr wrap="square" lIns="0" tIns="0" rIns="0" bIns="0" rtlCol="0">
              <a:spAutoFit/>
            </a:bodyPr>
            <a:lstStyle/>
            <a:p>
              <a:pPr algn="ctr" defTabSz="411480" eaLnBrk="0" hangingPunct="0"/>
              <a:r>
                <a:rPr lang="en-US" sz="1620" dirty="0">
                  <a:solidFill>
                    <a:srgbClr val="FFFFFF"/>
                  </a:solidFill>
                  <a:ea typeface="Arial" charset="0"/>
                  <a:cs typeface="Arial" charset="0"/>
                </a:rPr>
                <a:t>Service activation tests with birth certificate reports</a:t>
              </a:r>
            </a:p>
          </p:txBody>
        </p:sp>
      </p:grpSp>
      <p:sp>
        <p:nvSpPr>
          <p:cNvPr id="2" name="Title 1"/>
          <p:cNvSpPr>
            <a:spLocks noGrp="1"/>
          </p:cNvSpPr>
          <p:nvPr>
            <p:ph type="title"/>
          </p:nvPr>
        </p:nvSpPr>
        <p:spPr>
          <a:xfrm>
            <a:off x="457200" y="291466"/>
            <a:ext cx="8229600" cy="526588"/>
          </a:xfrm>
          <a:noFill/>
        </p:spPr>
        <p:txBody>
          <a:bodyPr/>
          <a:lstStyle/>
          <a:p>
            <a:r>
              <a:rPr lang="en-US" dirty="0" smtClean="0">
                <a:latin typeface="Arial" charset="0"/>
                <a:ea typeface="Arial" charset="0"/>
                <a:cs typeface="Arial" charset="0"/>
              </a:rPr>
              <a:t>What Do </a:t>
            </a:r>
            <a:r>
              <a:rPr lang="en-US" dirty="0">
                <a:latin typeface="Arial" charset="0"/>
                <a:ea typeface="Arial" charset="0"/>
                <a:cs typeface="Arial" charset="0"/>
              </a:rPr>
              <a:t>Y</a:t>
            </a:r>
            <a:r>
              <a:rPr lang="en-US" dirty="0" smtClean="0">
                <a:latin typeface="Arial" charset="0"/>
                <a:ea typeface="Arial" charset="0"/>
                <a:cs typeface="Arial" charset="0"/>
              </a:rPr>
              <a:t>ou </a:t>
            </a:r>
            <a:r>
              <a:rPr lang="en-US" dirty="0">
                <a:latin typeface="Arial" charset="0"/>
                <a:ea typeface="Arial" charset="0"/>
                <a:cs typeface="Arial" charset="0"/>
              </a:rPr>
              <a:t>G</a:t>
            </a:r>
            <a:r>
              <a:rPr lang="en-US" dirty="0" smtClean="0">
                <a:latin typeface="Arial" charset="0"/>
                <a:ea typeface="Arial" charset="0"/>
                <a:cs typeface="Arial" charset="0"/>
              </a:rPr>
              <a:t>et </a:t>
            </a:r>
            <a:r>
              <a:rPr lang="en-US" dirty="0">
                <a:latin typeface="Arial" charset="0"/>
                <a:ea typeface="Arial" charset="0"/>
                <a:cs typeface="Arial" charset="0"/>
              </a:rPr>
              <a:t>W</a:t>
            </a:r>
            <a:r>
              <a:rPr lang="en-US" dirty="0" smtClean="0">
                <a:latin typeface="Arial" charset="0"/>
                <a:ea typeface="Arial" charset="0"/>
                <a:cs typeface="Arial" charset="0"/>
              </a:rPr>
              <a:t>ith Netrounds?</a:t>
            </a:r>
            <a:endParaRPr lang="en-US" dirty="0">
              <a:latin typeface="Arial" charset="0"/>
              <a:ea typeface="Arial" charset="0"/>
              <a:cs typeface="Arial" charset="0"/>
            </a:endParaRPr>
          </a:p>
        </p:txBody>
      </p:sp>
      <p:sp>
        <p:nvSpPr>
          <p:cNvPr id="13" name="TextBox 12"/>
          <p:cNvSpPr txBox="1"/>
          <p:nvPr/>
        </p:nvSpPr>
        <p:spPr>
          <a:xfrm>
            <a:off x="457200" y="943454"/>
            <a:ext cx="2502435" cy="249299"/>
          </a:xfrm>
          <a:prstGeom prst="rect">
            <a:avLst/>
          </a:prstGeom>
          <a:noFill/>
        </p:spPr>
        <p:txBody>
          <a:bodyPr wrap="square" lIns="0" tIns="0" rIns="0" bIns="0" rtlCol="0">
            <a:spAutoFit/>
          </a:bodyPr>
          <a:lstStyle/>
          <a:p>
            <a:pPr algn="ctr" defTabSz="411480" eaLnBrk="0" hangingPunct="0"/>
            <a:r>
              <a:rPr lang="en-US" sz="1620" b="1" dirty="0">
                <a:solidFill>
                  <a:srgbClr val="2C2E34"/>
                </a:solidFill>
                <a:ea typeface="Arial" charset="0"/>
                <a:cs typeface="Arial" charset="0"/>
              </a:rPr>
              <a:t>Test Delivered Services</a:t>
            </a:r>
          </a:p>
        </p:txBody>
      </p:sp>
      <p:sp>
        <p:nvSpPr>
          <p:cNvPr id="14" name="TextBox 13"/>
          <p:cNvSpPr txBox="1"/>
          <p:nvPr/>
        </p:nvSpPr>
        <p:spPr>
          <a:xfrm>
            <a:off x="3322040" y="943454"/>
            <a:ext cx="2529356" cy="249299"/>
          </a:xfrm>
          <a:prstGeom prst="rect">
            <a:avLst/>
          </a:prstGeom>
          <a:noFill/>
        </p:spPr>
        <p:txBody>
          <a:bodyPr wrap="square" lIns="0" tIns="0" rIns="0" bIns="0" rtlCol="0">
            <a:spAutoFit/>
          </a:bodyPr>
          <a:lstStyle/>
          <a:p>
            <a:pPr algn="ctr" defTabSz="411480" eaLnBrk="0" hangingPunct="0"/>
            <a:r>
              <a:rPr lang="en-US" sz="1620" b="1" dirty="0">
                <a:solidFill>
                  <a:srgbClr val="2C2E34"/>
                </a:solidFill>
                <a:ea typeface="Arial" charset="0"/>
                <a:cs typeface="Arial" charset="0"/>
              </a:rPr>
              <a:t>Discover Issues Earlier</a:t>
            </a:r>
          </a:p>
        </p:txBody>
      </p:sp>
      <p:sp>
        <p:nvSpPr>
          <p:cNvPr id="15" name="TextBox 14"/>
          <p:cNvSpPr txBox="1"/>
          <p:nvPr/>
        </p:nvSpPr>
        <p:spPr>
          <a:xfrm>
            <a:off x="6213800" y="943454"/>
            <a:ext cx="2473000" cy="249299"/>
          </a:xfrm>
          <a:prstGeom prst="rect">
            <a:avLst/>
          </a:prstGeom>
          <a:noFill/>
        </p:spPr>
        <p:txBody>
          <a:bodyPr wrap="square" lIns="0" tIns="0" rIns="0" bIns="0" rtlCol="0">
            <a:spAutoFit/>
          </a:bodyPr>
          <a:lstStyle/>
          <a:p>
            <a:pPr algn="ctr" defTabSz="411480" eaLnBrk="0" hangingPunct="0"/>
            <a:r>
              <a:rPr lang="en-US" sz="1620" b="1" dirty="0">
                <a:solidFill>
                  <a:srgbClr val="2C2E34"/>
                </a:solidFill>
                <a:ea typeface="Arial" charset="0"/>
                <a:cs typeface="Arial" charset="0"/>
              </a:rPr>
              <a:t>Resolve Problems Faster</a:t>
            </a:r>
          </a:p>
        </p:txBody>
      </p:sp>
      <p:grpSp>
        <p:nvGrpSpPr>
          <p:cNvPr id="6" name="Group 5"/>
          <p:cNvGrpSpPr/>
          <p:nvPr/>
        </p:nvGrpSpPr>
        <p:grpSpPr>
          <a:xfrm>
            <a:off x="3322040" y="1295086"/>
            <a:ext cx="2508345" cy="3153649"/>
            <a:chOff x="3691155" y="1658496"/>
            <a:chExt cx="2787050" cy="3504054"/>
          </a:xfrm>
          <a:effectLst>
            <a:outerShdw dist="88900" dir="2700000" algn="tl" rotWithShape="0">
              <a:schemeClr val="tx1">
                <a:alpha val="20000"/>
              </a:schemeClr>
            </a:outerShdw>
          </a:effectLst>
        </p:grpSpPr>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1155" y="1938100"/>
              <a:ext cx="2787049" cy="1491375"/>
            </a:xfrm>
            <a:prstGeom prst="rect">
              <a:avLst/>
            </a:prstGeom>
            <a:ln>
              <a:noFill/>
            </a:ln>
            <a:effectLst>
              <a:outerShdw sx="1000" sy="1000" algn="t" rotWithShape="0">
                <a:prstClr val="black"/>
              </a:outerShdw>
            </a:effectLst>
          </p:spPr>
        </p:pic>
        <p:sp>
          <p:nvSpPr>
            <p:cNvPr id="39" name="Round Same Side Corner Rectangle 38"/>
            <p:cNvSpPr/>
            <p:nvPr/>
          </p:nvSpPr>
          <p:spPr>
            <a:xfrm>
              <a:off x="3697721" y="1658496"/>
              <a:ext cx="2780483" cy="307340"/>
            </a:xfrm>
            <a:prstGeom prst="round2Same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0" name="Oval 39"/>
            <p:cNvSpPr/>
            <p:nvPr/>
          </p:nvSpPr>
          <p:spPr>
            <a:xfrm>
              <a:off x="3817102" y="1750812"/>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1" name="Oval 40"/>
            <p:cNvSpPr/>
            <p:nvPr/>
          </p:nvSpPr>
          <p:spPr>
            <a:xfrm>
              <a:off x="4036287" y="1750812"/>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2" name="Oval 41"/>
            <p:cNvSpPr/>
            <p:nvPr/>
          </p:nvSpPr>
          <p:spPr>
            <a:xfrm>
              <a:off x="4258092" y="1750812"/>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7751" y="3255608"/>
              <a:ext cx="2780454" cy="1257150"/>
            </a:xfrm>
            <a:prstGeom prst="rect">
              <a:avLst/>
            </a:prstGeom>
            <a:ln>
              <a:noFill/>
            </a:ln>
            <a:effectLst>
              <a:outerShdw sx="1000" sy="1000" algn="t" rotWithShape="0">
                <a:prstClr val="black"/>
              </a:outerShdw>
            </a:effectLst>
          </p:spPr>
        </p:pic>
        <p:sp>
          <p:nvSpPr>
            <p:cNvPr id="35" name="Round Same Side Corner Rectangle 34"/>
            <p:cNvSpPr/>
            <p:nvPr/>
          </p:nvSpPr>
          <p:spPr>
            <a:xfrm rot="10800000">
              <a:off x="3704288" y="4079268"/>
              <a:ext cx="2773916" cy="1083282"/>
            </a:xfrm>
            <a:prstGeom prst="round2SameRect">
              <a:avLst>
                <a:gd name="adj1" fmla="val 5825"/>
                <a:gd name="adj2" fmla="val 0"/>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36" name="TextBox 35"/>
            <p:cNvSpPr txBox="1"/>
            <p:nvPr/>
          </p:nvSpPr>
          <p:spPr>
            <a:xfrm>
              <a:off x="3892993" y="4205409"/>
              <a:ext cx="2374014" cy="830997"/>
            </a:xfrm>
            <a:prstGeom prst="rect">
              <a:avLst/>
            </a:prstGeom>
            <a:noFill/>
          </p:spPr>
          <p:txBody>
            <a:bodyPr wrap="square" lIns="0" tIns="0" rIns="0" bIns="0" rtlCol="0">
              <a:spAutoFit/>
            </a:bodyPr>
            <a:lstStyle/>
            <a:p>
              <a:pPr algn="ctr" defTabSz="411480" eaLnBrk="0" hangingPunct="0"/>
              <a:r>
                <a:rPr lang="en-US" sz="1620" dirty="0">
                  <a:solidFill>
                    <a:srgbClr val="FFFFFF"/>
                  </a:solidFill>
                  <a:ea typeface="Arial" charset="0"/>
                  <a:cs typeface="Arial" charset="0"/>
                </a:rPr>
                <a:t>Real-time SLA dashboard with service KPI drill-down</a:t>
              </a:r>
            </a:p>
          </p:txBody>
        </p:sp>
      </p:grpSp>
      <p:grpSp>
        <p:nvGrpSpPr>
          <p:cNvPr id="5" name="Group 4"/>
          <p:cNvGrpSpPr/>
          <p:nvPr/>
        </p:nvGrpSpPr>
        <p:grpSpPr>
          <a:xfrm>
            <a:off x="6184366" y="1295086"/>
            <a:ext cx="2502435" cy="3153648"/>
            <a:chOff x="6871517" y="1658496"/>
            <a:chExt cx="2780483" cy="3504054"/>
          </a:xfrm>
          <a:effectLst>
            <a:outerShdw dist="88900" dir="2700000" algn="tl" rotWithShape="0">
              <a:schemeClr val="tx1">
                <a:alpha val="20000"/>
              </a:schemeClr>
            </a:outerShdw>
          </a:effectLst>
        </p:grpSpPr>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71517" y="1991944"/>
              <a:ext cx="2780483" cy="2162280"/>
            </a:xfrm>
            <a:prstGeom prst="rect">
              <a:avLst/>
            </a:prstGeom>
            <a:ln>
              <a:noFill/>
            </a:ln>
            <a:effectLst>
              <a:outerShdw sx="1000" sy="1000" algn="t" rotWithShape="0">
                <a:prstClr val="black"/>
              </a:outerShdw>
            </a:effectLst>
          </p:spPr>
        </p:pic>
        <p:sp>
          <p:nvSpPr>
            <p:cNvPr id="31" name="Round Same Side Corner Rectangle 30"/>
            <p:cNvSpPr/>
            <p:nvPr/>
          </p:nvSpPr>
          <p:spPr>
            <a:xfrm>
              <a:off x="6871517" y="1658496"/>
              <a:ext cx="2780483" cy="307340"/>
            </a:xfrm>
            <a:prstGeom prst="round2Same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33" name="Oval 32"/>
            <p:cNvSpPr/>
            <p:nvPr/>
          </p:nvSpPr>
          <p:spPr>
            <a:xfrm>
              <a:off x="6990898" y="1750812"/>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3" name="Oval 42"/>
            <p:cNvSpPr/>
            <p:nvPr/>
          </p:nvSpPr>
          <p:spPr>
            <a:xfrm>
              <a:off x="7210083" y="1750812"/>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4" name="Oval 43"/>
            <p:cNvSpPr/>
            <p:nvPr/>
          </p:nvSpPr>
          <p:spPr>
            <a:xfrm>
              <a:off x="7431888" y="1750812"/>
              <a:ext cx="109488" cy="1094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5" name="Round Same Side Corner Rectangle 44"/>
            <p:cNvSpPr/>
            <p:nvPr/>
          </p:nvSpPr>
          <p:spPr>
            <a:xfrm rot="10800000">
              <a:off x="6871517" y="4079268"/>
              <a:ext cx="2780483" cy="1083282"/>
            </a:xfrm>
            <a:prstGeom prst="round2SameRect">
              <a:avLst>
                <a:gd name="adj1" fmla="val 5825"/>
                <a:gd name="adj2" fmla="val 0"/>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sp>
          <p:nvSpPr>
            <p:cNvPr id="46" name="TextBox 45"/>
            <p:cNvSpPr txBox="1"/>
            <p:nvPr/>
          </p:nvSpPr>
          <p:spPr>
            <a:xfrm>
              <a:off x="7078034" y="4205408"/>
              <a:ext cx="2367447" cy="830997"/>
            </a:xfrm>
            <a:prstGeom prst="rect">
              <a:avLst/>
            </a:prstGeom>
            <a:noFill/>
          </p:spPr>
          <p:txBody>
            <a:bodyPr wrap="square" lIns="0" tIns="0" rIns="0" bIns="0" rtlCol="0">
              <a:spAutoFit/>
            </a:bodyPr>
            <a:lstStyle/>
            <a:p>
              <a:pPr algn="ctr" defTabSz="411480" eaLnBrk="0" hangingPunct="0"/>
              <a:r>
                <a:rPr lang="en-US" sz="1620" dirty="0">
                  <a:solidFill>
                    <a:srgbClr val="FFFFFF"/>
                  </a:solidFill>
                  <a:ea typeface="Arial" charset="0"/>
                  <a:cs typeface="Arial" charset="0"/>
                </a:rPr>
                <a:t>Interactive test sequence builder with remote execution</a:t>
              </a:r>
            </a:p>
          </p:txBody>
        </p:sp>
        <p:sp>
          <p:nvSpPr>
            <p:cNvPr id="4" name="Rectangle 3"/>
            <p:cNvSpPr/>
            <p:nvPr/>
          </p:nvSpPr>
          <p:spPr>
            <a:xfrm>
              <a:off x="6871517" y="1959934"/>
              <a:ext cx="2780483" cy="45719"/>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Calibri"/>
              </a:endParaRPr>
            </a:p>
          </p:txBody>
        </p:sp>
      </p:grpSp>
      <p:pic>
        <p:nvPicPr>
          <p:cNvPr id="37" name="Picture 3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840342">
            <a:off x="7732668" y="2828210"/>
            <a:ext cx="1107797" cy="475754"/>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7"/>
          <a:stretch>
            <a:fillRect/>
          </a:stretch>
        </p:blipFill>
        <p:spPr>
          <a:xfrm>
            <a:off x="510679" y="1645361"/>
            <a:ext cx="1737614" cy="221299"/>
          </a:xfrm>
          <a:prstGeom prst="rect">
            <a:avLst/>
          </a:prstGeom>
        </p:spPr>
      </p:pic>
    </p:spTree>
    <p:extLst>
      <p:ext uri="{BB962C8B-B14F-4D97-AF65-F5344CB8AC3E}">
        <p14:creationId xmlns:p14="http://schemas.microsoft.com/office/powerpoint/2010/main" val="14435927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Problems Identified by Netrounds – Examples </a:t>
            </a:r>
            <a:endParaRPr lang="en-US" dirty="0">
              <a:latin typeface="Arial" charset="0"/>
              <a:ea typeface="Arial" charset="0"/>
              <a:cs typeface="Arial" charset="0"/>
            </a:endParaRPr>
          </a:p>
        </p:txBody>
      </p:sp>
      <p:sp>
        <p:nvSpPr>
          <p:cNvPr id="54" name="Rounded Rectangle 53"/>
          <p:cNvSpPr/>
          <p:nvPr/>
        </p:nvSpPr>
        <p:spPr>
          <a:xfrm>
            <a:off x="686881" y="4157722"/>
            <a:ext cx="7714169" cy="335883"/>
          </a:xfrm>
          <a:prstGeom prst="roundRect">
            <a:avLst>
              <a:gd name="adj" fmla="val 24552"/>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spcAft>
                <a:spcPts val="540"/>
              </a:spcAft>
            </a:pPr>
            <a:r>
              <a:rPr lang="en-US" sz="1530" dirty="0">
                <a:solidFill>
                  <a:srgbClr val="FFFFFF"/>
                </a:solidFill>
                <a:latin typeface="Flexo" charset="0"/>
                <a:ea typeface="Flexo" charset="0"/>
                <a:cs typeface="Flexo" charset="0"/>
              </a:rPr>
              <a:t>Netrounds works across network domains and network layers</a:t>
            </a:r>
          </a:p>
        </p:txBody>
      </p:sp>
      <p:sp>
        <p:nvSpPr>
          <p:cNvPr id="55" name="Content Placeholder 2"/>
          <p:cNvSpPr txBox="1">
            <a:spLocks/>
          </p:cNvSpPr>
          <p:nvPr/>
        </p:nvSpPr>
        <p:spPr>
          <a:xfrm>
            <a:off x="604073" y="2013666"/>
            <a:ext cx="2473167" cy="2484597"/>
          </a:xfrm>
          <a:prstGeom prst="rect">
            <a:avLst/>
          </a:prstGeom>
        </p:spPr>
        <p:txBody>
          <a:bodyPr lIns="0" tIns="0" rIns="0" bIns="0"/>
          <a:lstStyle>
            <a:lvl1pPr marL="269875" indent="-269875" algn="l" defTabSz="457200" rtl="0" eaLnBrk="0" fontAlgn="base" hangingPunct="0">
              <a:spcBef>
                <a:spcPts val="1125"/>
              </a:spcBef>
              <a:spcAft>
                <a:spcPct val="0"/>
              </a:spcAft>
              <a:buClr>
                <a:schemeClr val="tx2"/>
              </a:buClr>
              <a:buSzPct val="110000"/>
              <a:buFont typeface="Wingdings" charset="2"/>
              <a:buChar char="§"/>
              <a:defRPr sz="1800" b="0" i="0" kern="1200" baseline="0">
                <a:solidFill>
                  <a:schemeClr val="tx1"/>
                </a:solidFill>
                <a:latin typeface="Flexo Medium" charset="0"/>
                <a:ea typeface="Flexo Medium" charset="0"/>
                <a:cs typeface="Flexo Medium" charset="0"/>
              </a:defRPr>
            </a:lvl1pPr>
            <a:lvl2pPr marL="720000" indent="-257175" algn="l" defTabSz="457200" rtl="0" eaLnBrk="0" fontAlgn="base" hangingPunct="0">
              <a:spcBef>
                <a:spcPts val="438"/>
              </a:spcBef>
              <a:spcAft>
                <a:spcPct val="0"/>
              </a:spcAft>
              <a:buClr>
                <a:srgbClr val="3A9BE0"/>
              </a:buClr>
              <a:buSzPct val="110000"/>
              <a:buFont typeface="Wingdings" charset="2"/>
              <a:buChar char="§"/>
              <a:defRPr sz="1600" b="0" i="0" kern="1200">
                <a:solidFill>
                  <a:schemeClr val="tx1"/>
                </a:solidFill>
                <a:latin typeface="Flexo Medium" charset="0"/>
                <a:ea typeface="Flexo Medium" charset="0"/>
                <a:cs typeface="Flexo Medium" charset="0"/>
              </a:defRPr>
            </a:lvl2pPr>
            <a:lvl3pPr marL="1143000" indent="-228600" algn="l" defTabSz="457200" rtl="0" eaLnBrk="0" fontAlgn="base" hangingPunct="0">
              <a:spcBef>
                <a:spcPct val="20000"/>
              </a:spcBef>
              <a:spcAft>
                <a:spcPct val="0"/>
              </a:spcAft>
              <a:buClr>
                <a:srgbClr val="3A9BE0"/>
              </a:buClr>
              <a:buSzPct val="100000"/>
              <a:buFont typeface="Wingdings" charset="2"/>
              <a:buChar char="§"/>
              <a:defRPr sz="1600" b="0" i="0" kern="1200">
                <a:solidFill>
                  <a:schemeClr val="tx1"/>
                </a:solidFill>
                <a:latin typeface="Flexo Medium" charset="0"/>
                <a:ea typeface="Flexo Medium" charset="0"/>
                <a:cs typeface="Flexo Medium" charset="0"/>
              </a:defRPr>
            </a:lvl3pPr>
            <a:lvl4pPr marL="1600200" indent="-228600" algn="l" defTabSz="457200" rtl="0" eaLnBrk="0" fontAlgn="base" hangingPunct="0">
              <a:spcBef>
                <a:spcPct val="20000"/>
              </a:spcBef>
              <a:spcAft>
                <a:spcPct val="0"/>
              </a:spcAft>
              <a:buClr>
                <a:srgbClr val="3A9BE0"/>
              </a:buClr>
              <a:buSzPct val="100000"/>
              <a:buFont typeface="Wingdings" charset="2"/>
              <a:buChar char="§"/>
              <a:defRPr sz="1600" b="0" i="0" kern="1200">
                <a:solidFill>
                  <a:schemeClr val="tx1"/>
                </a:solidFill>
                <a:latin typeface="Flexo Medium" charset="0"/>
                <a:ea typeface="Flexo Medium" charset="0"/>
                <a:cs typeface="Flexo Medium" charset="0"/>
              </a:defRPr>
            </a:lvl4pPr>
            <a:lvl5pPr marL="2057400" indent="-228600" algn="l" defTabSz="457200" rtl="0" eaLnBrk="0" fontAlgn="base" hangingPunct="0">
              <a:spcBef>
                <a:spcPct val="20000"/>
              </a:spcBef>
              <a:spcAft>
                <a:spcPct val="0"/>
              </a:spcAft>
              <a:buClr>
                <a:srgbClr val="3A9BE0"/>
              </a:buClr>
              <a:buSzPct val="100000"/>
              <a:buFont typeface="Wingdings" charset="2"/>
              <a:buChar char="§"/>
              <a:defRPr sz="1600" b="0" i="0" kern="1200">
                <a:solidFill>
                  <a:schemeClr val="tx1"/>
                </a:solidFill>
                <a:latin typeface="Flexo Medium" charset="0"/>
                <a:ea typeface="Flexo Medium" charset="0"/>
                <a:cs typeface="Flexo Medium"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11480" eaLnBrk="1" hangingPunct="1">
              <a:spcBef>
                <a:spcPts val="1013"/>
              </a:spcBef>
              <a:buClr>
                <a:srgbClr val="3A9BE0"/>
              </a:buClr>
              <a:buNone/>
            </a:pPr>
            <a:r>
              <a:rPr lang="en-US" altLang="en-US" sz="1620" b="1" dirty="0">
                <a:solidFill>
                  <a:srgbClr val="2C2E34"/>
                </a:solidFill>
                <a:latin typeface="Arial" charset="0"/>
                <a:ea typeface="Arial" charset="0"/>
                <a:cs typeface="Arial" charset="0"/>
              </a:rPr>
              <a:t>IP Core and Mobile Backhaul Performance</a:t>
            </a:r>
          </a:p>
        </p:txBody>
      </p:sp>
      <p:sp>
        <p:nvSpPr>
          <p:cNvPr id="56" name="Content Placeholder 2"/>
          <p:cNvSpPr txBox="1">
            <a:spLocks/>
          </p:cNvSpPr>
          <p:nvPr/>
        </p:nvSpPr>
        <p:spPr bwMode="auto">
          <a:xfrm>
            <a:off x="6349299" y="1999763"/>
            <a:ext cx="2550319" cy="235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19138" indent="-257175">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defTabSz="411480">
              <a:spcBef>
                <a:spcPts val="1013"/>
              </a:spcBef>
              <a:buNone/>
            </a:pPr>
            <a:r>
              <a:rPr lang="en-US" altLang="en-US" sz="1620" b="1" dirty="0">
                <a:solidFill>
                  <a:srgbClr val="2C2E34"/>
                </a:solidFill>
                <a:latin typeface="Arial" charset="0"/>
                <a:ea typeface="Arial" charset="0"/>
                <a:cs typeface="Arial" charset="0"/>
              </a:rPr>
              <a:t>Digital TV and Voice Transport</a:t>
            </a:r>
          </a:p>
        </p:txBody>
      </p:sp>
      <p:sp>
        <p:nvSpPr>
          <p:cNvPr id="57" name="Content Placeholder 2"/>
          <p:cNvSpPr txBox="1">
            <a:spLocks/>
          </p:cNvSpPr>
          <p:nvPr/>
        </p:nvSpPr>
        <p:spPr bwMode="auto">
          <a:xfrm>
            <a:off x="3320955" y="2015840"/>
            <a:ext cx="2446020" cy="21288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19138" indent="-257175">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defTabSz="411480">
              <a:spcBef>
                <a:spcPts val="1013"/>
              </a:spcBef>
              <a:buNone/>
            </a:pPr>
            <a:r>
              <a:rPr lang="en-US" altLang="en-US" sz="1620" b="1" dirty="0">
                <a:solidFill>
                  <a:srgbClr val="2C2E34"/>
                </a:solidFill>
                <a:latin typeface="Arial" charset="0"/>
                <a:ea typeface="Arial" charset="0"/>
                <a:cs typeface="Arial" charset="0"/>
              </a:rPr>
              <a:t>Dynamic and Managed VPN Services</a:t>
            </a:r>
          </a:p>
        </p:txBody>
      </p:sp>
      <p:grpSp>
        <p:nvGrpSpPr>
          <p:cNvPr id="58" name="Group 57"/>
          <p:cNvGrpSpPr>
            <a:grpSpLocks noChangeAspect="1"/>
          </p:cNvGrpSpPr>
          <p:nvPr/>
        </p:nvGrpSpPr>
        <p:grpSpPr>
          <a:xfrm>
            <a:off x="1012924" y="1111509"/>
            <a:ext cx="1353218" cy="779008"/>
            <a:chOff x="3363913" y="2593975"/>
            <a:chExt cx="2779712" cy="1600200"/>
          </a:xfrm>
          <a:solidFill>
            <a:srgbClr val="3A9BE0"/>
          </a:solidFill>
        </p:grpSpPr>
        <p:sp>
          <p:nvSpPr>
            <p:cNvPr id="59" name="Freeform 21"/>
            <p:cNvSpPr>
              <a:spLocks noChangeArrowheads="1"/>
            </p:cNvSpPr>
            <p:nvPr/>
          </p:nvSpPr>
          <p:spPr bwMode="auto">
            <a:xfrm>
              <a:off x="3711575" y="3030538"/>
              <a:ext cx="871538" cy="1163637"/>
            </a:xfrm>
            <a:custGeom>
              <a:avLst/>
              <a:gdLst>
                <a:gd name="T0" fmla="*/ 2389 w 2423"/>
                <a:gd name="T1" fmla="*/ 3081 h 3231"/>
                <a:gd name="T2" fmla="*/ 1324 w 2423"/>
                <a:gd name="T3" fmla="*/ 655 h 3231"/>
                <a:gd name="T4" fmla="*/ 1211 w 2423"/>
                <a:gd name="T5" fmla="*/ 0 h 3231"/>
                <a:gd name="T6" fmla="*/ 1098 w 2423"/>
                <a:gd name="T7" fmla="*/ 656 h 3231"/>
                <a:gd name="T8" fmla="*/ 33 w 2423"/>
                <a:gd name="T9" fmla="*/ 3082 h 3231"/>
                <a:gd name="T10" fmla="*/ 130 w 2423"/>
                <a:gd name="T11" fmla="*/ 3197 h 3231"/>
                <a:gd name="T12" fmla="*/ 1211 w 2423"/>
                <a:gd name="T13" fmla="*/ 2672 h 3231"/>
                <a:gd name="T14" fmla="*/ 2293 w 2423"/>
                <a:gd name="T15" fmla="*/ 3196 h 3231"/>
                <a:gd name="T16" fmla="*/ 2390 w 2423"/>
                <a:gd name="T17" fmla="*/ 3081 h 3231"/>
                <a:gd name="T18" fmla="*/ 2389 w 2423"/>
                <a:gd name="T19" fmla="*/ 3081 h 3231"/>
                <a:gd name="T20" fmla="*/ 1792 w 2423"/>
                <a:gd name="T21" fmla="*/ 2114 h 3231"/>
                <a:gd name="T22" fmla="*/ 1405 w 2423"/>
                <a:gd name="T23" fmla="*/ 1917 h 3231"/>
                <a:gd name="T24" fmla="*/ 1647 w 2423"/>
                <a:gd name="T25" fmla="*/ 1802 h 3231"/>
                <a:gd name="T26" fmla="*/ 1792 w 2423"/>
                <a:gd name="T27" fmla="*/ 2113 h 3231"/>
                <a:gd name="T28" fmla="*/ 1792 w 2423"/>
                <a:gd name="T29" fmla="*/ 2114 h 3231"/>
                <a:gd name="T30" fmla="*/ 1211 w 2423"/>
                <a:gd name="T31" fmla="*/ 802 h 3231"/>
                <a:gd name="T32" fmla="*/ 1582 w 2423"/>
                <a:gd name="T33" fmla="*/ 1655 h 3231"/>
                <a:gd name="T34" fmla="*/ 1211 w 2423"/>
                <a:gd name="T35" fmla="*/ 1835 h 3231"/>
                <a:gd name="T36" fmla="*/ 840 w 2423"/>
                <a:gd name="T37" fmla="*/ 1655 h 3231"/>
                <a:gd name="T38" fmla="*/ 1211 w 2423"/>
                <a:gd name="T39" fmla="*/ 803 h 3231"/>
                <a:gd name="T40" fmla="*/ 1211 w 2423"/>
                <a:gd name="T41" fmla="*/ 802 h 3231"/>
                <a:gd name="T42" fmla="*/ 775 w 2423"/>
                <a:gd name="T43" fmla="*/ 1803 h 3231"/>
                <a:gd name="T44" fmla="*/ 1017 w 2423"/>
                <a:gd name="T45" fmla="*/ 1917 h 3231"/>
                <a:gd name="T46" fmla="*/ 630 w 2423"/>
                <a:gd name="T47" fmla="*/ 2113 h 3231"/>
                <a:gd name="T48" fmla="*/ 775 w 2423"/>
                <a:gd name="T49" fmla="*/ 1802 h 3231"/>
                <a:gd name="T50" fmla="*/ 775 w 2423"/>
                <a:gd name="T51" fmla="*/ 1803 h 3231"/>
                <a:gd name="T52" fmla="*/ 259 w 2423"/>
                <a:gd name="T53" fmla="*/ 2950 h 3231"/>
                <a:gd name="T54" fmla="*/ 533 w 2423"/>
                <a:gd name="T55" fmla="*/ 2343 h 3231"/>
                <a:gd name="T56" fmla="*/ 1017 w 2423"/>
                <a:gd name="T57" fmla="*/ 2589 h 3231"/>
                <a:gd name="T58" fmla="*/ 259 w 2423"/>
                <a:gd name="T59" fmla="*/ 2950 h 3231"/>
                <a:gd name="T60" fmla="*/ 711 w 2423"/>
                <a:gd name="T61" fmla="*/ 2261 h 3231"/>
                <a:gd name="T62" fmla="*/ 1211 w 2423"/>
                <a:gd name="T63" fmla="*/ 2016 h 3231"/>
                <a:gd name="T64" fmla="*/ 1711 w 2423"/>
                <a:gd name="T65" fmla="*/ 2261 h 3231"/>
                <a:gd name="T66" fmla="*/ 1211 w 2423"/>
                <a:gd name="T67" fmla="*/ 2491 h 3231"/>
                <a:gd name="T68" fmla="*/ 711 w 2423"/>
                <a:gd name="T69" fmla="*/ 2261 h 3231"/>
                <a:gd name="T70" fmla="*/ 1405 w 2423"/>
                <a:gd name="T71" fmla="*/ 2589 h 3231"/>
                <a:gd name="T72" fmla="*/ 1889 w 2423"/>
                <a:gd name="T73" fmla="*/ 2343 h 3231"/>
                <a:gd name="T74" fmla="*/ 2163 w 2423"/>
                <a:gd name="T75" fmla="*/ 2950 h 3231"/>
                <a:gd name="T76" fmla="*/ 1405 w 2423"/>
                <a:gd name="T77" fmla="*/ 2589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23" h="3231">
                  <a:moveTo>
                    <a:pt x="2389" y="3081"/>
                  </a:moveTo>
                  <a:lnTo>
                    <a:pt x="1324" y="655"/>
                  </a:lnTo>
                  <a:cubicBezTo>
                    <a:pt x="1679" y="524"/>
                    <a:pt x="1582" y="0"/>
                    <a:pt x="1211" y="0"/>
                  </a:cubicBezTo>
                  <a:cubicBezTo>
                    <a:pt x="840" y="0"/>
                    <a:pt x="743" y="525"/>
                    <a:pt x="1098" y="656"/>
                  </a:cubicBezTo>
                  <a:lnTo>
                    <a:pt x="33" y="3082"/>
                  </a:lnTo>
                  <a:cubicBezTo>
                    <a:pt x="0" y="3148"/>
                    <a:pt x="66" y="3230"/>
                    <a:pt x="130" y="3197"/>
                  </a:cubicBezTo>
                  <a:lnTo>
                    <a:pt x="1211" y="2672"/>
                  </a:lnTo>
                  <a:lnTo>
                    <a:pt x="2293" y="3196"/>
                  </a:lnTo>
                  <a:cubicBezTo>
                    <a:pt x="2357" y="3229"/>
                    <a:pt x="2422" y="3146"/>
                    <a:pt x="2390" y="3081"/>
                  </a:cubicBezTo>
                  <a:lnTo>
                    <a:pt x="2389" y="3081"/>
                  </a:lnTo>
                  <a:close/>
                  <a:moveTo>
                    <a:pt x="1792" y="2114"/>
                  </a:moveTo>
                  <a:lnTo>
                    <a:pt x="1405" y="1917"/>
                  </a:lnTo>
                  <a:lnTo>
                    <a:pt x="1647" y="1802"/>
                  </a:lnTo>
                  <a:lnTo>
                    <a:pt x="1792" y="2113"/>
                  </a:lnTo>
                  <a:lnTo>
                    <a:pt x="1792" y="2114"/>
                  </a:lnTo>
                  <a:close/>
                  <a:moveTo>
                    <a:pt x="1211" y="802"/>
                  </a:moveTo>
                  <a:lnTo>
                    <a:pt x="1582" y="1655"/>
                  </a:lnTo>
                  <a:lnTo>
                    <a:pt x="1211" y="1835"/>
                  </a:lnTo>
                  <a:lnTo>
                    <a:pt x="840" y="1655"/>
                  </a:lnTo>
                  <a:lnTo>
                    <a:pt x="1211" y="803"/>
                  </a:lnTo>
                  <a:lnTo>
                    <a:pt x="1211" y="802"/>
                  </a:lnTo>
                  <a:close/>
                  <a:moveTo>
                    <a:pt x="775" y="1803"/>
                  </a:moveTo>
                  <a:lnTo>
                    <a:pt x="1017" y="1917"/>
                  </a:lnTo>
                  <a:lnTo>
                    <a:pt x="630" y="2113"/>
                  </a:lnTo>
                  <a:lnTo>
                    <a:pt x="775" y="1802"/>
                  </a:lnTo>
                  <a:lnTo>
                    <a:pt x="775" y="1803"/>
                  </a:lnTo>
                  <a:close/>
                  <a:moveTo>
                    <a:pt x="259" y="2950"/>
                  </a:moveTo>
                  <a:lnTo>
                    <a:pt x="533" y="2343"/>
                  </a:lnTo>
                  <a:lnTo>
                    <a:pt x="1017" y="2589"/>
                  </a:lnTo>
                  <a:lnTo>
                    <a:pt x="259" y="2950"/>
                  </a:lnTo>
                  <a:close/>
                  <a:moveTo>
                    <a:pt x="711" y="2261"/>
                  </a:moveTo>
                  <a:lnTo>
                    <a:pt x="1211" y="2016"/>
                  </a:lnTo>
                  <a:lnTo>
                    <a:pt x="1711" y="2261"/>
                  </a:lnTo>
                  <a:lnTo>
                    <a:pt x="1211" y="2491"/>
                  </a:lnTo>
                  <a:lnTo>
                    <a:pt x="711" y="2261"/>
                  </a:lnTo>
                  <a:close/>
                  <a:moveTo>
                    <a:pt x="1405" y="2589"/>
                  </a:moveTo>
                  <a:lnTo>
                    <a:pt x="1889" y="2343"/>
                  </a:lnTo>
                  <a:lnTo>
                    <a:pt x="2163" y="2950"/>
                  </a:lnTo>
                  <a:lnTo>
                    <a:pt x="1405" y="2589"/>
                  </a:ln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0" name="Freeform 22"/>
            <p:cNvSpPr>
              <a:spLocks noChangeArrowheads="1"/>
            </p:cNvSpPr>
            <p:nvPr/>
          </p:nvSpPr>
          <p:spPr bwMode="auto">
            <a:xfrm>
              <a:off x="3625850" y="2740025"/>
              <a:ext cx="1046163" cy="727075"/>
            </a:xfrm>
            <a:custGeom>
              <a:avLst/>
              <a:gdLst>
                <a:gd name="T0" fmla="*/ 2162 w 2907"/>
                <a:gd name="T1" fmla="*/ 1953 h 2020"/>
                <a:gd name="T2" fmla="*/ 1320 w 2907"/>
                <a:gd name="T3" fmla="*/ 98 h 2020"/>
                <a:gd name="T4" fmla="*/ 676 w 2907"/>
                <a:gd name="T5" fmla="*/ 1953 h 2020"/>
                <a:gd name="T6" fmla="*/ 792 w 2907"/>
                <a:gd name="T7" fmla="*/ 1821 h 2020"/>
                <a:gd name="T8" fmla="*/ 1337 w 2907"/>
                <a:gd name="T9" fmla="*/ 262 h 2020"/>
                <a:gd name="T10" fmla="*/ 2047 w 2907"/>
                <a:gd name="T11" fmla="*/ 1821 h 2020"/>
                <a:gd name="T12" fmla="*/ 2163 w 2907"/>
                <a:gd name="T13" fmla="*/ 1953 h 2020"/>
                <a:gd name="T14" fmla="*/ 2162 w 2907"/>
                <a:gd name="T15" fmla="*/ 1953 h 20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7" h="2020">
                  <a:moveTo>
                    <a:pt x="2162" y="1953"/>
                  </a:moveTo>
                  <a:cubicBezTo>
                    <a:pt x="2906" y="1247"/>
                    <a:pt x="2344" y="0"/>
                    <a:pt x="1320" y="98"/>
                  </a:cubicBezTo>
                  <a:cubicBezTo>
                    <a:pt x="396" y="181"/>
                    <a:pt x="0" y="1313"/>
                    <a:pt x="676" y="1953"/>
                  </a:cubicBezTo>
                  <a:cubicBezTo>
                    <a:pt x="759" y="2019"/>
                    <a:pt x="874" y="1903"/>
                    <a:pt x="792" y="1821"/>
                  </a:cubicBezTo>
                  <a:cubicBezTo>
                    <a:pt x="213" y="1296"/>
                    <a:pt x="544" y="328"/>
                    <a:pt x="1337" y="262"/>
                  </a:cubicBezTo>
                  <a:cubicBezTo>
                    <a:pt x="2195" y="179"/>
                    <a:pt x="2674" y="1230"/>
                    <a:pt x="2047" y="1821"/>
                  </a:cubicBezTo>
                  <a:cubicBezTo>
                    <a:pt x="1965" y="1904"/>
                    <a:pt x="2081" y="2018"/>
                    <a:pt x="2163" y="1953"/>
                  </a:cubicBezTo>
                  <a:lnTo>
                    <a:pt x="2162" y="1953"/>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1" name="Freeform 23"/>
            <p:cNvSpPr>
              <a:spLocks noChangeArrowheads="1"/>
            </p:cNvSpPr>
            <p:nvPr/>
          </p:nvSpPr>
          <p:spPr bwMode="auto">
            <a:xfrm>
              <a:off x="3363913" y="2593975"/>
              <a:ext cx="1539875" cy="1017588"/>
            </a:xfrm>
            <a:custGeom>
              <a:avLst/>
              <a:gdLst>
                <a:gd name="T0" fmla="*/ 2138 w 4278"/>
                <a:gd name="T1" fmla="*/ 0 h 2827"/>
                <a:gd name="T2" fmla="*/ 1201 w 4278"/>
                <a:gd name="T3" fmla="*/ 2762 h 2827"/>
                <a:gd name="T4" fmla="*/ 1300 w 4278"/>
                <a:gd name="T5" fmla="*/ 2633 h 2827"/>
                <a:gd name="T6" fmla="*/ 2139 w 4278"/>
                <a:gd name="T7" fmla="*/ 161 h 2827"/>
                <a:gd name="T8" fmla="*/ 2977 w 4278"/>
                <a:gd name="T9" fmla="*/ 2633 h 2827"/>
                <a:gd name="T10" fmla="*/ 3076 w 4278"/>
                <a:gd name="T11" fmla="*/ 2762 h 2827"/>
                <a:gd name="T12" fmla="*/ 2139 w 4278"/>
                <a:gd name="T13" fmla="*/ 0 h 2827"/>
                <a:gd name="T14" fmla="*/ 2138 w 4278"/>
                <a:gd name="T15" fmla="*/ 0 h 28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8" h="2827">
                  <a:moveTo>
                    <a:pt x="2138" y="0"/>
                  </a:moveTo>
                  <a:cubicBezTo>
                    <a:pt x="642" y="0"/>
                    <a:pt x="0" y="1895"/>
                    <a:pt x="1201" y="2762"/>
                  </a:cubicBezTo>
                  <a:cubicBezTo>
                    <a:pt x="1283" y="2826"/>
                    <a:pt x="1382" y="2697"/>
                    <a:pt x="1300" y="2633"/>
                  </a:cubicBezTo>
                  <a:cubicBezTo>
                    <a:pt x="214" y="1846"/>
                    <a:pt x="790" y="161"/>
                    <a:pt x="2139" y="161"/>
                  </a:cubicBezTo>
                  <a:cubicBezTo>
                    <a:pt x="3487" y="161"/>
                    <a:pt x="4063" y="1846"/>
                    <a:pt x="2977" y="2633"/>
                  </a:cubicBezTo>
                  <a:cubicBezTo>
                    <a:pt x="2895" y="2697"/>
                    <a:pt x="2994" y="2826"/>
                    <a:pt x="3076" y="2762"/>
                  </a:cubicBezTo>
                  <a:cubicBezTo>
                    <a:pt x="4277" y="1894"/>
                    <a:pt x="3652" y="0"/>
                    <a:pt x="2139" y="0"/>
                  </a:cubicBezTo>
                  <a:lnTo>
                    <a:pt x="2138" y="0"/>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2" name="Freeform 24"/>
            <p:cNvSpPr>
              <a:spLocks noChangeArrowheads="1"/>
            </p:cNvSpPr>
            <p:nvPr/>
          </p:nvSpPr>
          <p:spPr bwMode="auto">
            <a:xfrm>
              <a:off x="5241925" y="2593975"/>
              <a:ext cx="901700" cy="1570038"/>
            </a:xfrm>
            <a:custGeom>
              <a:avLst/>
              <a:gdLst>
                <a:gd name="T0" fmla="*/ 2404 w 2503"/>
                <a:gd name="T1" fmla="*/ 372 h 4361"/>
                <a:gd name="T2" fmla="*/ 1754 w 2503"/>
                <a:gd name="T3" fmla="*/ 16 h 4361"/>
                <a:gd name="T4" fmla="*/ 1673 w 2503"/>
                <a:gd name="T5" fmla="*/ 16 h 4361"/>
                <a:gd name="T6" fmla="*/ 1023 w 2503"/>
                <a:gd name="T7" fmla="*/ 372 h 4361"/>
                <a:gd name="T8" fmla="*/ 1088 w 2503"/>
                <a:gd name="T9" fmla="*/ 517 h 4361"/>
                <a:gd name="T10" fmla="*/ 1641 w 2503"/>
                <a:gd name="T11" fmla="*/ 226 h 4361"/>
                <a:gd name="T12" fmla="*/ 1641 w 2503"/>
                <a:gd name="T13" fmla="*/ 3472 h 4361"/>
                <a:gd name="T14" fmla="*/ 893 w 2503"/>
                <a:gd name="T15" fmla="*/ 4215 h 4361"/>
                <a:gd name="T16" fmla="*/ 162 w 2503"/>
                <a:gd name="T17" fmla="*/ 3472 h 4361"/>
                <a:gd name="T18" fmla="*/ 162 w 2503"/>
                <a:gd name="T19" fmla="*/ 3343 h 4361"/>
                <a:gd name="T20" fmla="*/ 0 w 2503"/>
                <a:gd name="T21" fmla="*/ 3343 h 4361"/>
                <a:gd name="T22" fmla="*/ 0 w 2503"/>
                <a:gd name="T23" fmla="*/ 3472 h 4361"/>
                <a:gd name="T24" fmla="*/ 0 w 2503"/>
                <a:gd name="T25" fmla="*/ 3472 h 4361"/>
                <a:gd name="T26" fmla="*/ 119 w 2503"/>
                <a:gd name="T27" fmla="*/ 3916 h 4361"/>
                <a:gd name="T28" fmla="*/ 444 w 2503"/>
                <a:gd name="T29" fmla="*/ 4241 h 4361"/>
                <a:gd name="T30" fmla="*/ 888 w 2503"/>
                <a:gd name="T31" fmla="*/ 4360 h 4361"/>
                <a:gd name="T32" fmla="*/ 893 w 2503"/>
                <a:gd name="T33" fmla="*/ 4360 h 4361"/>
                <a:gd name="T34" fmla="*/ 1787 w 2503"/>
                <a:gd name="T35" fmla="*/ 3472 h 4361"/>
                <a:gd name="T36" fmla="*/ 1787 w 2503"/>
                <a:gd name="T37" fmla="*/ 226 h 4361"/>
                <a:gd name="T38" fmla="*/ 2339 w 2503"/>
                <a:gd name="T39" fmla="*/ 517 h 4361"/>
                <a:gd name="T40" fmla="*/ 2404 w 2503"/>
                <a:gd name="T41" fmla="*/ 372 h 4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03" h="4361">
                  <a:moveTo>
                    <a:pt x="2404" y="372"/>
                  </a:moveTo>
                  <a:lnTo>
                    <a:pt x="1754" y="16"/>
                  </a:lnTo>
                  <a:cubicBezTo>
                    <a:pt x="1721" y="0"/>
                    <a:pt x="1689" y="0"/>
                    <a:pt x="1673" y="16"/>
                  </a:cubicBezTo>
                  <a:lnTo>
                    <a:pt x="1023" y="372"/>
                  </a:lnTo>
                  <a:cubicBezTo>
                    <a:pt x="926" y="420"/>
                    <a:pt x="1007" y="565"/>
                    <a:pt x="1088" y="517"/>
                  </a:cubicBezTo>
                  <a:lnTo>
                    <a:pt x="1641" y="226"/>
                  </a:lnTo>
                  <a:lnTo>
                    <a:pt x="1641" y="3472"/>
                  </a:lnTo>
                  <a:cubicBezTo>
                    <a:pt x="1641" y="3875"/>
                    <a:pt x="1299" y="4215"/>
                    <a:pt x="893" y="4215"/>
                  </a:cubicBezTo>
                  <a:cubicBezTo>
                    <a:pt x="487" y="4215"/>
                    <a:pt x="162" y="3876"/>
                    <a:pt x="162" y="3472"/>
                  </a:cubicBezTo>
                  <a:lnTo>
                    <a:pt x="162" y="3343"/>
                  </a:lnTo>
                  <a:lnTo>
                    <a:pt x="0" y="3343"/>
                  </a:lnTo>
                  <a:lnTo>
                    <a:pt x="0" y="3472"/>
                  </a:lnTo>
                  <a:lnTo>
                    <a:pt x="0" y="3472"/>
                  </a:lnTo>
                  <a:cubicBezTo>
                    <a:pt x="0" y="3636"/>
                    <a:pt x="37" y="3775"/>
                    <a:pt x="119" y="3916"/>
                  </a:cubicBezTo>
                  <a:cubicBezTo>
                    <a:pt x="201" y="4058"/>
                    <a:pt x="303" y="4160"/>
                    <a:pt x="444" y="4241"/>
                  </a:cubicBezTo>
                  <a:cubicBezTo>
                    <a:pt x="586" y="4323"/>
                    <a:pt x="725" y="4360"/>
                    <a:pt x="888" y="4360"/>
                  </a:cubicBezTo>
                  <a:cubicBezTo>
                    <a:pt x="890" y="4360"/>
                    <a:pt x="892" y="4360"/>
                    <a:pt x="893" y="4360"/>
                  </a:cubicBezTo>
                  <a:cubicBezTo>
                    <a:pt x="1397" y="4360"/>
                    <a:pt x="1787" y="3973"/>
                    <a:pt x="1787" y="3472"/>
                  </a:cubicBezTo>
                  <a:lnTo>
                    <a:pt x="1787" y="226"/>
                  </a:lnTo>
                  <a:lnTo>
                    <a:pt x="2339" y="517"/>
                  </a:lnTo>
                  <a:cubicBezTo>
                    <a:pt x="2421" y="565"/>
                    <a:pt x="2502" y="420"/>
                    <a:pt x="2404" y="372"/>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3" name="Freeform 25"/>
            <p:cNvSpPr>
              <a:spLocks noChangeArrowheads="1"/>
            </p:cNvSpPr>
            <p:nvPr/>
          </p:nvSpPr>
          <p:spPr bwMode="auto">
            <a:xfrm>
              <a:off x="4979988" y="2593975"/>
              <a:ext cx="581025" cy="377825"/>
            </a:xfrm>
            <a:custGeom>
              <a:avLst/>
              <a:gdLst>
                <a:gd name="T0" fmla="*/ 100 w 1614"/>
                <a:gd name="T1" fmla="*/ 191 h 1051"/>
                <a:gd name="T2" fmla="*/ 715 w 1614"/>
                <a:gd name="T3" fmla="*/ 509 h 1051"/>
                <a:gd name="T4" fmla="*/ 715 w 1614"/>
                <a:gd name="T5" fmla="*/ 1050 h 1051"/>
                <a:gd name="T6" fmla="*/ 882 w 1614"/>
                <a:gd name="T7" fmla="*/ 1050 h 1051"/>
                <a:gd name="T8" fmla="*/ 882 w 1614"/>
                <a:gd name="T9" fmla="*/ 509 h 1051"/>
                <a:gd name="T10" fmla="*/ 1514 w 1614"/>
                <a:gd name="T11" fmla="*/ 191 h 1051"/>
                <a:gd name="T12" fmla="*/ 1432 w 1614"/>
                <a:gd name="T13" fmla="*/ 48 h 1051"/>
                <a:gd name="T14" fmla="*/ 799 w 1614"/>
                <a:gd name="T15" fmla="*/ 382 h 1051"/>
                <a:gd name="T16" fmla="*/ 167 w 1614"/>
                <a:gd name="T17" fmla="*/ 48 h 1051"/>
                <a:gd name="T18" fmla="*/ 101 w 1614"/>
                <a:gd name="T19" fmla="*/ 191 h 1051"/>
                <a:gd name="T20" fmla="*/ 100 w 1614"/>
                <a:gd name="T21" fmla="*/ 19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4" h="1051">
                  <a:moveTo>
                    <a:pt x="100" y="191"/>
                  </a:moveTo>
                  <a:lnTo>
                    <a:pt x="715" y="509"/>
                  </a:lnTo>
                  <a:lnTo>
                    <a:pt x="715" y="1050"/>
                  </a:lnTo>
                  <a:lnTo>
                    <a:pt x="882" y="1050"/>
                  </a:lnTo>
                  <a:lnTo>
                    <a:pt x="882" y="509"/>
                  </a:lnTo>
                  <a:lnTo>
                    <a:pt x="1514" y="191"/>
                  </a:lnTo>
                  <a:cubicBezTo>
                    <a:pt x="1613" y="143"/>
                    <a:pt x="1531" y="0"/>
                    <a:pt x="1432" y="48"/>
                  </a:cubicBezTo>
                  <a:lnTo>
                    <a:pt x="799" y="382"/>
                  </a:lnTo>
                  <a:lnTo>
                    <a:pt x="167" y="48"/>
                  </a:lnTo>
                  <a:cubicBezTo>
                    <a:pt x="84" y="0"/>
                    <a:pt x="0" y="143"/>
                    <a:pt x="101" y="191"/>
                  </a:cubicBezTo>
                  <a:lnTo>
                    <a:pt x="100" y="191"/>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4" name="Freeform 26"/>
            <p:cNvSpPr>
              <a:spLocks noChangeArrowheads="1"/>
            </p:cNvSpPr>
            <p:nvPr/>
          </p:nvSpPr>
          <p:spPr bwMode="auto">
            <a:xfrm>
              <a:off x="4979988" y="3087688"/>
              <a:ext cx="146050" cy="204787"/>
            </a:xfrm>
            <a:custGeom>
              <a:avLst/>
              <a:gdLst>
                <a:gd name="T0" fmla="*/ 168 w 405"/>
                <a:gd name="T1" fmla="*/ 566 h 567"/>
                <a:gd name="T2" fmla="*/ 235 w 405"/>
                <a:gd name="T3" fmla="*/ 566 h 567"/>
                <a:gd name="T4" fmla="*/ 235 w 405"/>
                <a:gd name="T5" fmla="*/ 329 h 567"/>
                <a:gd name="T6" fmla="*/ 404 w 405"/>
                <a:gd name="T7" fmla="*/ 0 h 567"/>
                <a:gd name="T8" fmla="*/ 337 w 405"/>
                <a:gd name="T9" fmla="*/ 0 h 567"/>
                <a:gd name="T10" fmla="*/ 202 w 405"/>
                <a:gd name="T11" fmla="*/ 274 h 567"/>
                <a:gd name="T12" fmla="*/ 84 w 405"/>
                <a:gd name="T13" fmla="*/ 0 h 567"/>
                <a:gd name="T14" fmla="*/ 0 w 405"/>
                <a:gd name="T15" fmla="*/ 0 h 567"/>
                <a:gd name="T16" fmla="*/ 168 w 405"/>
                <a:gd name="T17" fmla="*/ 329 h 567"/>
                <a:gd name="T18" fmla="*/ 168 w 405"/>
                <a:gd name="T19" fmla="*/ 56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567">
                  <a:moveTo>
                    <a:pt x="168" y="566"/>
                  </a:moveTo>
                  <a:lnTo>
                    <a:pt x="235" y="566"/>
                  </a:lnTo>
                  <a:lnTo>
                    <a:pt x="235" y="329"/>
                  </a:lnTo>
                  <a:lnTo>
                    <a:pt x="404" y="0"/>
                  </a:lnTo>
                  <a:lnTo>
                    <a:pt x="337" y="0"/>
                  </a:lnTo>
                  <a:cubicBezTo>
                    <a:pt x="253" y="146"/>
                    <a:pt x="219" y="219"/>
                    <a:pt x="202" y="274"/>
                  </a:cubicBezTo>
                  <a:cubicBezTo>
                    <a:pt x="169" y="201"/>
                    <a:pt x="118" y="73"/>
                    <a:pt x="84" y="0"/>
                  </a:cubicBezTo>
                  <a:lnTo>
                    <a:pt x="0" y="0"/>
                  </a:lnTo>
                  <a:lnTo>
                    <a:pt x="168" y="329"/>
                  </a:lnTo>
                  <a:lnTo>
                    <a:pt x="168" y="566"/>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5" name="Freeform 27"/>
            <p:cNvSpPr>
              <a:spLocks noChangeArrowheads="1"/>
            </p:cNvSpPr>
            <p:nvPr/>
          </p:nvSpPr>
          <p:spPr bwMode="auto">
            <a:xfrm>
              <a:off x="5097463" y="3262313"/>
              <a:ext cx="58737" cy="30162"/>
            </a:xfrm>
            <a:custGeom>
              <a:avLst/>
              <a:gdLst>
                <a:gd name="T0" fmla="*/ 82 w 164"/>
                <a:gd name="T1" fmla="*/ 82 h 83"/>
                <a:gd name="T2" fmla="*/ 82 w 164"/>
                <a:gd name="T3" fmla="*/ 0 h 83"/>
                <a:gd name="T4" fmla="*/ 82 w 164"/>
                <a:gd name="T5" fmla="*/ 82 h 83"/>
              </a:gdLst>
              <a:ahLst/>
              <a:cxnLst>
                <a:cxn ang="0">
                  <a:pos x="T0" y="T1"/>
                </a:cxn>
                <a:cxn ang="0">
                  <a:pos x="T2" y="T3"/>
                </a:cxn>
                <a:cxn ang="0">
                  <a:pos x="T4" y="T5"/>
                </a:cxn>
              </a:cxnLst>
              <a:rect l="0" t="0" r="r" b="b"/>
              <a:pathLst>
                <a:path w="164" h="83">
                  <a:moveTo>
                    <a:pt x="82" y="82"/>
                  </a:moveTo>
                  <a:cubicBezTo>
                    <a:pt x="163" y="82"/>
                    <a:pt x="163" y="0"/>
                    <a:pt x="82" y="0"/>
                  </a:cubicBezTo>
                  <a:cubicBezTo>
                    <a:pt x="0" y="0"/>
                    <a:pt x="21" y="82"/>
                    <a:pt x="82" y="82"/>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6" name="Freeform 28"/>
            <p:cNvSpPr>
              <a:spLocks noChangeArrowheads="1"/>
            </p:cNvSpPr>
            <p:nvPr/>
          </p:nvSpPr>
          <p:spPr bwMode="auto">
            <a:xfrm>
              <a:off x="5154613" y="3116263"/>
              <a:ext cx="58737" cy="174625"/>
            </a:xfrm>
            <a:custGeom>
              <a:avLst/>
              <a:gdLst>
                <a:gd name="T0" fmla="*/ 162 w 163"/>
                <a:gd name="T1" fmla="*/ 485 h 486"/>
                <a:gd name="T2" fmla="*/ 162 w 163"/>
                <a:gd name="T3" fmla="*/ 0 h 486"/>
                <a:gd name="T4" fmla="*/ 108 w 163"/>
                <a:gd name="T5" fmla="*/ 0 h 486"/>
                <a:gd name="T6" fmla="*/ 0 w 163"/>
                <a:gd name="T7" fmla="*/ 53 h 486"/>
                <a:gd name="T8" fmla="*/ 11 w 163"/>
                <a:gd name="T9" fmla="*/ 95 h 486"/>
                <a:gd name="T10" fmla="*/ 97 w 163"/>
                <a:gd name="T11" fmla="*/ 63 h 486"/>
                <a:gd name="T12" fmla="*/ 97 w 163"/>
                <a:gd name="T13" fmla="*/ 485 h 486"/>
                <a:gd name="T14" fmla="*/ 162 w 163"/>
                <a:gd name="T15" fmla="*/ 485 h 4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86">
                  <a:moveTo>
                    <a:pt x="162" y="485"/>
                  </a:moveTo>
                  <a:lnTo>
                    <a:pt x="162" y="0"/>
                  </a:lnTo>
                  <a:lnTo>
                    <a:pt x="108" y="0"/>
                  </a:lnTo>
                  <a:lnTo>
                    <a:pt x="0" y="53"/>
                  </a:lnTo>
                  <a:lnTo>
                    <a:pt x="11" y="95"/>
                  </a:lnTo>
                  <a:lnTo>
                    <a:pt x="97" y="63"/>
                  </a:lnTo>
                  <a:lnTo>
                    <a:pt x="97" y="485"/>
                  </a:lnTo>
                  <a:lnTo>
                    <a:pt x="162" y="485"/>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7" name="Freeform 29"/>
            <p:cNvSpPr>
              <a:spLocks noChangeArrowheads="1"/>
            </p:cNvSpPr>
            <p:nvPr/>
          </p:nvSpPr>
          <p:spPr bwMode="auto">
            <a:xfrm>
              <a:off x="5270500" y="3116263"/>
              <a:ext cx="87313" cy="174625"/>
            </a:xfrm>
            <a:custGeom>
              <a:avLst/>
              <a:gdLst>
                <a:gd name="T0" fmla="*/ 9 w 244"/>
                <a:gd name="T1" fmla="*/ 485 h 486"/>
                <a:gd name="T2" fmla="*/ 78 w 244"/>
                <a:gd name="T3" fmla="*/ 485 h 486"/>
                <a:gd name="T4" fmla="*/ 243 w 244"/>
                <a:gd name="T5" fmla="*/ 32 h 486"/>
                <a:gd name="T6" fmla="*/ 243 w 244"/>
                <a:gd name="T7" fmla="*/ 0 h 486"/>
                <a:gd name="T8" fmla="*/ 0 w 244"/>
                <a:gd name="T9" fmla="*/ 0 h 486"/>
                <a:gd name="T10" fmla="*/ 0 w 244"/>
                <a:gd name="T11" fmla="*/ 53 h 486"/>
                <a:gd name="T12" fmla="*/ 191 w 244"/>
                <a:gd name="T13" fmla="*/ 53 h 486"/>
                <a:gd name="T14" fmla="*/ 9 w 244"/>
                <a:gd name="T15" fmla="*/ 485 h 4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486">
                  <a:moveTo>
                    <a:pt x="9" y="485"/>
                  </a:moveTo>
                  <a:lnTo>
                    <a:pt x="78" y="485"/>
                  </a:lnTo>
                  <a:lnTo>
                    <a:pt x="243" y="32"/>
                  </a:lnTo>
                  <a:lnTo>
                    <a:pt x="243" y="0"/>
                  </a:lnTo>
                  <a:lnTo>
                    <a:pt x="0" y="0"/>
                  </a:lnTo>
                  <a:lnTo>
                    <a:pt x="0" y="53"/>
                  </a:lnTo>
                  <a:lnTo>
                    <a:pt x="191" y="53"/>
                  </a:lnTo>
                  <a:lnTo>
                    <a:pt x="9" y="485"/>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8" name="Freeform 30"/>
            <p:cNvSpPr>
              <a:spLocks noChangeArrowheads="1"/>
            </p:cNvSpPr>
            <p:nvPr/>
          </p:nvSpPr>
          <p:spPr bwMode="auto">
            <a:xfrm>
              <a:off x="5386388" y="3087688"/>
              <a:ext cx="117475" cy="204787"/>
            </a:xfrm>
            <a:custGeom>
              <a:avLst/>
              <a:gdLst>
                <a:gd name="T0" fmla="*/ 169 w 325"/>
                <a:gd name="T1" fmla="*/ 258 h 567"/>
                <a:gd name="T2" fmla="*/ 253 w 325"/>
                <a:gd name="T3" fmla="*/ 129 h 567"/>
                <a:gd name="T4" fmla="*/ 14 w 325"/>
                <a:gd name="T5" fmla="*/ 64 h 567"/>
                <a:gd name="T6" fmla="*/ 28 w 325"/>
                <a:gd name="T7" fmla="*/ 113 h 567"/>
                <a:gd name="T8" fmla="*/ 197 w 325"/>
                <a:gd name="T9" fmla="*/ 146 h 567"/>
                <a:gd name="T10" fmla="*/ 70 w 325"/>
                <a:gd name="T11" fmla="*/ 227 h 567"/>
                <a:gd name="T12" fmla="*/ 70 w 325"/>
                <a:gd name="T13" fmla="*/ 275 h 567"/>
                <a:gd name="T14" fmla="*/ 14 w 325"/>
                <a:gd name="T15" fmla="*/ 437 h 567"/>
                <a:gd name="T16" fmla="*/ 0 w 325"/>
                <a:gd name="T17" fmla="*/ 502 h 567"/>
                <a:gd name="T18" fmla="*/ 2 w 325"/>
                <a:gd name="T19" fmla="*/ 503 h 567"/>
                <a:gd name="T20" fmla="*/ 113 w 325"/>
                <a:gd name="T21" fmla="*/ 535 h 567"/>
                <a:gd name="T22" fmla="*/ 169 w 325"/>
                <a:gd name="T23" fmla="*/ 260 h 567"/>
                <a:gd name="T24" fmla="*/ 169 w 325"/>
                <a:gd name="T25" fmla="*/ 25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567">
                  <a:moveTo>
                    <a:pt x="169" y="258"/>
                  </a:moveTo>
                  <a:cubicBezTo>
                    <a:pt x="225" y="225"/>
                    <a:pt x="253" y="194"/>
                    <a:pt x="253" y="129"/>
                  </a:cubicBezTo>
                  <a:cubicBezTo>
                    <a:pt x="253" y="0"/>
                    <a:pt x="99" y="0"/>
                    <a:pt x="14" y="64"/>
                  </a:cubicBezTo>
                  <a:lnTo>
                    <a:pt x="28" y="113"/>
                  </a:lnTo>
                  <a:cubicBezTo>
                    <a:pt x="99" y="48"/>
                    <a:pt x="197" y="64"/>
                    <a:pt x="197" y="146"/>
                  </a:cubicBezTo>
                  <a:cubicBezTo>
                    <a:pt x="197" y="228"/>
                    <a:pt x="127" y="227"/>
                    <a:pt x="70" y="227"/>
                  </a:cubicBezTo>
                  <a:lnTo>
                    <a:pt x="70" y="275"/>
                  </a:lnTo>
                  <a:cubicBezTo>
                    <a:pt x="324" y="275"/>
                    <a:pt x="197" y="566"/>
                    <a:pt x="14" y="437"/>
                  </a:cubicBezTo>
                  <a:lnTo>
                    <a:pt x="0" y="502"/>
                  </a:lnTo>
                  <a:cubicBezTo>
                    <a:pt x="1" y="502"/>
                    <a:pt x="2" y="503"/>
                    <a:pt x="2" y="503"/>
                  </a:cubicBezTo>
                  <a:cubicBezTo>
                    <a:pt x="38" y="523"/>
                    <a:pt x="72" y="533"/>
                    <a:pt x="113" y="535"/>
                  </a:cubicBezTo>
                  <a:cubicBezTo>
                    <a:pt x="310" y="535"/>
                    <a:pt x="310" y="292"/>
                    <a:pt x="169" y="260"/>
                  </a:cubicBezTo>
                  <a:lnTo>
                    <a:pt x="169" y="258"/>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69" name="Freeform 31"/>
            <p:cNvSpPr>
              <a:spLocks noChangeArrowheads="1"/>
            </p:cNvSpPr>
            <p:nvPr/>
          </p:nvSpPr>
          <p:spPr bwMode="auto">
            <a:xfrm>
              <a:off x="5503863" y="3116263"/>
              <a:ext cx="58737" cy="174625"/>
            </a:xfrm>
            <a:custGeom>
              <a:avLst/>
              <a:gdLst>
                <a:gd name="T0" fmla="*/ 22 w 163"/>
                <a:gd name="T1" fmla="*/ 95 h 486"/>
                <a:gd name="T2" fmla="*/ 97 w 163"/>
                <a:gd name="T3" fmla="*/ 63 h 486"/>
                <a:gd name="T4" fmla="*/ 97 w 163"/>
                <a:gd name="T5" fmla="*/ 485 h 486"/>
                <a:gd name="T6" fmla="*/ 162 w 163"/>
                <a:gd name="T7" fmla="*/ 485 h 486"/>
                <a:gd name="T8" fmla="*/ 162 w 163"/>
                <a:gd name="T9" fmla="*/ 0 h 486"/>
                <a:gd name="T10" fmla="*/ 119 w 163"/>
                <a:gd name="T11" fmla="*/ 0 h 486"/>
                <a:gd name="T12" fmla="*/ 0 w 163"/>
                <a:gd name="T13" fmla="*/ 53 h 486"/>
                <a:gd name="T14" fmla="*/ 22 w 163"/>
                <a:gd name="T15" fmla="*/ 95 h 4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86">
                  <a:moveTo>
                    <a:pt x="22" y="95"/>
                  </a:moveTo>
                  <a:lnTo>
                    <a:pt x="97" y="63"/>
                  </a:lnTo>
                  <a:lnTo>
                    <a:pt x="97" y="485"/>
                  </a:lnTo>
                  <a:lnTo>
                    <a:pt x="162" y="485"/>
                  </a:lnTo>
                  <a:lnTo>
                    <a:pt x="162" y="0"/>
                  </a:lnTo>
                  <a:lnTo>
                    <a:pt x="119" y="0"/>
                  </a:lnTo>
                  <a:lnTo>
                    <a:pt x="0" y="53"/>
                  </a:lnTo>
                  <a:lnTo>
                    <a:pt x="22" y="95"/>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0" name="Freeform 32"/>
            <p:cNvSpPr>
              <a:spLocks noChangeArrowheads="1"/>
            </p:cNvSpPr>
            <p:nvPr/>
          </p:nvSpPr>
          <p:spPr bwMode="auto">
            <a:xfrm>
              <a:off x="4748213" y="3465513"/>
              <a:ext cx="146050" cy="174625"/>
            </a:xfrm>
            <a:custGeom>
              <a:avLst/>
              <a:gdLst>
                <a:gd name="T0" fmla="*/ 0 w 405"/>
                <a:gd name="T1" fmla="*/ 41 h 486"/>
                <a:gd name="T2" fmla="*/ 162 w 405"/>
                <a:gd name="T3" fmla="*/ 41 h 486"/>
                <a:gd name="T4" fmla="*/ 162 w 405"/>
                <a:gd name="T5" fmla="*/ 485 h 486"/>
                <a:gd name="T6" fmla="*/ 231 w 405"/>
                <a:gd name="T7" fmla="*/ 485 h 486"/>
                <a:gd name="T8" fmla="*/ 231 w 405"/>
                <a:gd name="T9" fmla="*/ 41 h 486"/>
                <a:gd name="T10" fmla="*/ 404 w 405"/>
                <a:gd name="T11" fmla="*/ 41 h 486"/>
                <a:gd name="T12" fmla="*/ 404 w 405"/>
                <a:gd name="T13" fmla="*/ 0 h 486"/>
                <a:gd name="T14" fmla="*/ 0 w 405"/>
                <a:gd name="T15" fmla="*/ 0 h 486"/>
                <a:gd name="T16" fmla="*/ 0 w 405"/>
                <a:gd name="T17" fmla="*/ 4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86">
                  <a:moveTo>
                    <a:pt x="0" y="41"/>
                  </a:moveTo>
                  <a:lnTo>
                    <a:pt x="162" y="41"/>
                  </a:lnTo>
                  <a:lnTo>
                    <a:pt x="162" y="485"/>
                  </a:lnTo>
                  <a:lnTo>
                    <a:pt x="231" y="485"/>
                  </a:lnTo>
                  <a:lnTo>
                    <a:pt x="231" y="41"/>
                  </a:lnTo>
                  <a:lnTo>
                    <a:pt x="404" y="41"/>
                  </a:lnTo>
                  <a:lnTo>
                    <a:pt x="404" y="0"/>
                  </a:lnTo>
                  <a:lnTo>
                    <a:pt x="0" y="0"/>
                  </a:lnTo>
                  <a:lnTo>
                    <a:pt x="0" y="41"/>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1" name="Freeform 33"/>
            <p:cNvSpPr>
              <a:spLocks noChangeArrowheads="1"/>
            </p:cNvSpPr>
            <p:nvPr/>
          </p:nvSpPr>
          <p:spPr bwMode="auto">
            <a:xfrm>
              <a:off x="4894263" y="3465513"/>
              <a:ext cx="233362" cy="174625"/>
            </a:xfrm>
            <a:custGeom>
              <a:avLst/>
              <a:gdLst>
                <a:gd name="T0" fmla="*/ 578 w 647"/>
                <a:gd name="T1" fmla="*/ 0 h 486"/>
                <a:gd name="T2" fmla="*/ 459 w 647"/>
                <a:gd name="T3" fmla="*/ 423 h 486"/>
                <a:gd name="T4" fmla="*/ 357 w 647"/>
                <a:gd name="T5" fmla="*/ 0 h 486"/>
                <a:gd name="T6" fmla="*/ 289 w 647"/>
                <a:gd name="T7" fmla="*/ 0 h 486"/>
                <a:gd name="T8" fmla="*/ 170 w 647"/>
                <a:gd name="T9" fmla="*/ 423 h 486"/>
                <a:gd name="T10" fmla="*/ 68 w 647"/>
                <a:gd name="T11" fmla="*/ 0 h 486"/>
                <a:gd name="T12" fmla="*/ 0 w 647"/>
                <a:gd name="T13" fmla="*/ 0 h 486"/>
                <a:gd name="T14" fmla="*/ 136 w 647"/>
                <a:gd name="T15" fmla="*/ 485 h 486"/>
                <a:gd name="T16" fmla="*/ 204 w 647"/>
                <a:gd name="T17" fmla="*/ 485 h 486"/>
                <a:gd name="T18" fmla="*/ 323 w 647"/>
                <a:gd name="T19" fmla="*/ 78 h 486"/>
                <a:gd name="T20" fmla="*/ 425 w 647"/>
                <a:gd name="T21" fmla="*/ 485 h 486"/>
                <a:gd name="T22" fmla="*/ 493 w 647"/>
                <a:gd name="T23" fmla="*/ 485 h 486"/>
                <a:gd name="T24" fmla="*/ 646 w 647"/>
                <a:gd name="T25" fmla="*/ 0 h 486"/>
                <a:gd name="T26" fmla="*/ 578 w 647"/>
                <a:gd name="T2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486">
                  <a:moveTo>
                    <a:pt x="578" y="0"/>
                  </a:moveTo>
                  <a:cubicBezTo>
                    <a:pt x="510" y="219"/>
                    <a:pt x="476" y="329"/>
                    <a:pt x="459" y="423"/>
                  </a:cubicBezTo>
                  <a:cubicBezTo>
                    <a:pt x="459" y="344"/>
                    <a:pt x="425" y="266"/>
                    <a:pt x="357" y="0"/>
                  </a:cubicBezTo>
                  <a:lnTo>
                    <a:pt x="289" y="0"/>
                  </a:lnTo>
                  <a:cubicBezTo>
                    <a:pt x="204" y="298"/>
                    <a:pt x="187" y="360"/>
                    <a:pt x="170" y="423"/>
                  </a:cubicBezTo>
                  <a:cubicBezTo>
                    <a:pt x="154" y="329"/>
                    <a:pt x="136" y="282"/>
                    <a:pt x="68" y="0"/>
                  </a:cubicBezTo>
                  <a:lnTo>
                    <a:pt x="0" y="0"/>
                  </a:lnTo>
                  <a:lnTo>
                    <a:pt x="136" y="485"/>
                  </a:lnTo>
                  <a:lnTo>
                    <a:pt x="204" y="485"/>
                  </a:lnTo>
                  <a:cubicBezTo>
                    <a:pt x="306" y="172"/>
                    <a:pt x="306" y="141"/>
                    <a:pt x="323" y="78"/>
                  </a:cubicBezTo>
                  <a:cubicBezTo>
                    <a:pt x="340" y="157"/>
                    <a:pt x="340" y="188"/>
                    <a:pt x="425" y="485"/>
                  </a:cubicBezTo>
                  <a:lnTo>
                    <a:pt x="493" y="485"/>
                  </a:lnTo>
                  <a:lnTo>
                    <a:pt x="646" y="0"/>
                  </a:lnTo>
                  <a:lnTo>
                    <a:pt x="578" y="0"/>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2" name="Freeform 34"/>
            <p:cNvSpPr>
              <a:spLocks noChangeArrowheads="1"/>
            </p:cNvSpPr>
            <p:nvPr/>
          </p:nvSpPr>
          <p:spPr bwMode="auto">
            <a:xfrm>
              <a:off x="5126038" y="3465513"/>
              <a:ext cx="146050" cy="174625"/>
            </a:xfrm>
            <a:custGeom>
              <a:avLst/>
              <a:gdLst>
                <a:gd name="T0" fmla="*/ 404 w 406"/>
                <a:gd name="T1" fmla="*/ 485 h 486"/>
                <a:gd name="T2" fmla="*/ 233 w 406"/>
                <a:gd name="T3" fmla="*/ 0 h 486"/>
                <a:gd name="T4" fmla="*/ 155 w 406"/>
                <a:gd name="T5" fmla="*/ 0 h 486"/>
                <a:gd name="T6" fmla="*/ 0 w 406"/>
                <a:gd name="T7" fmla="*/ 485 h 486"/>
                <a:gd name="T8" fmla="*/ 62 w 406"/>
                <a:gd name="T9" fmla="*/ 485 h 486"/>
                <a:gd name="T10" fmla="*/ 109 w 406"/>
                <a:gd name="T11" fmla="*/ 329 h 486"/>
                <a:gd name="T12" fmla="*/ 280 w 406"/>
                <a:gd name="T13" fmla="*/ 329 h 486"/>
                <a:gd name="T14" fmla="*/ 342 w 406"/>
                <a:gd name="T15" fmla="*/ 485 h 486"/>
                <a:gd name="T16" fmla="*/ 405 w 406"/>
                <a:gd name="T17" fmla="*/ 485 h 486"/>
                <a:gd name="T18" fmla="*/ 404 w 406"/>
                <a:gd name="T19" fmla="*/ 485 h 486"/>
                <a:gd name="T20" fmla="*/ 124 w 406"/>
                <a:gd name="T21" fmla="*/ 282 h 486"/>
                <a:gd name="T22" fmla="*/ 202 w 406"/>
                <a:gd name="T23" fmla="*/ 47 h 486"/>
                <a:gd name="T24" fmla="*/ 264 w 406"/>
                <a:gd name="T25" fmla="*/ 282 h 486"/>
                <a:gd name="T26" fmla="*/ 124 w 406"/>
                <a:gd name="T27" fmla="*/ 28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6" h="486">
                  <a:moveTo>
                    <a:pt x="404" y="485"/>
                  </a:moveTo>
                  <a:lnTo>
                    <a:pt x="233" y="0"/>
                  </a:lnTo>
                  <a:lnTo>
                    <a:pt x="155" y="0"/>
                  </a:lnTo>
                  <a:lnTo>
                    <a:pt x="0" y="485"/>
                  </a:lnTo>
                  <a:lnTo>
                    <a:pt x="62" y="485"/>
                  </a:lnTo>
                  <a:lnTo>
                    <a:pt x="109" y="329"/>
                  </a:lnTo>
                  <a:lnTo>
                    <a:pt x="280" y="329"/>
                  </a:lnTo>
                  <a:lnTo>
                    <a:pt x="342" y="485"/>
                  </a:lnTo>
                  <a:lnTo>
                    <a:pt x="405" y="485"/>
                  </a:lnTo>
                  <a:lnTo>
                    <a:pt x="404" y="485"/>
                  </a:lnTo>
                  <a:close/>
                  <a:moveTo>
                    <a:pt x="124" y="282"/>
                  </a:moveTo>
                  <a:lnTo>
                    <a:pt x="202" y="47"/>
                  </a:lnTo>
                  <a:cubicBezTo>
                    <a:pt x="217" y="125"/>
                    <a:pt x="217" y="109"/>
                    <a:pt x="264" y="282"/>
                  </a:cubicBezTo>
                  <a:lnTo>
                    <a:pt x="124" y="282"/>
                  </a:ln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3" name="Freeform 35"/>
            <p:cNvSpPr>
              <a:spLocks noChangeArrowheads="1"/>
            </p:cNvSpPr>
            <p:nvPr/>
          </p:nvSpPr>
          <p:spPr bwMode="auto">
            <a:xfrm>
              <a:off x="5300663" y="3465513"/>
              <a:ext cx="174625" cy="174625"/>
            </a:xfrm>
            <a:custGeom>
              <a:avLst/>
              <a:gdLst>
                <a:gd name="T0" fmla="*/ 76 w 486"/>
                <a:gd name="T1" fmla="*/ 63 h 486"/>
                <a:gd name="T2" fmla="*/ 76 w 486"/>
                <a:gd name="T3" fmla="*/ 63 h 486"/>
                <a:gd name="T4" fmla="*/ 213 w 486"/>
                <a:gd name="T5" fmla="*/ 485 h 486"/>
                <a:gd name="T6" fmla="*/ 258 w 486"/>
                <a:gd name="T7" fmla="*/ 485 h 486"/>
                <a:gd name="T8" fmla="*/ 394 w 486"/>
                <a:gd name="T9" fmla="*/ 63 h 486"/>
                <a:gd name="T10" fmla="*/ 425 w 486"/>
                <a:gd name="T11" fmla="*/ 485 h 486"/>
                <a:gd name="T12" fmla="*/ 485 w 486"/>
                <a:gd name="T13" fmla="*/ 485 h 486"/>
                <a:gd name="T14" fmla="*/ 455 w 486"/>
                <a:gd name="T15" fmla="*/ 0 h 486"/>
                <a:gd name="T16" fmla="*/ 379 w 486"/>
                <a:gd name="T17" fmla="*/ 0 h 486"/>
                <a:gd name="T18" fmla="*/ 243 w 486"/>
                <a:gd name="T19" fmla="*/ 407 h 486"/>
                <a:gd name="T20" fmla="*/ 227 w 486"/>
                <a:gd name="T21" fmla="*/ 407 h 486"/>
                <a:gd name="T22" fmla="*/ 106 w 486"/>
                <a:gd name="T23" fmla="*/ 0 h 486"/>
                <a:gd name="T24" fmla="*/ 30 w 486"/>
                <a:gd name="T25" fmla="*/ 0 h 486"/>
                <a:gd name="T26" fmla="*/ 0 w 486"/>
                <a:gd name="T27" fmla="*/ 485 h 486"/>
                <a:gd name="T28" fmla="*/ 45 w 486"/>
                <a:gd name="T29" fmla="*/ 485 h 486"/>
                <a:gd name="T30" fmla="*/ 76 w 486"/>
                <a:gd name="T31" fmla="*/ 6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6" h="486">
                  <a:moveTo>
                    <a:pt x="76" y="63"/>
                  </a:moveTo>
                  <a:lnTo>
                    <a:pt x="76" y="63"/>
                  </a:lnTo>
                  <a:cubicBezTo>
                    <a:pt x="117" y="213"/>
                    <a:pt x="157" y="339"/>
                    <a:pt x="213" y="485"/>
                  </a:cubicBezTo>
                  <a:lnTo>
                    <a:pt x="258" y="485"/>
                  </a:lnTo>
                  <a:cubicBezTo>
                    <a:pt x="349" y="219"/>
                    <a:pt x="364" y="187"/>
                    <a:pt x="394" y="63"/>
                  </a:cubicBezTo>
                  <a:cubicBezTo>
                    <a:pt x="394" y="141"/>
                    <a:pt x="410" y="235"/>
                    <a:pt x="425" y="485"/>
                  </a:cubicBezTo>
                  <a:lnTo>
                    <a:pt x="485" y="485"/>
                  </a:lnTo>
                  <a:lnTo>
                    <a:pt x="455" y="0"/>
                  </a:lnTo>
                  <a:lnTo>
                    <a:pt x="379" y="0"/>
                  </a:lnTo>
                  <a:cubicBezTo>
                    <a:pt x="303" y="204"/>
                    <a:pt x="258" y="298"/>
                    <a:pt x="243" y="407"/>
                  </a:cubicBezTo>
                  <a:lnTo>
                    <a:pt x="227" y="407"/>
                  </a:lnTo>
                  <a:cubicBezTo>
                    <a:pt x="212" y="282"/>
                    <a:pt x="182" y="219"/>
                    <a:pt x="106" y="0"/>
                  </a:cubicBezTo>
                  <a:lnTo>
                    <a:pt x="30" y="0"/>
                  </a:lnTo>
                  <a:lnTo>
                    <a:pt x="0" y="485"/>
                  </a:lnTo>
                  <a:lnTo>
                    <a:pt x="45" y="485"/>
                  </a:lnTo>
                  <a:cubicBezTo>
                    <a:pt x="61" y="329"/>
                    <a:pt x="76" y="187"/>
                    <a:pt x="76" y="63"/>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4" name="Freeform 36"/>
            <p:cNvSpPr>
              <a:spLocks noChangeArrowheads="1"/>
            </p:cNvSpPr>
            <p:nvPr/>
          </p:nvSpPr>
          <p:spPr bwMode="auto">
            <a:xfrm>
              <a:off x="5503863" y="3436938"/>
              <a:ext cx="174625" cy="204787"/>
            </a:xfrm>
            <a:custGeom>
              <a:avLst/>
              <a:gdLst>
                <a:gd name="T0" fmla="*/ 0 w 486"/>
                <a:gd name="T1" fmla="*/ 79 h 567"/>
                <a:gd name="T2" fmla="*/ 0 w 486"/>
                <a:gd name="T3" fmla="*/ 566 h 567"/>
                <a:gd name="T4" fmla="*/ 66 w 486"/>
                <a:gd name="T5" fmla="*/ 566 h 567"/>
                <a:gd name="T6" fmla="*/ 66 w 486"/>
                <a:gd name="T7" fmla="*/ 378 h 567"/>
                <a:gd name="T8" fmla="*/ 0 w 486"/>
                <a:gd name="T9" fmla="*/ 79 h 567"/>
                <a:gd name="T10" fmla="*/ 66 w 486"/>
                <a:gd name="T11" fmla="*/ 315 h 567"/>
                <a:gd name="T12" fmla="*/ 66 w 486"/>
                <a:gd name="T13" fmla="*/ 126 h 567"/>
                <a:gd name="T14" fmla="*/ 66 w 486"/>
                <a:gd name="T15" fmla="*/ 315 h 5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7">
                  <a:moveTo>
                    <a:pt x="0" y="79"/>
                  </a:moveTo>
                  <a:lnTo>
                    <a:pt x="0" y="566"/>
                  </a:lnTo>
                  <a:lnTo>
                    <a:pt x="66" y="566"/>
                  </a:lnTo>
                  <a:lnTo>
                    <a:pt x="66" y="378"/>
                  </a:lnTo>
                  <a:cubicBezTo>
                    <a:pt x="351" y="441"/>
                    <a:pt x="485" y="0"/>
                    <a:pt x="0" y="79"/>
                  </a:cubicBezTo>
                  <a:close/>
                  <a:moveTo>
                    <a:pt x="66" y="315"/>
                  </a:moveTo>
                  <a:lnTo>
                    <a:pt x="66" y="126"/>
                  </a:lnTo>
                  <a:cubicBezTo>
                    <a:pt x="317" y="64"/>
                    <a:pt x="317" y="378"/>
                    <a:pt x="66" y="315"/>
                  </a:cubicBez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grpSp>
      <p:grpSp>
        <p:nvGrpSpPr>
          <p:cNvPr id="75" name="Group 74"/>
          <p:cNvGrpSpPr>
            <a:grpSpLocks noChangeAspect="1"/>
          </p:cNvGrpSpPr>
          <p:nvPr/>
        </p:nvGrpSpPr>
        <p:grpSpPr>
          <a:xfrm>
            <a:off x="6849975" y="1103357"/>
            <a:ext cx="1006935" cy="846255"/>
            <a:chOff x="1079500" y="2447925"/>
            <a:chExt cx="2238375" cy="1881188"/>
          </a:xfrm>
          <a:solidFill>
            <a:srgbClr val="3A9BE0"/>
          </a:solidFill>
        </p:grpSpPr>
        <p:sp>
          <p:nvSpPr>
            <p:cNvPr id="76" name="Freeform 1"/>
            <p:cNvSpPr>
              <a:spLocks noChangeArrowheads="1"/>
            </p:cNvSpPr>
            <p:nvPr/>
          </p:nvSpPr>
          <p:spPr bwMode="auto">
            <a:xfrm>
              <a:off x="2424113" y="3605213"/>
              <a:ext cx="754062" cy="723900"/>
            </a:xfrm>
            <a:custGeom>
              <a:avLst/>
              <a:gdLst>
                <a:gd name="T0" fmla="*/ 1421 w 2096"/>
                <a:gd name="T1" fmla="*/ 1245 h 2013"/>
                <a:gd name="T2" fmla="*/ 1421 w 2096"/>
                <a:gd name="T3" fmla="*/ 1245 h 2013"/>
                <a:gd name="T4" fmla="*/ 873 w 2096"/>
                <a:gd name="T5" fmla="*/ 683 h 2013"/>
                <a:gd name="T6" fmla="*/ 696 w 2096"/>
                <a:gd name="T7" fmla="*/ 78 h 2013"/>
                <a:gd name="T8" fmla="*/ 639 w 2096"/>
                <a:gd name="T9" fmla="*/ 34 h 2013"/>
                <a:gd name="T10" fmla="*/ 514 w 2096"/>
                <a:gd name="T11" fmla="*/ 0 h 2013"/>
                <a:gd name="T12" fmla="*/ 389 w 2096"/>
                <a:gd name="T13" fmla="*/ 34 h 2013"/>
                <a:gd name="T14" fmla="*/ 332 w 2096"/>
                <a:gd name="T15" fmla="*/ 78 h 2013"/>
                <a:gd name="T16" fmla="*/ 171 w 2096"/>
                <a:gd name="T17" fmla="*/ 644 h 2013"/>
                <a:gd name="T18" fmla="*/ 171 w 2096"/>
                <a:gd name="T19" fmla="*/ 644 h 2013"/>
                <a:gd name="T20" fmla="*/ 1463 w 2096"/>
                <a:gd name="T21" fmla="*/ 1953 h 2013"/>
                <a:gd name="T22" fmla="*/ 1463 w 2096"/>
                <a:gd name="T23" fmla="*/ 1953 h 2013"/>
                <a:gd name="T24" fmla="*/ 1482 w 2096"/>
                <a:gd name="T25" fmla="*/ 1965 h 2013"/>
                <a:gd name="T26" fmla="*/ 1658 w 2096"/>
                <a:gd name="T27" fmla="*/ 2012 h 2013"/>
                <a:gd name="T28" fmla="*/ 1835 w 2096"/>
                <a:gd name="T29" fmla="*/ 1965 h 2013"/>
                <a:gd name="T30" fmla="*/ 1908 w 2096"/>
                <a:gd name="T31" fmla="*/ 1909 h 2013"/>
                <a:gd name="T32" fmla="*/ 2021 w 2096"/>
                <a:gd name="T33" fmla="*/ 1794 h 2013"/>
                <a:gd name="T34" fmla="*/ 2060 w 2096"/>
                <a:gd name="T35" fmla="*/ 1742 h 2013"/>
                <a:gd name="T36" fmla="*/ 2095 w 2096"/>
                <a:gd name="T37" fmla="*/ 1610 h 2013"/>
                <a:gd name="T38" fmla="*/ 2060 w 2096"/>
                <a:gd name="T39" fmla="*/ 1478 h 2013"/>
                <a:gd name="T40" fmla="*/ 2021 w 2096"/>
                <a:gd name="T41" fmla="*/ 1426 h 2013"/>
                <a:gd name="T42" fmla="*/ 1421 w 2096"/>
                <a:gd name="T43" fmla="*/ 1245 h 2013"/>
                <a:gd name="T44" fmla="*/ 608 w 2096"/>
                <a:gd name="T45" fmla="*/ 161 h 2013"/>
                <a:gd name="T46" fmla="*/ 710 w 2096"/>
                <a:gd name="T47" fmla="*/ 675 h 2013"/>
                <a:gd name="T48" fmla="*/ 1427 w 2096"/>
                <a:gd name="T49" fmla="*/ 1412 h 2013"/>
                <a:gd name="T50" fmla="*/ 1730 w 2096"/>
                <a:gd name="T51" fmla="*/ 1299 h 2013"/>
                <a:gd name="T52" fmla="*/ 1825 w 2096"/>
                <a:gd name="T53" fmla="*/ 1825 h 2013"/>
                <a:gd name="T54" fmla="*/ 1825 w 2096"/>
                <a:gd name="T55" fmla="*/ 1825 h 2013"/>
                <a:gd name="T56" fmla="*/ 1776 w 2096"/>
                <a:gd name="T57" fmla="*/ 1862 h 2013"/>
                <a:gd name="T58" fmla="*/ 1660 w 2096"/>
                <a:gd name="T59" fmla="*/ 1893 h 2013"/>
                <a:gd name="T60" fmla="*/ 1545 w 2096"/>
                <a:gd name="T61" fmla="*/ 1862 h 2013"/>
                <a:gd name="T62" fmla="*/ 1531 w 2096"/>
                <a:gd name="T63" fmla="*/ 1854 h 2013"/>
                <a:gd name="T64" fmla="*/ 1531 w 2096"/>
                <a:gd name="T65" fmla="*/ 1854 h 2013"/>
                <a:gd name="T66" fmla="*/ 275 w 2096"/>
                <a:gd name="T67" fmla="*/ 577 h 2013"/>
                <a:gd name="T68" fmla="*/ 416 w 2096"/>
                <a:gd name="T69" fmla="*/ 161 h 2013"/>
                <a:gd name="T70" fmla="*/ 416 w 2096"/>
                <a:gd name="T71" fmla="*/ 161 h 2013"/>
                <a:gd name="T72" fmla="*/ 443 w 2096"/>
                <a:gd name="T73" fmla="*/ 141 h 2013"/>
                <a:gd name="T74" fmla="*/ 512 w 2096"/>
                <a:gd name="T75" fmla="*/ 123 h 2013"/>
                <a:gd name="T76" fmla="*/ 580 w 2096"/>
                <a:gd name="T77" fmla="*/ 141 h 2013"/>
                <a:gd name="T78" fmla="*/ 608 w 2096"/>
                <a:gd name="T79" fmla="*/ 162 h 2013"/>
                <a:gd name="T80" fmla="*/ 608 w 2096"/>
                <a:gd name="T81" fmla="*/ 161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96" h="2013">
                  <a:moveTo>
                    <a:pt x="1421" y="1245"/>
                  </a:moveTo>
                  <a:lnTo>
                    <a:pt x="1421" y="1245"/>
                  </a:lnTo>
                  <a:cubicBezTo>
                    <a:pt x="1210" y="1066"/>
                    <a:pt x="1047" y="898"/>
                    <a:pt x="873" y="683"/>
                  </a:cubicBezTo>
                  <a:cubicBezTo>
                    <a:pt x="1121" y="430"/>
                    <a:pt x="882" y="268"/>
                    <a:pt x="696" y="78"/>
                  </a:cubicBezTo>
                  <a:cubicBezTo>
                    <a:pt x="678" y="60"/>
                    <a:pt x="661" y="46"/>
                    <a:pt x="639" y="34"/>
                  </a:cubicBezTo>
                  <a:cubicBezTo>
                    <a:pt x="599" y="10"/>
                    <a:pt x="560" y="0"/>
                    <a:pt x="514" y="0"/>
                  </a:cubicBezTo>
                  <a:cubicBezTo>
                    <a:pt x="468" y="0"/>
                    <a:pt x="429" y="10"/>
                    <a:pt x="389" y="34"/>
                  </a:cubicBezTo>
                  <a:cubicBezTo>
                    <a:pt x="367" y="46"/>
                    <a:pt x="349" y="60"/>
                    <a:pt x="332" y="78"/>
                  </a:cubicBezTo>
                  <a:cubicBezTo>
                    <a:pt x="217" y="194"/>
                    <a:pt x="0" y="378"/>
                    <a:pt x="171" y="644"/>
                  </a:cubicBezTo>
                  <a:lnTo>
                    <a:pt x="171" y="644"/>
                  </a:lnTo>
                  <a:cubicBezTo>
                    <a:pt x="529" y="1188"/>
                    <a:pt x="924" y="1588"/>
                    <a:pt x="1463" y="1953"/>
                  </a:cubicBezTo>
                  <a:lnTo>
                    <a:pt x="1463" y="1953"/>
                  </a:lnTo>
                  <a:cubicBezTo>
                    <a:pt x="1469" y="1957"/>
                    <a:pt x="1475" y="1961"/>
                    <a:pt x="1482" y="1965"/>
                  </a:cubicBezTo>
                  <a:cubicBezTo>
                    <a:pt x="1538" y="1997"/>
                    <a:pt x="1593" y="2012"/>
                    <a:pt x="1658" y="2012"/>
                  </a:cubicBezTo>
                  <a:cubicBezTo>
                    <a:pt x="1723" y="2012"/>
                    <a:pt x="1779" y="1997"/>
                    <a:pt x="1835" y="1965"/>
                  </a:cubicBezTo>
                  <a:cubicBezTo>
                    <a:pt x="1863" y="1948"/>
                    <a:pt x="1885" y="1932"/>
                    <a:pt x="1908" y="1909"/>
                  </a:cubicBezTo>
                  <a:lnTo>
                    <a:pt x="2021" y="1794"/>
                  </a:lnTo>
                  <a:cubicBezTo>
                    <a:pt x="2037" y="1778"/>
                    <a:pt x="2048" y="1762"/>
                    <a:pt x="2060" y="1742"/>
                  </a:cubicBezTo>
                  <a:cubicBezTo>
                    <a:pt x="2084" y="1700"/>
                    <a:pt x="2095" y="1659"/>
                    <a:pt x="2095" y="1610"/>
                  </a:cubicBezTo>
                  <a:cubicBezTo>
                    <a:pt x="2095" y="1561"/>
                    <a:pt x="2084" y="1520"/>
                    <a:pt x="2060" y="1478"/>
                  </a:cubicBezTo>
                  <a:cubicBezTo>
                    <a:pt x="2048" y="1458"/>
                    <a:pt x="2037" y="1443"/>
                    <a:pt x="2021" y="1426"/>
                  </a:cubicBezTo>
                  <a:cubicBezTo>
                    <a:pt x="1840" y="1241"/>
                    <a:pt x="1672" y="990"/>
                    <a:pt x="1421" y="1245"/>
                  </a:cubicBezTo>
                  <a:close/>
                  <a:moveTo>
                    <a:pt x="608" y="161"/>
                  </a:moveTo>
                  <a:cubicBezTo>
                    <a:pt x="905" y="464"/>
                    <a:pt x="942" y="439"/>
                    <a:pt x="710" y="675"/>
                  </a:cubicBezTo>
                  <a:cubicBezTo>
                    <a:pt x="1121" y="1179"/>
                    <a:pt x="1272" y="1254"/>
                    <a:pt x="1427" y="1412"/>
                  </a:cubicBezTo>
                  <a:cubicBezTo>
                    <a:pt x="1534" y="1304"/>
                    <a:pt x="1611" y="1195"/>
                    <a:pt x="1730" y="1299"/>
                  </a:cubicBezTo>
                  <a:cubicBezTo>
                    <a:pt x="2036" y="1609"/>
                    <a:pt x="2061" y="1575"/>
                    <a:pt x="1825" y="1825"/>
                  </a:cubicBezTo>
                  <a:lnTo>
                    <a:pt x="1825" y="1825"/>
                  </a:lnTo>
                  <a:cubicBezTo>
                    <a:pt x="1810" y="1840"/>
                    <a:pt x="1795" y="1852"/>
                    <a:pt x="1776" y="1862"/>
                  </a:cubicBezTo>
                  <a:cubicBezTo>
                    <a:pt x="1739" y="1884"/>
                    <a:pt x="1703" y="1893"/>
                    <a:pt x="1660" y="1893"/>
                  </a:cubicBezTo>
                  <a:cubicBezTo>
                    <a:pt x="1618" y="1893"/>
                    <a:pt x="1582" y="1884"/>
                    <a:pt x="1545" y="1862"/>
                  </a:cubicBezTo>
                  <a:cubicBezTo>
                    <a:pt x="1540" y="1860"/>
                    <a:pt x="1536" y="1857"/>
                    <a:pt x="1531" y="1854"/>
                  </a:cubicBezTo>
                  <a:lnTo>
                    <a:pt x="1531" y="1854"/>
                  </a:lnTo>
                  <a:cubicBezTo>
                    <a:pt x="1006" y="1498"/>
                    <a:pt x="622" y="1107"/>
                    <a:pt x="275" y="577"/>
                  </a:cubicBezTo>
                  <a:cubicBezTo>
                    <a:pt x="158" y="395"/>
                    <a:pt x="302" y="278"/>
                    <a:pt x="416" y="161"/>
                  </a:cubicBezTo>
                  <a:lnTo>
                    <a:pt x="416" y="161"/>
                  </a:lnTo>
                  <a:cubicBezTo>
                    <a:pt x="424" y="153"/>
                    <a:pt x="433" y="147"/>
                    <a:pt x="443" y="141"/>
                  </a:cubicBezTo>
                  <a:cubicBezTo>
                    <a:pt x="465" y="129"/>
                    <a:pt x="486" y="123"/>
                    <a:pt x="512" y="123"/>
                  </a:cubicBezTo>
                  <a:cubicBezTo>
                    <a:pt x="537" y="123"/>
                    <a:pt x="558" y="129"/>
                    <a:pt x="580" y="141"/>
                  </a:cubicBezTo>
                  <a:cubicBezTo>
                    <a:pt x="591" y="147"/>
                    <a:pt x="599" y="153"/>
                    <a:pt x="608" y="162"/>
                  </a:cubicBezTo>
                  <a:lnTo>
                    <a:pt x="608" y="161"/>
                  </a:ln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7" name="Freeform 2"/>
            <p:cNvSpPr>
              <a:spLocks noChangeArrowheads="1"/>
            </p:cNvSpPr>
            <p:nvPr/>
          </p:nvSpPr>
          <p:spPr bwMode="auto">
            <a:xfrm>
              <a:off x="2876550" y="3465513"/>
              <a:ext cx="441325" cy="441325"/>
            </a:xfrm>
            <a:custGeom>
              <a:avLst/>
              <a:gdLst>
                <a:gd name="T0" fmla="*/ 0 w 1224"/>
                <a:gd name="T1" fmla="*/ 0 h 1225"/>
                <a:gd name="T2" fmla="*/ 0 w 1224"/>
                <a:gd name="T3" fmla="*/ 121 h 1225"/>
                <a:gd name="T4" fmla="*/ 1103 w 1224"/>
                <a:gd name="T5" fmla="*/ 1224 h 1225"/>
                <a:gd name="T6" fmla="*/ 1223 w 1224"/>
                <a:gd name="T7" fmla="*/ 1224 h 1225"/>
                <a:gd name="T8" fmla="*/ 0 w 1224"/>
                <a:gd name="T9" fmla="*/ 0 h 1225"/>
              </a:gdLst>
              <a:ahLst/>
              <a:cxnLst>
                <a:cxn ang="0">
                  <a:pos x="T0" y="T1"/>
                </a:cxn>
                <a:cxn ang="0">
                  <a:pos x="T2" y="T3"/>
                </a:cxn>
                <a:cxn ang="0">
                  <a:pos x="T4" y="T5"/>
                </a:cxn>
                <a:cxn ang="0">
                  <a:pos x="T6" y="T7"/>
                </a:cxn>
                <a:cxn ang="0">
                  <a:pos x="T8" y="T9"/>
                </a:cxn>
              </a:cxnLst>
              <a:rect l="0" t="0" r="r" b="b"/>
              <a:pathLst>
                <a:path w="1224" h="1225">
                  <a:moveTo>
                    <a:pt x="0" y="0"/>
                  </a:moveTo>
                  <a:lnTo>
                    <a:pt x="0" y="121"/>
                  </a:lnTo>
                  <a:cubicBezTo>
                    <a:pt x="614" y="121"/>
                    <a:pt x="1103" y="582"/>
                    <a:pt x="1103" y="1224"/>
                  </a:cubicBezTo>
                  <a:lnTo>
                    <a:pt x="1223" y="1224"/>
                  </a:lnTo>
                  <a:cubicBezTo>
                    <a:pt x="1223" y="519"/>
                    <a:pt x="684" y="0"/>
                    <a:pt x="0" y="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8" name="Freeform 3"/>
            <p:cNvSpPr>
              <a:spLocks noChangeArrowheads="1"/>
            </p:cNvSpPr>
            <p:nvPr/>
          </p:nvSpPr>
          <p:spPr bwMode="auto">
            <a:xfrm>
              <a:off x="2876550" y="3595688"/>
              <a:ext cx="293688" cy="311150"/>
            </a:xfrm>
            <a:custGeom>
              <a:avLst/>
              <a:gdLst>
                <a:gd name="T0" fmla="*/ 697 w 817"/>
                <a:gd name="T1" fmla="*/ 862 h 863"/>
                <a:gd name="T2" fmla="*/ 816 w 817"/>
                <a:gd name="T3" fmla="*/ 862 h 863"/>
                <a:gd name="T4" fmla="*/ 0 w 817"/>
                <a:gd name="T5" fmla="*/ 0 h 863"/>
                <a:gd name="T6" fmla="*/ 0 w 817"/>
                <a:gd name="T7" fmla="*/ 124 h 863"/>
                <a:gd name="T8" fmla="*/ 697 w 817"/>
                <a:gd name="T9" fmla="*/ 862 h 863"/>
              </a:gdLst>
              <a:ahLst/>
              <a:cxnLst>
                <a:cxn ang="0">
                  <a:pos x="T0" y="T1"/>
                </a:cxn>
                <a:cxn ang="0">
                  <a:pos x="T2" y="T3"/>
                </a:cxn>
                <a:cxn ang="0">
                  <a:pos x="T4" y="T5"/>
                </a:cxn>
                <a:cxn ang="0">
                  <a:pos x="T6" y="T7"/>
                </a:cxn>
                <a:cxn ang="0">
                  <a:pos x="T8" y="T9"/>
                </a:cxn>
              </a:cxnLst>
              <a:rect l="0" t="0" r="r" b="b"/>
              <a:pathLst>
                <a:path w="817" h="863">
                  <a:moveTo>
                    <a:pt x="697" y="862"/>
                  </a:moveTo>
                  <a:lnTo>
                    <a:pt x="816" y="862"/>
                  </a:lnTo>
                  <a:cubicBezTo>
                    <a:pt x="816" y="343"/>
                    <a:pt x="447" y="0"/>
                    <a:pt x="0" y="0"/>
                  </a:cubicBezTo>
                  <a:lnTo>
                    <a:pt x="0" y="124"/>
                  </a:lnTo>
                  <a:cubicBezTo>
                    <a:pt x="382" y="124"/>
                    <a:pt x="697" y="414"/>
                    <a:pt x="697" y="862"/>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79" name="Freeform 4"/>
            <p:cNvSpPr>
              <a:spLocks noChangeArrowheads="1"/>
            </p:cNvSpPr>
            <p:nvPr/>
          </p:nvSpPr>
          <p:spPr bwMode="auto">
            <a:xfrm>
              <a:off x="2876550" y="3741738"/>
              <a:ext cx="163513" cy="163512"/>
            </a:xfrm>
            <a:custGeom>
              <a:avLst/>
              <a:gdLst>
                <a:gd name="T0" fmla="*/ 330 w 456"/>
                <a:gd name="T1" fmla="*/ 455 h 456"/>
                <a:gd name="T2" fmla="*/ 455 w 456"/>
                <a:gd name="T3" fmla="*/ 455 h 456"/>
                <a:gd name="T4" fmla="*/ 0 w 456"/>
                <a:gd name="T5" fmla="*/ 0 h 456"/>
                <a:gd name="T6" fmla="*/ 0 w 456"/>
                <a:gd name="T7" fmla="*/ 125 h 456"/>
                <a:gd name="T8" fmla="*/ 330 w 456"/>
                <a:gd name="T9" fmla="*/ 455 h 456"/>
              </a:gdLst>
              <a:ahLst/>
              <a:cxnLst>
                <a:cxn ang="0">
                  <a:pos x="T0" y="T1"/>
                </a:cxn>
                <a:cxn ang="0">
                  <a:pos x="T2" y="T3"/>
                </a:cxn>
                <a:cxn ang="0">
                  <a:pos x="T4" y="T5"/>
                </a:cxn>
                <a:cxn ang="0">
                  <a:pos x="T6" y="T7"/>
                </a:cxn>
                <a:cxn ang="0">
                  <a:pos x="T8" y="T9"/>
                </a:cxn>
              </a:cxnLst>
              <a:rect l="0" t="0" r="r" b="b"/>
              <a:pathLst>
                <a:path w="456" h="456">
                  <a:moveTo>
                    <a:pt x="330" y="455"/>
                  </a:moveTo>
                  <a:lnTo>
                    <a:pt x="455" y="455"/>
                  </a:lnTo>
                  <a:cubicBezTo>
                    <a:pt x="455" y="204"/>
                    <a:pt x="288" y="0"/>
                    <a:pt x="0" y="0"/>
                  </a:cubicBezTo>
                  <a:lnTo>
                    <a:pt x="0" y="125"/>
                  </a:lnTo>
                  <a:cubicBezTo>
                    <a:pt x="216" y="125"/>
                    <a:pt x="330" y="270"/>
                    <a:pt x="330" y="455"/>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0" name="Freeform 5"/>
            <p:cNvSpPr>
              <a:spLocks noChangeArrowheads="1"/>
            </p:cNvSpPr>
            <p:nvPr/>
          </p:nvSpPr>
          <p:spPr bwMode="auto">
            <a:xfrm>
              <a:off x="1079500" y="2447925"/>
              <a:ext cx="1657350" cy="1069975"/>
            </a:xfrm>
            <a:custGeom>
              <a:avLst/>
              <a:gdLst>
                <a:gd name="T0" fmla="*/ 4602 w 4603"/>
                <a:gd name="T1" fmla="*/ 0 h 2974"/>
                <a:gd name="T2" fmla="*/ 0 w 4603"/>
                <a:gd name="T3" fmla="*/ 0 h 2974"/>
                <a:gd name="T4" fmla="*/ 0 w 4603"/>
                <a:gd name="T5" fmla="*/ 2973 h 2974"/>
                <a:gd name="T6" fmla="*/ 611 w 4603"/>
                <a:gd name="T7" fmla="*/ 2973 h 2974"/>
                <a:gd name="T8" fmla="*/ 611 w 4603"/>
                <a:gd name="T9" fmla="*/ 2836 h 2974"/>
                <a:gd name="T10" fmla="*/ 138 w 4603"/>
                <a:gd name="T11" fmla="*/ 2836 h 2974"/>
                <a:gd name="T12" fmla="*/ 138 w 4603"/>
                <a:gd name="T13" fmla="*/ 141 h 2974"/>
                <a:gd name="T14" fmla="*/ 4464 w 4603"/>
                <a:gd name="T15" fmla="*/ 141 h 2974"/>
                <a:gd name="T16" fmla="*/ 4464 w 4603"/>
                <a:gd name="T17" fmla="*/ 2836 h 2974"/>
                <a:gd name="T18" fmla="*/ 2054 w 4603"/>
                <a:gd name="T19" fmla="*/ 2836 h 2974"/>
                <a:gd name="T20" fmla="*/ 2054 w 4603"/>
                <a:gd name="T21" fmla="*/ 2973 h 2974"/>
                <a:gd name="T22" fmla="*/ 4602 w 4603"/>
                <a:gd name="T23" fmla="*/ 2973 h 2974"/>
                <a:gd name="T24" fmla="*/ 4602 w 4603"/>
                <a:gd name="T25" fmla="*/ 0 h 2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3" h="2974">
                  <a:moveTo>
                    <a:pt x="4602" y="0"/>
                  </a:moveTo>
                  <a:lnTo>
                    <a:pt x="0" y="0"/>
                  </a:lnTo>
                  <a:lnTo>
                    <a:pt x="0" y="2973"/>
                  </a:lnTo>
                  <a:lnTo>
                    <a:pt x="611" y="2973"/>
                  </a:lnTo>
                  <a:lnTo>
                    <a:pt x="611" y="2836"/>
                  </a:lnTo>
                  <a:lnTo>
                    <a:pt x="138" y="2836"/>
                  </a:lnTo>
                  <a:lnTo>
                    <a:pt x="138" y="141"/>
                  </a:lnTo>
                  <a:lnTo>
                    <a:pt x="4464" y="141"/>
                  </a:lnTo>
                  <a:lnTo>
                    <a:pt x="4464" y="2836"/>
                  </a:lnTo>
                  <a:lnTo>
                    <a:pt x="2054" y="2836"/>
                  </a:lnTo>
                  <a:lnTo>
                    <a:pt x="2054" y="2973"/>
                  </a:lnTo>
                  <a:lnTo>
                    <a:pt x="4602" y="2973"/>
                  </a:lnTo>
                  <a:lnTo>
                    <a:pt x="4602" y="0"/>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1" name="Freeform 6"/>
            <p:cNvSpPr>
              <a:spLocks noChangeArrowheads="1"/>
            </p:cNvSpPr>
            <p:nvPr/>
          </p:nvSpPr>
          <p:spPr bwMode="auto">
            <a:xfrm>
              <a:off x="1363663" y="3157538"/>
              <a:ext cx="382587" cy="584200"/>
            </a:xfrm>
            <a:custGeom>
              <a:avLst/>
              <a:gdLst>
                <a:gd name="T0" fmla="*/ 0 w 1062"/>
                <a:gd name="T1" fmla="*/ 1623 h 1624"/>
                <a:gd name="T2" fmla="*/ 1061 w 1062"/>
                <a:gd name="T3" fmla="*/ 1623 h 1624"/>
                <a:gd name="T4" fmla="*/ 1061 w 1062"/>
                <a:gd name="T5" fmla="*/ 0 h 1624"/>
                <a:gd name="T6" fmla="*/ 0 w 1062"/>
                <a:gd name="T7" fmla="*/ 0 h 1624"/>
                <a:gd name="T8" fmla="*/ 0 w 1062"/>
                <a:gd name="T9" fmla="*/ 1623 h 1624"/>
                <a:gd name="T10" fmla="*/ 921 w 1062"/>
                <a:gd name="T11" fmla="*/ 138 h 1624"/>
                <a:gd name="T12" fmla="*/ 921 w 1062"/>
                <a:gd name="T13" fmla="*/ 1485 h 1624"/>
                <a:gd name="T14" fmla="*/ 139 w 1062"/>
                <a:gd name="T15" fmla="*/ 1485 h 1624"/>
                <a:gd name="T16" fmla="*/ 139 w 1062"/>
                <a:gd name="T17" fmla="*/ 138 h 1624"/>
                <a:gd name="T18" fmla="*/ 921 w 1062"/>
                <a:gd name="T19" fmla="*/ 13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2" h="1624">
                  <a:moveTo>
                    <a:pt x="0" y="1623"/>
                  </a:moveTo>
                  <a:lnTo>
                    <a:pt x="1061" y="1623"/>
                  </a:lnTo>
                  <a:lnTo>
                    <a:pt x="1061" y="0"/>
                  </a:lnTo>
                  <a:lnTo>
                    <a:pt x="0" y="0"/>
                  </a:lnTo>
                  <a:lnTo>
                    <a:pt x="0" y="1623"/>
                  </a:lnTo>
                  <a:close/>
                  <a:moveTo>
                    <a:pt x="921" y="138"/>
                  </a:moveTo>
                  <a:lnTo>
                    <a:pt x="921" y="1485"/>
                  </a:lnTo>
                  <a:lnTo>
                    <a:pt x="139" y="1485"/>
                  </a:lnTo>
                  <a:lnTo>
                    <a:pt x="139" y="138"/>
                  </a:lnTo>
                  <a:lnTo>
                    <a:pt x="921" y="138"/>
                  </a:ln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2" name="Freeform 7"/>
            <p:cNvSpPr>
              <a:spLocks noChangeArrowheads="1"/>
            </p:cNvSpPr>
            <p:nvPr/>
          </p:nvSpPr>
          <p:spPr bwMode="auto">
            <a:xfrm>
              <a:off x="1444625" y="3278188"/>
              <a:ext cx="58738" cy="58737"/>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3" name="Freeform 8"/>
            <p:cNvSpPr>
              <a:spLocks noChangeArrowheads="1"/>
            </p:cNvSpPr>
            <p:nvPr/>
          </p:nvSpPr>
          <p:spPr bwMode="auto">
            <a:xfrm>
              <a:off x="1525588" y="3278188"/>
              <a:ext cx="58737" cy="58737"/>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4" name="Freeform 9"/>
            <p:cNvSpPr>
              <a:spLocks noChangeArrowheads="1"/>
            </p:cNvSpPr>
            <p:nvPr/>
          </p:nvSpPr>
          <p:spPr bwMode="auto">
            <a:xfrm>
              <a:off x="1444625" y="3400425"/>
              <a:ext cx="58738" cy="58738"/>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5" name="Freeform 10"/>
            <p:cNvSpPr>
              <a:spLocks noChangeArrowheads="1"/>
            </p:cNvSpPr>
            <p:nvPr/>
          </p:nvSpPr>
          <p:spPr bwMode="auto">
            <a:xfrm>
              <a:off x="1525588" y="3400425"/>
              <a:ext cx="58737" cy="58738"/>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6" name="Freeform 11"/>
            <p:cNvSpPr>
              <a:spLocks noChangeArrowheads="1"/>
            </p:cNvSpPr>
            <p:nvPr/>
          </p:nvSpPr>
          <p:spPr bwMode="auto">
            <a:xfrm>
              <a:off x="1444625" y="3521075"/>
              <a:ext cx="58738" cy="58738"/>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7" name="Freeform 12"/>
            <p:cNvSpPr>
              <a:spLocks noChangeArrowheads="1"/>
            </p:cNvSpPr>
            <p:nvPr/>
          </p:nvSpPr>
          <p:spPr bwMode="auto">
            <a:xfrm>
              <a:off x="1525588" y="3521075"/>
              <a:ext cx="58737" cy="58738"/>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8" name="Freeform 13"/>
            <p:cNvSpPr>
              <a:spLocks noChangeArrowheads="1"/>
            </p:cNvSpPr>
            <p:nvPr/>
          </p:nvSpPr>
          <p:spPr bwMode="auto">
            <a:xfrm>
              <a:off x="1606550" y="3278188"/>
              <a:ext cx="58738" cy="58737"/>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89" name="Freeform 14"/>
            <p:cNvSpPr>
              <a:spLocks noChangeArrowheads="1"/>
            </p:cNvSpPr>
            <p:nvPr/>
          </p:nvSpPr>
          <p:spPr bwMode="auto">
            <a:xfrm>
              <a:off x="1606550" y="3400425"/>
              <a:ext cx="58738" cy="58738"/>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0" name="Freeform 15"/>
            <p:cNvSpPr>
              <a:spLocks noChangeArrowheads="1"/>
            </p:cNvSpPr>
            <p:nvPr/>
          </p:nvSpPr>
          <p:spPr bwMode="auto">
            <a:xfrm>
              <a:off x="1606550" y="3521075"/>
              <a:ext cx="58738" cy="58738"/>
            </a:xfrm>
            <a:custGeom>
              <a:avLst/>
              <a:gdLst>
                <a:gd name="T0" fmla="*/ 161 w 162"/>
                <a:gd name="T1" fmla="*/ 80 h 162"/>
                <a:gd name="T2" fmla="*/ 150 w 162"/>
                <a:gd name="T3" fmla="*/ 121 h 162"/>
                <a:gd name="T4" fmla="*/ 121 w 162"/>
                <a:gd name="T5" fmla="*/ 150 h 162"/>
                <a:gd name="T6" fmla="*/ 80 w 162"/>
                <a:gd name="T7" fmla="*/ 161 h 162"/>
                <a:gd name="T8" fmla="*/ 40 w 162"/>
                <a:gd name="T9" fmla="*/ 150 h 162"/>
                <a:gd name="T10" fmla="*/ 11 w 162"/>
                <a:gd name="T11" fmla="*/ 121 h 162"/>
                <a:gd name="T12" fmla="*/ 0 w 162"/>
                <a:gd name="T13" fmla="*/ 80 h 162"/>
                <a:gd name="T14" fmla="*/ 11 w 162"/>
                <a:gd name="T15" fmla="*/ 40 h 162"/>
                <a:gd name="T16" fmla="*/ 40 w 162"/>
                <a:gd name="T17" fmla="*/ 11 h 162"/>
                <a:gd name="T18" fmla="*/ 80 w 162"/>
                <a:gd name="T19" fmla="*/ 0 h 162"/>
                <a:gd name="T20" fmla="*/ 121 w 162"/>
                <a:gd name="T21" fmla="*/ 11 h 162"/>
                <a:gd name="T22" fmla="*/ 150 w 162"/>
                <a:gd name="T23" fmla="*/ 40 h 162"/>
                <a:gd name="T24" fmla="*/ 161 w 162"/>
                <a:gd name="T2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2">
                  <a:moveTo>
                    <a:pt x="161" y="80"/>
                  </a:moveTo>
                  <a:cubicBezTo>
                    <a:pt x="161" y="95"/>
                    <a:pt x="158" y="108"/>
                    <a:pt x="150" y="121"/>
                  </a:cubicBezTo>
                  <a:cubicBezTo>
                    <a:pt x="143" y="133"/>
                    <a:pt x="133" y="143"/>
                    <a:pt x="121" y="150"/>
                  </a:cubicBezTo>
                  <a:cubicBezTo>
                    <a:pt x="108" y="158"/>
                    <a:pt x="95" y="161"/>
                    <a:pt x="80" y="161"/>
                  </a:cubicBezTo>
                  <a:cubicBezTo>
                    <a:pt x="66" y="161"/>
                    <a:pt x="53" y="158"/>
                    <a:pt x="40" y="150"/>
                  </a:cubicBezTo>
                  <a:cubicBezTo>
                    <a:pt x="27" y="143"/>
                    <a:pt x="18" y="133"/>
                    <a:pt x="11" y="121"/>
                  </a:cubicBezTo>
                  <a:cubicBezTo>
                    <a:pt x="3" y="108"/>
                    <a:pt x="0" y="95"/>
                    <a:pt x="0" y="80"/>
                  </a:cubicBezTo>
                  <a:cubicBezTo>
                    <a:pt x="0" y="66"/>
                    <a:pt x="3" y="53"/>
                    <a:pt x="11" y="40"/>
                  </a:cubicBezTo>
                  <a:cubicBezTo>
                    <a:pt x="18" y="27"/>
                    <a:pt x="27" y="18"/>
                    <a:pt x="40" y="11"/>
                  </a:cubicBezTo>
                  <a:cubicBezTo>
                    <a:pt x="53" y="3"/>
                    <a:pt x="66" y="0"/>
                    <a:pt x="80" y="0"/>
                  </a:cubicBezTo>
                  <a:cubicBezTo>
                    <a:pt x="95" y="0"/>
                    <a:pt x="108" y="3"/>
                    <a:pt x="121" y="11"/>
                  </a:cubicBezTo>
                  <a:cubicBezTo>
                    <a:pt x="133" y="18"/>
                    <a:pt x="143" y="27"/>
                    <a:pt x="150" y="40"/>
                  </a:cubicBezTo>
                  <a:cubicBezTo>
                    <a:pt x="158" y="53"/>
                    <a:pt x="161" y="66"/>
                    <a:pt x="161" y="8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1" name="Freeform 16"/>
            <p:cNvSpPr>
              <a:spLocks noChangeArrowheads="1"/>
            </p:cNvSpPr>
            <p:nvPr/>
          </p:nvSpPr>
          <p:spPr bwMode="auto">
            <a:xfrm>
              <a:off x="1420813" y="2887663"/>
              <a:ext cx="287337" cy="107950"/>
            </a:xfrm>
            <a:custGeom>
              <a:avLst/>
              <a:gdLst>
                <a:gd name="T0" fmla="*/ 721 w 798"/>
                <a:gd name="T1" fmla="*/ 300 h 301"/>
                <a:gd name="T2" fmla="*/ 797 w 798"/>
                <a:gd name="T3" fmla="*/ 188 h 301"/>
                <a:gd name="T4" fmla="*/ 0 w 798"/>
                <a:gd name="T5" fmla="*/ 188 h 301"/>
                <a:gd name="T6" fmla="*/ 76 w 798"/>
                <a:gd name="T7" fmla="*/ 300 h 301"/>
                <a:gd name="T8" fmla="*/ 721 w 798"/>
                <a:gd name="T9" fmla="*/ 300 h 301"/>
              </a:gdLst>
              <a:ahLst/>
              <a:cxnLst>
                <a:cxn ang="0">
                  <a:pos x="T0" y="T1"/>
                </a:cxn>
                <a:cxn ang="0">
                  <a:pos x="T2" y="T3"/>
                </a:cxn>
                <a:cxn ang="0">
                  <a:pos x="T4" y="T5"/>
                </a:cxn>
                <a:cxn ang="0">
                  <a:pos x="T6" y="T7"/>
                </a:cxn>
                <a:cxn ang="0">
                  <a:pos x="T8" y="T9"/>
                </a:cxn>
              </a:cxnLst>
              <a:rect l="0" t="0" r="r" b="b"/>
              <a:pathLst>
                <a:path w="798" h="301">
                  <a:moveTo>
                    <a:pt x="721" y="300"/>
                  </a:moveTo>
                  <a:lnTo>
                    <a:pt x="797" y="188"/>
                  </a:lnTo>
                  <a:cubicBezTo>
                    <a:pt x="567" y="24"/>
                    <a:pt x="266" y="0"/>
                    <a:pt x="0" y="188"/>
                  </a:cubicBezTo>
                  <a:lnTo>
                    <a:pt x="76" y="300"/>
                  </a:lnTo>
                  <a:cubicBezTo>
                    <a:pt x="298" y="148"/>
                    <a:pt x="530" y="168"/>
                    <a:pt x="721" y="300"/>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2" name="Freeform 17"/>
            <p:cNvSpPr>
              <a:spLocks noChangeArrowheads="1"/>
            </p:cNvSpPr>
            <p:nvPr/>
          </p:nvSpPr>
          <p:spPr bwMode="auto">
            <a:xfrm>
              <a:off x="1339850" y="2765425"/>
              <a:ext cx="430213" cy="128588"/>
            </a:xfrm>
            <a:custGeom>
              <a:avLst/>
              <a:gdLst>
                <a:gd name="T0" fmla="*/ 0 w 1196"/>
                <a:gd name="T1" fmla="*/ 248 h 355"/>
                <a:gd name="T2" fmla="*/ 81 w 1196"/>
                <a:gd name="T3" fmla="*/ 354 h 355"/>
                <a:gd name="T4" fmla="*/ 1113 w 1196"/>
                <a:gd name="T5" fmla="*/ 354 h 355"/>
                <a:gd name="T6" fmla="*/ 1195 w 1196"/>
                <a:gd name="T7" fmla="*/ 248 h 355"/>
                <a:gd name="T8" fmla="*/ 0 w 1196"/>
                <a:gd name="T9" fmla="*/ 248 h 355"/>
              </a:gdLst>
              <a:ahLst/>
              <a:cxnLst>
                <a:cxn ang="0">
                  <a:pos x="T0" y="T1"/>
                </a:cxn>
                <a:cxn ang="0">
                  <a:pos x="T2" y="T3"/>
                </a:cxn>
                <a:cxn ang="0">
                  <a:pos x="T4" y="T5"/>
                </a:cxn>
                <a:cxn ang="0">
                  <a:pos x="T6" y="T7"/>
                </a:cxn>
                <a:cxn ang="0">
                  <a:pos x="T8" y="T9"/>
                </a:cxn>
              </a:cxnLst>
              <a:rect l="0" t="0" r="r" b="b"/>
              <a:pathLst>
                <a:path w="1196" h="355">
                  <a:moveTo>
                    <a:pt x="0" y="248"/>
                  </a:moveTo>
                  <a:lnTo>
                    <a:pt x="81" y="354"/>
                  </a:lnTo>
                  <a:cubicBezTo>
                    <a:pt x="384" y="164"/>
                    <a:pt x="772" y="139"/>
                    <a:pt x="1113" y="354"/>
                  </a:cubicBezTo>
                  <a:lnTo>
                    <a:pt x="1195" y="248"/>
                  </a:lnTo>
                  <a:cubicBezTo>
                    <a:pt x="803" y="0"/>
                    <a:pt x="358" y="21"/>
                    <a:pt x="0" y="248"/>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3" name="Freeform 18"/>
            <p:cNvSpPr>
              <a:spLocks noChangeArrowheads="1"/>
            </p:cNvSpPr>
            <p:nvPr/>
          </p:nvSpPr>
          <p:spPr bwMode="auto">
            <a:xfrm>
              <a:off x="1479550" y="3030538"/>
              <a:ext cx="169863" cy="65087"/>
            </a:xfrm>
            <a:custGeom>
              <a:avLst/>
              <a:gdLst>
                <a:gd name="T0" fmla="*/ 0 w 470"/>
                <a:gd name="T1" fmla="*/ 81 h 179"/>
                <a:gd name="T2" fmla="*/ 75 w 470"/>
                <a:gd name="T3" fmla="*/ 178 h 179"/>
                <a:gd name="T4" fmla="*/ 393 w 470"/>
                <a:gd name="T5" fmla="*/ 178 h 179"/>
                <a:gd name="T6" fmla="*/ 469 w 470"/>
                <a:gd name="T7" fmla="*/ 81 h 179"/>
                <a:gd name="T8" fmla="*/ 0 w 470"/>
                <a:gd name="T9" fmla="*/ 81 h 179"/>
              </a:gdLst>
              <a:ahLst/>
              <a:cxnLst>
                <a:cxn ang="0">
                  <a:pos x="T0" y="T1"/>
                </a:cxn>
                <a:cxn ang="0">
                  <a:pos x="T2" y="T3"/>
                </a:cxn>
                <a:cxn ang="0">
                  <a:pos x="T4" y="T5"/>
                </a:cxn>
                <a:cxn ang="0">
                  <a:pos x="T6" y="T7"/>
                </a:cxn>
                <a:cxn ang="0">
                  <a:pos x="T8" y="T9"/>
                </a:cxn>
              </a:cxnLst>
              <a:rect l="0" t="0" r="r" b="b"/>
              <a:pathLst>
                <a:path w="470" h="179">
                  <a:moveTo>
                    <a:pt x="0" y="81"/>
                  </a:moveTo>
                  <a:lnTo>
                    <a:pt x="75" y="178"/>
                  </a:lnTo>
                  <a:cubicBezTo>
                    <a:pt x="197" y="119"/>
                    <a:pt x="290" y="128"/>
                    <a:pt x="393" y="178"/>
                  </a:cubicBezTo>
                  <a:lnTo>
                    <a:pt x="469" y="81"/>
                  </a:lnTo>
                  <a:cubicBezTo>
                    <a:pt x="323" y="13"/>
                    <a:pt x="174" y="0"/>
                    <a:pt x="0" y="81"/>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4" name="Freeform 19"/>
            <p:cNvSpPr>
              <a:spLocks noChangeArrowheads="1"/>
            </p:cNvSpPr>
            <p:nvPr/>
          </p:nvSpPr>
          <p:spPr bwMode="auto">
            <a:xfrm>
              <a:off x="1190625" y="2530475"/>
              <a:ext cx="1436688" cy="822325"/>
            </a:xfrm>
            <a:custGeom>
              <a:avLst/>
              <a:gdLst>
                <a:gd name="T0" fmla="*/ 1743 w 3990"/>
                <a:gd name="T1" fmla="*/ 2236 h 2284"/>
                <a:gd name="T2" fmla="*/ 1743 w 3990"/>
                <a:gd name="T3" fmla="*/ 2283 h 2284"/>
                <a:gd name="T4" fmla="*/ 3989 w 3990"/>
                <a:gd name="T5" fmla="*/ 2283 h 2284"/>
                <a:gd name="T6" fmla="*/ 3989 w 3990"/>
                <a:gd name="T7" fmla="*/ 0 h 2284"/>
                <a:gd name="T8" fmla="*/ 0 w 3990"/>
                <a:gd name="T9" fmla="*/ 0 h 2284"/>
                <a:gd name="T10" fmla="*/ 0 w 3990"/>
                <a:gd name="T11" fmla="*/ 2283 h 2284"/>
                <a:gd name="T12" fmla="*/ 303 w 3990"/>
                <a:gd name="T13" fmla="*/ 2283 h 2284"/>
                <a:gd name="T14" fmla="*/ 303 w 3990"/>
                <a:gd name="T15" fmla="*/ 2236 h 2284"/>
                <a:gd name="T16" fmla="*/ 48 w 3990"/>
                <a:gd name="T17" fmla="*/ 2236 h 2284"/>
                <a:gd name="T18" fmla="*/ 48 w 3990"/>
                <a:gd name="T19" fmla="*/ 47 h 2284"/>
                <a:gd name="T20" fmla="*/ 3942 w 3990"/>
                <a:gd name="T21" fmla="*/ 47 h 2284"/>
                <a:gd name="T22" fmla="*/ 3942 w 3990"/>
                <a:gd name="T23" fmla="*/ 2236 h 2284"/>
                <a:gd name="T24" fmla="*/ 1743 w 3990"/>
                <a:gd name="T25" fmla="*/ 223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0" h="2284">
                  <a:moveTo>
                    <a:pt x="1743" y="2236"/>
                  </a:moveTo>
                  <a:lnTo>
                    <a:pt x="1743" y="2283"/>
                  </a:lnTo>
                  <a:lnTo>
                    <a:pt x="3989" y="2283"/>
                  </a:lnTo>
                  <a:lnTo>
                    <a:pt x="3989" y="0"/>
                  </a:lnTo>
                  <a:lnTo>
                    <a:pt x="0" y="0"/>
                  </a:lnTo>
                  <a:lnTo>
                    <a:pt x="0" y="2283"/>
                  </a:lnTo>
                  <a:lnTo>
                    <a:pt x="303" y="2283"/>
                  </a:lnTo>
                  <a:lnTo>
                    <a:pt x="303" y="2236"/>
                  </a:lnTo>
                  <a:lnTo>
                    <a:pt x="48" y="2236"/>
                  </a:lnTo>
                  <a:lnTo>
                    <a:pt x="48" y="47"/>
                  </a:lnTo>
                  <a:lnTo>
                    <a:pt x="3942" y="47"/>
                  </a:lnTo>
                  <a:lnTo>
                    <a:pt x="3942" y="2236"/>
                  </a:lnTo>
                  <a:lnTo>
                    <a:pt x="1743" y="2236"/>
                  </a:ln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5" name="Freeform 20"/>
            <p:cNvSpPr>
              <a:spLocks noChangeArrowheads="1"/>
            </p:cNvSpPr>
            <p:nvPr/>
          </p:nvSpPr>
          <p:spPr bwMode="auto">
            <a:xfrm>
              <a:off x="1882775" y="3382963"/>
              <a:ext cx="52388" cy="52387"/>
            </a:xfrm>
            <a:custGeom>
              <a:avLst/>
              <a:gdLst>
                <a:gd name="T0" fmla="*/ 146 w 147"/>
                <a:gd name="T1" fmla="*/ 73 h 147"/>
                <a:gd name="T2" fmla="*/ 136 w 147"/>
                <a:gd name="T3" fmla="*/ 110 h 147"/>
                <a:gd name="T4" fmla="*/ 110 w 147"/>
                <a:gd name="T5" fmla="*/ 136 h 147"/>
                <a:gd name="T6" fmla="*/ 73 w 147"/>
                <a:gd name="T7" fmla="*/ 146 h 147"/>
                <a:gd name="T8" fmla="*/ 37 w 147"/>
                <a:gd name="T9" fmla="*/ 136 h 147"/>
                <a:gd name="T10" fmla="*/ 10 w 147"/>
                <a:gd name="T11" fmla="*/ 110 h 147"/>
                <a:gd name="T12" fmla="*/ 0 w 147"/>
                <a:gd name="T13" fmla="*/ 73 h 147"/>
                <a:gd name="T14" fmla="*/ 10 w 147"/>
                <a:gd name="T15" fmla="*/ 37 h 147"/>
                <a:gd name="T16" fmla="*/ 37 w 147"/>
                <a:gd name="T17" fmla="*/ 10 h 147"/>
                <a:gd name="T18" fmla="*/ 73 w 147"/>
                <a:gd name="T19" fmla="*/ 0 h 147"/>
                <a:gd name="T20" fmla="*/ 110 w 147"/>
                <a:gd name="T21" fmla="*/ 10 h 147"/>
                <a:gd name="T22" fmla="*/ 136 w 147"/>
                <a:gd name="T23" fmla="*/ 37 h 147"/>
                <a:gd name="T24" fmla="*/ 146 w 147"/>
                <a:gd name="T25"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47">
                  <a:moveTo>
                    <a:pt x="146" y="73"/>
                  </a:moveTo>
                  <a:cubicBezTo>
                    <a:pt x="146" y="86"/>
                    <a:pt x="143" y="98"/>
                    <a:pt x="136" y="110"/>
                  </a:cubicBezTo>
                  <a:cubicBezTo>
                    <a:pt x="130" y="121"/>
                    <a:pt x="121" y="130"/>
                    <a:pt x="110" y="136"/>
                  </a:cubicBezTo>
                  <a:cubicBezTo>
                    <a:pt x="98" y="143"/>
                    <a:pt x="86" y="146"/>
                    <a:pt x="73" y="146"/>
                  </a:cubicBezTo>
                  <a:cubicBezTo>
                    <a:pt x="60" y="146"/>
                    <a:pt x="48" y="143"/>
                    <a:pt x="37" y="136"/>
                  </a:cubicBezTo>
                  <a:cubicBezTo>
                    <a:pt x="25" y="130"/>
                    <a:pt x="17" y="121"/>
                    <a:pt x="10" y="110"/>
                  </a:cubicBezTo>
                  <a:cubicBezTo>
                    <a:pt x="3" y="98"/>
                    <a:pt x="0" y="86"/>
                    <a:pt x="0" y="73"/>
                  </a:cubicBezTo>
                  <a:cubicBezTo>
                    <a:pt x="0" y="60"/>
                    <a:pt x="3" y="48"/>
                    <a:pt x="10" y="37"/>
                  </a:cubicBezTo>
                  <a:cubicBezTo>
                    <a:pt x="17" y="25"/>
                    <a:pt x="25" y="17"/>
                    <a:pt x="37" y="10"/>
                  </a:cubicBezTo>
                  <a:cubicBezTo>
                    <a:pt x="48" y="3"/>
                    <a:pt x="60" y="0"/>
                    <a:pt x="73" y="0"/>
                  </a:cubicBezTo>
                  <a:cubicBezTo>
                    <a:pt x="86" y="0"/>
                    <a:pt x="98" y="3"/>
                    <a:pt x="110" y="10"/>
                  </a:cubicBezTo>
                  <a:cubicBezTo>
                    <a:pt x="121" y="17"/>
                    <a:pt x="130" y="25"/>
                    <a:pt x="136" y="37"/>
                  </a:cubicBezTo>
                  <a:cubicBezTo>
                    <a:pt x="143" y="48"/>
                    <a:pt x="146" y="60"/>
                    <a:pt x="146" y="73"/>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grpSp>
      <p:grpSp>
        <p:nvGrpSpPr>
          <p:cNvPr id="96" name="Group 95"/>
          <p:cNvGrpSpPr>
            <a:grpSpLocks noChangeAspect="1"/>
          </p:cNvGrpSpPr>
          <p:nvPr/>
        </p:nvGrpSpPr>
        <p:grpSpPr>
          <a:xfrm>
            <a:off x="4098132" y="1103250"/>
            <a:ext cx="1044688" cy="775468"/>
            <a:chOff x="6373813" y="2547938"/>
            <a:chExt cx="2266950" cy="1682750"/>
          </a:xfrm>
          <a:solidFill>
            <a:srgbClr val="3A9BE0"/>
          </a:solidFill>
        </p:grpSpPr>
        <p:sp>
          <p:nvSpPr>
            <p:cNvPr id="97" name="Freeform 37"/>
            <p:cNvSpPr>
              <a:spLocks noChangeArrowheads="1"/>
            </p:cNvSpPr>
            <p:nvPr/>
          </p:nvSpPr>
          <p:spPr bwMode="auto">
            <a:xfrm>
              <a:off x="7045325" y="2857500"/>
              <a:ext cx="963613" cy="963613"/>
            </a:xfrm>
            <a:custGeom>
              <a:avLst/>
              <a:gdLst>
                <a:gd name="T0" fmla="*/ 1828 w 2676"/>
                <a:gd name="T1" fmla="*/ 1663 h 2675"/>
                <a:gd name="T2" fmla="*/ 1810 w 2676"/>
                <a:gd name="T3" fmla="*/ 1649 h 2675"/>
                <a:gd name="T4" fmla="*/ 1802 w 2676"/>
                <a:gd name="T5" fmla="*/ 1645 h 2675"/>
                <a:gd name="T6" fmla="*/ 1802 w 2676"/>
                <a:gd name="T7" fmla="*/ 1645 h 2675"/>
                <a:gd name="T8" fmla="*/ 1888 w 2676"/>
                <a:gd name="T9" fmla="*/ 1518 h 2675"/>
                <a:gd name="T10" fmla="*/ 2024 w 2676"/>
                <a:gd name="T11" fmla="*/ 1012 h 2675"/>
                <a:gd name="T12" fmla="*/ 1888 w 2676"/>
                <a:gd name="T13" fmla="*/ 506 h 2675"/>
                <a:gd name="T14" fmla="*/ 1518 w 2676"/>
                <a:gd name="T15" fmla="*/ 136 h 2675"/>
                <a:gd name="T16" fmla="*/ 1012 w 2676"/>
                <a:gd name="T17" fmla="*/ 0 h 2675"/>
                <a:gd name="T18" fmla="*/ 506 w 2676"/>
                <a:gd name="T19" fmla="*/ 136 h 2675"/>
                <a:gd name="T20" fmla="*/ 136 w 2676"/>
                <a:gd name="T21" fmla="*/ 506 h 2675"/>
                <a:gd name="T22" fmla="*/ 0 w 2676"/>
                <a:gd name="T23" fmla="*/ 1012 h 2675"/>
                <a:gd name="T24" fmla="*/ 136 w 2676"/>
                <a:gd name="T25" fmla="*/ 1518 h 2675"/>
                <a:gd name="T26" fmla="*/ 506 w 2676"/>
                <a:gd name="T27" fmla="*/ 1888 h 2675"/>
                <a:gd name="T28" fmla="*/ 1012 w 2676"/>
                <a:gd name="T29" fmla="*/ 2024 h 2675"/>
                <a:gd name="T30" fmla="*/ 1518 w 2676"/>
                <a:gd name="T31" fmla="*/ 1888 h 2675"/>
                <a:gd name="T32" fmla="*/ 1646 w 2676"/>
                <a:gd name="T33" fmla="*/ 1801 h 2675"/>
                <a:gd name="T34" fmla="*/ 1650 w 2676"/>
                <a:gd name="T35" fmla="*/ 1809 h 2675"/>
                <a:gd name="T36" fmla="*/ 1663 w 2676"/>
                <a:gd name="T37" fmla="*/ 1827 h 2675"/>
                <a:gd name="T38" fmla="*/ 2476 w 2676"/>
                <a:gd name="T39" fmla="*/ 2640 h 2675"/>
                <a:gd name="T40" fmla="*/ 2500 w 2676"/>
                <a:gd name="T41" fmla="*/ 2658 h 2675"/>
                <a:gd name="T42" fmla="*/ 2558 w 2676"/>
                <a:gd name="T43" fmla="*/ 2674 h 2675"/>
                <a:gd name="T44" fmla="*/ 2617 w 2676"/>
                <a:gd name="T45" fmla="*/ 2658 h 2675"/>
                <a:gd name="T46" fmla="*/ 2659 w 2676"/>
                <a:gd name="T47" fmla="*/ 2615 h 2675"/>
                <a:gd name="T48" fmla="*/ 2675 w 2676"/>
                <a:gd name="T49" fmla="*/ 2557 h 2675"/>
                <a:gd name="T50" fmla="*/ 2659 w 2676"/>
                <a:gd name="T51" fmla="*/ 2499 h 2675"/>
                <a:gd name="T52" fmla="*/ 2641 w 2676"/>
                <a:gd name="T53" fmla="*/ 2474 h 2675"/>
                <a:gd name="T54" fmla="*/ 1828 w 2676"/>
                <a:gd name="T55" fmla="*/ 1663 h 2675"/>
                <a:gd name="T56" fmla="*/ 1015 w 2676"/>
                <a:gd name="T57" fmla="*/ 1791 h 2675"/>
                <a:gd name="T58" fmla="*/ 627 w 2676"/>
                <a:gd name="T59" fmla="*/ 1687 h 2675"/>
                <a:gd name="T60" fmla="*/ 342 w 2676"/>
                <a:gd name="T61" fmla="*/ 1403 h 2675"/>
                <a:gd name="T62" fmla="*/ 238 w 2676"/>
                <a:gd name="T63" fmla="*/ 1014 h 2675"/>
                <a:gd name="T64" fmla="*/ 342 w 2676"/>
                <a:gd name="T65" fmla="*/ 626 h 2675"/>
                <a:gd name="T66" fmla="*/ 627 w 2676"/>
                <a:gd name="T67" fmla="*/ 342 h 2675"/>
                <a:gd name="T68" fmla="*/ 1015 w 2676"/>
                <a:gd name="T69" fmla="*/ 238 h 2675"/>
                <a:gd name="T70" fmla="*/ 1403 w 2676"/>
                <a:gd name="T71" fmla="*/ 342 h 2675"/>
                <a:gd name="T72" fmla="*/ 1687 w 2676"/>
                <a:gd name="T73" fmla="*/ 626 h 2675"/>
                <a:gd name="T74" fmla="*/ 1791 w 2676"/>
                <a:gd name="T75" fmla="*/ 1014 h 2675"/>
                <a:gd name="T76" fmla="*/ 1791 w 2676"/>
                <a:gd name="T77" fmla="*/ 1014 h 2675"/>
                <a:gd name="T78" fmla="*/ 1687 w 2676"/>
                <a:gd name="T79" fmla="*/ 1402 h 2675"/>
                <a:gd name="T80" fmla="*/ 1403 w 2676"/>
                <a:gd name="T81" fmla="*/ 1687 h 2675"/>
                <a:gd name="T82" fmla="*/ 1015 w 2676"/>
                <a:gd name="T83" fmla="*/ 1791 h 2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6" h="2675">
                  <a:moveTo>
                    <a:pt x="1828" y="1663"/>
                  </a:moveTo>
                  <a:cubicBezTo>
                    <a:pt x="1822" y="1657"/>
                    <a:pt x="1816" y="1653"/>
                    <a:pt x="1810" y="1649"/>
                  </a:cubicBezTo>
                  <a:cubicBezTo>
                    <a:pt x="1807" y="1648"/>
                    <a:pt x="1804" y="1646"/>
                    <a:pt x="1802" y="1645"/>
                  </a:cubicBezTo>
                  <a:lnTo>
                    <a:pt x="1802" y="1645"/>
                  </a:lnTo>
                  <a:cubicBezTo>
                    <a:pt x="1835" y="1603"/>
                    <a:pt x="1861" y="1565"/>
                    <a:pt x="1888" y="1518"/>
                  </a:cubicBezTo>
                  <a:cubicBezTo>
                    <a:pt x="1982" y="1357"/>
                    <a:pt x="2024" y="1198"/>
                    <a:pt x="2024" y="1012"/>
                  </a:cubicBezTo>
                  <a:cubicBezTo>
                    <a:pt x="2024" y="826"/>
                    <a:pt x="1982" y="667"/>
                    <a:pt x="1888" y="506"/>
                  </a:cubicBezTo>
                  <a:cubicBezTo>
                    <a:pt x="1795" y="345"/>
                    <a:pt x="1679" y="229"/>
                    <a:pt x="1518" y="136"/>
                  </a:cubicBezTo>
                  <a:cubicBezTo>
                    <a:pt x="1357" y="42"/>
                    <a:pt x="1198" y="0"/>
                    <a:pt x="1012" y="0"/>
                  </a:cubicBezTo>
                  <a:cubicBezTo>
                    <a:pt x="826" y="0"/>
                    <a:pt x="667" y="42"/>
                    <a:pt x="506" y="136"/>
                  </a:cubicBezTo>
                  <a:cubicBezTo>
                    <a:pt x="345" y="229"/>
                    <a:pt x="229" y="345"/>
                    <a:pt x="136" y="506"/>
                  </a:cubicBezTo>
                  <a:cubicBezTo>
                    <a:pt x="42" y="667"/>
                    <a:pt x="0" y="826"/>
                    <a:pt x="0" y="1012"/>
                  </a:cubicBezTo>
                  <a:cubicBezTo>
                    <a:pt x="0" y="1198"/>
                    <a:pt x="42" y="1357"/>
                    <a:pt x="136" y="1518"/>
                  </a:cubicBezTo>
                  <a:cubicBezTo>
                    <a:pt x="229" y="1679"/>
                    <a:pt x="345" y="1795"/>
                    <a:pt x="506" y="1888"/>
                  </a:cubicBezTo>
                  <a:cubicBezTo>
                    <a:pt x="667" y="1982"/>
                    <a:pt x="826" y="2024"/>
                    <a:pt x="1012" y="2024"/>
                  </a:cubicBezTo>
                  <a:cubicBezTo>
                    <a:pt x="1198" y="2024"/>
                    <a:pt x="1357" y="1982"/>
                    <a:pt x="1518" y="1888"/>
                  </a:cubicBezTo>
                  <a:cubicBezTo>
                    <a:pt x="1565" y="1861"/>
                    <a:pt x="1603" y="1835"/>
                    <a:pt x="1646" y="1801"/>
                  </a:cubicBezTo>
                  <a:cubicBezTo>
                    <a:pt x="1647" y="1804"/>
                    <a:pt x="1648" y="1806"/>
                    <a:pt x="1650" y="1809"/>
                  </a:cubicBezTo>
                  <a:cubicBezTo>
                    <a:pt x="1654" y="1816"/>
                    <a:pt x="1658" y="1821"/>
                    <a:pt x="1663" y="1827"/>
                  </a:cubicBezTo>
                  <a:lnTo>
                    <a:pt x="2476" y="2640"/>
                  </a:lnTo>
                  <a:cubicBezTo>
                    <a:pt x="2483" y="2647"/>
                    <a:pt x="2490" y="2653"/>
                    <a:pt x="2500" y="2658"/>
                  </a:cubicBezTo>
                  <a:cubicBezTo>
                    <a:pt x="2518" y="2669"/>
                    <a:pt x="2537" y="2674"/>
                    <a:pt x="2558" y="2674"/>
                  </a:cubicBezTo>
                  <a:cubicBezTo>
                    <a:pt x="2580" y="2674"/>
                    <a:pt x="2598" y="2669"/>
                    <a:pt x="2617" y="2658"/>
                  </a:cubicBezTo>
                  <a:cubicBezTo>
                    <a:pt x="2635" y="2647"/>
                    <a:pt x="2649" y="2634"/>
                    <a:pt x="2659" y="2615"/>
                  </a:cubicBezTo>
                  <a:cubicBezTo>
                    <a:pt x="2670" y="2597"/>
                    <a:pt x="2675" y="2578"/>
                    <a:pt x="2675" y="2557"/>
                  </a:cubicBezTo>
                  <a:cubicBezTo>
                    <a:pt x="2675" y="2535"/>
                    <a:pt x="2670" y="2517"/>
                    <a:pt x="2659" y="2499"/>
                  </a:cubicBezTo>
                  <a:cubicBezTo>
                    <a:pt x="2654" y="2489"/>
                    <a:pt x="2648" y="2482"/>
                    <a:pt x="2641" y="2474"/>
                  </a:cubicBezTo>
                  <a:lnTo>
                    <a:pt x="1828" y="1663"/>
                  </a:lnTo>
                  <a:close/>
                  <a:moveTo>
                    <a:pt x="1015" y="1791"/>
                  </a:moveTo>
                  <a:cubicBezTo>
                    <a:pt x="872" y="1791"/>
                    <a:pt x="750" y="1758"/>
                    <a:pt x="627" y="1687"/>
                  </a:cubicBezTo>
                  <a:cubicBezTo>
                    <a:pt x="503" y="1615"/>
                    <a:pt x="414" y="1527"/>
                    <a:pt x="342" y="1403"/>
                  </a:cubicBezTo>
                  <a:cubicBezTo>
                    <a:pt x="271" y="1279"/>
                    <a:pt x="238" y="1157"/>
                    <a:pt x="238" y="1014"/>
                  </a:cubicBezTo>
                  <a:cubicBezTo>
                    <a:pt x="238" y="871"/>
                    <a:pt x="271" y="750"/>
                    <a:pt x="342" y="626"/>
                  </a:cubicBezTo>
                  <a:cubicBezTo>
                    <a:pt x="414" y="502"/>
                    <a:pt x="503" y="413"/>
                    <a:pt x="627" y="342"/>
                  </a:cubicBezTo>
                  <a:cubicBezTo>
                    <a:pt x="750" y="270"/>
                    <a:pt x="872" y="238"/>
                    <a:pt x="1015" y="238"/>
                  </a:cubicBezTo>
                  <a:cubicBezTo>
                    <a:pt x="1158" y="238"/>
                    <a:pt x="1279" y="270"/>
                    <a:pt x="1403" y="342"/>
                  </a:cubicBezTo>
                  <a:cubicBezTo>
                    <a:pt x="1527" y="413"/>
                    <a:pt x="1616" y="502"/>
                    <a:pt x="1687" y="626"/>
                  </a:cubicBezTo>
                  <a:cubicBezTo>
                    <a:pt x="1759" y="750"/>
                    <a:pt x="1791" y="871"/>
                    <a:pt x="1791" y="1014"/>
                  </a:cubicBezTo>
                  <a:lnTo>
                    <a:pt x="1791" y="1014"/>
                  </a:lnTo>
                  <a:cubicBezTo>
                    <a:pt x="1791" y="1157"/>
                    <a:pt x="1759" y="1278"/>
                    <a:pt x="1687" y="1402"/>
                  </a:cubicBezTo>
                  <a:cubicBezTo>
                    <a:pt x="1616" y="1526"/>
                    <a:pt x="1527" y="1615"/>
                    <a:pt x="1403" y="1687"/>
                  </a:cubicBezTo>
                  <a:cubicBezTo>
                    <a:pt x="1279" y="1758"/>
                    <a:pt x="1158" y="1791"/>
                    <a:pt x="1015" y="1791"/>
                  </a:cubicBez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8" name="Freeform 38"/>
            <p:cNvSpPr>
              <a:spLocks noChangeArrowheads="1"/>
            </p:cNvSpPr>
            <p:nvPr/>
          </p:nvSpPr>
          <p:spPr bwMode="auto">
            <a:xfrm>
              <a:off x="7753350" y="2547938"/>
              <a:ext cx="887413" cy="542925"/>
            </a:xfrm>
            <a:custGeom>
              <a:avLst/>
              <a:gdLst>
                <a:gd name="T0" fmla="*/ 2107 w 2465"/>
                <a:gd name="T1" fmla="*/ 33 h 1506"/>
                <a:gd name="T2" fmla="*/ 2107 w 2465"/>
                <a:gd name="T3" fmla="*/ 33 h 1506"/>
                <a:gd name="T4" fmla="*/ 1918 w 2465"/>
                <a:gd name="T5" fmla="*/ 0 h 1506"/>
                <a:gd name="T6" fmla="*/ 1643 w 2465"/>
                <a:gd name="T7" fmla="*/ 74 h 1506"/>
                <a:gd name="T8" fmla="*/ 1442 w 2465"/>
                <a:gd name="T9" fmla="*/ 275 h 1506"/>
                <a:gd name="T10" fmla="*/ 1403 w 2465"/>
                <a:gd name="T11" fmla="*/ 357 h 1506"/>
                <a:gd name="T12" fmla="*/ 1371 w 2465"/>
                <a:gd name="T13" fmla="*/ 542 h 1506"/>
                <a:gd name="T14" fmla="*/ 1395 w 2465"/>
                <a:gd name="T15" fmla="*/ 703 h 1506"/>
                <a:gd name="T16" fmla="*/ 32 w 2465"/>
                <a:gd name="T17" fmla="*/ 1395 h 1506"/>
                <a:gd name="T18" fmla="*/ 32 w 2465"/>
                <a:gd name="T19" fmla="*/ 1395 h 1506"/>
                <a:gd name="T20" fmla="*/ 29 w 2465"/>
                <a:gd name="T21" fmla="*/ 1396 h 1506"/>
                <a:gd name="T22" fmla="*/ 8 w 2465"/>
                <a:gd name="T23" fmla="*/ 1418 h 1506"/>
                <a:gd name="T24" fmla="*/ 0 w 2465"/>
                <a:gd name="T25" fmla="*/ 1447 h 1506"/>
                <a:gd name="T26" fmla="*/ 8 w 2465"/>
                <a:gd name="T27" fmla="*/ 1476 h 1506"/>
                <a:gd name="T28" fmla="*/ 29 w 2465"/>
                <a:gd name="T29" fmla="*/ 1497 h 1506"/>
                <a:gd name="T30" fmla="*/ 58 w 2465"/>
                <a:gd name="T31" fmla="*/ 1505 h 1506"/>
                <a:gd name="T32" fmla="*/ 59 w 2465"/>
                <a:gd name="T33" fmla="*/ 1505 h 1506"/>
                <a:gd name="T34" fmla="*/ 85 w 2465"/>
                <a:gd name="T35" fmla="*/ 1499 h 1506"/>
                <a:gd name="T36" fmla="*/ 1440 w 2465"/>
                <a:gd name="T37" fmla="*/ 810 h 1506"/>
                <a:gd name="T38" fmla="*/ 1445 w 2465"/>
                <a:gd name="T39" fmla="*/ 819 h 1506"/>
                <a:gd name="T40" fmla="*/ 1645 w 2465"/>
                <a:gd name="T41" fmla="*/ 1019 h 1506"/>
                <a:gd name="T42" fmla="*/ 1918 w 2465"/>
                <a:gd name="T43" fmla="*/ 1093 h 1506"/>
                <a:gd name="T44" fmla="*/ 2191 w 2465"/>
                <a:gd name="T45" fmla="*/ 1019 h 1506"/>
                <a:gd name="T46" fmla="*/ 2391 w 2465"/>
                <a:gd name="T47" fmla="*/ 819 h 1506"/>
                <a:gd name="T48" fmla="*/ 2464 w 2465"/>
                <a:gd name="T49" fmla="*/ 546 h 1506"/>
                <a:gd name="T50" fmla="*/ 2391 w 2465"/>
                <a:gd name="T51" fmla="*/ 273 h 1506"/>
                <a:gd name="T52" fmla="*/ 2191 w 2465"/>
                <a:gd name="T53" fmla="*/ 73 h 1506"/>
                <a:gd name="T54" fmla="*/ 2107 w 2465"/>
                <a:gd name="T55" fmla="*/ 33 h 1506"/>
                <a:gd name="T56" fmla="*/ 2212 w 2465"/>
                <a:gd name="T57" fmla="*/ 656 h 1506"/>
                <a:gd name="T58" fmla="*/ 2190 w 2465"/>
                <a:gd name="T59" fmla="*/ 704 h 1506"/>
                <a:gd name="T60" fmla="*/ 2075 w 2465"/>
                <a:gd name="T61" fmla="*/ 819 h 1506"/>
                <a:gd name="T62" fmla="*/ 1918 w 2465"/>
                <a:gd name="T63" fmla="*/ 861 h 1506"/>
                <a:gd name="T64" fmla="*/ 1761 w 2465"/>
                <a:gd name="T65" fmla="*/ 819 h 1506"/>
                <a:gd name="T66" fmla="*/ 1646 w 2465"/>
                <a:gd name="T67" fmla="*/ 704 h 1506"/>
                <a:gd name="T68" fmla="*/ 1604 w 2465"/>
                <a:gd name="T69" fmla="*/ 547 h 1506"/>
                <a:gd name="T70" fmla="*/ 1646 w 2465"/>
                <a:gd name="T71" fmla="*/ 390 h 1506"/>
                <a:gd name="T72" fmla="*/ 1761 w 2465"/>
                <a:gd name="T73" fmla="*/ 275 h 1506"/>
                <a:gd name="T74" fmla="*/ 1918 w 2465"/>
                <a:gd name="T75" fmla="*/ 233 h 1506"/>
                <a:gd name="T76" fmla="*/ 2026 w 2465"/>
                <a:gd name="T77" fmla="*/ 252 h 1506"/>
                <a:gd name="T78" fmla="*/ 2026 w 2465"/>
                <a:gd name="T79" fmla="*/ 252 h 1506"/>
                <a:gd name="T80" fmla="*/ 2073 w 2465"/>
                <a:gd name="T81" fmla="*/ 274 h 1506"/>
                <a:gd name="T82" fmla="*/ 2188 w 2465"/>
                <a:gd name="T83" fmla="*/ 390 h 1506"/>
                <a:gd name="T84" fmla="*/ 2231 w 2465"/>
                <a:gd name="T85" fmla="*/ 548 h 1506"/>
                <a:gd name="T86" fmla="*/ 2212 w 2465"/>
                <a:gd name="T87" fmla="*/ 656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5" h="1506">
                  <a:moveTo>
                    <a:pt x="2107" y="33"/>
                  </a:moveTo>
                  <a:lnTo>
                    <a:pt x="2107" y="33"/>
                  </a:lnTo>
                  <a:cubicBezTo>
                    <a:pt x="2043" y="10"/>
                    <a:pt x="1986" y="0"/>
                    <a:pt x="1918" y="0"/>
                  </a:cubicBezTo>
                  <a:cubicBezTo>
                    <a:pt x="1817" y="0"/>
                    <a:pt x="1731" y="23"/>
                    <a:pt x="1643" y="74"/>
                  </a:cubicBezTo>
                  <a:cubicBezTo>
                    <a:pt x="1556" y="124"/>
                    <a:pt x="1493" y="187"/>
                    <a:pt x="1442" y="275"/>
                  </a:cubicBezTo>
                  <a:cubicBezTo>
                    <a:pt x="1426" y="302"/>
                    <a:pt x="1415" y="327"/>
                    <a:pt x="1403" y="357"/>
                  </a:cubicBezTo>
                  <a:cubicBezTo>
                    <a:pt x="1381" y="419"/>
                    <a:pt x="1371" y="476"/>
                    <a:pt x="1371" y="542"/>
                  </a:cubicBezTo>
                  <a:cubicBezTo>
                    <a:pt x="1371" y="600"/>
                    <a:pt x="1378" y="648"/>
                    <a:pt x="1395" y="703"/>
                  </a:cubicBezTo>
                  <a:lnTo>
                    <a:pt x="32" y="1395"/>
                  </a:lnTo>
                  <a:lnTo>
                    <a:pt x="32" y="1395"/>
                  </a:lnTo>
                  <a:cubicBezTo>
                    <a:pt x="31" y="1395"/>
                    <a:pt x="30" y="1396"/>
                    <a:pt x="29" y="1396"/>
                  </a:cubicBezTo>
                  <a:cubicBezTo>
                    <a:pt x="20" y="1402"/>
                    <a:pt x="13" y="1408"/>
                    <a:pt x="8" y="1418"/>
                  </a:cubicBezTo>
                  <a:cubicBezTo>
                    <a:pt x="2" y="1427"/>
                    <a:pt x="0" y="1436"/>
                    <a:pt x="0" y="1447"/>
                  </a:cubicBezTo>
                  <a:cubicBezTo>
                    <a:pt x="0" y="1457"/>
                    <a:pt x="2" y="1466"/>
                    <a:pt x="8" y="1476"/>
                  </a:cubicBezTo>
                  <a:cubicBezTo>
                    <a:pt x="13" y="1485"/>
                    <a:pt x="20" y="1492"/>
                    <a:pt x="29" y="1497"/>
                  </a:cubicBezTo>
                  <a:cubicBezTo>
                    <a:pt x="38" y="1502"/>
                    <a:pt x="47" y="1505"/>
                    <a:pt x="58" y="1505"/>
                  </a:cubicBezTo>
                  <a:lnTo>
                    <a:pt x="59" y="1505"/>
                  </a:lnTo>
                  <a:cubicBezTo>
                    <a:pt x="68" y="1505"/>
                    <a:pt x="76" y="1503"/>
                    <a:pt x="85" y="1499"/>
                  </a:cubicBezTo>
                  <a:lnTo>
                    <a:pt x="1440" y="810"/>
                  </a:lnTo>
                  <a:cubicBezTo>
                    <a:pt x="1442" y="814"/>
                    <a:pt x="1443" y="816"/>
                    <a:pt x="1445" y="819"/>
                  </a:cubicBezTo>
                  <a:cubicBezTo>
                    <a:pt x="1495" y="907"/>
                    <a:pt x="1558" y="969"/>
                    <a:pt x="1645" y="1019"/>
                  </a:cubicBezTo>
                  <a:cubicBezTo>
                    <a:pt x="1732" y="1070"/>
                    <a:pt x="1818" y="1093"/>
                    <a:pt x="1918" y="1093"/>
                  </a:cubicBezTo>
                  <a:cubicBezTo>
                    <a:pt x="2019" y="1093"/>
                    <a:pt x="2104" y="1070"/>
                    <a:pt x="2191" y="1019"/>
                  </a:cubicBezTo>
                  <a:cubicBezTo>
                    <a:pt x="2278" y="969"/>
                    <a:pt x="2341" y="907"/>
                    <a:pt x="2391" y="819"/>
                  </a:cubicBezTo>
                  <a:cubicBezTo>
                    <a:pt x="2442" y="732"/>
                    <a:pt x="2464" y="647"/>
                    <a:pt x="2464" y="546"/>
                  </a:cubicBezTo>
                  <a:cubicBezTo>
                    <a:pt x="2464" y="446"/>
                    <a:pt x="2442" y="360"/>
                    <a:pt x="2391" y="273"/>
                  </a:cubicBezTo>
                  <a:cubicBezTo>
                    <a:pt x="2341" y="186"/>
                    <a:pt x="2278" y="123"/>
                    <a:pt x="2191" y="73"/>
                  </a:cubicBezTo>
                  <a:cubicBezTo>
                    <a:pt x="2163" y="57"/>
                    <a:pt x="2137" y="45"/>
                    <a:pt x="2107" y="33"/>
                  </a:cubicBezTo>
                  <a:close/>
                  <a:moveTo>
                    <a:pt x="2212" y="656"/>
                  </a:moveTo>
                  <a:cubicBezTo>
                    <a:pt x="2206" y="674"/>
                    <a:pt x="2199" y="688"/>
                    <a:pt x="2190" y="704"/>
                  </a:cubicBezTo>
                  <a:cubicBezTo>
                    <a:pt x="2161" y="754"/>
                    <a:pt x="2125" y="790"/>
                    <a:pt x="2075" y="819"/>
                  </a:cubicBezTo>
                  <a:cubicBezTo>
                    <a:pt x="2025" y="848"/>
                    <a:pt x="1976" y="861"/>
                    <a:pt x="1918" y="861"/>
                  </a:cubicBezTo>
                  <a:cubicBezTo>
                    <a:pt x="1860" y="861"/>
                    <a:pt x="1811" y="848"/>
                    <a:pt x="1761" y="819"/>
                  </a:cubicBezTo>
                  <a:cubicBezTo>
                    <a:pt x="1711" y="790"/>
                    <a:pt x="1675" y="754"/>
                    <a:pt x="1646" y="704"/>
                  </a:cubicBezTo>
                  <a:cubicBezTo>
                    <a:pt x="1617" y="654"/>
                    <a:pt x="1604" y="604"/>
                    <a:pt x="1604" y="547"/>
                  </a:cubicBezTo>
                  <a:cubicBezTo>
                    <a:pt x="1604" y="489"/>
                    <a:pt x="1617" y="440"/>
                    <a:pt x="1646" y="390"/>
                  </a:cubicBezTo>
                  <a:cubicBezTo>
                    <a:pt x="1675" y="340"/>
                    <a:pt x="1711" y="304"/>
                    <a:pt x="1761" y="275"/>
                  </a:cubicBezTo>
                  <a:cubicBezTo>
                    <a:pt x="1811" y="246"/>
                    <a:pt x="1860" y="233"/>
                    <a:pt x="1918" y="233"/>
                  </a:cubicBezTo>
                  <a:cubicBezTo>
                    <a:pt x="1956" y="233"/>
                    <a:pt x="1989" y="238"/>
                    <a:pt x="2026" y="252"/>
                  </a:cubicBezTo>
                  <a:lnTo>
                    <a:pt x="2026" y="252"/>
                  </a:lnTo>
                  <a:cubicBezTo>
                    <a:pt x="2043" y="258"/>
                    <a:pt x="2057" y="265"/>
                    <a:pt x="2073" y="274"/>
                  </a:cubicBezTo>
                  <a:cubicBezTo>
                    <a:pt x="2123" y="303"/>
                    <a:pt x="2159" y="339"/>
                    <a:pt x="2188" y="390"/>
                  </a:cubicBezTo>
                  <a:cubicBezTo>
                    <a:pt x="2218" y="440"/>
                    <a:pt x="2231" y="490"/>
                    <a:pt x="2231" y="548"/>
                  </a:cubicBezTo>
                  <a:cubicBezTo>
                    <a:pt x="2231" y="587"/>
                    <a:pt x="2225" y="619"/>
                    <a:pt x="2212" y="656"/>
                  </a:cubicBez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99" name="Freeform 39"/>
            <p:cNvSpPr>
              <a:spLocks noChangeArrowheads="1"/>
            </p:cNvSpPr>
            <p:nvPr/>
          </p:nvSpPr>
          <p:spPr bwMode="auto">
            <a:xfrm>
              <a:off x="6376988" y="2628900"/>
              <a:ext cx="703262" cy="438150"/>
            </a:xfrm>
            <a:custGeom>
              <a:avLst/>
              <a:gdLst>
                <a:gd name="T0" fmla="*/ 559 w 1953"/>
                <a:gd name="T1" fmla="*/ 1113 h 1219"/>
                <a:gd name="T2" fmla="*/ 559 w 1953"/>
                <a:gd name="T3" fmla="*/ 1113 h 1219"/>
                <a:gd name="T4" fmla="*/ 834 w 1953"/>
                <a:gd name="T5" fmla="*/ 1039 h 1219"/>
                <a:gd name="T6" fmla="*/ 1037 w 1953"/>
                <a:gd name="T7" fmla="*/ 835 h 1219"/>
                <a:gd name="T8" fmla="*/ 1038 w 1953"/>
                <a:gd name="T9" fmla="*/ 834 h 1219"/>
                <a:gd name="T10" fmla="*/ 1870 w 1953"/>
                <a:gd name="T11" fmla="*/ 1212 h 1219"/>
                <a:gd name="T12" fmla="*/ 1870 w 1953"/>
                <a:gd name="T13" fmla="*/ 1212 h 1219"/>
                <a:gd name="T14" fmla="*/ 1894 w 1953"/>
                <a:gd name="T15" fmla="*/ 1218 h 1219"/>
                <a:gd name="T16" fmla="*/ 1923 w 1953"/>
                <a:gd name="T17" fmla="*/ 1210 h 1219"/>
                <a:gd name="T18" fmla="*/ 1944 w 1953"/>
                <a:gd name="T19" fmla="*/ 1188 h 1219"/>
                <a:gd name="T20" fmla="*/ 1952 w 1953"/>
                <a:gd name="T21" fmla="*/ 1159 h 1219"/>
                <a:gd name="T22" fmla="*/ 1944 w 1953"/>
                <a:gd name="T23" fmla="*/ 1130 h 1219"/>
                <a:gd name="T24" fmla="*/ 1923 w 1953"/>
                <a:gd name="T25" fmla="*/ 1109 h 1219"/>
                <a:gd name="T26" fmla="*/ 1918 w 1953"/>
                <a:gd name="T27" fmla="*/ 1106 h 1219"/>
                <a:gd name="T28" fmla="*/ 1086 w 1953"/>
                <a:gd name="T29" fmla="*/ 728 h 1219"/>
                <a:gd name="T30" fmla="*/ 1113 w 1953"/>
                <a:gd name="T31" fmla="*/ 557 h 1219"/>
                <a:gd name="T32" fmla="*/ 1038 w 1953"/>
                <a:gd name="T33" fmla="*/ 278 h 1219"/>
                <a:gd name="T34" fmla="*/ 835 w 1953"/>
                <a:gd name="T35" fmla="*/ 75 h 1219"/>
                <a:gd name="T36" fmla="*/ 556 w 1953"/>
                <a:gd name="T37" fmla="*/ 0 h 1219"/>
                <a:gd name="T38" fmla="*/ 278 w 1953"/>
                <a:gd name="T39" fmla="*/ 75 h 1219"/>
                <a:gd name="T40" fmla="*/ 75 w 1953"/>
                <a:gd name="T41" fmla="*/ 278 h 1219"/>
                <a:gd name="T42" fmla="*/ 0 w 1953"/>
                <a:gd name="T43" fmla="*/ 557 h 1219"/>
                <a:gd name="T44" fmla="*/ 75 w 1953"/>
                <a:gd name="T45" fmla="*/ 835 h 1219"/>
                <a:gd name="T46" fmla="*/ 278 w 1953"/>
                <a:gd name="T47" fmla="*/ 1039 h 1219"/>
                <a:gd name="T48" fmla="*/ 556 w 1953"/>
                <a:gd name="T49" fmla="*/ 1113 h 1219"/>
                <a:gd name="T50" fmla="*/ 559 w 1953"/>
                <a:gd name="T51" fmla="*/ 1113 h 1219"/>
                <a:gd name="T52" fmla="*/ 559 w 1953"/>
                <a:gd name="T53" fmla="*/ 219 h 1219"/>
                <a:gd name="T54" fmla="*/ 563 w 1953"/>
                <a:gd name="T55" fmla="*/ 219 h 1219"/>
                <a:gd name="T56" fmla="*/ 729 w 1953"/>
                <a:gd name="T57" fmla="*/ 263 h 1219"/>
                <a:gd name="T58" fmla="*/ 850 w 1953"/>
                <a:gd name="T59" fmla="*/ 384 h 1219"/>
                <a:gd name="T60" fmla="*/ 894 w 1953"/>
                <a:gd name="T61" fmla="*/ 550 h 1219"/>
                <a:gd name="T62" fmla="*/ 850 w 1953"/>
                <a:gd name="T63" fmla="*/ 715 h 1219"/>
                <a:gd name="T64" fmla="*/ 729 w 1953"/>
                <a:gd name="T65" fmla="*/ 836 h 1219"/>
                <a:gd name="T66" fmla="*/ 563 w 1953"/>
                <a:gd name="T67" fmla="*/ 880 h 1219"/>
                <a:gd name="T68" fmla="*/ 398 w 1953"/>
                <a:gd name="T69" fmla="*/ 836 h 1219"/>
                <a:gd name="T70" fmla="*/ 277 w 1953"/>
                <a:gd name="T71" fmla="*/ 715 h 1219"/>
                <a:gd name="T72" fmla="*/ 233 w 1953"/>
                <a:gd name="T73" fmla="*/ 550 h 1219"/>
                <a:gd name="T74" fmla="*/ 233 w 1953"/>
                <a:gd name="T75" fmla="*/ 547 h 1219"/>
                <a:gd name="T76" fmla="*/ 277 w 1953"/>
                <a:gd name="T77" fmla="*/ 383 h 1219"/>
                <a:gd name="T78" fmla="*/ 397 w 1953"/>
                <a:gd name="T79" fmla="*/ 263 h 1219"/>
                <a:gd name="T80" fmla="*/ 559 w 1953"/>
                <a:gd name="T81" fmla="*/ 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3" h="1219">
                  <a:moveTo>
                    <a:pt x="559" y="1113"/>
                  </a:moveTo>
                  <a:lnTo>
                    <a:pt x="559" y="1113"/>
                  </a:lnTo>
                  <a:cubicBezTo>
                    <a:pt x="660" y="1113"/>
                    <a:pt x="746" y="1089"/>
                    <a:pt x="834" y="1039"/>
                  </a:cubicBezTo>
                  <a:cubicBezTo>
                    <a:pt x="922" y="987"/>
                    <a:pt x="986" y="924"/>
                    <a:pt x="1037" y="835"/>
                  </a:cubicBezTo>
                  <a:lnTo>
                    <a:pt x="1038" y="834"/>
                  </a:lnTo>
                  <a:lnTo>
                    <a:pt x="1870" y="1212"/>
                  </a:lnTo>
                  <a:lnTo>
                    <a:pt x="1870" y="1212"/>
                  </a:lnTo>
                  <a:cubicBezTo>
                    <a:pt x="1878" y="1216"/>
                    <a:pt x="1885" y="1218"/>
                    <a:pt x="1894" y="1218"/>
                  </a:cubicBezTo>
                  <a:cubicBezTo>
                    <a:pt x="1905" y="1218"/>
                    <a:pt x="1914" y="1215"/>
                    <a:pt x="1923" y="1210"/>
                  </a:cubicBezTo>
                  <a:cubicBezTo>
                    <a:pt x="1932" y="1204"/>
                    <a:pt x="1939" y="1198"/>
                    <a:pt x="1944" y="1188"/>
                  </a:cubicBezTo>
                  <a:cubicBezTo>
                    <a:pt x="1950" y="1179"/>
                    <a:pt x="1952" y="1170"/>
                    <a:pt x="1952" y="1159"/>
                  </a:cubicBezTo>
                  <a:cubicBezTo>
                    <a:pt x="1952" y="1149"/>
                    <a:pt x="1950" y="1140"/>
                    <a:pt x="1944" y="1130"/>
                  </a:cubicBezTo>
                  <a:cubicBezTo>
                    <a:pt x="1939" y="1121"/>
                    <a:pt x="1932" y="1114"/>
                    <a:pt x="1923" y="1109"/>
                  </a:cubicBezTo>
                  <a:cubicBezTo>
                    <a:pt x="1921" y="1108"/>
                    <a:pt x="1920" y="1107"/>
                    <a:pt x="1918" y="1106"/>
                  </a:cubicBezTo>
                  <a:lnTo>
                    <a:pt x="1086" y="728"/>
                  </a:lnTo>
                  <a:cubicBezTo>
                    <a:pt x="1105" y="669"/>
                    <a:pt x="1113" y="618"/>
                    <a:pt x="1113" y="557"/>
                  </a:cubicBezTo>
                  <a:cubicBezTo>
                    <a:pt x="1113" y="454"/>
                    <a:pt x="1089" y="367"/>
                    <a:pt x="1038" y="278"/>
                  </a:cubicBezTo>
                  <a:cubicBezTo>
                    <a:pt x="987" y="190"/>
                    <a:pt x="923" y="126"/>
                    <a:pt x="835" y="75"/>
                  </a:cubicBezTo>
                  <a:cubicBezTo>
                    <a:pt x="746" y="23"/>
                    <a:pt x="659" y="0"/>
                    <a:pt x="556" y="0"/>
                  </a:cubicBezTo>
                  <a:cubicBezTo>
                    <a:pt x="454" y="0"/>
                    <a:pt x="367" y="23"/>
                    <a:pt x="278" y="75"/>
                  </a:cubicBezTo>
                  <a:cubicBezTo>
                    <a:pt x="189" y="126"/>
                    <a:pt x="126" y="190"/>
                    <a:pt x="75" y="278"/>
                  </a:cubicBezTo>
                  <a:cubicBezTo>
                    <a:pt x="23" y="367"/>
                    <a:pt x="0" y="454"/>
                    <a:pt x="0" y="557"/>
                  </a:cubicBezTo>
                  <a:cubicBezTo>
                    <a:pt x="0" y="659"/>
                    <a:pt x="23" y="746"/>
                    <a:pt x="75" y="835"/>
                  </a:cubicBezTo>
                  <a:cubicBezTo>
                    <a:pt x="126" y="924"/>
                    <a:pt x="189" y="987"/>
                    <a:pt x="278" y="1039"/>
                  </a:cubicBezTo>
                  <a:cubicBezTo>
                    <a:pt x="367" y="1090"/>
                    <a:pt x="454" y="1113"/>
                    <a:pt x="556" y="1113"/>
                  </a:cubicBezTo>
                  <a:cubicBezTo>
                    <a:pt x="557" y="1113"/>
                    <a:pt x="558" y="1113"/>
                    <a:pt x="559" y="1113"/>
                  </a:cubicBezTo>
                  <a:close/>
                  <a:moveTo>
                    <a:pt x="559" y="219"/>
                  </a:moveTo>
                  <a:cubicBezTo>
                    <a:pt x="560" y="219"/>
                    <a:pt x="562" y="219"/>
                    <a:pt x="563" y="219"/>
                  </a:cubicBezTo>
                  <a:cubicBezTo>
                    <a:pt x="624" y="219"/>
                    <a:pt x="676" y="233"/>
                    <a:pt x="729" y="263"/>
                  </a:cubicBezTo>
                  <a:cubicBezTo>
                    <a:pt x="781" y="294"/>
                    <a:pt x="819" y="332"/>
                    <a:pt x="850" y="384"/>
                  </a:cubicBezTo>
                  <a:cubicBezTo>
                    <a:pt x="880" y="437"/>
                    <a:pt x="894" y="489"/>
                    <a:pt x="894" y="550"/>
                  </a:cubicBezTo>
                  <a:cubicBezTo>
                    <a:pt x="894" y="610"/>
                    <a:pt x="880" y="662"/>
                    <a:pt x="850" y="715"/>
                  </a:cubicBezTo>
                  <a:cubicBezTo>
                    <a:pt x="819" y="768"/>
                    <a:pt x="781" y="805"/>
                    <a:pt x="729" y="836"/>
                  </a:cubicBezTo>
                  <a:cubicBezTo>
                    <a:pt x="676" y="866"/>
                    <a:pt x="624" y="880"/>
                    <a:pt x="563" y="880"/>
                  </a:cubicBezTo>
                  <a:cubicBezTo>
                    <a:pt x="502" y="880"/>
                    <a:pt x="451" y="866"/>
                    <a:pt x="398" y="836"/>
                  </a:cubicBezTo>
                  <a:cubicBezTo>
                    <a:pt x="345" y="805"/>
                    <a:pt x="308" y="768"/>
                    <a:pt x="277" y="715"/>
                  </a:cubicBezTo>
                  <a:cubicBezTo>
                    <a:pt x="247" y="662"/>
                    <a:pt x="233" y="610"/>
                    <a:pt x="233" y="550"/>
                  </a:cubicBezTo>
                  <a:cubicBezTo>
                    <a:pt x="233" y="549"/>
                    <a:pt x="233" y="548"/>
                    <a:pt x="233" y="547"/>
                  </a:cubicBezTo>
                  <a:cubicBezTo>
                    <a:pt x="233" y="487"/>
                    <a:pt x="247" y="435"/>
                    <a:pt x="277" y="383"/>
                  </a:cubicBezTo>
                  <a:cubicBezTo>
                    <a:pt x="307" y="330"/>
                    <a:pt x="345" y="293"/>
                    <a:pt x="397" y="263"/>
                  </a:cubicBezTo>
                  <a:cubicBezTo>
                    <a:pt x="449" y="233"/>
                    <a:pt x="499" y="219"/>
                    <a:pt x="559" y="219"/>
                  </a:cubicBez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100" name="Freeform 40"/>
            <p:cNvSpPr>
              <a:spLocks noChangeArrowheads="1"/>
            </p:cNvSpPr>
            <p:nvPr/>
          </p:nvSpPr>
          <p:spPr bwMode="auto">
            <a:xfrm>
              <a:off x="6373813" y="3492500"/>
              <a:ext cx="796925" cy="738188"/>
            </a:xfrm>
            <a:custGeom>
              <a:avLst/>
              <a:gdLst>
                <a:gd name="T0" fmla="*/ 2111 w 2212"/>
                <a:gd name="T1" fmla="*/ 18 h 2049"/>
                <a:gd name="T2" fmla="*/ 967 w 2212"/>
                <a:gd name="T3" fmla="*/ 1086 h 2049"/>
                <a:gd name="T4" fmla="*/ 967 w 2212"/>
                <a:gd name="T5" fmla="*/ 1086 h 2049"/>
                <a:gd name="T6" fmla="*/ 848 w 2212"/>
                <a:gd name="T7" fmla="*/ 993 h 2049"/>
                <a:gd name="T8" fmla="*/ 571 w 2212"/>
                <a:gd name="T9" fmla="*/ 919 h 2049"/>
                <a:gd name="T10" fmla="*/ 571 w 2212"/>
                <a:gd name="T11" fmla="*/ 919 h 2049"/>
                <a:gd name="T12" fmla="*/ 565 w 2212"/>
                <a:gd name="T13" fmla="*/ 919 h 2049"/>
                <a:gd name="T14" fmla="*/ 282 w 2212"/>
                <a:gd name="T15" fmla="*/ 995 h 2049"/>
                <a:gd name="T16" fmla="*/ 76 w 2212"/>
                <a:gd name="T17" fmla="*/ 1201 h 2049"/>
                <a:gd name="T18" fmla="*/ 0 w 2212"/>
                <a:gd name="T19" fmla="*/ 1484 h 2049"/>
                <a:gd name="T20" fmla="*/ 76 w 2212"/>
                <a:gd name="T21" fmla="*/ 1766 h 2049"/>
                <a:gd name="T22" fmla="*/ 282 w 2212"/>
                <a:gd name="T23" fmla="*/ 1973 h 2049"/>
                <a:gd name="T24" fmla="*/ 565 w 2212"/>
                <a:gd name="T25" fmla="*/ 2048 h 2049"/>
                <a:gd name="T26" fmla="*/ 847 w 2212"/>
                <a:gd name="T27" fmla="*/ 1973 h 2049"/>
                <a:gd name="T28" fmla="*/ 1054 w 2212"/>
                <a:gd name="T29" fmla="*/ 1766 h 2049"/>
                <a:gd name="T30" fmla="*/ 1129 w 2212"/>
                <a:gd name="T31" fmla="*/ 1484 h 2049"/>
                <a:gd name="T32" fmla="*/ 1054 w 2212"/>
                <a:gd name="T33" fmla="*/ 1201 h 2049"/>
                <a:gd name="T34" fmla="*/ 1039 w 2212"/>
                <a:gd name="T35" fmla="*/ 1177 h 2049"/>
                <a:gd name="T36" fmla="*/ 2190 w 2212"/>
                <a:gd name="T37" fmla="*/ 103 h 2049"/>
                <a:gd name="T38" fmla="*/ 2203 w 2212"/>
                <a:gd name="T39" fmla="*/ 87 h 2049"/>
                <a:gd name="T40" fmla="*/ 2211 w 2212"/>
                <a:gd name="T41" fmla="*/ 58 h 2049"/>
                <a:gd name="T42" fmla="*/ 2203 w 2212"/>
                <a:gd name="T43" fmla="*/ 29 h 2049"/>
                <a:gd name="T44" fmla="*/ 2182 w 2212"/>
                <a:gd name="T45" fmla="*/ 8 h 2049"/>
                <a:gd name="T46" fmla="*/ 2153 w 2212"/>
                <a:gd name="T47" fmla="*/ 0 h 2049"/>
                <a:gd name="T48" fmla="*/ 2124 w 2212"/>
                <a:gd name="T49" fmla="*/ 8 h 2049"/>
                <a:gd name="T50" fmla="*/ 2111 w 2212"/>
                <a:gd name="T51" fmla="*/ 18 h 2049"/>
                <a:gd name="T52" fmla="*/ 571 w 2212"/>
                <a:gd name="T53" fmla="*/ 1813 h 2049"/>
                <a:gd name="T54" fmla="*/ 567 w 2212"/>
                <a:gd name="T55" fmla="*/ 1813 h 2049"/>
                <a:gd name="T56" fmla="*/ 401 w 2212"/>
                <a:gd name="T57" fmla="*/ 1769 h 2049"/>
                <a:gd name="T58" fmla="*/ 280 w 2212"/>
                <a:gd name="T59" fmla="*/ 1648 h 2049"/>
                <a:gd name="T60" fmla="*/ 236 w 2212"/>
                <a:gd name="T61" fmla="*/ 1483 h 2049"/>
                <a:gd name="T62" fmla="*/ 280 w 2212"/>
                <a:gd name="T63" fmla="*/ 1317 h 2049"/>
                <a:gd name="T64" fmla="*/ 401 w 2212"/>
                <a:gd name="T65" fmla="*/ 1196 h 2049"/>
                <a:gd name="T66" fmla="*/ 567 w 2212"/>
                <a:gd name="T67" fmla="*/ 1152 h 2049"/>
                <a:gd name="T68" fmla="*/ 732 w 2212"/>
                <a:gd name="T69" fmla="*/ 1196 h 2049"/>
                <a:gd name="T70" fmla="*/ 853 w 2212"/>
                <a:gd name="T71" fmla="*/ 1317 h 2049"/>
                <a:gd name="T72" fmla="*/ 897 w 2212"/>
                <a:gd name="T73" fmla="*/ 1483 h 2049"/>
                <a:gd name="T74" fmla="*/ 897 w 2212"/>
                <a:gd name="T75" fmla="*/ 1485 h 2049"/>
                <a:gd name="T76" fmla="*/ 853 w 2212"/>
                <a:gd name="T77" fmla="*/ 1649 h 2049"/>
                <a:gd name="T78" fmla="*/ 733 w 2212"/>
                <a:gd name="T79" fmla="*/ 1769 h 2049"/>
                <a:gd name="T80" fmla="*/ 571 w 2212"/>
                <a:gd name="T81" fmla="*/ 1813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12" h="2049">
                  <a:moveTo>
                    <a:pt x="2111" y="18"/>
                  </a:moveTo>
                  <a:lnTo>
                    <a:pt x="967" y="1086"/>
                  </a:lnTo>
                  <a:lnTo>
                    <a:pt x="967" y="1086"/>
                  </a:lnTo>
                  <a:cubicBezTo>
                    <a:pt x="930" y="1048"/>
                    <a:pt x="894" y="1020"/>
                    <a:pt x="848" y="993"/>
                  </a:cubicBezTo>
                  <a:cubicBezTo>
                    <a:pt x="760" y="942"/>
                    <a:pt x="673" y="919"/>
                    <a:pt x="571" y="919"/>
                  </a:cubicBezTo>
                  <a:lnTo>
                    <a:pt x="571" y="919"/>
                  </a:lnTo>
                  <a:cubicBezTo>
                    <a:pt x="569" y="919"/>
                    <a:pt x="567" y="919"/>
                    <a:pt x="565" y="919"/>
                  </a:cubicBezTo>
                  <a:cubicBezTo>
                    <a:pt x="461" y="919"/>
                    <a:pt x="372" y="943"/>
                    <a:pt x="282" y="995"/>
                  </a:cubicBezTo>
                  <a:cubicBezTo>
                    <a:pt x="192" y="1047"/>
                    <a:pt x="128" y="1111"/>
                    <a:pt x="76" y="1201"/>
                  </a:cubicBezTo>
                  <a:cubicBezTo>
                    <a:pt x="24" y="1291"/>
                    <a:pt x="0" y="1380"/>
                    <a:pt x="0" y="1484"/>
                  </a:cubicBezTo>
                  <a:cubicBezTo>
                    <a:pt x="0" y="1588"/>
                    <a:pt x="24" y="1676"/>
                    <a:pt x="76" y="1766"/>
                  </a:cubicBezTo>
                  <a:cubicBezTo>
                    <a:pt x="128" y="1856"/>
                    <a:pt x="192" y="1921"/>
                    <a:pt x="282" y="1973"/>
                  </a:cubicBezTo>
                  <a:cubicBezTo>
                    <a:pt x="372" y="2025"/>
                    <a:pt x="461" y="2048"/>
                    <a:pt x="565" y="2048"/>
                  </a:cubicBezTo>
                  <a:cubicBezTo>
                    <a:pt x="669" y="2048"/>
                    <a:pt x="757" y="2025"/>
                    <a:pt x="847" y="1973"/>
                  </a:cubicBezTo>
                  <a:cubicBezTo>
                    <a:pt x="937" y="1921"/>
                    <a:pt x="1002" y="1856"/>
                    <a:pt x="1054" y="1766"/>
                  </a:cubicBezTo>
                  <a:cubicBezTo>
                    <a:pt x="1106" y="1676"/>
                    <a:pt x="1129" y="1588"/>
                    <a:pt x="1129" y="1484"/>
                  </a:cubicBezTo>
                  <a:cubicBezTo>
                    <a:pt x="1129" y="1380"/>
                    <a:pt x="1106" y="1291"/>
                    <a:pt x="1054" y="1201"/>
                  </a:cubicBezTo>
                  <a:cubicBezTo>
                    <a:pt x="1049" y="1193"/>
                    <a:pt x="1044" y="1186"/>
                    <a:pt x="1039" y="1177"/>
                  </a:cubicBezTo>
                  <a:lnTo>
                    <a:pt x="2190" y="103"/>
                  </a:lnTo>
                  <a:cubicBezTo>
                    <a:pt x="2195" y="99"/>
                    <a:pt x="2199" y="94"/>
                    <a:pt x="2203" y="87"/>
                  </a:cubicBezTo>
                  <a:cubicBezTo>
                    <a:pt x="2208" y="78"/>
                    <a:pt x="2211" y="69"/>
                    <a:pt x="2211" y="58"/>
                  </a:cubicBezTo>
                  <a:cubicBezTo>
                    <a:pt x="2211" y="47"/>
                    <a:pt x="2208" y="38"/>
                    <a:pt x="2203" y="29"/>
                  </a:cubicBezTo>
                  <a:cubicBezTo>
                    <a:pt x="2198" y="20"/>
                    <a:pt x="2191" y="13"/>
                    <a:pt x="2182" y="8"/>
                  </a:cubicBezTo>
                  <a:cubicBezTo>
                    <a:pt x="2173" y="2"/>
                    <a:pt x="2163" y="0"/>
                    <a:pt x="2153" y="0"/>
                  </a:cubicBezTo>
                  <a:cubicBezTo>
                    <a:pt x="2142" y="0"/>
                    <a:pt x="2133" y="2"/>
                    <a:pt x="2124" y="8"/>
                  </a:cubicBezTo>
                  <a:cubicBezTo>
                    <a:pt x="2119" y="11"/>
                    <a:pt x="2115" y="14"/>
                    <a:pt x="2111" y="18"/>
                  </a:cubicBezTo>
                  <a:close/>
                  <a:moveTo>
                    <a:pt x="571" y="1813"/>
                  </a:moveTo>
                  <a:cubicBezTo>
                    <a:pt x="570" y="1813"/>
                    <a:pt x="568" y="1813"/>
                    <a:pt x="567" y="1813"/>
                  </a:cubicBezTo>
                  <a:cubicBezTo>
                    <a:pt x="506" y="1813"/>
                    <a:pt x="454" y="1799"/>
                    <a:pt x="401" y="1769"/>
                  </a:cubicBezTo>
                  <a:cubicBezTo>
                    <a:pt x="349" y="1738"/>
                    <a:pt x="311" y="1701"/>
                    <a:pt x="280" y="1648"/>
                  </a:cubicBezTo>
                  <a:cubicBezTo>
                    <a:pt x="250" y="1595"/>
                    <a:pt x="236" y="1543"/>
                    <a:pt x="236" y="1483"/>
                  </a:cubicBezTo>
                  <a:cubicBezTo>
                    <a:pt x="236" y="1422"/>
                    <a:pt x="250" y="1370"/>
                    <a:pt x="280" y="1317"/>
                  </a:cubicBezTo>
                  <a:cubicBezTo>
                    <a:pt x="311" y="1265"/>
                    <a:pt x="349" y="1227"/>
                    <a:pt x="401" y="1196"/>
                  </a:cubicBezTo>
                  <a:cubicBezTo>
                    <a:pt x="454" y="1166"/>
                    <a:pt x="506" y="1152"/>
                    <a:pt x="567" y="1152"/>
                  </a:cubicBezTo>
                  <a:cubicBezTo>
                    <a:pt x="628" y="1152"/>
                    <a:pt x="679" y="1166"/>
                    <a:pt x="732" y="1196"/>
                  </a:cubicBezTo>
                  <a:cubicBezTo>
                    <a:pt x="785" y="1227"/>
                    <a:pt x="822" y="1265"/>
                    <a:pt x="853" y="1317"/>
                  </a:cubicBezTo>
                  <a:cubicBezTo>
                    <a:pt x="883" y="1370"/>
                    <a:pt x="897" y="1422"/>
                    <a:pt x="897" y="1483"/>
                  </a:cubicBezTo>
                  <a:cubicBezTo>
                    <a:pt x="897" y="1483"/>
                    <a:pt x="897" y="1484"/>
                    <a:pt x="897" y="1485"/>
                  </a:cubicBezTo>
                  <a:cubicBezTo>
                    <a:pt x="897" y="1545"/>
                    <a:pt x="883" y="1596"/>
                    <a:pt x="853" y="1649"/>
                  </a:cubicBezTo>
                  <a:cubicBezTo>
                    <a:pt x="823" y="1701"/>
                    <a:pt x="785" y="1739"/>
                    <a:pt x="733" y="1769"/>
                  </a:cubicBezTo>
                  <a:cubicBezTo>
                    <a:pt x="681" y="1799"/>
                    <a:pt x="631" y="1813"/>
                    <a:pt x="571" y="1813"/>
                  </a:cubicBezTo>
                  <a:close/>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sp>
          <p:nvSpPr>
            <p:cNvPr id="101" name="Freeform 41"/>
            <p:cNvSpPr>
              <a:spLocks noChangeArrowheads="1"/>
            </p:cNvSpPr>
            <p:nvPr/>
          </p:nvSpPr>
          <p:spPr bwMode="auto">
            <a:xfrm>
              <a:off x="7212013" y="3065463"/>
              <a:ext cx="395287" cy="312737"/>
            </a:xfrm>
            <a:custGeom>
              <a:avLst/>
              <a:gdLst>
                <a:gd name="T0" fmla="*/ 1075 w 1097"/>
                <a:gd name="T1" fmla="*/ 438 h 868"/>
                <a:gd name="T2" fmla="*/ 816 w 1097"/>
                <a:gd name="T3" fmla="*/ 438 h 868"/>
                <a:gd name="T4" fmla="*/ 716 w 1097"/>
                <a:gd name="T5" fmla="*/ 234 h 868"/>
                <a:gd name="T6" fmla="*/ 715 w 1097"/>
                <a:gd name="T7" fmla="*/ 231 h 868"/>
                <a:gd name="T8" fmla="*/ 706 w 1097"/>
                <a:gd name="T9" fmla="*/ 222 h 868"/>
                <a:gd name="T10" fmla="*/ 694 w 1097"/>
                <a:gd name="T11" fmla="*/ 219 h 868"/>
                <a:gd name="T12" fmla="*/ 690 w 1097"/>
                <a:gd name="T13" fmla="*/ 219 h 868"/>
                <a:gd name="T14" fmla="*/ 681 w 1097"/>
                <a:gd name="T15" fmla="*/ 223 h 868"/>
                <a:gd name="T16" fmla="*/ 671 w 1097"/>
                <a:gd name="T17" fmla="*/ 232 h 868"/>
                <a:gd name="T18" fmla="*/ 668 w 1097"/>
                <a:gd name="T19" fmla="*/ 239 h 868"/>
                <a:gd name="T20" fmla="*/ 570 w 1097"/>
                <a:gd name="T21" fmla="*/ 701 h 868"/>
                <a:gd name="T22" fmla="*/ 464 w 1097"/>
                <a:gd name="T23" fmla="*/ 22 h 868"/>
                <a:gd name="T24" fmla="*/ 461 w 1097"/>
                <a:gd name="T25" fmla="*/ 13 h 868"/>
                <a:gd name="T26" fmla="*/ 452 w 1097"/>
                <a:gd name="T27" fmla="*/ 4 h 868"/>
                <a:gd name="T28" fmla="*/ 441 w 1097"/>
                <a:gd name="T29" fmla="*/ 0 h 868"/>
                <a:gd name="T30" fmla="*/ 438 w 1097"/>
                <a:gd name="T31" fmla="*/ 0 h 868"/>
                <a:gd name="T32" fmla="*/ 426 w 1097"/>
                <a:gd name="T33" fmla="*/ 3 h 868"/>
                <a:gd name="T34" fmla="*/ 417 w 1097"/>
                <a:gd name="T35" fmla="*/ 12 h 868"/>
                <a:gd name="T36" fmla="*/ 415 w 1097"/>
                <a:gd name="T37" fmla="*/ 17 h 868"/>
                <a:gd name="T38" fmla="*/ 272 w 1097"/>
                <a:gd name="T39" fmla="*/ 438 h 868"/>
                <a:gd name="T40" fmla="*/ 26 w 1097"/>
                <a:gd name="T41" fmla="*/ 438 h 868"/>
                <a:gd name="T42" fmla="*/ 13 w 1097"/>
                <a:gd name="T43" fmla="*/ 441 h 868"/>
                <a:gd name="T44" fmla="*/ 3 w 1097"/>
                <a:gd name="T45" fmla="*/ 450 h 868"/>
                <a:gd name="T46" fmla="*/ 0 w 1097"/>
                <a:gd name="T47" fmla="*/ 463 h 868"/>
                <a:gd name="T48" fmla="*/ 3 w 1097"/>
                <a:gd name="T49" fmla="*/ 476 h 868"/>
                <a:gd name="T50" fmla="*/ 13 w 1097"/>
                <a:gd name="T51" fmla="*/ 485 h 868"/>
                <a:gd name="T52" fmla="*/ 26 w 1097"/>
                <a:gd name="T53" fmla="*/ 489 h 868"/>
                <a:gd name="T54" fmla="*/ 290 w 1097"/>
                <a:gd name="T55" fmla="*/ 489 h 868"/>
                <a:gd name="T56" fmla="*/ 290 w 1097"/>
                <a:gd name="T57" fmla="*/ 489 h 868"/>
                <a:gd name="T58" fmla="*/ 303 w 1097"/>
                <a:gd name="T59" fmla="*/ 485 h 868"/>
                <a:gd name="T60" fmla="*/ 312 w 1097"/>
                <a:gd name="T61" fmla="*/ 476 h 868"/>
                <a:gd name="T62" fmla="*/ 314 w 1097"/>
                <a:gd name="T63" fmla="*/ 472 h 868"/>
                <a:gd name="T64" fmla="*/ 430 w 1097"/>
                <a:gd name="T65" fmla="*/ 132 h 868"/>
                <a:gd name="T66" fmla="*/ 541 w 1097"/>
                <a:gd name="T67" fmla="*/ 846 h 868"/>
                <a:gd name="T68" fmla="*/ 541 w 1097"/>
                <a:gd name="T69" fmla="*/ 846 h 868"/>
                <a:gd name="T70" fmla="*/ 544 w 1097"/>
                <a:gd name="T71" fmla="*/ 855 h 868"/>
                <a:gd name="T72" fmla="*/ 554 w 1097"/>
                <a:gd name="T73" fmla="*/ 864 h 868"/>
                <a:gd name="T74" fmla="*/ 566 w 1097"/>
                <a:gd name="T75" fmla="*/ 867 h 868"/>
                <a:gd name="T76" fmla="*/ 566 w 1097"/>
                <a:gd name="T77" fmla="*/ 867 h 868"/>
                <a:gd name="T78" fmla="*/ 566 w 1097"/>
                <a:gd name="T79" fmla="*/ 867 h 868"/>
                <a:gd name="T80" fmla="*/ 579 w 1097"/>
                <a:gd name="T81" fmla="*/ 864 h 868"/>
                <a:gd name="T82" fmla="*/ 588 w 1097"/>
                <a:gd name="T83" fmla="*/ 855 h 868"/>
                <a:gd name="T84" fmla="*/ 591 w 1097"/>
                <a:gd name="T85" fmla="*/ 847 h 868"/>
                <a:gd name="T86" fmla="*/ 702 w 1097"/>
                <a:gd name="T87" fmla="*/ 323 h 868"/>
                <a:gd name="T88" fmla="*/ 776 w 1097"/>
                <a:gd name="T89" fmla="*/ 474 h 868"/>
                <a:gd name="T90" fmla="*/ 776 w 1097"/>
                <a:gd name="T91" fmla="*/ 474 h 868"/>
                <a:gd name="T92" fmla="*/ 777 w 1097"/>
                <a:gd name="T93" fmla="*/ 476 h 868"/>
                <a:gd name="T94" fmla="*/ 786 w 1097"/>
                <a:gd name="T95" fmla="*/ 485 h 868"/>
                <a:gd name="T96" fmla="*/ 799 w 1097"/>
                <a:gd name="T97" fmla="*/ 489 h 868"/>
                <a:gd name="T98" fmla="*/ 799 w 1097"/>
                <a:gd name="T99" fmla="*/ 489 h 868"/>
                <a:gd name="T100" fmla="*/ 1075 w 1097"/>
                <a:gd name="T101" fmla="*/ 489 h 868"/>
                <a:gd name="T102" fmla="*/ 1075 w 1097"/>
                <a:gd name="T103" fmla="*/ 489 h 868"/>
                <a:gd name="T104" fmla="*/ 1084 w 1097"/>
                <a:gd name="T105" fmla="*/ 486 h 868"/>
                <a:gd name="T106" fmla="*/ 1093 w 1097"/>
                <a:gd name="T107" fmla="*/ 476 h 868"/>
                <a:gd name="T108" fmla="*/ 1096 w 1097"/>
                <a:gd name="T109" fmla="*/ 464 h 868"/>
                <a:gd name="T110" fmla="*/ 1093 w 1097"/>
                <a:gd name="T111" fmla="*/ 451 h 868"/>
                <a:gd name="T112" fmla="*/ 1084 w 1097"/>
                <a:gd name="T113" fmla="*/ 441 h 868"/>
                <a:gd name="T114" fmla="*/ 1075 w 1097"/>
                <a:gd name="T115" fmla="*/ 4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7" h="868">
                  <a:moveTo>
                    <a:pt x="1075" y="438"/>
                  </a:moveTo>
                  <a:lnTo>
                    <a:pt x="816" y="438"/>
                  </a:lnTo>
                  <a:lnTo>
                    <a:pt x="716" y="234"/>
                  </a:lnTo>
                  <a:cubicBezTo>
                    <a:pt x="716" y="233"/>
                    <a:pt x="716" y="232"/>
                    <a:pt x="715" y="231"/>
                  </a:cubicBezTo>
                  <a:cubicBezTo>
                    <a:pt x="713" y="227"/>
                    <a:pt x="710" y="225"/>
                    <a:pt x="706" y="222"/>
                  </a:cubicBezTo>
                  <a:cubicBezTo>
                    <a:pt x="703" y="220"/>
                    <a:pt x="699" y="219"/>
                    <a:pt x="694" y="219"/>
                  </a:cubicBezTo>
                  <a:cubicBezTo>
                    <a:pt x="693" y="219"/>
                    <a:pt x="692" y="219"/>
                    <a:pt x="690" y="219"/>
                  </a:cubicBezTo>
                  <a:cubicBezTo>
                    <a:pt x="687" y="220"/>
                    <a:pt x="684" y="221"/>
                    <a:pt x="681" y="223"/>
                  </a:cubicBezTo>
                  <a:cubicBezTo>
                    <a:pt x="676" y="225"/>
                    <a:pt x="674" y="228"/>
                    <a:pt x="671" y="232"/>
                  </a:cubicBezTo>
                  <a:cubicBezTo>
                    <a:pt x="670" y="234"/>
                    <a:pt x="669" y="237"/>
                    <a:pt x="668" y="239"/>
                  </a:cubicBezTo>
                  <a:lnTo>
                    <a:pt x="570" y="701"/>
                  </a:lnTo>
                  <a:lnTo>
                    <a:pt x="464" y="22"/>
                  </a:lnTo>
                  <a:cubicBezTo>
                    <a:pt x="464" y="18"/>
                    <a:pt x="463" y="16"/>
                    <a:pt x="461" y="13"/>
                  </a:cubicBezTo>
                  <a:cubicBezTo>
                    <a:pt x="459" y="9"/>
                    <a:pt x="456" y="6"/>
                    <a:pt x="452" y="4"/>
                  </a:cubicBezTo>
                  <a:cubicBezTo>
                    <a:pt x="448" y="2"/>
                    <a:pt x="445" y="1"/>
                    <a:pt x="441" y="0"/>
                  </a:cubicBezTo>
                  <a:cubicBezTo>
                    <a:pt x="440" y="0"/>
                    <a:pt x="439" y="0"/>
                    <a:pt x="438" y="0"/>
                  </a:cubicBezTo>
                  <a:cubicBezTo>
                    <a:pt x="433" y="0"/>
                    <a:pt x="430" y="1"/>
                    <a:pt x="426" y="3"/>
                  </a:cubicBezTo>
                  <a:cubicBezTo>
                    <a:pt x="422" y="5"/>
                    <a:pt x="419" y="8"/>
                    <a:pt x="417" y="12"/>
                  </a:cubicBezTo>
                  <a:cubicBezTo>
                    <a:pt x="416" y="14"/>
                    <a:pt x="415" y="15"/>
                    <a:pt x="415" y="17"/>
                  </a:cubicBezTo>
                  <a:lnTo>
                    <a:pt x="272" y="438"/>
                  </a:lnTo>
                  <a:lnTo>
                    <a:pt x="26" y="438"/>
                  </a:lnTo>
                  <a:cubicBezTo>
                    <a:pt x="21" y="438"/>
                    <a:pt x="17" y="439"/>
                    <a:pt x="13" y="441"/>
                  </a:cubicBezTo>
                  <a:cubicBezTo>
                    <a:pt x="9" y="443"/>
                    <a:pt x="6" y="446"/>
                    <a:pt x="3" y="450"/>
                  </a:cubicBezTo>
                  <a:cubicBezTo>
                    <a:pt x="1" y="455"/>
                    <a:pt x="0" y="459"/>
                    <a:pt x="0" y="463"/>
                  </a:cubicBezTo>
                  <a:cubicBezTo>
                    <a:pt x="0" y="468"/>
                    <a:pt x="1" y="472"/>
                    <a:pt x="3" y="476"/>
                  </a:cubicBezTo>
                  <a:cubicBezTo>
                    <a:pt x="6" y="480"/>
                    <a:pt x="9" y="483"/>
                    <a:pt x="13" y="485"/>
                  </a:cubicBezTo>
                  <a:cubicBezTo>
                    <a:pt x="17" y="488"/>
                    <a:pt x="21" y="489"/>
                    <a:pt x="26" y="489"/>
                  </a:cubicBezTo>
                  <a:lnTo>
                    <a:pt x="290" y="489"/>
                  </a:lnTo>
                  <a:lnTo>
                    <a:pt x="290" y="489"/>
                  </a:lnTo>
                  <a:cubicBezTo>
                    <a:pt x="295" y="489"/>
                    <a:pt x="299" y="488"/>
                    <a:pt x="303" y="485"/>
                  </a:cubicBezTo>
                  <a:cubicBezTo>
                    <a:pt x="307" y="483"/>
                    <a:pt x="310" y="480"/>
                    <a:pt x="312" y="476"/>
                  </a:cubicBezTo>
                  <a:cubicBezTo>
                    <a:pt x="313" y="475"/>
                    <a:pt x="314" y="473"/>
                    <a:pt x="314" y="472"/>
                  </a:cubicBezTo>
                  <a:lnTo>
                    <a:pt x="430" y="132"/>
                  </a:lnTo>
                  <a:lnTo>
                    <a:pt x="541" y="846"/>
                  </a:lnTo>
                  <a:lnTo>
                    <a:pt x="541" y="846"/>
                  </a:lnTo>
                  <a:cubicBezTo>
                    <a:pt x="542" y="849"/>
                    <a:pt x="543" y="852"/>
                    <a:pt x="544" y="855"/>
                  </a:cubicBezTo>
                  <a:cubicBezTo>
                    <a:pt x="547" y="859"/>
                    <a:pt x="550" y="862"/>
                    <a:pt x="554" y="864"/>
                  </a:cubicBezTo>
                  <a:cubicBezTo>
                    <a:pt x="558" y="866"/>
                    <a:pt x="561" y="867"/>
                    <a:pt x="566" y="867"/>
                  </a:cubicBezTo>
                  <a:lnTo>
                    <a:pt x="566" y="867"/>
                  </a:lnTo>
                  <a:lnTo>
                    <a:pt x="566" y="867"/>
                  </a:lnTo>
                  <a:cubicBezTo>
                    <a:pt x="571" y="867"/>
                    <a:pt x="575" y="866"/>
                    <a:pt x="579" y="864"/>
                  </a:cubicBezTo>
                  <a:cubicBezTo>
                    <a:pt x="583" y="862"/>
                    <a:pt x="586" y="859"/>
                    <a:pt x="588" y="855"/>
                  </a:cubicBezTo>
                  <a:cubicBezTo>
                    <a:pt x="589" y="852"/>
                    <a:pt x="590" y="850"/>
                    <a:pt x="591" y="847"/>
                  </a:cubicBezTo>
                  <a:lnTo>
                    <a:pt x="702" y="323"/>
                  </a:lnTo>
                  <a:lnTo>
                    <a:pt x="776" y="474"/>
                  </a:lnTo>
                  <a:lnTo>
                    <a:pt x="776" y="474"/>
                  </a:lnTo>
                  <a:cubicBezTo>
                    <a:pt x="776" y="475"/>
                    <a:pt x="776" y="476"/>
                    <a:pt x="777" y="476"/>
                  </a:cubicBezTo>
                  <a:cubicBezTo>
                    <a:pt x="779" y="480"/>
                    <a:pt x="782" y="483"/>
                    <a:pt x="786" y="485"/>
                  </a:cubicBezTo>
                  <a:cubicBezTo>
                    <a:pt x="790" y="488"/>
                    <a:pt x="794" y="489"/>
                    <a:pt x="799" y="489"/>
                  </a:cubicBezTo>
                  <a:lnTo>
                    <a:pt x="799" y="489"/>
                  </a:lnTo>
                  <a:lnTo>
                    <a:pt x="1075" y="489"/>
                  </a:lnTo>
                  <a:lnTo>
                    <a:pt x="1075" y="489"/>
                  </a:lnTo>
                  <a:cubicBezTo>
                    <a:pt x="1078" y="488"/>
                    <a:pt x="1081" y="487"/>
                    <a:pt x="1084" y="486"/>
                  </a:cubicBezTo>
                  <a:cubicBezTo>
                    <a:pt x="1088" y="483"/>
                    <a:pt x="1091" y="480"/>
                    <a:pt x="1093" y="476"/>
                  </a:cubicBezTo>
                  <a:cubicBezTo>
                    <a:pt x="1095" y="472"/>
                    <a:pt x="1096" y="468"/>
                    <a:pt x="1096" y="464"/>
                  </a:cubicBezTo>
                  <a:cubicBezTo>
                    <a:pt x="1096" y="459"/>
                    <a:pt x="1095" y="455"/>
                    <a:pt x="1093" y="451"/>
                  </a:cubicBezTo>
                  <a:cubicBezTo>
                    <a:pt x="1091" y="447"/>
                    <a:pt x="1088" y="444"/>
                    <a:pt x="1084" y="441"/>
                  </a:cubicBezTo>
                  <a:cubicBezTo>
                    <a:pt x="1081" y="440"/>
                    <a:pt x="1078" y="439"/>
                    <a:pt x="1075" y="438"/>
                  </a:cubicBezTo>
                </a:path>
              </a:pathLst>
            </a:custGeom>
            <a:grpFill/>
            <a:ln>
              <a:noFill/>
            </a:ln>
            <a:effectLst/>
            <a:extLst>
              <a:ext uri="{91240B29-F687-4F45-9708-019B960494DF}">
                <a14:hiddenLine xmlns:a14="http://schemas.microsoft.com/office/drawing/2010/main" w="612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11480" fontAlgn="auto">
                <a:spcBef>
                  <a:spcPts val="0"/>
                </a:spcBef>
                <a:spcAft>
                  <a:spcPts val="0"/>
                </a:spcAft>
                <a:defRPr/>
              </a:pPr>
              <a:endParaRPr lang="ru-RU" sz="1620" dirty="0">
                <a:solidFill>
                  <a:srgbClr val="2C2E34"/>
                </a:solidFill>
                <a:latin typeface="Calibri"/>
                <a:ea typeface="+mn-ea"/>
                <a:cs typeface="+mn-cs"/>
              </a:endParaRPr>
            </a:p>
          </p:txBody>
        </p:sp>
      </p:grpSp>
      <p:sp>
        <p:nvSpPr>
          <p:cNvPr id="102" name="Content Placeholder 2"/>
          <p:cNvSpPr txBox="1">
            <a:spLocks/>
          </p:cNvSpPr>
          <p:nvPr/>
        </p:nvSpPr>
        <p:spPr>
          <a:xfrm>
            <a:off x="523358" y="2598660"/>
            <a:ext cx="2508410" cy="1415606"/>
          </a:xfrm>
          <a:prstGeom prst="rect">
            <a:avLst/>
          </a:prstGeom>
        </p:spPr>
        <p:txBody>
          <a:bodyPr lIns="0" tIns="0" rIns="0" bIns="0" rtlCol="0">
            <a:noAutofit/>
          </a:bodyPr>
          <a:lstStyle>
            <a:lvl1pPr marL="269875" indent="-269875" algn="l" defTabSz="457200" rtl="0" eaLnBrk="0" fontAlgn="base" hangingPunct="0">
              <a:spcBef>
                <a:spcPts val="1125"/>
              </a:spcBef>
              <a:spcAft>
                <a:spcPct val="0"/>
              </a:spcAft>
              <a:buClr>
                <a:schemeClr val="tx2"/>
              </a:buClr>
              <a:buSzPct val="110000"/>
              <a:buFont typeface="Wingdings" charset="2"/>
              <a:buChar char="§"/>
              <a:defRPr sz="1800" b="0" i="0" kern="1200" baseline="0">
                <a:solidFill>
                  <a:schemeClr val="tx1"/>
                </a:solidFill>
                <a:latin typeface="Flexo Medium" charset="0"/>
                <a:ea typeface="Flexo Medium" charset="0"/>
                <a:cs typeface="Flexo Medium" charset="0"/>
              </a:defRPr>
            </a:lvl1pPr>
            <a:lvl2pPr marL="720000" indent="-257175" algn="l" defTabSz="457200" rtl="0" eaLnBrk="0" fontAlgn="base" hangingPunct="0">
              <a:spcBef>
                <a:spcPts val="438"/>
              </a:spcBef>
              <a:spcAft>
                <a:spcPct val="0"/>
              </a:spcAft>
              <a:buClr>
                <a:srgbClr val="3A9BE0"/>
              </a:buClr>
              <a:buSzPct val="110000"/>
              <a:buFont typeface="LucidaGrande" charset="0"/>
              <a:buChar char="●"/>
              <a:defRPr sz="1500" b="0" i="0" kern="1200">
                <a:solidFill>
                  <a:schemeClr val="tx1"/>
                </a:solidFill>
                <a:latin typeface="Flexo Medium" charset="0"/>
                <a:ea typeface="Flexo Medium" charset="0"/>
                <a:cs typeface="Flexo Medium" charset="0"/>
              </a:defRPr>
            </a:lvl2pPr>
            <a:lvl3pPr marL="1143000" indent="-228600" algn="l" defTabSz="457200" rtl="0" eaLnBrk="0" fontAlgn="base" hangingPunct="0">
              <a:spcBef>
                <a:spcPct val="20000"/>
              </a:spcBef>
              <a:spcAft>
                <a:spcPct val="0"/>
              </a:spcAft>
              <a:buClr>
                <a:srgbClr val="3A9BE0"/>
              </a:buClr>
              <a:buSzPct val="100000"/>
              <a:buFont typeface="LucidaGrande" charset="0"/>
              <a:buChar char="◦"/>
              <a:defRPr sz="1500" b="0" i="0" kern="1200">
                <a:solidFill>
                  <a:schemeClr val="tx1"/>
                </a:solidFill>
                <a:latin typeface="Flexo Medium" charset="0"/>
                <a:ea typeface="Flexo Medium" charset="0"/>
                <a:cs typeface="Flexo Medium" charset="0"/>
              </a:defRPr>
            </a:lvl3pPr>
            <a:lvl4pPr marL="1600200" indent="-228600" algn="l" defTabSz="457200" rtl="0" eaLnBrk="0" fontAlgn="base" hangingPunct="0">
              <a:spcBef>
                <a:spcPct val="20000"/>
              </a:spcBef>
              <a:spcAft>
                <a:spcPct val="0"/>
              </a:spcAft>
              <a:buClr>
                <a:srgbClr val="3A9BE0"/>
              </a:buClr>
              <a:buSzPct val="100000"/>
              <a:buFont typeface="LucidaGrande" charset="0"/>
              <a:buChar char="◦"/>
              <a:defRPr sz="1500" b="0" i="0" kern="1200">
                <a:solidFill>
                  <a:schemeClr val="tx1"/>
                </a:solidFill>
                <a:latin typeface="Flexo Medium" charset="0"/>
                <a:ea typeface="Flexo Medium" charset="0"/>
                <a:cs typeface="Flexo Medium" charset="0"/>
              </a:defRPr>
            </a:lvl4pPr>
            <a:lvl5pPr marL="2057400" indent="-228600" algn="l" defTabSz="457200" rtl="0" eaLnBrk="0" fontAlgn="base" hangingPunct="0">
              <a:spcBef>
                <a:spcPct val="20000"/>
              </a:spcBef>
              <a:spcAft>
                <a:spcPct val="0"/>
              </a:spcAft>
              <a:buClr>
                <a:srgbClr val="3A9BE0"/>
              </a:buClr>
              <a:buSzPct val="100000"/>
              <a:buFont typeface="LucidaGrande" charset="0"/>
              <a:buChar char="◦"/>
              <a:defRPr sz="1500" b="0" i="0" kern="1200">
                <a:solidFill>
                  <a:schemeClr val="tx1"/>
                </a:solidFill>
                <a:latin typeface="Flexo Medium" charset="0"/>
                <a:ea typeface="Flexo Medium" charset="0"/>
                <a:cs typeface="Flexo Medium"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4328" lvl="1" defTabSz="411480" eaLnBrk="1" fontAlgn="auto" hangingPunct="1">
              <a:spcBef>
                <a:spcPts val="389"/>
              </a:spcBef>
              <a:spcAft>
                <a:spcPts val="0"/>
              </a:spcAft>
              <a:buFont typeface="Wingdings" charset="2"/>
              <a:buChar char="§"/>
              <a:defRPr/>
            </a:pPr>
            <a:r>
              <a:rPr lang="en-US" sz="1600" dirty="0">
                <a:solidFill>
                  <a:srgbClr val="2C2E34"/>
                </a:solidFill>
                <a:latin typeface="Arial" charset="0"/>
                <a:ea typeface="Arial" charset="0"/>
                <a:cs typeface="Arial" charset="0"/>
              </a:rPr>
              <a:t>Detect underperforming links </a:t>
            </a:r>
          </a:p>
          <a:p>
            <a:pPr marL="334328" lvl="1" defTabSz="411480" eaLnBrk="1" fontAlgn="auto" hangingPunct="1">
              <a:spcBef>
                <a:spcPts val="389"/>
              </a:spcBef>
              <a:spcAft>
                <a:spcPts val="0"/>
              </a:spcAft>
              <a:buFont typeface="Wingdings" charset="2"/>
              <a:buChar char="§"/>
              <a:defRPr/>
            </a:pPr>
            <a:r>
              <a:rPr lang="en-US" sz="1600" dirty="0">
                <a:solidFill>
                  <a:srgbClr val="2C2E34"/>
                </a:solidFill>
                <a:latin typeface="Arial" charset="0"/>
                <a:ea typeface="Arial" charset="0"/>
                <a:cs typeface="Arial" charset="0"/>
              </a:rPr>
              <a:t>Detect link latency issues</a:t>
            </a:r>
          </a:p>
          <a:p>
            <a:pPr marL="334328" lvl="1" defTabSz="411480" eaLnBrk="1" fontAlgn="auto" hangingPunct="1">
              <a:spcBef>
                <a:spcPts val="389"/>
              </a:spcBef>
              <a:spcAft>
                <a:spcPts val="0"/>
              </a:spcAft>
              <a:buFont typeface="Wingdings" charset="2"/>
              <a:buChar char="§"/>
              <a:defRPr/>
            </a:pPr>
            <a:r>
              <a:rPr lang="en-US" sz="1600" dirty="0">
                <a:solidFill>
                  <a:srgbClr val="2C2E34"/>
                </a:solidFill>
                <a:latin typeface="Arial" charset="0"/>
                <a:ea typeface="Arial" charset="0"/>
                <a:cs typeface="Arial" charset="0"/>
              </a:rPr>
              <a:t>Segment problem links</a:t>
            </a:r>
          </a:p>
        </p:txBody>
      </p:sp>
      <p:sp>
        <p:nvSpPr>
          <p:cNvPr id="103" name="Content Placeholder 2"/>
          <p:cNvSpPr txBox="1">
            <a:spLocks/>
          </p:cNvSpPr>
          <p:nvPr/>
        </p:nvSpPr>
        <p:spPr>
          <a:xfrm>
            <a:off x="6225036" y="2596414"/>
            <a:ext cx="2528663" cy="1535220"/>
          </a:xfrm>
          <a:prstGeom prst="rect">
            <a:avLst/>
          </a:prstGeom>
        </p:spPr>
        <p:txBody>
          <a:bodyPr>
            <a:normAutofit/>
          </a:bodyPr>
          <a:lstStyle>
            <a:lvl1pPr marL="269875" indent="-269875" algn="l" defTabSz="457200" rtl="0" eaLnBrk="1" latinLnBrk="0" hangingPunct="1">
              <a:spcBef>
                <a:spcPts val="1128"/>
              </a:spcBef>
              <a:spcAft>
                <a:spcPts val="0"/>
              </a:spcAft>
              <a:buClr>
                <a:srgbClr val="3A9BE0"/>
              </a:buClr>
              <a:buFont typeface="Arial"/>
              <a:buChar char="•"/>
              <a:defRPr sz="2200" b="0" i="0" kern="1200">
                <a:solidFill>
                  <a:schemeClr val="tx1">
                    <a:lumMod val="75000"/>
                    <a:lumOff val="25000"/>
                  </a:schemeClr>
                </a:solidFill>
                <a:latin typeface="Flexo Medium"/>
                <a:ea typeface="+mn-ea"/>
                <a:cs typeface="Flexo Medium"/>
              </a:defRPr>
            </a:lvl1pPr>
            <a:lvl2pPr marL="720000" indent="-257175" algn="l" defTabSz="457200" rtl="0" eaLnBrk="1" latinLnBrk="0" hangingPunct="1">
              <a:spcBef>
                <a:spcPts val="432"/>
              </a:spcBef>
              <a:spcAft>
                <a:spcPts val="0"/>
              </a:spcAft>
              <a:buClr>
                <a:srgbClr val="3A9BE0"/>
              </a:buClr>
              <a:buSzPct val="75000"/>
              <a:buFont typeface="Wingdings" charset="2"/>
              <a:buChar char="ü"/>
              <a:defRPr sz="1800" kern="1200">
                <a:solidFill>
                  <a:schemeClr val="tx1"/>
                </a:solidFill>
                <a:latin typeface="Flexo"/>
                <a:ea typeface="+mn-ea"/>
                <a:cs typeface="Flexo"/>
              </a:defRPr>
            </a:lvl2pPr>
            <a:lvl3pPr marL="1143000" indent="-228600" algn="l" defTabSz="457200" rtl="0" eaLnBrk="1" latinLnBrk="0" hangingPunct="1">
              <a:spcBef>
                <a:spcPct val="20000"/>
              </a:spcBef>
              <a:buClr>
                <a:srgbClr val="3A9BE0"/>
              </a:buClr>
              <a:buFont typeface="Arial"/>
              <a:buChar char="•"/>
              <a:defRPr sz="1600" kern="1200">
                <a:solidFill>
                  <a:schemeClr val="tx1"/>
                </a:solidFill>
                <a:latin typeface="Flexo"/>
                <a:ea typeface="+mn-ea"/>
                <a:cs typeface="Flexo"/>
              </a:defRPr>
            </a:lvl3pPr>
            <a:lvl4pPr marL="1600200" indent="-228600" algn="l" defTabSz="457200" rtl="0" eaLnBrk="1" latinLnBrk="0" hangingPunct="1">
              <a:spcBef>
                <a:spcPct val="20000"/>
              </a:spcBef>
              <a:buClr>
                <a:srgbClr val="3A9BE0"/>
              </a:buClr>
              <a:buFont typeface="Arial"/>
              <a:buChar char="•"/>
              <a:defRPr sz="1400" kern="1200">
                <a:solidFill>
                  <a:schemeClr val="tx1"/>
                </a:solidFill>
                <a:latin typeface="Flexo"/>
                <a:ea typeface="+mn-ea"/>
                <a:cs typeface="Flexo"/>
              </a:defRPr>
            </a:lvl4pPr>
            <a:lvl5pPr marL="2057400" indent="-228600" algn="l" defTabSz="457200" rtl="0" eaLnBrk="1" latinLnBrk="0" hangingPunct="1">
              <a:spcBef>
                <a:spcPct val="20000"/>
              </a:spcBef>
              <a:buClr>
                <a:srgbClr val="3A9BE0"/>
              </a:buClr>
              <a:buFont typeface="Arial"/>
              <a:buChar char="•"/>
              <a:defRPr sz="1200" kern="1200">
                <a:solidFill>
                  <a:schemeClr val="tx1"/>
                </a:solidFill>
                <a:latin typeface="Flexo"/>
                <a:ea typeface="+mn-ea"/>
                <a:cs typeface="Flex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4328" lvl="1" defTabSz="411480" fontAlgn="auto">
              <a:spcBef>
                <a:spcPts val="389"/>
              </a:spcBef>
              <a:buSzPct val="110000"/>
              <a:buFont typeface="Wingdings" charset="2"/>
              <a:buChar char="§"/>
              <a:defRPr/>
            </a:pPr>
            <a:r>
              <a:rPr lang="en-US" sz="1600" dirty="0">
                <a:solidFill>
                  <a:srgbClr val="2C2E34"/>
                </a:solidFill>
                <a:latin typeface="Arial" charset="0"/>
                <a:ea typeface="Arial" charset="0"/>
                <a:cs typeface="Arial" charset="0"/>
              </a:rPr>
              <a:t>Spot problems along delivery chain</a:t>
            </a:r>
          </a:p>
          <a:p>
            <a:pPr marL="334328" lvl="1" defTabSz="411480" fontAlgn="auto">
              <a:spcBef>
                <a:spcPts val="389"/>
              </a:spcBef>
              <a:buSzPct val="110000"/>
              <a:buFont typeface="Wingdings" charset="2"/>
              <a:buChar char="§"/>
              <a:defRPr/>
            </a:pPr>
            <a:r>
              <a:rPr lang="en-US" sz="1600" dirty="0">
                <a:solidFill>
                  <a:srgbClr val="2C2E34"/>
                </a:solidFill>
                <a:latin typeface="Arial" charset="0"/>
                <a:ea typeface="Arial" charset="0"/>
                <a:cs typeface="Arial" charset="0"/>
              </a:rPr>
              <a:t>Isolate problems in end-users’ premises</a:t>
            </a:r>
          </a:p>
        </p:txBody>
      </p:sp>
      <p:sp>
        <p:nvSpPr>
          <p:cNvPr id="104" name="Content Placeholder 2"/>
          <p:cNvSpPr txBox="1">
            <a:spLocks/>
          </p:cNvSpPr>
          <p:nvPr/>
        </p:nvSpPr>
        <p:spPr>
          <a:xfrm>
            <a:off x="3201503" y="2588186"/>
            <a:ext cx="3023533" cy="1445895"/>
          </a:xfrm>
          <a:prstGeom prst="rect">
            <a:avLst/>
          </a:prstGeom>
        </p:spPr>
        <p:txBody>
          <a:bodyPr>
            <a:noAutofit/>
          </a:bodyPr>
          <a:lstStyle>
            <a:lvl1pPr marL="269875" indent="-269875" algn="l" defTabSz="457200" rtl="0" eaLnBrk="1" latinLnBrk="0" hangingPunct="1">
              <a:spcBef>
                <a:spcPts val="1128"/>
              </a:spcBef>
              <a:spcAft>
                <a:spcPts val="0"/>
              </a:spcAft>
              <a:buClr>
                <a:srgbClr val="3A9BE0"/>
              </a:buClr>
              <a:buFont typeface="Arial"/>
              <a:buChar char="•"/>
              <a:defRPr sz="2200" b="0" i="0" kern="1200">
                <a:solidFill>
                  <a:schemeClr val="tx1">
                    <a:lumMod val="75000"/>
                    <a:lumOff val="25000"/>
                  </a:schemeClr>
                </a:solidFill>
                <a:latin typeface="Flexo Medium"/>
                <a:ea typeface="+mn-ea"/>
                <a:cs typeface="Flexo Medium"/>
              </a:defRPr>
            </a:lvl1pPr>
            <a:lvl2pPr marL="720000" indent="-257175" algn="l" defTabSz="457200" rtl="0" eaLnBrk="1" latinLnBrk="0" hangingPunct="1">
              <a:spcBef>
                <a:spcPts val="432"/>
              </a:spcBef>
              <a:spcAft>
                <a:spcPts val="0"/>
              </a:spcAft>
              <a:buClr>
                <a:srgbClr val="3A9BE0"/>
              </a:buClr>
              <a:buSzPct val="75000"/>
              <a:buFont typeface="Wingdings" charset="2"/>
              <a:buChar char="ü"/>
              <a:defRPr sz="1800" kern="1200">
                <a:solidFill>
                  <a:schemeClr val="tx1"/>
                </a:solidFill>
                <a:latin typeface="Flexo"/>
                <a:ea typeface="+mn-ea"/>
                <a:cs typeface="Flexo"/>
              </a:defRPr>
            </a:lvl2pPr>
            <a:lvl3pPr marL="1143000" indent="-228600" algn="l" defTabSz="457200" rtl="0" eaLnBrk="1" latinLnBrk="0" hangingPunct="1">
              <a:spcBef>
                <a:spcPct val="20000"/>
              </a:spcBef>
              <a:buClr>
                <a:srgbClr val="3A9BE0"/>
              </a:buClr>
              <a:buFont typeface="Arial"/>
              <a:buChar char="•"/>
              <a:defRPr sz="1600" kern="1200">
                <a:solidFill>
                  <a:schemeClr val="tx1"/>
                </a:solidFill>
                <a:latin typeface="Flexo"/>
                <a:ea typeface="+mn-ea"/>
                <a:cs typeface="Flexo"/>
              </a:defRPr>
            </a:lvl3pPr>
            <a:lvl4pPr marL="1600200" indent="-228600" algn="l" defTabSz="457200" rtl="0" eaLnBrk="1" latinLnBrk="0" hangingPunct="1">
              <a:spcBef>
                <a:spcPct val="20000"/>
              </a:spcBef>
              <a:buClr>
                <a:srgbClr val="3A9BE0"/>
              </a:buClr>
              <a:buFont typeface="Arial"/>
              <a:buChar char="•"/>
              <a:defRPr sz="1400" kern="1200">
                <a:solidFill>
                  <a:schemeClr val="tx1"/>
                </a:solidFill>
                <a:latin typeface="Flexo"/>
                <a:ea typeface="+mn-ea"/>
                <a:cs typeface="Flexo"/>
              </a:defRPr>
            </a:lvl4pPr>
            <a:lvl5pPr marL="2057400" indent="-228600" algn="l" defTabSz="457200" rtl="0" eaLnBrk="1" latinLnBrk="0" hangingPunct="1">
              <a:spcBef>
                <a:spcPct val="20000"/>
              </a:spcBef>
              <a:buClr>
                <a:srgbClr val="3A9BE0"/>
              </a:buClr>
              <a:buFont typeface="Arial"/>
              <a:buChar char="•"/>
              <a:defRPr sz="1200" kern="1200">
                <a:solidFill>
                  <a:schemeClr val="tx1"/>
                </a:solidFill>
                <a:latin typeface="Flexo"/>
                <a:ea typeface="+mn-ea"/>
                <a:cs typeface="Flex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4328" lvl="1" defTabSz="411480" fontAlgn="auto">
              <a:spcBef>
                <a:spcPts val="389"/>
              </a:spcBef>
              <a:buSzPct val="110000"/>
              <a:buFont typeface="Wingdings" charset="2"/>
              <a:buChar char="§"/>
              <a:defRPr/>
            </a:pPr>
            <a:r>
              <a:rPr lang="en-US" sz="1550" dirty="0">
                <a:solidFill>
                  <a:srgbClr val="2C2E34"/>
                </a:solidFill>
                <a:latin typeface="Arial" charset="0"/>
                <a:ea typeface="Arial" charset="0"/>
                <a:cs typeface="Arial" charset="0"/>
              </a:rPr>
              <a:t>Automate service activation testing</a:t>
            </a:r>
          </a:p>
          <a:p>
            <a:pPr marL="334328" lvl="1" defTabSz="411480" fontAlgn="auto">
              <a:spcBef>
                <a:spcPts val="389"/>
              </a:spcBef>
              <a:buSzPct val="110000"/>
              <a:buFont typeface="Wingdings" charset="2"/>
              <a:buChar char="§"/>
              <a:defRPr/>
            </a:pPr>
            <a:r>
              <a:rPr lang="en-US" sz="1550" dirty="0">
                <a:solidFill>
                  <a:srgbClr val="2C2E34"/>
                </a:solidFill>
                <a:latin typeface="Arial" charset="0"/>
                <a:ea typeface="Arial" charset="0"/>
                <a:cs typeface="Arial" charset="0"/>
              </a:rPr>
              <a:t>Validate VNF service chains</a:t>
            </a:r>
          </a:p>
          <a:p>
            <a:pPr marL="334328" lvl="1" defTabSz="411480" fontAlgn="auto">
              <a:spcBef>
                <a:spcPts val="389"/>
              </a:spcBef>
              <a:buSzPct val="110000"/>
              <a:buFont typeface="Wingdings" charset="2"/>
              <a:buChar char="§"/>
              <a:defRPr/>
            </a:pPr>
            <a:r>
              <a:rPr lang="en-US" sz="1550" dirty="0">
                <a:solidFill>
                  <a:srgbClr val="2C2E34"/>
                </a:solidFill>
                <a:latin typeface="Arial" charset="0"/>
                <a:ea typeface="Arial" charset="0"/>
                <a:cs typeface="Arial" charset="0"/>
              </a:rPr>
              <a:t>Find poor off-net connections</a:t>
            </a:r>
          </a:p>
          <a:p>
            <a:pPr marL="334328" lvl="1" defTabSz="411480" fontAlgn="auto">
              <a:spcBef>
                <a:spcPts val="389"/>
              </a:spcBef>
              <a:buSzPct val="110000"/>
              <a:buFont typeface="Wingdings" charset="2"/>
              <a:buChar char="§"/>
              <a:defRPr/>
            </a:pPr>
            <a:endParaRPr lang="en-US" sz="1550" dirty="0">
              <a:solidFill>
                <a:srgbClr val="2C2E34"/>
              </a:solidFill>
              <a:latin typeface="Arial" charset="0"/>
              <a:ea typeface="Arial" charset="0"/>
              <a:cs typeface="Arial" charset="0"/>
            </a:endParaRPr>
          </a:p>
        </p:txBody>
      </p:sp>
    </p:spTree>
    <p:extLst>
      <p:ext uri="{BB962C8B-B14F-4D97-AF65-F5344CB8AC3E}">
        <p14:creationId xmlns:p14="http://schemas.microsoft.com/office/powerpoint/2010/main" val="151104535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201242" y="1266551"/>
            <a:ext cx="2494886" cy="751391"/>
          </a:xfrm>
          <a:prstGeom prst="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sp>
        <p:nvSpPr>
          <p:cNvPr id="28" name="TextBox 27"/>
          <p:cNvSpPr txBox="1"/>
          <p:nvPr/>
        </p:nvSpPr>
        <p:spPr>
          <a:xfrm>
            <a:off x="3446675" y="1432956"/>
            <a:ext cx="2083825" cy="535531"/>
          </a:xfrm>
          <a:prstGeom prst="rect">
            <a:avLst/>
          </a:prstGeom>
          <a:noFill/>
        </p:spPr>
        <p:txBody>
          <a:bodyPr wrap="square" rtlCol="0">
            <a:spAutoFit/>
          </a:bodyPr>
          <a:lstStyle/>
          <a:p>
            <a:pPr algn="ctr" defTabSz="411476" eaLnBrk="0" hangingPunct="0"/>
            <a:r>
              <a:rPr lang="en-US" sz="1440" b="1" dirty="0">
                <a:solidFill>
                  <a:srgbClr val="FFFFFF"/>
                </a:solidFill>
                <a:ea typeface="Arial" charset="0"/>
                <a:cs typeface="Arial" charset="0"/>
              </a:rPr>
              <a:t>Outcomes Achieved with Netrounds</a:t>
            </a:r>
          </a:p>
        </p:txBody>
      </p:sp>
      <p:grpSp>
        <p:nvGrpSpPr>
          <p:cNvPr id="29" name="Group 28"/>
          <p:cNvGrpSpPr/>
          <p:nvPr/>
        </p:nvGrpSpPr>
        <p:grpSpPr>
          <a:xfrm>
            <a:off x="4143256" y="819761"/>
            <a:ext cx="596458" cy="596458"/>
            <a:chOff x="1562682" y="1093788"/>
            <a:chExt cx="662731" cy="662731"/>
          </a:xfrm>
          <a:solidFill>
            <a:schemeClr val="accent4"/>
          </a:solidFill>
        </p:grpSpPr>
        <p:sp>
          <p:nvSpPr>
            <p:cNvPr id="30" name="Oval 29"/>
            <p:cNvSpPr/>
            <p:nvPr/>
          </p:nvSpPr>
          <p:spPr>
            <a:xfrm>
              <a:off x="1562682" y="1093788"/>
              <a:ext cx="662731" cy="662731"/>
            </a:xfrm>
            <a:prstGeom prst="ellipse">
              <a:avLst/>
            </a:prstGeom>
            <a:grpFill/>
            <a:ln w="38100">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5546" y="1202539"/>
              <a:ext cx="433368" cy="433368"/>
            </a:xfrm>
            <a:prstGeom prst="rect">
              <a:avLst/>
            </a:prstGeom>
            <a:grpFill/>
          </p:spPr>
        </p:pic>
      </p:grpSp>
      <p:sp>
        <p:nvSpPr>
          <p:cNvPr id="62" name="Rectangle 61"/>
          <p:cNvSpPr/>
          <p:nvPr/>
        </p:nvSpPr>
        <p:spPr>
          <a:xfrm>
            <a:off x="3203107" y="2794279"/>
            <a:ext cx="2494886" cy="839575"/>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cxnSp>
        <p:nvCxnSpPr>
          <p:cNvPr id="32" name="Straight Connector 31"/>
          <p:cNvCxnSpPr/>
          <p:nvPr/>
        </p:nvCxnSpPr>
        <p:spPr>
          <a:xfrm>
            <a:off x="3201243" y="2819070"/>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201243" y="3628513"/>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203107" y="3637259"/>
            <a:ext cx="2494886" cy="884598"/>
          </a:xfrm>
          <a:prstGeom prst="rect">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sp>
        <p:nvSpPr>
          <p:cNvPr id="36" name="TextBox 35"/>
          <p:cNvSpPr txBox="1"/>
          <p:nvPr/>
        </p:nvSpPr>
        <p:spPr>
          <a:xfrm>
            <a:off x="3266560" y="3734593"/>
            <a:ext cx="2423608" cy="664797"/>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Customer experience increased, decreased OPEX, new revenue opportunities </a:t>
            </a:r>
          </a:p>
        </p:txBody>
      </p:sp>
      <p:sp>
        <p:nvSpPr>
          <p:cNvPr id="63" name="Rectangle 62"/>
          <p:cNvSpPr/>
          <p:nvPr/>
        </p:nvSpPr>
        <p:spPr>
          <a:xfrm>
            <a:off x="3203154" y="2017415"/>
            <a:ext cx="2494886" cy="801655"/>
          </a:xfrm>
          <a:prstGeom prst="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sp>
        <p:nvSpPr>
          <p:cNvPr id="35" name="TextBox 34"/>
          <p:cNvSpPr txBox="1"/>
          <p:nvPr/>
        </p:nvSpPr>
        <p:spPr>
          <a:xfrm>
            <a:off x="3274386" y="2197995"/>
            <a:ext cx="2334200" cy="443198"/>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Stable TCP throughput for all customers </a:t>
            </a:r>
          </a:p>
        </p:txBody>
      </p:sp>
      <p:cxnSp>
        <p:nvCxnSpPr>
          <p:cNvPr id="37" name="Straight Connector 36"/>
          <p:cNvCxnSpPr/>
          <p:nvPr/>
        </p:nvCxnSpPr>
        <p:spPr>
          <a:xfrm>
            <a:off x="3201242" y="2014009"/>
            <a:ext cx="2494886" cy="0"/>
          </a:xfrm>
          <a:prstGeom prst="line">
            <a:avLst/>
          </a:prstGeom>
          <a:ln w="381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47" name="TextBox 34"/>
          <p:cNvSpPr txBox="1"/>
          <p:nvPr/>
        </p:nvSpPr>
        <p:spPr>
          <a:xfrm>
            <a:off x="3287471" y="2988950"/>
            <a:ext cx="2334200" cy="443198"/>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Customer experience built </a:t>
            </a:r>
            <a:br>
              <a:rPr lang="en-US" sz="1440" dirty="0">
                <a:solidFill>
                  <a:srgbClr val="FFFFFF"/>
                </a:solidFill>
                <a:ea typeface="Arial" charset="0"/>
                <a:cs typeface="Arial" charset="0"/>
              </a:rPr>
            </a:br>
            <a:r>
              <a:rPr lang="en-US" sz="1440" dirty="0">
                <a:solidFill>
                  <a:srgbClr val="FFFFFF"/>
                </a:solidFill>
                <a:ea typeface="Arial" charset="0"/>
                <a:cs typeface="Arial" charset="0"/>
              </a:rPr>
              <a:t>into the delivery process</a:t>
            </a:r>
          </a:p>
        </p:txBody>
      </p:sp>
      <p:sp>
        <p:nvSpPr>
          <p:cNvPr id="24" name="Rectangle 23"/>
          <p:cNvSpPr/>
          <p:nvPr/>
        </p:nvSpPr>
        <p:spPr>
          <a:xfrm>
            <a:off x="333885" y="1266551"/>
            <a:ext cx="2494886" cy="751391"/>
          </a:xfrm>
          <a:prstGeom prst="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sp>
        <p:nvSpPr>
          <p:cNvPr id="2" name="Title 1"/>
          <p:cNvSpPr>
            <a:spLocks noGrp="1"/>
          </p:cNvSpPr>
          <p:nvPr>
            <p:ph type="title"/>
          </p:nvPr>
        </p:nvSpPr>
        <p:spPr/>
        <p:txBody>
          <a:bodyPr lIns="0" tIns="0" rIns="0" bIns="0" anchor="t" anchorCtr="0"/>
          <a:lstStyle/>
          <a:p>
            <a:r>
              <a:rPr lang="en-US" dirty="0" smtClean="0">
                <a:latin typeface="Arial" charset="0"/>
                <a:ea typeface="Arial" charset="0"/>
                <a:cs typeface="Arial" charset="0"/>
              </a:rPr>
              <a:t>Use Case – Global Business VPN Throughput</a:t>
            </a:r>
            <a:endParaRPr lang="en-US" dirty="0">
              <a:latin typeface="Arial" charset="0"/>
              <a:ea typeface="Arial" charset="0"/>
              <a:cs typeface="Arial" charset="0"/>
            </a:endParaRPr>
          </a:p>
        </p:txBody>
      </p:sp>
      <p:sp>
        <p:nvSpPr>
          <p:cNvPr id="8" name="TextBox 7"/>
          <p:cNvSpPr txBox="1"/>
          <p:nvPr/>
        </p:nvSpPr>
        <p:spPr>
          <a:xfrm>
            <a:off x="488920" y="1521982"/>
            <a:ext cx="2178997" cy="341632"/>
          </a:xfrm>
          <a:prstGeom prst="rect">
            <a:avLst/>
          </a:prstGeom>
          <a:noFill/>
        </p:spPr>
        <p:txBody>
          <a:bodyPr wrap="square" rtlCol="0">
            <a:spAutoFit/>
          </a:bodyPr>
          <a:lstStyle/>
          <a:p>
            <a:pPr algn="ctr" defTabSz="411476" eaLnBrk="0" hangingPunct="0"/>
            <a:r>
              <a:rPr lang="en-US" sz="1620" b="1" dirty="0">
                <a:solidFill>
                  <a:srgbClr val="FFFFFF"/>
                </a:solidFill>
                <a:ea typeface="Arial" charset="0"/>
                <a:cs typeface="Arial" charset="0"/>
              </a:rPr>
              <a:t>Problem</a:t>
            </a:r>
          </a:p>
        </p:txBody>
      </p:sp>
      <p:grpSp>
        <p:nvGrpSpPr>
          <p:cNvPr id="25" name="Group 24"/>
          <p:cNvGrpSpPr/>
          <p:nvPr/>
        </p:nvGrpSpPr>
        <p:grpSpPr>
          <a:xfrm>
            <a:off x="1285617" y="818055"/>
            <a:ext cx="596458" cy="596458"/>
            <a:chOff x="1562682" y="1093788"/>
            <a:chExt cx="662731" cy="662731"/>
          </a:xfrm>
          <a:solidFill>
            <a:schemeClr val="accent4"/>
          </a:solidFill>
        </p:grpSpPr>
        <p:sp>
          <p:nvSpPr>
            <p:cNvPr id="7" name="Oval 6"/>
            <p:cNvSpPr/>
            <p:nvPr/>
          </p:nvSpPr>
          <p:spPr>
            <a:xfrm>
              <a:off x="1562682" y="1093788"/>
              <a:ext cx="662731" cy="662731"/>
            </a:xfrm>
            <a:prstGeom prst="ellipse">
              <a:avLst/>
            </a:prstGeom>
            <a:grpFill/>
            <a:ln w="38100">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0740" y="1207733"/>
              <a:ext cx="406508" cy="406508"/>
            </a:xfrm>
            <a:prstGeom prst="rect">
              <a:avLst/>
            </a:prstGeom>
            <a:grpFill/>
          </p:spPr>
        </p:pic>
      </p:grpSp>
      <p:sp>
        <p:nvSpPr>
          <p:cNvPr id="59" name="Rectangle 58"/>
          <p:cNvSpPr/>
          <p:nvPr/>
        </p:nvSpPr>
        <p:spPr>
          <a:xfrm>
            <a:off x="333837" y="2794279"/>
            <a:ext cx="2494886" cy="839575"/>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defTabSz="411480" eaLnBrk="0" hangingPunct="0">
              <a:lnSpc>
                <a:spcPct val="80000"/>
              </a:lnSpc>
            </a:pPr>
            <a:endParaRPr lang="en-US" sz="1440" dirty="0">
              <a:solidFill>
                <a:srgbClr val="FFFFFF"/>
              </a:solidFill>
              <a:latin typeface="Flexo Medium" charset="0"/>
              <a:ea typeface="Flexo Medium" charset="0"/>
              <a:cs typeface="Flexo Medium" charset="0"/>
            </a:endParaRPr>
          </a:p>
        </p:txBody>
      </p:sp>
      <p:cxnSp>
        <p:nvCxnSpPr>
          <p:cNvPr id="16" name="Straight Connector 15"/>
          <p:cNvCxnSpPr/>
          <p:nvPr/>
        </p:nvCxnSpPr>
        <p:spPr>
          <a:xfrm>
            <a:off x="333886" y="2819070"/>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33886" y="3628513"/>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42" name="Chevron 41"/>
          <p:cNvSpPr/>
          <p:nvPr/>
        </p:nvSpPr>
        <p:spPr>
          <a:xfrm>
            <a:off x="2954605" y="3213609"/>
            <a:ext cx="120801" cy="216122"/>
          </a:xfrm>
          <a:prstGeom prst="chevron">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2C2E34"/>
              </a:solidFill>
              <a:latin typeface="Arial" charset="0"/>
              <a:ea typeface="Arial" charset="0"/>
              <a:cs typeface="Arial" charset="0"/>
            </a:endParaRPr>
          </a:p>
        </p:txBody>
      </p:sp>
      <p:sp>
        <p:nvSpPr>
          <p:cNvPr id="60" name="Rectangle 59"/>
          <p:cNvSpPr/>
          <p:nvPr/>
        </p:nvSpPr>
        <p:spPr>
          <a:xfrm>
            <a:off x="333838" y="3637259"/>
            <a:ext cx="2494886" cy="884597"/>
          </a:xfrm>
          <a:prstGeom prst="rect">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Flexo Medium" charset="0"/>
              <a:ea typeface="Flexo Medium" charset="0"/>
              <a:cs typeface="Flexo Medium" charset="0"/>
            </a:endParaRPr>
          </a:p>
        </p:txBody>
      </p:sp>
      <p:sp>
        <p:nvSpPr>
          <p:cNvPr id="23" name="TextBox 22"/>
          <p:cNvSpPr txBox="1"/>
          <p:nvPr/>
        </p:nvSpPr>
        <p:spPr>
          <a:xfrm>
            <a:off x="441916" y="3745394"/>
            <a:ext cx="2186251" cy="664797"/>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Customer dissatisfaction with basic network services</a:t>
            </a:r>
          </a:p>
        </p:txBody>
      </p:sp>
      <p:sp>
        <p:nvSpPr>
          <p:cNvPr id="43" name="Chevron 42"/>
          <p:cNvSpPr/>
          <p:nvPr/>
        </p:nvSpPr>
        <p:spPr>
          <a:xfrm>
            <a:off x="2954606" y="4085489"/>
            <a:ext cx="120801" cy="216122"/>
          </a:xfrm>
          <a:prstGeom prst="chevron">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2C2E34"/>
              </a:solidFill>
              <a:latin typeface="Arial" charset="0"/>
              <a:ea typeface="Arial" charset="0"/>
              <a:cs typeface="Arial" charset="0"/>
            </a:endParaRPr>
          </a:p>
        </p:txBody>
      </p:sp>
      <p:sp>
        <p:nvSpPr>
          <p:cNvPr id="4" name="Rectangle 3"/>
          <p:cNvSpPr/>
          <p:nvPr/>
        </p:nvSpPr>
        <p:spPr>
          <a:xfrm>
            <a:off x="333835" y="2009065"/>
            <a:ext cx="2494886" cy="801655"/>
          </a:xfrm>
          <a:prstGeom prst="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Flexo Medium" charset="0"/>
              <a:ea typeface="Flexo Medium" charset="0"/>
              <a:cs typeface="Flexo Medium" charset="0"/>
            </a:endParaRPr>
          </a:p>
        </p:txBody>
      </p:sp>
      <p:cxnSp>
        <p:nvCxnSpPr>
          <p:cNvPr id="12" name="Straight Connector 11"/>
          <p:cNvCxnSpPr/>
          <p:nvPr/>
        </p:nvCxnSpPr>
        <p:spPr>
          <a:xfrm>
            <a:off x="333885" y="2014009"/>
            <a:ext cx="2494886" cy="0"/>
          </a:xfrm>
          <a:prstGeom prst="line">
            <a:avLst/>
          </a:prstGeom>
          <a:ln w="381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40" name="Chevron 39"/>
          <p:cNvSpPr/>
          <p:nvPr/>
        </p:nvSpPr>
        <p:spPr>
          <a:xfrm>
            <a:off x="2954604" y="2341729"/>
            <a:ext cx="120801" cy="216122"/>
          </a:xfrm>
          <a:prstGeom prst="chevron">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2C2E34"/>
              </a:solidFill>
              <a:latin typeface="Arial" charset="0"/>
              <a:ea typeface="Arial" charset="0"/>
              <a:cs typeface="Arial" charset="0"/>
            </a:endParaRPr>
          </a:p>
        </p:txBody>
      </p:sp>
      <p:sp>
        <p:nvSpPr>
          <p:cNvPr id="20" name="TextBox 19"/>
          <p:cNvSpPr txBox="1"/>
          <p:nvPr/>
        </p:nvSpPr>
        <p:spPr>
          <a:xfrm>
            <a:off x="287602" y="2306897"/>
            <a:ext cx="2494882" cy="221599"/>
          </a:xfrm>
          <a:prstGeom prst="rect">
            <a:avLst/>
          </a:prstGeom>
          <a:noFill/>
        </p:spPr>
        <p:txBody>
          <a:bodyPr wrap="square" lIns="0" tIns="0" rIns="0" bIns="0" rtlCol="0">
            <a:spAutoFit/>
          </a:bodyPr>
          <a:lstStyle/>
          <a:p>
            <a:pPr algn="ctr" defTabSz="411476" eaLnBrk="0" hangingPunct="0"/>
            <a:r>
              <a:rPr lang="en-US" sz="1440" dirty="0">
                <a:solidFill>
                  <a:srgbClr val="FFFFFF"/>
                </a:solidFill>
                <a:latin typeface="Flexo Medium" charset="0"/>
                <a:ea typeface="Flexo Medium" charset="0"/>
                <a:cs typeface="Flexo Medium" charset="0"/>
              </a:rPr>
              <a:t>Low TCP throughput</a:t>
            </a:r>
          </a:p>
        </p:txBody>
      </p:sp>
      <p:pic>
        <p:nvPicPr>
          <p:cNvPr id="39" name="Picture 2"/>
          <p:cNvPicPr>
            <a:picLocks noChangeAspect="1"/>
          </p:cNvPicPr>
          <p:nvPr/>
        </p:nvPicPr>
        <p:blipFill>
          <a:blip r:embed="rId5"/>
          <a:stretch>
            <a:fillRect/>
          </a:stretch>
        </p:blipFill>
        <p:spPr>
          <a:xfrm>
            <a:off x="5775932" y="1625916"/>
            <a:ext cx="3140256" cy="2119478"/>
          </a:xfrm>
          <a:prstGeom prst="rect">
            <a:avLst/>
          </a:prstGeom>
        </p:spPr>
      </p:pic>
      <p:sp>
        <p:nvSpPr>
          <p:cNvPr id="45" name="Rectangular Callout 8"/>
          <p:cNvSpPr/>
          <p:nvPr/>
        </p:nvSpPr>
        <p:spPr>
          <a:xfrm>
            <a:off x="6602682" y="3522425"/>
            <a:ext cx="2084120" cy="999432"/>
          </a:xfrm>
          <a:prstGeom prst="wedgeRectCallout">
            <a:avLst>
              <a:gd name="adj1" fmla="val 10554"/>
              <a:gd name="adj2" fmla="val -94777"/>
            </a:avLst>
          </a:prstGeom>
          <a:solidFill>
            <a:schemeClr val="bg1"/>
          </a:solidFill>
          <a:ln w="19050">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400" dirty="0">
                <a:solidFill>
                  <a:srgbClr val="2C2E34"/>
                </a:solidFill>
                <a:latin typeface="Arial" charset="0"/>
                <a:ea typeface="Arial" charset="0"/>
                <a:cs typeface="Arial" charset="0"/>
              </a:rPr>
              <a:t>Upon optimizing queue management at PE, TCP performs steadily at CIR (50Mbps)</a:t>
            </a:r>
          </a:p>
        </p:txBody>
      </p:sp>
      <p:sp>
        <p:nvSpPr>
          <p:cNvPr id="46" name="TextBox 19"/>
          <p:cNvSpPr txBox="1"/>
          <p:nvPr/>
        </p:nvSpPr>
        <p:spPr>
          <a:xfrm>
            <a:off x="361274" y="2881210"/>
            <a:ext cx="2406139" cy="664797"/>
          </a:xfrm>
          <a:prstGeom prst="rect">
            <a:avLst/>
          </a:prstGeom>
          <a:noFill/>
        </p:spPr>
        <p:txBody>
          <a:bodyPr wrap="square" lIns="0" tIns="0" rIns="0" bIns="0" rtlCol="0">
            <a:spAutoFit/>
          </a:bodyPr>
          <a:lstStyle/>
          <a:p>
            <a:pPr algn="ctr" defTabSz="411476" eaLnBrk="0" hangingPunct="0"/>
            <a:r>
              <a:rPr lang="en-US" sz="1440" dirty="0">
                <a:solidFill>
                  <a:srgbClr val="FFFFFF"/>
                </a:solidFill>
                <a:latin typeface="Flexo Medium" charset="0"/>
                <a:ea typeface="Flexo Medium" charset="0"/>
                <a:cs typeface="Flexo Medium" charset="0"/>
              </a:rPr>
              <a:t>Network counters and indicators look good, no signs of QoS degradation</a:t>
            </a:r>
          </a:p>
        </p:txBody>
      </p:sp>
      <p:sp>
        <p:nvSpPr>
          <p:cNvPr id="6" name="Rounded Rectangle 5"/>
          <p:cNvSpPr/>
          <p:nvPr/>
        </p:nvSpPr>
        <p:spPr>
          <a:xfrm>
            <a:off x="6787207" y="1599688"/>
            <a:ext cx="716772" cy="263925"/>
          </a:xfrm>
          <a:prstGeom prst="round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Before</a:t>
            </a:r>
          </a:p>
        </p:txBody>
      </p:sp>
      <p:sp>
        <p:nvSpPr>
          <p:cNvPr id="48" name="Rounded Rectangle 47"/>
          <p:cNvSpPr/>
          <p:nvPr/>
        </p:nvSpPr>
        <p:spPr>
          <a:xfrm>
            <a:off x="6787207" y="2641193"/>
            <a:ext cx="716772" cy="255432"/>
          </a:xfrm>
          <a:prstGeom prst="round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After</a:t>
            </a:r>
          </a:p>
        </p:txBody>
      </p:sp>
      <p:sp>
        <p:nvSpPr>
          <p:cNvPr id="50" name="Rounded Rectangle 49"/>
          <p:cNvSpPr/>
          <p:nvPr/>
        </p:nvSpPr>
        <p:spPr>
          <a:xfrm>
            <a:off x="8515254" y="1760399"/>
            <a:ext cx="486698" cy="255432"/>
          </a:xfrm>
          <a:prstGeom prst="roundRect">
            <a:avLst/>
          </a:prstGeom>
          <a:solidFill>
            <a:srgbClr val="C00000"/>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CIR</a:t>
            </a:r>
          </a:p>
        </p:txBody>
      </p:sp>
      <p:sp>
        <p:nvSpPr>
          <p:cNvPr id="51" name="Rounded Rectangle 50"/>
          <p:cNvSpPr/>
          <p:nvPr/>
        </p:nvSpPr>
        <p:spPr>
          <a:xfrm>
            <a:off x="8515254" y="2795794"/>
            <a:ext cx="486698" cy="255432"/>
          </a:xfrm>
          <a:prstGeom prst="roundRect">
            <a:avLst/>
          </a:prstGeom>
          <a:solidFill>
            <a:srgbClr val="C00000"/>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CIR</a:t>
            </a:r>
          </a:p>
        </p:txBody>
      </p:sp>
    </p:spTree>
    <p:extLst>
      <p:ext uri="{BB962C8B-B14F-4D97-AF65-F5344CB8AC3E}">
        <p14:creationId xmlns:p14="http://schemas.microsoft.com/office/powerpoint/2010/main" val="4213792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nchorCtr="0"/>
          <a:lstStyle/>
          <a:p>
            <a:r>
              <a:rPr lang="en-US" dirty="0" smtClean="0">
                <a:latin typeface="Arial" charset="0"/>
                <a:ea typeface="Arial" charset="0"/>
                <a:cs typeface="Arial" charset="0"/>
              </a:rPr>
              <a:t>Use Case – Off-net Enterprise VPN QoS</a:t>
            </a:r>
            <a:endParaRPr lang="en-US" dirty="0">
              <a:latin typeface="Arial" charset="0"/>
              <a:ea typeface="Arial" charset="0"/>
              <a:cs typeface="Arial" charset="0"/>
            </a:endParaRPr>
          </a:p>
        </p:txBody>
      </p:sp>
      <p:sp>
        <p:nvSpPr>
          <p:cNvPr id="39" name="Rectangle 38"/>
          <p:cNvSpPr/>
          <p:nvPr/>
        </p:nvSpPr>
        <p:spPr>
          <a:xfrm>
            <a:off x="4661332" y="1337343"/>
            <a:ext cx="2494886" cy="751391"/>
          </a:xfrm>
          <a:prstGeom prst="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sp>
        <p:nvSpPr>
          <p:cNvPr id="41" name="TextBox 40"/>
          <p:cNvSpPr txBox="1"/>
          <p:nvPr/>
        </p:nvSpPr>
        <p:spPr>
          <a:xfrm>
            <a:off x="4906764" y="1503748"/>
            <a:ext cx="2083825" cy="535531"/>
          </a:xfrm>
          <a:prstGeom prst="rect">
            <a:avLst/>
          </a:prstGeom>
          <a:noFill/>
        </p:spPr>
        <p:txBody>
          <a:bodyPr wrap="square" rtlCol="0">
            <a:spAutoFit/>
          </a:bodyPr>
          <a:lstStyle/>
          <a:p>
            <a:pPr algn="ctr" defTabSz="411476" eaLnBrk="0" hangingPunct="0"/>
            <a:r>
              <a:rPr lang="en-US" sz="1440" b="1" dirty="0">
                <a:solidFill>
                  <a:srgbClr val="FFFFFF"/>
                </a:solidFill>
                <a:ea typeface="Arial" charset="0"/>
                <a:cs typeface="Arial" charset="0"/>
              </a:rPr>
              <a:t>Outcomes Achieved with Netrounds</a:t>
            </a:r>
          </a:p>
        </p:txBody>
      </p:sp>
      <p:grpSp>
        <p:nvGrpSpPr>
          <p:cNvPr id="44" name="Group 43"/>
          <p:cNvGrpSpPr/>
          <p:nvPr/>
        </p:nvGrpSpPr>
        <p:grpSpPr>
          <a:xfrm>
            <a:off x="5603346" y="890553"/>
            <a:ext cx="596458" cy="596458"/>
            <a:chOff x="1562682" y="1093788"/>
            <a:chExt cx="662731" cy="662731"/>
          </a:xfrm>
          <a:solidFill>
            <a:schemeClr val="accent4"/>
          </a:solidFill>
        </p:grpSpPr>
        <p:sp>
          <p:nvSpPr>
            <p:cNvPr id="45" name="Oval 44"/>
            <p:cNvSpPr/>
            <p:nvPr/>
          </p:nvSpPr>
          <p:spPr>
            <a:xfrm>
              <a:off x="1562682" y="1093788"/>
              <a:ext cx="662731" cy="662731"/>
            </a:xfrm>
            <a:prstGeom prst="ellipse">
              <a:avLst/>
            </a:prstGeom>
            <a:grpFill/>
            <a:ln w="38100">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5546" y="1202539"/>
              <a:ext cx="433368" cy="433368"/>
            </a:xfrm>
            <a:prstGeom prst="rect">
              <a:avLst/>
            </a:prstGeom>
            <a:grpFill/>
          </p:spPr>
        </p:pic>
      </p:grpSp>
      <p:sp>
        <p:nvSpPr>
          <p:cNvPr id="47" name="Rectangle 46"/>
          <p:cNvSpPr/>
          <p:nvPr/>
        </p:nvSpPr>
        <p:spPr>
          <a:xfrm>
            <a:off x="4663196" y="2865071"/>
            <a:ext cx="2494886" cy="839575"/>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cxnSp>
        <p:nvCxnSpPr>
          <p:cNvPr id="48" name="Straight Connector 47"/>
          <p:cNvCxnSpPr/>
          <p:nvPr/>
        </p:nvCxnSpPr>
        <p:spPr>
          <a:xfrm>
            <a:off x="4661332" y="2889862"/>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661332" y="3699305"/>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4663197" y="3708051"/>
            <a:ext cx="2494886" cy="884598"/>
          </a:xfrm>
          <a:prstGeom prst="rect">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sp>
        <p:nvSpPr>
          <p:cNvPr id="51" name="TextBox 50"/>
          <p:cNvSpPr txBox="1"/>
          <p:nvPr/>
        </p:nvSpPr>
        <p:spPr>
          <a:xfrm>
            <a:off x="4780717" y="3921536"/>
            <a:ext cx="2256114" cy="443198"/>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Fewer customer complaints </a:t>
            </a:r>
            <a:r>
              <a:rPr lang="en-US" sz="1440" dirty="0" smtClean="0">
                <a:solidFill>
                  <a:srgbClr val="FFFFFF"/>
                </a:solidFill>
                <a:ea typeface="Arial" charset="0"/>
                <a:cs typeface="Arial" charset="0"/>
              </a:rPr>
              <a:t>and trouble </a:t>
            </a:r>
            <a:r>
              <a:rPr lang="en-US" sz="1440" dirty="0">
                <a:solidFill>
                  <a:srgbClr val="FFFFFF"/>
                </a:solidFill>
                <a:ea typeface="Arial" charset="0"/>
                <a:cs typeface="Arial" charset="0"/>
              </a:rPr>
              <a:t>tickets</a:t>
            </a:r>
          </a:p>
        </p:txBody>
      </p:sp>
      <p:sp>
        <p:nvSpPr>
          <p:cNvPr id="52" name="Rectangle 51"/>
          <p:cNvSpPr/>
          <p:nvPr/>
        </p:nvSpPr>
        <p:spPr>
          <a:xfrm>
            <a:off x="4663244" y="2088207"/>
            <a:ext cx="2494886" cy="801655"/>
          </a:xfrm>
          <a:prstGeom prst="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sp>
        <p:nvSpPr>
          <p:cNvPr id="53" name="TextBox 52"/>
          <p:cNvSpPr txBox="1"/>
          <p:nvPr/>
        </p:nvSpPr>
        <p:spPr>
          <a:xfrm>
            <a:off x="4734475" y="2161764"/>
            <a:ext cx="2334200" cy="664797"/>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Problems with DSCP mappings and QoS between operators solved</a:t>
            </a:r>
          </a:p>
        </p:txBody>
      </p:sp>
      <p:cxnSp>
        <p:nvCxnSpPr>
          <p:cNvPr id="54" name="Straight Connector 53"/>
          <p:cNvCxnSpPr/>
          <p:nvPr/>
        </p:nvCxnSpPr>
        <p:spPr>
          <a:xfrm>
            <a:off x="4661332" y="2084801"/>
            <a:ext cx="2494886" cy="0"/>
          </a:xfrm>
          <a:prstGeom prst="line">
            <a:avLst/>
          </a:prstGeom>
          <a:ln w="381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55" name="TextBox 34"/>
          <p:cNvSpPr txBox="1"/>
          <p:nvPr/>
        </p:nvSpPr>
        <p:spPr>
          <a:xfrm>
            <a:off x="4741674" y="3092112"/>
            <a:ext cx="2334200" cy="443198"/>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Thorough verification with activation test reports</a:t>
            </a:r>
          </a:p>
        </p:txBody>
      </p:sp>
      <p:sp>
        <p:nvSpPr>
          <p:cNvPr id="56" name="Rectangle 55"/>
          <p:cNvSpPr/>
          <p:nvPr/>
        </p:nvSpPr>
        <p:spPr>
          <a:xfrm>
            <a:off x="1793975" y="1337343"/>
            <a:ext cx="2494886" cy="751391"/>
          </a:xfrm>
          <a:prstGeom prst="rect">
            <a:avLst/>
          </a:pr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sp>
        <p:nvSpPr>
          <p:cNvPr id="57" name="TextBox 56"/>
          <p:cNvSpPr txBox="1"/>
          <p:nvPr/>
        </p:nvSpPr>
        <p:spPr>
          <a:xfrm>
            <a:off x="1949010" y="1592774"/>
            <a:ext cx="2178997" cy="341632"/>
          </a:xfrm>
          <a:prstGeom prst="rect">
            <a:avLst/>
          </a:prstGeom>
          <a:noFill/>
        </p:spPr>
        <p:txBody>
          <a:bodyPr wrap="square" rtlCol="0">
            <a:spAutoFit/>
          </a:bodyPr>
          <a:lstStyle/>
          <a:p>
            <a:pPr algn="ctr" defTabSz="411476" eaLnBrk="0" hangingPunct="0"/>
            <a:r>
              <a:rPr lang="en-US" sz="1620" b="1" dirty="0">
                <a:solidFill>
                  <a:srgbClr val="FFFFFF"/>
                </a:solidFill>
                <a:ea typeface="Arial" charset="0"/>
                <a:cs typeface="Arial" charset="0"/>
              </a:rPr>
              <a:t>Problem</a:t>
            </a:r>
          </a:p>
        </p:txBody>
      </p:sp>
      <p:grpSp>
        <p:nvGrpSpPr>
          <p:cNvPr id="58" name="Group 57"/>
          <p:cNvGrpSpPr/>
          <p:nvPr/>
        </p:nvGrpSpPr>
        <p:grpSpPr>
          <a:xfrm>
            <a:off x="2745707" y="888847"/>
            <a:ext cx="596458" cy="596458"/>
            <a:chOff x="1562682" y="1093788"/>
            <a:chExt cx="662731" cy="662731"/>
          </a:xfrm>
          <a:solidFill>
            <a:schemeClr val="accent4"/>
          </a:solidFill>
        </p:grpSpPr>
        <p:sp>
          <p:nvSpPr>
            <p:cNvPr id="64" name="Oval 63"/>
            <p:cNvSpPr/>
            <p:nvPr/>
          </p:nvSpPr>
          <p:spPr>
            <a:xfrm>
              <a:off x="1562682" y="1093788"/>
              <a:ext cx="662731" cy="662731"/>
            </a:xfrm>
            <a:prstGeom prst="ellipse">
              <a:avLst/>
            </a:prstGeom>
            <a:grpFill/>
            <a:ln w="38100">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620" dirty="0">
                <a:solidFill>
                  <a:srgbClr val="FFFFFF"/>
                </a:solidFill>
                <a:latin typeface="Arial" charset="0"/>
                <a:ea typeface="Arial" charset="0"/>
                <a:cs typeface="Arial" charset="0"/>
              </a:endParaRPr>
            </a:p>
          </p:txBody>
        </p:sp>
        <p:pic>
          <p:nvPicPr>
            <p:cNvPr id="65" name="Picture 6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0740" y="1207733"/>
              <a:ext cx="406508" cy="406508"/>
            </a:xfrm>
            <a:prstGeom prst="rect">
              <a:avLst/>
            </a:prstGeom>
            <a:grpFill/>
          </p:spPr>
        </p:pic>
      </p:grpSp>
      <p:sp>
        <p:nvSpPr>
          <p:cNvPr id="66" name="Rectangle 65"/>
          <p:cNvSpPr/>
          <p:nvPr/>
        </p:nvSpPr>
        <p:spPr>
          <a:xfrm>
            <a:off x="1793927" y="2865071"/>
            <a:ext cx="2494886" cy="839575"/>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defTabSz="411480" eaLnBrk="0" hangingPunct="0">
              <a:lnSpc>
                <a:spcPct val="80000"/>
              </a:lnSpc>
            </a:pPr>
            <a:endParaRPr lang="en-US" sz="1440" dirty="0">
              <a:solidFill>
                <a:srgbClr val="FFFFFF"/>
              </a:solidFill>
              <a:latin typeface="Arial" charset="0"/>
              <a:ea typeface="Arial" charset="0"/>
              <a:cs typeface="Arial" charset="0"/>
            </a:endParaRPr>
          </a:p>
        </p:txBody>
      </p:sp>
      <p:cxnSp>
        <p:nvCxnSpPr>
          <p:cNvPr id="67" name="Straight Connector 66"/>
          <p:cNvCxnSpPr/>
          <p:nvPr/>
        </p:nvCxnSpPr>
        <p:spPr>
          <a:xfrm>
            <a:off x="1793976" y="2889862"/>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793976" y="3699305"/>
            <a:ext cx="2494886"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69" name="Chevron 68"/>
          <p:cNvSpPr/>
          <p:nvPr/>
        </p:nvSpPr>
        <p:spPr>
          <a:xfrm>
            <a:off x="4414695" y="3284401"/>
            <a:ext cx="120801" cy="216122"/>
          </a:xfrm>
          <a:prstGeom prst="chevron">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2C2E34"/>
              </a:solidFill>
              <a:latin typeface="Arial" charset="0"/>
              <a:ea typeface="Arial" charset="0"/>
              <a:cs typeface="Arial" charset="0"/>
            </a:endParaRPr>
          </a:p>
        </p:txBody>
      </p:sp>
      <p:sp>
        <p:nvSpPr>
          <p:cNvPr id="70" name="Rectangle 69"/>
          <p:cNvSpPr/>
          <p:nvPr/>
        </p:nvSpPr>
        <p:spPr>
          <a:xfrm>
            <a:off x="1793928" y="3708052"/>
            <a:ext cx="2494886" cy="884597"/>
          </a:xfrm>
          <a:prstGeom prst="rect">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sp>
        <p:nvSpPr>
          <p:cNvPr id="71" name="TextBox 70"/>
          <p:cNvSpPr txBox="1"/>
          <p:nvPr/>
        </p:nvSpPr>
        <p:spPr>
          <a:xfrm>
            <a:off x="1902005" y="3816186"/>
            <a:ext cx="2186251" cy="664797"/>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Endless escalation meetings with high</a:t>
            </a:r>
            <a:br>
              <a:rPr lang="en-US" sz="1440" dirty="0">
                <a:solidFill>
                  <a:srgbClr val="FFFFFF"/>
                </a:solidFill>
                <a:ea typeface="Arial" charset="0"/>
                <a:cs typeface="Arial" charset="0"/>
              </a:rPr>
            </a:br>
            <a:r>
              <a:rPr lang="en-US" sz="1440" dirty="0">
                <a:solidFill>
                  <a:srgbClr val="FFFFFF"/>
                </a:solidFill>
                <a:ea typeface="Arial" charset="0"/>
                <a:cs typeface="Arial" charset="0"/>
              </a:rPr>
              <a:t>churn risks</a:t>
            </a:r>
          </a:p>
        </p:txBody>
      </p:sp>
      <p:sp>
        <p:nvSpPr>
          <p:cNvPr id="72" name="Chevron 71"/>
          <p:cNvSpPr/>
          <p:nvPr/>
        </p:nvSpPr>
        <p:spPr>
          <a:xfrm>
            <a:off x="4414696" y="4156281"/>
            <a:ext cx="120801" cy="216122"/>
          </a:xfrm>
          <a:prstGeom prst="chevron">
            <a:avLst/>
          </a:prstGeom>
          <a:solidFill>
            <a:schemeClr val="bg1">
              <a:lumMod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2C2E34"/>
              </a:solidFill>
              <a:latin typeface="Arial" charset="0"/>
              <a:ea typeface="Arial" charset="0"/>
              <a:cs typeface="Arial" charset="0"/>
            </a:endParaRPr>
          </a:p>
        </p:txBody>
      </p:sp>
      <p:sp>
        <p:nvSpPr>
          <p:cNvPr id="73" name="Rectangle 72"/>
          <p:cNvSpPr/>
          <p:nvPr/>
        </p:nvSpPr>
        <p:spPr>
          <a:xfrm>
            <a:off x="1793925" y="2079857"/>
            <a:ext cx="2494886" cy="801655"/>
          </a:xfrm>
          <a:prstGeom prst="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FFFFFF"/>
              </a:solidFill>
              <a:latin typeface="Arial" charset="0"/>
              <a:ea typeface="Arial" charset="0"/>
              <a:cs typeface="Arial" charset="0"/>
            </a:endParaRPr>
          </a:p>
        </p:txBody>
      </p:sp>
      <p:cxnSp>
        <p:nvCxnSpPr>
          <p:cNvPr id="74" name="Straight Connector 73"/>
          <p:cNvCxnSpPr/>
          <p:nvPr/>
        </p:nvCxnSpPr>
        <p:spPr>
          <a:xfrm>
            <a:off x="1793975" y="2084801"/>
            <a:ext cx="2494886" cy="0"/>
          </a:xfrm>
          <a:prstGeom prst="line">
            <a:avLst/>
          </a:prstGeom>
          <a:ln w="381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75" name="Chevron 74"/>
          <p:cNvSpPr/>
          <p:nvPr/>
        </p:nvSpPr>
        <p:spPr>
          <a:xfrm>
            <a:off x="4414694" y="2412521"/>
            <a:ext cx="120801" cy="216122"/>
          </a:xfrm>
          <a:prstGeom prst="chevron">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76" eaLnBrk="0" hangingPunct="0"/>
            <a:endParaRPr lang="en-US" sz="1440" dirty="0">
              <a:solidFill>
                <a:srgbClr val="2C2E34"/>
              </a:solidFill>
              <a:latin typeface="Arial" charset="0"/>
              <a:ea typeface="Arial" charset="0"/>
              <a:cs typeface="Arial" charset="0"/>
            </a:endParaRPr>
          </a:p>
        </p:txBody>
      </p:sp>
      <p:sp>
        <p:nvSpPr>
          <p:cNvPr id="76" name="TextBox 75"/>
          <p:cNvSpPr txBox="1"/>
          <p:nvPr/>
        </p:nvSpPr>
        <p:spPr>
          <a:xfrm>
            <a:off x="1888033" y="2146207"/>
            <a:ext cx="2214193" cy="664797"/>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Severe customer complaints regarding Quality of Service</a:t>
            </a:r>
          </a:p>
        </p:txBody>
      </p:sp>
      <p:sp>
        <p:nvSpPr>
          <p:cNvPr id="77" name="TextBox 19"/>
          <p:cNvSpPr txBox="1"/>
          <p:nvPr/>
        </p:nvSpPr>
        <p:spPr>
          <a:xfrm>
            <a:off x="1821363" y="3068810"/>
            <a:ext cx="2406139" cy="443198"/>
          </a:xfrm>
          <a:prstGeom prst="rect">
            <a:avLst/>
          </a:prstGeom>
          <a:noFill/>
        </p:spPr>
        <p:txBody>
          <a:bodyPr wrap="square" lIns="0" tIns="0" rIns="0" bIns="0" rtlCol="0">
            <a:spAutoFit/>
          </a:bodyPr>
          <a:lstStyle/>
          <a:p>
            <a:pPr algn="ctr" defTabSz="411476" eaLnBrk="0" hangingPunct="0"/>
            <a:r>
              <a:rPr lang="en-US" sz="1440" dirty="0">
                <a:solidFill>
                  <a:srgbClr val="FFFFFF"/>
                </a:solidFill>
                <a:ea typeface="Arial" charset="0"/>
                <a:cs typeface="Arial" charset="0"/>
              </a:rPr>
              <a:t>Unknown quality of new branch site VPN deliveries</a:t>
            </a:r>
          </a:p>
        </p:txBody>
      </p:sp>
    </p:spTree>
    <p:extLst>
      <p:ext uri="{BB962C8B-B14F-4D97-AF65-F5344CB8AC3E}">
        <p14:creationId xmlns:p14="http://schemas.microsoft.com/office/powerpoint/2010/main" val="106989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355"/>
          <p:cNvPicPr>
            <a:picLocks noChangeAspect="1"/>
          </p:cNvPicPr>
          <p:nvPr/>
        </p:nvPicPr>
        <p:blipFill>
          <a:blip r:embed="rId3"/>
          <a:stretch>
            <a:fillRect/>
          </a:stretch>
        </p:blipFill>
        <p:spPr>
          <a:xfrm>
            <a:off x="7375412" y="3271410"/>
            <a:ext cx="382415" cy="600302"/>
          </a:xfrm>
          <a:prstGeom prst="rect">
            <a:avLst/>
          </a:prstGeom>
        </p:spPr>
      </p:pic>
      <p:sp>
        <p:nvSpPr>
          <p:cNvPr id="2" name="Title 1"/>
          <p:cNvSpPr>
            <a:spLocks noGrp="1"/>
          </p:cNvSpPr>
          <p:nvPr>
            <p:ph type="title"/>
          </p:nvPr>
        </p:nvSpPr>
        <p:spPr/>
        <p:txBody>
          <a:bodyPr/>
          <a:lstStyle/>
          <a:p>
            <a:r>
              <a:rPr lang="en-US" dirty="0" smtClean="0">
                <a:latin typeface="Arial" charset="0"/>
                <a:ea typeface="Arial" charset="0"/>
                <a:cs typeface="Arial" charset="0"/>
              </a:rPr>
              <a:t>Netrounds System Overview</a:t>
            </a:r>
            <a:endParaRPr lang="en-US" dirty="0">
              <a:latin typeface="Arial" charset="0"/>
              <a:ea typeface="Arial" charset="0"/>
              <a:cs typeface="Arial" charset="0"/>
            </a:endParaRPr>
          </a:p>
        </p:txBody>
      </p:sp>
      <p:sp>
        <p:nvSpPr>
          <p:cNvPr id="5" name="Freeform 585"/>
          <p:cNvSpPr>
            <a:spLocks/>
          </p:cNvSpPr>
          <p:nvPr/>
        </p:nvSpPr>
        <p:spPr bwMode="auto">
          <a:xfrm rot="10800000">
            <a:off x="1594224" y="1725278"/>
            <a:ext cx="1188257" cy="479871"/>
          </a:xfrm>
          <a:custGeom>
            <a:avLst/>
            <a:gdLst>
              <a:gd name="T0" fmla="*/ 0 w 389"/>
              <a:gd name="T1" fmla="*/ 0 h 72"/>
              <a:gd name="T2" fmla="*/ 2147483646 w 389"/>
              <a:gd name="T3" fmla="*/ 0 h 72"/>
              <a:gd name="T4" fmla="*/ 2147483646 w 389"/>
              <a:gd name="T5" fmla="*/ 2147483646 h 72"/>
              <a:gd name="T6" fmla="*/ 2147483646 w 389"/>
              <a:gd name="T7" fmla="*/ 2147483646 h 72"/>
              <a:gd name="T8" fmla="*/ 0 w 389"/>
              <a:gd name="T9" fmla="*/ 2147483646 h 72"/>
              <a:gd name="T10" fmla="*/ 0 w 389"/>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9" h="72">
                <a:moveTo>
                  <a:pt x="0" y="0"/>
                </a:moveTo>
                <a:lnTo>
                  <a:pt x="366" y="0"/>
                </a:lnTo>
                <a:lnTo>
                  <a:pt x="389" y="36"/>
                </a:lnTo>
                <a:lnTo>
                  <a:pt x="366" y="72"/>
                </a:lnTo>
                <a:lnTo>
                  <a:pt x="0" y="72"/>
                </a:lnTo>
                <a:lnTo>
                  <a:pt x="0"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10" name="TextBox 279"/>
          <p:cNvSpPr txBox="1">
            <a:spLocks noChangeArrowheads="1"/>
          </p:cNvSpPr>
          <p:nvPr/>
        </p:nvSpPr>
        <p:spPr bwMode="auto">
          <a:xfrm>
            <a:off x="2656354" y="978141"/>
            <a:ext cx="2813834" cy="341632"/>
          </a:xfrm>
          <a:prstGeom prst="rect">
            <a:avLst/>
          </a:prstGeom>
          <a:noFill/>
          <a:ln>
            <a:noFill/>
          </a:ln>
          <a:extLst/>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1620" b="1" dirty="0">
                <a:solidFill>
                  <a:srgbClr val="FF6B36"/>
                </a:solidFill>
                <a:latin typeface="Arial" charset="0"/>
                <a:ea typeface="Arial" charset="0"/>
                <a:cs typeface="Arial" charset="0"/>
              </a:rPr>
              <a:t>Netrounds Control Center</a:t>
            </a:r>
          </a:p>
        </p:txBody>
      </p:sp>
      <p:grpSp>
        <p:nvGrpSpPr>
          <p:cNvPr id="13" name="Group 355"/>
          <p:cNvGrpSpPr>
            <a:grpSpLocks/>
          </p:cNvGrpSpPr>
          <p:nvPr/>
        </p:nvGrpSpPr>
        <p:grpSpPr bwMode="auto">
          <a:xfrm>
            <a:off x="2877930" y="3060243"/>
            <a:ext cx="2955065" cy="1185863"/>
            <a:chOff x="2838660" y="3490506"/>
            <a:chExt cx="5197899" cy="1318573"/>
          </a:xfrm>
        </p:grpSpPr>
        <p:sp>
          <p:nvSpPr>
            <p:cNvPr id="14" name="Rectangle 13"/>
            <p:cNvSpPr/>
            <p:nvPr/>
          </p:nvSpPr>
          <p:spPr>
            <a:xfrm>
              <a:off x="2838660" y="3614420"/>
              <a:ext cx="5197899" cy="1194659"/>
            </a:xfrm>
            <a:prstGeom prst="rect">
              <a:avLst/>
            </a:prstGeom>
            <a:noFill/>
            <a:ln w="28575">
              <a:solidFill>
                <a:schemeClr val="accent5"/>
              </a:solidFill>
            </a:ln>
            <a:effectLst/>
          </p:spPr>
          <p:style>
            <a:lnRef idx="1">
              <a:schemeClr val="accent1"/>
            </a:lnRef>
            <a:fillRef idx="1001">
              <a:schemeClr val="lt1"/>
            </a:fillRef>
            <a:effectRef idx="2">
              <a:schemeClr val="accent1"/>
            </a:effectRef>
            <a:fontRef idx="minor">
              <a:schemeClr val="lt1"/>
            </a:fontRef>
          </p:style>
          <p:txBody>
            <a:bodyPr anchor="ctr"/>
            <a:lstStyle/>
            <a:p>
              <a:pPr algn="ctr" defTabSz="411480" fontAlgn="auto">
                <a:spcBef>
                  <a:spcPts val="0"/>
                </a:spcBef>
                <a:spcAft>
                  <a:spcPts val="0"/>
                </a:spcAft>
                <a:defRPr/>
              </a:pPr>
              <a:endParaRPr lang="en-US" sz="1620" dirty="0">
                <a:solidFill>
                  <a:srgbClr val="FFFFFF"/>
                </a:solidFill>
                <a:latin typeface="Arial" charset="0"/>
                <a:ea typeface="Arial" charset="0"/>
                <a:cs typeface="Arial" charset="0"/>
              </a:endParaRPr>
            </a:p>
          </p:txBody>
        </p:sp>
        <p:sp>
          <p:nvSpPr>
            <p:cNvPr id="15" name="Rectangle 14"/>
            <p:cNvSpPr/>
            <p:nvPr/>
          </p:nvSpPr>
          <p:spPr>
            <a:xfrm>
              <a:off x="3008537" y="3490506"/>
              <a:ext cx="4824806" cy="206523"/>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anchor="ctr"/>
            <a:lstStyle/>
            <a:p>
              <a:pPr algn="ctr" defTabSz="411480" fontAlgn="auto">
                <a:spcBef>
                  <a:spcPts val="0"/>
                </a:spcBef>
                <a:spcAft>
                  <a:spcPts val="0"/>
                </a:spcAft>
                <a:defRPr/>
              </a:pPr>
              <a:endParaRPr lang="en-US" sz="1620" dirty="0">
                <a:solidFill>
                  <a:srgbClr val="FFFFFF"/>
                </a:solidFill>
                <a:latin typeface="Arial" charset="0"/>
                <a:ea typeface="Arial" charset="0"/>
                <a:cs typeface="Arial" charset="0"/>
              </a:endParaRPr>
            </a:p>
          </p:txBody>
        </p:sp>
      </p:grpSp>
      <p:sp>
        <p:nvSpPr>
          <p:cNvPr id="16" name="Rectangle 15"/>
          <p:cNvSpPr/>
          <p:nvPr/>
        </p:nvSpPr>
        <p:spPr>
          <a:xfrm>
            <a:off x="600874" y="2547323"/>
            <a:ext cx="1474470" cy="1698783"/>
          </a:xfrm>
          <a:prstGeom prst="rect">
            <a:avLst/>
          </a:prstGeom>
          <a:noFill/>
          <a:ln w="28575">
            <a:solidFill>
              <a:schemeClr val="accent1"/>
            </a:solidFill>
          </a:ln>
          <a:effectLst/>
        </p:spPr>
        <p:style>
          <a:lnRef idx="1">
            <a:schemeClr val="accent1"/>
          </a:lnRef>
          <a:fillRef idx="1001">
            <a:schemeClr val="lt1"/>
          </a:fillRef>
          <a:effectRef idx="2">
            <a:schemeClr val="accent1"/>
          </a:effectRef>
          <a:fontRef idx="minor">
            <a:schemeClr val="lt1"/>
          </a:fontRef>
        </p:style>
        <p:txBody>
          <a:bodyPr anchor="ctr"/>
          <a:lstStyle/>
          <a:p>
            <a:pPr algn="ctr" defTabSz="411480" fontAlgn="auto">
              <a:spcBef>
                <a:spcPts val="0"/>
              </a:spcBef>
              <a:spcAft>
                <a:spcPts val="0"/>
              </a:spcAft>
              <a:defRPr/>
            </a:pPr>
            <a:endParaRPr lang="en-US" sz="1620" dirty="0">
              <a:solidFill>
                <a:srgbClr val="FFFFFF"/>
              </a:solidFill>
              <a:latin typeface="Arial" charset="0"/>
              <a:ea typeface="Arial" charset="0"/>
              <a:cs typeface="Arial" charset="0"/>
            </a:endParaRPr>
          </a:p>
        </p:txBody>
      </p:sp>
      <p:sp>
        <p:nvSpPr>
          <p:cNvPr id="18" name="Freeform 578"/>
          <p:cNvSpPr>
            <a:spLocks/>
          </p:cNvSpPr>
          <p:nvPr/>
        </p:nvSpPr>
        <p:spPr bwMode="auto">
          <a:xfrm>
            <a:off x="1572052" y="3208833"/>
            <a:ext cx="600075" cy="524352"/>
          </a:xfrm>
          <a:custGeom>
            <a:avLst/>
            <a:gdLst>
              <a:gd name="T0" fmla="*/ 2147483646 w 190"/>
              <a:gd name="T1" fmla="*/ 2147483646 h 166"/>
              <a:gd name="T2" fmla="*/ 2147483646 w 190"/>
              <a:gd name="T3" fmla="*/ 0 h 166"/>
              <a:gd name="T4" fmla="*/ 0 w 190"/>
              <a:gd name="T5" fmla="*/ 0 h 166"/>
              <a:gd name="T6" fmla="*/ 0 w 190"/>
              <a:gd name="T7" fmla="*/ 2147483646 h 166"/>
              <a:gd name="T8" fmla="*/ 2147483646 w 190"/>
              <a:gd name="T9" fmla="*/ 2147483646 h 166"/>
              <a:gd name="T10" fmla="*/ 2147483646 w 190"/>
              <a:gd name="T11" fmla="*/ 2147483646 h 166"/>
              <a:gd name="T12" fmla="*/ 2147483646 w 190"/>
              <a:gd name="T13" fmla="*/ 2147483646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 h="166">
                <a:moveTo>
                  <a:pt x="190" y="164"/>
                </a:moveTo>
                <a:lnTo>
                  <a:pt x="3" y="0"/>
                </a:lnTo>
                <a:lnTo>
                  <a:pt x="0" y="0"/>
                </a:lnTo>
                <a:lnTo>
                  <a:pt x="0" y="1"/>
                </a:lnTo>
                <a:lnTo>
                  <a:pt x="188" y="166"/>
                </a:lnTo>
                <a:lnTo>
                  <a:pt x="190" y="166"/>
                </a:lnTo>
                <a:lnTo>
                  <a:pt x="190" y="1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grpSp>
        <p:nvGrpSpPr>
          <p:cNvPr id="30" name="Group 375"/>
          <p:cNvGrpSpPr>
            <a:grpSpLocks/>
          </p:cNvGrpSpPr>
          <p:nvPr/>
        </p:nvGrpSpPr>
        <p:grpSpPr bwMode="auto">
          <a:xfrm>
            <a:off x="3448001" y="3484581"/>
            <a:ext cx="177165" cy="102870"/>
            <a:chOff x="1885062" y="4323527"/>
            <a:chExt cx="196069" cy="113516"/>
          </a:xfrm>
        </p:grpSpPr>
        <p:sp>
          <p:nvSpPr>
            <p:cNvPr id="31" name="Freeform 1309"/>
            <p:cNvSpPr>
              <a:spLocks/>
            </p:cNvSpPr>
            <p:nvPr/>
          </p:nvSpPr>
          <p:spPr bwMode="auto">
            <a:xfrm>
              <a:off x="1885062" y="4323527"/>
              <a:ext cx="196069" cy="113516"/>
            </a:xfrm>
            <a:custGeom>
              <a:avLst/>
              <a:gdLst>
                <a:gd name="T0" fmla="*/ 0 w 50"/>
                <a:gd name="T1" fmla="*/ 2147483646 h 22"/>
                <a:gd name="T2" fmla="*/ 2147483646 w 50"/>
                <a:gd name="T3" fmla="*/ 0 h 22"/>
                <a:gd name="T4" fmla="*/ 0 w 50"/>
                <a:gd name="T5" fmla="*/ 2147483646 h 22"/>
                <a:gd name="T6" fmla="*/ 0 60000 65536"/>
                <a:gd name="T7" fmla="*/ 0 60000 65536"/>
                <a:gd name="T8" fmla="*/ 0 60000 65536"/>
              </a:gdLst>
              <a:ahLst/>
              <a:cxnLst>
                <a:cxn ang="T6">
                  <a:pos x="T0" y="T1"/>
                </a:cxn>
                <a:cxn ang="T7">
                  <a:pos x="T2" y="T3"/>
                </a:cxn>
                <a:cxn ang="T8">
                  <a:pos x="T4" y="T5"/>
                </a:cxn>
              </a:cxnLst>
              <a:rect l="0" t="0" r="r" b="b"/>
              <a:pathLst>
                <a:path w="50" h="22">
                  <a:moveTo>
                    <a:pt x="0" y="22"/>
                  </a:moveTo>
                  <a:lnTo>
                    <a:pt x="50"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32" name="Freeform 1311"/>
            <p:cNvSpPr>
              <a:spLocks/>
            </p:cNvSpPr>
            <p:nvPr/>
          </p:nvSpPr>
          <p:spPr bwMode="auto">
            <a:xfrm>
              <a:off x="1885062" y="4323527"/>
              <a:ext cx="196069" cy="113516"/>
            </a:xfrm>
            <a:custGeom>
              <a:avLst/>
              <a:gdLst>
                <a:gd name="T0" fmla="*/ 0 w 50"/>
                <a:gd name="T1" fmla="*/ 2147483646 h 22"/>
                <a:gd name="T2" fmla="*/ 0 w 50"/>
                <a:gd name="T3" fmla="*/ 2147483646 h 22"/>
                <a:gd name="T4" fmla="*/ 2147483646 w 50"/>
                <a:gd name="T5" fmla="*/ 0 h 22"/>
                <a:gd name="T6" fmla="*/ 2147483646 w 50"/>
                <a:gd name="T7" fmla="*/ 0 h 22"/>
                <a:gd name="T8" fmla="*/ 0 w 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2">
                  <a:moveTo>
                    <a:pt x="0" y="22"/>
                  </a:moveTo>
                  <a:lnTo>
                    <a:pt x="0" y="22"/>
                  </a:lnTo>
                  <a:lnTo>
                    <a:pt x="49" y="0"/>
                  </a:lnTo>
                  <a:lnTo>
                    <a:pt x="50" y="0"/>
                  </a:lnTo>
                  <a:lnTo>
                    <a:pt x="0" y="22"/>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grpSp>
      <p:sp>
        <p:nvSpPr>
          <p:cNvPr id="33" name="TextBox 378"/>
          <p:cNvSpPr txBox="1">
            <a:spLocks noChangeArrowheads="1"/>
          </p:cNvSpPr>
          <p:nvPr/>
        </p:nvSpPr>
        <p:spPr bwMode="auto">
          <a:xfrm>
            <a:off x="3014030" y="4126429"/>
            <a:ext cx="2653281" cy="2862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1260" b="1" dirty="0">
                <a:solidFill>
                  <a:srgbClr val="FF6B36"/>
                </a:solidFill>
                <a:latin typeface="Arial" charset="0"/>
                <a:ea typeface="Arial" charset="0"/>
                <a:cs typeface="Arial" charset="0"/>
              </a:rPr>
              <a:t>Netrounds Active Test Agents</a:t>
            </a:r>
          </a:p>
        </p:txBody>
      </p:sp>
      <p:cxnSp>
        <p:nvCxnSpPr>
          <p:cNvPr id="34" name="Straight Connector 33"/>
          <p:cNvCxnSpPr/>
          <p:nvPr/>
        </p:nvCxnSpPr>
        <p:spPr>
          <a:xfrm>
            <a:off x="3427999" y="3250266"/>
            <a:ext cx="1861364" cy="0"/>
          </a:xfrm>
          <a:prstGeom prst="line">
            <a:avLst/>
          </a:prstGeom>
          <a:ln w="28575">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291088" y="3250267"/>
            <a:ext cx="0" cy="220028"/>
          </a:xfrm>
          <a:prstGeom prst="line">
            <a:avLst/>
          </a:prstGeom>
          <a:ln w="28575">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436571" y="3260268"/>
            <a:ext cx="0" cy="220028"/>
          </a:xfrm>
          <a:prstGeom prst="line">
            <a:avLst/>
          </a:prstGeom>
          <a:ln w="28575">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1829875" y="3505442"/>
            <a:ext cx="1278607" cy="209790"/>
            <a:chOff x="1166586" y="4975843"/>
            <a:chExt cx="1210626" cy="233100"/>
          </a:xfrm>
          <a:solidFill>
            <a:schemeClr val="tx2"/>
          </a:solidFill>
        </p:grpSpPr>
        <p:sp>
          <p:nvSpPr>
            <p:cNvPr id="39" name="Freeform 846"/>
            <p:cNvSpPr>
              <a:spLocks/>
            </p:cNvSpPr>
            <p:nvPr/>
          </p:nvSpPr>
          <p:spPr bwMode="auto">
            <a:xfrm>
              <a:off x="1166586"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solidFill>
              <a:schemeClr val="accent2"/>
            </a:solidFill>
            <a:ln w="9525">
              <a:noFill/>
              <a:round/>
              <a:headEnd/>
              <a:tailEnd/>
            </a:ln>
            <a:extLst/>
          </p:spPr>
          <p:txBody>
            <a:bodyPr/>
            <a:lstStyle/>
            <a:p>
              <a:pPr defTabSz="411480" fontAlgn="auto">
                <a:spcBef>
                  <a:spcPts val="0"/>
                </a:spcBef>
                <a:spcAft>
                  <a:spcPts val="0"/>
                </a:spcAft>
                <a:defRPr/>
              </a:pPr>
              <a:endParaRPr lang="ru-RU" sz="1620" dirty="0">
                <a:solidFill>
                  <a:srgbClr val="2C2E34"/>
                </a:solidFill>
                <a:ea typeface="Arial" charset="0"/>
                <a:cs typeface="Arial" charset="0"/>
              </a:endParaRPr>
            </a:p>
          </p:txBody>
        </p:sp>
        <p:sp>
          <p:nvSpPr>
            <p:cNvPr id="40" name="Freeform 846"/>
            <p:cNvSpPr>
              <a:spLocks/>
            </p:cNvSpPr>
            <p:nvPr/>
          </p:nvSpPr>
          <p:spPr bwMode="auto">
            <a:xfrm rot="10800000">
              <a:off x="1319072"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solidFill>
              <a:schemeClr val="accent2"/>
            </a:solidFill>
            <a:ln w="9525">
              <a:noFill/>
              <a:round/>
              <a:headEnd/>
              <a:tailEnd/>
            </a:ln>
            <a:extLst/>
          </p:spPr>
          <p:txBody>
            <a:bodyPr/>
            <a:lstStyle/>
            <a:p>
              <a:pPr defTabSz="411480" fontAlgn="auto">
                <a:spcBef>
                  <a:spcPts val="0"/>
                </a:spcBef>
                <a:spcAft>
                  <a:spcPts val="0"/>
                </a:spcAft>
                <a:defRPr/>
              </a:pPr>
              <a:endParaRPr lang="ru-RU" sz="1620" dirty="0">
                <a:solidFill>
                  <a:srgbClr val="2C2E34"/>
                </a:solidFill>
                <a:ea typeface="Arial" charset="0"/>
                <a:cs typeface="Arial" charset="0"/>
              </a:endParaRPr>
            </a:p>
          </p:txBody>
        </p:sp>
      </p:grpSp>
      <p:grpSp>
        <p:nvGrpSpPr>
          <p:cNvPr id="41" name="Group 40"/>
          <p:cNvGrpSpPr/>
          <p:nvPr/>
        </p:nvGrpSpPr>
        <p:grpSpPr>
          <a:xfrm>
            <a:off x="3852216" y="3517292"/>
            <a:ext cx="1021740" cy="209790"/>
            <a:chOff x="1166586" y="4975843"/>
            <a:chExt cx="1210626" cy="233100"/>
          </a:xfrm>
          <a:solidFill>
            <a:schemeClr val="accent2"/>
          </a:solidFill>
        </p:grpSpPr>
        <p:sp>
          <p:nvSpPr>
            <p:cNvPr id="42" name="Freeform 846"/>
            <p:cNvSpPr>
              <a:spLocks/>
            </p:cNvSpPr>
            <p:nvPr/>
          </p:nvSpPr>
          <p:spPr bwMode="auto">
            <a:xfrm>
              <a:off x="1166586"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fontAlgn="auto">
                <a:spcBef>
                  <a:spcPts val="0"/>
                </a:spcBef>
                <a:spcAft>
                  <a:spcPts val="0"/>
                </a:spcAft>
                <a:defRPr/>
              </a:pPr>
              <a:endParaRPr lang="ru-RU" sz="1620" dirty="0">
                <a:solidFill>
                  <a:srgbClr val="2C2E34"/>
                </a:solidFill>
                <a:ea typeface="Arial" charset="0"/>
                <a:cs typeface="Arial" charset="0"/>
              </a:endParaRPr>
            </a:p>
          </p:txBody>
        </p:sp>
        <p:sp>
          <p:nvSpPr>
            <p:cNvPr id="43" name="Freeform 846"/>
            <p:cNvSpPr>
              <a:spLocks/>
            </p:cNvSpPr>
            <p:nvPr/>
          </p:nvSpPr>
          <p:spPr bwMode="auto">
            <a:xfrm rot="10800000">
              <a:off x="1319072"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fontAlgn="auto">
                <a:spcBef>
                  <a:spcPts val="0"/>
                </a:spcBef>
                <a:spcAft>
                  <a:spcPts val="0"/>
                </a:spcAft>
                <a:defRPr/>
              </a:pPr>
              <a:endParaRPr lang="ru-RU" sz="1620" dirty="0">
                <a:solidFill>
                  <a:srgbClr val="2C2E34"/>
                </a:solidFill>
                <a:ea typeface="Arial" charset="0"/>
                <a:cs typeface="Arial" charset="0"/>
              </a:endParaRPr>
            </a:p>
          </p:txBody>
        </p:sp>
      </p:grpSp>
      <p:grpSp>
        <p:nvGrpSpPr>
          <p:cNvPr id="44" name="Group 43"/>
          <p:cNvGrpSpPr/>
          <p:nvPr/>
        </p:nvGrpSpPr>
        <p:grpSpPr>
          <a:xfrm>
            <a:off x="5698448" y="3516231"/>
            <a:ext cx="1278283" cy="209790"/>
            <a:chOff x="1166586" y="4975843"/>
            <a:chExt cx="1210626" cy="233100"/>
          </a:xfrm>
          <a:solidFill>
            <a:schemeClr val="accent2"/>
          </a:solidFill>
        </p:grpSpPr>
        <p:sp>
          <p:nvSpPr>
            <p:cNvPr id="45" name="Freeform 846"/>
            <p:cNvSpPr>
              <a:spLocks/>
            </p:cNvSpPr>
            <p:nvPr/>
          </p:nvSpPr>
          <p:spPr bwMode="auto">
            <a:xfrm>
              <a:off x="1166586"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fontAlgn="auto">
                <a:spcBef>
                  <a:spcPts val="0"/>
                </a:spcBef>
                <a:spcAft>
                  <a:spcPts val="0"/>
                </a:spcAft>
                <a:defRPr/>
              </a:pPr>
              <a:endParaRPr lang="ru-RU" sz="1620" dirty="0">
                <a:solidFill>
                  <a:srgbClr val="2C2E34"/>
                </a:solidFill>
                <a:ea typeface="Arial" charset="0"/>
                <a:cs typeface="Arial" charset="0"/>
              </a:endParaRPr>
            </a:p>
          </p:txBody>
        </p:sp>
        <p:sp>
          <p:nvSpPr>
            <p:cNvPr id="46" name="Freeform 846"/>
            <p:cNvSpPr>
              <a:spLocks/>
            </p:cNvSpPr>
            <p:nvPr/>
          </p:nvSpPr>
          <p:spPr bwMode="auto">
            <a:xfrm rot="10800000">
              <a:off x="1319072" y="4975843"/>
              <a:ext cx="1058140" cy="233100"/>
            </a:xfrm>
            <a:custGeom>
              <a:avLst/>
              <a:gdLst>
                <a:gd name="T0" fmla="*/ 24 w 394"/>
                <a:gd name="T1" fmla="*/ 78 h 78"/>
                <a:gd name="T2" fmla="*/ 0 w 394"/>
                <a:gd name="T3" fmla="*/ 39 h 78"/>
                <a:gd name="T4" fmla="*/ 24 w 394"/>
                <a:gd name="T5" fmla="*/ 0 h 78"/>
                <a:gd name="T6" fmla="*/ 394 w 394"/>
                <a:gd name="T7" fmla="*/ 0 h 78"/>
                <a:gd name="T8" fmla="*/ 394 w 394"/>
                <a:gd name="T9" fmla="*/ 78 h 78"/>
                <a:gd name="T10" fmla="*/ 24 w 394"/>
                <a:gd name="T11" fmla="*/ 78 h 78"/>
              </a:gdLst>
              <a:ahLst/>
              <a:cxnLst>
                <a:cxn ang="0">
                  <a:pos x="T0" y="T1"/>
                </a:cxn>
                <a:cxn ang="0">
                  <a:pos x="T2" y="T3"/>
                </a:cxn>
                <a:cxn ang="0">
                  <a:pos x="T4" y="T5"/>
                </a:cxn>
                <a:cxn ang="0">
                  <a:pos x="T6" y="T7"/>
                </a:cxn>
                <a:cxn ang="0">
                  <a:pos x="T8" y="T9"/>
                </a:cxn>
                <a:cxn ang="0">
                  <a:pos x="T10" y="T11"/>
                </a:cxn>
              </a:cxnLst>
              <a:rect l="0" t="0" r="r" b="b"/>
              <a:pathLst>
                <a:path w="394" h="78">
                  <a:moveTo>
                    <a:pt x="24" y="78"/>
                  </a:moveTo>
                  <a:lnTo>
                    <a:pt x="0" y="39"/>
                  </a:lnTo>
                  <a:lnTo>
                    <a:pt x="24" y="0"/>
                  </a:lnTo>
                  <a:lnTo>
                    <a:pt x="394" y="0"/>
                  </a:lnTo>
                  <a:lnTo>
                    <a:pt x="394" y="78"/>
                  </a:lnTo>
                  <a:lnTo>
                    <a:pt x="2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fontAlgn="auto">
                <a:spcBef>
                  <a:spcPts val="0"/>
                </a:spcBef>
                <a:spcAft>
                  <a:spcPts val="0"/>
                </a:spcAft>
                <a:defRPr/>
              </a:pPr>
              <a:endParaRPr lang="ru-RU" sz="1620" dirty="0">
                <a:solidFill>
                  <a:srgbClr val="2C2E34"/>
                </a:solidFill>
                <a:ea typeface="Arial" charset="0"/>
                <a:cs typeface="Arial" charset="0"/>
              </a:endParaRPr>
            </a:p>
          </p:txBody>
        </p:sp>
      </p:grpSp>
      <p:sp>
        <p:nvSpPr>
          <p:cNvPr id="47" name="TextBox 392"/>
          <p:cNvSpPr txBox="1">
            <a:spLocks noChangeArrowheads="1"/>
          </p:cNvSpPr>
          <p:nvPr/>
        </p:nvSpPr>
        <p:spPr bwMode="auto">
          <a:xfrm>
            <a:off x="1914971" y="3493065"/>
            <a:ext cx="1200970"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defTabSz="411480">
              <a:spcBef>
                <a:spcPct val="0"/>
              </a:spcBef>
              <a:buClrTx/>
              <a:buNone/>
            </a:pPr>
            <a:r>
              <a:rPr lang="en-US" altLang="en-US" sz="990" dirty="0">
                <a:solidFill>
                  <a:srgbClr val="FFFFFF"/>
                </a:solidFill>
                <a:latin typeface="Arial" charset="0"/>
                <a:ea typeface="Arial" charset="0"/>
                <a:cs typeface="Arial" charset="0"/>
              </a:rPr>
              <a:t>TWAMP / Y. 1731</a:t>
            </a:r>
          </a:p>
        </p:txBody>
      </p:sp>
      <p:sp>
        <p:nvSpPr>
          <p:cNvPr id="48" name="TextBox 393"/>
          <p:cNvSpPr txBox="1">
            <a:spLocks noChangeArrowheads="1"/>
          </p:cNvSpPr>
          <p:nvPr/>
        </p:nvSpPr>
        <p:spPr bwMode="auto">
          <a:xfrm>
            <a:off x="3906630" y="3504585"/>
            <a:ext cx="920445" cy="244682"/>
          </a:xfrm>
          <a:prstGeom prst="rect">
            <a:avLst/>
          </a:prstGeom>
          <a:solidFill>
            <a:schemeClr val="accent2"/>
          </a:solidFill>
          <a:ln>
            <a:noFill/>
          </a:ln>
          <a:extLst/>
        </p:spPr>
        <p:txBody>
          <a:bodyPr wrap="non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defTabSz="411480">
              <a:spcBef>
                <a:spcPct val="0"/>
              </a:spcBef>
              <a:buClrTx/>
              <a:buNone/>
            </a:pPr>
            <a:r>
              <a:rPr lang="en-US" altLang="en-US" sz="990" dirty="0">
                <a:solidFill>
                  <a:srgbClr val="FFFFFF"/>
                </a:solidFill>
                <a:latin typeface="Arial" charset="0"/>
                <a:ea typeface="Arial" charset="0"/>
                <a:cs typeface="Arial" charset="0"/>
              </a:rPr>
              <a:t>Active Traffic</a:t>
            </a:r>
          </a:p>
        </p:txBody>
      </p:sp>
      <p:sp>
        <p:nvSpPr>
          <p:cNvPr id="49" name="TextBox 394"/>
          <p:cNvSpPr txBox="1">
            <a:spLocks noChangeArrowheads="1"/>
          </p:cNvSpPr>
          <p:nvPr/>
        </p:nvSpPr>
        <p:spPr bwMode="auto">
          <a:xfrm>
            <a:off x="5772577" y="3504585"/>
            <a:ext cx="1181734"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defTabSz="411480">
              <a:spcBef>
                <a:spcPct val="0"/>
              </a:spcBef>
              <a:buClrTx/>
              <a:buNone/>
            </a:pPr>
            <a:r>
              <a:rPr lang="en-US" altLang="en-US" sz="990" dirty="0">
                <a:solidFill>
                  <a:srgbClr val="FFFFFF"/>
                </a:solidFill>
                <a:latin typeface="Arial" charset="0"/>
                <a:ea typeface="Arial" charset="0"/>
                <a:cs typeface="Arial" charset="0"/>
              </a:rPr>
              <a:t>Service Requests</a:t>
            </a:r>
          </a:p>
        </p:txBody>
      </p:sp>
      <p:grpSp>
        <p:nvGrpSpPr>
          <p:cNvPr id="50" name="Group 395"/>
          <p:cNvGrpSpPr>
            <a:grpSpLocks noChangeAspect="1"/>
          </p:cNvGrpSpPr>
          <p:nvPr/>
        </p:nvGrpSpPr>
        <p:grpSpPr bwMode="auto">
          <a:xfrm>
            <a:off x="1118797" y="2608758"/>
            <a:ext cx="438627" cy="352902"/>
            <a:chOff x="4605338" y="3017838"/>
            <a:chExt cx="419100" cy="336550"/>
          </a:xfrm>
        </p:grpSpPr>
        <p:sp>
          <p:nvSpPr>
            <p:cNvPr id="51" name="Freeform 396"/>
            <p:cNvSpPr>
              <a:spLocks/>
            </p:cNvSpPr>
            <p:nvPr/>
          </p:nvSpPr>
          <p:spPr bwMode="auto">
            <a:xfrm>
              <a:off x="4605338" y="3017838"/>
              <a:ext cx="419100" cy="336550"/>
            </a:xfrm>
            <a:custGeom>
              <a:avLst/>
              <a:gdLst>
                <a:gd name="T0" fmla="*/ 2147483646 w 264"/>
                <a:gd name="T1" fmla="*/ 2147483646 h 212"/>
                <a:gd name="T2" fmla="*/ 2147483646 w 264"/>
                <a:gd name="T3" fmla="*/ 2147483646 h 212"/>
                <a:gd name="T4" fmla="*/ 2147483646 w 264"/>
                <a:gd name="T5" fmla="*/ 2147483646 h 212"/>
                <a:gd name="T6" fmla="*/ 2147483646 w 264"/>
                <a:gd name="T7" fmla="*/ 2147483646 h 212"/>
                <a:gd name="T8" fmla="*/ 2147483646 w 264"/>
                <a:gd name="T9" fmla="*/ 0 h 212"/>
                <a:gd name="T10" fmla="*/ 2147483646 w 264"/>
                <a:gd name="T11" fmla="*/ 2147483646 h 212"/>
                <a:gd name="T12" fmla="*/ 2147483646 w 264"/>
                <a:gd name="T13" fmla="*/ 2147483646 h 212"/>
                <a:gd name="T14" fmla="*/ 0 w 264"/>
                <a:gd name="T15" fmla="*/ 2147483646 h 212"/>
                <a:gd name="T16" fmla="*/ 0 w 264"/>
                <a:gd name="T17" fmla="*/ 2147483646 h 212"/>
                <a:gd name="T18" fmla="*/ 2147483646 w 264"/>
                <a:gd name="T19" fmla="*/ 2147483646 h 212"/>
                <a:gd name="T20" fmla="*/ 2147483646 w 264"/>
                <a:gd name="T21" fmla="*/ 2147483646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 h="212">
                  <a:moveTo>
                    <a:pt x="129" y="186"/>
                  </a:moveTo>
                  <a:lnTo>
                    <a:pt x="129" y="181"/>
                  </a:lnTo>
                  <a:lnTo>
                    <a:pt x="264" y="104"/>
                  </a:lnTo>
                  <a:lnTo>
                    <a:pt x="264" y="49"/>
                  </a:lnTo>
                  <a:lnTo>
                    <a:pt x="179" y="0"/>
                  </a:lnTo>
                  <a:lnTo>
                    <a:pt x="49" y="77"/>
                  </a:lnTo>
                  <a:lnTo>
                    <a:pt x="44" y="75"/>
                  </a:lnTo>
                  <a:lnTo>
                    <a:pt x="0" y="101"/>
                  </a:lnTo>
                  <a:lnTo>
                    <a:pt x="0" y="163"/>
                  </a:lnTo>
                  <a:lnTo>
                    <a:pt x="83" y="212"/>
                  </a:lnTo>
                  <a:lnTo>
                    <a:pt x="129" y="1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2" name="Freeform 397"/>
            <p:cNvSpPr>
              <a:spLocks/>
            </p:cNvSpPr>
            <p:nvPr/>
          </p:nvSpPr>
          <p:spPr bwMode="auto">
            <a:xfrm>
              <a:off x="4810126" y="3113088"/>
              <a:ext cx="195263" cy="171450"/>
            </a:xfrm>
            <a:custGeom>
              <a:avLst/>
              <a:gdLst>
                <a:gd name="T0" fmla="*/ 2147483646 w 123"/>
                <a:gd name="T1" fmla="*/ 0 h 108"/>
                <a:gd name="T2" fmla="*/ 0 w 123"/>
                <a:gd name="T3" fmla="*/ 2147483646 h 108"/>
                <a:gd name="T4" fmla="*/ 0 w 123"/>
                <a:gd name="T5" fmla="*/ 2147483646 h 108"/>
                <a:gd name="T6" fmla="*/ 2147483646 w 123"/>
                <a:gd name="T7" fmla="*/ 2147483646 h 108"/>
                <a:gd name="T8" fmla="*/ 2147483646 w 123"/>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08">
                  <a:moveTo>
                    <a:pt x="123" y="0"/>
                  </a:moveTo>
                  <a:lnTo>
                    <a:pt x="0" y="71"/>
                  </a:lnTo>
                  <a:lnTo>
                    <a:pt x="0" y="108"/>
                  </a:lnTo>
                  <a:lnTo>
                    <a:pt x="123" y="38"/>
                  </a:lnTo>
                  <a:lnTo>
                    <a:pt x="123"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3" name="Freeform 398"/>
            <p:cNvSpPr>
              <a:spLocks/>
            </p:cNvSpPr>
            <p:nvPr/>
          </p:nvSpPr>
          <p:spPr bwMode="auto">
            <a:xfrm>
              <a:off x="4629151" y="3159125"/>
              <a:ext cx="157163" cy="90488"/>
            </a:xfrm>
            <a:custGeom>
              <a:avLst/>
              <a:gdLst>
                <a:gd name="T0" fmla="*/ 2147483646 w 99"/>
                <a:gd name="T1" fmla="*/ 2147483646 h 57"/>
                <a:gd name="T2" fmla="*/ 2147483646 w 99"/>
                <a:gd name="T3" fmla="*/ 2147483646 h 57"/>
                <a:gd name="T4" fmla="*/ 2147483646 w 99"/>
                <a:gd name="T5" fmla="*/ 0 h 57"/>
                <a:gd name="T6" fmla="*/ 0 w 99"/>
                <a:gd name="T7" fmla="*/ 2147483646 h 57"/>
                <a:gd name="T8" fmla="*/ 2147483646 w 99"/>
                <a:gd name="T9" fmla="*/ 214748364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57">
                  <a:moveTo>
                    <a:pt x="68" y="57"/>
                  </a:moveTo>
                  <a:lnTo>
                    <a:pt x="99" y="39"/>
                  </a:lnTo>
                  <a:lnTo>
                    <a:pt x="29" y="0"/>
                  </a:lnTo>
                  <a:lnTo>
                    <a:pt x="0" y="18"/>
                  </a:lnTo>
                  <a:lnTo>
                    <a:pt x="68" y="5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4" name="Freeform 399"/>
            <p:cNvSpPr>
              <a:spLocks/>
            </p:cNvSpPr>
            <p:nvPr/>
          </p:nvSpPr>
          <p:spPr bwMode="auto">
            <a:xfrm>
              <a:off x="4743451" y="3230563"/>
              <a:ext cx="47625" cy="100013"/>
            </a:xfrm>
            <a:custGeom>
              <a:avLst/>
              <a:gdLst>
                <a:gd name="T0" fmla="*/ 0 w 30"/>
                <a:gd name="T1" fmla="*/ 2147483646 h 63"/>
                <a:gd name="T2" fmla="*/ 2147483646 w 30"/>
                <a:gd name="T3" fmla="*/ 2147483646 h 63"/>
                <a:gd name="T4" fmla="*/ 2147483646 w 30"/>
                <a:gd name="T5" fmla="*/ 0 h 63"/>
                <a:gd name="T6" fmla="*/ 0 w 30"/>
                <a:gd name="T7" fmla="*/ 2147483646 h 63"/>
                <a:gd name="T8" fmla="*/ 0 w 30"/>
                <a:gd name="T9" fmla="*/ 214748364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3">
                  <a:moveTo>
                    <a:pt x="0" y="63"/>
                  </a:moveTo>
                  <a:lnTo>
                    <a:pt x="30" y="44"/>
                  </a:lnTo>
                  <a:lnTo>
                    <a:pt x="30" y="0"/>
                  </a:lnTo>
                  <a:lnTo>
                    <a:pt x="0" y="17"/>
                  </a:lnTo>
                  <a:lnTo>
                    <a:pt x="0" y="6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5" name="Freeform 400"/>
            <p:cNvSpPr>
              <a:spLocks/>
            </p:cNvSpPr>
            <p:nvPr/>
          </p:nvSpPr>
          <p:spPr bwMode="auto">
            <a:xfrm>
              <a:off x="4702176" y="3040063"/>
              <a:ext cx="298450" cy="174625"/>
            </a:xfrm>
            <a:custGeom>
              <a:avLst/>
              <a:gdLst>
                <a:gd name="T0" fmla="*/ 2147483646 w 188"/>
                <a:gd name="T1" fmla="*/ 2147483646 h 110"/>
                <a:gd name="T2" fmla="*/ 2147483646 w 188"/>
                <a:gd name="T3" fmla="*/ 2147483646 h 110"/>
                <a:gd name="T4" fmla="*/ 2147483646 w 188"/>
                <a:gd name="T5" fmla="*/ 2147483646 h 110"/>
                <a:gd name="T6" fmla="*/ 2147483646 w 188"/>
                <a:gd name="T7" fmla="*/ 0 h 110"/>
                <a:gd name="T8" fmla="*/ 0 w 188"/>
                <a:gd name="T9" fmla="*/ 2147483646 h 110"/>
                <a:gd name="T10" fmla="*/ 2147483646 w 188"/>
                <a:gd name="T11" fmla="*/ 2147483646 h 1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8" h="110">
                  <a:moveTo>
                    <a:pt x="68" y="110"/>
                  </a:moveTo>
                  <a:lnTo>
                    <a:pt x="68" y="110"/>
                  </a:lnTo>
                  <a:lnTo>
                    <a:pt x="188" y="41"/>
                  </a:lnTo>
                  <a:lnTo>
                    <a:pt x="118" y="0"/>
                  </a:lnTo>
                  <a:lnTo>
                    <a:pt x="0" y="70"/>
                  </a:lnTo>
                  <a:lnTo>
                    <a:pt x="68" y="11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6" name="Freeform 401"/>
            <p:cNvSpPr>
              <a:spLocks/>
            </p:cNvSpPr>
            <p:nvPr/>
          </p:nvSpPr>
          <p:spPr bwMode="auto">
            <a:xfrm>
              <a:off x="4748213" y="3127375"/>
              <a:ext cx="109538" cy="57150"/>
            </a:xfrm>
            <a:custGeom>
              <a:avLst/>
              <a:gdLst>
                <a:gd name="T0" fmla="*/ 2147483646 w 46"/>
                <a:gd name="T1" fmla="*/ 2147483646 h 24"/>
                <a:gd name="T2" fmla="*/ 2147483646 w 46"/>
                <a:gd name="T3" fmla="*/ 2147483646 h 24"/>
                <a:gd name="T4" fmla="*/ 2147483646 w 46"/>
                <a:gd name="T5" fmla="*/ 2147483646 h 24"/>
                <a:gd name="T6" fmla="*/ 2147483646 w 46"/>
                <a:gd name="T7" fmla="*/ 2147483646 h 24"/>
                <a:gd name="T8" fmla="*/ 2147483646 w 46"/>
                <a:gd name="T9" fmla="*/ 2147483646 h 24"/>
                <a:gd name="T10" fmla="*/ 2147483646 w 46"/>
                <a:gd name="T11" fmla="*/ 2147483646 h 24"/>
                <a:gd name="T12" fmla="*/ 2147483646 w 46"/>
                <a:gd name="T13" fmla="*/ 2147483646 h 24"/>
                <a:gd name="T14" fmla="*/ 2147483646 w 46"/>
                <a:gd name="T15" fmla="*/ 0 h 24"/>
                <a:gd name="T16" fmla="*/ 2147483646 w 46"/>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24">
                  <a:moveTo>
                    <a:pt x="7" y="13"/>
                  </a:moveTo>
                  <a:cubicBezTo>
                    <a:pt x="16" y="18"/>
                    <a:pt x="26" y="9"/>
                    <a:pt x="33" y="13"/>
                  </a:cubicBezTo>
                  <a:cubicBezTo>
                    <a:pt x="39" y="16"/>
                    <a:pt x="31" y="21"/>
                    <a:pt x="24" y="22"/>
                  </a:cubicBezTo>
                  <a:cubicBezTo>
                    <a:pt x="26" y="24"/>
                    <a:pt x="26" y="24"/>
                    <a:pt x="26" y="24"/>
                  </a:cubicBezTo>
                  <a:cubicBezTo>
                    <a:pt x="29" y="24"/>
                    <a:pt x="32" y="23"/>
                    <a:pt x="35" y="21"/>
                  </a:cubicBezTo>
                  <a:cubicBezTo>
                    <a:pt x="46" y="15"/>
                    <a:pt x="37" y="6"/>
                    <a:pt x="21" y="10"/>
                  </a:cubicBezTo>
                  <a:cubicBezTo>
                    <a:pt x="5" y="14"/>
                    <a:pt x="6" y="4"/>
                    <a:pt x="18" y="3"/>
                  </a:cubicBezTo>
                  <a:cubicBezTo>
                    <a:pt x="16" y="0"/>
                    <a:pt x="16" y="0"/>
                    <a:pt x="16" y="0"/>
                  </a:cubicBezTo>
                  <a:cubicBezTo>
                    <a:pt x="8" y="2"/>
                    <a:pt x="0" y="8"/>
                    <a:pt x="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7" name="Freeform 402"/>
            <p:cNvSpPr>
              <a:spLocks/>
            </p:cNvSpPr>
            <p:nvPr/>
          </p:nvSpPr>
          <p:spPr bwMode="auto">
            <a:xfrm>
              <a:off x="4797426" y="3098800"/>
              <a:ext cx="77788" cy="57150"/>
            </a:xfrm>
            <a:custGeom>
              <a:avLst/>
              <a:gdLst>
                <a:gd name="T0" fmla="*/ 2147483646 w 49"/>
                <a:gd name="T1" fmla="*/ 2147483646 h 36"/>
                <a:gd name="T2" fmla="*/ 2147483646 w 49"/>
                <a:gd name="T3" fmla="*/ 2147483646 h 36"/>
                <a:gd name="T4" fmla="*/ 2147483646 w 49"/>
                <a:gd name="T5" fmla="*/ 2147483646 h 36"/>
                <a:gd name="T6" fmla="*/ 2147483646 w 49"/>
                <a:gd name="T7" fmla="*/ 2147483646 h 36"/>
                <a:gd name="T8" fmla="*/ 2147483646 w 49"/>
                <a:gd name="T9" fmla="*/ 2147483646 h 36"/>
                <a:gd name="T10" fmla="*/ 2147483646 w 49"/>
                <a:gd name="T11" fmla="*/ 2147483646 h 36"/>
                <a:gd name="T12" fmla="*/ 2147483646 w 49"/>
                <a:gd name="T13" fmla="*/ 2147483646 h 36"/>
                <a:gd name="T14" fmla="*/ 2147483646 w 49"/>
                <a:gd name="T15" fmla="*/ 0 h 36"/>
                <a:gd name="T16" fmla="*/ 0 w 49"/>
                <a:gd name="T17" fmla="*/ 2147483646 h 36"/>
                <a:gd name="T18" fmla="*/ 2147483646 w 49"/>
                <a:gd name="T19" fmla="*/ 2147483646 h 36"/>
                <a:gd name="T20" fmla="*/ 2147483646 w 49"/>
                <a:gd name="T21" fmla="*/ 214748364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36">
                  <a:moveTo>
                    <a:pt x="49" y="33"/>
                  </a:moveTo>
                  <a:lnTo>
                    <a:pt x="29" y="22"/>
                  </a:lnTo>
                  <a:lnTo>
                    <a:pt x="46" y="13"/>
                  </a:lnTo>
                  <a:lnTo>
                    <a:pt x="41" y="10"/>
                  </a:lnTo>
                  <a:lnTo>
                    <a:pt x="25" y="19"/>
                  </a:lnTo>
                  <a:lnTo>
                    <a:pt x="11" y="12"/>
                  </a:lnTo>
                  <a:lnTo>
                    <a:pt x="28" y="1"/>
                  </a:lnTo>
                  <a:lnTo>
                    <a:pt x="23" y="0"/>
                  </a:lnTo>
                  <a:lnTo>
                    <a:pt x="0" y="12"/>
                  </a:lnTo>
                  <a:lnTo>
                    <a:pt x="43" y="36"/>
                  </a:lnTo>
                  <a:lnTo>
                    <a:pt x="49"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8" name="Freeform 403"/>
            <p:cNvSpPr>
              <a:spLocks noEditPoints="1"/>
            </p:cNvSpPr>
            <p:nvPr/>
          </p:nvSpPr>
          <p:spPr bwMode="auto">
            <a:xfrm>
              <a:off x="4848226" y="3049588"/>
              <a:ext cx="96838" cy="79375"/>
            </a:xfrm>
            <a:custGeom>
              <a:avLst/>
              <a:gdLst>
                <a:gd name="T0" fmla="*/ 2147483646 w 40"/>
                <a:gd name="T1" fmla="*/ 2147483646 h 33"/>
                <a:gd name="T2" fmla="*/ 0 w 40"/>
                <a:gd name="T3" fmla="*/ 2147483646 h 33"/>
                <a:gd name="T4" fmla="*/ 2147483646 w 40"/>
                <a:gd name="T5" fmla="*/ 2147483646 h 33"/>
                <a:gd name="T6" fmla="*/ 2147483646 w 40"/>
                <a:gd name="T7" fmla="*/ 2147483646 h 33"/>
                <a:gd name="T8" fmla="*/ 2147483646 w 40"/>
                <a:gd name="T9" fmla="*/ 2147483646 h 33"/>
                <a:gd name="T10" fmla="*/ 2147483646 w 40"/>
                <a:gd name="T11" fmla="*/ 2147483646 h 33"/>
                <a:gd name="T12" fmla="*/ 2147483646 w 40"/>
                <a:gd name="T13" fmla="*/ 2147483646 h 33"/>
                <a:gd name="T14" fmla="*/ 2147483646 w 40"/>
                <a:gd name="T15" fmla="*/ 2147483646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33">
                  <a:moveTo>
                    <a:pt x="20" y="24"/>
                  </a:moveTo>
                  <a:cubicBezTo>
                    <a:pt x="40" y="18"/>
                    <a:pt x="21" y="0"/>
                    <a:pt x="0" y="17"/>
                  </a:cubicBezTo>
                  <a:cubicBezTo>
                    <a:pt x="27" y="33"/>
                    <a:pt x="27" y="33"/>
                    <a:pt x="27" y="33"/>
                  </a:cubicBezTo>
                  <a:cubicBezTo>
                    <a:pt x="31" y="31"/>
                    <a:pt x="31" y="31"/>
                    <a:pt x="31" y="31"/>
                  </a:cubicBezTo>
                  <a:lnTo>
                    <a:pt x="20" y="24"/>
                  </a:lnTo>
                  <a:close/>
                  <a:moveTo>
                    <a:pt x="6" y="16"/>
                  </a:moveTo>
                  <a:cubicBezTo>
                    <a:pt x="16" y="6"/>
                    <a:pt x="33" y="17"/>
                    <a:pt x="17" y="23"/>
                  </a:cubicBezTo>
                  <a:lnTo>
                    <a:pt x="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59" name="Freeform 404"/>
            <p:cNvSpPr>
              <a:spLocks/>
            </p:cNvSpPr>
            <p:nvPr/>
          </p:nvSpPr>
          <p:spPr bwMode="auto">
            <a:xfrm>
              <a:off x="4624388" y="3194050"/>
              <a:ext cx="107950" cy="136525"/>
            </a:xfrm>
            <a:custGeom>
              <a:avLst/>
              <a:gdLst>
                <a:gd name="T0" fmla="*/ 2147483646 w 68"/>
                <a:gd name="T1" fmla="*/ 2147483646 h 86"/>
                <a:gd name="T2" fmla="*/ 0 w 68"/>
                <a:gd name="T3" fmla="*/ 0 h 86"/>
                <a:gd name="T4" fmla="*/ 0 w 68"/>
                <a:gd name="T5" fmla="*/ 2147483646 h 86"/>
                <a:gd name="T6" fmla="*/ 2147483646 w 68"/>
                <a:gd name="T7" fmla="*/ 2147483646 h 86"/>
                <a:gd name="T8" fmla="*/ 2147483646 w 68"/>
                <a:gd name="T9" fmla="*/ 214748364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86">
                  <a:moveTo>
                    <a:pt x="68" y="40"/>
                  </a:moveTo>
                  <a:lnTo>
                    <a:pt x="0" y="0"/>
                  </a:lnTo>
                  <a:lnTo>
                    <a:pt x="0" y="46"/>
                  </a:lnTo>
                  <a:lnTo>
                    <a:pt x="68" y="86"/>
                  </a:lnTo>
                  <a:lnTo>
                    <a:pt x="68" y="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60" name="Freeform 405"/>
            <p:cNvSpPr>
              <a:spLocks/>
            </p:cNvSpPr>
            <p:nvPr/>
          </p:nvSpPr>
          <p:spPr bwMode="auto">
            <a:xfrm>
              <a:off x="4633913" y="3216275"/>
              <a:ext cx="30163" cy="60325"/>
            </a:xfrm>
            <a:custGeom>
              <a:avLst/>
              <a:gdLst>
                <a:gd name="T0" fmla="*/ 2147483646 w 19"/>
                <a:gd name="T1" fmla="*/ 2147483646 h 38"/>
                <a:gd name="T2" fmla="*/ 0 w 19"/>
                <a:gd name="T3" fmla="*/ 0 h 38"/>
                <a:gd name="T4" fmla="*/ 0 w 19"/>
                <a:gd name="T5" fmla="*/ 2147483646 h 38"/>
                <a:gd name="T6" fmla="*/ 2147483646 w 19"/>
                <a:gd name="T7" fmla="*/ 2147483646 h 38"/>
                <a:gd name="T8" fmla="*/ 2147483646 w 19"/>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8">
                  <a:moveTo>
                    <a:pt x="19" y="11"/>
                  </a:moveTo>
                  <a:lnTo>
                    <a:pt x="0" y="0"/>
                  </a:lnTo>
                  <a:lnTo>
                    <a:pt x="0" y="28"/>
                  </a:lnTo>
                  <a:lnTo>
                    <a:pt x="19" y="38"/>
                  </a:lnTo>
                  <a:lnTo>
                    <a:pt x="1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61" name="Freeform 406"/>
            <p:cNvSpPr>
              <a:spLocks/>
            </p:cNvSpPr>
            <p:nvPr/>
          </p:nvSpPr>
          <p:spPr bwMode="auto">
            <a:xfrm>
              <a:off x="4689476" y="3249613"/>
              <a:ext cx="28575" cy="60325"/>
            </a:xfrm>
            <a:custGeom>
              <a:avLst/>
              <a:gdLst>
                <a:gd name="T0" fmla="*/ 2147483646 w 18"/>
                <a:gd name="T1" fmla="*/ 2147483646 h 38"/>
                <a:gd name="T2" fmla="*/ 0 w 18"/>
                <a:gd name="T3" fmla="*/ 0 h 38"/>
                <a:gd name="T4" fmla="*/ 0 w 18"/>
                <a:gd name="T5" fmla="*/ 2147483646 h 38"/>
                <a:gd name="T6" fmla="*/ 2147483646 w 18"/>
                <a:gd name="T7" fmla="*/ 2147483646 h 38"/>
                <a:gd name="T8" fmla="*/ 2147483646 w 18"/>
                <a:gd name="T9" fmla="*/ 2147483646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38">
                  <a:moveTo>
                    <a:pt x="18" y="11"/>
                  </a:moveTo>
                  <a:lnTo>
                    <a:pt x="0" y="0"/>
                  </a:lnTo>
                  <a:lnTo>
                    <a:pt x="0" y="28"/>
                  </a:lnTo>
                  <a:lnTo>
                    <a:pt x="18" y="38"/>
                  </a:lnTo>
                  <a:lnTo>
                    <a:pt x="18"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grpSp>
      <p:sp>
        <p:nvSpPr>
          <p:cNvPr id="62" name="TextBox 407"/>
          <p:cNvSpPr txBox="1">
            <a:spLocks noChangeArrowheads="1"/>
          </p:cNvSpPr>
          <p:nvPr/>
        </p:nvSpPr>
        <p:spPr bwMode="auto">
          <a:xfrm>
            <a:off x="929487" y="2954515"/>
            <a:ext cx="817245"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990" dirty="0">
                <a:solidFill>
                  <a:srgbClr val="2C2E34"/>
                </a:solidFill>
                <a:latin typeface="Arial" charset="0"/>
                <a:ea typeface="Arial" charset="0"/>
                <a:cs typeface="Arial" charset="0"/>
              </a:rPr>
              <a:t>Smart SFP</a:t>
            </a:r>
          </a:p>
        </p:txBody>
      </p:sp>
      <p:sp>
        <p:nvSpPr>
          <p:cNvPr id="63" name="TextBox 408"/>
          <p:cNvSpPr txBox="1">
            <a:spLocks noChangeArrowheads="1"/>
          </p:cNvSpPr>
          <p:nvPr/>
        </p:nvSpPr>
        <p:spPr bwMode="auto">
          <a:xfrm>
            <a:off x="997354" y="3897490"/>
            <a:ext cx="681513"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990" dirty="0">
                <a:solidFill>
                  <a:srgbClr val="2C2E34"/>
                </a:solidFill>
                <a:latin typeface="Arial" charset="0"/>
                <a:ea typeface="Arial" charset="0"/>
                <a:cs typeface="Arial" charset="0"/>
              </a:rPr>
              <a:t>eNodeB</a:t>
            </a:r>
          </a:p>
        </p:txBody>
      </p:sp>
      <p:sp>
        <p:nvSpPr>
          <p:cNvPr id="69" name="TextBox 415"/>
          <p:cNvSpPr txBox="1">
            <a:spLocks noChangeArrowheads="1"/>
          </p:cNvSpPr>
          <p:nvPr/>
        </p:nvSpPr>
        <p:spPr bwMode="auto">
          <a:xfrm>
            <a:off x="753037" y="4100373"/>
            <a:ext cx="1170147" cy="2862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1260" b="1" dirty="0">
                <a:solidFill>
                  <a:srgbClr val="3A9BE0"/>
                </a:solidFill>
                <a:latin typeface="Arial" charset="0"/>
                <a:ea typeface="Arial" charset="0"/>
                <a:cs typeface="Arial" charset="0"/>
              </a:rPr>
              <a:t>Reflectors</a:t>
            </a:r>
          </a:p>
        </p:txBody>
      </p:sp>
      <p:sp>
        <p:nvSpPr>
          <p:cNvPr id="70" name="Rectangle 69"/>
          <p:cNvSpPr/>
          <p:nvPr/>
        </p:nvSpPr>
        <p:spPr>
          <a:xfrm>
            <a:off x="752322" y="2448738"/>
            <a:ext cx="1171575" cy="140018"/>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anchor="ctr"/>
          <a:lstStyle/>
          <a:p>
            <a:pPr algn="ctr" defTabSz="411480" fontAlgn="auto">
              <a:spcBef>
                <a:spcPts val="0"/>
              </a:spcBef>
              <a:spcAft>
                <a:spcPts val="0"/>
              </a:spcAft>
              <a:defRPr/>
            </a:pPr>
            <a:endParaRPr lang="en-US" sz="1620" dirty="0">
              <a:solidFill>
                <a:srgbClr val="FFFFFF"/>
              </a:solidFill>
              <a:latin typeface="Arial" charset="0"/>
              <a:ea typeface="Arial" charset="0"/>
              <a:cs typeface="Arial" charset="0"/>
            </a:endParaRPr>
          </a:p>
        </p:txBody>
      </p:sp>
      <p:grpSp>
        <p:nvGrpSpPr>
          <p:cNvPr id="73" name="Group 422"/>
          <p:cNvGrpSpPr>
            <a:grpSpLocks noChangeAspect="1"/>
          </p:cNvGrpSpPr>
          <p:nvPr/>
        </p:nvGrpSpPr>
        <p:grpSpPr bwMode="auto">
          <a:xfrm>
            <a:off x="1119511" y="3173115"/>
            <a:ext cx="437198" cy="265748"/>
            <a:chOff x="1208201" y="4491262"/>
            <a:chExt cx="565249" cy="344065"/>
          </a:xfrm>
        </p:grpSpPr>
        <p:sp>
          <p:nvSpPr>
            <p:cNvPr id="74" name="Freeform 616"/>
            <p:cNvSpPr>
              <a:spLocks/>
            </p:cNvSpPr>
            <p:nvPr/>
          </p:nvSpPr>
          <p:spPr bwMode="auto">
            <a:xfrm>
              <a:off x="1208201" y="4491262"/>
              <a:ext cx="565249" cy="344065"/>
            </a:xfrm>
            <a:custGeom>
              <a:avLst/>
              <a:gdLst>
                <a:gd name="T0" fmla="*/ 2147483646 w 107"/>
                <a:gd name="T1" fmla="*/ 2147483646 h 65"/>
                <a:gd name="T2" fmla="*/ 2147483646 w 107"/>
                <a:gd name="T3" fmla="*/ 2147483646 h 65"/>
                <a:gd name="T4" fmla="*/ 0 w 107"/>
                <a:gd name="T5" fmla="*/ 2147483646 h 65"/>
                <a:gd name="T6" fmla="*/ 0 w 107"/>
                <a:gd name="T7" fmla="*/ 2147483646 h 65"/>
                <a:gd name="T8" fmla="*/ 2147483646 w 107"/>
                <a:gd name="T9" fmla="*/ 2147483646 h 65"/>
                <a:gd name="T10" fmla="*/ 2147483646 w 107"/>
                <a:gd name="T11" fmla="*/ 0 h 65"/>
                <a:gd name="T12" fmla="*/ 2147483646 w 107"/>
                <a:gd name="T13" fmla="*/ 2147483646 h 65"/>
                <a:gd name="T14" fmla="*/ 2147483646 w 107"/>
                <a:gd name="T15" fmla="*/ 2147483646 h 65"/>
                <a:gd name="T16" fmla="*/ 2147483646 w 107"/>
                <a:gd name="T17" fmla="*/ 2147483646 h 65"/>
                <a:gd name="T18" fmla="*/ 2147483646 w 107"/>
                <a:gd name="T19" fmla="*/ 2147483646 h 65"/>
                <a:gd name="T20" fmla="*/ 2147483646 w 107"/>
                <a:gd name="T21" fmla="*/ 2147483646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65">
                  <a:moveTo>
                    <a:pt x="54" y="65"/>
                  </a:moveTo>
                  <a:cubicBezTo>
                    <a:pt x="40" y="65"/>
                    <a:pt x="27" y="63"/>
                    <a:pt x="17" y="59"/>
                  </a:cubicBezTo>
                  <a:cubicBezTo>
                    <a:pt x="6" y="54"/>
                    <a:pt x="0" y="47"/>
                    <a:pt x="0" y="40"/>
                  </a:cubicBezTo>
                  <a:cubicBezTo>
                    <a:pt x="0" y="25"/>
                    <a:pt x="0" y="25"/>
                    <a:pt x="0" y="25"/>
                  </a:cubicBezTo>
                  <a:cubicBezTo>
                    <a:pt x="0" y="18"/>
                    <a:pt x="6" y="11"/>
                    <a:pt x="17" y="7"/>
                  </a:cubicBezTo>
                  <a:cubicBezTo>
                    <a:pt x="27" y="2"/>
                    <a:pt x="40" y="0"/>
                    <a:pt x="54" y="0"/>
                  </a:cubicBezTo>
                  <a:cubicBezTo>
                    <a:pt x="67" y="0"/>
                    <a:pt x="80" y="2"/>
                    <a:pt x="90" y="7"/>
                  </a:cubicBezTo>
                  <a:cubicBezTo>
                    <a:pt x="101" y="11"/>
                    <a:pt x="107" y="18"/>
                    <a:pt x="107" y="25"/>
                  </a:cubicBezTo>
                  <a:cubicBezTo>
                    <a:pt x="107" y="40"/>
                    <a:pt x="107" y="40"/>
                    <a:pt x="107" y="40"/>
                  </a:cubicBezTo>
                  <a:cubicBezTo>
                    <a:pt x="107" y="47"/>
                    <a:pt x="101" y="54"/>
                    <a:pt x="90" y="59"/>
                  </a:cubicBezTo>
                  <a:cubicBezTo>
                    <a:pt x="80" y="63"/>
                    <a:pt x="67" y="65"/>
                    <a:pt x="54" y="6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75" name="Freeform 617"/>
            <p:cNvSpPr>
              <a:spLocks noEditPoints="1"/>
            </p:cNvSpPr>
            <p:nvPr/>
          </p:nvSpPr>
          <p:spPr bwMode="auto">
            <a:xfrm>
              <a:off x="1218733" y="4491262"/>
              <a:ext cx="544184" cy="333532"/>
            </a:xfrm>
            <a:custGeom>
              <a:avLst/>
              <a:gdLst>
                <a:gd name="T0" fmla="*/ 2147483646 w 103"/>
                <a:gd name="T1" fmla="*/ 2147483646 h 63"/>
                <a:gd name="T2" fmla="*/ 2147483646 w 103"/>
                <a:gd name="T3" fmla="*/ 2147483646 h 63"/>
                <a:gd name="T4" fmla="*/ 0 w 103"/>
                <a:gd name="T5" fmla="*/ 2147483646 h 63"/>
                <a:gd name="T6" fmla="*/ 0 w 103"/>
                <a:gd name="T7" fmla="*/ 2147483646 h 63"/>
                <a:gd name="T8" fmla="*/ 2147483646 w 103"/>
                <a:gd name="T9" fmla="*/ 2147483646 h 63"/>
                <a:gd name="T10" fmla="*/ 2147483646 w 103"/>
                <a:gd name="T11" fmla="*/ 2147483646 h 63"/>
                <a:gd name="T12" fmla="*/ 2147483646 w 103"/>
                <a:gd name="T13" fmla="*/ 2147483646 h 63"/>
                <a:gd name="T14" fmla="*/ 2147483646 w 103"/>
                <a:gd name="T15" fmla="*/ 2147483646 h 63"/>
                <a:gd name="T16" fmla="*/ 2147483646 w 103"/>
                <a:gd name="T17" fmla="*/ 2147483646 h 63"/>
                <a:gd name="T18" fmla="*/ 2147483646 w 103"/>
                <a:gd name="T19" fmla="*/ 2147483646 h 63"/>
                <a:gd name="T20" fmla="*/ 2147483646 w 103"/>
                <a:gd name="T21" fmla="*/ 2147483646 h 63"/>
                <a:gd name="T22" fmla="*/ 2147483646 w 103"/>
                <a:gd name="T23" fmla="*/ 2147483646 h 63"/>
                <a:gd name="T24" fmla="*/ 2147483646 w 103"/>
                <a:gd name="T25" fmla="*/ 2147483646 h 63"/>
                <a:gd name="T26" fmla="*/ 2147483646 w 103"/>
                <a:gd name="T27" fmla="*/ 2147483646 h 63"/>
                <a:gd name="T28" fmla="*/ 2147483646 w 103"/>
                <a:gd name="T29" fmla="*/ 2147483646 h 63"/>
                <a:gd name="T30" fmla="*/ 2147483646 w 103"/>
                <a:gd name="T31" fmla="*/ 2147483646 h 63"/>
                <a:gd name="T32" fmla="*/ 2147483646 w 103"/>
                <a:gd name="T33" fmla="*/ 2147483646 h 63"/>
                <a:gd name="T34" fmla="*/ 2147483646 w 103"/>
                <a:gd name="T35" fmla="*/ 2147483646 h 63"/>
                <a:gd name="T36" fmla="*/ 2147483646 w 103"/>
                <a:gd name="T37" fmla="*/ 2147483646 h 63"/>
                <a:gd name="T38" fmla="*/ 2147483646 w 103"/>
                <a:gd name="T39" fmla="*/ 2147483646 h 63"/>
                <a:gd name="T40" fmla="*/ 2147483646 w 103"/>
                <a:gd name="T41" fmla="*/ 2147483646 h 63"/>
                <a:gd name="T42" fmla="*/ 2147483646 w 103"/>
                <a:gd name="T43" fmla="*/ 2147483646 h 63"/>
                <a:gd name="T44" fmla="*/ 2147483646 w 103"/>
                <a:gd name="T45" fmla="*/ 2147483646 h 63"/>
                <a:gd name="T46" fmla="*/ 2147483646 w 103"/>
                <a:gd name="T47" fmla="*/ 2147483646 h 63"/>
                <a:gd name="T48" fmla="*/ 2147483646 w 103"/>
                <a:gd name="T49" fmla="*/ 2147483646 h 63"/>
                <a:gd name="T50" fmla="*/ 2147483646 w 103"/>
                <a:gd name="T51" fmla="*/ 2147483646 h 63"/>
                <a:gd name="T52" fmla="*/ 2147483646 w 103"/>
                <a:gd name="T53" fmla="*/ 2147483646 h 63"/>
                <a:gd name="T54" fmla="*/ 2147483646 w 103"/>
                <a:gd name="T55" fmla="*/ 2147483646 h 63"/>
                <a:gd name="T56" fmla="*/ 2147483646 w 103"/>
                <a:gd name="T57" fmla="*/ 2147483646 h 63"/>
                <a:gd name="T58" fmla="*/ 2147483646 w 103"/>
                <a:gd name="T59" fmla="*/ 2147483646 h 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 h="63">
                  <a:moveTo>
                    <a:pt x="88" y="8"/>
                  </a:moveTo>
                  <a:cubicBezTo>
                    <a:pt x="68" y="0"/>
                    <a:pt x="35" y="0"/>
                    <a:pt x="16" y="8"/>
                  </a:cubicBezTo>
                  <a:cubicBezTo>
                    <a:pt x="6" y="13"/>
                    <a:pt x="0" y="19"/>
                    <a:pt x="0" y="25"/>
                  </a:cubicBezTo>
                  <a:cubicBezTo>
                    <a:pt x="0" y="40"/>
                    <a:pt x="0" y="40"/>
                    <a:pt x="0" y="40"/>
                  </a:cubicBezTo>
                  <a:cubicBezTo>
                    <a:pt x="0" y="46"/>
                    <a:pt x="6" y="52"/>
                    <a:pt x="16" y="57"/>
                  </a:cubicBezTo>
                  <a:cubicBezTo>
                    <a:pt x="25" y="61"/>
                    <a:pt x="39" y="63"/>
                    <a:pt x="52" y="63"/>
                  </a:cubicBezTo>
                  <a:cubicBezTo>
                    <a:pt x="65" y="63"/>
                    <a:pt x="78" y="61"/>
                    <a:pt x="88" y="57"/>
                  </a:cubicBezTo>
                  <a:cubicBezTo>
                    <a:pt x="98" y="52"/>
                    <a:pt x="103" y="46"/>
                    <a:pt x="103" y="40"/>
                  </a:cubicBezTo>
                  <a:cubicBezTo>
                    <a:pt x="103" y="25"/>
                    <a:pt x="103" y="25"/>
                    <a:pt x="103" y="25"/>
                  </a:cubicBezTo>
                  <a:cubicBezTo>
                    <a:pt x="103" y="19"/>
                    <a:pt x="98" y="13"/>
                    <a:pt x="88" y="8"/>
                  </a:cubicBezTo>
                  <a:close/>
                  <a:moveTo>
                    <a:pt x="17" y="11"/>
                  </a:moveTo>
                  <a:cubicBezTo>
                    <a:pt x="26" y="7"/>
                    <a:pt x="39" y="4"/>
                    <a:pt x="52" y="4"/>
                  </a:cubicBezTo>
                  <a:cubicBezTo>
                    <a:pt x="64" y="4"/>
                    <a:pt x="77" y="7"/>
                    <a:pt x="87" y="11"/>
                  </a:cubicBezTo>
                  <a:cubicBezTo>
                    <a:pt x="95" y="15"/>
                    <a:pt x="100" y="20"/>
                    <a:pt x="100" y="25"/>
                  </a:cubicBezTo>
                  <a:cubicBezTo>
                    <a:pt x="100" y="29"/>
                    <a:pt x="100" y="29"/>
                    <a:pt x="100" y="29"/>
                  </a:cubicBezTo>
                  <a:cubicBezTo>
                    <a:pt x="99" y="33"/>
                    <a:pt x="94" y="37"/>
                    <a:pt x="87" y="40"/>
                  </a:cubicBezTo>
                  <a:cubicBezTo>
                    <a:pt x="67" y="49"/>
                    <a:pt x="36" y="49"/>
                    <a:pt x="16" y="40"/>
                  </a:cubicBezTo>
                  <a:cubicBezTo>
                    <a:pt x="9" y="37"/>
                    <a:pt x="4" y="33"/>
                    <a:pt x="3" y="29"/>
                  </a:cubicBezTo>
                  <a:cubicBezTo>
                    <a:pt x="3" y="25"/>
                    <a:pt x="3" y="25"/>
                    <a:pt x="3" y="25"/>
                  </a:cubicBezTo>
                  <a:cubicBezTo>
                    <a:pt x="3" y="20"/>
                    <a:pt x="8" y="15"/>
                    <a:pt x="17" y="11"/>
                  </a:cubicBezTo>
                  <a:close/>
                  <a:moveTo>
                    <a:pt x="87" y="54"/>
                  </a:moveTo>
                  <a:cubicBezTo>
                    <a:pt x="67" y="63"/>
                    <a:pt x="36" y="63"/>
                    <a:pt x="17" y="54"/>
                  </a:cubicBezTo>
                  <a:cubicBezTo>
                    <a:pt x="8" y="50"/>
                    <a:pt x="3" y="45"/>
                    <a:pt x="3" y="40"/>
                  </a:cubicBezTo>
                  <a:cubicBezTo>
                    <a:pt x="3" y="32"/>
                    <a:pt x="3" y="32"/>
                    <a:pt x="3" y="32"/>
                  </a:cubicBezTo>
                  <a:cubicBezTo>
                    <a:pt x="5" y="35"/>
                    <a:pt x="10" y="39"/>
                    <a:pt x="16" y="42"/>
                  </a:cubicBezTo>
                  <a:cubicBezTo>
                    <a:pt x="26" y="46"/>
                    <a:pt x="39" y="48"/>
                    <a:pt x="52" y="48"/>
                  </a:cubicBezTo>
                  <a:cubicBezTo>
                    <a:pt x="65" y="48"/>
                    <a:pt x="77" y="46"/>
                    <a:pt x="87" y="42"/>
                  </a:cubicBezTo>
                  <a:cubicBezTo>
                    <a:pt x="94" y="39"/>
                    <a:pt x="98" y="35"/>
                    <a:pt x="100" y="32"/>
                  </a:cubicBezTo>
                  <a:cubicBezTo>
                    <a:pt x="100" y="40"/>
                    <a:pt x="100" y="40"/>
                    <a:pt x="100" y="40"/>
                  </a:cubicBezTo>
                  <a:cubicBezTo>
                    <a:pt x="100" y="45"/>
                    <a:pt x="95" y="50"/>
                    <a:pt x="87"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76" name="Freeform 618"/>
            <p:cNvSpPr>
              <a:spLocks noEditPoints="1"/>
            </p:cNvSpPr>
            <p:nvPr/>
          </p:nvSpPr>
          <p:spPr bwMode="auto">
            <a:xfrm>
              <a:off x="1274907" y="4526371"/>
              <a:ext cx="428325" cy="193098"/>
            </a:xfrm>
            <a:custGeom>
              <a:avLst/>
              <a:gdLst>
                <a:gd name="T0" fmla="*/ 2147483646 w 81"/>
                <a:gd name="T1" fmla="*/ 2147483646 h 36"/>
                <a:gd name="T2" fmla="*/ 2147483646 w 81"/>
                <a:gd name="T3" fmla="*/ 2147483646 h 36"/>
                <a:gd name="T4" fmla="*/ 2147483646 w 81"/>
                <a:gd name="T5" fmla="*/ 2147483646 h 36"/>
                <a:gd name="T6" fmla="*/ 2147483646 w 81"/>
                <a:gd name="T7" fmla="*/ 2147483646 h 36"/>
                <a:gd name="T8" fmla="*/ 2147483646 w 81"/>
                <a:gd name="T9" fmla="*/ 2147483646 h 36"/>
                <a:gd name="T10" fmla="*/ 2147483646 w 81"/>
                <a:gd name="T11" fmla="*/ 2147483646 h 36"/>
                <a:gd name="T12" fmla="*/ 0 w 81"/>
                <a:gd name="T13" fmla="*/ 2147483646 h 36"/>
                <a:gd name="T14" fmla="*/ 2147483646 w 81"/>
                <a:gd name="T15" fmla="*/ 2147483646 h 36"/>
                <a:gd name="T16" fmla="*/ 2147483646 w 81"/>
                <a:gd name="T17" fmla="*/ 2147483646 h 36"/>
                <a:gd name="T18" fmla="*/ 2147483646 w 81"/>
                <a:gd name="T19" fmla="*/ 2147483646 h 36"/>
                <a:gd name="T20" fmla="*/ 2147483646 w 81"/>
                <a:gd name="T21" fmla="*/ 2147483646 h 36"/>
                <a:gd name="T22" fmla="*/ 2147483646 w 81"/>
                <a:gd name="T23" fmla="*/ 2147483646 h 36"/>
                <a:gd name="T24" fmla="*/ 2147483646 w 81"/>
                <a:gd name="T25" fmla="*/ 2147483646 h 36"/>
                <a:gd name="T26" fmla="*/ 2147483646 w 81"/>
                <a:gd name="T27" fmla="*/ 2147483646 h 36"/>
                <a:gd name="T28" fmla="*/ 2147483646 w 81"/>
                <a:gd name="T29" fmla="*/ 2147483646 h 36"/>
                <a:gd name="T30" fmla="*/ 2147483646 w 81"/>
                <a:gd name="T31" fmla="*/ 2147483646 h 36"/>
                <a:gd name="T32" fmla="*/ 2147483646 w 81"/>
                <a:gd name="T33" fmla="*/ 214748364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36">
                  <a:moveTo>
                    <a:pt x="12" y="30"/>
                  </a:moveTo>
                  <a:cubicBezTo>
                    <a:pt x="20" y="34"/>
                    <a:pt x="30" y="35"/>
                    <a:pt x="41" y="35"/>
                  </a:cubicBezTo>
                  <a:cubicBezTo>
                    <a:pt x="51" y="35"/>
                    <a:pt x="61" y="34"/>
                    <a:pt x="69" y="30"/>
                  </a:cubicBezTo>
                  <a:cubicBezTo>
                    <a:pt x="77" y="27"/>
                    <a:pt x="81" y="23"/>
                    <a:pt x="81" y="18"/>
                  </a:cubicBezTo>
                  <a:cubicBezTo>
                    <a:pt x="81" y="14"/>
                    <a:pt x="77" y="9"/>
                    <a:pt x="69" y="6"/>
                  </a:cubicBezTo>
                  <a:cubicBezTo>
                    <a:pt x="53" y="0"/>
                    <a:pt x="28" y="0"/>
                    <a:pt x="12" y="6"/>
                  </a:cubicBezTo>
                  <a:cubicBezTo>
                    <a:pt x="4" y="9"/>
                    <a:pt x="0" y="14"/>
                    <a:pt x="0" y="18"/>
                  </a:cubicBezTo>
                  <a:cubicBezTo>
                    <a:pt x="0" y="23"/>
                    <a:pt x="4" y="27"/>
                    <a:pt x="12" y="30"/>
                  </a:cubicBezTo>
                  <a:close/>
                  <a:moveTo>
                    <a:pt x="12" y="7"/>
                  </a:moveTo>
                  <a:cubicBezTo>
                    <a:pt x="20" y="4"/>
                    <a:pt x="30" y="3"/>
                    <a:pt x="41" y="3"/>
                  </a:cubicBezTo>
                  <a:cubicBezTo>
                    <a:pt x="51" y="3"/>
                    <a:pt x="61" y="4"/>
                    <a:pt x="69" y="7"/>
                  </a:cubicBezTo>
                  <a:cubicBezTo>
                    <a:pt x="76" y="10"/>
                    <a:pt x="80" y="14"/>
                    <a:pt x="80" y="18"/>
                  </a:cubicBezTo>
                  <a:cubicBezTo>
                    <a:pt x="80" y="22"/>
                    <a:pt x="76" y="26"/>
                    <a:pt x="69" y="29"/>
                  </a:cubicBezTo>
                  <a:cubicBezTo>
                    <a:pt x="69" y="29"/>
                    <a:pt x="69" y="29"/>
                    <a:pt x="69" y="29"/>
                  </a:cubicBezTo>
                  <a:cubicBezTo>
                    <a:pt x="53" y="36"/>
                    <a:pt x="28" y="36"/>
                    <a:pt x="12" y="29"/>
                  </a:cubicBezTo>
                  <a:cubicBezTo>
                    <a:pt x="5" y="26"/>
                    <a:pt x="1" y="22"/>
                    <a:pt x="1" y="18"/>
                  </a:cubicBezTo>
                  <a:cubicBezTo>
                    <a:pt x="1" y="14"/>
                    <a:pt x="5" y="10"/>
                    <a:pt x="1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77" name="Freeform 619"/>
            <p:cNvSpPr>
              <a:spLocks/>
            </p:cNvSpPr>
            <p:nvPr/>
          </p:nvSpPr>
          <p:spPr bwMode="auto">
            <a:xfrm>
              <a:off x="1496092" y="4575523"/>
              <a:ext cx="122880" cy="45641"/>
            </a:xfrm>
            <a:custGeom>
              <a:avLst/>
              <a:gdLst>
                <a:gd name="T0" fmla="*/ 2147483646 w 35"/>
                <a:gd name="T1" fmla="*/ 2147483646 h 13"/>
                <a:gd name="T2" fmla="*/ 2147483646 w 35"/>
                <a:gd name="T3" fmla="*/ 2147483646 h 13"/>
                <a:gd name="T4" fmla="*/ 2147483646 w 35"/>
                <a:gd name="T5" fmla="*/ 2147483646 h 13"/>
                <a:gd name="T6" fmla="*/ 2147483646 w 35"/>
                <a:gd name="T7" fmla="*/ 0 h 13"/>
                <a:gd name="T8" fmla="*/ 2147483646 w 35"/>
                <a:gd name="T9" fmla="*/ 2147483646 h 13"/>
                <a:gd name="T10" fmla="*/ 2147483646 w 35"/>
                <a:gd name="T11" fmla="*/ 2147483646 h 13"/>
                <a:gd name="T12" fmla="*/ 0 w 35"/>
                <a:gd name="T13" fmla="*/ 2147483646 h 13"/>
                <a:gd name="T14" fmla="*/ 2147483646 w 35"/>
                <a:gd name="T15" fmla="*/ 2147483646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3">
                  <a:moveTo>
                    <a:pt x="8" y="13"/>
                  </a:moveTo>
                  <a:lnTo>
                    <a:pt x="26" y="6"/>
                  </a:lnTo>
                  <a:lnTo>
                    <a:pt x="29" y="7"/>
                  </a:lnTo>
                  <a:lnTo>
                    <a:pt x="35" y="0"/>
                  </a:lnTo>
                  <a:lnTo>
                    <a:pt x="16" y="1"/>
                  </a:lnTo>
                  <a:lnTo>
                    <a:pt x="20" y="3"/>
                  </a:lnTo>
                  <a:lnTo>
                    <a:pt x="0" y="10"/>
                  </a:lnTo>
                  <a:lnTo>
                    <a:pt x="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78" name="Freeform 620"/>
            <p:cNvSpPr>
              <a:spLocks/>
            </p:cNvSpPr>
            <p:nvPr/>
          </p:nvSpPr>
          <p:spPr bwMode="auto">
            <a:xfrm>
              <a:off x="1513646" y="4631697"/>
              <a:ext cx="112348" cy="49152"/>
            </a:xfrm>
            <a:custGeom>
              <a:avLst/>
              <a:gdLst>
                <a:gd name="T0" fmla="*/ 2147483646 w 32"/>
                <a:gd name="T1" fmla="*/ 2147483646 h 14"/>
                <a:gd name="T2" fmla="*/ 0 w 32"/>
                <a:gd name="T3" fmla="*/ 0 h 14"/>
                <a:gd name="T4" fmla="*/ 2147483646 w 32"/>
                <a:gd name="T5" fmla="*/ 2147483646 h 14"/>
                <a:gd name="T6" fmla="*/ 2147483646 w 32"/>
                <a:gd name="T7" fmla="*/ 2147483646 h 14"/>
                <a:gd name="T8" fmla="*/ 2147483646 w 32"/>
                <a:gd name="T9" fmla="*/ 2147483646 h 14"/>
                <a:gd name="T10" fmla="*/ 2147483646 w 32"/>
                <a:gd name="T11" fmla="*/ 2147483646 h 14"/>
                <a:gd name="T12" fmla="*/ 2147483646 w 32"/>
                <a:gd name="T13" fmla="*/ 2147483646 h 14"/>
                <a:gd name="T14" fmla="*/ 2147483646 w 32"/>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14">
                  <a:moveTo>
                    <a:pt x="18" y="2"/>
                  </a:moveTo>
                  <a:lnTo>
                    <a:pt x="0" y="0"/>
                  </a:lnTo>
                  <a:lnTo>
                    <a:pt x="4" y="8"/>
                  </a:lnTo>
                  <a:lnTo>
                    <a:pt x="7" y="6"/>
                  </a:lnTo>
                  <a:lnTo>
                    <a:pt x="26" y="14"/>
                  </a:lnTo>
                  <a:lnTo>
                    <a:pt x="32" y="11"/>
                  </a:lnTo>
                  <a:lnTo>
                    <a:pt x="15" y="3"/>
                  </a:ln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79" name="Freeform 621"/>
            <p:cNvSpPr>
              <a:spLocks/>
            </p:cNvSpPr>
            <p:nvPr/>
          </p:nvSpPr>
          <p:spPr bwMode="auto">
            <a:xfrm>
              <a:off x="1366190" y="4628186"/>
              <a:ext cx="115859" cy="49152"/>
            </a:xfrm>
            <a:custGeom>
              <a:avLst/>
              <a:gdLst>
                <a:gd name="T0" fmla="*/ 2147483646 w 33"/>
                <a:gd name="T1" fmla="*/ 0 h 14"/>
                <a:gd name="T2" fmla="*/ 2147483646 w 33"/>
                <a:gd name="T3" fmla="*/ 2147483646 h 14"/>
                <a:gd name="T4" fmla="*/ 2147483646 w 33"/>
                <a:gd name="T5" fmla="*/ 2147483646 h 14"/>
                <a:gd name="T6" fmla="*/ 0 w 33"/>
                <a:gd name="T7" fmla="*/ 2147483646 h 14"/>
                <a:gd name="T8" fmla="*/ 2147483646 w 33"/>
                <a:gd name="T9" fmla="*/ 2147483646 h 14"/>
                <a:gd name="T10" fmla="*/ 2147483646 w 33"/>
                <a:gd name="T11" fmla="*/ 2147483646 h 14"/>
                <a:gd name="T12" fmla="*/ 2147483646 w 33"/>
                <a:gd name="T13" fmla="*/ 2147483646 h 14"/>
                <a:gd name="T14" fmla="*/ 2147483646 w 33"/>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14">
                  <a:moveTo>
                    <a:pt x="25" y="0"/>
                  </a:moveTo>
                  <a:lnTo>
                    <a:pt x="9" y="7"/>
                  </a:lnTo>
                  <a:lnTo>
                    <a:pt x="4" y="6"/>
                  </a:lnTo>
                  <a:lnTo>
                    <a:pt x="0" y="14"/>
                  </a:lnTo>
                  <a:lnTo>
                    <a:pt x="18" y="12"/>
                  </a:lnTo>
                  <a:lnTo>
                    <a:pt x="15" y="11"/>
                  </a:lnTo>
                  <a:lnTo>
                    <a:pt x="33"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80" name="Freeform 622"/>
            <p:cNvSpPr>
              <a:spLocks/>
            </p:cNvSpPr>
            <p:nvPr/>
          </p:nvSpPr>
          <p:spPr bwMode="auto">
            <a:xfrm>
              <a:off x="1355657" y="4568501"/>
              <a:ext cx="115859" cy="49152"/>
            </a:xfrm>
            <a:custGeom>
              <a:avLst/>
              <a:gdLst>
                <a:gd name="T0" fmla="*/ 2147483646 w 33"/>
                <a:gd name="T1" fmla="*/ 2147483646 h 14"/>
                <a:gd name="T2" fmla="*/ 2147483646 w 33"/>
                <a:gd name="T3" fmla="*/ 2147483646 h 14"/>
                <a:gd name="T4" fmla="*/ 2147483646 w 33"/>
                <a:gd name="T5" fmla="*/ 2147483646 h 14"/>
                <a:gd name="T6" fmla="*/ 2147483646 w 33"/>
                <a:gd name="T7" fmla="*/ 2147483646 h 14"/>
                <a:gd name="T8" fmla="*/ 2147483646 w 33"/>
                <a:gd name="T9" fmla="*/ 0 h 14"/>
                <a:gd name="T10" fmla="*/ 0 w 33"/>
                <a:gd name="T11" fmla="*/ 2147483646 h 14"/>
                <a:gd name="T12" fmla="*/ 2147483646 w 33"/>
                <a:gd name="T13" fmla="*/ 2147483646 h 14"/>
                <a:gd name="T14" fmla="*/ 2147483646 w 33"/>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14">
                  <a:moveTo>
                    <a:pt x="13" y="11"/>
                  </a:moveTo>
                  <a:lnTo>
                    <a:pt x="33" y="14"/>
                  </a:lnTo>
                  <a:lnTo>
                    <a:pt x="27" y="6"/>
                  </a:lnTo>
                  <a:lnTo>
                    <a:pt x="24" y="8"/>
                  </a:lnTo>
                  <a:lnTo>
                    <a:pt x="6" y="0"/>
                  </a:lnTo>
                  <a:lnTo>
                    <a:pt x="0" y="2"/>
                  </a:lnTo>
                  <a:lnTo>
                    <a:pt x="18" y="9"/>
                  </a:lnTo>
                  <a:lnTo>
                    <a:pt x="1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81" name="Freeform 623"/>
            <p:cNvSpPr>
              <a:spLocks/>
            </p:cNvSpPr>
            <p:nvPr/>
          </p:nvSpPr>
          <p:spPr bwMode="auto">
            <a:xfrm>
              <a:off x="1629504" y="4733512"/>
              <a:ext cx="42130" cy="42130"/>
            </a:xfrm>
            <a:custGeom>
              <a:avLst/>
              <a:gdLst>
                <a:gd name="T0" fmla="*/ 0 w 8"/>
                <a:gd name="T1" fmla="*/ 2147483646 h 8"/>
                <a:gd name="T2" fmla="*/ 2147483646 w 8"/>
                <a:gd name="T3" fmla="*/ 2147483646 h 8"/>
                <a:gd name="T4" fmla="*/ 2147483646 w 8"/>
                <a:gd name="T5" fmla="*/ 0 h 8"/>
                <a:gd name="T6" fmla="*/ 0 w 8"/>
                <a:gd name="T7" fmla="*/ 2147483646 h 8"/>
                <a:gd name="T8" fmla="*/ 0 w 8"/>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0" y="8"/>
                  </a:moveTo>
                  <a:cubicBezTo>
                    <a:pt x="3" y="8"/>
                    <a:pt x="6" y="7"/>
                    <a:pt x="8" y="6"/>
                  </a:cubicBezTo>
                  <a:cubicBezTo>
                    <a:pt x="8" y="0"/>
                    <a:pt x="8" y="0"/>
                    <a:pt x="8" y="0"/>
                  </a:cubicBezTo>
                  <a:cubicBezTo>
                    <a:pt x="6" y="1"/>
                    <a:pt x="3" y="2"/>
                    <a:pt x="0" y="2"/>
                  </a:cubicBez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82" name="Freeform 624"/>
            <p:cNvSpPr>
              <a:spLocks/>
            </p:cNvSpPr>
            <p:nvPr/>
          </p:nvSpPr>
          <p:spPr bwMode="auto">
            <a:xfrm>
              <a:off x="1306505" y="4733512"/>
              <a:ext cx="42130" cy="42130"/>
            </a:xfrm>
            <a:custGeom>
              <a:avLst/>
              <a:gdLst>
                <a:gd name="T0" fmla="*/ 0 w 8"/>
                <a:gd name="T1" fmla="*/ 2147483646 h 8"/>
                <a:gd name="T2" fmla="*/ 2147483646 w 8"/>
                <a:gd name="T3" fmla="*/ 2147483646 h 8"/>
                <a:gd name="T4" fmla="*/ 2147483646 w 8"/>
                <a:gd name="T5" fmla="*/ 2147483646 h 8"/>
                <a:gd name="T6" fmla="*/ 0 w 8"/>
                <a:gd name="T7" fmla="*/ 0 h 8"/>
                <a:gd name="T8" fmla="*/ 0 w 8"/>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0" y="6"/>
                  </a:moveTo>
                  <a:cubicBezTo>
                    <a:pt x="3" y="7"/>
                    <a:pt x="5" y="8"/>
                    <a:pt x="8" y="8"/>
                  </a:cubicBezTo>
                  <a:cubicBezTo>
                    <a:pt x="8" y="2"/>
                    <a:pt x="8" y="2"/>
                    <a:pt x="8" y="2"/>
                  </a:cubicBezTo>
                  <a:cubicBezTo>
                    <a:pt x="5" y="2"/>
                    <a:pt x="3" y="1"/>
                    <a:pt x="0"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83" name="Freeform 625"/>
            <p:cNvSpPr>
              <a:spLocks/>
            </p:cNvSpPr>
            <p:nvPr/>
          </p:nvSpPr>
          <p:spPr bwMode="auto">
            <a:xfrm>
              <a:off x="1460983" y="4765110"/>
              <a:ext cx="56174" cy="31598"/>
            </a:xfrm>
            <a:custGeom>
              <a:avLst/>
              <a:gdLst>
                <a:gd name="T0" fmla="*/ 0 w 11"/>
                <a:gd name="T1" fmla="*/ 0 h 6"/>
                <a:gd name="T2" fmla="*/ 0 w 11"/>
                <a:gd name="T3" fmla="*/ 2147483646 h 6"/>
                <a:gd name="T4" fmla="*/ 2147483646 w 11"/>
                <a:gd name="T5" fmla="*/ 2147483646 h 6"/>
                <a:gd name="T6" fmla="*/ 2147483646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0" y="0"/>
                  </a:moveTo>
                  <a:cubicBezTo>
                    <a:pt x="0" y="6"/>
                    <a:pt x="0" y="6"/>
                    <a:pt x="0" y="6"/>
                  </a:cubicBezTo>
                  <a:cubicBezTo>
                    <a:pt x="4" y="6"/>
                    <a:pt x="7" y="6"/>
                    <a:pt x="11" y="6"/>
                  </a:cubicBezTo>
                  <a:cubicBezTo>
                    <a:pt x="11" y="0"/>
                    <a:pt x="11" y="0"/>
                    <a:pt x="11" y="0"/>
                  </a:cubicBezTo>
                  <a:cubicBezTo>
                    <a:pt x="7" y="0"/>
                    <a:pt x="4"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grpSp>
      <p:sp>
        <p:nvSpPr>
          <p:cNvPr id="84" name="TextBox 433"/>
          <p:cNvSpPr txBox="1">
            <a:spLocks noChangeArrowheads="1"/>
          </p:cNvSpPr>
          <p:nvPr/>
        </p:nvSpPr>
        <p:spPr bwMode="auto">
          <a:xfrm>
            <a:off x="767324" y="3428860"/>
            <a:ext cx="1141572"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990" dirty="0">
                <a:solidFill>
                  <a:srgbClr val="2C2E34"/>
                </a:solidFill>
                <a:latin typeface="Arial" charset="0"/>
                <a:ea typeface="Arial" charset="0"/>
                <a:cs typeface="Arial" charset="0"/>
              </a:rPr>
              <a:t>Router/Switch</a:t>
            </a:r>
          </a:p>
        </p:txBody>
      </p:sp>
      <p:cxnSp>
        <p:nvCxnSpPr>
          <p:cNvPr id="85" name="Straight Arrow Connector 84"/>
          <p:cNvCxnSpPr/>
          <p:nvPr/>
        </p:nvCxnSpPr>
        <p:spPr>
          <a:xfrm>
            <a:off x="3193801" y="3970131"/>
            <a:ext cx="2412523" cy="0"/>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750181" y="3877364"/>
            <a:ext cx="1206878" cy="286232"/>
          </a:xfrm>
          <a:prstGeom prst="rect">
            <a:avLst/>
          </a:prstGeom>
          <a:solidFill>
            <a:schemeClr val="bg1"/>
          </a:solidFill>
        </p:spPr>
        <p:txBody>
          <a:bodyPr wrap="square" rtlCol="0">
            <a:spAutoFit/>
          </a:bodyPr>
          <a:lstStyle/>
          <a:p>
            <a:pPr algn="r" defTabSz="411480" eaLnBrk="0" hangingPunct="0"/>
            <a:r>
              <a:rPr lang="en-US" sz="1260" b="1" dirty="0">
                <a:solidFill>
                  <a:srgbClr val="2C2E34"/>
                </a:solidFill>
                <a:ea typeface="Arial" charset="0"/>
                <a:cs typeface="Arial" charset="0"/>
              </a:rPr>
              <a:t>Software</a:t>
            </a:r>
          </a:p>
        </p:txBody>
      </p:sp>
      <p:sp>
        <p:nvSpPr>
          <p:cNvPr id="87" name="Rounded Rectangle 86"/>
          <p:cNvSpPr/>
          <p:nvPr/>
        </p:nvSpPr>
        <p:spPr>
          <a:xfrm>
            <a:off x="449886" y="1633931"/>
            <a:ext cx="1044335" cy="651000"/>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11480" eaLnBrk="0" hangingPunct="0"/>
            <a:r>
              <a:rPr lang="en-US" sz="1440" dirty="0">
                <a:solidFill>
                  <a:srgbClr val="FFFFFF"/>
                </a:solidFill>
                <a:latin typeface="Arial" charset="0"/>
                <a:ea typeface="Arial" charset="0"/>
                <a:cs typeface="Arial" charset="0"/>
              </a:rPr>
              <a:t>Cisco NSO</a:t>
            </a:r>
          </a:p>
        </p:txBody>
      </p:sp>
      <p:grpSp>
        <p:nvGrpSpPr>
          <p:cNvPr id="196" name="Group 224"/>
          <p:cNvGrpSpPr>
            <a:grpSpLocks noChangeAspect="1"/>
          </p:cNvGrpSpPr>
          <p:nvPr/>
        </p:nvGrpSpPr>
        <p:grpSpPr bwMode="auto">
          <a:xfrm>
            <a:off x="970340" y="3602134"/>
            <a:ext cx="735538" cy="276388"/>
            <a:chOff x="915" y="1257"/>
            <a:chExt cx="3111" cy="1169"/>
          </a:xfrm>
        </p:grpSpPr>
        <p:sp>
          <p:nvSpPr>
            <p:cNvPr id="197" name="AutoShape 223"/>
            <p:cNvSpPr>
              <a:spLocks noChangeAspect="1" noChangeArrowheads="1" noTextEdit="1"/>
            </p:cNvSpPr>
            <p:nvPr/>
          </p:nvSpPr>
          <p:spPr bwMode="auto">
            <a:xfrm>
              <a:off x="915" y="1257"/>
              <a:ext cx="3111" cy="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198" name="Freeform 225"/>
            <p:cNvSpPr>
              <a:spLocks/>
            </p:cNvSpPr>
            <p:nvPr/>
          </p:nvSpPr>
          <p:spPr bwMode="auto">
            <a:xfrm>
              <a:off x="915" y="1257"/>
              <a:ext cx="3111" cy="1169"/>
            </a:xfrm>
            <a:custGeom>
              <a:avLst/>
              <a:gdLst>
                <a:gd name="T0" fmla="*/ 2622 w 3111"/>
                <a:gd name="T1" fmla="*/ 0 h 1169"/>
                <a:gd name="T2" fmla="*/ 482 w 3111"/>
                <a:gd name="T3" fmla="*/ 0 h 1169"/>
                <a:gd name="T4" fmla="*/ 0 w 3111"/>
                <a:gd name="T5" fmla="*/ 786 h 1169"/>
                <a:gd name="T6" fmla="*/ 0 w 3111"/>
                <a:gd name="T7" fmla="*/ 1169 h 1169"/>
                <a:gd name="T8" fmla="*/ 3111 w 3111"/>
                <a:gd name="T9" fmla="*/ 1169 h 1169"/>
                <a:gd name="T10" fmla="*/ 3111 w 3111"/>
                <a:gd name="T11" fmla="*/ 786 h 1169"/>
                <a:gd name="T12" fmla="*/ 2622 w 3111"/>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3111" h="1169">
                  <a:moveTo>
                    <a:pt x="2622" y="0"/>
                  </a:moveTo>
                  <a:lnTo>
                    <a:pt x="482" y="0"/>
                  </a:lnTo>
                  <a:lnTo>
                    <a:pt x="0" y="786"/>
                  </a:lnTo>
                  <a:lnTo>
                    <a:pt x="0" y="1169"/>
                  </a:lnTo>
                  <a:lnTo>
                    <a:pt x="3111" y="1169"/>
                  </a:lnTo>
                  <a:lnTo>
                    <a:pt x="3111" y="786"/>
                  </a:lnTo>
                  <a:lnTo>
                    <a:pt x="262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199" name="Freeform 226"/>
            <p:cNvSpPr>
              <a:spLocks/>
            </p:cNvSpPr>
            <p:nvPr/>
          </p:nvSpPr>
          <p:spPr bwMode="auto">
            <a:xfrm>
              <a:off x="986" y="1328"/>
              <a:ext cx="2969" cy="1020"/>
            </a:xfrm>
            <a:custGeom>
              <a:avLst/>
              <a:gdLst>
                <a:gd name="T0" fmla="*/ 2516 w 2969"/>
                <a:gd name="T1" fmla="*/ 0 h 1020"/>
                <a:gd name="T2" fmla="*/ 453 w 2969"/>
                <a:gd name="T3" fmla="*/ 0 h 1020"/>
                <a:gd name="T4" fmla="*/ 0 w 2969"/>
                <a:gd name="T5" fmla="*/ 730 h 1020"/>
                <a:gd name="T6" fmla="*/ 0 w 2969"/>
                <a:gd name="T7" fmla="*/ 1020 h 1020"/>
                <a:gd name="T8" fmla="*/ 2969 w 2969"/>
                <a:gd name="T9" fmla="*/ 1020 h 1020"/>
                <a:gd name="T10" fmla="*/ 2969 w 2969"/>
                <a:gd name="T11" fmla="*/ 730 h 1020"/>
                <a:gd name="T12" fmla="*/ 2516 w 2969"/>
                <a:gd name="T13" fmla="*/ 0 h 1020"/>
              </a:gdLst>
              <a:ahLst/>
              <a:cxnLst>
                <a:cxn ang="0">
                  <a:pos x="T0" y="T1"/>
                </a:cxn>
                <a:cxn ang="0">
                  <a:pos x="T2" y="T3"/>
                </a:cxn>
                <a:cxn ang="0">
                  <a:pos x="T4" y="T5"/>
                </a:cxn>
                <a:cxn ang="0">
                  <a:pos x="T6" y="T7"/>
                </a:cxn>
                <a:cxn ang="0">
                  <a:pos x="T8" y="T9"/>
                </a:cxn>
                <a:cxn ang="0">
                  <a:pos x="T10" y="T11"/>
                </a:cxn>
                <a:cxn ang="0">
                  <a:pos x="T12" y="T13"/>
                </a:cxn>
              </a:cxnLst>
              <a:rect l="0" t="0" r="r" b="b"/>
              <a:pathLst>
                <a:path w="2969" h="1020">
                  <a:moveTo>
                    <a:pt x="2516" y="0"/>
                  </a:moveTo>
                  <a:lnTo>
                    <a:pt x="453" y="0"/>
                  </a:lnTo>
                  <a:lnTo>
                    <a:pt x="0" y="730"/>
                  </a:lnTo>
                  <a:lnTo>
                    <a:pt x="0" y="1020"/>
                  </a:lnTo>
                  <a:lnTo>
                    <a:pt x="2969" y="1020"/>
                  </a:lnTo>
                  <a:lnTo>
                    <a:pt x="2969" y="730"/>
                  </a:lnTo>
                  <a:lnTo>
                    <a:pt x="2516"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0" name="Line 227"/>
            <p:cNvSpPr>
              <a:spLocks noChangeShapeType="1"/>
            </p:cNvSpPr>
            <p:nvPr/>
          </p:nvSpPr>
          <p:spPr bwMode="auto">
            <a:xfrm flipH="1">
              <a:off x="986" y="2058"/>
              <a:ext cx="2969"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1" name="Rectangle 228"/>
            <p:cNvSpPr>
              <a:spLocks noChangeArrowheads="1"/>
            </p:cNvSpPr>
            <p:nvPr/>
          </p:nvSpPr>
          <p:spPr bwMode="auto">
            <a:xfrm>
              <a:off x="1609" y="2157"/>
              <a:ext cx="156"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2" name="Rectangle 229"/>
            <p:cNvSpPr>
              <a:spLocks noChangeArrowheads="1"/>
            </p:cNvSpPr>
            <p:nvPr/>
          </p:nvSpPr>
          <p:spPr bwMode="auto">
            <a:xfrm>
              <a:off x="1999" y="2157"/>
              <a:ext cx="163"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3" name="Rectangle 230"/>
            <p:cNvSpPr>
              <a:spLocks noChangeArrowheads="1"/>
            </p:cNvSpPr>
            <p:nvPr/>
          </p:nvSpPr>
          <p:spPr bwMode="auto">
            <a:xfrm>
              <a:off x="1213" y="2157"/>
              <a:ext cx="170"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4" name="Rectangle 231"/>
            <p:cNvSpPr>
              <a:spLocks noChangeArrowheads="1"/>
            </p:cNvSpPr>
            <p:nvPr/>
          </p:nvSpPr>
          <p:spPr bwMode="auto">
            <a:xfrm>
              <a:off x="2396" y="2157"/>
              <a:ext cx="156"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5" name="Rectangle 232"/>
            <p:cNvSpPr>
              <a:spLocks noChangeArrowheads="1"/>
            </p:cNvSpPr>
            <p:nvPr/>
          </p:nvSpPr>
          <p:spPr bwMode="auto">
            <a:xfrm>
              <a:off x="2772" y="2157"/>
              <a:ext cx="170"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6" name="Rectangle 233"/>
            <p:cNvSpPr>
              <a:spLocks noChangeArrowheads="1"/>
            </p:cNvSpPr>
            <p:nvPr/>
          </p:nvSpPr>
          <p:spPr bwMode="auto">
            <a:xfrm>
              <a:off x="3558" y="2157"/>
              <a:ext cx="156"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7" name="Rectangle 234"/>
            <p:cNvSpPr>
              <a:spLocks noChangeArrowheads="1"/>
            </p:cNvSpPr>
            <p:nvPr/>
          </p:nvSpPr>
          <p:spPr bwMode="auto">
            <a:xfrm>
              <a:off x="3168" y="2157"/>
              <a:ext cx="156"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8" name="Freeform 235"/>
            <p:cNvSpPr>
              <a:spLocks/>
            </p:cNvSpPr>
            <p:nvPr/>
          </p:nvSpPr>
          <p:spPr bwMode="auto">
            <a:xfrm>
              <a:off x="1928" y="1441"/>
              <a:ext cx="1155" cy="184"/>
            </a:xfrm>
            <a:custGeom>
              <a:avLst/>
              <a:gdLst>
                <a:gd name="T0" fmla="*/ 161 w 163"/>
                <a:gd name="T1" fmla="*/ 20 h 26"/>
                <a:gd name="T2" fmla="*/ 81 w 163"/>
                <a:gd name="T3" fmla="*/ 0 h 26"/>
                <a:gd name="T4" fmla="*/ 2 w 163"/>
                <a:gd name="T5" fmla="*/ 20 h 26"/>
                <a:gd name="T6" fmla="*/ 2 w 163"/>
                <a:gd name="T7" fmla="*/ 25 h 26"/>
                <a:gd name="T8" fmla="*/ 6 w 163"/>
                <a:gd name="T9" fmla="*/ 26 h 26"/>
                <a:gd name="T10" fmla="*/ 9 w 163"/>
                <a:gd name="T11" fmla="*/ 25 h 26"/>
                <a:gd name="T12" fmla="*/ 81 w 163"/>
                <a:gd name="T13" fmla="*/ 7 h 26"/>
                <a:gd name="T14" fmla="*/ 154 w 163"/>
                <a:gd name="T15" fmla="*/ 25 h 26"/>
                <a:gd name="T16" fmla="*/ 161 w 163"/>
                <a:gd name="T17" fmla="*/ 25 h 26"/>
                <a:gd name="T18" fmla="*/ 161 w 163"/>
                <a:gd name="T1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26">
                  <a:moveTo>
                    <a:pt x="161" y="20"/>
                  </a:moveTo>
                  <a:cubicBezTo>
                    <a:pt x="140" y="7"/>
                    <a:pt x="112" y="0"/>
                    <a:pt x="81" y="0"/>
                  </a:cubicBezTo>
                  <a:cubicBezTo>
                    <a:pt x="51" y="0"/>
                    <a:pt x="23" y="7"/>
                    <a:pt x="2" y="20"/>
                  </a:cubicBezTo>
                  <a:cubicBezTo>
                    <a:pt x="0" y="22"/>
                    <a:pt x="0" y="24"/>
                    <a:pt x="2" y="25"/>
                  </a:cubicBezTo>
                  <a:cubicBezTo>
                    <a:pt x="3" y="26"/>
                    <a:pt x="4" y="26"/>
                    <a:pt x="6" y="26"/>
                  </a:cubicBezTo>
                  <a:cubicBezTo>
                    <a:pt x="7" y="26"/>
                    <a:pt x="8" y="26"/>
                    <a:pt x="9" y="25"/>
                  </a:cubicBezTo>
                  <a:cubicBezTo>
                    <a:pt x="29" y="13"/>
                    <a:pt x="54" y="7"/>
                    <a:pt x="81" y="7"/>
                  </a:cubicBezTo>
                  <a:cubicBezTo>
                    <a:pt x="109" y="7"/>
                    <a:pt x="134" y="13"/>
                    <a:pt x="154" y="25"/>
                  </a:cubicBezTo>
                  <a:cubicBezTo>
                    <a:pt x="156" y="26"/>
                    <a:pt x="159" y="26"/>
                    <a:pt x="161" y="25"/>
                  </a:cubicBezTo>
                  <a:cubicBezTo>
                    <a:pt x="163" y="24"/>
                    <a:pt x="163" y="22"/>
                    <a:pt x="161"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09" name="Freeform 236"/>
            <p:cNvSpPr>
              <a:spLocks/>
            </p:cNvSpPr>
            <p:nvPr/>
          </p:nvSpPr>
          <p:spPr bwMode="auto">
            <a:xfrm>
              <a:off x="2077" y="1569"/>
              <a:ext cx="858" cy="141"/>
            </a:xfrm>
            <a:custGeom>
              <a:avLst/>
              <a:gdLst>
                <a:gd name="T0" fmla="*/ 60 w 121"/>
                <a:gd name="T1" fmla="*/ 0 h 20"/>
                <a:gd name="T2" fmla="*/ 2 w 121"/>
                <a:gd name="T3" fmla="*/ 14 h 20"/>
                <a:gd name="T4" fmla="*/ 2 w 121"/>
                <a:gd name="T5" fmla="*/ 19 h 20"/>
                <a:gd name="T6" fmla="*/ 9 w 121"/>
                <a:gd name="T7" fmla="*/ 19 h 20"/>
                <a:gd name="T8" fmla="*/ 60 w 121"/>
                <a:gd name="T9" fmla="*/ 6 h 20"/>
                <a:gd name="T10" fmla="*/ 111 w 121"/>
                <a:gd name="T11" fmla="*/ 19 h 20"/>
                <a:gd name="T12" fmla="*/ 115 w 121"/>
                <a:gd name="T13" fmla="*/ 20 h 20"/>
                <a:gd name="T14" fmla="*/ 119 w 121"/>
                <a:gd name="T15" fmla="*/ 19 h 20"/>
                <a:gd name="T16" fmla="*/ 119 w 121"/>
                <a:gd name="T17" fmla="*/ 14 h 20"/>
                <a:gd name="T18" fmla="*/ 60 w 121"/>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0">
                  <a:moveTo>
                    <a:pt x="60" y="0"/>
                  </a:moveTo>
                  <a:cubicBezTo>
                    <a:pt x="38" y="0"/>
                    <a:pt x="18" y="5"/>
                    <a:pt x="2" y="14"/>
                  </a:cubicBezTo>
                  <a:cubicBezTo>
                    <a:pt x="0" y="16"/>
                    <a:pt x="0" y="18"/>
                    <a:pt x="2" y="19"/>
                  </a:cubicBezTo>
                  <a:cubicBezTo>
                    <a:pt x="4" y="20"/>
                    <a:pt x="7" y="20"/>
                    <a:pt x="9" y="19"/>
                  </a:cubicBezTo>
                  <a:cubicBezTo>
                    <a:pt x="23" y="11"/>
                    <a:pt x="41" y="6"/>
                    <a:pt x="60" y="6"/>
                  </a:cubicBezTo>
                  <a:cubicBezTo>
                    <a:pt x="80" y="6"/>
                    <a:pt x="98" y="11"/>
                    <a:pt x="111" y="19"/>
                  </a:cubicBezTo>
                  <a:cubicBezTo>
                    <a:pt x="113" y="20"/>
                    <a:pt x="114" y="20"/>
                    <a:pt x="115" y="20"/>
                  </a:cubicBezTo>
                  <a:cubicBezTo>
                    <a:pt x="117" y="20"/>
                    <a:pt x="118" y="20"/>
                    <a:pt x="119" y="19"/>
                  </a:cubicBezTo>
                  <a:cubicBezTo>
                    <a:pt x="121" y="18"/>
                    <a:pt x="121" y="16"/>
                    <a:pt x="119" y="14"/>
                  </a:cubicBezTo>
                  <a:cubicBezTo>
                    <a:pt x="103" y="5"/>
                    <a:pt x="83" y="0"/>
                    <a:pt x="6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10" name="Freeform 237"/>
            <p:cNvSpPr>
              <a:spLocks/>
            </p:cNvSpPr>
            <p:nvPr/>
          </p:nvSpPr>
          <p:spPr bwMode="auto">
            <a:xfrm>
              <a:off x="2212" y="1696"/>
              <a:ext cx="588" cy="107"/>
            </a:xfrm>
            <a:custGeom>
              <a:avLst/>
              <a:gdLst>
                <a:gd name="T0" fmla="*/ 41 w 83"/>
                <a:gd name="T1" fmla="*/ 0 h 15"/>
                <a:gd name="T2" fmla="*/ 2 w 83"/>
                <a:gd name="T3" fmla="*/ 9 h 15"/>
                <a:gd name="T4" fmla="*/ 2 w 83"/>
                <a:gd name="T5" fmla="*/ 14 h 15"/>
                <a:gd name="T6" fmla="*/ 10 w 83"/>
                <a:gd name="T7" fmla="*/ 14 h 15"/>
                <a:gd name="T8" fmla="*/ 41 w 83"/>
                <a:gd name="T9" fmla="*/ 6 h 15"/>
                <a:gd name="T10" fmla="*/ 73 w 83"/>
                <a:gd name="T11" fmla="*/ 14 h 15"/>
                <a:gd name="T12" fmla="*/ 77 w 83"/>
                <a:gd name="T13" fmla="*/ 15 h 15"/>
                <a:gd name="T14" fmla="*/ 80 w 83"/>
                <a:gd name="T15" fmla="*/ 14 h 15"/>
                <a:gd name="T16" fmla="*/ 80 w 83"/>
                <a:gd name="T17" fmla="*/ 9 h 15"/>
                <a:gd name="T18" fmla="*/ 41 w 83"/>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5">
                  <a:moveTo>
                    <a:pt x="41" y="0"/>
                  </a:moveTo>
                  <a:cubicBezTo>
                    <a:pt x="27" y="0"/>
                    <a:pt x="13" y="3"/>
                    <a:pt x="2" y="9"/>
                  </a:cubicBezTo>
                  <a:cubicBezTo>
                    <a:pt x="0" y="11"/>
                    <a:pt x="0" y="13"/>
                    <a:pt x="2" y="14"/>
                  </a:cubicBezTo>
                  <a:cubicBezTo>
                    <a:pt x="4" y="15"/>
                    <a:pt x="8" y="15"/>
                    <a:pt x="10" y="14"/>
                  </a:cubicBezTo>
                  <a:cubicBezTo>
                    <a:pt x="18" y="9"/>
                    <a:pt x="29" y="6"/>
                    <a:pt x="41" y="6"/>
                  </a:cubicBezTo>
                  <a:cubicBezTo>
                    <a:pt x="53" y="6"/>
                    <a:pt x="64" y="9"/>
                    <a:pt x="73" y="14"/>
                  </a:cubicBezTo>
                  <a:cubicBezTo>
                    <a:pt x="74" y="15"/>
                    <a:pt x="75" y="15"/>
                    <a:pt x="77" y="15"/>
                  </a:cubicBezTo>
                  <a:cubicBezTo>
                    <a:pt x="78" y="15"/>
                    <a:pt x="79" y="15"/>
                    <a:pt x="80" y="14"/>
                  </a:cubicBezTo>
                  <a:cubicBezTo>
                    <a:pt x="83" y="13"/>
                    <a:pt x="83" y="11"/>
                    <a:pt x="80" y="9"/>
                  </a:cubicBezTo>
                  <a:cubicBezTo>
                    <a:pt x="70" y="3"/>
                    <a:pt x="56"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211" name="Freeform 238"/>
            <p:cNvSpPr>
              <a:spLocks/>
            </p:cNvSpPr>
            <p:nvPr/>
          </p:nvSpPr>
          <p:spPr bwMode="auto">
            <a:xfrm>
              <a:off x="2361" y="1824"/>
              <a:ext cx="283" cy="127"/>
            </a:xfrm>
            <a:custGeom>
              <a:avLst/>
              <a:gdLst>
                <a:gd name="T0" fmla="*/ 20 w 40"/>
                <a:gd name="T1" fmla="*/ 0 h 18"/>
                <a:gd name="T2" fmla="*/ 2 w 40"/>
                <a:gd name="T3" fmla="*/ 4 h 18"/>
                <a:gd name="T4" fmla="*/ 2 w 40"/>
                <a:gd name="T5" fmla="*/ 7 h 18"/>
                <a:gd name="T6" fmla="*/ 18 w 40"/>
                <a:gd name="T7" fmla="*/ 17 h 18"/>
                <a:gd name="T8" fmla="*/ 20 w 40"/>
                <a:gd name="T9" fmla="*/ 18 h 18"/>
                <a:gd name="T10" fmla="*/ 23 w 40"/>
                <a:gd name="T11" fmla="*/ 17 h 18"/>
                <a:gd name="T12" fmla="*/ 39 w 40"/>
                <a:gd name="T13" fmla="*/ 7 h 18"/>
                <a:gd name="T14" fmla="*/ 39 w 40"/>
                <a:gd name="T15" fmla="*/ 4 h 18"/>
                <a:gd name="T16" fmla="*/ 20 w 4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8">
                  <a:moveTo>
                    <a:pt x="20" y="0"/>
                  </a:moveTo>
                  <a:cubicBezTo>
                    <a:pt x="13" y="0"/>
                    <a:pt x="7" y="1"/>
                    <a:pt x="2" y="4"/>
                  </a:cubicBezTo>
                  <a:cubicBezTo>
                    <a:pt x="0" y="5"/>
                    <a:pt x="0" y="6"/>
                    <a:pt x="2" y="7"/>
                  </a:cubicBezTo>
                  <a:cubicBezTo>
                    <a:pt x="18" y="17"/>
                    <a:pt x="18" y="17"/>
                    <a:pt x="18" y="17"/>
                  </a:cubicBezTo>
                  <a:cubicBezTo>
                    <a:pt x="18" y="17"/>
                    <a:pt x="19" y="18"/>
                    <a:pt x="20" y="18"/>
                  </a:cubicBezTo>
                  <a:cubicBezTo>
                    <a:pt x="21" y="18"/>
                    <a:pt x="22" y="17"/>
                    <a:pt x="23" y="17"/>
                  </a:cubicBezTo>
                  <a:cubicBezTo>
                    <a:pt x="39" y="7"/>
                    <a:pt x="39" y="7"/>
                    <a:pt x="39" y="7"/>
                  </a:cubicBezTo>
                  <a:cubicBezTo>
                    <a:pt x="40" y="6"/>
                    <a:pt x="40" y="5"/>
                    <a:pt x="39" y="4"/>
                  </a:cubicBezTo>
                  <a:cubicBezTo>
                    <a:pt x="34" y="1"/>
                    <a:pt x="27"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grpSp>
      <p:grpSp>
        <p:nvGrpSpPr>
          <p:cNvPr id="212" name="Group 5"/>
          <p:cNvGrpSpPr>
            <a:grpSpLocks noChangeAspect="1"/>
          </p:cNvGrpSpPr>
          <p:nvPr/>
        </p:nvGrpSpPr>
        <p:grpSpPr bwMode="auto">
          <a:xfrm>
            <a:off x="6187864" y="1139747"/>
            <a:ext cx="2885344" cy="1186171"/>
            <a:chOff x="1850" y="2004"/>
            <a:chExt cx="2396" cy="985"/>
          </a:xfrm>
        </p:grpSpPr>
        <p:sp>
          <p:nvSpPr>
            <p:cNvPr id="213" name="AutoShape 4"/>
            <p:cNvSpPr>
              <a:spLocks noChangeAspect="1" noChangeArrowheads="1" noTextEdit="1"/>
            </p:cNvSpPr>
            <p:nvPr/>
          </p:nvSpPr>
          <p:spPr bwMode="auto">
            <a:xfrm>
              <a:off x="1850" y="2004"/>
              <a:ext cx="2112"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14" name="Freeform 6"/>
            <p:cNvSpPr>
              <a:spLocks/>
            </p:cNvSpPr>
            <p:nvPr/>
          </p:nvSpPr>
          <p:spPr bwMode="auto">
            <a:xfrm>
              <a:off x="2126" y="2004"/>
              <a:ext cx="567" cy="283"/>
            </a:xfrm>
            <a:custGeom>
              <a:avLst/>
              <a:gdLst>
                <a:gd name="T0" fmla="*/ 284 w 567"/>
                <a:gd name="T1" fmla="*/ 0 h 283"/>
                <a:gd name="T2" fmla="*/ 0 w 567"/>
                <a:gd name="T3" fmla="*/ 142 h 283"/>
                <a:gd name="T4" fmla="*/ 284 w 567"/>
                <a:gd name="T5" fmla="*/ 283 h 283"/>
                <a:gd name="T6" fmla="*/ 567 w 567"/>
                <a:gd name="T7" fmla="*/ 142 h 283"/>
                <a:gd name="T8" fmla="*/ 284 w 567"/>
                <a:gd name="T9" fmla="*/ 0 h 283"/>
              </a:gdLst>
              <a:ahLst/>
              <a:cxnLst>
                <a:cxn ang="0">
                  <a:pos x="T0" y="T1"/>
                </a:cxn>
                <a:cxn ang="0">
                  <a:pos x="T2" y="T3"/>
                </a:cxn>
                <a:cxn ang="0">
                  <a:pos x="T4" y="T5"/>
                </a:cxn>
                <a:cxn ang="0">
                  <a:pos x="T6" y="T7"/>
                </a:cxn>
                <a:cxn ang="0">
                  <a:pos x="T8" y="T9"/>
                </a:cxn>
              </a:cxnLst>
              <a:rect l="0" t="0" r="r" b="b"/>
              <a:pathLst>
                <a:path w="567" h="283">
                  <a:moveTo>
                    <a:pt x="284" y="0"/>
                  </a:moveTo>
                  <a:lnTo>
                    <a:pt x="0" y="142"/>
                  </a:lnTo>
                  <a:lnTo>
                    <a:pt x="284" y="283"/>
                  </a:lnTo>
                  <a:lnTo>
                    <a:pt x="567" y="142"/>
                  </a:lnTo>
                  <a:lnTo>
                    <a:pt x="284" y="0"/>
                  </a:lnTo>
                  <a:close/>
                </a:path>
              </a:pathLst>
            </a:custGeom>
            <a:solidFill>
              <a:srgbClr val="409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15" name="Freeform 7"/>
            <p:cNvSpPr>
              <a:spLocks/>
            </p:cNvSpPr>
            <p:nvPr/>
          </p:nvSpPr>
          <p:spPr bwMode="auto">
            <a:xfrm>
              <a:off x="2126" y="2245"/>
              <a:ext cx="567" cy="177"/>
            </a:xfrm>
            <a:custGeom>
              <a:avLst/>
              <a:gdLst>
                <a:gd name="T0" fmla="*/ 71 w 567"/>
                <a:gd name="T1" fmla="*/ 0 h 177"/>
                <a:gd name="T2" fmla="*/ 0 w 567"/>
                <a:gd name="T3" fmla="*/ 35 h 177"/>
                <a:gd name="T4" fmla="*/ 284 w 567"/>
                <a:gd name="T5" fmla="*/ 177 h 177"/>
                <a:gd name="T6" fmla="*/ 567 w 567"/>
                <a:gd name="T7" fmla="*/ 35 h 177"/>
                <a:gd name="T8" fmla="*/ 497 w 567"/>
                <a:gd name="T9" fmla="*/ 0 h 177"/>
                <a:gd name="T10" fmla="*/ 284 w 567"/>
                <a:gd name="T11" fmla="*/ 106 h 177"/>
                <a:gd name="T12" fmla="*/ 71 w 56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567" h="177">
                  <a:moveTo>
                    <a:pt x="71" y="0"/>
                  </a:moveTo>
                  <a:lnTo>
                    <a:pt x="0" y="35"/>
                  </a:lnTo>
                  <a:lnTo>
                    <a:pt x="284" y="177"/>
                  </a:lnTo>
                  <a:lnTo>
                    <a:pt x="567" y="35"/>
                  </a:lnTo>
                  <a:lnTo>
                    <a:pt x="497" y="0"/>
                  </a:lnTo>
                  <a:lnTo>
                    <a:pt x="284" y="106"/>
                  </a:lnTo>
                  <a:lnTo>
                    <a:pt x="71" y="0"/>
                  </a:lnTo>
                  <a:close/>
                </a:path>
              </a:pathLst>
            </a:custGeom>
            <a:solidFill>
              <a:srgbClr val="409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16" name="Freeform 8"/>
            <p:cNvSpPr>
              <a:spLocks/>
            </p:cNvSpPr>
            <p:nvPr/>
          </p:nvSpPr>
          <p:spPr bwMode="auto">
            <a:xfrm>
              <a:off x="2126" y="2387"/>
              <a:ext cx="567" cy="177"/>
            </a:xfrm>
            <a:custGeom>
              <a:avLst/>
              <a:gdLst>
                <a:gd name="T0" fmla="*/ 71 w 567"/>
                <a:gd name="T1" fmla="*/ 0 h 177"/>
                <a:gd name="T2" fmla="*/ 0 w 567"/>
                <a:gd name="T3" fmla="*/ 35 h 177"/>
                <a:gd name="T4" fmla="*/ 284 w 567"/>
                <a:gd name="T5" fmla="*/ 177 h 177"/>
                <a:gd name="T6" fmla="*/ 567 w 567"/>
                <a:gd name="T7" fmla="*/ 35 h 177"/>
                <a:gd name="T8" fmla="*/ 497 w 567"/>
                <a:gd name="T9" fmla="*/ 0 h 177"/>
                <a:gd name="T10" fmla="*/ 284 w 567"/>
                <a:gd name="T11" fmla="*/ 106 h 177"/>
                <a:gd name="T12" fmla="*/ 71 w 56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567" h="177">
                  <a:moveTo>
                    <a:pt x="71" y="0"/>
                  </a:moveTo>
                  <a:lnTo>
                    <a:pt x="0" y="35"/>
                  </a:lnTo>
                  <a:lnTo>
                    <a:pt x="284" y="177"/>
                  </a:lnTo>
                  <a:lnTo>
                    <a:pt x="567" y="35"/>
                  </a:lnTo>
                  <a:lnTo>
                    <a:pt x="497" y="0"/>
                  </a:lnTo>
                  <a:lnTo>
                    <a:pt x="284" y="106"/>
                  </a:lnTo>
                  <a:lnTo>
                    <a:pt x="71" y="0"/>
                  </a:lnTo>
                  <a:close/>
                </a:path>
              </a:pathLst>
            </a:custGeom>
            <a:solidFill>
              <a:srgbClr val="409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17" name="Freeform 9"/>
            <p:cNvSpPr>
              <a:spLocks/>
            </p:cNvSpPr>
            <p:nvPr/>
          </p:nvSpPr>
          <p:spPr bwMode="auto">
            <a:xfrm>
              <a:off x="2126" y="2528"/>
              <a:ext cx="567" cy="178"/>
            </a:xfrm>
            <a:custGeom>
              <a:avLst/>
              <a:gdLst>
                <a:gd name="T0" fmla="*/ 71 w 567"/>
                <a:gd name="T1" fmla="*/ 0 h 178"/>
                <a:gd name="T2" fmla="*/ 0 w 567"/>
                <a:gd name="T3" fmla="*/ 36 h 178"/>
                <a:gd name="T4" fmla="*/ 284 w 567"/>
                <a:gd name="T5" fmla="*/ 178 h 178"/>
                <a:gd name="T6" fmla="*/ 567 w 567"/>
                <a:gd name="T7" fmla="*/ 36 h 178"/>
                <a:gd name="T8" fmla="*/ 497 w 567"/>
                <a:gd name="T9" fmla="*/ 0 h 178"/>
                <a:gd name="T10" fmla="*/ 284 w 567"/>
                <a:gd name="T11" fmla="*/ 107 h 178"/>
                <a:gd name="T12" fmla="*/ 71 w 567"/>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567" h="178">
                  <a:moveTo>
                    <a:pt x="71" y="0"/>
                  </a:moveTo>
                  <a:lnTo>
                    <a:pt x="0" y="36"/>
                  </a:lnTo>
                  <a:lnTo>
                    <a:pt x="284" y="178"/>
                  </a:lnTo>
                  <a:lnTo>
                    <a:pt x="567" y="36"/>
                  </a:lnTo>
                  <a:lnTo>
                    <a:pt x="497" y="0"/>
                  </a:lnTo>
                  <a:lnTo>
                    <a:pt x="284" y="107"/>
                  </a:lnTo>
                  <a:lnTo>
                    <a:pt x="71" y="0"/>
                  </a:lnTo>
                  <a:close/>
                </a:path>
              </a:pathLst>
            </a:custGeom>
            <a:solidFill>
              <a:srgbClr val="409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18" name="Freeform 10"/>
            <p:cNvSpPr>
              <a:spLocks/>
            </p:cNvSpPr>
            <p:nvPr/>
          </p:nvSpPr>
          <p:spPr bwMode="auto">
            <a:xfrm>
              <a:off x="2126" y="2670"/>
              <a:ext cx="567" cy="177"/>
            </a:xfrm>
            <a:custGeom>
              <a:avLst/>
              <a:gdLst>
                <a:gd name="T0" fmla="*/ 71 w 567"/>
                <a:gd name="T1" fmla="*/ 0 h 177"/>
                <a:gd name="T2" fmla="*/ 0 w 567"/>
                <a:gd name="T3" fmla="*/ 36 h 177"/>
                <a:gd name="T4" fmla="*/ 284 w 567"/>
                <a:gd name="T5" fmla="*/ 177 h 177"/>
                <a:gd name="T6" fmla="*/ 567 w 567"/>
                <a:gd name="T7" fmla="*/ 36 h 177"/>
                <a:gd name="T8" fmla="*/ 497 w 567"/>
                <a:gd name="T9" fmla="*/ 0 h 177"/>
                <a:gd name="T10" fmla="*/ 284 w 567"/>
                <a:gd name="T11" fmla="*/ 106 h 177"/>
                <a:gd name="T12" fmla="*/ 71 w 56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567" h="177">
                  <a:moveTo>
                    <a:pt x="71" y="0"/>
                  </a:moveTo>
                  <a:lnTo>
                    <a:pt x="0" y="36"/>
                  </a:lnTo>
                  <a:lnTo>
                    <a:pt x="284" y="177"/>
                  </a:lnTo>
                  <a:lnTo>
                    <a:pt x="567" y="36"/>
                  </a:lnTo>
                  <a:lnTo>
                    <a:pt x="497" y="0"/>
                  </a:lnTo>
                  <a:lnTo>
                    <a:pt x="284" y="106"/>
                  </a:lnTo>
                  <a:lnTo>
                    <a:pt x="71" y="0"/>
                  </a:lnTo>
                  <a:close/>
                </a:path>
              </a:pathLst>
            </a:custGeom>
            <a:solidFill>
              <a:srgbClr val="409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19" name="Freeform 11"/>
            <p:cNvSpPr>
              <a:spLocks/>
            </p:cNvSpPr>
            <p:nvPr/>
          </p:nvSpPr>
          <p:spPr bwMode="auto">
            <a:xfrm>
              <a:off x="2126" y="2812"/>
              <a:ext cx="567" cy="177"/>
            </a:xfrm>
            <a:custGeom>
              <a:avLst/>
              <a:gdLst>
                <a:gd name="T0" fmla="*/ 71 w 567"/>
                <a:gd name="T1" fmla="*/ 0 h 177"/>
                <a:gd name="T2" fmla="*/ 0 w 567"/>
                <a:gd name="T3" fmla="*/ 35 h 177"/>
                <a:gd name="T4" fmla="*/ 284 w 567"/>
                <a:gd name="T5" fmla="*/ 177 h 177"/>
                <a:gd name="T6" fmla="*/ 567 w 567"/>
                <a:gd name="T7" fmla="*/ 35 h 177"/>
                <a:gd name="T8" fmla="*/ 497 w 567"/>
                <a:gd name="T9" fmla="*/ 0 h 177"/>
                <a:gd name="T10" fmla="*/ 284 w 567"/>
                <a:gd name="T11" fmla="*/ 106 h 177"/>
                <a:gd name="T12" fmla="*/ 71 w 56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567" h="177">
                  <a:moveTo>
                    <a:pt x="71" y="0"/>
                  </a:moveTo>
                  <a:lnTo>
                    <a:pt x="0" y="35"/>
                  </a:lnTo>
                  <a:lnTo>
                    <a:pt x="284" y="177"/>
                  </a:lnTo>
                  <a:lnTo>
                    <a:pt x="567" y="35"/>
                  </a:lnTo>
                  <a:lnTo>
                    <a:pt x="497" y="0"/>
                  </a:lnTo>
                  <a:lnTo>
                    <a:pt x="284" y="106"/>
                  </a:lnTo>
                  <a:lnTo>
                    <a:pt x="71" y="0"/>
                  </a:lnTo>
                  <a:close/>
                </a:path>
              </a:pathLst>
            </a:custGeom>
            <a:solidFill>
              <a:srgbClr val="409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0" name="Oval 12"/>
            <p:cNvSpPr>
              <a:spLocks noChangeArrowheads="1"/>
            </p:cNvSpPr>
            <p:nvPr/>
          </p:nvSpPr>
          <p:spPr bwMode="auto">
            <a:xfrm>
              <a:off x="2672" y="2117"/>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1" name="Oval 13"/>
            <p:cNvSpPr>
              <a:spLocks noChangeArrowheads="1"/>
            </p:cNvSpPr>
            <p:nvPr/>
          </p:nvSpPr>
          <p:spPr bwMode="auto">
            <a:xfrm>
              <a:off x="2105" y="2120"/>
              <a:ext cx="50"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2" name="Oval 14"/>
            <p:cNvSpPr>
              <a:spLocks noChangeArrowheads="1"/>
            </p:cNvSpPr>
            <p:nvPr/>
          </p:nvSpPr>
          <p:spPr bwMode="auto">
            <a:xfrm>
              <a:off x="2105" y="2262"/>
              <a:ext cx="50" cy="50"/>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3" name="Oval 15"/>
            <p:cNvSpPr>
              <a:spLocks noChangeArrowheads="1"/>
            </p:cNvSpPr>
            <p:nvPr/>
          </p:nvSpPr>
          <p:spPr bwMode="auto">
            <a:xfrm>
              <a:off x="2105" y="2404"/>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4" name="Oval 16"/>
            <p:cNvSpPr>
              <a:spLocks noChangeArrowheads="1"/>
            </p:cNvSpPr>
            <p:nvPr/>
          </p:nvSpPr>
          <p:spPr bwMode="auto">
            <a:xfrm>
              <a:off x="2105" y="2546"/>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5" name="Oval 17"/>
            <p:cNvSpPr>
              <a:spLocks noChangeArrowheads="1"/>
            </p:cNvSpPr>
            <p:nvPr/>
          </p:nvSpPr>
          <p:spPr bwMode="auto">
            <a:xfrm>
              <a:off x="2105" y="2687"/>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6" name="Oval 18"/>
            <p:cNvSpPr>
              <a:spLocks noChangeArrowheads="1"/>
            </p:cNvSpPr>
            <p:nvPr/>
          </p:nvSpPr>
          <p:spPr bwMode="auto">
            <a:xfrm>
              <a:off x="2105" y="2822"/>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7" name="Line 19"/>
            <p:cNvSpPr>
              <a:spLocks noChangeShapeType="1"/>
            </p:cNvSpPr>
            <p:nvPr/>
          </p:nvSpPr>
          <p:spPr bwMode="auto">
            <a:xfrm>
              <a:off x="2693" y="2142"/>
              <a:ext cx="171" cy="0"/>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8" name="Oval 20"/>
            <p:cNvSpPr>
              <a:spLocks noChangeArrowheads="1"/>
            </p:cNvSpPr>
            <p:nvPr/>
          </p:nvSpPr>
          <p:spPr bwMode="auto">
            <a:xfrm>
              <a:off x="2672" y="2259"/>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29" name="Line 21"/>
            <p:cNvSpPr>
              <a:spLocks noChangeShapeType="1"/>
            </p:cNvSpPr>
            <p:nvPr/>
          </p:nvSpPr>
          <p:spPr bwMode="auto">
            <a:xfrm>
              <a:off x="2693" y="2285"/>
              <a:ext cx="171" cy="0"/>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0" name="Oval 22"/>
            <p:cNvSpPr>
              <a:spLocks noChangeArrowheads="1"/>
            </p:cNvSpPr>
            <p:nvPr/>
          </p:nvSpPr>
          <p:spPr bwMode="auto">
            <a:xfrm>
              <a:off x="2672" y="2401"/>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1" name="Line 23"/>
            <p:cNvSpPr>
              <a:spLocks noChangeShapeType="1"/>
            </p:cNvSpPr>
            <p:nvPr/>
          </p:nvSpPr>
          <p:spPr bwMode="auto">
            <a:xfrm>
              <a:off x="2693" y="2426"/>
              <a:ext cx="171" cy="0"/>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2" name="Oval 24"/>
            <p:cNvSpPr>
              <a:spLocks noChangeArrowheads="1"/>
            </p:cNvSpPr>
            <p:nvPr/>
          </p:nvSpPr>
          <p:spPr bwMode="auto">
            <a:xfrm>
              <a:off x="2672" y="2543"/>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3" name="Oval 25"/>
            <p:cNvSpPr>
              <a:spLocks noChangeArrowheads="1"/>
            </p:cNvSpPr>
            <p:nvPr/>
          </p:nvSpPr>
          <p:spPr bwMode="auto">
            <a:xfrm>
              <a:off x="1857" y="2472"/>
              <a:ext cx="51" cy="51"/>
            </a:xfrm>
            <a:prstGeom prst="ellipse">
              <a:avLst/>
            </a:prstGeom>
            <a:solidFill>
              <a:srgbClr val="4099D4"/>
            </a:solidFill>
            <a:ln w="11113"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4" name="Line 26"/>
            <p:cNvSpPr>
              <a:spLocks noChangeShapeType="1"/>
            </p:cNvSpPr>
            <p:nvPr/>
          </p:nvSpPr>
          <p:spPr bwMode="auto">
            <a:xfrm>
              <a:off x="2693" y="2569"/>
              <a:ext cx="171" cy="0"/>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5" name="Oval 27"/>
            <p:cNvSpPr>
              <a:spLocks noChangeArrowheads="1"/>
            </p:cNvSpPr>
            <p:nvPr/>
          </p:nvSpPr>
          <p:spPr bwMode="auto">
            <a:xfrm>
              <a:off x="2672" y="2684"/>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6" name="Line 28"/>
            <p:cNvSpPr>
              <a:spLocks noChangeShapeType="1"/>
            </p:cNvSpPr>
            <p:nvPr/>
          </p:nvSpPr>
          <p:spPr bwMode="auto">
            <a:xfrm>
              <a:off x="2693" y="2709"/>
              <a:ext cx="171" cy="0"/>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7" name="Oval 29"/>
            <p:cNvSpPr>
              <a:spLocks noChangeArrowheads="1"/>
            </p:cNvSpPr>
            <p:nvPr/>
          </p:nvSpPr>
          <p:spPr bwMode="auto">
            <a:xfrm>
              <a:off x="2672" y="2822"/>
              <a:ext cx="51" cy="51"/>
            </a:xfrm>
            <a:prstGeom prst="ellipse">
              <a:avLst/>
            </a:prstGeom>
            <a:solidFill>
              <a:srgbClr val="4099D4"/>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8" name="Line 30"/>
            <p:cNvSpPr>
              <a:spLocks noChangeShapeType="1"/>
            </p:cNvSpPr>
            <p:nvPr/>
          </p:nvSpPr>
          <p:spPr bwMode="auto">
            <a:xfrm>
              <a:off x="2693" y="2848"/>
              <a:ext cx="171" cy="0"/>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39" name="Oval 31"/>
            <p:cNvSpPr>
              <a:spLocks noChangeArrowheads="1"/>
            </p:cNvSpPr>
            <p:nvPr/>
          </p:nvSpPr>
          <p:spPr bwMode="auto">
            <a:xfrm>
              <a:off x="2864" y="2053"/>
              <a:ext cx="177" cy="171"/>
            </a:xfrm>
            <a:prstGeom prst="ellipse">
              <a:avLst/>
            </a:prstGeom>
            <a:solidFill>
              <a:schemeClr val="accent5"/>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0" name="Oval 32"/>
            <p:cNvSpPr>
              <a:spLocks noChangeArrowheads="1"/>
            </p:cNvSpPr>
            <p:nvPr/>
          </p:nvSpPr>
          <p:spPr bwMode="auto">
            <a:xfrm>
              <a:off x="2864" y="2053"/>
              <a:ext cx="177" cy="171"/>
            </a:xfrm>
            <a:prstGeom prst="ellipse">
              <a:avLst/>
            </a:pr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1" name="Oval 33"/>
            <p:cNvSpPr>
              <a:spLocks noChangeArrowheads="1"/>
            </p:cNvSpPr>
            <p:nvPr/>
          </p:nvSpPr>
          <p:spPr bwMode="auto">
            <a:xfrm>
              <a:off x="2864" y="2195"/>
              <a:ext cx="177" cy="170"/>
            </a:xfrm>
            <a:prstGeom prst="ellipse">
              <a:avLst/>
            </a:prstGeom>
            <a:solidFill>
              <a:schemeClr val="accent5"/>
            </a:solidFill>
            <a:ln w="11113"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2" name="Oval 34"/>
            <p:cNvSpPr>
              <a:spLocks noChangeArrowheads="1"/>
            </p:cNvSpPr>
            <p:nvPr/>
          </p:nvSpPr>
          <p:spPr bwMode="auto">
            <a:xfrm>
              <a:off x="2864" y="2195"/>
              <a:ext cx="177" cy="170"/>
            </a:xfrm>
            <a:prstGeom prst="ellipse">
              <a:avLst/>
            </a:pr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3" name="Oval 35"/>
            <p:cNvSpPr>
              <a:spLocks noChangeArrowheads="1"/>
            </p:cNvSpPr>
            <p:nvPr/>
          </p:nvSpPr>
          <p:spPr bwMode="auto">
            <a:xfrm>
              <a:off x="2864" y="2330"/>
              <a:ext cx="177" cy="177"/>
            </a:xfrm>
            <a:prstGeom prst="ellipse">
              <a:avLst/>
            </a:prstGeom>
            <a:solidFill>
              <a:schemeClr val="accent5"/>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4" name="Oval 36"/>
            <p:cNvSpPr>
              <a:spLocks noChangeArrowheads="1"/>
            </p:cNvSpPr>
            <p:nvPr/>
          </p:nvSpPr>
          <p:spPr bwMode="auto">
            <a:xfrm>
              <a:off x="2864" y="2330"/>
              <a:ext cx="177" cy="177"/>
            </a:xfrm>
            <a:prstGeom prst="ellipse">
              <a:avLst/>
            </a:pr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5" name="Oval 37"/>
            <p:cNvSpPr>
              <a:spLocks noChangeArrowheads="1"/>
            </p:cNvSpPr>
            <p:nvPr/>
          </p:nvSpPr>
          <p:spPr bwMode="auto">
            <a:xfrm>
              <a:off x="2864" y="2472"/>
              <a:ext cx="177" cy="177"/>
            </a:xfrm>
            <a:prstGeom prst="ellipse">
              <a:avLst/>
            </a:prstGeom>
            <a:solidFill>
              <a:schemeClr val="accent5"/>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6" name="Oval 38"/>
            <p:cNvSpPr>
              <a:spLocks noChangeArrowheads="1"/>
            </p:cNvSpPr>
            <p:nvPr/>
          </p:nvSpPr>
          <p:spPr bwMode="auto">
            <a:xfrm>
              <a:off x="2864" y="2472"/>
              <a:ext cx="177" cy="177"/>
            </a:xfrm>
            <a:prstGeom prst="ellipse">
              <a:avLst/>
            </a:pr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7" name="Oval 39"/>
            <p:cNvSpPr>
              <a:spLocks noChangeArrowheads="1"/>
            </p:cNvSpPr>
            <p:nvPr/>
          </p:nvSpPr>
          <p:spPr bwMode="auto">
            <a:xfrm>
              <a:off x="2864" y="2613"/>
              <a:ext cx="177" cy="178"/>
            </a:xfrm>
            <a:prstGeom prst="ellipse">
              <a:avLst/>
            </a:prstGeom>
            <a:solidFill>
              <a:schemeClr val="accent5"/>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8" name="Oval 40"/>
            <p:cNvSpPr>
              <a:spLocks noChangeArrowheads="1"/>
            </p:cNvSpPr>
            <p:nvPr/>
          </p:nvSpPr>
          <p:spPr bwMode="auto">
            <a:xfrm>
              <a:off x="2864" y="2613"/>
              <a:ext cx="177" cy="178"/>
            </a:xfrm>
            <a:prstGeom prst="ellipse">
              <a:avLst/>
            </a:pr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49" name="Oval 41"/>
            <p:cNvSpPr>
              <a:spLocks noChangeArrowheads="1"/>
            </p:cNvSpPr>
            <p:nvPr/>
          </p:nvSpPr>
          <p:spPr bwMode="auto">
            <a:xfrm>
              <a:off x="2864" y="2755"/>
              <a:ext cx="177" cy="177"/>
            </a:xfrm>
            <a:prstGeom prst="ellipse">
              <a:avLst/>
            </a:prstGeom>
            <a:solidFill>
              <a:schemeClr val="accent5"/>
            </a:solidFill>
            <a:ln w="19050" cap="flat">
              <a:solidFill>
                <a:srgbClr val="FFFFFF"/>
              </a:solidFill>
              <a:prstDash val="solid"/>
              <a:miter lim="800000"/>
              <a:headEnd/>
              <a:tailEnd/>
            </a:ln>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50" name="Oval 42"/>
            <p:cNvSpPr>
              <a:spLocks noChangeArrowheads="1"/>
            </p:cNvSpPr>
            <p:nvPr/>
          </p:nvSpPr>
          <p:spPr bwMode="auto">
            <a:xfrm>
              <a:off x="2864" y="2755"/>
              <a:ext cx="177" cy="177"/>
            </a:xfrm>
            <a:prstGeom prst="ellipse">
              <a:avLst/>
            </a:pr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51" name="Rectangle 43"/>
            <p:cNvSpPr>
              <a:spLocks noChangeArrowheads="1"/>
            </p:cNvSpPr>
            <p:nvPr/>
          </p:nvSpPr>
          <p:spPr bwMode="auto">
            <a:xfrm>
              <a:off x="2906" y="2089"/>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720" dirty="0">
                  <a:solidFill>
                    <a:srgbClr val="FFFFFF"/>
                  </a:solidFill>
                  <a:latin typeface="Flexo Black" charset="0"/>
                  <a:ea typeface="+mn-ea"/>
                </a:rPr>
                <a:t>L7</a:t>
              </a:r>
              <a:endParaRPr lang="en-US" altLang="en-US" sz="720" dirty="0">
                <a:solidFill>
                  <a:srgbClr val="2C2E34"/>
                </a:solidFill>
                <a:ea typeface="+mn-ea"/>
              </a:endParaRPr>
            </a:p>
          </p:txBody>
        </p:sp>
        <p:sp>
          <p:nvSpPr>
            <p:cNvPr id="252" name="Rectangle 44"/>
            <p:cNvSpPr>
              <a:spLocks noChangeArrowheads="1"/>
            </p:cNvSpPr>
            <p:nvPr/>
          </p:nvSpPr>
          <p:spPr bwMode="auto">
            <a:xfrm>
              <a:off x="2906" y="2231"/>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720" dirty="0">
                  <a:solidFill>
                    <a:srgbClr val="FFFFFF"/>
                  </a:solidFill>
                  <a:latin typeface="Flexo Black" charset="0"/>
                  <a:ea typeface="+mn-ea"/>
                </a:rPr>
                <a:t>L6</a:t>
              </a:r>
              <a:endParaRPr lang="en-US" altLang="en-US" sz="720" dirty="0">
                <a:solidFill>
                  <a:srgbClr val="2C2E34"/>
                </a:solidFill>
                <a:ea typeface="+mn-ea"/>
              </a:endParaRPr>
            </a:p>
          </p:txBody>
        </p:sp>
        <p:sp>
          <p:nvSpPr>
            <p:cNvPr id="253" name="Rectangle 45"/>
            <p:cNvSpPr>
              <a:spLocks noChangeArrowheads="1"/>
            </p:cNvSpPr>
            <p:nvPr/>
          </p:nvSpPr>
          <p:spPr bwMode="auto">
            <a:xfrm>
              <a:off x="2949" y="2231"/>
              <a:ext cx="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endParaRPr lang="en-US" altLang="en-US" sz="720" dirty="0">
                <a:solidFill>
                  <a:srgbClr val="2C2E34"/>
                </a:solidFill>
                <a:ea typeface="+mn-ea"/>
              </a:endParaRPr>
            </a:p>
          </p:txBody>
        </p:sp>
        <p:sp>
          <p:nvSpPr>
            <p:cNvPr id="254" name="Rectangle 46"/>
            <p:cNvSpPr>
              <a:spLocks noChangeArrowheads="1"/>
            </p:cNvSpPr>
            <p:nvPr/>
          </p:nvSpPr>
          <p:spPr bwMode="auto">
            <a:xfrm>
              <a:off x="2906" y="2372"/>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720" dirty="0">
                  <a:solidFill>
                    <a:srgbClr val="FFFFFF"/>
                  </a:solidFill>
                  <a:latin typeface="Flexo Black" charset="0"/>
                  <a:ea typeface="+mn-ea"/>
                </a:rPr>
                <a:t>L5</a:t>
              </a:r>
              <a:endParaRPr lang="en-US" altLang="en-US" sz="720" dirty="0">
                <a:solidFill>
                  <a:srgbClr val="2C2E34"/>
                </a:solidFill>
                <a:ea typeface="+mn-ea"/>
              </a:endParaRPr>
            </a:p>
          </p:txBody>
        </p:sp>
        <p:sp>
          <p:nvSpPr>
            <p:cNvPr id="255" name="Rectangle 47"/>
            <p:cNvSpPr>
              <a:spLocks noChangeArrowheads="1"/>
            </p:cNvSpPr>
            <p:nvPr/>
          </p:nvSpPr>
          <p:spPr bwMode="auto">
            <a:xfrm>
              <a:off x="2906" y="2514"/>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720" dirty="0">
                  <a:solidFill>
                    <a:srgbClr val="FFFFFF"/>
                  </a:solidFill>
                  <a:latin typeface="Flexo Black" charset="0"/>
                  <a:ea typeface="+mn-ea"/>
                </a:rPr>
                <a:t>L4</a:t>
              </a:r>
              <a:endParaRPr lang="en-US" altLang="en-US" sz="720" dirty="0">
                <a:solidFill>
                  <a:srgbClr val="2C2E34"/>
                </a:solidFill>
                <a:ea typeface="+mn-ea"/>
              </a:endParaRPr>
            </a:p>
          </p:txBody>
        </p:sp>
        <p:sp>
          <p:nvSpPr>
            <p:cNvPr id="256" name="Rectangle 49"/>
            <p:cNvSpPr>
              <a:spLocks noChangeArrowheads="1"/>
            </p:cNvSpPr>
            <p:nvPr/>
          </p:nvSpPr>
          <p:spPr bwMode="auto">
            <a:xfrm>
              <a:off x="2906" y="2656"/>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720" dirty="0">
                  <a:solidFill>
                    <a:srgbClr val="FFFFFF"/>
                  </a:solidFill>
                  <a:latin typeface="Flexo Black" charset="0"/>
                  <a:ea typeface="+mn-ea"/>
                </a:rPr>
                <a:t>L3</a:t>
              </a:r>
              <a:endParaRPr lang="en-US" altLang="en-US" sz="720" dirty="0">
                <a:solidFill>
                  <a:srgbClr val="2C2E34"/>
                </a:solidFill>
                <a:ea typeface="+mn-ea"/>
              </a:endParaRPr>
            </a:p>
          </p:txBody>
        </p:sp>
        <p:sp>
          <p:nvSpPr>
            <p:cNvPr id="257" name="Rectangle 50"/>
            <p:cNvSpPr>
              <a:spLocks noChangeArrowheads="1"/>
            </p:cNvSpPr>
            <p:nvPr/>
          </p:nvSpPr>
          <p:spPr bwMode="auto">
            <a:xfrm>
              <a:off x="2906" y="2798"/>
              <a:ext cx="85"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720" dirty="0">
                  <a:solidFill>
                    <a:srgbClr val="FFFFFF"/>
                  </a:solidFill>
                  <a:latin typeface="Flexo Black" charset="0"/>
                  <a:ea typeface="+mn-ea"/>
                </a:rPr>
                <a:t>L2</a:t>
              </a:r>
              <a:endParaRPr lang="en-US" altLang="en-US" sz="720" dirty="0">
                <a:solidFill>
                  <a:srgbClr val="2C2E34"/>
                </a:solidFill>
                <a:ea typeface="+mn-ea"/>
              </a:endParaRPr>
            </a:p>
          </p:txBody>
        </p:sp>
        <p:sp>
          <p:nvSpPr>
            <p:cNvPr id="258" name="Line 51"/>
            <p:cNvSpPr>
              <a:spLocks noChangeShapeType="1"/>
            </p:cNvSpPr>
            <p:nvPr/>
          </p:nvSpPr>
          <p:spPr bwMode="auto">
            <a:xfrm flipV="1">
              <a:off x="1878" y="2146"/>
              <a:ext cx="248" cy="347"/>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59" name="Line 52"/>
            <p:cNvSpPr>
              <a:spLocks noChangeShapeType="1"/>
            </p:cNvSpPr>
            <p:nvPr/>
          </p:nvSpPr>
          <p:spPr bwMode="auto">
            <a:xfrm flipV="1">
              <a:off x="1878" y="2422"/>
              <a:ext cx="248" cy="71"/>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60" name="Line 53"/>
            <p:cNvSpPr>
              <a:spLocks noChangeShapeType="1"/>
            </p:cNvSpPr>
            <p:nvPr/>
          </p:nvSpPr>
          <p:spPr bwMode="auto">
            <a:xfrm>
              <a:off x="1878" y="2493"/>
              <a:ext cx="248" cy="354"/>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61" name="Line 54"/>
            <p:cNvSpPr>
              <a:spLocks noChangeShapeType="1"/>
            </p:cNvSpPr>
            <p:nvPr/>
          </p:nvSpPr>
          <p:spPr bwMode="auto">
            <a:xfrm flipV="1">
              <a:off x="1878" y="2280"/>
              <a:ext cx="248" cy="213"/>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62" name="Line 55"/>
            <p:cNvSpPr>
              <a:spLocks noChangeShapeType="1"/>
            </p:cNvSpPr>
            <p:nvPr/>
          </p:nvSpPr>
          <p:spPr bwMode="auto">
            <a:xfrm>
              <a:off x="1878" y="2493"/>
              <a:ext cx="248" cy="213"/>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63" name="Line 56"/>
            <p:cNvSpPr>
              <a:spLocks noChangeShapeType="1"/>
            </p:cNvSpPr>
            <p:nvPr/>
          </p:nvSpPr>
          <p:spPr bwMode="auto">
            <a:xfrm>
              <a:off x="1878" y="2493"/>
              <a:ext cx="248" cy="71"/>
            </a:xfrm>
            <a:prstGeom prst="line">
              <a:avLst/>
            </a:prstGeom>
            <a:noFill/>
            <a:ln w="19050" cap="flat">
              <a:solidFill>
                <a:srgbClr val="4099D4"/>
              </a:solidFill>
              <a:prstDash val="solid"/>
              <a:miter lim="800000"/>
              <a:headEnd/>
              <a:tailEnd/>
            </a:ln>
            <a:extLst>
              <a:ext uri="{909E8E84-426E-40DD-AFC4-6F175D3DCCD1}">
                <a14:hiddenFill xmlns:a14="http://schemas.microsoft.com/office/drawing/2010/main">
                  <a:noFill/>
                </a14:hiddenFill>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latin typeface="Calibri" charset="0"/>
                <a:ea typeface="+mn-ea"/>
                <a:cs typeface="+mn-cs"/>
              </a:endParaRPr>
            </a:p>
          </p:txBody>
        </p:sp>
        <p:sp>
          <p:nvSpPr>
            <p:cNvPr id="264" name="Rectangle 57"/>
            <p:cNvSpPr>
              <a:spLocks noChangeArrowheads="1"/>
            </p:cNvSpPr>
            <p:nvPr/>
          </p:nvSpPr>
          <p:spPr bwMode="auto">
            <a:xfrm>
              <a:off x="3083" y="2075"/>
              <a:ext cx="116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945" dirty="0">
                  <a:solidFill>
                    <a:srgbClr val="2C2E34"/>
                  </a:solidFill>
                  <a:latin typeface="Flexo Medium" charset="0"/>
                  <a:ea typeface="Flexo Medium" charset="0"/>
                  <a:cs typeface="Flexo Medium" charset="0"/>
                </a:rPr>
                <a:t>Video/Voice Quality</a:t>
              </a:r>
            </a:p>
          </p:txBody>
        </p:sp>
        <p:sp>
          <p:nvSpPr>
            <p:cNvPr id="265" name="Rectangle 58"/>
            <p:cNvSpPr>
              <a:spLocks noChangeArrowheads="1"/>
            </p:cNvSpPr>
            <p:nvPr/>
          </p:nvSpPr>
          <p:spPr bwMode="auto">
            <a:xfrm>
              <a:off x="3083" y="2217"/>
              <a:ext cx="8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945" dirty="0">
                  <a:solidFill>
                    <a:srgbClr val="2C2E34"/>
                  </a:solidFill>
                  <a:latin typeface="Flexo Medium" charset="0"/>
                  <a:ea typeface="Flexo Medium" charset="0"/>
                  <a:cs typeface="Flexo Medium" charset="0"/>
                </a:rPr>
                <a:t>Server Latency</a:t>
              </a:r>
            </a:p>
          </p:txBody>
        </p:sp>
        <p:sp>
          <p:nvSpPr>
            <p:cNvPr id="266" name="Rectangle 59"/>
            <p:cNvSpPr>
              <a:spLocks noChangeArrowheads="1"/>
            </p:cNvSpPr>
            <p:nvPr/>
          </p:nvSpPr>
          <p:spPr bwMode="auto">
            <a:xfrm>
              <a:off x="3083" y="2436"/>
              <a:ext cx="8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945" dirty="0">
                  <a:solidFill>
                    <a:srgbClr val="2C2E34"/>
                  </a:solidFill>
                  <a:latin typeface="Flexo Medium" charset="0"/>
                  <a:ea typeface="Flexo Medium" charset="0"/>
                  <a:cs typeface="Flexo Medium" charset="0"/>
                </a:rPr>
                <a:t>TCP Throughput</a:t>
              </a:r>
            </a:p>
          </p:txBody>
        </p:sp>
        <p:sp>
          <p:nvSpPr>
            <p:cNvPr id="267" name="Rectangle 60"/>
            <p:cNvSpPr>
              <a:spLocks noChangeArrowheads="1"/>
            </p:cNvSpPr>
            <p:nvPr/>
          </p:nvSpPr>
          <p:spPr bwMode="auto">
            <a:xfrm>
              <a:off x="3083" y="2642"/>
              <a:ext cx="116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945" dirty="0">
                  <a:solidFill>
                    <a:srgbClr val="2C2E34"/>
                  </a:solidFill>
                  <a:latin typeface="Flexo Medium" charset="0"/>
                  <a:ea typeface="Flexo Medium" charset="0"/>
                  <a:cs typeface="Flexo Medium" charset="0"/>
                </a:rPr>
                <a:t>Loss, Delay, Jitter</a:t>
              </a:r>
            </a:p>
          </p:txBody>
        </p:sp>
        <p:sp>
          <p:nvSpPr>
            <p:cNvPr id="268" name="Rectangle 61"/>
            <p:cNvSpPr>
              <a:spLocks noChangeArrowheads="1"/>
            </p:cNvSpPr>
            <p:nvPr/>
          </p:nvSpPr>
          <p:spPr bwMode="auto">
            <a:xfrm>
              <a:off x="3083" y="2784"/>
              <a:ext cx="98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822960"/>
              <a:r>
                <a:rPr lang="en-US" altLang="en-US" sz="945" dirty="0">
                  <a:solidFill>
                    <a:srgbClr val="2C2E34"/>
                  </a:solidFill>
                  <a:latin typeface="Flexo Medium" charset="0"/>
                  <a:ea typeface="Flexo Medium" charset="0"/>
                  <a:cs typeface="Flexo Medium" charset="0"/>
                </a:rPr>
                <a:t>QoS Preservation</a:t>
              </a:r>
            </a:p>
          </p:txBody>
        </p:sp>
      </p:grpSp>
      <p:sp>
        <p:nvSpPr>
          <p:cNvPr id="170" name="Freeform 13"/>
          <p:cNvSpPr>
            <a:spLocks noChangeAspect="1" noEditPoints="1"/>
          </p:cNvSpPr>
          <p:nvPr/>
        </p:nvSpPr>
        <p:spPr bwMode="auto">
          <a:xfrm>
            <a:off x="3378285" y="1474380"/>
            <a:ext cx="1226600" cy="1165638"/>
          </a:xfrm>
          <a:custGeom>
            <a:avLst/>
            <a:gdLst>
              <a:gd name="T0" fmla="*/ 420 w 443"/>
              <a:gd name="T1" fmla="*/ 252 h 421"/>
              <a:gd name="T2" fmla="*/ 435 w 443"/>
              <a:gd name="T3" fmla="*/ 186 h 421"/>
              <a:gd name="T4" fmla="*/ 395 w 443"/>
              <a:gd name="T5" fmla="*/ 238 h 421"/>
              <a:gd name="T6" fmla="*/ 338 w 443"/>
              <a:gd name="T7" fmla="*/ 149 h 421"/>
              <a:gd name="T8" fmla="*/ 435 w 443"/>
              <a:gd name="T9" fmla="*/ 130 h 421"/>
              <a:gd name="T10" fmla="*/ 249 w 443"/>
              <a:gd name="T11" fmla="*/ 130 h 421"/>
              <a:gd name="T12" fmla="*/ 342 w 443"/>
              <a:gd name="T13" fmla="*/ 130 h 421"/>
              <a:gd name="T14" fmla="*/ 342 w 443"/>
              <a:gd name="T15" fmla="*/ 93 h 421"/>
              <a:gd name="T16" fmla="*/ 342 w 443"/>
              <a:gd name="T17" fmla="*/ 130 h 421"/>
              <a:gd name="T18" fmla="*/ 435 w 443"/>
              <a:gd name="T19" fmla="*/ 18 h 421"/>
              <a:gd name="T20" fmla="*/ 249 w 443"/>
              <a:gd name="T21" fmla="*/ 56 h 421"/>
              <a:gd name="T22" fmla="*/ 51 w 443"/>
              <a:gd name="T23" fmla="*/ 223 h 421"/>
              <a:gd name="T24" fmla="*/ 76 w 443"/>
              <a:gd name="T25" fmla="*/ 215 h 421"/>
              <a:gd name="T26" fmla="*/ 51 w 443"/>
              <a:gd name="T27" fmla="*/ 195 h 421"/>
              <a:gd name="T28" fmla="*/ 117 w 443"/>
              <a:gd name="T29" fmla="*/ 186 h 421"/>
              <a:gd name="T30" fmla="*/ 146 w 443"/>
              <a:gd name="T31" fmla="*/ 149 h 421"/>
              <a:gd name="T32" fmla="*/ 126 w 443"/>
              <a:gd name="T33" fmla="*/ 129 h 421"/>
              <a:gd name="T34" fmla="*/ 108 w 443"/>
              <a:gd name="T35" fmla="*/ 120 h 421"/>
              <a:gd name="T36" fmla="*/ 87 w 443"/>
              <a:gd name="T37" fmla="*/ 131 h 421"/>
              <a:gd name="T38" fmla="*/ 64 w 443"/>
              <a:gd name="T39" fmla="*/ 144 h 421"/>
              <a:gd name="T40" fmla="*/ 58 w 443"/>
              <a:gd name="T41" fmla="*/ 160 h 421"/>
              <a:gd name="T42" fmla="*/ 78 w 443"/>
              <a:gd name="T43" fmla="*/ 152 h 421"/>
              <a:gd name="T44" fmla="*/ 96 w 443"/>
              <a:gd name="T45" fmla="*/ 163 h 421"/>
              <a:gd name="T46" fmla="*/ 121 w 443"/>
              <a:gd name="T47" fmla="*/ 168 h 421"/>
              <a:gd name="T48" fmla="*/ 132 w 443"/>
              <a:gd name="T49" fmla="*/ 156 h 421"/>
              <a:gd name="T50" fmla="*/ 158 w 443"/>
              <a:gd name="T51" fmla="*/ 165 h 421"/>
              <a:gd name="T52" fmla="*/ 7 w 443"/>
              <a:gd name="T53" fmla="*/ 290 h 421"/>
              <a:gd name="T54" fmla="*/ 60 w 443"/>
              <a:gd name="T55" fmla="*/ 59 h 421"/>
              <a:gd name="T56" fmla="*/ 79 w 443"/>
              <a:gd name="T57" fmla="*/ 41 h 421"/>
              <a:gd name="T58" fmla="*/ 143 w 443"/>
              <a:gd name="T59" fmla="*/ 41 h 421"/>
              <a:gd name="T60" fmla="*/ 175 w 443"/>
              <a:gd name="T61" fmla="*/ 59 h 421"/>
              <a:gd name="T62" fmla="*/ 182 w 443"/>
              <a:gd name="T63" fmla="*/ 170 h 421"/>
              <a:gd name="T64" fmla="*/ 153 w 443"/>
              <a:gd name="T65" fmla="*/ 83 h 421"/>
              <a:gd name="T66" fmla="*/ 71 w 443"/>
              <a:gd name="T67" fmla="*/ 102 h 421"/>
              <a:gd name="T68" fmla="*/ 38 w 443"/>
              <a:gd name="T69" fmla="*/ 83 h 421"/>
              <a:gd name="T70" fmla="*/ 7 w 443"/>
              <a:gd name="T71" fmla="*/ 290 h 421"/>
              <a:gd name="T72" fmla="*/ 116 w 443"/>
              <a:gd name="T73" fmla="*/ 41 h 421"/>
              <a:gd name="T74" fmla="*/ 98 w 443"/>
              <a:gd name="T75" fmla="*/ 41 h 421"/>
              <a:gd name="T76" fmla="*/ 224 w 443"/>
              <a:gd name="T77" fmla="*/ 377 h 421"/>
              <a:gd name="T78" fmla="*/ 188 w 443"/>
              <a:gd name="T79" fmla="*/ 318 h 421"/>
              <a:gd name="T80" fmla="*/ 223 w 443"/>
              <a:gd name="T81" fmla="*/ 245 h 421"/>
              <a:gd name="T82" fmla="*/ 443 w 443"/>
              <a:gd name="T83" fmla="*/ 335 h 421"/>
              <a:gd name="T84" fmla="*/ 68 w 443"/>
              <a:gd name="T85" fmla="*/ 420 h 421"/>
              <a:gd name="T86" fmla="*/ 68 w 443"/>
              <a:gd name="T87" fmla="*/ 283 h 421"/>
              <a:gd name="T88" fmla="*/ 181 w 443"/>
              <a:gd name="T89" fmla="*/ 204 h 421"/>
              <a:gd name="T90" fmla="*/ 374 w 443"/>
              <a:gd name="T91" fmla="*/ 252 h 421"/>
              <a:gd name="T92" fmla="*/ 271 w 443"/>
              <a:gd name="T93" fmla="*/ 247 h 421"/>
              <a:gd name="T94" fmla="*/ 194 w 443"/>
              <a:gd name="T95" fmla="*/ 314 h 421"/>
              <a:gd name="T96" fmla="*/ 222 w 443"/>
              <a:gd name="T97" fmla="*/ 241 h 421"/>
              <a:gd name="T98" fmla="*/ 308 w 443"/>
              <a:gd name="T99" fmla="*/ 31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3" h="421">
                <a:moveTo>
                  <a:pt x="435" y="242"/>
                </a:moveTo>
                <a:cubicBezTo>
                  <a:pt x="435" y="266"/>
                  <a:pt x="435" y="266"/>
                  <a:pt x="435" y="266"/>
                </a:cubicBezTo>
                <a:cubicBezTo>
                  <a:pt x="431" y="261"/>
                  <a:pt x="425" y="256"/>
                  <a:pt x="420" y="252"/>
                </a:cubicBezTo>
                <a:cubicBezTo>
                  <a:pt x="429" y="249"/>
                  <a:pt x="435" y="245"/>
                  <a:pt x="435" y="242"/>
                </a:cubicBezTo>
                <a:close/>
                <a:moveTo>
                  <a:pt x="435" y="223"/>
                </a:moveTo>
                <a:cubicBezTo>
                  <a:pt x="435" y="186"/>
                  <a:pt x="435" y="186"/>
                  <a:pt x="435" y="186"/>
                </a:cubicBezTo>
                <a:cubicBezTo>
                  <a:pt x="435" y="193"/>
                  <a:pt x="414" y="199"/>
                  <a:pt x="384" y="202"/>
                </a:cubicBezTo>
                <a:cubicBezTo>
                  <a:pt x="388" y="213"/>
                  <a:pt x="392" y="225"/>
                  <a:pt x="393" y="237"/>
                </a:cubicBezTo>
                <a:cubicBezTo>
                  <a:pt x="394" y="238"/>
                  <a:pt x="394" y="238"/>
                  <a:pt x="395" y="238"/>
                </a:cubicBezTo>
                <a:cubicBezTo>
                  <a:pt x="419" y="235"/>
                  <a:pt x="435" y="229"/>
                  <a:pt x="435" y="223"/>
                </a:cubicBezTo>
                <a:close/>
                <a:moveTo>
                  <a:pt x="342" y="149"/>
                </a:moveTo>
                <a:cubicBezTo>
                  <a:pt x="341" y="149"/>
                  <a:pt x="340" y="149"/>
                  <a:pt x="338" y="149"/>
                </a:cubicBezTo>
                <a:cubicBezTo>
                  <a:pt x="353" y="158"/>
                  <a:pt x="365" y="170"/>
                  <a:pt x="374" y="185"/>
                </a:cubicBezTo>
                <a:cubicBezTo>
                  <a:pt x="410" y="182"/>
                  <a:pt x="435" y="175"/>
                  <a:pt x="435" y="167"/>
                </a:cubicBezTo>
                <a:cubicBezTo>
                  <a:pt x="435" y="130"/>
                  <a:pt x="435" y="130"/>
                  <a:pt x="435" y="130"/>
                </a:cubicBezTo>
                <a:cubicBezTo>
                  <a:pt x="435" y="140"/>
                  <a:pt x="394" y="149"/>
                  <a:pt x="342" y="149"/>
                </a:cubicBezTo>
                <a:close/>
                <a:moveTo>
                  <a:pt x="249" y="131"/>
                </a:moveTo>
                <a:cubicBezTo>
                  <a:pt x="249" y="131"/>
                  <a:pt x="249" y="130"/>
                  <a:pt x="249" y="130"/>
                </a:cubicBezTo>
                <a:cubicBezTo>
                  <a:pt x="249" y="131"/>
                  <a:pt x="249" y="131"/>
                  <a:pt x="249" y="131"/>
                </a:cubicBezTo>
                <a:cubicBezTo>
                  <a:pt x="249" y="131"/>
                  <a:pt x="249" y="131"/>
                  <a:pt x="249" y="131"/>
                </a:cubicBezTo>
                <a:close/>
                <a:moveTo>
                  <a:pt x="342" y="130"/>
                </a:moveTo>
                <a:cubicBezTo>
                  <a:pt x="394" y="130"/>
                  <a:pt x="435" y="122"/>
                  <a:pt x="435" y="111"/>
                </a:cubicBezTo>
                <a:cubicBezTo>
                  <a:pt x="435" y="74"/>
                  <a:pt x="435" y="74"/>
                  <a:pt x="435" y="74"/>
                </a:cubicBezTo>
                <a:cubicBezTo>
                  <a:pt x="435" y="84"/>
                  <a:pt x="394" y="93"/>
                  <a:pt x="342" y="93"/>
                </a:cubicBezTo>
                <a:cubicBezTo>
                  <a:pt x="291" y="93"/>
                  <a:pt x="249" y="84"/>
                  <a:pt x="249" y="74"/>
                </a:cubicBezTo>
                <a:cubicBezTo>
                  <a:pt x="249" y="111"/>
                  <a:pt x="249" y="111"/>
                  <a:pt x="249" y="111"/>
                </a:cubicBezTo>
                <a:cubicBezTo>
                  <a:pt x="249" y="122"/>
                  <a:pt x="291" y="130"/>
                  <a:pt x="342" y="130"/>
                </a:cubicBezTo>
                <a:close/>
                <a:moveTo>
                  <a:pt x="342" y="74"/>
                </a:moveTo>
                <a:cubicBezTo>
                  <a:pt x="394" y="74"/>
                  <a:pt x="435" y="66"/>
                  <a:pt x="435" y="56"/>
                </a:cubicBezTo>
                <a:cubicBezTo>
                  <a:pt x="435" y="18"/>
                  <a:pt x="435" y="18"/>
                  <a:pt x="435" y="18"/>
                </a:cubicBezTo>
                <a:cubicBezTo>
                  <a:pt x="435" y="8"/>
                  <a:pt x="394" y="0"/>
                  <a:pt x="342" y="0"/>
                </a:cubicBezTo>
                <a:cubicBezTo>
                  <a:pt x="291" y="0"/>
                  <a:pt x="249" y="8"/>
                  <a:pt x="249" y="18"/>
                </a:cubicBezTo>
                <a:cubicBezTo>
                  <a:pt x="249" y="56"/>
                  <a:pt x="249" y="56"/>
                  <a:pt x="249" y="56"/>
                </a:cubicBezTo>
                <a:cubicBezTo>
                  <a:pt x="249" y="66"/>
                  <a:pt x="291" y="74"/>
                  <a:pt x="342" y="74"/>
                </a:cubicBezTo>
                <a:close/>
                <a:moveTo>
                  <a:pt x="59" y="215"/>
                </a:moveTo>
                <a:cubicBezTo>
                  <a:pt x="54" y="215"/>
                  <a:pt x="51" y="218"/>
                  <a:pt x="51" y="223"/>
                </a:cubicBezTo>
                <a:cubicBezTo>
                  <a:pt x="51" y="227"/>
                  <a:pt x="54" y="231"/>
                  <a:pt x="59" y="231"/>
                </a:cubicBezTo>
                <a:cubicBezTo>
                  <a:pt x="64" y="231"/>
                  <a:pt x="64" y="231"/>
                  <a:pt x="64" y="231"/>
                </a:cubicBezTo>
                <a:cubicBezTo>
                  <a:pt x="67" y="225"/>
                  <a:pt x="71" y="220"/>
                  <a:pt x="76" y="215"/>
                </a:cubicBezTo>
                <a:lnTo>
                  <a:pt x="59" y="215"/>
                </a:lnTo>
                <a:close/>
                <a:moveTo>
                  <a:pt x="59" y="186"/>
                </a:moveTo>
                <a:cubicBezTo>
                  <a:pt x="54" y="186"/>
                  <a:pt x="51" y="190"/>
                  <a:pt x="51" y="195"/>
                </a:cubicBezTo>
                <a:cubicBezTo>
                  <a:pt x="51" y="199"/>
                  <a:pt x="54" y="203"/>
                  <a:pt x="59" y="203"/>
                </a:cubicBezTo>
                <a:cubicBezTo>
                  <a:pt x="88" y="203"/>
                  <a:pt x="88" y="203"/>
                  <a:pt x="88" y="203"/>
                </a:cubicBezTo>
                <a:cubicBezTo>
                  <a:pt x="97" y="196"/>
                  <a:pt x="107" y="190"/>
                  <a:pt x="117" y="186"/>
                </a:cubicBezTo>
                <a:lnTo>
                  <a:pt x="59" y="186"/>
                </a:lnTo>
                <a:close/>
                <a:moveTo>
                  <a:pt x="158" y="149"/>
                </a:moveTo>
                <a:cubicBezTo>
                  <a:pt x="146" y="149"/>
                  <a:pt x="146" y="149"/>
                  <a:pt x="146" y="149"/>
                </a:cubicBezTo>
                <a:cubicBezTo>
                  <a:pt x="141" y="130"/>
                  <a:pt x="141" y="130"/>
                  <a:pt x="141" y="130"/>
                </a:cubicBezTo>
                <a:cubicBezTo>
                  <a:pt x="140" y="127"/>
                  <a:pt x="137" y="125"/>
                  <a:pt x="133" y="125"/>
                </a:cubicBezTo>
                <a:cubicBezTo>
                  <a:pt x="130" y="124"/>
                  <a:pt x="127" y="126"/>
                  <a:pt x="126" y="129"/>
                </a:cubicBezTo>
                <a:cubicBezTo>
                  <a:pt x="121" y="140"/>
                  <a:pt x="121" y="140"/>
                  <a:pt x="121" y="140"/>
                </a:cubicBezTo>
                <a:cubicBezTo>
                  <a:pt x="115" y="125"/>
                  <a:pt x="115" y="125"/>
                  <a:pt x="115" y="125"/>
                </a:cubicBezTo>
                <a:cubicBezTo>
                  <a:pt x="114" y="122"/>
                  <a:pt x="111" y="120"/>
                  <a:pt x="108" y="120"/>
                </a:cubicBezTo>
                <a:cubicBezTo>
                  <a:pt x="105" y="120"/>
                  <a:pt x="102" y="121"/>
                  <a:pt x="101" y="124"/>
                </a:cubicBezTo>
                <a:cubicBezTo>
                  <a:pt x="91" y="140"/>
                  <a:pt x="91" y="140"/>
                  <a:pt x="91" y="140"/>
                </a:cubicBezTo>
                <a:cubicBezTo>
                  <a:pt x="87" y="131"/>
                  <a:pt x="87" y="131"/>
                  <a:pt x="87" y="131"/>
                </a:cubicBezTo>
                <a:cubicBezTo>
                  <a:pt x="86" y="129"/>
                  <a:pt x="83" y="127"/>
                  <a:pt x="80" y="126"/>
                </a:cubicBezTo>
                <a:cubicBezTo>
                  <a:pt x="77" y="126"/>
                  <a:pt x="74" y="127"/>
                  <a:pt x="73" y="130"/>
                </a:cubicBezTo>
                <a:cubicBezTo>
                  <a:pt x="64" y="144"/>
                  <a:pt x="64" y="144"/>
                  <a:pt x="64" y="144"/>
                </a:cubicBezTo>
                <a:cubicBezTo>
                  <a:pt x="58" y="144"/>
                  <a:pt x="58" y="144"/>
                  <a:pt x="58" y="144"/>
                </a:cubicBezTo>
                <a:cubicBezTo>
                  <a:pt x="54" y="144"/>
                  <a:pt x="50" y="147"/>
                  <a:pt x="50" y="152"/>
                </a:cubicBezTo>
                <a:cubicBezTo>
                  <a:pt x="50" y="156"/>
                  <a:pt x="54" y="160"/>
                  <a:pt x="58" y="160"/>
                </a:cubicBezTo>
                <a:cubicBezTo>
                  <a:pt x="68" y="160"/>
                  <a:pt x="68" y="160"/>
                  <a:pt x="68" y="160"/>
                </a:cubicBezTo>
                <a:cubicBezTo>
                  <a:pt x="71" y="160"/>
                  <a:pt x="73" y="159"/>
                  <a:pt x="75" y="156"/>
                </a:cubicBezTo>
                <a:cubicBezTo>
                  <a:pt x="78" y="152"/>
                  <a:pt x="78" y="152"/>
                  <a:pt x="78" y="152"/>
                </a:cubicBezTo>
                <a:cubicBezTo>
                  <a:pt x="82" y="161"/>
                  <a:pt x="82" y="161"/>
                  <a:pt x="82" y="161"/>
                </a:cubicBezTo>
                <a:cubicBezTo>
                  <a:pt x="83" y="164"/>
                  <a:pt x="85" y="166"/>
                  <a:pt x="88" y="166"/>
                </a:cubicBezTo>
                <a:cubicBezTo>
                  <a:pt x="91" y="167"/>
                  <a:pt x="94" y="165"/>
                  <a:pt x="96" y="163"/>
                </a:cubicBezTo>
                <a:cubicBezTo>
                  <a:pt x="106" y="145"/>
                  <a:pt x="106" y="145"/>
                  <a:pt x="106" y="145"/>
                </a:cubicBezTo>
                <a:cubicBezTo>
                  <a:pt x="114" y="163"/>
                  <a:pt x="114" y="163"/>
                  <a:pt x="114" y="163"/>
                </a:cubicBezTo>
                <a:cubicBezTo>
                  <a:pt x="115" y="166"/>
                  <a:pt x="118" y="168"/>
                  <a:pt x="121" y="168"/>
                </a:cubicBezTo>
                <a:cubicBezTo>
                  <a:pt x="121" y="168"/>
                  <a:pt x="121" y="168"/>
                  <a:pt x="121" y="168"/>
                </a:cubicBezTo>
                <a:cubicBezTo>
                  <a:pt x="124" y="168"/>
                  <a:pt x="127" y="166"/>
                  <a:pt x="128" y="163"/>
                </a:cubicBezTo>
                <a:cubicBezTo>
                  <a:pt x="132" y="156"/>
                  <a:pt x="132" y="156"/>
                  <a:pt x="132" y="156"/>
                </a:cubicBezTo>
                <a:cubicBezTo>
                  <a:pt x="133" y="159"/>
                  <a:pt x="133" y="159"/>
                  <a:pt x="133" y="159"/>
                </a:cubicBezTo>
                <a:cubicBezTo>
                  <a:pt x="134" y="163"/>
                  <a:pt x="137" y="165"/>
                  <a:pt x="140" y="165"/>
                </a:cubicBezTo>
                <a:cubicBezTo>
                  <a:pt x="158" y="165"/>
                  <a:pt x="158" y="165"/>
                  <a:pt x="158" y="165"/>
                </a:cubicBezTo>
                <a:cubicBezTo>
                  <a:pt x="162" y="165"/>
                  <a:pt x="166" y="161"/>
                  <a:pt x="166" y="157"/>
                </a:cubicBezTo>
                <a:cubicBezTo>
                  <a:pt x="166" y="153"/>
                  <a:pt x="162" y="149"/>
                  <a:pt x="158" y="149"/>
                </a:cubicBezTo>
                <a:close/>
                <a:moveTo>
                  <a:pt x="7" y="290"/>
                </a:moveTo>
                <a:cubicBezTo>
                  <a:pt x="7" y="90"/>
                  <a:pt x="7" y="90"/>
                  <a:pt x="7" y="90"/>
                </a:cubicBezTo>
                <a:cubicBezTo>
                  <a:pt x="7" y="73"/>
                  <a:pt x="21" y="59"/>
                  <a:pt x="38" y="59"/>
                </a:cubicBezTo>
                <a:cubicBezTo>
                  <a:pt x="60" y="59"/>
                  <a:pt x="60" y="59"/>
                  <a:pt x="60" y="59"/>
                </a:cubicBezTo>
                <a:cubicBezTo>
                  <a:pt x="60" y="52"/>
                  <a:pt x="60" y="52"/>
                  <a:pt x="60" y="52"/>
                </a:cubicBezTo>
                <a:cubicBezTo>
                  <a:pt x="60" y="46"/>
                  <a:pt x="65" y="41"/>
                  <a:pt x="71" y="41"/>
                </a:cubicBezTo>
                <a:cubicBezTo>
                  <a:pt x="79" y="41"/>
                  <a:pt x="79" y="41"/>
                  <a:pt x="79" y="41"/>
                </a:cubicBezTo>
                <a:cubicBezTo>
                  <a:pt x="79" y="26"/>
                  <a:pt x="91" y="15"/>
                  <a:pt x="106" y="14"/>
                </a:cubicBezTo>
                <a:cubicBezTo>
                  <a:pt x="121" y="14"/>
                  <a:pt x="134" y="26"/>
                  <a:pt x="135" y="41"/>
                </a:cubicBezTo>
                <a:cubicBezTo>
                  <a:pt x="143" y="41"/>
                  <a:pt x="143" y="41"/>
                  <a:pt x="143" y="41"/>
                </a:cubicBezTo>
                <a:cubicBezTo>
                  <a:pt x="149" y="41"/>
                  <a:pt x="153" y="46"/>
                  <a:pt x="153" y="52"/>
                </a:cubicBezTo>
                <a:cubicBezTo>
                  <a:pt x="153" y="59"/>
                  <a:pt x="153" y="59"/>
                  <a:pt x="153" y="59"/>
                </a:cubicBezTo>
                <a:cubicBezTo>
                  <a:pt x="175" y="59"/>
                  <a:pt x="175" y="59"/>
                  <a:pt x="175" y="59"/>
                </a:cubicBezTo>
                <a:cubicBezTo>
                  <a:pt x="192" y="59"/>
                  <a:pt x="206" y="73"/>
                  <a:pt x="206" y="90"/>
                </a:cubicBezTo>
                <a:cubicBezTo>
                  <a:pt x="206" y="149"/>
                  <a:pt x="206" y="149"/>
                  <a:pt x="206" y="149"/>
                </a:cubicBezTo>
                <a:cubicBezTo>
                  <a:pt x="197" y="155"/>
                  <a:pt x="189" y="162"/>
                  <a:pt x="182" y="170"/>
                </a:cubicBezTo>
                <a:cubicBezTo>
                  <a:pt x="182" y="90"/>
                  <a:pt x="182" y="90"/>
                  <a:pt x="182" y="90"/>
                </a:cubicBezTo>
                <a:cubicBezTo>
                  <a:pt x="182" y="86"/>
                  <a:pt x="179" y="83"/>
                  <a:pt x="175" y="83"/>
                </a:cubicBezTo>
                <a:cubicBezTo>
                  <a:pt x="153" y="83"/>
                  <a:pt x="153" y="83"/>
                  <a:pt x="153" y="83"/>
                </a:cubicBezTo>
                <a:cubicBezTo>
                  <a:pt x="153" y="92"/>
                  <a:pt x="153" y="92"/>
                  <a:pt x="153" y="92"/>
                </a:cubicBezTo>
                <a:cubicBezTo>
                  <a:pt x="153" y="97"/>
                  <a:pt x="149" y="102"/>
                  <a:pt x="143" y="102"/>
                </a:cubicBezTo>
                <a:cubicBezTo>
                  <a:pt x="71" y="102"/>
                  <a:pt x="71" y="102"/>
                  <a:pt x="71" y="102"/>
                </a:cubicBezTo>
                <a:cubicBezTo>
                  <a:pt x="65" y="102"/>
                  <a:pt x="60" y="97"/>
                  <a:pt x="60" y="92"/>
                </a:cubicBezTo>
                <a:cubicBezTo>
                  <a:pt x="60" y="83"/>
                  <a:pt x="60" y="83"/>
                  <a:pt x="60" y="83"/>
                </a:cubicBezTo>
                <a:cubicBezTo>
                  <a:pt x="38" y="83"/>
                  <a:pt x="38" y="83"/>
                  <a:pt x="38" y="83"/>
                </a:cubicBezTo>
                <a:cubicBezTo>
                  <a:pt x="35" y="83"/>
                  <a:pt x="32" y="86"/>
                  <a:pt x="32" y="90"/>
                </a:cubicBezTo>
                <a:cubicBezTo>
                  <a:pt x="32" y="273"/>
                  <a:pt x="32" y="273"/>
                  <a:pt x="32" y="273"/>
                </a:cubicBezTo>
                <a:cubicBezTo>
                  <a:pt x="23" y="277"/>
                  <a:pt x="14" y="283"/>
                  <a:pt x="7" y="290"/>
                </a:cubicBezTo>
                <a:close/>
                <a:moveTo>
                  <a:pt x="98" y="41"/>
                </a:moveTo>
                <a:cubicBezTo>
                  <a:pt x="98" y="46"/>
                  <a:pt x="102" y="50"/>
                  <a:pt x="107" y="50"/>
                </a:cubicBezTo>
                <a:cubicBezTo>
                  <a:pt x="112" y="50"/>
                  <a:pt x="116" y="46"/>
                  <a:pt x="116" y="41"/>
                </a:cubicBezTo>
                <a:cubicBezTo>
                  <a:pt x="116" y="36"/>
                  <a:pt x="112" y="32"/>
                  <a:pt x="107" y="32"/>
                </a:cubicBezTo>
                <a:cubicBezTo>
                  <a:pt x="102" y="32"/>
                  <a:pt x="98" y="36"/>
                  <a:pt x="98" y="41"/>
                </a:cubicBezTo>
                <a:cubicBezTo>
                  <a:pt x="98" y="41"/>
                  <a:pt x="98" y="41"/>
                  <a:pt x="98" y="41"/>
                </a:cubicBezTo>
                <a:close/>
                <a:moveTo>
                  <a:pt x="218" y="366"/>
                </a:moveTo>
                <a:cubicBezTo>
                  <a:pt x="164" y="355"/>
                  <a:pt x="165" y="304"/>
                  <a:pt x="169" y="282"/>
                </a:cubicBezTo>
                <a:cubicBezTo>
                  <a:pt x="157" y="299"/>
                  <a:pt x="151" y="370"/>
                  <a:pt x="224" y="377"/>
                </a:cubicBezTo>
                <a:cubicBezTo>
                  <a:pt x="259" y="380"/>
                  <a:pt x="298" y="347"/>
                  <a:pt x="302" y="312"/>
                </a:cubicBezTo>
                <a:cubicBezTo>
                  <a:pt x="293" y="351"/>
                  <a:pt x="254" y="374"/>
                  <a:pt x="218" y="366"/>
                </a:cubicBezTo>
                <a:close/>
                <a:moveTo>
                  <a:pt x="188" y="318"/>
                </a:moveTo>
                <a:cubicBezTo>
                  <a:pt x="176" y="289"/>
                  <a:pt x="191" y="262"/>
                  <a:pt x="219" y="257"/>
                </a:cubicBezTo>
                <a:cubicBezTo>
                  <a:pt x="228" y="255"/>
                  <a:pt x="254" y="255"/>
                  <a:pt x="268" y="281"/>
                </a:cubicBezTo>
                <a:cubicBezTo>
                  <a:pt x="263" y="258"/>
                  <a:pt x="248" y="244"/>
                  <a:pt x="223" y="245"/>
                </a:cubicBezTo>
                <a:cubicBezTo>
                  <a:pt x="195" y="245"/>
                  <a:pt x="177" y="266"/>
                  <a:pt x="173" y="276"/>
                </a:cubicBezTo>
                <a:cubicBezTo>
                  <a:pt x="173" y="285"/>
                  <a:pt x="174" y="306"/>
                  <a:pt x="188" y="318"/>
                </a:cubicBezTo>
                <a:close/>
                <a:moveTo>
                  <a:pt x="443" y="335"/>
                </a:moveTo>
                <a:cubicBezTo>
                  <a:pt x="443" y="383"/>
                  <a:pt x="405" y="421"/>
                  <a:pt x="358" y="421"/>
                </a:cubicBezTo>
                <a:cubicBezTo>
                  <a:pt x="68" y="421"/>
                  <a:pt x="68" y="421"/>
                  <a:pt x="68" y="421"/>
                </a:cubicBezTo>
                <a:cubicBezTo>
                  <a:pt x="68" y="420"/>
                  <a:pt x="68" y="420"/>
                  <a:pt x="68" y="420"/>
                </a:cubicBezTo>
                <a:cubicBezTo>
                  <a:pt x="30" y="420"/>
                  <a:pt x="0" y="390"/>
                  <a:pt x="0" y="352"/>
                </a:cubicBezTo>
                <a:cubicBezTo>
                  <a:pt x="0" y="314"/>
                  <a:pt x="30" y="284"/>
                  <a:pt x="68" y="284"/>
                </a:cubicBezTo>
                <a:cubicBezTo>
                  <a:pt x="68" y="283"/>
                  <a:pt x="68" y="283"/>
                  <a:pt x="68" y="283"/>
                </a:cubicBezTo>
                <a:cubicBezTo>
                  <a:pt x="68" y="283"/>
                  <a:pt x="68" y="283"/>
                  <a:pt x="68" y="283"/>
                </a:cubicBezTo>
                <a:cubicBezTo>
                  <a:pt x="68" y="237"/>
                  <a:pt x="106" y="199"/>
                  <a:pt x="153" y="199"/>
                </a:cubicBezTo>
                <a:cubicBezTo>
                  <a:pt x="163" y="199"/>
                  <a:pt x="172" y="201"/>
                  <a:pt x="181" y="204"/>
                </a:cubicBezTo>
                <a:cubicBezTo>
                  <a:pt x="198" y="171"/>
                  <a:pt x="232" y="148"/>
                  <a:pt x="272" y="148"/>
                </a:cubicBezTo>
                <a:cubicBezTo>
                  <a:pt x="329" y="148"/>
                  <a:pt x="375" y="194"/>
                  <a:pt x="375" y="250"/>
                </a:cubicBezTo>
                <a:cubicBezTo>
                  <a:pt x="375" y="251"/>
                  <a:pt x="374" y="251"/>
                  <a:pt x="374" y="252"/>
                </a:cubicBezTo>
                <a:cubicBezTo>
                  <a:pt x="413" y="260"/>
                  <a:pt x="443" y="294"/>
                  <a:pt x="443" y="335"/>
                </a:cubicBezTo>
                <a:close/>
                <a:moveTo>
                  <a:pt x="308" y="316"/>
                </a:moveTo>
                <a:cubicBezTo>
                  <a:pt x="309" y="277"/>
                  <a:pt x="287" y="257"/>
                  <a:pt x="271" y="247"/>
                </a:cubicBezTo>
                <a:cubicBezTo>
                  <a:pt x="281" y="258"/>
                  <a:pt x="295" y="277"/>
                  <a:pt x="296" y="295"/>
                </a:cubicBezTo>
                <a:cubicBezTo>
                  <a:pt x="297" y="321"/>
                  <a:pt x="279" y="350"/>
                  <a:pt x="244" y="352"/>
                </a:cubicBezTo>
                <a:cubicBezTo>
                  <a:pt x="213" y="355"/>
                  <a:pt x="194" y="331"/>
                  <a:pt x="194" y="314"/>
                </a:cubicBezTo>
                <a:cubicBezTo>
                  <a:pt x="191" y="285"/>
                  <a:pt x="213" y="271"/>
                  <a:pt x="232" y="272"/>
                </a:cubicBezTo>
                <a:cubicBezTo>
                  <a:pt x="262" y="272"/>
                  <a:pt x="271" y="304"/>
                  <a:pt x="272" y="315"/>
                </a:cubicBezTo>
                <a:cubicBezTo>
                  <a:pt x="285" y="293"/>
                  <a:pt x="271" y="241"/>
                  <a:pt x="222" y="241"/>
                </a:cubicBezTo>
                <a:cubicBezTo>
                  <a:pt x="196" y="241"/>
                  <a:pt x="157" y="264"/>
                  <a:pt x="158" y="313"/>
                </a:cubicBezTo>
                <a:cubicBezTo>
                  <a:pt x="159" y="364"/>
                  <a:pt x="198" y="388"/>
                  <a:pt x="234" y="388"/>
                </a:cubicBezTo>
                <a:cubicBezTo>
                  <a:pt x="275" y="388"/>
                  <a:pt x="307" y="354"/>
                  <a:pt x="308" y="316"/>
                </a:cubicBezTo>
                <a:close/>
              </a:path>
            </a:pathLst>
          </a:custGeom>
          <a:solidFill>
            <a:schemeClr val="tx2"/>
          </a:solidFill>
          <a:ln>
            <a:noFill/>
          </a:ln>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grpSp>
        <p:nvGrpSpPr>
          <p:cNvPr id="171" name="Group 170"/>
          <p:cNvGrpSpPr>
            <a:grpSpLocks noChangeAspect="1"/>
          </p:cNvGrpSpPr>
          <p:nvPr/>
        </p:nvGrpSpPr>
        <p:grpSpPr>
          <a:xfrm>
            <a:off x="3142181" y="3376564"/>
            <a:ext cx="663849" cy="466874"/>
            <a:chOff x="512143" y="2532727"/>
            <a:chExt cx="1198232" cy="842696"/>
          </a:xfrm>
        </p:grpSpPr>
        <p:sp>
          <p:nvSpPr>
            <p:cNvPr id="172" name="Freeform 11"/>
            <p:cNvSpPr>
              <a:spLocks/>
            </p:cNvSpPr>
            <p:nvPr/>
          </p:nvSpPr>
          <p:spPr bwMode="auto">
            <a:xfrm>
              <a:off x="512143" y="2532727"/>
              <a:ext cx="1198232" cy="842696"/>
            </a:xfrm>
            <a:custGeom>
              <a:avLst/>
              <a:gdLst>
                <a:gd name="T0" fmla="*/ 545 w 546"/>
                <a:gd name="T1" fmla="*/ 144 h 384"/>
                <a:gd name="T2" fmla="*/ 298 w 546"/>
                <a:gd name="T3" fmla="*/ 1 h 384"/>
                <a:gd name="T4" fmla="*/ 295 w 546"/>
                <a:gd name="T5" fmla="*/ 1 h 384"/>
                <a:gd name="T6" fmla="*/ 1 w 546"/>
                <a:gd name="T7" fmla="*/ 175 h 384"/>
                <a:gd name="T8" fmla="*/ 0 w 546"/>
                <a:gd name="T9" fmla="*/ 178 h 384"/>
                <a:gd name="T10" fmla="*/ 0 w 546"/>
                <a:gd name="T11" fmla="*/ 238 h 384"/>
                <a:gd name="T12" fmla="*/ 1 w 546"/>
                <a:gd name="T13" fmla="*/ 241 h 384"/>
                <a:gd name="T14" fmla="*/ 249 w 546"/>
                <a:gd name="T15" fmla="*/ 384 h 384"/>
                <a:gd name="T16" fmla="*/ 250 w 546"/>
                <a:gd name="T17" fmla="*/ 384 h 384"/>
                <a:gd name="T18" fmla="*/ 251 w 546"/>
                <a:gd name="T19" fmla="*/ 384 h 384"/>
                <a:gd name="T20" fmla="*/ 545 w 546"/>
                <a:gd name="T21" fmla="*/ 209 h 384"/>
                <a:gd name="T22" fmla="*/ 546 w 546"/>
                <a:gd name="T23" fmla="*/ 207 h 384"/>
                <a:gd name="T24" fmla="*/ 546 w 546"/>
                <a:gd name="T25" fmla="*/ 147 h 384"/>
                <a:gd name="T26" fmla="*/ 545 w 546"/>
                <a:gd name="T27" fmla="*/ 1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384">
                  <a:moveTo>
                    <a:pt x="545" y="144"/>
                  </a:moveTo>
                  <a:cubicBezTo>
                    <a:pt x="298" y="1"/>
                    <a:pt x="298" y="1"/>
                    <a:pt x="298" y="1"/>
                  </a:cubicBezTo>
                  <a:cubicBezTo>
                    <a:pt x="297" y="0"/>
                    <a:pt x="296" y="1"/>
                    <a:pt x="295" y="1"/>
                  </a:cubicBezTo>
                  <a:cubicBezTo>
                    <a:pt x="1" y="175"/>
                    <a:pt x="1" y="175"/>
                    <a:pt x="1" y="175"/>
                  </a:cubicBezTo>
                  <a:cubicBezTo>
                    <a:pt x="1" y="176"/>
                    <a:pt x="0" y="177"/>
                    <a:pt x="0" y="178"/>
                  </a:cubicBezTo>
                  <a:cubicBezTo>
                    <a:pt x="0" y="238"/>
                    <a:pt x="0" y="238"/>
                    <a:pt x="0" y="238"/>
                  </a:cubicBezTo>
                  <a:cubicBezTo>
                    <a:pt x="0" y="239"/>
                    <a:pt x="1" y="240"/>
                    <a:pt x="1" y="241"/>
                  </a:cubicBezTo>
                  <a:cubicBezTo>
                    <a:pt x="249" y="384"/>
                    <a:pt x="249" y="384"/>
                    <a:pt x="249" y="384"/>
                  </a:cubicBezTo>
                  <a:cubicBezTo>
                    <a:pt x="249" y="384"/>
                    <a:pt x="249" y="384"/>
                    <a:pt x="250" y="384"/>
                  </a:cubicBezTo>
                  <a:cubicBezTo>
                    <a:pt x="250" y="384"/>
                    <a:pt x="251" y="384"/>
                    <a:pt x="251" y="384"/>
                  </a:cubicBezTo>
                  <a:cubicBezTo>
                    <a:pt x="545" y="209"/>
                    <a:pt x="545" y="209"/>
                    <a:pt x="545" y="209"/>
                  </a:cubicBezTo>
                  <a:cubicBezTo>
                    <a:pt x="546" y="209"/>
                    <a:pt x="546" y="208"/>
                    <a:pt x="546" y="207"/>
                  </a:cubicBezTo>
                  <a:cubicBezTo>
                    <a:pt x="546" y="147"/>
                    <a:pt x="546" y="147"/>
                    <a:pt x="546" y="147"/>
                  </a:cubicBezTo>
                  <a:cubicBezTo>
                    <a:pt x="546" y="146"/>
                    <a:pt x="546" y="145"/>
                    <a:pt x="545" y="144"/>
                  </a:cubicBezTo>
                  <a:close/>
                </a:path>
              </a:pathLst>
            </a:custGeom>
            <a:solidFill>
              <a:schemeClr val="bg2"/>
            </a:solidFill>
            <a:ln>
              <a:noFill/>
            </a:ln>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173" name="Freeform 6"/>
            <p:cNvSpPr>
              <a:spLocks noEditPoints="1"/>
            </p:cNvSpPr>
            <p:nvPr/>
          </p:nvSpPr>
          <p:spPr bwMode="auto">
            <a:xfrm>
              <a:off x="525306" y="2549142"/>
              <a:ext cx="1171907" cy="809867"/>
            </a:xfrm>
            <a:custGeom>
              <a:avLst/>
              <a:gdLst>
                <a:gd name="T0" fmla="*/ 247 w 534"/>
                <a:gd name="T1" fmla="*/ 368 h 369"/>
                <a:gd name="T2" fmla="*/ 247 w 534"/>
                <a:gd name="T3" fmla="*/ 316 h 369"/>
                <a:gd name="T4" fmla="*/ 534 w 534"/>
                <a:gd name="T5" fmla="*/ 145 h 369"/>
                <a:gd name="T6" fmla="*/ 534 w 534"/>
                <a:gd name="T7" fmla="*/ 198 h 369"/>
                <a:gd name="T8" fmla="*/ 247 w 534"/>
                <a:gd name="T9" fmla="*/ 368 h 369"/>
                <a:gd name="T10" fmla="*/ 241 w 534"/>
                <a:gd name="T11" fmla="*/ 316 h 369"/>
                <a:gd name="T12" fmla="*/ 241 w 534"/>
                <a:gd name="T13" fmla="*/ 369 h 369"/>
                <a:gd name="T14" fmla="*/ 0 w 534"/>
                <a:gd name="T15" fmla="*/ 229 h 369"/>
                <a:gd name="T16" fmla="*/ 0 w 534"/>
                <a:gd name="T17" fmla="*/ 176 h 369"/>
                <a:gd name="T18" fmla="*/ 241 w 534"/>
                <a:gd name="T19" fmla="*/ 316 h 369"/>
                <a:gd name="T20" fmla="*/ 213 w 534"/>
                <a:gd name="T21" fmla="*/ 157 h 369"/>
                <a:gd name="T22" fmla="*/ 250 w 534"/>
                <a:gd name="T23" fmla="*/ 112 h 369"/>
                <a:gd name="T24" fmla="*/ 308 w 534"/>
                <a:gd name="T25" fmla="*/ 130 h 369"/>
                <a:gd name="T26" fmla="*/ 255 w 534"/>
                <a:gd name="T27" fmla="*/ 103 h 369"/>
                <a:gd name="T28" fmla="*/ 195 w 534"/>
                <a:gd name="T29" fmla="*/ 126 h 369"/>
                <a:gd name="T30" fmla="*/ 213 w 534"/>
                <a:gd name="T31" fmla="*/ 157 h 369"/>
                <a:gd name="T32" fmla="*/ 349 w 534"/>
                <a:gd name="T33" fmla="*/ 153 h 369"/>
                <a:gd name="T34" fmla="*/ 256 w 534"/>
                <a:gd name="T35" fmla="*/ 201 h 369"/>
                <a:gd name="T36" fmla="*/ 191 w 534"/>
                <a:gd name="T37" fmla="*/ 130 h 369"/>
                <a:gd name="T38" fmla="*/ 249 w 534"/>
                <a:gd name="T39" fmla="*/ 193 h 369"/>
                <a:gd name="T40" fmla="*/ 349 w 534"/>
                <a:gd name="T41" fmla="*/ 153 h 369"/>
                <a:gd name="T42" fmla="*/ 291 w 534"/>
                <a:gd name="T43" fmla="*/ 0 h 369"/>
                <a:gd name="T44" fmla="*/ 3 w 534"/>
                <a:gd name="T45" fmla="*/ 170 h 369"/>
                <a:gd name="T46" fmla="*/ 244 w 534"/>
                <a:gd name="T47" fmla="*/ 310 h 369"/>
                <a:gd name="T48" fmla="*/ 531 w 534"/>
                <a:gd name="T49" fmla="*/ 139 h 369"/>
                <a:gd name="T50" fmla="*/ 291 w 534"/>
                <a:gd name="T51" fmla="*/ 0 h 369"/>
                <a:gd name="T52" fmla="*/ 268 w 534"/>
                <a:gd name="T53" fmla="*/ 210 h 369"/>
                <a:gd name="T54" fmla="*/ 178 w 534"/>
                <a:gd name="T55" fmla="*/ 154 h 369"/>
                <a:gd name="T56" fmla="*/ 254 w 534"/>
                <a:gd name="T57" fmla="*/ 100 h 369"/>
                <a:gd name="T58" fmla="*/ 313 w 534"/>
                <a:gd name="T59" fmla="*/ 155 h 369"/>
                <a:gd name="T60" fmla="*/ 265 w 534"/>
                <a:gd name="T61" fmla="*/ 123 h 369"/>
                <a:gd name="T62" fmla="*/ 220 w 534"/>
                <a:gd name="T63" fmla="*/ 154 h 369"/>
                <a:gd name="T64" fmla="*/ 280 w 534"/>
                <a:gd name="T65" fmla="*/ 183 h 369"/>
                <a:gd name="T66" fmla="*/ 341 w 534"/>
                <a:gd name="T67" fmla="*/ 140 h 369"/>
                <a:gd name="T68" fmla="*/ 312 w 534"/>
                <a:gd name="T69" fmla="*/ 104 h 369"/>
                <a:gd name="T70" fmla="*/ 356 w 534"/>
                <a:gd name="T71" fmla="*/ 156 h 369"/>
                <a:gd name="T72" fmla="*/ 268 w 534"/>
                <a:gd name="T73" fmla="*/ 21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4" h="369">
                  <a:moveTo>
                    <a:pt x="247" y="368"/>
                  </a:moveTo>
                  <a:cubicBezTo>
                    <a:pt x="247" y="316"/>
                    <a:pt x="247" y="316"/>
                    <a:pt x="247" y="316"/>
                  </a:cubicBezTo>
                  <a:cubicBezTo>
                    <a:pt x="534" y="145"/>
                    <a:pt x="534" y="145"/>
                    <a:pt x="534" y="145"/>
                  </a:cubicBezTo>
                  <a:cubicBezTo>
                    <a:pt x="534" y="198"/>
                    <a:pt x="534" y="198"/>
                    <a:pt x="534" y="198"/>
                  </a:cubicBezTo>
                  <a:lnTo>
                    <a:pt x="247" y="368"/>
                  </a:lnTo>
                  <a:close/>
                  <a:moveTo>
                    <a:pt x="241" y="316"/>
                  </a:moveTo>
                  <a:cubicBezTo>
                    <a:pt x="241" y="369"/>
                    <a:pt x="241" y="369"/>
                    <a:pt x="241" y="369"/>
                  </a:cubicBezTo>
                  <a:cubicBezTo>
                    <a:pt x="0" y="229"/>
                    <a:pt x="0" y="229"/>
                    <a:pt x="0" y="229"/>
                  </a:cubicBezTo>
                  <a:cubicBezTo>
                    <a:pt x="0" y="176"/>
                    <a:pt x="0" y="176"/>
                    <a:pt x="0" y="176"/>
                  </a:cubicBezTo>
                  <a:lnTo>
                    <a:pt x="241" y="316"/>
                  </a:lnTo>
                  <a:close/>
                  <a:moveTo>
                    <a:pt x="213" y="157"/>
                  </a:moveTo>
                  <a:cubicBezTo>
                    <a:pt x="199" y="136"/>
                    <a:pt x="217" y="116"/>
                    <a:pt x="250" y="112"/>
                  </a:cubicBezTo>
                  <a:cubicBezTo>
                    <a:pt x="261" y="111"/>
                    <a:pt x="292" y="110"/>
                    <a:pt x="308" y="130"/>
                  </a:cubicBezTo>
                  <a:cubicBezTo>
                    <a:pt x="302" y="113"/>
                    <a:pt x="285" y="103"/>
                    <a:pt x="255" y="103"/>
                  </a:cubicBezTo>
                  <a:cubicBezTo>
                    <a:pt x="221" y="103"/>
                    <a:pt x="201" y="119"/>
                    <a:pt x="195" y="126"/>
                  </a:cubicBezTo>
                  <a:cubicBezTo>
                    <a:pt x="195" y="133"/>
                    <a:pt x="196" y="149"/>
                    <a:pt x="213" y="157"/>
                  </a:cubicBezTo>
                  <a:close/>
                  <a:moveTo>
                    <a:pt x="349" y="153"/>
                  </a:moveTo>
                  <a:cubicBezTo>
                    <a:pt x="344" y="179"/>
                    <a:pt x="297" y="204"/>
                    <a:pt x="256" y="201"/>
                  </a:cubicBezTo>
                  <a:cubicBezTo>
                    <a:pt x="170" y="196"/>
                    <a:pt x="177" y="143"/>
                    <a:pt x="191" y="130"/>
                  </a:cubicBezTo>
                  <a:cubicBezTo>
                    <a:pt x="186" y="147"/>
                    <a:pt x="185" y="185"/>
                    <a:pt x="249" y="193"/>
                  </a:cubicBezTo>
                  <a:cubicBezTo>
                    <a:pt x="292" y="199"/>
                    <a:pt x="338" y="182"/>
                    <a:pt x="349" y="153"/>
                  </a:cubicBezTo>
                  <a:close/>
                  <a:moveTo>
                    <a:pt x="291" y="0"/>
                  </a:moveTo>
                  <a:cubicBezTo>
                    <a:pt x="3" y="170"/>
                    <a:pt x="3" y="170"/>
                    <a:pt x="3" y="170"/>
                  </a:cubicBezTo>
                  <a:cubicBezTo>
                    <a:pt x="244" y="310"/>
                    <a:pt x="244" y="310"/>
                    <a:pt x="244" y="310"/>
                  </a:cubicBezTo>
                  <a:cubicBezTo>
                    <a:pt x="531" y="139"/>
                    <a:pt x="531" y="139"/>
                    <a:pt x="531" y="139"/>
                  </a:cubicBezTo>
                  <a:lnTo>
                    <a:pt x="291" y="0"/>
                  </a:lnTo>
                  <a:close/>
                  <a:moveTo>
                    <a:pt x="268" y="210"/>
                  </a:moveTo>
                  <a:cubicBezTo>
                    <a:pt x="225" y="210"/>
                    <a:pt x="179" y="192"/>
                    <a:pt x="178" y="154"/>
                  </a:cubicBezTo>
                  <a:cubicBezTo>
                    <a:pt x="177" y="117"/>
                    <a:pt x="223" y="100"/>
                    <a:pt x="254" y="100"/>
                  </a:cubicBezTo>
                  <a:cubicBezTo>
                    <a:pt x="312" y="100"/>
                    <a:pt x="329" y="139"/>
                    <a:pt x="313" y="155"/>
                  </a:cubicBezTo>
                  <a:cubicBezTo>
                    <a:pt x="312" y="147"/>
                    <a:pt x="302" y="123"/>
                    <a:pt x="265" y="123"/>
                  </a:cubicBezTo>
                  <a:cubicBezTo>
                    <a:pt x="243" y="123"/>
                    <a:pt x="217" y="133"/>
                    <a:pt x="220" y="154"/>
                  </a:cubicBezTo>
                  <a:cubicBezTo>
                    <a:pt x="221" y="167"/>
                    <a:pt x="243" y="185"/>
                    <a:pt x="280" y="183"/>
                  </a:cubicBezTo>
                  <a:cubicBezTo>
                    <a:pt x="322" y="181"/>
                    <a:pt x="343" y="159"/>
                    <a:pt x="341" y="140"/>
                  </a:cubicBezTo>
                  <a:cubicBezTo>
                    <a:pt x="340" y="127"/>
                    <a:pt x="324" y="113"/>
                    <a:pt x="312" y="104"/>
                  </a:cubicBezTo>
                  <a:cubicBezTo>
                    <a:pt x="330" y="112"/>
                    <a:pt x="357" y="127"/>
                    <a:pt x="356" y="156"/>
                  </a:cubicBezTo>
                  <a:cubicBezTo>
                    <a:pt x="355" y="184"/>
                    <a:pt x="317" y="210"/>
                    <a:pt x="268" y="21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grpSp>
      <p:grpSp>
        <p:nvGrpSpPr>
          <p:cNvPr id="174" name="Group 173"/>
          <p:cNvGrpSpPr>
            <a:grpSpLocks noChangeAspect="1"/>
          </p:cNvGrpSpPr>
          <p:nvPr/>
        </p:nvGrpSpPr>
        <p:grpSpPr>
          <a:xfrm>
            <a:off x="4949766" y="3399132"/>
            <a:ext cx="663849" cy="466874"/>
            <a:chOff x="512143" y="2532727"/>
            <a:chExt cx="1198232" cy="842696"/>
          </a:xfrm>
        </p:grpSpPr>
        <p:sp>
          <p:nvSpPr>
            <p:cNvPr id="175" name="Freeform 11"/>
            <p:cNvSpPr>
              <a:spLocks/>
            </p:cNvSpPr>
            <p:nvPr/>
          </p:nvSpPr>
          <p:spPr bwMode="auto">
            <a:xfrm>
              <a:off x="512143" y="2532727"/>
              <a:ext cx="1198232" cy="842696"/>
            </a:xfrm>
            <a:custGeom>
              <a:avLst/>
              <a:gdLst>
                <a:gd name="T0" fmla="*/ 545 w 546"/>
                <a:gd name="T1" fmla="*/ 144 h 384"/>
                <a:gd name="T2" fmla="*/ 298 w 546"/>
                <a:gd name="T3" fmla="*/ 1 h 384"/>
                <a:gd name="T4" fmla="*/ 295 w 546"/>
                <a:gd name="T5" fmla="*/ 1 h 384"/>
                <a:gd name="T6" fmla="*/ 1 w 546"/>
                <a:gd name="T7" fmla="*/ 175 h 384"/>
                <a:gd name="T8" fmla="*/ 0 w 546"/>
                <a:gd name="T9" fmla="*/ 178 h 384"/>
                <a:gd name="T10" fmla="*/ 0 w 546"/>
                <a:gd name="T11" fmla="*/ 238 h 384"/>
                <a:gd name="T12" fmla="*/ 1 w 546"/>
                <a:gd name="T13" fmla="*/ 241 h 384"/>
                <a:gd name="T14" fmla="*/ 249 w 546"/>
                <a:gd name="T15" fmla="*/ 384 h 384"/>
                <a:gd name="T16" fmla="*/ 250 w 546"/>
                <a:gd name="T17" fmla="*/ 384 h 384"/>
                <a:gd name="T18" fmla="*/ 251 w 546"/>
                <a:gd name="T19" fmla="*/ 384 h 384"/>
                <a:gd name="T20" fmla="*/ 545 w 546"/>
                <a:gd name="T21" fmla="*/ 209 h 384"/>
                <a:gd name="T22" fmla="*/ 546 w 546"/>
                <a:gd name="T23" fmla="*/ 207 h 384"/>
                <a:gd name="T24" fmla="*/ 546 w 546"/>
                <a:gd name="T25" fmla="*/ 147 h 384"/>
                <a:gd name="T26" fmla="*/ 545 w 546"/>
                <a:gd name="T27" fmla="*/ 1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384">
                  <a:moveTo>
                    <a:pt x="545" y="144"/>
                  </a:moveTo>
                  <a:cubicBezTo>
                    <a:pt x="298" y="1"/>
                    <a:pt x="298" y="1"/>
                    <a:pt x="298" y="1"/>
                  </a:cubicBezTo>
                  <a:cubicBezTo>
                    <a:pt x="297" y="0"/>
                    <a:pt x="296" y="1"/>
                    <a:pt x="295" y="1"/>
                  </a:cubicBezTo>
                  <a:cubicBezTo>
                    <a:pt x="1" y="175"/>
                    <a:pt x="1" y="175"/>
                    <a:pt x="1" y="175"/>
                  </a:cubicBezTo>
                  <a:cubicBezTo>
                    <a:pt x="1" y="176"/>
                    <a:pt x="0" y="177"/>
                    <a:pt x="0" y="178"/>
                  </a:cubicBezTo>
                  <a:cubicBezTo>
                    <a:pt x="0" y="238"/>
                    <a:pt x="0" y="238"/>
                    <a:pt x="0" y="238"/>
                  </a:cubicBezTo>
                  <a:cubicBezTo>
                    <a:pt x="0" y="239"/>
                    <a:pt x="1" y="240"/>
                    <a:pt x="1" y="241"/>
                  </a:cubicBezTo>
                  <a:cubicBezTo>
                    <a:pt x="249" y="384"/>
                    <a:pt x="249" y="384"/>
                    <a:pt x="249" y="384"/>
                  </a:cubicBezTo>
                  <a:cubicBezTo>
                    <a:pt x="249" y="384"/>
                    <a:pt x="249" y="384"/>
                    <a:pt x="250" y="384"/>
                  </a:cubicBezTo>
                  <a:cubicBezTo>
                    <a:pt x="250" y="384"/>
                    <a:pt x="251" y="384"/>
                    <a:pt x="251" y="384"/>
                  </a:cubicBezTo>
                  <a:cubicBezTo>
                    <a:pt x="545" y="209"/>
                    <a:pt x="545" y="209"/>
                    <a:pt x="545" y="209"/>
                  </a:cubicBezTo>
                  <a:cubicBezTo>
                    <a:pt x="546" y="209"/>
                    <a:pt x="546" y="208"/>
                    <a:pt x="546" y="207"/>
                  </a:cubicBezTo>
                  <a:cubicBezTo>
                    <a:pt x="546" y="147"/>
                    <a:pt x="546" y="147"/>
                    <a:pt x="546" y="147"/>
                  </a:cubicBezTo>
                  <a:cubicBezTo>
                    <a:pt x="546" y="146"/>
                    <a:pt x="546" y="145"/>
                    <a:pt x="545" y="144"/>
                  </a:cubicBezTo>
                  <a:close/>
                </a:path>
              </a:pathLst>
            </a:custGeom>
            <a:solidFill>
              <a:schemeClr val="bg2"/>
            </a:solidFill>
            <a:ln>
              <a:noFill/>
            </a:ln>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sp>
          <p:nvSpPr>
            <p:cNvPr id="176" name="Freeform 6"/>
            <p:cNvSpPr>
              <a:spLocks noEditPoints="1"/>
            </p:cNvSpPr>
            <p:nvPr/>
          </p:nvSpPr>
          <p:spPr bwMode="auto">
            <a:xfrm>
              <a:off x="525306" y="2549142"/>
              <a:ext cx="1171907" cy="809867"/>
            </a:xfrm>
            <a:custGeom>
              <a:avLst/>
              <a:gdLst>
                <a:gd name="T0" fmla="*/ 247 w 534"/>
                <a:gd name="T1" fmla="*/ 368 h 369"/>
                <a:gd name="T2" fmla="*/ 247 w 534"/>
                <a:gd name="T3" fmla="*/ 316 h 369"/>
                <a:gd name="T4" fmla="*/ 534 w 534"/>
                <a:gd name="T5" fmla="*/ 145 h 369"/>
                <a:gd name="T6" fmla="*/ 534 w 534"/>
                <a:gd name="T7" fmla="*/ 198 h 369"/>
                <a:gd name="T8" fmla="*/ 247 w 534"/>
                <a:gd name="T9" fmla="*/ 368 h 369"/>
                <a:gd name="T10" fmla="*/ 241 w 534"/>
                <a:gd name="T11" fmla="*/ 316 h 369"/>
                <a:gd name="T12" fmla="*/ 241 w 534"/>
                <a:gd name="T13" fmla="*/ 369 h 369"/>
                <a:gd name="T14" fmla="*/ 0 w 534"/>
                <a:gd name="T15" fmla="*/ 229 h 369"/>
                <a:gd name="T16" fmla="*/ 0 w 534"/>
                <a:gd name="T17" fmla="*/ 176 h 369"/>
                <a:gd name="T18" fmla="*/ 241 w 534"/>
                <a:gd name="T19" fmla="*/ 316 h 369"/>
                <a:gd name="T20" fmla="*/ 213 w 534"/>
                <a:gd name="T21" fmla="*/ 157 h 369"/>
                <a:gd name="T22" fmla="*/ 250 w 534"/>
                <a:gd name="T23" fmla="*/ 112 h 369"/>
                <a:gd name="T24" fmla="*/ 308 w 534"/>
                <a:gd name="T25" fmla="*/ 130 h 369"/>
                <a:gd name="T26" fmla="*/ 255 w 534"/>
                <a:gd name="T27" fmla="*/ 103 h 369"/>
                <a:gd name="T28" fmla="*/ 195 w 534"/>
                <a:gd name="T29" fmla="*/ 126 h 369"/>
                <a:gd name="T30" fmla="*/ 213 w 534"/>
                <a:gd name="T31" fmla="*/ 157 h 369"/>
                <a:gd name="T32" fmla="*/ 349 w 534"/>
                <a:gd name="T33" fmla="*/ 153 h 369"/>
                <a:gd name="T34" fmla="*/ 256 w 534"/>
                <a:gd name="T35" fmla="*/ 201 h 369"/>
                <a:gd name="T36" fmla="*/ 191 w 534"/>
                <a:gd name="T37" fmla="*/ 130 h 369"/>
                <a:gd name="T38" fmla="*/ 249 w 534"/>
                <a:gd name="T39" fmla="*/ 193 h 369"/>
                <a:gd name="T40" fmla="*/ 349 w 534"/>
                <a:gd name="T41" fmla="*/ 153 h 369"/>
                <a:gd name="T42" fmla="*/ 291 w 534"/>
                <a:gd name="T43" fmla="*/ 0 h 369"/>
                <a:gd name="T44" fmla="*/ 3 w 534"/>
                <a:gd name="T45" fmla="*/ 170 h 369"/>
                <a:gd name="T46" fmla="*/ 244 w 534"/>
                <a:gd name="T47" fmla="*/ 310 h 369"/>
                <a:gd name="T48" fmla="*/ 531 w 534"/>
                <a:gd name="T49" fmla="*/ 139 h 369"/>
                <a:gd name="T50" fmla="*/ 291 w 534"/>
                <a:gd name="T51" fmla="*/ 0 h 369"/>
                <a:gd name="T52" fmla="*/ 268 w 534"/>
                <a:gd name="T53" fmla="*/ 210 h 369"/>
                <a:gd name="T54" fmla="*/ 178 w 534"/>
                <a:gd name="T55" fmla="*/ 154 h 369"/>
                <a:gd name="T56" fmla="*/ 254 w 534"/>
                <a:gd name="T57" fmla="*/ 100 h 369"/>
                <a:gd name="T58" fmla="*/ 313 w 534"/>
                <a:gd name="T59" fmla="*/ 155 h 369"/>
                <a:gd name="T60" fmla="*/ 265 w 534"/>
                <a:gd name="T61" fmla="*/ 123 h 369"/>
                <a:gd name="T62" fmla="*/ 220 w 534"/>
                <a:gd name="T63" fmla="*/ 154 h 369"/>
                <a:gd name="T64" fmla="*/ 280 w 534"/>
                <a:gd name="T65" fmla="*/ 183 h 369"/>
                <a:gd name="T66" fmla="*/ 341 w 534"/>
                <a:gd name="T67" fmla="*/ 140 h 369"/>
                <a:gd name="T68" fmla="*/ 312 w 534"/>
                <a:gd name="T69" fmla="*/ 104 h 369"/>
                <a:gd name="T70" fmla="*/ 356 w 534"/>
                <a:gd name="T71" fmla="*/ 156 h 369"/>
                <a:gd name="T72" fmla="*/ 268 w 534"/>
                <a:gd name="T73" fmla="*/ 21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4" h="369">
                  <a:moveTo>
                    <a:pt x="247" y="368"/>
                  </a:moveTo>
                  <a:cubicBezTo>
                    <a:pt x="247" y="316"/>
                    <a:pt x="247" y="316"/>
                    <a:pt x="247" y="316"/>
                  </a:cubicBezTo>
                  <a:cubicBezTo>
                    <a:pt x="534" y="145"/>
                    <a:pt x="534" y="145"/>
                    <a:pt x="534" y="145"/>
                  </a:cubicBezTo>
                  <a:cubicBezTo>
                    <a:pt x="534" y="198"/>
                    <a:pt x="534" y="198"/>
                    <a:pt x="534" y="198"/>
                  </a:cubicBezTo>
                  <a:lnTo>
                    <a:pt x="247" y="368"/>
                  </a:lnTo>
                  <a:close/>
                  <a:moveTo>
                    <a:pt x="241" y="316"/>
                  </a:moveTo>
                  <a:cubicBezTo>
                    <a:pt x="241" y="369"/>
                    <a:pt x="241" y="369"/>
                    <a:pt x="241" y="369"/>
                  </a:cubicBezTo>
                  <a:cubicBezTo>
                    <a:pt x="0" y="229"/>
                    <a:pt x="0" y="229"/>
                    <a:pt x="0" y="229"/>
                  </a:cubicBezTo>
                  <a:cubicBezTo>
                    <a:pt x="0" y="176"/>
                    <a:pt x="0" y="176"/>
                    <a:pt x="0" y="176"/>
                  </a:cubicBezTo>
                  <a:lnTo>
                    <a:pt x="241" y="316"/>
                  </a:lnTo>
                  <a:close/>
                  <a:moveTo>
                    <a:pt x="213" y="157"/>
                  </a:moveTo>
                  <a:cubicBezTo>
                    <a:pt x="199" y="136"/>
                    <a:pt x="217" y="116"/>
                    <a:pt x="250" y="112"/>
                  </a:cubicBezTo>
                  <a:cubicBezTo>
                    <a:pt x="261" y="111"/>
                    <a:pt x="292" y="110"/>
                    <a:pt x="308" y="130"/>
                  </a:cubicBezTo>
                  <a:cubicBezTo>
                    <a:pt x="302" y="113"/>
                    <a:pt x="285" y="103"/>
                    <a:pt x="255" y="103"/>
                  </a:cubicBezTo>
                  <a:cubicBezTo>
                    <a:pt x="221" y="103"/>
                    <a:pt x="201" y="119"/>
                    <a:pt x="195" y="126"/>
                  </a:cubicBezTo>
                  <a:cubicBezTo>
                    <a:pt x="195" y="133"/>
                    <a:pt x="196" y="149"/>
                    <a:pt x="213" y="157"/>
                  </a:cubicBezTo>
                  <a:close/>
                  <a:moveTo>
                    <a:pt x="349" y="153"/>
                  </a:moveTo>
                  <a:cubicBezTo>
                    <a:pt x="344" y="179"/>
                    <a:pt x="297" y="204"/>
                    <a:pt x="256" y="201"/>
                  </a:cubicBezTo>
                  <a:cubicBezTo>
                    <a:pt x="170" y="196"/>
                    <a:pt x="177" y="143"/>
                    <a:pt x="191" y="130"/>
                  </a:cubicBezTo>
                  <a:cubicBezTo>
                    <a:pt x="186" y="147"/>
                    <a:pt x="185" y="185"/>
                    <a:pt x="249" y="193"/>
                  </a:cubicBezTo>
                  <a:cubicBezTo>
                    <a:pt x="292" y="199"/>
                    <a:pt x="338" y="182"/>
                    <a:pt x="349" y="153"/>
                  </a:cubicBezTo>
                  <a:close/>
                  <a:moveTo>
                    <a:pt x="291" y="0"/>
                  </a:moveTo>
                  <a:cubicBezTo>
                    <a:pt x="3" y="170"/>
                    <a:pt x="3" y="170"/>
                    <a:pt x="3" y="170"/>
                  </a:cubicBezTo>
                  <a:cubicBezTo>
                    <a:pt x="244" y="310"/>
                    <a:pt x="244" y="310"/>
                    <a:pt x="244" y="310"/>
                  </a:cubicBezTo>
                  <a:cubicBezTo>
                    <a:pt x="531" y="139"/>
                    <a:pt x="531" y="139"/>
                    <a:pt x="531" y="139"/>
                  </a:cubicBezTo>
                  <a:lnTo>
                    <a:pt x="291" y="0"/>
                  </a:lnTo>
                  <a:close/>
                  <a:moveTo>
                    <a:pt x="268" y="210"/>
                  </a:moveTo>
                  <a:cubicBezTo>
                    <a:pt x="225" y="210"/>
                    <a:pt x="179" y="192"/>
                    <a:pt x="178" y="154"/>
                  </a:cubicBezTo>
                  <a:cubicBezTo>
                    <a:pt x="177" y="117"/>
                    <a:pt x="223" y="100"/>
                    <a:pt x="254" y="100"/>
                  </a:cubicBezTo>
                  <a:cubicBezTo>
                    <a:pt x="312" y="100"/>
                    <a:pt x="329" y="139"/>
                    <a:pt x="313" y="155"/>
                  </a:cubicBezTo>
                  <a:cubicBezTo>
                    <a:pt x="312" y="147"/>
                    <a:pt x="302" y="123"/>
                    <a:pt x="265" y="123"/>
                  </a:cubicBezTo>
                  <a:cubicBezTo>
                    <a:pt x="243" y="123"/>
                    <a:pt x="217" y="133"/>
                    <a:pt x="220" y="154"/>
                  </a:cubicBezTo>
                  <a:cubicBezTo>
                    <a:pt x="221" y="167"/>
                    <a:pt x="243" y="185"/>
                    <a:pt x="280" y="183"/>
                  </a:cubicBezTo>
                  <a:cubicBezTo>
                    <a:pt x="322" y="181"/>
                    <a:pt x="343" y="159"/>
                    <a:pt x="341" y="140"/>
                  </a:cubicBezTo>
                  <a:cubicBezTo>
                    <a:pt x="340" y="127"/>
                    <a:pt x="324" y="113"/>
                    <a:pt x="312" y="104"/>
                  </a:cubicBezTo>
                  <a:cubicBezTo>
                    <a:pt x="330" y="112"/>
                    <a:pt x="357" y="127"/>
                    <a:pt x="356" y="156"/>
                  </a:cubicBezTo>
                  <a:cubicBezTo>
                    <a:pt x="355" y="184"/>
                    <a:pt x="317" y="210"/>
                    <a:pt x="268" y="21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en-US" sz="1620" dirty="0">
                <a:solidFill>
                  <a:srgbClr val="2C2E34"/>
                </a:solidFill>
                <a:ea typeface="Arial" charset="0"/>
                <a:cs typeface="Arial" charset="0"/>
              </a:endParaRPr>
            </a:p>
          </p:txBody>
        </p:sp>
      </p:grpSp>
      <p:sp>
        <p:nvSpPr>
          <p:cNvPr id="180" name="Rounded Rectangle 179"/>
          <p:cNvSpPr/>
          <p:nvPr/>
        </p:nvSpPr>
        <p:spPr>
          <a:xfrm>
            <a:off x="6115292" y="1043529"/>
            <a:ext cx="2813261" cy="1448403"/>
          </a:xfrm>
          <a:prstGeom prst="roundRect">
            <a:avLst>
              <a:gd name="adj" fmla="val 12748"/>
            </a:avLst>
          </a:prstGeom>
          <a:noFill/>
          <a:ln w="28575">
            <a:solidFill>
              <a:schemeClr val="tx2">
                <a:lumMod val="40000"/>
                <a:lumOff val="60000"/>
              </a:schemeClr>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181" name="TextBox 180"/>
          <p:cNvSpPr txBox="1"/>
          <p:nvPr/>
        </p:nvSpPr>
        <p:spPr>
          <a:xfrm>
            <a:off x="7029811" y="701141"/>
            <a:ext cx="1190198" cy="286232"/>
          </a:xfrm>
          <a:prstGeom prst="rect">
            <a:avLst/>
          </a:prstGeom>
          <a:solidFill>
            <a:schemeClr val="bg1"/>
          </a:solidFill>
        </p:spPr>
        <p:txBody>
          <a:bodyPr wrap="square" rtlCol="0">
            <a:spAutoFit/>
          </a:bodyPr>
          <a:lstStyle/>
          <a:p>
            <a:pPr algn="r" defTabSz="411480" eaLnBrk="0" hangingPunct="0"/>
            <a:r>
              <a:rPr lang="en-US" sz="1260" b="1" dirty="0">
                <a:solidFill>
                  <a:srgbClr val="2C2E34"/>
                </a:solidFill>
                <a:ea typeface="Arial" charset="0"/>
                <a:cs typeface="Arial" charset="0"/>
              </a:rPr>
              <a:t>Multi-layer</a:t>
            </a:r>
          </a:p>
        </p:txBody>
      </p:sp>
      <p:sp>
        <p:nvSpPr>
          <p:cNvPr id="182" name="TextBox 181"/>
          <p:cNvSpPr txBox="1"/>
          <p:nvPr/>
        </p:nvSpPr>
        <p:spPr>
          <a:xfrm>
            <a:off x="1497143" y="1284739"/>
            <a:ext cx="1317990" cy="286232"/>
          </a:xfrm>
          <a:prstGeom prst="rect">
            <a:avLst/>
          </a:prstGeom>
          <a:solidFill>
            <a:schemeClr val="bg1"/>
          </a:solidFill>
        </p:spPr>
        <p:txBody>
          <a:bodyPr wrap="none" rtlCol="0">
            <a:spAutoFit/>
          </a:bodyPr>
          <a:lstStyle/>
          <a:p>
            <a:pPr defTabSz="411480" eaLnBrk="0" hangingPunct="0"/>
            <a:r>
              <a:rPr lang="en-US" sz="1260" b="1" dirty="0">
                <a:solidFill>
                  <a:srgbClr val="2C2E34"/>
                </a:solidFill>
                <a:ea typeface="Arial" charset="0"/>
                <a:cs typeface="Arial" charset="0"/>
              </a:rPr>
              <a:t>Programmable</a:t>
            </a:r>
          </a:p>
        </p:txBody>
      </p:sp>
      <p:sp>
        <p:nvSpPr>
          <p:cNvPr id="183" name="Oval 182"/>
          <p:cNvSpPr/>
          <p:nvPr/>
        </p:nvSpPr>
        <p:spPr>
          <a:xfrm>
            <a:off x="1316727" y="1320453"/>
            <a:ext cx="208104" cy="208104"/>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b="1" dirty="0">
                <a:solidFill>
                  <a:srgbClr val="FFFFFF"/>
                </a:solidFill>
                <a:latin typeface="Arial" charset="0"/>
                <a:ea typeface="Arial" charset="0"/>
                <a:cs typeface="Arial" charset="0"/>
              </a:rPr>
              <a:t>2</a:t>
            </a:r>
          </a:p>
        </p:txBody>
      </p:sp>
      <p:sp>
        <p:nvSpPr>
          <p:cNvPr id="184" name="Oval 183"/>
          <p:cNvSpPr/>
          <p:nvPr/>
        </p:nvSpPr>
        <p:spPr>
          <a:xfrm>
            <a:off x="3930734" y="3907162"/>
            <a:ext cx="208104" cy="208104"/>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b="1" dirty="0">
                <a:solidFill>
                  <a:srgbClr val="FFFFFF"/>
                </a:solidFill>
                <a:latin typeface="Arial" charset="0"/>
                <a:ea typeface="Arial" charset="0"/>
                <a:cs typeface="Arial" charset="0"/>
              </a:rPr>
              <a:t>3</a:t>
            </a:r>
          </a:p>
        </p:txBody>
      </p:sp>
      <p:sp>
        <p:nvSpPr>
          <p:cNvPr id="185" name="Oval 184"/>
          <p:cNvSpPr/>
          <p:nvPr/>
        </p:nvSpPr>
        <p:spPr>
          <a:xfrm>
            <a:off x="7026007" y="723289"/>
            <a:ext cx="208104" cy="208104"/>
          </a:xfrm>
          <a:prstGeom prst="ellips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b="1" dirty="0">
                <a:solidFill>
                  <a:srgbClr val="FFFFFF"/>
                </a:solidFill>
                <a:latin typeface="Arial" charset="0"/>
                <a:ea typeface="Arial" charset="0"/>
                <a:cs typeface="Arial" charset="0"/>
              </a:rPr>
              <a:t>1</a:t>
            </a:r>
          </a:p>
        </p:txBody>
      </p:sp>
      <p:cxnSp>
        <p:nvCxnSpPr>
          <p:cNvPr id="187" name="Straight Connector 186"/>
          <p:cNvCxnSpPr/>
          <p:nvPr/>
        </p:nvCxnSpPr>
        <p:spPr>
          <a:xfrm flipH="1">
            <a:off x="4035839" y="2755650"/>
            <a:ext cx="0" cy="491490"/>
          </a:xfrm>
          <a:prstGeom prst="line">
            <a:avLst/>
          </a:prstGeom>
          <a:ln>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95" name="Group 94"/>
          <p:cNvGrpSpPr/>
          <p:nvPr/>
        </p:nvGrpSpPr>
        <p:grpSpPr>
          <a:xfrm>
            <a:off x="2900262" y="1320452"/>
            <a:ext cx="2389101" cy="1504480"/>
            <a:chOff x="3222513" y="1467169"/>
            <a:chExt cx="2654557" cy="1671644"/>
          </a:xfrm>
        </p:grpSpPr>
        <p:sp>
          <p:nvSpPr>
            <p:cNvPr id="191" name="Rectangle 190"/>
            <p:cNvSpPr/>
            <p:nvPr/>
          </p:nvSpPr>
          <p:spPr>
            <a:xfrm>
              <a:off x="3222513" y="1529629"/>
              <a:ext cx="2654557" cy="1582352"/>
            </a:xfrm>
            <a:prstGeom prst="rect">
              <a:avLst/>
            </a:prstGeom>
            <a:noFill/>
            <a:ln w="28575">
              <a:solidFill>
                <a:schemeClr val="accent5"/>
              </a:solidFill>
            </a:ln>
            <a:effectLst/>
          </p:spPr>
          <p:style>
            <a:lnRef idx="1">
              <a:schemeClr val="accent1"/>
            </a:lnRef>
            <a:fillRef idx="1001">
              <a:schemeClr val="lt1"/>
            </a:fillRef>
            <a:effectRef idx="2">
              <a:schemeClr val="accent1"/>
            </a:effectRef>
            <a:fontRef idx="minor">
              <a:schemeClr val="lt1"/>
            </a:fontRef>
          </p:style>
          <p:txBody>
            <a:bodyPr anchor="ctr"/>
            <a:lstStyle/>
            <a:p>
              <a:pPr algn="ctr" defTabSz="411480" fontAlgn="auto">
                <a:spcBef>
                  <a:spcPts val="0"/>
                </a:spcBef>
                <a:spcAft>
                  <a:spcPts val="0"/>
                </a:spcAft>
                <a:defRPr/>
              </a:pPr>
              <a:endParaRPr lang="en-US" sz="1620" dirty="0">
                <a:solidFill>
                  <a:srgbClr val="FFFFFF"/>
                </a:solidFill>
                <a:latin typeface="Arial" charset="0"/>
                <a:ea typeface="Arial" charset="0"/>
                <a:cs typeface="Arial" charset="0"/>
              </a:endParaRPr>
            </a:p>
          </p:txBody>
        </p:sp>
        <p:sp>
          <p:nvSpPr>
            <p:cNvPr id="194" name="Rectangle 193"/>
            <p:cNvSpPr/>
            <p:nvPr/>
          </p:nvSpPr>
          <p:spPr>
            <a:xfrm>
              <a:off x="3463927" y="3017130"/>
              <a:ext cx="2132297" cy="121683"/>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94" name="Rectangle 93"/>
            <p:cNvSpPr/>
            <p:nvPr/>
          </p:nvSpPr>
          <p:spPr>
            <a:xfrm>
              <a:off x="3493058" y="1467169"/>
              <a:ext cx="2132297" cy="121683"/>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grpSp>
      <p:sp>
        <p:nvSpPr>
          <p:cNvPr id="72" name="TextBox 419"/>
          <p:cNvSpPr txBox="1">
            <a:spLocks noChangeArrowheads="1"/>
          </p:cNvSpPr>
          <p:nvPr/>
        </p:nvSpPr>
        <p:spPr bwMode="auto">
          <a:xfrm>
            <a:off x="3152330" y="2896138"/>
            <a:ext cx="1827372" cy="286232"/>
          </a:xfrm>
          <a:prstGeom prst="rect">
            <a:avLst/>
          </a:prstGeom>
          <a:solidFill>
            <a:schemeClr val="bg1"/>
          </a:solidFill>
          <a:ln>
            <a:noFill/>
          </a:ln>
          <a:extLst/>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1260" dirty="0">
                <a:solidFill>
                  <a:srgbClr val="3A9BE0"/>
                </a:solidFill>
                <a:latin typeface="Arial" charset="0"/>
                <a:ea typeface="Arial" charset="0"/>
                <a:cs typeface="Arial" charset="0"/>
              </a:rPr>
              <a:t>Management</a:t>
            </a:r>
          </a:p>
        </p:txBody>
      </p:sp>
      <p:sp>
        <p:nvSpPr>
          <p:cNvPr id="7" name="Freeform 846"/>
          <p:cNvSpPr>
            <a:spLocks/>
          </p:cNvSpPr>
          <p:nvPr/>
        </p:nvSpPr>
        <p:spPr bwMode="auto">
          <a:xfrm>
            <a:off x="4917347" y="1907512"/>
            <a:ext cx="977847" cy="254534"/>
          </a:xfrm>
          <a:custGeom>
            <a:avLst/>
            <a:gdLst>
              <a:gd name="T0" fmla="*/ 2147483646 w 394"/>
              <a:gd name="T1" fmla="*/ 2147483646 h 78"/>
              <a:gd name="T2" fmla="*/ 0 w 394"/>
              <a:gd name="T3" fmla="*/ 2147483646 h 78"/>
              <a:gd name="T4" fmla="*/ 2147483646 w 394"/>
              <a:gd name="T5" fmla="*/ 0 h 78"/>
              <a:gd name="T6" fmla="*/ 2147483646 w 394"/>
              <a:gd name="T7" fmla="*/ 0 h 78"/>
              <a:gd name="T8" fmla="*/ 2147483646 w 394"/>
              <a:gd name="T9" fmla="*/ 2147483646 h 78"/>
              <a:gd name="T10" fmla="*/ 2147483646 w 394"/>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78">
                <a:moveTo>
                  <a:pt x="24" y="78"/>
                </a:moveTo>
                <a:lnTo>
                  <a:pt x="0" y="39"/>
                </a:lnTo>
                <a:lnTo>
                  <a:pt x="24" y="0"/>
                </a:lnTo>
                <a:lnTo>
                  <a:pt x="394" y="0"/>
                </a:lnTo>
                <a:lnTo>
                  <a:pt x="394" y="78"/>
                </a:lnTo>
                <a:lnTo>
                  <a:pt x="24" y="78"/>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11" name="TextBox 280"/>
          <p:cNvSpPr txBox="1">
            <a:spLocks noChangeArrowheads="1"/>
          </p:cNvSpPr>
          <p:nvPr/>
        </p:nvSpPr>
        <p:spPr bwMode="auto">
          <a:xfrm>
            <a:off x="4970030" y="1919357"/>
            <a:ext cx="862965"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1080" b="1" dirty="0">
                <a:solidFill>
                  <a:srgbClr val="FFFFFF"/>
                </a:solidFill>
                <a:latin typeface="Arial" charset="0"/>
                <a:ea typeface="Arial" charset="0"/>
                <a:cs typeface="Arial" charset="0"/>
              </a:rPr>
              <a:t>Web GUI</a:t>
            </a:r>
          </a:p>
        </p:txBody>
      </p:sp>
      <p:sp>
        <p:nvSpPr>
          <p:cNvPr id="89" name="Freeform 585"/>
          <p:cNvSpPr>
            <a:spLocks/>
          </p:cNvSpPr>
          <p:nvPr/>
        </p:nvSpPr>
        <p:spPr bwMode="auto">
          <a:xfrm>
            <a:off x="1858072" y="1725280"/>
            <a:ext cx="1228725" cy="479871"/>
          </a:xfrm>
          <a:custGeom>
            <a:avLst/>
            <a:gdLst>
              <a:gd name="T0" fmla="*/ 0 w 389"/>
              <a:gd name="T1" fmla="*/ 0 h 72"/>
              <a:gd name="T2" fmla="*/ 2147483646 w 389"/>
              <a:gd name="T3" fmla="*/ 0 h 72"/>
              <a:gd name="T4" fmla="*/ 2147483646 w 389"/>
              <a:gd name="T5" fmla="*/ 2147483646 h 72"/>
              <a:gd name="T6" fmla="*/ 2147483646 w 389"/>
              <a:gd name="T7" fmla="*/ 2147483646 h 72"/>
              <a:gd name="T8" fmla="*/ 0 w 389"/>
              <a:gd name="T9" fmla="*/ 2147483646 h 72"/>
              <a:gd name="T10" fmla="*/ 0 w 389"/>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9" h="72">
                <a:moveTo>
                  <a:pt x="0" y="0"/>
                </a:moveTo>
                <a:lnTo>
                  <a:pt x="366" y="0"/>
                </a:lnTo>
                <a:lnTo>
                  <a:pt x="389" y="36"/>
                </a:lnTo>
                <a:lnTo>
                  <a:pt x="366" y="72"/>
                </a:lnTo>
                <a:lnTo>
                  <a:pt x="0" y="72"/>
                </a:lnTo>
                <a:lnTo>
                  <a:pt x="0" y="0"/>
                </a:lnTo>
                <a:close/>
              </a:path>
            </a:pathLst>
          </a:custGeom>
          <a:solidFill>
            <a:srgbClr val="3A9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1480" eaLnBrk="0" hangingPunct="0"/>
            <a:endParaRPr lang="en-US" sz="1620" dirty="0">
              <a:solidFill>
                <a:srgbClr val="2C2E34"/>
              </a:solidFill>
              <a:ea typeface="Arial" charset="0"/>
              <a:cs typeface="Arial" charset="0"/>
            </a:endParaRPr>
          </a:p>
        </p:txBody>
      </p:sp>
      <p:sp>
        <p:nvSpPr>
          <p:cNvPr id="9" name="TextBox 267"/>
          <p:cNvSpPr txBox="1">
            <a:spLocks noChangeArrowheads="1"/>
          </p:cNvSpPr>
          <p:nvPr/>
        </p:nvSpPr>
        <p:spPr bwMode="auto">
          <a:xfrm>
            <a:off x="1678867" y="1777225"/>
            <a:ext cx="1359704" cy="424732"/>
          </a:xfrm>
          <a:prstGeom prst="rect">
            <a:avLst/>
          </a:prstGeom>
          <a:noFill/>
          <a:ln>
            <a:noFill/>
          </a:ln>
          <a:extLst/>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defTabSz="411480">
              <a:spcBef>
                <a:spcPct val="0"/>
              </a:spcBef>
              <a:buClrTx/>
              <a:buNone/>
            </a:pPr>
            <a:r>
              <a:rPr lang="en-US" altLang="en-US" sz="1080" b="1" dirty="0">
                <a:solidFill>
                  <a:srgbClr val="FFFFFF"/>
                </a:solidFill>
                <a:latin typeface="Arial" charset="0"/>
                <a:ea typeface="Arial" charset="0"/>
                <a:cs typeface="Arial" charset="0"/>
              </a:rPr>
              <a:t>NETCONF/YANG</a:t>
            </a:r>
          </a:p>
          <a:p>
            <a:pPr defTabSz="411480">
              <a:spcBef>
                <a:spcPct val="0"/>
              </a:spcBef>
              <a:buClrTx/>
              <a:buNone/>
            </a:pPr>
            <a:r>
              <a:rPr lang="en-US" altLang="en-US" sz="1080" b="1" dirty="0">
                <a:solidFill>
                  <a:srgbClr val="FFFFFF"/>
                </a:solidFill>
                <a:latin typeface="Arial" charset="0"/>
                <a:ea typeface="Arial" charset="0"/>
                <a:cs typeface="Arial" charset="0"/>
              </a:rPr>
              <a:t>REST</a:t>
            </a:r>
          </a:p>
        </p:txBody>
      </p:sp>
      <p:sp>
        <p:nvSpPr>
          <p:cNvPr id="167" name="TextBox 408"/>
          <p:cNvSpPr txBox="1">
            <a:spLocks noChangeArrowheads="1"/>
          </p:cNvSpPr>
          <p:nvPr/>
        </p:nvSpPr>
        <p:spPr bwMode="auto">
          <a:xfrm>
            <a:off x="6984388" y="4048158"/>
            <a:ext cx="68151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411480">
              <a:spcBef>
                <a:spcPct val="0"/>
              </a:spcBef>
              <a:buClrTx/>
              <a:buNone/>
            </a:pPr>
            <a:r>
              <a:rPr lang="en-US" altLang="en-US" sz="990" dirty="0">
                <a:solidFill>
                  <a:srgbClr val="2C2E34"/>
                </a:solidFill>
                <a:latin typeface="Arial" charset="0"/>
                <a:ea typeface="Arial" charset="0"/>
                <a:cs typeface="Arial" charset="0"/>
              </a:rPr>
              <a:t>Server content</a:t>
            </a:r>
          </a:p>
        </p:txBody>
      </p:sp>
      <p:sp>
        <p:nvSpPr>
          <p:cNvPr id="341" name="TextBox 408"/>
          <p:cNvSpPr txBox="1">
            <a:spLocks noChangeArrowheads="1"/>
          </p:cNvSpPr>
          <p:nvPr/>
        </p:nvSpPr>
        <p:spPr bwMode="auto">
          <a:xfrm>
            <a:off x="7828758" y="3280496"/>
            <a:ext cx="681513"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defTabSz="411480">
              <a:spcBef>
                <a:spcPct val="0"/>
              </a:spcBef>
              <a:buClrTx/>
              <a:buNone/>
            </a:pPr>
            <a:r>
              <a:rPr lang="en-US" altLang="en-US" sz="990" dirty="0">
                <a:solidFill>
                  <a:srgbClr val="2C2E34"/>
                </a:solidFill>
                <a:latin typeface="Arial" charset="0"/>
                <a:ea typeface="Arial" charset="0"/>
                <a:cs typeface="Arial" charset="0"/>
              </a:rPr>
              <a:t>Video</a:t>
            </a:r>
          </a:p>
          <a:p>
            <a:pPr defTabSz="411480">
              <a:spcBef>
                <a:spcPct val="0"/>
              </a:spcBef>
              <a:buClrTx/>
              <a:buNone/>
            </a:pPr>
            <a:r>
              <a:rPr lang="en-US" altLang="en-US" sz="990" dirty="0">
                <a:solidFill>
                  <a:srgbClr val="2C2E34"/>
                </a:solidFill>
                <a:latin typeface="Arial" charset="0"/>
                <a:ea typeface="Arial" charset="0"/>
                <a:cs typeface="Arial" charset="0"/>
              </a:rPr>
              <a:t>HTTP</a:t>
            </a:r>
          </a:p>
          <a:p>
            <a:pPr defTabSz="411480">
              <a:spcBef>
                <a:spcPct val="0"/>
              </a:spcBef>
              <a:buClrTx/>
              <a:buNone/>
            </a:pPr>
            <a:r>
              <a:rPr lang="en-US" altLang="en-US" sz="990" dirty="0">
                <a:solidFill>
                  <a:srgbClr val="2C2E34"/>
                </a:solidFill>
                <a:latin typeface="Arial" charset="0"/>
                <a:ea typeface="Arial" charset="0"/>
                <a:cs typeface="Arial" charset="0"/>
              </a:rPr>
              <a:t>DNS</a:t>
            </a:r>
          </a:p>
          <a:p>
            <a:pPr defTabSz="411480">
              <a:spcBef>
                <a:spcPct val="0"/>
              </a:spcBef>
              <a:buClrTx/>
              <a:buNone/>
            </a:pPr>
            <a:r>
              <a:rPr lang="en-US" altLang="en-US" sz="990" dirty="0">
                <a:solidFill>
                  <a:srgbClr val="2C2E34"/>
                </a:solidFill>
                <a:latin typeface="Arial" charset="0"/>
                <a:ea typeface="Arial" charset="0"/>
                <a:cs typeface="Arial" charset="0"/>
              </a:rPr>
              <a:t>SIP</a:t>
            </a:r>
          </a:p>
        </p:txBody>
      </p:sp>
      <p:sp>
        <p:nvSpPr>
          <p:cNvPr id="12" name="Freeform 11"/>
          <p:cNvSpPr/>
          <p:nvPr/>
        </p:nvSpPr>
        <p:spPr>
          <a:xfrm>
            <a:off x="4422280" y="1736356"/>
            <a:ext cx="1799660" cy="1745398"/>
          </a:xfrm>
          <a:custGeom>
            <a:avLst/>
            <a:gdLst>
              <a:gd name="connsiteX0" fmla="*/ 0 w 1999622"/>
              <a:gd name="connsiteY0" fmla="*/ 1939331 h 1939331"/>
              <a:gd name="connsiteX1" fmla="*/ 1517301 w 1999622"/>
              <a:gd name="connsiteY1" fmla="*/ 1034980 h 1939331"/>
              <a:gd name="connsiteX2" fmla="*/ 1999622 w 1999622"/>
              <a:gd name="connsiteY2" fmla="*/ 0 h 1939331"/>
            </a:gdLst>
            <a:ahLst/>
            <a:cxnLst>
              <a:cxn ang="0">
                <a:pos x="connsiteX0" y="connsiteY0"/>
              </a:cxn>
              <a:cxn ang="0">
                <a:pos x="connsiteX1" y="connsiteY1"/>
              </a:cxn>
              <a:cxn ang="0">
                <a:pos x="connsiteX2" y="connsiteY2"/>
              </a:cxn>
            </a:cxnLst>
            <a:rect l="l" t="t" r="r" b="b"/>
            <a:pathLst>
              <a:path w="1999622" h="1939331">
                <a:moveTo>
                  <a:pt x="0" y="1939331"/>
                </a:moveTo>
                <a:lnTo>
                  <a:pt x="1517301" y="1034980"/>
                </a:lnTo>
                <a:lnTo>
                  <a:pt x="1999622" y="0"/>
                </a:lnTo>
              </a:path>
            </a:pathLst>
          </a:cu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11480" eaLnBrk="0" hangingPunct="0"/>
            <a:endParaRPr lang="en-US" sz="1620" dirty="0">
              <a:solidFill>
                <a:srgbClr val="2C2E34"/>
              </a:solidFill>
              <a:latin typeface="Arial" charset="0"/>
              <a:ea typeface="Arial" charset="0"/>
              <a:cs typeface="Arial" charset="0"/>
            </a:endParaRPr>
          </a:p>
        </p:txBody>
      </p:sp>
      <p:pic>
        <p:nvPicPr>
          <p:cNvPr id="21" name="Picture 20"/>
          <p:cNvPicPr>
            <a:picLocks noChangeAspect="1"/>
          </p:cNvPicPr>
          <p:nvPr/>
        </p:nvPicPr>
        <p:blipFill>
          <a:blip r:embed="rId3"/>
          <a:stretch>
            <a:fillRect/>
          </a:stretch>
        </p:blipFill>
        <p:spPr>
          <a:xfrm>
            <a:off x="7025778" y="3271410"/>
            <a:ext cx="382415" cy="600302"/>
          </a:xfrm>
          <a:prstGeom prst="rect">
            <a:avLst/>
          </a:prstGeom>
        </p:spPr>
      </p:pic>
      <p:pic>
        <p:nvPicPr>
          <p:cNvPr id="355" name="Picture 354"/>
          <p:cNvPicPr>
            <a:picLocks noChangeAspect="1"/>
          </p:cNvPicPr>
          <p:nvPr/>
        </p:nvPicPr>
        <p:blipFill>
          <a:blip r:embed="rId3"/>
          <a:stretch>
            <a:fillRect/>
          </a:stretch>
        </p:blipFill>
        <p:spPr>
          <a:xfrm>
            <a:off x="7190539" y="3447856"/>
            <a:ext cx="382415" cy="600302"/>
          </a:xfrm>
          <a:prstGeom prst="rect">
            <a:avLst/>
          </a:prstGeom>
        </p:spPr>
      </p:pic>
    </p:spTree>
    <p:extLst>
      <p:ext uri="{BB962C8B-B14F-4D97-AF65-F5344CB8AC3E}">
        <p14:creationId xmlns:p14="http://schemas.microsoft.com/office/powerpoint/2010/main" val="162223902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211" t="11432" r="28675"/>
          <a:stretch/>
        </p:blipFill>
        <p:spPr>
          <a:xfrm>
            <a:off x="4665431" y="1047697"/>
            <a:ext cx="1859152" cy="2726313"/>
          </a:xfrm>
          <a:prstGeom prst="rect">
            <a:avLst/>
          </a:prstGeom>
          <a:ln>
            <a:solidFill>
              <a:schemeClr val="accent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098" y="1047698"/>
            <a:ext cx="2005060" cy="2807311"/>
          </a:xfrm>
          <a:prstGeom prst="rect">
            <a:avLst/>
          </a:prstGeom>
          <a:ln>
            <a:solidFill>
              <a:schemeClr val="accent1"/>
            </a:solidFill>
          </a:ln>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808" y="1047699"/>
            <a:ext cx="1923532" cy="2692945"/>
          </a:xfrm>
          <a:prstGeom prst="rect">
            <a:avLst/>
          </a:prstGeom>
          <a:ln>
            <a:solidFill>
              <a:schemeClr val="accent1"/>
            </a:solidFill>
          </a:ln>
        </p:spPr>
      </p:pic>
      <p:sp>
        <p:nvSpPr>
          <p:cNvPr id="8" name="Title 6"/>
          <p:cNvSpPr>
            <a:spLocks noGrp="1"/>
          </p:cNvSpPr>
          <p:nvPr>
            <p:ph type="title"/>
          </p:nvPr>
        </p:nvSpPr>
        <p:spPr/>
        <p:txBody>
          <a:bodyPr/>
          <a:lstStyle/>
          <a:p>
            <a:r>
              <a:rPr lang="en-US" sz="2800" dirty="0">
                <a:latin typeface="Arial" charset="0"/>
                <a:ea typeface="Arial" charset="0"/>
                <a:cs typeface="Arial" charset="0"/>
              </a:rPr>
              <a:t>Today’s Presenters</a:t>
            </a:r>
          </a:p>
        </p:txBody>
      </p:sp>
      <p:sp>
        <p:nvSpPr>
          <p:cNvPr id="32" name="Rectangle 31"/>
          <p:cNvSpPr/>
          <p:nvPr/>
        </p:nvSpPr>
        <p:spPr>
          <a:xfrm>
            <a:off x="6706098" y="4196710"/>
            <a:ext cx="841897" cy="307777"/>
          </a:xfrm>
          <a:prstGeom prst="rect">
            <a:avLst/>
          </a:prstGeom>
        </p:spPr>
        <p:txBody>
          <a:bodyPr wrap="none">
            <a:spAutoFit/>
          </a:bodyPr>
          <a:lstStyle/>
          <a:p>
            <a:r>
              <a:rPr lang="en-US" sz="1400" dirty="0" smtClean="0">
                <a:solidFill>
                  <a:schemeClr val="bg1"/>
                </a:solidFill>
              </a:rPr>
              <a:t>Red Hat</a:t>
            </a:r>
            <a:endParaRPr lang="en-US" sz="1400" dirty="0">
              <a:solidFill>
                <a:schemeClr val="bg1"/>
              </a:solidFill>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7753" r="-1"/>
          <a:stretch/>
        </p:blipFill>
        <p:spPr>
          <a:xfrm>
            <a:off x="2590667" y="1047698"/>
            <a:ext cx="1894763" cy="2168679"/>
          </a:xfrm>
          <a:prstGeom prst="rect">
            <a:avLst/>
          </a:prstGeom>
          <a:ln>
            <a:solidFill>
              <a:schemeClr val="accent1"/>
            </a:solidFill>
          </a:ln>
        </p:spPr>
      </p:pic>
      <p:sp>
        <p:nvSpPr>
          <p:cNvPr id="26" name="Content Placeholder 2"/>
          <p:cNvSpPr txBox="1">
            <a:spLocks/>
          </p:cNvSpPr>
          <p:nvPr/>
        </p:nvSpPr>
        <p:spPr>
          <a:xfrm>
            <a:off x="535843" y="3175630"/>
            <a:ext cx="1931163" cy="1258227"/>
          </a:xfrm>
          <a:prstGeom prst="rect">
            <a:avLst/>
          </a:prstGeom>
          <a:solidFill>
            <a:schemeClr val="accent1"/>
          </a:solidFill>
          <a:ln>
            <a:solidFill>
              <a:schemeClr val="accent1"/>
            </a:solidFill>
          </a:ln>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200"/>
              </a:spcAft>
              <a:buFont typeface="Arial" charset="0"/>
              <a:buNone/>
            </a:pPr>
            <a:r>
              <a:rPr lang="en-US" sz="1400" b="1" dirty="0">
                <a:solidFill>
                  <a:schemeClr val="bg1"/>
                </a:solidFill>
                <a:latin typeface="Arial" charset="0"/>
                <a:ea typeface="Arial" charset="0"/>
                <a:cs typeface="Arial" charset="0"/>
              </a:rPr>
              <a:t>John Malzahn</a:t>
            </a:r>
          </a:p>
          <a:p>
            <a:pPr marL="0" indent="0">
              <a:lnSpc>
                <a:spcPct val="100000"/>
              </a:lnSpc>
              <a:spcBef>
                <a:spcPts val="0"/>
              </a:spcBef>
              <a:spcAft>
                <a:spcPts val="400"/>
              </a:spcAft>
              <a:buNone/>
            </a:pPr>
            <a:r>
              <a:rPr lang="en-US" sz="1300" dirty="0">
                <a:solidFill>
                  <a:schemeClr val="tx2"/>
                </a:solidFill>
                <a:latin typeface="Arial" charset="0"/>
                <a:ea typeface="Arial" charset="0"/>
                <a:cs typeface="Arial" charset="0"/>
              </a:rPr>
              <a:t>Senior Manager, Cloud and Virtualization Solutions Marketing,</a:t>
            </a:r>
          </a:p>
          <a:p>
            <a:pPr marL="0" indent="0">
              <a:lnSpc>
                <a:spcPct val="100000"/>
              </a:lnSpc>
              <a:spcBef>
                <a:spcPts val="0"/>
              </a:spcBef>
              <a:spcAft>
                <a:spcPts val="400"/>
              </a:spcAft>
              <a:buNone/>
            </a:pPr>
            <a:r>
              <a:rPr lang="en-US" sz="1300" b="1" dirty="0">
                <a:solidFill>
                  <a:schemeClr val="bg1"/>
                </a:solidFill>
                <a:latin typeface="Arial" charset="0"/>
                <a:ea typeface="Arial" charset="0"/>
                <a:cs typeface="Arial" charset="0"/>
              </a:rPr>
              <a:t>Cisco Systems</a:t>
            </a:r>
          </a:p>
        </p:txBody>
      </p:sp>
      <p:sp>
        <p:nvSpPr>
          <p:cNvPr id="27" name="Content Placeholder 2"/>
          <p:cNvSpPr txBox="1">
            <a:spLocks/>
          </p:cNvSpPr>
          <p:nvPr/>
        </p:nvSpPr>
        <p:spPr>
          <a:xfrm>
            <a:off x="2570638" y="3185691"/>
            <a:ext cx="1914792" cy="1248166"/>
          </a:xfrm>
          <a:prstGeom prst="rect">
            <a:avLst/>
          </a:prstGeom>
          <a:solidFill>
            <a:schemeClr val="accent1"/>
          </a:solidFill>
          <a:ln>
            <a:solidFill>
              <a:schemeClr val="accent1"/>
            </a:solidFill>
          </a:ln>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0" indent="0" defTabSz="457200">
              <a:lnSpc>
                <a:spcPct val="100000"/>
              </a:lnSpc>
              <a:spcBef>
                <a:spcPts val="0"/>
              </a:spcBef>
              <a:spcAft>
                <a:spcPts val="200"/>
              </a:spcAft>
              <a:buClrTx/>
              <a:buSzTx/>
              <a:buNone/>
            </a:pPr>
            <a:r>
              <a:rPr lang="en-US" sz="1400" b="1" dirty="0" smtClean="0">
                <a:solidFill>
                  <a:schemeClr val="bg1"/>
                </a:solidFill>
                <a:latin typeface="Arial" charset="0"/>
                <a:ea typeface="Arial" charset="0"/>
                <a:cs typeface="Arial" charset="0"/>
              </a:rPr>
              <a:t>Song Toh</a:t>
            </a:r>
            <a:endParaRPr lang="en-US" sz="1400" b="1" dirty="0">
              <a:solidFill>
                <a:schemeClr val="bg1"/>
              </a:solidFill>
              <a:latin typeface="Arial" charset="0"/>
              <a:ea typeface="Arial" charset="0"/>
              <a:cs typeface="Arial" charset="0"/>
            </a:endParaRPr>
          </a:p>
          <a:p>
            <a:pPr marL="0" lvl="0" indent="0" defTabSz="457200">
              <a:lnSpc>
                <a:spcPct val="100000"/>
              </a:lnSpc>
              <a:spcBef>
                <a:spcPts val="0"/>
              </a:spcBef>
              <a:spcAft>
                <a:spcPts val="400"/>
              </a:spcAft>
              <a:buClrTx/>
              <a:buSzTx/>
              <a:buNone/>
            </a:pPr>
            <a:r>
              <a:rPr lang="en-US" sz="1400" dirty="0">
                <a:solidFill>
                  <a:schemeClr val="bg1"/>
                </a:solidFill>
                <a:latin typeface="Arial" charset="0"/>
                <a:ea typeface="Arial" charset="0"/>
                <a:cs typeface="Arial" charset="0"/>
              </a:rPr>
              <a:t>Senior Product Manager, Cloud and Platform Solutions, </a:t>
            </a:r>
            <a:r>
              <a:rPr lang="en-US" sz="1300" b="1" dirty="0" smtClean="0">
                <a:solidFill>
                  <a:schemeClr val="bg1"/>
                </a:solidFill>
                <a:latin typeface="Arial" charset="0"/>
                <a:ea typeface="Arial" charset="0"/>
                <a:cs typeface="Arial" charset="0"/>
              </a:rPr>
              <a:t>Cisco </a:t>
            </a:r>
            <a:r>
              <a:rPr lang="en-US" sz="1300" b="1" dirty="0">
                <a:solidFill>
                  <a:schemeClr val="bg1"/>
                </a:solidFill>
                <a:latin typeface="Arial" charset="0"/>
                <a:ea typeface="Arial" charset="0"/>
                <a:cs typeface="Arial" charset="0"/>
              </a:rPr>
              <a:t>Systems</a:t>
            </a:r>
          </a:p>
        </p:txBody>
      </p:sp>
      <p:sp>
        <p:nvSpPr>
          <p:cNvPr id="28" name="Content Placeholder 2"/>
          <p:cNvSpPr txBox="1">
            <a:spLocks/>
          </p:cNvSpPr>
          <p:nvPr/>
        </p:nvSpPr>
        <p:spPr>
          <a:xfrm>
            <a:off x="4659153" y="3175630"/>
            <a:ext cx="1858478" cy="1253606"/>
          </a:xfrm>
          <a:prstGeom prst="rect">
            <a:avLst/>
          </a:prstGeom>
          <a:solidFill>
            <a:schemeClr val="accent1"/>
          </a:solidFill>
          <a:ln>
            <a:solidFill>
              <a:schemeClr val="accent1"/>
            </a:solidFill>
          </a:ln>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0" indent="0" defTabSz="457200">
              <a:lnSpc>
                <a:spcPct val="100000"/>
              </a:lnSpc>
              <a:spcBef>
                <a:spcPts val="0"/>
              </a:spcBef>
              <a:spcAft>
                <a:spcPts val="200"/>
              </a:spcAft>
              <a:buClrTx/>
              <a:buSzTx/>
              <a:buNone/>
            </a:pPr>
            <a:r>
              <a:rPr lang="en-US" sz="1400" b="1" dirty="0">
                <a:solidFill>
                  <a:schemeClr val="bg1"/>
                </a:solidFill>
                <a:latin typeface="Arial" charset="0"/>
                <a:ea typeface="Arial" charset="0"/>
                <a:cs typeface="Arial" charset="0"/>
              </a:rPr>
              <a:t>Mats Nordlund</a:t>
            </a:r>
          </a:p>
          <a:p>
            <a:pPr marL="0" lvl="0" indent="0" defTabSz="457200">
              <a:lnSpc>
                <a:spcPct val="100000"/>
              </a:lnSpc>
              <a:spcBef>
                <a:spcPts val="0"/>
              </a:spcBef>
              <a:spcAft>
                <a:spcPts val="400"/>
              </a:spcAft>
              <a:buClrTx/>
              <a:buSzTx/>
              <a:buNone/>
            </a:pPr>
            <a:r>
              <a:rPr lang="en-US" sz="1400" dirty="0">
                <a:solidFill>
                  <a:schemeClr val="bg1"/>
                </a:solidFill>
                <a:latin typeface="Arial" charset="0"/>
                <a:ea typeface="Arial" charset="0"/>
                <a:cs typeface="Arial" charset="0"/>
              </a:rPr>
              <a:t>CEO, </a:t>
            </a:r>
            <a:r>
              <a:rPr lang="en-US" sz="1400" dirty="0" smtClean="0">
                <a:solidFill>
                  <a:schemeClr val="bg1"/>
                </a:solidFill>
                <a:latin typeface="Arial" charset="0"/>
                <a:ea typeface="Arial" charset="0"/>
                <a:cs typeface="Arial" charset="0"/>
              </a:rPr>
              <a:t>Co-founder </a:t>
            </a:r>
            <a:r>
              <a:rPr lang="en-US" sz="1300" b="1" dirty="0">
                <a:solidFill>
                  <a:schemeClr val="bg1"/>
                </a:solidFill>
                <a:latin typeface="Arial" charset="0"/>
                <a:ea typeface="Arial" charset="0"/>
                <a:cs typeface="Arial" charset="0"/>
              </a:rPr>
              <a:t>Netrounds</a:t>
            </a:r>
          </a:p>
        </p:txBody>
      </p:sp>
      <p:sp>
        <p:nvSpPr>
          <p:cNvPr id="31" name="Content Placeholder 2"/>
          <p:cNvSpPr txBox="1">
            <a:spLocks/>
          </p:cNvSpPr>
          <p:nvPr/>
        </p:nvSpPr>
        <p:spPr>
          <a:xfrm>
            <a:off x="6728098" y="3169479"/>
            <a:ext cx="2002792" cy="1253606"/>
          </a:xfrm>
          <a:prstGeom prst="rect">
            <a:avLst/>
          </a:prstGeom>
          <a:solidFill>
            <a:schemeClr val="accent1"/>
          </a:solidFill>
          <a:ln>
            <a:solidFill>
              <a:schemeClr val="accent1"/>
            </a:solidFill>
          </a:ln>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0" indent="0" defTabSz="457200">
              <a:lnSpc>
                <a:spcPct val="100000"/>
              </a:lnSpc>
              <a:spcBef>
                <a:spcPts val="0"/>
              </a:spcBef>
              <a:spcAft>
                <a:spcPts val="200"/>
              </a:spcAft>
              <a:buClrTx/>
              <a:buSzTx/>
              <a:buNone/>
            </a:pPr>
            <a:r>
              <a:rPr lang="en-US" sz="1400" b="1" dirty="0">
                <a:solidFill>
                  <a:schemeClr val="bg1"/>
                </a:solidFill>
                <a:latin typeface="Arial" charset="0"/>
                <a:ea typeface="Arial" charset="0"/>
                <a:cs typeface="Arial" charset="0"/>
              </a:rPr>
              <a:t>Dr. Stefan Vallin</a:t>
            </a:r>
          </a:p>
          <a:p>
            <a:pPr marL="0" lvl="0" indent="0" defTabSz="457200">
              <a:lnSpc>
                <a:spcPct val="100000"/>
              </a:lnSpc>
              <a:spcBef>
                <a:spcPts val="0"/>
              </a:spcBef>
              <a:spcAft>
                <a:spcPts val="400"/>
              </a:spcAft>
              <a:buClrTx/>
              <a:buSzTx/>
              <a:buNone/>
            </a:pPr>
            <a:r>
              <a:rPr lang="en-US" sz="1400" dirty="0">
                <a:solidFill>
                  <a:schemeClr val="bg1"/>
                </a:solidFill>
                <a:latin typeface="Arial" charset="0"/>
                <a:ea typeface="Arial" charset="0"/>
                <a:cs typeface="Arial" charset="0"/>
              </a:rPr>
              <a:t>Director of Product </a:t>
            </a:r>
            <a:r>
              <a:rPr lang="en-US" sz="1400" dirty="0" smtClean="0">
                <a:solidFill>
                  <a:schemeClr val="bg1"/>
                </a:solidFill>
                <a:latin typeface="Arial" charset="0"/>
                <a:ea typeface="Arial" charset="0"/>
                <a:cs typeface="Arial" charset="0"/>
              </a:rPr>
              <a:t>Strategy </a:t>
            </a:r>
          </a:p>
          <a:p>
            <a:pPr marL="0" lvl="0" indent="0" defTabSz="457200">
              <a:lnSpc>
                <a:spcPct val="100000"/>
              </a:lnSpc>
              <a:spcBef>
                <a:spcPts val="0"/>
              </a:spcBef>
              <a:spcAft>
                <a:spcPts val="400"/>
              </a:spcAft>
              <a:buClrTx/>
              <a:buSzTx/>
              <a:buNone/>
            </a:pPr>
            <a:r>
              <a:rPr lang="en-US" sz="1300" b="1" dirty="0" smtClean="0">
                <a:solidFill>
                  <a:schemeClr val="bg1"/>
                </a:solidFill>
                <a:latin typeface="Arial" charset="0"/>
                <a:ea typeface="Arial" charset="0"/>
                <a:cs typeface="Arial" charset="0"/>
              </a:rPr>
              <a:t>Netrounds</a:t>
            </a:r>
            <a:endParaRPr lang="en-US" sz="13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35065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Fulfillment and Assurance Challenges</a:t>
            </a:r>
            <a:endParaRPr lang="en-US" dirty="0">
              <a:latin typeface="Arial" charset="0"/>
              <a:ea typeface="Arial"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5241" y="3063608"/>
            <a:ext cx="4018420" cy="1339473"/>
          </a:xfrm>
          <a:prstGeom prst="rect">
            <a:avLst/>
          </a:prstGeom>
        </p:spPr>
      </p:pic>
      <p:sp>
        <p:nvSpPr>
          <p:cNvPr id="6" name="TextBox 5"/>
          <p:cNvSpPr txBox="1"/>
          <p:nvPr/>
        </p:nvSpPr>
        <p:spPr>
          <a:xfrm>
            <a:off x="6546148" y="2966362"/>
            <a:ext cx="1854337" cy="590931"/>
          </a:xfrm>
          <a:prstGeom prst="rect">
            <a:avLst/>
          </a:prstGeom>
          <a:noFill/>
        </p:spPr>
        <p:txBody>
          <a:bodyPr wrap="square" rtlCol="0">
            <a:spAutoFit/>
          </a:bodyPr>
          <a:lstStyle/>
          <a:p>
            <a:pPr defTabSz="411480" eaLnBrk="0" hangingPunct="0"/>
            <a:r>
              <a:rPr lang="en-US" sz="1620" dirty="0">
                <a:solidFill>
                  <a:srgbClr val="2C2E34"/>
                </a:solidFill>
                <a:ea typeface="Arial" charset="0"/>
                <a:cs typeface="Arial" charset="0"/>
              </a:rPr>
              <a:t>Fear the Mapping Machine!</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941" y="1608020"/>
            <a:ext cx="3571763" cy="975101"/>
          </a:xfrm>
          <a:prstGeom prst="rect">
            <a:avLst/>
          </a:prstGeom>
        </p:spPr>
      </p:pic>
      <p:sp>
        <p:nvSpPr>
          <p:cNvPr id="9" name="TextBox 8"/>
          <p:cNvSpPr txBox="1"/>
          <p:nvPr/>
        </p:nvSpPr>
        <p:spPr>
          <a:xfrm>
            <a:off x="852920" y="1067751"/>
            <a:ext cx="3362020" cy="590931"/>
          </a:xfrm>
          <a:prstGeom prst="rect">
            <a:avLst/>
          </a:prstGeom>
          <a:noFill/>
        </p:spPr>
        <p:txBody>
          <a:bodyPr wrap="square" rtlCol="0">
            <a:spAutoFit/>
          </a:bodyPr>
          <a:lstStyle/>
          <a:p>
            <a:pPr defTabSz="411480" eaLnBrk="0" hangingPunct="0"/>
            <a:r>
              <a:rPr lang="en-US" sz="1620" dirty="0">
                <a:solidFill>
                  <a:srgbClr val="2C2E34"/>
                </a:solidFill>
                <a:ea typeface="Arial" charset="0"/>
                <a:cs typeface="Arial" charset="0"/>
              </a:rPr>
              <a:t>Disconnect between</a:t>
            </a:r>
          </a:p>
          <a:p>
            <a:pPr defTabSz="411480" eaLnBrk="0" hangingPunct="0"/>
            <a:r>
              <a:rPr lang="en-US" sz="1620" dirty="0">
                <a:solidFill>
                  <a:srgbClr val="2C2E34"/>
                </a:solidFill>
                <a:ea typeface="Arial" charset="0"/>
                <a:cs typeface="Arial" charset="0"/>
              </a:rPr>
              <a:t>Fulfillment and Assurance</a:t>
            </a:r>
          </a:p>
        </p:txBody>
      </p:sp>
      <p:grpSp>
        <p:nvGrpSpPr>
          <p:cNvPr id="11" name="Group 10"/>
          <p:cNvGrpSpPr/>
          <p:nvPr/>
        </p:nvGrpSpPr>
        <p:grpSpPr>
          <a:xfrm>
            <a:off x="4812966" y="1419805"/>
            <a:ext cx="3114964" cy="1062412"/>
            <a:chOff x="833422" y="3742272"/>
            <a:chExt cx="3959856" cy="1350576"/>
          </a:xfrm>
        </p:grpSpPr>
        <p:grpSp>
          <p:nvGrpSpPr>
            <p:cNvPr id="13" name="Group 12"/>
            <p:cNvGrpSpPr/>
            <p:nvPr/>
          </p:nvGrpSpPr>
          <p:grpSpPr>
            <a:xfrm>
              <a:off x="833422" y="3742272"/>
              <a:ext cx="1011533" cy="1350576"/>
              <a:chOff x="6515773" y="1878391"/>
              <a:chExt cx="1011533" cy="1350576"/>
            </a:xfrm>
          </p:grpSpPr>
          <p:grpSp>
            <p:nvGrpSpPr>
              <p:cNvPr id="49" name="Group 48"/>
              <p:cNvGrpSpPr>
                <a:grpSpLocks/>
              </p:cNvGrpSpPr>
              <p:nvPr/>
            </p:nvGrpSpPr>
            <p:grpSpPr bwMode="auto">
              <a:xfrm>
                <a:off x="6688749" y="2530071"/>
                <a:ext cx="665580" cy="698896"/>
                <a:chOff x="1726" y="1495"/>
                <a:chExt cx="899" cy="944"/>
              </a:xfrm>
            </p:grpSpPr>
            <p:sp>
              <p:nvSpPr>
                <p:cNvPr id="51" name="Freeform 3"/>
                <p:cNvSpPr>
                  <a:spLocks noChangeArrowheads="1"/>
                </p:cNvSpPr>
                <p:nvPr/>
              </p:nvSpPr>
              <p:spPr bwMode="auto">
                <a:xfrm>
                  <a:off x="2350" y="1723"/>
                  <a:ext cx="188" cy="649"/>
                </a:xfrm>
                <a:custGeom>
                  <a:avLst/>
                  <a:gdLst>
                    <a:gd name="T0" fmla="*/ 734 w 832"/>
                    <a:gd name="T1" fmla="*/ 2867 h 2868"/>
                    <a:gd name="T2" fmla="*/ 624 w 832"/>
                    <a:gd name="T3" fmla="*/ 2839 h 2868"/>
                    <a:gd name="T4" fmla="*/ 0 w 832"/>
                    <a:gd name="T5" fmla="*/ 603 h 2868"/>
                    <a:gd name="T6" fmla="*/ 391 w 832"/>
                    <a:gd name="T7" fmla="*/ 0 h 2868"/>
                    <a:gd name="T8" fmla="*/ 831 w 832"/>
                    <a:gd name="T9" fmla="*/ 2825 h 2868"/>
                    <a:gd name="T10" fmla="*/ 734 w 832"/>
                    <a:gd name="T11" fmla="*/ 2867 h 2868"/>
                  </a:gdLst>
                  <a:ahLst/>
                  <a:cxnLst>
                    <a:cxn ang="0">
                      <a:pos x="T0" y="T1"/>
                    </a:cxn>
                    <a:cxn ang="0">
                      <a:pos x="T2" y="T3"/>
                    </a:cxn>
                    <a:cxn ang="0">
                      <a:pos x="T4" y="T5"/>
                    </a:cxn>
                    <a:cxn ang="0">
                      <a:pos x="T6" y="T7"/>
                    </a:cxn>
                    <a:cxn ang="0">
                      <a:pos x="T8" y="T9"/>
                    </a:cxn>
                    <a:cxn ang="0">
                      <a:pos x="T10" y="T11"/>
                    </a:cxn>
                  </a:cxnLst>
                  <a:rect l="0" t="0" r="r" b="b"/>
                  <a:pathLst>
                    <a:path w="832" h="2868">
                      <a:moveTo>
                        <a:pt x="734" y="2867"/>
                      </a:moveTo>
                      <a:cubicBezTo>
                        <a:pt x="624" y="2839"/>
                        <a:pt x="624" y="2839"/>
                        <a:pt x="624" y="2839"/>
                      </a:cubicBezTo>
                      <a:cubicBezTo>
                        <a:pt x="590" y="1300"/>
                        <a:pt x="288" y="760"/>
                        <a:pt x="0" y="603"/>
                      </a:cubicBezTo>
                      <a:cubicBezTo>
                        <a:pt x="178" y="431"/>
                        <a:pt x="288" y="226"/>
                        <a:pt x="391" y="0"/>
                      </a:cubicBezTo>
                      <a:cubicBezTo>
                        <a:pt x="645" y="561"/>
                        <a:pt x="810" y="1444"/>
                        <a:pt x="831" y="2825"/>
                      </a:cubicBezTo>
                      <a:lnTo>
                        <a:pt x="734" y="2867"/>
                      </a:lnTo>
                    </a:path>
                  </a:pathLst>
                </a:custGeom>
                <a:solidFill>
                  <a:srgbClr val="D37667"/>
                </a:solidFill>
                <a:ln>
                  <a:noFill/>
                </a:ln>
                <a:effectLst/>
                <a:extLst>
                  <a:ext uri="{91240B29-F687-4f45-9708-019B960494DF}">
                    <a14:hiddenLine xmlns:a14="http://schemas.microsoft.com/office/drawing/2010/main" xmlns="" w="9525" cap="flat">
                      <a:solidFill>
                        <a:srgbClr val="3465A4"/>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52" name="Freeform 4"/>
                <p:cNvSpPr>
                  <a:spLocks noChangeArrowheads="1"/>
                </p:cNvSpPr>
                <p:nvPr/>
              </p:nvSpPr>
              <p:spPr bwMode="auto">
                <a:xfrm>
                  <a:off x="1705" y="1473"/>
                  <a:ext cx="733" cy="493"/>
                </a:xfrm>
                <a:custGeom>
                  <a:avLst/>
                  <a:gdLst>
                    <a:gd name="T0" fmla="*/ 495 w 3238"/>
                    <a:gd name="T1" fmla="*/ 562 h 2177"/>
                    <a:gd name="T2" fmla="*/ 2209 w 3238"/>
                    <a:gd name="T3" fmla="*/ 178 h 2177"/>
                    <a:gd name="T4" fmla="*/ 3237 w 3238"/>
                    <a:gd name="T5" fmla="*/ 1102 h 2177"/>
                    <a:gd name="T6" fmla="*/ 2846 w 3238"/>
                    <a:gd name="T7" fmla="*/ 1705 h 2177"/>
                    <a:gd name="T8" fmla="*/ 2503 w 3238"/>
                    <a:gd name="T9" fmla="*/ 1677 h 2177"/>
                    <a:gd name="T10" fmla="*/ 1606 w 3238"/>
                    <a:gd name="T11" fmla="*/ 1883 h 2177"/>
                    <a:gd name="T12" fmla="*/ 679 w 3238"/>
                    <a:gd name="T13" fmla="*/ 1581 h 2177"/>
                    <a:gd name="T14" fmla="*/ 274 w 3238"/>
                    <a:gd name="T15" fmla="*/ 2176 h 2177"/>
                    <a:gd name="T16" fmla="*/ 495 w 3238"/>
                    <a:gd name="T17" fmla="*/ 562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2177">
                      <a:moveTo>
                        <a:pt x="495" y="562"/>
                      </a:moveTo>
                      <a:cubicBezTo>
                        <a:pt x="989" y="110"/>
                        <a:pt x="1571" y="0"/>
                        <a:pt x="2209" y="178"/>
                      </a:cubicBezTo>
                      <a:cubicBezTo>
                        <a:pt x="2613" y="288"/>
                        <a:pt x="2976" y="527"/>
                        <a:pt x="3237" y="1102"/>
                      </a:cubicBezTo>
                      <a:cubicBezTo>
                        <a:pt x="3134" y="1328"/>
                        <a:pt x="3024" y="1533"/>
                        <a:pt x="2846" y="1705"/>
                      </a:cubicBezTo>
                      <a:cubicBezTo>
                        <a:pt x="2716" y="1636"/>
                        <a:pt x="2599" y="1643"/>
                        <a:pt x="2503" y="1677"/>
                      </a:cubicBezTo>
                      <a:cubicBezTo>
                        <a:pt x="2393" y="1719"/>
                        <a:pt x="2105" y="1896"/>
                        <a:pt x="1606" y="1883"/>
                      </a:cubicBezTo>
                      <a:cubicBezTo>
                        <a:pt x="1262" y="1869"/>
                        <a:pt x="947" y="1813"/>
                        <a:pt x="679" y="1581"/>
                      </a:cubicBezTo>
                      <a:cubicBezTo>
                        <a:pt x="495" y="1424"/>
                        <a:pt x="357" y="1951"/>
                        <a:pt x="274" y="2176"/>
                      </a:cubicBezTo>
                      <a:cubicBezTo>
                        <a:pt x="7" y="1656"/>
                        <a:pt x="0" y="1020"/>
                        <a:pt x="495" y="562"/>
                      </a:cubicBezTo>
                    </a:path>
                  </a:pathLst>
                </a:custGeom>
                <a:solidFill>
                  <a:srgbClr val="353535"/>
                </a:solidFill>
                <a:ln>
                  <a:noFill/>
                </a:ln>
                <a:effectLst/>
                <a:extLst>
                  <a:ext uri="{91240B29-F687-4f45-9708-019B960494DF}">
                    <a14:hiddenLine xmlns:a14="http://schemas.microsoft.com/office/drawing/2010/main" xmlns="" w="9525" cap="flat">
                      <a:solidFill>
                        <a:srgbClr val="3465A4"/>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53" name="Freeform 5"/>
                <p:cNvSpPr>
                  <a:spLocks noChangeArrowheads="1"/>
                </p:cNvSpPr>
                <p:nvPr/>
              </p:nvSpPr>
              <p:spPr bwMode="auto">
                <a:xfrm>
                  <a:off x="1935" y="1917"/>
                  <a:ext cx="335" cy="522"/>
                </a:xfrm>
                <a:custGeom>
                  <a:avLst/>
                  <a:gdLst>
                    <a:gd name="T0" fmla="*/ 954 w 1483"/>
                    <a:gd name="T1" fmla="*/ 0 h 2306"/>
                    <a:gd name="T2" fmla="*/ 233 w 1483"/>
                    <a:gd name="T3" fmla="*/ 7 h 2306"/>
                    <a:gd name="T4" fmla="*/ 69 w 1483"/>
                    <a:gd name="T5" fmla="*/ 1313 h 2306"/>
                    <a:gd name="T6" fmla="*/ 817 w 1483"/>
                    <a:gd name="T7" fmla="*/ 2271 h 2306"/>
                    <a:gd name="T8" fmla="*/ 858 w 1483"/>
                    <a:gd name="T9" fmla="*/ 2297 h 2306"/>
                    <a:gd name="T10" fmla="*/ 1442 w 1483"/>
                    <a:gd name="T11" fmla="*/ 2305 h 2306"/>
                    <a:gd name="T12" fmla="*/ 1428 w 1483"/>
                    <a:gd name="T13" fmla="*/ 2236 h 2306"/>
                    <a:gd name="T14" fmla="*/ 899 w 1483"/>
                    <a:gd name="T15" fmla="*/ 2113 h 2306"/>
                    <a:gd name="T16" fmla="*/ 398 w 1483"/>
                    <a:gd name="T17" fmla="*/ 1252 h 2306"/>
                    <a:gd name="T18" fmla="*/ 391 w 1483"/>
                    <a:gd name="T19" fmla="*/ 1032 h 2306"/>
                    <a:gd name="T20" fmla="*/ 954 w 1483"/>
                    <a:gd name="T21" fmla="*/ 0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3" h="2306">
                      <a:moveTo>
                        <a:pt x="954" y="0"/>
                      </a:moveTo>
                      <a:cubicBezTo>
                        <a:pt x="707" y="41"/>
                        <a:pt x="473" y="47"/>
                        <a:pt x="233" y="7"/>
                      </a:cubicBezTo>
                      <a:cubicBezTo>
                        <a:pt x="0" y="1259"/>
                        <a:pt x="0" y="1217"/>
                        <a:pt x="69" y="1313"/>
                      </a:cubicBezTo>
                      <a:cubicBezTo>
                        <a:pt x="426" y="1813"/>
                        <a:pt x="384" y="1758"/>
                        <a:pt x="817" y="2271"/>
                      </a:cubicBezTo>
                      <a:cubicBezTo>
                        <a:pt x="824" y="2283"/>
                        <a:pt x="831" y="2291"/>
                        <a:pt x="858" y="2297"/>
                      </a:cubicBezTo>
                      <a:cubicBezTo>
                        <a:pt x="1442" y="2305"/>
                        <a:pt x="1442" y="2305"/>
                        <a:pt x="1442" y="2305"/>
                      </a:cubicBezTo>
                      <a:cubicBezTo>
                        <a:pt x="1482" y="2305"/>
                        <a:pt x="1468" y="2257"/>
                        <a:pt x="1428" y="2236"/>
                      </a:cubicBezTo>
                      <a:cubicBezTo>
                        <a:pt x="1242" y="2168"/>
                        <a:pt x="995" y="2257"/>
                        <a:pt x="899" y="2113"/>
                      </a:cubicBezTo>
                      <a:cubicBezTo>
                        <a:pt x="446" y="1403"/>
                        <a:pt x="611" y="1621"/>
                        <a:pt x="398" y="1252"/>
                      </a:cubicBezTo>
                      <a:cubicBezTo>
                        <a:pt x="357" y="1177"/>
                        <a:pt x="357" y="1101"/>
                        <a:pt x="391" y="1032"/>
                      </a:cubicBezTo>
                      <a:cubicBezTo>
                        <a:pt x="797" y="266"/>
                        <a:pt x="783" y="301"/>
                        <a:pt x="954" y="0"/>
                      </a:cubicBezTo>
                    </a:path>
                  </a:pathLst>
                </a:custGeom>
                <a:solidFill>
                  <a:srgbClr val="D37667"/>
                </a:solidFill>
                <a:ln>
                  <a:noFill/>
                </a:ln>
                <a:effectLst/>
                <a:extLst>
                  <a:ext uri="{91240B29-F687-4f45-9708-019B960494DF}">
                    <a14:hiddenLine xmlns:a14="http://schemas.microsoft.com/office/drawing/2010/main" xmlns="" w="9525" cap="flat">
                      <a:solidFill>
                        <a:srgbClr val="3465A4"/>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54" name="Freeform 6"/>
                <p:cNvSpPr>
                  <a:spLocks noChangeArrowheads="1"/>
                </p:cNvSpPr>
                <p:nvPr/>
              </p:nvSpPr>
              <p:spPr bwMode="auto">
                <a:xfrm>
                  <a:off x="2260" y="1641"/>
                  <a:ext cx="202" cy="227"/>
                </a:xfrm>
                <a:custGeom>
                  <a:avLst/>
                  <a:gdLst>
                    <a:gd name="T0" fmla="*/ 0 w 893"/>
                    <a:gd name="T1" fmla="*/ 740 h 1007"/>
                    <a:gd name="T2" fmla="*/ 192 w 893"/>
                    <a:gd name="T3" fmla="*/ 712 h 1007"/>
                    <a:gd name="T4" fmla="*/ 69 w 893"/>
                    <a:gd name="T5" fmla="*/ 459 h 1007"/>
                    <a:gd name="T6" fmla="*/ 371 w 893"/>
                    <a:gd name="T7" fmla="*/ 431 h 1007"/>
                    <a:gd name="T8" fmla="*/ 247 w 893"/>
                    <a:gd name="T9" fmla="*/ 213 h 1007"/>
                    <a:gd name="T10" fmla="*/ 521 w 893"/>
                    <a:gd name="T11" fmla="*/ 247 h 1007"/>
                    <a:gd name="T12" fmla="*/ 439 w 893"/>
                    <a:gd name="T13" fmla="*/ 0 h 1007"/>
                    <a:gd name="T14" fmla="*/ 563 w 893"/>
                    <a:gd name="T15" fmla="*/ 0 h 1007"/>
                    <a:gd name="T16" fmla="*/ 645 w 893"/>
                    <a:gd name="T17" fmla="*/ 49 h 1007"/>
                    <a:gd name="T18" fmla="*/ 878 w 893"/>
                    <a:gd name="T19" fmla="*/ 507 h 1007"/>
                    <a:gd name="T20" fmla="*/ 885 w 893"/>
                    <a:gd name="T21" fmla="*/ 595 h 1007"/>
                    <a:gd name="T22" fmla="*/ 494 w 893"/>
                    <a:gd name="T23" fmla="*/ 992 h 1007"/>
                    <a:gd name="T24" fmla="*/ 378 w 893"/>
                    <a:gd name="T25" fmla="*/ 986 h 1007"/>
                    <a:gd name="T26" fmla="*/ 220 w 893"/>
                    <a:gd name="T27" fmla="*/ 944 h 1007"/>
                    <a:gd name="T28" fmla="*/ 151 w 893"/>
                    <a:gd name="T29" fmla="*/ 910 h 1007"/>
                    <a:gd name="T30" fmla="*/ 0 w 893"/>
                    <a:gd name="T31" fmla="*/ 74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3" h="1007">
                      <a:moveTo>
                        <a:pt x="0" y="740"/>
                      </a:moveTo>
                      <a:cubicBezTo>
                        <a:pt x="192" y="712"/>
                        <a:pt x="192" y="712"/>
                        <a:pt x="192" y="712"/>
                      </a:cubicBezTo>
                      <a:cubicBezTo>
                        <a:pt x="69" y="459"/>
                        <a:pt x="69" y="459"/>
                        <a:pt x="69" y="459"/>
                      </a:cubicBezTo>
                      <a:cubicBezTo>
                        <a:pt x="371" y="431"/>
                        <a:pt x="371" y="431"/>
                        <a:pt x="371" y="431"/>
                      </a:cubicBezTo>
                      <a:cubicBezTo>
                        <a:pt x="247" y="213"/>
                        <a:pt x="247" y="213"/>
                        <a:pt x="247" y="213"/>
                      </a:cubicBezTo>
                      <a:cubicBezTo>
                        <a:pt x="521" y="247"/>
                        <a:pt x="521" y="247"/>
                        <a:pt x="521" y="247"/>
                      </a:cubicBezTo>
                      <a:cubicBezTo>
                        <a:pt x="439" y="0"/>
                        <a:pt x="439" y="0"/>
                        <a:pt x="439" y="0"/>
                      </a:cubicBezTo>
                      <a:cubicBezTo>
                        <a:pt x="563" y="0"/>
                        <a:pt x="563" y="0"/>
                        <a:pt x="563" y="0"/>
                      </a:cubicBezTo>
                      <a:cubicBezTo>
                        <a:pt x="598" y="0"/>
                        <a:pt x="625" y="21"/>
                        <a:pt x="645" y="49"/>
                      </a:cubicBezTo>
                      <a:cubicBezTo>
                        <a:pt x="741" y="192"/>
                        <a:pt x="817" y="343"/>
                        <a:pt x="878" y="507"/>
                      </a:cubicBezTo>
                      <a:cubicBezTo>
                        <a:pt x="892" y="535"/>
                        <a:pt x="892" y="569"/>
                        <a:pt x="885" y="595"/>
                      </a:cubicBezTo>
                      <a:cubicBezTo>
                        <a:pt x="831" y="774"/>
                        <a:pt x="672" y="910"/>
                        <a:pt x="494" y="992"/>
                      </a:cubicBezTo>
                      <a:cubicBezTo>
                        <a:pt x="453" y="1006"/>
                        <a:pt x="412" y="1006"/>
                        <a:pt x="378" y="986"/>
                      </a:cubicBezTo>
                      <a:cubicBezTo>
                        <a:pt x="329" y="958"/>
                        <a:pt x="274" y="944"/>
                        <a:pt x="220" y="944"/>
                      </a:cubicBezTo>
                      <a:cubicBezTo>
                        <a:pt x="192" y="938"/>
                        <a:pt x="172" y="931"/>
                        <a:pt x="151" y="910"/>
                      </a:cubicBezTo>
                      <a:lnTo>
                        <a:pt x="0" y="740"/>
                      </a:lnTo>
                    </a:path>
                  </a:pathLst>
                </a:custGeom>
                <a:solidFill>
                  <a:srgbClr val="EBEACC"/>
                </a:solidFill>
                <a:ln>
                  <a:noFill/>
                </a:ln>
                <a:effectLst/>
                <a:extLst>
                  <a:ext uri="{91240B29-F687-4f45-9708-019B960494DF}">
                    <a14:hiddenLine xmlns:a14="http://schemas.microsoft.com/office/drawing/2010/main" xmlns="" w="9525" cap="flat">
                      <a:solidFill>
                        <a:srgbClr val="3465A4"/>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55" name="Freeform 7"/>
                <p:cNvSpPr>
                  <a:spLocks noChangeArrowheads="1"/>
                </p:cNvSpPr>
                <p:nvPr/>
              </p:nvSpPr>
              <p:spPr bwMode="auto">
                <a:xfrm>
                  <a:off x="2364" y="2356"/>
                  <a:ext cx="260" cy="81"/>
                </a:xfrm>
                <a:custGeom>
                  <a:avLst/>
                  <a:gdLst>
                    <a:gd name="T0" fmla="*/ 1152 w 1153"/>
                    <a:gd name="T1" fmla="*/ 362 h 363"/>
                    <a:gd name="T2" fmla="*/ 1002 w 1153"/>
                    <a:gd name="T3" fmla="*/ 0 h 363"/>
                    <a:gd name="T4" fmla="*/ 679 w 1153"/>
                    <a:gd name="T5" fmla="*/ 137 h 363"/>
                    <a:gd name="T6" fmla="*/ 315 w 1153"/>
                    <a:gd name="T7" fmla="*/ 41 h 363"/>
                    <a:gd name="T8" fmla="*/ 0 w 1153"/>
                    <a:gd name="T9" fmla="*/ 362 h 363"/>
                    <a:gd name="T10" fmla="*/ 1152 w 1153"/>
                    <a:gd name="T11" fmla="*/ 362 h 363"/>
                  </a:gdLst>
                  <a:ahLst/>
                  <a:cxnLst>
                    <a:cxn ang="0">
                      <a:pos x="T0" y="T1"/>
                    </a:cxn>
                    <a:cxn ang="0">
                      <a:pos x="T2" y="T3"/>
                    </a:cxn>
                    <a:cxn ang="0">
                      <a:pos x="T4" y="T5"/>
                    </a:cxn>
                    <a:cxn ang="0">
                      <a:pos x="T6" y="T7"/>
                    </a:cxn>
                    <a:cxn ang="0">
                      <a:pos x="T8" y="T9"/>
                    </a:cxn>
                    <a:cxn ang="0">
                      <a:pos x="T10" y="T11"/>
                    </a:cxn>
                  </a:cxnLst>
                  <a:rect l="0" t="0" r="r" b="b"/>
                  <a:pathLst>
                    <a:path w="1153" h="363">
                      <a:moveTo>
                        <a:pt x="1152" y="362"/>
                      </a:moveTo>
                      <a:lnTo>
                        <a:pt x="1002" y="0"/>
                      </a:lnTo>
                      <a:lnTo>
                        <a:pt x="679" y="137"/>
                      </a:lnTo>
                      <a:lnTo>
                        <a:pt x="315" y="41"/>
                      </a:lnTo>
                      <a:lnTo>
                        <a:pt x="0" y="362"/>
                      </a:lnTo>
                      <a:lnTo>
                        <a:pt x="1152" y="362"/>
                      </a:lnTo>
                    </a:path>
                  </a:pathLst>
                </a:custGeom>
                <a:solidFill>
                  <a:srgbClr val="633F1F"/>
                </a:solidFill>
                <a:ln>
                  <a:noFill/>
                </a:ln>
                <a:effectLst/>
                <a:extLst>
                  <a:ext uri="{91240B29-F687-4f45-9708-019B960494DF}">
                    <a14:hiddenLine xmlns:a14="http://schemas.microsoft.com/office/drawing/2010/main" xmlns="" w="9525" cap="flat">
                      <a:solidFill>
                        <a:srgbClr val="3465A4"/>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grpSp>
          <p:sp>
            <p:nvSpPr>
              <p:cNvPr id="50" name="TextBox 49"/>
              <p:cNvSpPr txBox="1"/>
              <p:nvPr/>
            </p:nvSpPr>
            <p:spPr>
              <a:xfrm>
                <a:off x="6515773" y="1878391"/>
                <a:ext cx="1011533" cy="492557"/>
              </a:xfrm>
              <a:prstGeom prst="rect">
                <a:avLst/>
              </a:prstGeom>
              <a:noFill/>
            </p:spPr>
            <p:txBody>
              <a:bodyPr wrap="square" lIns="82003" tIns="40982" rIns="82003" bIns="40982" rtlCol="0" anchor="ctr">
                <a:spAutoFit/>
              </a:bodyPr>
              <a:lstStyle>
                <a:defPPr>
                  <a:defRPr lang="ru-RU"/>
                </a:defPPr>
                <a:lvl1pPr>
                  <a:defRPr sz="1200" b="1">
                    <a:solidFill>
                      <a:schemeClr val="bg1"/>
                    </a:solidFill>
                    <a:latin typeface="Flexo Medium" pitchFamily="50" charset="0"/>
                  </a:defRPr>
                </a:lvl1pPr>
              </a:lstStyle>
              <a:p>
                <a:pPr algn="ctr" defTabSz="411480" eaLnBrk="0" hangingPunct="0"/>
                <a:r>
                  <a:rPr lang="en-US" sz="990" dirty="0">
                    <a:solidFill>
                      <a:srgbClr val="FF4501">
                        <a:lumMod val="75000"/>
                      </a:srgbClr>
                    </a:solidFill>
                    <a:latin typeface="Arial" charset="0"/>
                    <a:ea typeface="Arial" charset="0"/>
                    <a:cs typeface="Arial" charset="0"/>
                  </a:rPr>
                  <a:t>DO NOTHING</a:t>
                </a:r>
                <a:endParaRPr lang="ru-RU" sz="990" dirty="0">
                  <a:solidFill>
                    <a:srgbClr val="FF4501">
                      <a:lumMod val="75000"/>
                    </a:srgbClr>
                  </a:solidFill>
                  <a:latin typeface="Arial" charset="0"/>
                  <a:ea typeface="Arial" charset="0"/>
                  <a:cs typeface="Arial" charset="0"/>
                </a:endParaRPr>
              </a:p>
            </p:txBody>
          </p:sp>
        </p:grpSp>
        <p:grpSp>
          <p:nvGrpSpPr>
            <p:cNvPr id="14" name="Group 13"/>
            <p:cNvGrpSpPr/>
            <p:nvPr/>
          </p:nvGrpSpPr>
          <p:grpSpPr>
            <a:xfrm>
              <a:off x="2210300" y="3742272"/>
              <a:ext cx="1011533" cy="1344653"/>
              <a:chOff x="8664509" y="1878391"/>
              <a:chExt cx="1011533" cy="1344653"/>
            </a:xfrm>
          </p:grpSpPr>
          <p:grpSp>
            <p:nvGrpSpPr>
              <p:cNvPr id="27" name="Group 26"/>
              <p:cNvGrpSpPr/>
              <p:nvPr/>
            </p:nvGrpSpPr>
            <p:grpSpPr>
              <a:xfrm>
                <a:off x="8763789" y="2511245"/>
                <a:ext cx="812919" cy="711799"/>
                <a:chOff x="5226164" y="2719389"/>
                <a:chExt cx="2603500" cy="2279650"/>
              </a:xfrm>
            </p:grpSpPr>
            <p:sp>
              <p:nvSpPr>
                <p:cNvPr id="29" name="Freeform 1"/>
                <p:cNvSpPr>
                  <a:spLocks noChangeArrowheads="1"/>
                </p:cNvSpPr>
                <p:nvPr/>
              </p:nvSpPr>
              <p:spPr bwMode="auto">
                <a:xfrm>
                  <a:off x="6142151" y="4110039"/>
                  <a:ext cx="781050" cy="319088"/>
                </a:xfrm>
                <a:custGeom>
                  <a:avLst/>
                  <a:gdLst>
                    <a:gd name="T0" fmla="*/ 1542 w 2168"/>
                    <a:gd name="T1" fmla="*/ 469 h 887"/>
                    <a:gd name="T2" fmla="*/ 1542 w 2168"/>
                    <a:gd name="T3" fmla="*/ 469 h 887"/>
                    <a:gd name="T4" fmla="*/ 1083 w 2168"/>
                    <a:gd name="T5" fmla="*/ 594 h 887"/>
                    <a:gd name="T6" fmla="*/ 625 w 2168"/>
                    <a:gd name="T7" fmla="*/ 469 h 887"/>
                    <a:gd name="T8" fmla="*/ 0 w 2168"/>
                    <a:gd name="T9" fmla="*/ 0 h 887"/>
                    <a:gd name="T10" fmla="*/ 0 w 2168"/>
                    <a:gd name="T11" fmla="*/ 261 h 887"/>
                    <a:gd name="T12" fmla="*/ 52 w 2168"/>
                    <a:gd name="T13" fmla="*/ 292 h 887"/>
                    <a:gd name="T14" fmla="*/ 635 w 2168"/>
                    <a:gd name="T15" fmla="*/ 761 h 887"/>
                    <a:gd name="T16" fmla="*/ 1083 w 2168"/>
                    <a:gd name="T17" fmla="*/ 875 h 887"/>
                    <a:gd name="T18" fmla="*/ 1531 w 2168"/>
                    <a:gd name="T19" fmla="*/ 761 h 887"/>
                    <a:gd name="T20" fmla="*/ 2115 w 2168"/>
                    <a:gd name="T21" fmla="*/ 292 h 887"/>
                    <a:gd name="T22" fmla="*/ 2167 w 2168"/>
                    <a:gd name="T23" fmla="*/ 261 h 887"/>
                    <a:gd name="T24" fmla="*/ 2167 w 2168"/>
                    <a:gd name="T25" fmla="*/ 0 h 887"/>
                    <a:gd name="T26" fmla="*/ 1542 w 2168"/>
                    <a:gd name="T27" fmla="*/ 46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8" h="887">
                      <a:moveTo>
                        <a:pt x="1542" y="469"/>
                      </a:moveTo>
                      <a:lnTo>
                        <a:pt x="1542" y="469"/>
                      </a:lnTo>
                      <a:cubicBezTo>
                        <a:pt x="1396" y="563"/>
                        <a:pt x="1240" y="594"/>
                        <a:pt x="1083" y="594"/>
                      </a:cubicBezTo>
                      <a:cubicBezTo>
                        <a:pt x="917" y="594"/>
                        <a:pt x="771" y="563"/>
                        <a:pt x="625" y="469"/>
                      </a:cubicBezTo>
                      <a:cubicBezTo>
                        <a:pt x="406" y="323"/>
                        <a:pt x="187" y="178"/>
                        <a:pt x="0" y="0"/>
                      </a:cubicBezTo>
                      <a:cubicBezTo>
                        <a:pt x="0" y="84"/>
                        <a:pt x="0" y="167"/>
                        <a:pt x="0" y="261"/>
                      </a:cubicBezTo>
                      <a:cubicBezTo>
                        <a:pt x="21" y="261"/>
                        <a:pt x="31" y="271"/>
                        <a:pt x="52" y="292"/>
                      </a:cubicBezTo>
                      <a:cubicBezTo>
                        <a:pt x="229" y="459"/>
                        <a:pt x="427" y="625"/>
                        <a:pt x="635" y="761"/>
                      </a:cubicBezTo>
                      <a:cubicBezTo>
                        <a:pt x="771" y="855"/>
                        <a:pt x="927" y="886"/>
                        <a:pt x="1083" y="875"/>
                      </a:cubicBezTo>
                      <a:cubicBezTo>
                        <a:pt x="1240" y="886"/>
                        <a:pt x="1396" y="855"/>
                        <a:pt x="1531" y="761"/>
                      </a:cubicBezTo>
                      <a:cubicBezTo>
                        <a:pt x="1740" y="625"/>
                        <a:pt x="1927" y="459"/>
                        <a:pt x="2115" y="292"/>
                      </a:cubicBezTo>
                      <a:cubicBezTo>
                        <a:pt x="2125" y="271"/>
                        <a:pt x="2135" y="261"/>
                        <a:pt x="2167" y="261"/>
                      </a:cubicBezTo>
                      <a:cubicBezTo>
                        <a:pt x="2167" y="167"/>
                        <a:pt x="2167" y="84"/>
                        <a:pt x="2167" y="0"/>
                      </a:cubicBezTo>
                      <a:cubicBezTo>
                        <a:pt x="1969" y="178"/>
                        <a:pt x="1760" y="323"/>
                        <a:pt x="1542" y="469"/>
                      </a:cubicBezTo>
                    </a:path>
                  </a:pathLst>
                </a:custGeom>
                <a:solidFill>
                  <a:srgbClr val="D2B69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0" name="Freeform 2"/>
                <p:cNvSpPr>
                  <a:spLocks noChangeArrowheads="1"/>
                </p:cNvSpPr>
                <p:nvPr/>
              </p:nvSpPr>
              <p:spPr bwMode="auto">
                <a:xfrm>
                  <a:off x="5226164" y="4406902"/>
                  <a:ext cx="2603500" cy="592137"/>
                </a:xfrm>
                <a:custGeom>
                  <a:avLst/>
                  <a:gdLst>
                    <a:gd name="T0" fmla="*/ 3615 w 7230"/>
                    <a:gd name="T1" fmla="*/ 1646 h 1647"/>
                    <a:gd name="T2" fmla="*/ 3615 w 7230"/>
                    <a:gd name="T3" fmla="*/ 1646 h 1647"/>
                    <a:gd name="T4" fmla="*/ 63 w 7230"/>
                    <a:gd name="T5" fmla="*/ 1646 h 1647"/>
                    <a:gd name="T6" fmla="*/ 0 w 7230"/>
                    <a:gd name="T7" fmla="*/ 1594 h 1647"/>
                    <a:gd name="T8" fmla="*/ 0 w 7230"/>
                    <a:gd name="T9" fmla="*/ 927 h 1647"/>
                    <a:gd name="T10" fmla="*/ 2209 w 7230"/>
                    <a:gd name="T11" fmla="*/ 0 h 1647"/>
                    <a:gd name="T12" fmla="*/ 3615 w 7230"/>
                    <a:gd name="T13" fmla="*/ 782 h 1647"/>
                    <a:gd name="T14" fmla="*/ 5032 w 7230"/>
                    <a:gd name="T15" fmla="*/ 0 h 1647"/>
                    <a:gd name="T16" fmla="*/ 7229 w 7230"/>
                    <a:gd name="T17" fmla="*/ 927 h 1647"/>
                    <a:gd name="T18" fmla="*/ 7229 w 7230"/>
                    <a:gd name="T19" fmla="*/ 1594 h 1647"/>
                    <a:gd name="T20" fmla="*/ 7177 w 7230"/>
                    <a:gd name="T21" fmla="*/ 1646 h 1647"/>
                    <a:gd name="T22" fmla="*/ 3615 w 7230"/>
                    <a:gd name="T23" fmla="*/ 1646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0" h="1647">
                      <a:moveTo>
                        <a:pt x="3615" y="1646"/>
                      </a:moveTo>
                      <a:lnTo>
                        <a:pt x="3615" y="1646"/>
                      </a:lnTo>
                      <a:cubicBezTo>
                        <a:pt x="2427" y="1646"/>
                        <a:pt x="1250" y="1646"/>
                        <a:pt x="63" y="1646"/>
                      </a:cubicBezTo>
                      <a:cubicBezTo>
                        <a:pt x="11" y="1646"/>
                        <a:pt x="0" y="1636"/>
                        <a:pt x="0" y="1594"/>
                      </a:cubicBezTo>
                      <a:cubicBezTo>
                        <a:pt x="11" y="1365"/>
                        <a:pt x="0" y="1146"/>
                        <a:pt x="0" y="927"/>
                      </a:cubicBezTo>
                      <a:cubicBezTo>
                        <a:pt x="0" y="511"/>
                        <a:pt x="1011" y="323"/>
                        <a:pt x="2209" y="0"/>
                      </a:cubicBezTo>
                      <a:cubicBezTo>
                        <a:pt x="2427" y="584"/>
                        <a:pt x="3157" y="782"/>
                        <a:pt x="3615" y="782"/>
                      </a:cubicBezTo>
                      <a:cubicBezTo>
                        <a:pt x="4073" y="782"/>
                        <a:pt x="4813" y="584"/>
                        <a:pt x="5032" y="0"/>
                      </a:cubicBezTo>
                      <a:cubicBezTo>
                        <a:pt x="6219" y="323"/>
                        <a:pt x="7229" y="511"/>
                        <a:pt x="7229" y="927"/>
                      </a:cubicBezTo>
                      <a:cubicBezTo>
                        <a:pt x="7229" y="1146"/>
                        <a:pt x="7229" y="1365"/>
                        <a:pt x="7229" y="1594"/>
                      </a:cubicBezTo>
                      <a:cubicBezTo>
                        <a:pt x="7229" y="1636"/>
                        <a:pt x="7219" y="1646"/>
                        <a:pt x="7177" y="1646"/>
                      </a:cubicBezTo>
                      <a:cubicBezTo>
                        <a:pt x="5990" y="1646"/>
                        <a:pt x="4802" y="1646"/>
                        <a:pt x="3615" y="1646"/>
                      </a:cubicBezTo>
                    </a:path>
                  </a:pathLst>
                </a:custGeom>
                <a:solidFill>
                  <a:srgbClr val="00A3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1" name="Freeform 3"/>
                <p:cNvSpPr>
                  <a:spLocks noChangeArrowheads="1"/>
                </p:cNvSpPr>
                <p:nvPr/>
              </p:nvSpPr>
              <p:spPr bwMode="auto">
                <a:xfrm>
                  <a:off x="6026264" y="4205289"/>
                  <a:ext cx="1012825" cy="511175"/>
                </a:xfrm>
                <a:custGeom>
                  <a:avLst/>
                  <a:gdLst>
                    <a:gd name="T0" fmla="*/ 2813 w 2814"/>
                    <a:gd name="T1" fmla="*/ 562 h 1418"/>
                    <a:gd name="T2" fmla="*/ 2813 w 2814"/>
                    <a:gd name="T3" fmla="*/ 562 h 1418"/>
                    <a:gd name="T4" fmla="*/ 2167 w 2814"/>
                    <a:gd name="T5" fmla="*/ 1187 h 1418"/>
                    <a:gd name="T6" fmla="*/ 479 w 2814"/>
                    <a:gd name="T7" fmla="*/ 1104 h 1418"/>
                    <a:gd name="T8" fmla="*/ 0 w 2814"/>
                    <a:gd name="T9" fmla="*/ 562 h 1418"/>
                    <a:gd name="T10" fmla="*/ 260 w 2814"/>
                    <a:gd name="T11" fmla="*/ 489 h 1418"/>
                    <a:gd name="T12" fmla="*/ 323 w 2814"/>
                    <a:gd name="T13" fmla="*/ 406 h 1418"/>
                    <a:gd name="T14" fmla="*/ 323 w 2814"/>
                    <a:gd name="T15" fmla="*/ 0 h 1418"/>
                    <a:gd name="T16" fmla="*/ 375 w 2814"/>
                    <a:gd name="T17" fmla="*/ 31 h 1418"/>
                    <a:gd name="T18" fmla="*/ 958 w 2814"/>
                    <a:gd name="T19" fmla="*/ 500 h 1418"/>
                    <a:gd name="T20" fmla="*/ 1542 w 2814"/>
                    <a:gd name="T21" fmla="*/ 604 h 1418"/>
                    <a:gd name="T22" fmla="*/ 1813 w 2814"/>
                    <a:gd name="T23" fmla="*/ 521 h 1418"/>
                    <a:gd name="T24" fmla="*/ 2260 w 2814"/>
                    <a:gd name="T25" fmla="*/ 177 h 1418"/>
                    <a:gd name="T26" fmla="*/ 2490 w 2814"/>
                    <a:gd name="T27" fmla="*/ 0 h 1418"/>
                    <a:gd name="T28" fmla="*/ 2490 w 2814"/>
                    <a:gd name="T29" fmla="*/ 406 h 1418"/>
                    <a:gd name="T30" fmla="*/ 2552 w 2814"/>
                    <a:gd name="T31" fmla="*/ 489 h 1418"/>
                    <a:gd name="T32" fmla="*/ 2813 w 2814"/>
                    <a:gd name="T33" fmla="*/ 562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4" h="1418">
                      <a:moveTo>
                        <a:pt x="2813" y="562"/>
                      </a:moveTo>
                      <a:lnTo>
                        <a:pt x="2813" y="562"/>
                      </a:lnTo>
                      <a:cubicBezTo>
                        <a:pt x="2698" y="864"/>
                        <a:pt x="2458" y="1062"/>
                        <a:pt x="2167" y="1187"/>
                      </a:cubicBezTo>
                      <a:cubicBezTo>
                        <a:pt x="1594" y="1417"/>
                        <a:pt x="1031" y="1406"/>
                        <a:pt x="479" y="1104"/>
                      </a:cubicBezTo>
                      <a:cubicBezTo>
                        <a:pt x="260" y="979"/>
                        <a:pt x="83" y="802"/>
                        <a:pt x="0" y="562"/>
                      </a:cubicBezTo>
                      <a:cubicBezTo>
                        <a:pt x="83" y="531"/>
                        <a:pt x="177" y="510"/>
                        <a:pt x="260" y="489"/>
                      </a:cubicBezTo>
                      <a:cubicBezTo>
                        <a:pt x="302" y="479"/>
                        <a:pt x="323" y="458"/>
                        <a:pt x="323" y="406"/>
                      </a:cubicBezTo>
                      <a:cubicBezTo>
                        <a:pt x="323" y="271"/>
                        <a:pt x="323" y="135"/>
                        <a:pt x="323" y="0"/>
                      </a:cubicBezTo>
                      <a:cubicBezTo>
                        <a:pt x="344" y="0"/>
                        <a:pt x="354" y="10"/>
                        <a:pt x="375" y="31"/>
                      </a:cubicBezTo>
                      <a:cubicBezTo>
                        <a:pt x="552" y="198"/>
                        <a:pt x="750" y="364"/>
                        <a:pt x="958" y="500"/>
                      </a:cubicBezTo>
                      <a:cubicBezTo>
                        <a:pt x="1135" y="625"/>
                        <a:pt x="1333" y="625"/>
                        <a:pt x="1542" y="604"/>
                      </a:cubicBezTo>
                      <a:cubicBezTo>
                        <a:pt x="1635" y="604"/>
                        <a:pt x="1729" y="573"/>
                        <a:pt x="1813" y="521"/>
                      </a:cubicBezTo>
                      <a:cubicBezTo>
                        <a:pt x="1969" y="417"/>
                        <a:pt x="2115" y="302"/>
                        <a:pt x="2260" y="177"/>
                      </a:cubicBezTo>
                      <a:cubicBezTo>
                        <a:pt x="2333" y="114"/>
                        <a:pt x="2396" y="42"/>
                        <a:pt x="2490" y="0"/>
                      </a:cubicBezTo>
                      <a:cubicBezTo>
                        <a:pt x="2490" y="135"/>
                        <a:pt x="2490" y="271"/>
                        <a:pt x="2490" y="406"/>
                      </a:cubicBezTo>
                      <a:cubicBezTo>
                        <a:pt x="2490" y="458"/>
                        <a:pt x="2500" y="479"/>
                        <a:pt x="2552" y="489"/>
                      </a:cubicBezTo>
                      <a:cubicBezTo>
                        <a:pt x="2635" y="510"/>
                        <a:pt x="2719" y="531"/>
                        <a:pt x="2813" y="562"/>
                      </a:cubicBezTo>
                    </a:path>
                  </a:pathLst>
                </a:custGeom>
                <a:solidFill>
                  <a:srgbClr val="E1C4A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2" name="Freeform 4"/>
                <p:cNvSpPr>
                  <a:spLocks noChangeArrowheads="1"/>
                </p:cNvSpPr>
                <p:nvPr/>
              </p:nvSpPr>
              <p:spPr bwMode="auto">
                <a:xfrm>
                  <a:off x="6059601" y="3905252"/>
                  <a:ext cx="3175" cy="4762"/>
                </a:xfrm>
                <a:custGeom>
                  <a:avLst/>
                  <a:gdLst>
                    <a:gd name="T0" fmla="*/ 0 w 11"/>
                    <a:gd name="T1" fmla="*/ 11 h 12"/>
                    <a:gd name="T2" fmla="*/ 0 w 11"/>
                    <a:gd name="T3" fmla="*/ 11 h 12"/>
                    <a:gd name="T4" fmla="*/ 10 w 11"/>
                    <a:gd name="T5" fmla="*/ 0 h 12"/>
                    <a:gd name="T6" fmla="*/ 10 w 11"/>
                    <a:gd name="T7" fmla="*/ 11 h 12"/>
                    <a:gd name="T8" fmla="*/ 10 w 11"/>
                    <a:gd name="T9" fmla="*/ 11 h 12"/>
                    <a:gd name="T10" fmla="*/ 0 w 11"/>
                    <a:gd name="T11" fmla="*/ 11 h 12"/>
                  </a:gdLst>
                  <a:ahLst/>
                  <a:cxnLst>
                    <a:cxn ang="0">
                      <a:pos x="T0" y="T1"/>
                    </a:cxn>
                    <a:cxn ang="0">
                      <a:pos x="T2" y="T3"/>
                    </a:cxn>
                    <a:cxn ang="0">
                      <a:pos x="T4" y="T5"/>
                    </a:cxn>
                    <a:cxn ang="0">
                      <a:pos x="T6" y="T7"/>
                    </a:cxn>
                    <a:cxn ang="0">
                      <a:pos x="T8" y="T9"/>
                    </a:cxn>
                    <a:cxn ang="0">
                      <a:pos x="T10" y="T11"/>
                    </a:cxn>
                  </a:cxnLst>
                  <a:rect l="0" t="0" r="r" b="b"/>
                  <a:pathLst>
                    <a:path w="11" h="12">
                      <a:moveTo>
                        <a:pt x="0" y="11"/>
                      </a:moveTo>
                      <a:lnTo>
                        <a:pt x="0" y="11"/>
                      </a:lnTo>
                      <a:cubicBezTo>
                        <a:pt x="0" y="0"/>
                        <a:pt x="10" y="0"/>
                        <a:pt x="10" y="0"/>
                      </a:cubicBezTo>
                      <a:lnTo>
                        <a:pt x="10" y="11"/>
                      </a:lnTo>
                      <a:lnTo>
                        <a:pt x="10" y="11"/>
                      </a:lnTo>
                      <a:lnTo>
                        <a:pt x="0" y="11"/>
                      </a:lnTo>
                    </a:path>
                  </a:pathLst>
                </a:custGeom>
                <a:solidFill>
                  <a:srgbClr val="7D555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3" name="Freeform 5"/>
                <p:cNvSpPr>
                  <a:spLocks noChangeArrowheads="1"/>
                </p:cNvSpPr>
                <p:nvPr/>
              </p:nvSpPr>
              <p:spPr bwMode="auto">
                <a:xfrm>
                  <a:off x="6332651" y="3957639"/>
                  <a:ext cx="393700" cy="128588"/>
                </a:xfrm>
                <a:custGeom>
                  <a:avLst/>
                  <a:gdLst>
                    <a:gd name="T0" fmla="*/ 552 w 1095"/>
                    <a:gd name="T1" fmla="*/ 11 h 356"/>
                    <a:gd name="T2" fmla="*/ 552 w 1095"/>
                    <a:gd name="T3" fmla="*/ 11 h 356"/>
                    <a:gd name="T4" fmla="*/ 1000 w 1095"/>
                    <a:gd name="T5" fmla="*/ 11 h 356"/>
                    <a:gd name="T6" fmla="*/ 1084 w 1095"/>
                    <a:gd name="T7" fmla="*/ 32 h 356"/>
                    <a:gd name="T8" fmla="*/ 1052 w 1095"/>
                    <a:gd name="T9" fmla="*/ 105 h 356"/>
                    <a:gd name="T10" fmla="*/ 636 w 1095"/>
                    <a:gd name="T11" fmla="*/ 323 h 356"/>
                    <a:gd name="T12" fmla="*/ 73 w 1095"/>
                    <a:gd name="T13" fmla="*/ 136 h 356"/>
                    <a:gd name="T14" fmla="*/ 31 w 1095"/>
                    <a:gd name="T15" fmla="*/ 94 h 356"/>
                    <a:gd name="T16" fmla="*/ 73 w 1095"/>
                    <a:gd name="T17" fmla="*/ 11 h 356"/>
                    <a:gd name="T18" fmla="*/ 552 w 1095"/>
                    <a:gd name="T19" fmla="*/ 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356">
                      <a:moveTo>
                        <a:pt x="552" y="11"/>
                      </a:moveTo>
                      <a:lnTo>
                        <a:pt x="552" y="11"/>
                      </a:lnTo>
                      <a:cubicBezTo>
                        <a:pt x="698" y="11"/>
                        <a:pt x="854" y="11"/>
                        <a:pt x="1000" y="11"/>
                      </a:cubicBezTo>
                      <a:cubicBezTo>
                        <a:pt x="1031" y="11"/>
                        <a:pt x="1063" y="0"/>
                        <a:pt x="1084" y="32"/>
                      </a:cubicBezTo>
                      <a:cubicBezTo>
                        <a:pt x="1094" y="63"/>
                        <a:pt x="1073" y="84"/>
                        <a:pt x="1052" y="105"/>
                      </a:cubicBezTo>
                      <a:cubicBezTo>
                        <a:pt x="948" y="240"/>
                        <a:pt x="802" y="313"/>
                        <a:pt x="636" y="323"/>
                      </a:cubicBezTo>
                      <a:cubicBezTo>
                        <a:pt x="427" y="355"/>
                        <a:pt x="219" y="313"/>
                        <a:pt x="73" y="136"/>
                      </a:cubicBezTo>
                      <a:cubicBezTo>
                        <a:pt x="52" y="125"/>
                        <a:pt x="42" y="105"/>
                        <a:pt x="31" y="94"/>
                      </a:cubicBezTo>
                      <a:cubicBezTo>
                        <a:pt x="0" y="32"/>
                        <a:pt x="11" y="11"/>
                        <a:pt x="73" y="11"/>
                      </a:cubicBezTo>
                      <a:cubicBezTo>
                        <a:pt x="229" y="11"/>
                        <a:pt x="386" y="11"/>
                        <a:pt x="552" y="11"/>
                      </a:cubicBezTo>
                    </a:path>
                  </a:pathLst>
                </a:custGeom>
                <a:solidFill>
                  <a:srgbClr val="AB857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4" name="Freeform 6"/>
                <p:cNvSpPr>
                  <a:spLocks noChangeArrowheads="1"/>
                </p:cNvSpPr>
                <p:nvPr/>
              </p:nvSpPr>
              <p:spPr bwMode="auto">
                <a:xfrm>
                  <a:off x="6554901" y="3379789"/>
                  <a:ext cx="393700" cy="401638"/>
                </a:xfrm>
                <a:custGeom>
                  <a:avLst/>
                  <a:gdLst>
                    <a:gd name="T0" fmla="*/ 10 w 1095"/>
                    <a:gd name="T1" fmla="*/ 740 h 1116"/>
                    <a:gd name="T2" fmla="*/ 10 w 1095"/>
                    <a:gd name="T3" fmla="*/ 740 h 1116"/>
                    <a:gd name="T4" fmla="*/ 10 w 1095"/>
                    <a:gd name="T5" fmla="*/ 521 h 1116"/>
                    <a:gd name="T6" fmla="*/ 281 w 1095"/>
                    <a:gd name="T7" fmla="*/ 94 h 1116"/>
                    <a:gd name="T8" fmla="*/ 906 w 1095"/>
                    <a:gd name="T9" fmla="*/ 104 h 1116"/>
                    <a:gd name="T10" fmla="*/ 1041 w 1095"/>
                    <a:gd name="T11" fmla="*/ 219 h 1116"/>
                    <a:gd name="T12" fmla="*/ 1062 w 1095"/>
                    <a:gd name="T13" fmla="*/ 292 h 1116"/>
                    <a:gd name="T14" fmla="*/ 937 w 1095"/>
                    <a:gd name="T15" fmla="*/ 313 h 1116"/>
                    <a:gd name="T16" fmla="*/ 635 w 1095"/>
                    <a:gd name="T17" fmla="*/ 167 h 1116"/>
                    <a:gd name="T18" fmla="*/ 271 w 1095"/>
                    <a:gd name="T19" fmla="*/ 261 h 1116"/>
                    <a:gd name="T20" fmla="*/ 146 w 1095"/>
                    <a:gd name="T21" fmla="*/ 500 h 1116"/>
                    <a:gd name="T22" fmla="*/ 146 w 1095"/>
                    <a:gd name="T23" fmla="*/ 1042 h 1116"/>
                    <a:gd name="T24" fmla="*/ 73 w 1095"/>
                    <a:gd name="T25" fmla="*/ 1104 h 1116"/>
                    <a:gd name="T26" fmla="*/ 10 w 1095"/>
                    <a:gd name="T27" fmla="*/ 1042 h 1116"/>
                    <a:gd name="T28" fmla="*/ 10 w 1095"/>
                    <a:gd name="T29" fmla="*/ 74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5" h="1116">
                      <a:moveTo>
                        <a:pt x="10" y="740"/>
                      </a:moveTo>
                      <a:lnTo>
                        <a:pt x="10" y="740"/>
                      </a:lnTo>
                      <a:cubicBezTo>
                        <a:pt x="10" y="667"/>
                        <a:pt x="10" y="594"/>
                        <a:pt x="10" y="521"/>
                      </a:cubicBezTo>
                      <a:cubicBezTo>
                        <a:pt x="0" y="313"/>
                        <a:pt x="104" y="177"/>
                        <a:pt x="281" y="94"/>
                      </a:cubicBezTo>
                      <a:cubicBezTo>
                        <a:pt x="489" y="0"/>
                        <a:pt x="698" y="0"/>
                        <a:pt x="906" y="104"/>
                      </a:cubicBezTo>
                      <a:cubicBezTo>
                        <a:pt x="958" y="136"/>
                        <a:pt x="1000" y="177"/>
                        <a:pt x="1041" y="219"/>
                      </a:cubicBezTo>
                      <a:cubicBezTo>
                        <a:pt x="1062" y="240"/>
                        <a:pt x="1094" y="271"/>
                        <a:pt x="1062" y="292"/>
                      </a:cubicBezTo>
                      <a:cubicBezTo>
                        <a:pt x="1031" y="313"/>
                        <a:pt x="979" y="354"/>
                        <a:pt x="937" y="313"/>
                      </a:cubicBezTo>
                      <a:cubicBezTo>
                        <a:pt x="854" y="219"/>
                        <a:pt x="750" y="177"/>
                        <a:pt x="635" y="167"/>
                      </a:cubicBezTo>
                      <a:cubicBezTo>
                        <a:pt x="500" y="156"/>
                        <a:pt x="375" y="177"/>
                        <a:pt x="271" y="261"/>
                      </a:cubicBezTo>
                      <a:cubicBezTo>
                        <a:pt x="187" y="323"/>
                        <a:pt x="146" y="396"/>
                        <a:pt x="146" y="500"/>
                      </a:cubicBezTo>
                      <a:cubicBezTo>
                        <a:pt x="146" y="688"/>
                        <a:pt x="146" y="865"/>
                        <a:pt x="146" y="1042"/>
                      </a:cubicBezTo>
                      <a:cubicBezTo>
                        <a:pt x="156" y="1104"/>
                        <a:pt x="125" y="1104"/>
                        <a:pt x="73" y="1104"/>
                      </a:cubicBezTo>
                      <a:cubicBezTo>
                        <a:pt x="21" y="1115"/>
                        <a:pt x="0" y="1094"/>
                        <a:pt x="10" y="1042"/>
                      </a:cubicBezTo>
                      <a:cubicBezTo>
                        <a:pt x="10" y="938"/>
                        <a:pt x="10" y="844"/>
                        <a:pt x="10" y="740"/>
                      </a:cubicBezTo>
                    </a:path>
                  </a:pathLst>
                </a:custGeom>
                <a:solidFill>
                  <a:srgbClr val="BE967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5" name="Freeform 7"/>
                <p:cNvSpPr>
                  <a:spLocks noChangeArrowheads="1"/>
                </p:cNvSpPr>
                <p:nvPr/>
              </p:nvSpPr>
              <p:spPr bwMode="auto">
                <a:xfrm>
                  <a:off x="6111989" y="3390902"/>
                  <a:ext cx="374650" cy="112712"/>
                </a:xfrm>
                <a:custGeom>
                  <a:avLst/>
                  <a:gdLst>
                    <a:gd name="T0" fmla="*/ 510 w 1042"/>
                    <a:gd name="T1" fmla="*/ 0 h 314"/>
                    <a:gd name="T2" fmla="*/ 510 w 1042"/>
                    <a:gd name="T3" fmla="*/ 0 h 314"/>
                    <a:gd name="T4" fmla="*/ 927 w 1042"/>
                    <a:gd name="T5" fmla="*/ 125 h 314"/>
                    <a:gd name="T6" fmla="*/ 979 w 1042"/>
                    <a:gd name="T7" fmla="*/ 178 h 314"/>
                    <a:gd name="T8" fmla="*/ 1010 w 1042"/>
                    <a:gd name="T9" fmla="*/ 271 h 314"/>
                    <a:gd name="T10" fmla="*/ 875 w 1042"/>
                    <a:gd name="T11" fmla="*/ 271 h 314"/>
                    <a:gd name="T12" fmla="*/ 250 w 1042"/>
                    <a:gd name="T13" fmla="*/ 209 h 314"/>
                    <a:gd name="T14" fmla="*/ 166 w 1042"/>
                    <a:gd name="T15" fmla="*/ 282 h 314"/>
                    <a:gd name="T16" fmla="*/ 104 w 1042"/>
                    <a:gd name="T17" fmla="*/ 303 h 314"/>
                    <a:gd name="T18" fmla="*/ 73 w 1042"/>
                    <a:gd name="T19" fmla="*/ 167 h 314"/>
                    <a:gd name="T20" fmla="*/ 510 w 1042"/>
                    <a:gd name="T2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2" h="314">
                      <a:moveTo>
                        <a:pt x="510" y="0"/>
                      </a:moveTo>
                      <a:lnTo>
                        <a:pt x="510" y="0"/>
                      </a:lnTo>
                      <a:cubicBezTo>
                        <a:pt x="666" y="11"/>
                        <a:pt x="802" y="32"/>
                        <a:pt x="927" y="125"/>
                      </a:cubicBezTo>
                      <a:cubicBezTo>
                        <a:pt x="948" y="146"/>
                        <a:pt x="968" y="157"/>
                        <a:pt x="979" y="178"/>
                      </a:cubicBezTo>
                      <a:cubicBezTo>
                        <a:pt x="1000" y="209"/>
                        <a:pt x="1041" y="230"/>
                        <a:pt x="1010" y="271"/>
                      </a:cubicBezTo>
                      <a:cubicBezTo>
                        <a:pt x="968" y="313"/>
                        <a:pt x="916" y="313"/>
                        <a:pt x="875" y="271"/>
                      </a:cubicBezTo>
                      <a:cubicBezTo>
                        <a:pt x="739" y="115"/>
                        <a:pt x="406" y="105"/>
                        <a:pt x="250" y="209"/>
                      </a:cubicBezTo>
                      <a:cubicBezTo>
                        <a:pt x="218" y="230"/>
                        <a:pt x="187" y="250"/>
                        <a:pt x="166" y="282"/>
                      </a:cubicBezTo>
                      <a:cubicBezTo>
                        <a:pt x="156" y="313"/>
                        <a:pt x="135" y="313"/>
                        <a:pt x="104" y="303"/>
                      </a:cubicBezTo>
                      <a:cubicBezTo>
                        <a:pt x="10" y="261"/>
                        <a:pt x="0" y="250"/>
                        <a:pt x="73" y="167"/>
                      </a:cubicBezTo>
                      <a:cubicBezTo>
                        <a:pt x="198" y="42"/>
                        <a:pt x="354" y="11"/>
                        <a:pt x="510" y="0"/>
                      </a:cubicBezTo>
                    </a:path>
                  </a:pathLst>
                </a:custGeom>
                <a:solidFill>
                  <a:srgbClr val="CDA48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6" name="Freeform 8"/>
                <p:cNvSpPr>
                  <a:spLocks noChangeArrowheads="1"/>
                </p:cNvSpPr>
                <p:nvPr/>
              </p:nvSpPr>
              <p:spPr bwMode="auto">
                <a:xfrm>
                  <a:off x="6246926" y="3519489"/>
                  <a:ext cx="101600" cy="104775"/>
                </a:xfrm>
                <a:custGeom>
                  <a:avLst/>
                  <a:gdLst>
                    <a:gd name="T0" fmla="*/ 0 w 282"/>
                    <a:gd name="T1" fmla="*/ 145 h 292"/>
                    <a:gd name="T2" fmla="*/ 0 w 282"/>
                    <a:gd name="T3" fmla="*/ 145 h 292"/>
                    <a:gd name="T4" fmla="*/ 145 w 282"/>
                    <a:gd name="T5" fmla="*/ 0 h 292"/>
                    <a:gd name="T6" fmla="*/ 281 w 282"/>
                    <a:gd name="T7" fmla="*/ 145 h 292"/>
                    <a:gd name="T8" fmla="*/ 135 w 282"/>
                    <a:gd name="T9" fmla="*/ 291 h 292"/>
                    <a:gd name="T10" fmla="*/ 0 w 282"/>
                    <a:gd name="T11" fmla="*/ 145 h 292"/>
                  </a:gdLst>
                  <a:ahLst/>
                  <a:cxnLst>
                    <a:cxn ang="0">
                      <a:pos x="T0" y="T1"/>
                    </a:cxn>
                    <a:cxn ang="0">
                      <a:pos x="T2" y="T3"/>
                    </a:cxn>
                    <a:cxn ang="0">
                      <a:pos x="T4" y="T5"/>
                    </a:cxn>
                    <a:cxn ang="0">
                      <a:pos x="T6" y="T7"/>
                    </a:cxn>
                    <a:cxn ang="0">
                      <a:pos x="T8" y="T9"/>
                    </a:cxn>
                    <a:cxn ang="0">
                      <a:pos x="T10" y="T11"/>
                    </a:cxn>
                  </a:cxnLst>
                  <a:rect l="0" t="0" r="r" b="b"/>
                  <a:pathLst>
                    <a:path w="282" h="292">
                      <a:moveTo>
                        <a:pt x="0" y="145"/>
                      </a:moveTo>
                      <a:lnTo>
                        <a:pt x="0" y="145"/>
                      </a:lnTo>
                      <a:cubicBezTo>
                        <a:pt x="0" y="62"/>
                        <a:pt x="62" y="0"/>
                        <a:pt x="145" y="0"/>
                      </a:cubicBezTo>
                      <a:cubicBezTo>
                        <a:pt x="218" y="0"/>
                        <a:pt x="281" y="73"/>
                        <a:pt x="281" y="145"/>
                      </a:cubicBezTo>
                      <a:cubicBezTo>
                        <a:pt x="281" y="229"/>
                        <a:pt x="218" y="291"/>
                        <a:pt x="135" y="291"/>
                      </a:cubicBezTo>
                      <a:cubicBezTo>
                        <a:pt x="62" y="291"/>
                        <a:pt x="0" y="218"/>
                        <a:pt x="0" y="145"/>
                      </a:cubicBezTo>
                    </a:path>
                  </a:pathLst>
                </a:custGeom>
                <a:solidFill>
                  <a:srgbClr val="3B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7" name="Freeform 9"/>
                <p:cNvSpPr>
                  <a:spLocks noChangeArrowheads="1"/>
                </p:cNvSpPr>
                <p:nvPr/>
              </p:nvSpPr>
              <p:spPr bwMode="auto">
                <a:xfrm>
                  <a:off x="6712064" y="3519489"/>
                  <a:ext cx="104775" cy="104775"/>
                </a:xfrm>
                <a:custGeom>
                  <a:avLst/>
                  <a:gdLst>
                    <a:gd name="T0" fmla="*/ 292 w 293"/>
                    <a:gd name="T1" fmla="*/ 145 h 292"/>
                    <a:gd name="T2" fmla="*/ 292 w 293"/>
                    <a:gd name="T3" fmla="*/ 145 h 292"/>
                    <a:gd name="T4" fmla="*/ 146 w 293"/>
                    <a:gd name="T5" fmla="*/ 291 h 292"/>
                    <a:gd name="T6" fmla="*/ 0 w 293"/>
                    <a:gd name="T7" fmla="*/ 145 h 292"/>
                    <a:gd name="T8" fmla="*/ 146 w 293"/>
                    <a:gd name="T9" fmla="*/ 0 h 292"/>
                    <a:gd name="T10" fmla="*/ 292 w 293"/>
                    <a:gd name="T11" fmla="*/ 145 h 292"/>
                  </a:gdLst>
                  <a:ahLst/>
                  <a:cxnLst>
                    <a:cxn ang="0">
                      <a:pos x="T0" y="T1"/>
                    </a:cxn>
                    <a:cxn ang="0">
                      <a:pos x="T2" y="T3"/>
                    </a:cxn>
                    <a:cxn ang="0">
                      <a:pos x="T4" y="T5"/>
                    </a:cxn>
                    <a:cxn ang="0">
                      <a:pos x="T6" y="T7"/>
                    </a:cxn>
                    <a:cxn ang="0">
                      <a:pos x="T8" y="T9"/>
                    </a:cxn>
                    <a:cxn ang="0">
                      <a:pos x="T10" y="T11"/>
                    </a:cxn>
                  </a:cxnLst>
                  <a:rect l="0" t="0" r="r" b="b"/>
                  <a:pathLst>
                    <a:path w="293" h="292">
                      <a:moveTo>
                        <a:pt x="292" y="145"/>
                      </a:moveTo>
                      <a:lnTo>
                        <a:pt x="292" y="145"/>
                      </a:lnTo>
                      <a:cubicBezTo>
                        <a:pt x="292" y="229"/>
                        <a:pt x="229" y="291"/>
                        <a:pt x="146" y="291"/>
                      </a:cubicBezTo>
                      <a:cubicBezTo>
                        <a:pt x="73" y="291"/>
                        <a:pt x="0" y="229"/>
                        <a:pt x="0" y="145"/>
                      </a:cubicBezTo>
                      <a:cubicBezTo>
                        <a:pt x="11" y="62"/>
                        <a:pt x="73" y="0"/>
                        <a:pt x="146" y="0"/>
                      </a:cubicBezTo>
                      <a:cubicBezTo>
                        <a:pt x="229" y="0"/>
                        <a:pt x="292" y="62"/>
                        <a:pt x="292" y="145"/>
                      </a:cubicBezTo>
                    </a:path>
                  </a:pathLst>
                </a:custGeom>
                <a:solidFill>
                  <a:srgbClr val="3B41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8" name="Freeform 10"/>
                <p:cNvSpPr>
                  <a:spLocks noChangeArrowheads="1"/>
                </p:cNvSpPr>
                <p:nvPr/>
              </p:nvSpPr>
              <p:spPr bwMode="auto">
                <a:xfrm>
                  <a:off x="6996226" y="3905252"/>
                  <a:ext cx="11113" cy="4762"/>
                </a:xfrm>
                <a:custGeom>
                  <a:avLst/>
                  <a:gdLst>
                    <a:gd name="T0" fmla="*/ 31 w 32"/>
                    <a:gd name="T1" fmla="*/ 0 h 12"/>
                    <a:gd name="T2" fmla="*/ 31 w 32"/>
                    <a:gd name="T3" fmla="*/ 0 h 12"/>
                    <a:gd name="T4" fmla="*/ 0 w 32"/>
                    <a:gd name="T5" fmla="*/ 11 h 12"/>
                    <a:gd name="T6" fmla="*/ 10 w 32"/>
                    <a:gd name="T7" fmla="*/ 0 h 12"/>
                    <a:gd name="T8" fmla="*/ 31 w 32"/>
                    <a:gd name="T9" fmla="*/ 0 h 12"/>
                  </a:gdLst>
                  <a:ahLst/>
                  <a:cxnLst>
                    <a:cxn ang="0">
                      <a:pos x="T0" y="T1"/>
                    </a:cxn>
                    <a:cxn ang="0">
                      <a:pos x="T2" y="T3"/>
                    </a:cxn>
                    <a:cxn ang="0">
                      <a:pos x="T4" y="T5"/>
                    </a:cxn>
                    <a:cxn ang="0">
                      <a:pos x="T6" y="T7"/>
                    </a:cxn>
                    <a:cxn ang="0">
                      <a:pos x="T8" y="T9"/>
                    </a:cxn>
                  </a:cxnLst>
                  <a:rect l="0" t="0" r="r" b="b"/>
                  <a:pathLst>
                    <a:path w="32" h="12">
                      <a:moveTo>
                        <a:pt x="31" y="0"/>
                      </a:moveTo>
                      <a:lnTo>
                        <a:pt x="31" y="0"/>
                      </a:lnTo>
                      <a:cubicBezTo>
                        <a:pt x="21" y="0"/>
                        <a:pt x="10" y="11"/>
                        <a:pt x="0" y="11"/>
                      </a:cubicBezTo>
                      <a:lnTo>
                        <a:pt x="10" y="0"/>
                      </a:lnTo>
                      <a:cubicBezTo>
                        <a:pt x="10" y="0"/>
                        <a:pt x="21" y="0"/>
                        <a:pt x="31" y="0"/>
                      </a:cubicBezTo>
                    </a:path>
                  </a:pathLst>
                </a:custGeom>
                <a:solidFill>
                  <a:srgbClr val="7D555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39" name="Freeform 11"/>
                <p:cNvSpPr>
                  <a:spLocks noChangeArrowheads="1"/>
                </p:cNvSpPr>
                <p:nvPr/>
              </p:nvSpPr>
              <p:spPr bwMode="auto">
                <a:xfrm>
                  <a:off x="6062776" y="3005139"/>
                  <a:ext cx="941388" cy="1319213"/>
                </a:xfrm>
                <a:custGeom>
                  <a:avLst/>
                  <a:gdLst>
                    <a:gd name="T0" fmla="*/ 2594 w 2616"/>
                    <a:gd name="T1" fmla="*/ 2052 h 3666"/>
                    <a:gd name="T2" fmla="*/ 2573 w 2616"/>
                    <a:gd name="T3" fmla="*/ 656 h 3666"/>
                    <a:gd name="T4" fmla="*/ 1792 w 2616"/>
                    <a:gd name="T5" fmla="*/ 239 h 3666"/>
                    <a:gd name="T6" fmla="*/ 1209 w 2616"/>
                    <a:gd name="T7" fmla="*/ 281 h 3666"/>
                    <a:gd name="T8" fmla="*/ 396 w 2616"/>
                    <a:gd name="T9" fmla="*/ 166 h 3666"/>
                    <a:gd name="T10" fmla="*/ 0 w 2616"/>
                    <a:gd name="T11" fmla="*/ 1072 h 3666"/>
                    <a:gd name="T12" fmla="*/ 0 w 2616"/>
                    <a:gd name="T13" fmla="*/ 2509 h 3666"/>
                    <a:gd name="T14" fmla="*/ 219 w 2616"/>
                    <a:gd name="T15" fmla="*/ 3071 h 3666"/>
                    <a:gd name="T16" fmla="*/ 1302 w 2616"/>
                    <a:gd name="T17" fmla="*/ 3665 h 3666"/>
                    <a:gd name="T18" fmla="*/ 1761 w 2616"/>
                    <a:gd name="T19" fmla="*/ 3540 h 3666"/>
                    <a:gd name="T20" fmla="*/ 2552 w 2616"/>
                    <a:gd name="T21" fmla="*/ 2738 h 3666"/>
                    <a:gd name="T22" fmla="*/ 2573 w 2616"/>
                    <a:gd name="T23" fmla="*/ 2655 h 3666"/>
                    <a:gd name="T24" fmla="*/ 2594 w 2616"/>
                    <a:gd name="T25" fmla="*/ 2519 h 3666"/>
                    <a:gd name="T26" fmla="*/ 2604 w 2616"/>
                    <a:gd name="T27" fmla="*/ 2498 h 3666"/>
                    <a:gd name="T28" fmla="*/ 2604 w 2616"/>
                    <a:gd name="T29" fmla="*/ 2498 h 3666"/>
                    <a:gd name="T30" fmla="*/ 2594 w 2616"/>
                    <a:gd name="T31" fmla="*/ 2052 h 3666"/>
                    <a:gd name="T32" fmla="*/ 1948 w 2616"/>
                    <a:gd name="T33" fmla="*/ 1718 h 3666"/>
                    <a:gd name="T34" fmla="*/ 1948 w 2616"/>
                    <a:gd name="T35" fmla="*/ 1427 h 3666"/>
                    <a:gd name="T36" fmla="*/ 1948 w 2616"/>
                    <a:gd name="T37" fmla="*/ 1718 h 3666"/>
                    <a:gd name="T38" fmla="*/ 1375 w 2616"/>
                    <a:gd name="T39" fmla="*/ 1781 h 3666"/>
                    <a:gd name="T40" fmla="*/ 1646 w 2616"/>
                    <a:gd name="T41" fmla="*/ 1135 h 3666"/>
                    <a:gd name="T42" fmla="*/ 2406 w 2616"/>
                    <a:gd name="T43" fmla="*/ 1260 h 3666"/>
                    <a:gd name="T44" fmla="*/ 2302 w 2616"/>
                    <a:gd name="T45" fmla="*/ 1354 h 3666"/>
                    <a:gd name="T46" fmla="*/ 1636 w 2616"/>
                    <a:gd name="T47" fmla="*/ 1302 h 3666"/>
                    <a:gd name="T48" fmla="*/ 1511 w 2616"/>
                    <a:gd name="T49" fmla="*/ 2083 h 3666"/>
                    <a:gd name="T50" fmla="*/ 1375 w 2616"/>
                    <a:gd name="T51" fmla="*/ 2083 h 3666"/>
                    <a:gd name="T52" fmla="*/ 302 w 2616"/>
                    <a:gd name="T53" fmla="*/ 1354 h 3666"/>
                    <a:gd name="T54" fmla="*/ 240 w 2616"/>
                    <a:gd name="T55" fmla="*/ 1375 h 3666"/>
                    <a:gd name="T56" fmla="*/ 646 w 2616"/>
                    <a:gd name="T57" fmla="*/ 1072 h 3666"/>
                    <a:gd name="T58" fmla="*/ 1115 w 2616"/>
                    <a:gd name="T59" fmla="*/ 1250 h 3666"/>
                    <a:gd name="T60" fmla="*/ 1011 w 2616"/>
                    <a:gd name="T61" fmla="*/ 1343 h 3666"/>
                    <a:gd name="T62" fmla="*/ 302 w 2616"/>
                    <a:gd name="T63" fmla="*/ 1354 h 3666"/>
                    <a:gd name="T64" fmla="*/ 646 w 2616"/>
                    <a:gd name="T65" fmla="*/ 1718 h 3666"/>
                    <a:gd name="T66" fmla="*/ 656 w 2616"/>
                    <a:gd name="T67" fmla="*/ 1427 h 3666"/>
                    <a:gd name="T68" fmla="*/ 646 w 2616"/>
                    <a:gd name="T69" fmla="*/ 1718 h 3666"/>
                    <a:gd name="T70" fmla="*/ 823 w 2616"/>
                    <a:gd name="T71" fmla="*/ 2780 h 3666"/>
                    <a:gd name="T72" fmla="*/ 823 w 2616"/>
                    <a:gd name="T73" fmla="*/ 2655 h 3666"/>
                    <a:gd name="T74" fmla="*/ 1750 w 2616"/>
                    <a:gd name="T75" fmla="*/ 2655 h 3666"/>
                    <a:gd name="T76" fmla="*/ 1802 w 2616"/>
                    <a:gd name="T77" fmla="*/ 2749 h 3666"/>
                    <a:gd name="T78" fmla="*/ 823 w 2616"/>
                    <a:gd name="T79" fmla="*/ 2780 h 3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6" h="3666">
                      <a:moveTo>
                        <a:pt x="2594" y="2052"/>
                      </a:moveTo>
                      <a:lnTo>
                        <a:pt x="2594" y="2052"/>
                      </a:lnTo>
                      <a:cubicBezTo>
                        <a:pt x="2594" y="1718"/>
                        <a:pt x="2604" y="1395"/>
                        <a:pt x="2604" y="1072"/>
                      </a:cubicBezTo>
                      <a:cubicBezTo>
                        <a:pt x="2615" y="937"/>
                        <a:pt x="2594" y="791"/>
                        <a:pt x="2573" y="656"/>
                      </a:cubicBezTo>
                      <a:cubicBezTo>
                        <a:pt x="2511" y="364"/>
                        <a:pt x="2354" y="239"/>
                        <a:pt x="2042" y="218"/>
                      </a:cubicBezTo>
                      <a:cubicBezTo>
                        <a:pt x="1959" y="208"/>
                        <a:pt x="1875" y="229"/>
                        <a:pt x="1792" y="239"/>
                      </a:cubicBezTo>
                      <a:cubicBezTo>
                        <a:pt x="1761" y="260"/>
                        <a:pt x="1719" y="281"/>
                        <a:pt x="1688" y="302"/>
                      </a:cubicBezTo>
                      <a:cubicBezTo>
                        <a:pt x="1521" y="385"/>
                        <a:pt x="1365" y="364"/>
                        <a:pt x="1209" y="281"/>
                      </a:cubicBezTo>
                      <a:cubicBezTo>
                        <a:pt x="1156" y="250"/>
                        <a:pt x="1104" y="218"/>
                        <a:pt x="1063" y="187"/>
                      </a:cubicBezTo>
                      <a:cubicBezTo>
                        <a:pt x="854" y="0"/>
                        <a:pt x="594" y="52"/>
                        <a:pt x="396" y="166"/>
                      </a:cubicBezTo>
                      <a:cubicBezTo>
                        <a:pt x="167" y="312"/>
                        <a:pt x="52" y="531"/>
                        <a:pt x="21" y="802"/>
                      </a:cubicBezTo>
                      <a:cubicBezTo>
                        <a:pt x="11" y="895"/>
                        <a:pt x="11" y="979"/>
                        <a:pt x="0" y="1072"/>
                      </a:cubicBezTo>
                      <a:cubicBezTo>
                        <a:pt x="0" y="1552"/>
                        <a:pt x="0" y="2020"/>
                        <a:pt x="0" y="2498"/>
                      </a:cubicBezTo>
                      <a:lnTo>
                        <a:pt x="0" y="2509"/>
                      </a:lnTo>
                      <a:cubicBezTo>
                        <a:pt x="11" y="2582"/>
                        <a:pt x="31" y="2665"/>
                        <a:pt x="52" y="2738"/>
                      </a:cubicBezTo>
                      <a:cubicBezTo>
                        <a:pt x="84" y="2863"/>
                        <a:pt x="156" y="2967"/>
                        <a:pt x="219" y="3071"/>
                      </a:cubicBezTo>
                      <a:cubicBezTo>
                        <a:pt x="406" y="3249"/>
                        <a:pt x="625" y="3394"/>
                        <a:pt x="844" y="3540"/>
                      </a:cubicBezTo>
                      <a:cubicBezTo>
                        <a:pt x="990" y="3634"/>
                        <a:pt x="1136" y="3665"/>
                        <a:pt x="1302" y="3665"/>
                      </a:cubicBezTo>
                      <a:lnTo>
                        <a:pt x="1302" y="3665"/>
                      </a:lnTo>
                      <a:cubicBezTo>
                        <a:pt x="1459" y="3665"/>
                        <a:pt x="1615" y="3634"/>
                        <a:pt x="1761" y="3540"/>
                      </a:cubicBezTo>
                      <a:cubicBezTo>
                        <a:pt x="1979" y="3394"/>
                        <a:pt x="2188" y="3249"/>
                        <a:pt x="2386" y="3071"/>
                      </a:cubicBezTo>
                      <a:cubicBezTo>
                        <a:pt x="2448" y="2967"/>
                        <a:pt x="2521" y="2863"/>
                        <a:pt x="2552" y="2738"/>
                      </a:cubicBezTo>
                      <a:cubicBezTo>
                        <a:pt x="2552" y="2717"/>
                        <a:pt x="2563" y="2707"/>
                        <a:pt x="2563" y="2686"/>
                      </a:cubicBezTo>
                      <a:cubicBezTo>
                        <a:pt x="2573" y="2676"/>
                        <a:pt x="2573" y="2665"/>
                        <a:pt x="2573" y="2655"/>
                      </a:cubicBezTo>
                      <a:cubicBezTo>
                        <a:pt x="2573" y="2655"/>
                        <a:pt x="2573" y="2644"/>
                        <a:pt x="2573" y="2634"/>
                      </a:cubicBezTo>
                      <a:cubicBezTo>
                        <a:pt x="2584" y="2603"/>
                        <a:pt x="2594" y="2561"/>
                        <a:pt x="2594" y="2519"/>
                      </a:cubicBezTo>
                      <a:lnTo>
                        <a:pt x="2594" y="2509"/>
                      </a:lnTo>
                      <a:lnTo>
                        <a:pt x="2604" y="2498"/>
                      </a:lnTo>
                      <a:lnTo>
                        <a:pt x="2604" y="2498"/>
                      </a:lnTo>
                      <a:lnTo>
                        <a:pt x="2604" y="2498"/>
                      </a:lnTo>
                      <a:lnTo>
                        <a:pt x="2604" y="2498"/>
                      </a:lnTo>
                      <a:cubicBezTo>
                        <a:pt x="2604" y="2343"/>
                        <a:pt x="2594" y="2197"/>
                        <a:pt x="2594" y="2052"/>
                      </a:cubicBezTo>
                      <a:close/>
                      <a:moveTo>
                        <a:pt x="1948" y="1718"/>
                      </a:moveTo>
                      <a:lnTo>
                        <a:pt x="1948" y="1718"/>
                      </a:lnTo>
                      <a:cubicBezTo>
                        <a:pt x="1875" y="1718"/>
                        <a:pt x="1802" y="1656"/>
                        <a:pt x="1802" y="1572"/>
                      </a:cubicBezTo>
                      <a:cubicBezTo>
                        <a:pt x="1813" y="1489"/>
                        <a:pt x="1875" y="1427"/>
                        <a:pt x="1948" y="1427"/>
                      </a:cubicBezTo>
                      <a:cubicBezTo>
                        <a:pt x="2031" y="1427"/>
                        <a:pt x="2094" y="1489"/>
                        <a:pt x="2094" y="1572"/>
                      </a:cubicBezTo>
                      <a:cubicBezTo>
                        <a:pt x="2094" y="1656"/>
                        <a:pt x="2031" y="1718"/>
                        <a:pt x="1948" y="1718"/>
                      </a:cubicBezTo>
                      <a:close/>
                      <a:moveTo>
                        <a:pt x="1375" y="1781"/>
                      </a:moveTo>
                      <a:lnTo>
                        <a:pt x="1375" y="1781"/>
                      </a:lnTo>
                      <a:cubicBezTo>
                        <a:pt x="1375" y="1708"/>
                        <a:pt x="1375" y="1635"/>
                        <a:pt x="1375" y="1562"/>
                      </a:cubicBezTo>
                      <a:cubicBezTo>
                        <a:pt x="1365" y="1354"/>
                        <a:pt x="1469" y="1218"/>
                        <a:pt x="1646" y="1135"/>
                      </a:cubicBezTo>
                      <a:cubicBezTo>
                        <a:pt x="1854" y="1041"/>
                        <a:pt x="2063" y="1041"/>
                        <a:pt x="2271" y="1145"/>
                      </a:cubicBezTo>
                      <a:cubicBezTo>
                        <a:pt x="2323" y="1177"/>
                        <a:pt x="2365" y="1218"/>
                        <a:pt x="2406" y="1260"/>
                      </a:cubicBezTo>
                      <a:cubicBezTo>
                        <a:pt x="2427" y="1281"/>
                        <a:pt x="2459" y="1312"/>
                        <a:pt x="2427" y="1333"/>
                      </a:cubicBezTo>
                      <a:cubicBezTo>
                        <a:pt x="2396" y="1354"/>
                        <a:pt x="2344" y="1395"/>
                        <a:pt x="2302" y="1354"/>
                      </a:cubicBezTo>
                      <a:cubicBezTo>
                        <a:pt x="2219" y="1260"/>
                        <a:pt x="2115" y="1218"/>
                        <a:pt x="2000" y="1208"/>
                      </a:cubicBezTo>
                      <a:cubicBezTo>
                        <a:pt x="1865" y="1197"/>
                        <a:pt x="1740" y="1218"/>
                        <a:pt x="1636" y="1302"/>
                      </a:cubicBezTo>
                      <a:cubicBezTo>
                        <a:pt x="1552" y="1364"/>
                        <a:pt x="1511" y="1437"/>
                        <a:pt x="1511" y="1541"/>
                      </a:cubicBezTo>
                      <a:cubicBezTo>
                        <a:pt x="1511" y="1729"/>
                        <a:pt x="1511" y="1906"/>
                        <a:pt x="1511" y="2083"/>
                      </a:cubicBezTo>
                      <a:cubicBezTo>
                        <a:pt x="1521" y="2145"/>
                        <a:pt x="1490" y="2145"/>
                        <a:pt x="1438" y="2145"/>
                      </a:cubicBezTo>
                      <a:cubicBezTo>
                        <a:pt x="1386" y="2156"/>
                        <a:pt x="1365" y="2135"/>
                        <a:pt x="1375" y="2083"/>
                      </a:cubicBezTo>
                      <a:cubicBezTo>
                        <a:pt x="1375" y="1979"/>
                        <a:pt x="1375" y="1885"/>
                        <a:pt x="1375" y="1781"/>
                      </a:cubicBezTo>
                      <a:close/>
                      <a:moveTo>
                        <a:pt x="302" y="1354"/>
                      </a:moveTo>
                      <a:lnTo>
                        <a:pt x="302" y="1354"/>
                      </a:lnTo>
                      <a:cubicBezTo>
                        <a:pt x="292" y="1385"/>
                        <a:pt x="271" y="1385"/>
                        <a:pt x="240" y="1375"/>
                      </a:cubicBezTo>
                      <a:cubicBezTo>
                        <a:pt x="146" y="1333"/>
                        <a:pt x="136" y="1322"/>
                        <a:pt x="209" y="1239"/>
                      </a:cubicBezTo>
                      <a:cubicBezTo>
                        <a:pt x="334" y="1114"/>
                        <a:pt x="490" y="1083"/>
                        <a:pt x="646" y="1072"/>
                      </a:cubicBezTo>
                      <a:cubicBezTo>
                        <a:pt x="802" y="1083"/>
                        <a:pt x="938" y="1104"/>
                        <a:pt x="1063" y="1197"/>
                      </a:cubicBezTo>
                      <a:cubicBezTo>
                        <a:pt x="1084" y="1218"/>
                        <a:pt x="1104" y="1229"/>
                        <a:pt x="1115" y="1250"/>
                      </a:cubicBezTo>
                      <a:cubicBezTo>
                        <a:pt x="1136" y="1281"/>
                        <a:pt x="1177" y="1302"/>
                        <a:pt x="1146" y="1343"/>
                      </a:cubicBezTo>
                      <a:cubicBezTo>
                        <a:pt x="1104" y="1385"/>
                        <a:pt x="1052" y="1385"/>
                        <a:pt x="1011" y="1343"/>
                      </a:cubicBezTo>
                      <a:cubicBezTo>
                        <a:pt x="875" y="1187"/>
                        <a:pt x="542" y="1177"/>
                        <a:pt x="386" y="1281"/>
                      </a:cubicBezTo>
                      <a:cubicBezTo>
                        <a:pt x="354" y="1302"/>
                        <a:pt x="323" y="1322"/>
                        <a:pt x="302" y="1354"/>
                      </a:cubicBezTo>
                      <a:close/>
                      <a:moveTo>
                        <a:pt x="646" y="1718"/>
                      </a:moveTo>
                      <a:lnTo>
                        <a:pt x="646" y="1718"/>
                      </a:lnTo>
                      <a:cubicBezTo>
                        <a:pt x="573" y="1718"/>
                        <a:pt x="511" y="1645"/>
                        <a:pt x="511" y="1572"/>
                      </a:cubicBezTo>
                      <a:cubicBezTo>
                        <a:pt x="511" y="1489"/>
                        <a:pt x="573" y="1427"/>
                        <a:pt x="656" y="1427"/>
                      </a:cubicBezTo>
                      <a:cubicBezTo>
                        <a:pt x="729" y="1427"/>
                        <a:pt x="792" y="1500"/>
                        <a:pt x="792" y="1572"/>
                      </a:cubicBezTo>
                      <a:cubicBezTo>
                        <a:pt x="792" y="1656"/>
                        <a:pt x="729" y="1718"/>
                        <a:pt x="646" y="1718"/>
                      </a:cubicBezTo>
                      <a:close/>
                      <a:moveTo>
                        <a:pt x="823" y="2780"/>
                      </a:moveTo>
                      <a:lnTo>
                        <a:pt x="823" y="2780"/>
                      </a:lnTo>
                      <a:cubicBezTo>
                        <a:pt x="802" y="2769"/>
                        <a:pt x="792" y="2749"/>
                        <a:pt x="781" y="2738"/>
                      </a:cubicBezTo>
                      <a:cubicBezTo>
                        <a:pt x="750" y="2676"/>
                        <a:pt x="761" y="2655"/>
                        <a:pt x="823" y="2655"/>
                      </a:cubicBezTo>
                      <a:cubicBezTo>
                        <a:pt x="979" y="2655"/>
                        <a:pt x="1136" y="2655"/>
                        <a:pt x="1302" y="2655"/>
                      </a:cubicBezTo>
                      <a:cubicBezTo>
                        <a:pt x="1448" y="2655"/>
                        <a:pt x="1604" y="2655"/>
                        <a:pt x="1750" y="2655"/>
                      </a:cubicBezTo>
                      <a:cubicBezTo>
                        <a:pt x="1781" y="2655"/>
                        <a:pt x="1813" y="2644"/>
                        <a:pt x="1834" y="2676"/>
                      </a:cubicBezTo>
                      <a:cubicBezTo>
                        <a:pt x="1844" y="2707"/>
                        <a:pt x="1823" y="2728"/>
                        <a:pt x="1802" y="2749"/>
                      </a:cubicBezTo>
                      <a:cubicBezTo>
                        <a:pt x="1698" y="2884"/>
                        <a:pt x="1552" y="2957"/>
                        <a:pt x="1386" y="2967"/>
                      </a:cubicBezTo>
                      <a:cubicBezTo>
                        <a:pt x="1177" y="2999"/>
                        <a:pt x="969" y="2957"/>
                        <a:pt x="823" y="2780"/>
                      </a:cubicBezTo>
                      <a:close/>
                    </a:path>
                  </a:pathLst>
                </a:custGeom>
                <a:solidFill>
                  <a:srgbClr val="EACEB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0" name="Freeform 12"/>
                <p:cNvSpPr>
                  <a:spLocks noChangeArrowheads="1"/>
                </p:cNvSpPr>
                <p:nvPr/>
              </p:nvSpPr>
              <p:spPr bwMode="auto">
                <a:xfrm>
                  <a:off x="5938951" y="2719389"/>
                  <a:ext cx="965200" cy="896938"/>
                </a:xfrm>
                <a:custGeom>
                  <a:avLst/>
                  <a:gdLst>
                    <a:gd name="T0" fmla="*/ 2094 w 2679"/>
                    <a:gd name="T1" fmla="*/ 1104 h 2490"/>
                    <a:gd name="T2" fmla="*/ 2094 w 2679"/>
                    <a:gd name="T3" fmla="*/ 1104 h 2490"/>
                    <a:gd name="T4" fmla="*/ 1459 w 2679"/>
                    <a:gd name="T5" fmla="*/ 1073 h 2490"/>
                    <a:gd name="T6" fmla="*/ 1115 w 2679"/>
                    <a:gd name="T7" fmla="*/ 927 h 2490"/>
                    <a:gd name="T8" fmla="*/ 657 w 2679"/>
                    <a:gd name="T9" fmla="*/ 1135 h 2490"/>
                    <a:gd name="T10" fmla="*/ 365 w 2679"/>
                    <a:gd name="T11" fmla="*/ 1750 h 2490"/>
                    <a:gd name="T12" fmla="*/ 355 w 2679"/>
                    <a:gd name="T13" fmla="*/ 2417 h 2490"/>
                    <a:gd name="T14" fmla="*/ 344 w 2679"/>
                    <a:gd name="T15" fmla="*/ 2489 h 2490"/>
                    <a:gd name="T16" fmla="*/ 115 w 2679"/>
                    <a:gd name="T17" fmla="*/ 2083 h 2490"/>
                    <a:gd name="T18" fmla="*/ 94 w 2679"/>
                    <a:gd name="T19" fmla="*/ 2042 h 2490"/>
                    <a:gd name="T20" fmla="*/ 0 w 2679"/>
                    <a:gd name="T21" fmla="*/ 1354 h 2490"/>
                    <a:gd name="T22" fmla="*/ 782 w 2679"/>
                    <a:gd name="T23" fmla="*/ 271 h 2490"/>
                    <a:gd name="T24" fmla="*/ 823 w 2679"/>
                    <a:gd name="T25" fmla="*/ 250 h 2490"/>
                    <a:gd name="T26" fmla="*/ 771 w 2679"/>
                    <a:gd name="T27" fmla="*/ 52 h 2490"/>
                    <a:gd name="T28" fmla="*/ 823 w 2679"/>
                    <a:gd name="T29" fmla="*/ 0 h 2490"/>
                    <a:gd name="T30" fmla="*/ 1428 w 2679"/>
                    <a:gd name="T31" fmla="*/ 62 h 2490"/>
                    <a:gd name="T32" fmla="*/ 1928 w 2679"/>
                    <a:gd name="T33" fmla="*/ 62 h 2490"/>
                    <a:gd name="T34" fmla="*/ 2678 w 2679"/>
                    <a:gd name="T35" fmla="*/ 583 h 2490"/>
                    <a:gd name="T36" fmla="*/ 2313 w 2679"/>
                    <a:gd name="T37" fmla="*/ 916 h 2490"/>
                    <a:gd name="T38" fmla="*/ 2094 w 2679"/>
                    <a:gd name="T39" fmla="*/ 1104 h 2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9" h="2490">
                      <a:moveTo>
                        <a:pt x="2094" y="1104"/>
                      </a:moveTo>
                      <a:lnTo>
                        <a:pt x="2094" y="1104"/>
                      </a:lnTo>
                      <a:cubicBezTo>
                        <a:pt x="1875" y="1239"/>
                        <a:pt x="1667" y="1208"/>
                        <a:pt x="1459" y="1073"/>
                      </a:cubicBezTo>
                      <a:cubicBezTo>
                        <a:pt x="1355" y="1000"/>
                        <a:pt x="1250" y="916"/>
                        <a:pt x="1115" y="927"/>
                      </a:cubicBezTo>
                      <a:cubicBezTo>
                        <a:pt x="938" y="948"/>
                        <a:pt x="792" y="1021"/>
                        <a:pt x="657" y="1135"/>
                      </a:cubicBezTo>
                      <a:cubicBezTo>
                        <a:pt x="469" y="1302"/>
                        <a:pt x="407" y="1521"/>
                        <a:pt x="365" y="1750"/>
                      </a:cubicBezTo>
                      <a:cubicBezTo>
                        <a:pt x="334" y="1969"/>
                        <a:pt x="344" y="2198"/>
                        <a:pt x="355" y="2417"/>
                      </a:cubicBezTo>
                      <a:cubicBezTo>
                        <a:pt x="355" y="2437"/>
                        <a:pt x="365" y="2469"/>
                        <a:pt x="344" y="2489"/>
                      </a:cubicBezTo>
                      <a:cubicBezTo>
                        <a:pt x="313" y="2333"/>
                        <a:pt x="271" y="2177"/>
                        <a:pt x="115" y="2083"/>
                      </a:cubicBezTo>
                      <a:cubicBezTo>
                        <a:pt x="105" y="2073"/>
                        <a:pt x="105" y="2052"/>
                        <a:pt x="94" y="2042"/>
                      </a:cubicBezTo>
                      <a:cubicBezTo>
                        <a:pt x="53" y="1812"/>
                        <a:pt x="0" y="1583"/>
                        <a:pt x="0" y="1354"/>
                      </a:cubicBezTo>
                      <a:cubicBezTo>
                        <a:pt x="11" y="833"/>
                        <a:pt x="292" y="417"/>
                        <a:pt x="782" y="271"/>
                      </a:cubicBezTo>
                      <a:cubicBezTo>
                        <a:pt x="803" y="260"/>
                        <a:pt x="813" y="250"/>
                        <a:pt x="823" y="250"/>
                      </a:cubicBezTo>
                      <a:cubicBezTo>
                        <a:pt x="792" y="187"/>
                        <a:pt x="771" y="125"/>
                        <a:pt x="771" y="52"/>
                      </a:cubicBezTo>
                      <a:cubicBezTo>
                        <a:pt x="771" y="10"/>
                        <a:pt x="782" y="0"/>
                        <a:pt x="823" y="0"/>
                      </a:cubicBezTo>
                      <a:cubicBezTo>
                        <a:pt x="1021" y="42"/>
                        <a:pt x="1230" y="73"/>
                        <a:pt x="1428" y="62"/>
                      </a:cubicBezTo>
                      <a:cubicBezTo>
                        <a:pt x="1594" y="62"/>
                        <a:pt x="1761" y="42"/>
                        <a:pt x="1928" y="62"/>
                      </a:cubicBezTo>
                      <a:cubicBezTo>
                        <a:pt x="2261" y="114"/>
                        <a:pt x="2521" y="271"/>
                        <a:pt x="2678" y="583"/>
                      </a:cubicBezTo>
                      <a:cubicBezTo>
                        <a:pt x="2553" y="698"/>
                        <a:pt x="2428" y="812"/>
                        <a:pt x="2313" y="916"/>
                      </a:cubicBezTo>
                      <a:cubicBezTo>
                        <a:pt x="2240" y="979"/>
                        <a:pt x="2157" y="1031"/>
                        <a:pt x="2094" y="1104"/>
                      </a:cubicBezTo>
                    </a:path>
                  </a:pathLst>
                </a:custGeom>
                <a:solidFill>
                  <a:srgbClr val="E4AC4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1" name="Freeform 13"/>
                <p:cNvSpPr>
                  <a:spLocks noChangeArrowheads="1"/>
                </p:cNvSpPr>
                <p:nvPr/>
              </p:nvSpPr>
              <p:spPr bwMode="auto">
                <a:xfrm>
                  <a:off x="6693014" y="2930527"/>
                  <a:ext cx="434975" cy="685800"/>
                </a:xfrm>
                <a:custGeom>
                  <a:avLst/>
                  <a:gdLst>
                    <a:gd name="T0" fmla="*/ 0 w 1210"/>
                    <a:gd name="T1" fmla="*/ 521 h 1907"/>
                    <a:gd name="T2" fmla="*/ 0 w 1210"/>
                    <a:gd name="T3" fmla="*/ 521 h 1907"/>
                    <a:gd name="T4" fmla="*/ 219 w 1210"/>
                    <a:gd name="T5" fmla="*/ 333 h 1907"/>
                    <a:gd name="T6" fmla="*/ 584 w 1210"/>
                    <a:gd name="T7" fmla="*/ 0 h 1907"/>
                    <a:gd name="T8" fmla="*/ 1177 w 1210"/>
                    <a:gd name="T9" fmla="*/ 604 h 1907"/>
                    <a:gd name="T10" fmla="*/ 1094 w 1210"/>
                    <a:gd name="T11" fmla="*/ 1459 h 1907"/>
                    <a:gd name="T12" fmla="*/ 1073 w 1210"/>
                    <a:gd name="T13" fmla="*/ 1500 h 1907"/>
                    <a:gd name="T14" fmla="*/ 865 w 1210"/>
                    <a:gd name="T15" fmla="*/ 1802 h 1907"/>
                    <a:gd name="T16" fmla="*/ 844 w 1210"/>
                    <a:gd name="T17" fmla="*/ 1906 h 1907"/>
                    <a:gd name="T18" fmla="*/ 844 w 1210"/>
                    <a:gd name="T19" fmla="*/ 1656 h 1907"/>
                    <a:gd name="T20" fmla="*/ 761 w 1210"/>
                    <a:gd name="T21" fmla="*/ 750 h 1907"/>
                    <a:gd name="T22" fmla="*/ 406 w 1210"/>
                    <a:gd name="T23" fmla="*/ 479 h 1907"/>
                    <a:gd name="T24" fmla="*/ 0 w 1210"/>
                    <a:gd name="T25" fmla="*/ 521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0" h="1907">
                      <a:moveTo>
                        <a:pt x="0" y="521"/>
                      </a:moveTo>
                      <a:lnTo>
                        <a:pt x="0" y="521"/>
                      </a:lnTo>
                      <a:cubicBezTo>
                        <a:pt x="63" y="448"/>
                        <a:pt x="146" y="396"/>
                        <a:pt x="219" y="333"/>
                      </a:cubicBezTo>
                      <a:cubicBezTo>
                        <a:pt x="334" y="229"/>
                        <a:pt x="459" y="115"/>
                        <a:pt x="584" y="0"/>
                      </a:cubicBezTo>
                      <a:cubicBezTo>
                        <a:pt x="906" y="42"/>
                        <a:pt x="1136" y="281"/>
                        <a:pt x="1177" y="604"/>
                      </a:cubicBezTo>
                      <a:cubicBezTo>
                        <a:pt x="1209" y="896"/>
                        <a:pt x="1146" y="1177"/>
                        <a:pt x="1094" y="1459"/>
                      </a:cubicBezTo>
                      <a:cubicBezTo>
                        <a:pt x="1084" y="1479"/>
                        <a:pt x="1084" y="1490"/>
                        <a:pt x="1073" y="1500"/>
                      </a:cubicBezTo>
                      <a:cubicBezTo>
                        <a:pt x="948" y="1563"/>
                        <a:pt x="906" y="1688"/>
                        <a:pt x="865" y="1802"/>
                      </a:cubicBezTo>
                      <a:cubicBezTo>
                        <a:pt x="854" y="1834"/>
                        <a:pt x="854" y="1875"/>
                        <a:pt x="844" y="1906"/>
                      </a:cubicBezTo>
                      <a:cubicBezTo>
                        <a:pt x="823" y="1823"/>
                        <a:pt x="844" y="1740"/>
                        <a:pt x="844" y="1656"/>
                      </a:cubicBezTo>
                      <a:cubicBezTo>
                        <a:pt x="854" y="1354"/>
                        <a:pt x="844" y="1052"/>
                        <a:pt x="761" y="750"/>
                      </a:cubicBezTo>
                      <a:cubicBezTo>
                        <a:pt x="709" y="563"/>
                        <a:pt x="615" y="490"/>
                        <a:pt x="406" y="479"/>
                      </a:cubicBezTo>
                      <a:cubicBezTo>
                        <a:pt x="271" y="479"/>
                        <a:pt x="136" y="490"/>
                        <a:pt x="0" y="521"/>
                      </a:cubicBezTo>
                    </a:path>
                  </a:pathLst>
                </a:custGeom>
                <a:solidFill>
                  <a:srgbClr val="D89B4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2" name="Freeform 14"/>
                <p:cNvSpPr>
                  <a:spLocks noChangeArrowheads="1"/>
                </p:cNvSpPr>
                <p:nvPr/>
              </p:nvSpPr>
              <p:spPr bwMode="auto">
                <a:xfrm>
                  <a:off x="5932601" y="2746377"/>
                  <a:ext cx="1196975" cy="1162050"/>
                </a:xfrm>
                <a:custGeom>
                  <a:avLst/>
                  <a:gdLst>
                    <a:gd name="T0" fmla="*/ 2968 w 3324"/>
                    <a:gd name="T1" fmla="*/ 3217 h 3229"/>
                    <a:gd name="T2" fmla="*/ 2968 w 3324"/>
                    <a:gd name="T3" fmla="*/ 3217 h 3229"/>
                    <a:gd name="T4" fmla="*/ 2958 w 3324"/>
                    <a:gd name="T5" fmla="*/ 2771 h 3229"/>
                    <a:gd name="T6" fmla="*/ 2968 w 3324"/>
                    <a:gd name="T7" fmla="*/ 1791 h 3229"/>
                    <a:gd name="T8" fmla="*/ 3031 w 3324"/>
                    <a:gd name="T9" fmla="*/ 1802 h 3229"/>
                    <a:gd name="T10" fmla="*/ 3104 w 3324"/>
                    <a:gd name="T11" fmla="*/ 1739 h 3229"/>
                    <a:gd name="T12" fmla="*/ 3000 w 3324"/>
                    <a:gd name="T13" fmla="*/ 1177 h 3229"/>
                    <a:gd name="T14" fmla="*/ 2573 w 3324"/>
                    <a:gd name="T15" fmla="*/ 594 h 3229"/>
                    <a:gd name="T16" fmla="*/ 2531 w 3324"/>
                    <a:gd name="T17" fmla="*/ 562 h 3229"/>
                    <a:gd name="T18" fmla="*/ 1427 w 3324"/>
                    <a:gd name="T19" fmla="*/ 291 h 3229"/>
                    <a:gd name="T20" fmla="*/ 218 w 3324"/>
                    <a:gd name="T21" fmla="*/ 1698 h 3229"/>
                    <a:gd name="T22" fmla="*/ 323 w 3324"/>
                    <a:gd name="T23" fmla="*/ 1791 h 3229"/>
                    <a:gd name="T24" fmla="*/ 364 w 3324"/>
                    <a:gd name="T25" fmla="*/ 1791 h 3229"/>
                    <a:gd name="T26" fmla="*/ 364 w 3324"/>
                    <a:gd name="T27" fmla="*/ 3217 h 3229"/>
                    <a:gd name="T28" fmla="*/ 354 w 3324"/>
                    <a:gd name="T29" fmla="*/ 3228 h 3229"/>
                    <a:gd name="T30" fmla="*/ 229 w 3324"/>
                    <a:gd name="T31" fmla="*/ 3197 h 3229"/>
                    <a:gd name="T32" fmla="*/ 229 w 3324"/>
                    <a:gd name="T33" fmla="*/ 1896 h 3229"/>
                    <a:gd name="T34" fmla="*/ 145 w 3324"/>
                    <a:gd name="T35" fmla="*/ 1844 h 3229"/>
                    <a:gd name="T36" fmla="*/ 10 w 3324"/>
                    <a:gd name="T37" fmla="*/ 1927 h 3229"/>
                    <a:gd name="T38" fmla="*/ 0 w 3324"/>
                    <a:gd name="T39" fmla="*/ 1781 h 3229"/>
                    <a:gd name="T40" fmla="*/ 20 w 3324"/>
                    <a:gd name="T41" fmla="*/ 1489 h 3229"/>
                    <a:gd name="T42" fmla="*/ 593 w 3324"/>
                    <a:gd name="T43" fmla="*/ 448 h 3229"/>
                    <a:gd name="T44" fmla="*/ 1958 w 3324"/>
                    <a:gd name="T45" fmla="*/ 83 h 3229"/>
                    <a:gd name="T46" fmla="*/ 2729 w 3324"/>
                    <a:gd name="T47" fmla="*/ 448 h 3229"/>
                    <a:gd name="T48" fmla="*/ 3052 w 3324"/>
                    <a:gd name="T49" fmla="*/ 802 h 3229"/>
                    <a:gd name="T50" fmla="*/ 3323 w 3324"/>
                    <a:gd name="T51" fmla="*/ 1781 h 3229"/>
                    <a:gd name="T52" fmla="*/ 3323 w 3324"/>
                    <a:gd name="T53" fmla="*/ 1927 h 3229"/>
                    <a:gd name="T54" fmla="*/ 3156 w 3324"/>
                    <a:gd name="T55" fmla="*/ 1833 h 3229"/>
                    <a:gd name="T56" fmla="*/ 3104 w 3324"/>
                    <a:gd name="T57" fmla="*/ 1875 h 3229"/>
                    <a:gd name="T58" fmla="*/ 3104 w 3324"/>
                    <a:gd name="T59" fmla="*/ 3197 h 3229"/>
                    <a:gd name="T60" fmla="*/ 3093 w 3324"/>
                    <a:gd name="T61" fmla="*/ 3207 h 3229"/>
                    <a:gd name="T62" fmla="*/ 2979 w 3324"/>
                    <a:gd name="T63" fmla="*/ 3217 h 3229"/>
                    <a:gd name="T64" fmla="*/ 2968 w 3324"/>
                    <a:gd name="T65" fmla="*/ 3217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24" h="3229">
                      <a:moveTo>
                        <a:pt x="2968" y="3217"/>
                      </a:moveTo>
                      <a:lnTo>
                        <a:pt x="2968" y="3217"/>
                      </a:lnTo>
                      <a:cubicBezTo>
                        <a:pt x="2968" y="3062"/>
                        <a:pt x="2958" y="2916"/>
                        <a:pt x="2958" y="2771"/>
                      </a:cubicBezTo>
                      <a:cubicBezTo>
                        <a:pt x="2958" y="2437"/>
                        <a:pt x="2958" y="2114"/>
                        <a:pt x="2968" y="1791"/>
                      </a:cubicBezTo>
                      <a:cubicBezTo>
                        <a:pt x="2989" y="1791"/>
                        <a:pt x="3010" y="1791"/>
                        <a:pt x="3031" y="1802"/>
                      </a:cubicBezTo>
                      <a:cubicBezTo>
                        <a:pt x="3093" y="1823"/>
                        <a:pt x="3104" y="1791"/>
                        <a:pt x="3104" y="1739"/>
                      </a:cubicBezTo>
                      <a:cubicBezTo>
                        <a:pt x="3104" y="1541"/>
                        <a:pt x="3073" y="1354"/>
                        <a:pt x="3000" y="1177"/>
                      </a:cubicBezTo>
                      <a:cubicBezTo>
                        <a:pt x="2906" y="937"/>
                        <a:pt x="2770" y="750"/>
                        <a:pt x="2573" y="594"/>
                      </a:cubicBezTo>
                      <a:cubicBezTo>
                        <a:pt x="2562" y="583"/>
                        <a:pt x="2552" y="573"/>
                        <a:pt x="2531" y="562"/>
                      </a:cubicBezTo>
                      <a:cubicBezTo>
                        <a:pt x="2198" y="312"/>
                        <a:pt x="1833" y="229"/>
                        <a:pt x="1427" y="291"/>
                      </a:cubicBezTo>
                      <a:cubicBezTo>
                        <a:pt x="708" y="406"/>
                        <a:pt x="218" y="1031"/>
                        <a:pt x="218" y="1698"/>
                      </a:cubicBezTo>
                      <a:cubicBezTo>
                        <a:pt x="229" y="1802"/>
                        <a:pt x="218" y="1802"/>
                        <a:pt x="323" y="1791"/>
                      </a:cubicBezTo>
                      <a:cubicBezTo>
                        <a:pt x="333" y="1791"/>
                        <a:pt x="354" y="1791"/>
                        <a:pt x="364" y="1791"/>
                      </a:cubicBezTo>
                      <a:cubicBezTo>
                        <a:pt x="364" y="2271"/>
                        <a:pt x="364" y="2739"/>
                        <a:pt x="364" y="3217"/>
                      </a:cubicBezTo>
                      <a:cubicBezTo>
                        <a:pt x="354" y="3217"/>
                        <a:pt x="354" y="3217"/>
                        <a:pt x="354" y="3228"/>
                      </a:cubicBezTo>
                      <a:cubicBezTo>
                        <a:pt x="312" y="3228"/>
                        <a:pt x="270" y="3217"/>
                        <a:pt x="229" y="3197"/>
                      </a:cubicBezTo>
                      <a:cubicBezTo>
                        <a:pt x="229" y="2760"/>
                        <a:pt x="229" y="2333"/>
                        <a:pt x="229" y="1896"/>
                      </a:cubicBezTo>
                      <a:cubicBezTo>
                        <a:pt x="229" y="1812"/>
                        <a:pt x="218" y="1812"/>
                        <a:pt x="145" y="1844"/>
                      </a:cubicBezTo>
                      <a:cubicBezTo>
                        <a:pt x="104" y="1875"/>
                        <a:pt x="52" y="1896"/>
                        <a:pt x="10" y="1927"/>
                      </a:cubicBezTo>
                      <a:cubicBezTo>
                        <a:pt x="0" y="1875"/>
                        <a:pt x="0" y="1823"/>
                        <a:pt x="0" y="1781"/>
                      </a:cubicBezTo>
                      <a:cubicBezTo>
                        <a:pt x="10" y="1687"/>
                        <a:pt x="10" y="1583"/>
                        <a:pt x="20" y="1489"/>
                      </a:cubicBezTo>
                      <a:cubicBezTo>
                        <a:pt x="83" y="1073"/>
                        <a:pt x="270" y="719"/>
                        <a:pt x="593" y="448"/>
                      </a:cubicBezTo>
                      <a:cubicBezTo>
                        <a:pt x="989" y="114"/>
                        <a:pt x="1448" y="0"/>
                        <a:pt x="1958" y="83"/>
                      </a:cubicBezTo>
                      <a:cubicBezTo>
                        <a:pt x="2250" y="135"/>
                        <a:pt x="2500" y="260"/>
                        <a:pt x="2729" y="448"/>
                      </a:cubicBezTo>
                      <a:cubicBezTo>
                        <a:pt x="2854" y="552"/>
                        <a:pt x="2958" y="666"/>
                        <a:pt x="3052" y="802"/>
                      </a:cubicBezTo>
                      <a:cubicBezTo>
                        <a:pt x="3239" y="1094"/>
                        <a:pt x="3323" y="1427"/>
                        <a:pt x="3323" y="1781"/>
                      </a:cubicBezTo>
                      <a:cubicBezTo>
                        <a:pt x="3323" y="1823"/>
                        <a:pt x="3323" y="1875"/>
                        <a:pt x="3323" y="1927"/>
                      </a:cubicBezTo>
                      <a:cubicBezTo>
                        <a:pt x="3270" y="1896"/>
                        <a:pt x="3218" y="1864"/>
                        <a:pt x="3156" y="1833"/>
                      </a:cubicBezTo>
                      <a:cubicBezTo>
                        <a:pt x="3125" y="1812"/>
                        <a:pt x="3104" y="1823"/>
                        <a:pt x="3104" y="1875"/>
                      </a:cubicBezTo>
                      <a:cubicBezTo>
                        <a:pt x="3104" y="2312"/>
                        <a:pt x="3104" y="2760"/>
                        <a:pt x="3104" y="3197"/>
                      </a:cubicBezTo>
                      <a:cubicBezTo>
                        <a:pt x="3104" y="3197"/>
                        <a:pt x="3104" y="3207"/>
                        <a:pt x="3093" y="3207"/>
                      </a:cubicBezTo>
                      <a:cubicBezTo>
                        <a:pt x="3062" y="3207"/>
                        <a:pt x="3020" y="3228"/>
                        <a:pt x="2979" y="3217"/>
                      </a:cubicBezTo>
                      <a:lnTo>
                        <a:pt x="2968" y="3217"/>
                      </a:lnTo>
                    </a:path>
                  </a:pathLst>
                </a:custGeom>
                <a:solidFill>
                  <a:srgbClr val="7C545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3" name="Freeform 15"/>
                <p:cNvSpPr>
                  <a:spLocks noChangeArrowheads="1"/>
                </p:cNvSpPr>
                <p:nvPr/>
              </p:nvSpPr>
              <p:spPr bwMode="auto">
                <a:xfrm>
                  <a:off x="5823064" y="3398839"/>
                  <a:ext cx="192087" cy="498475"/>
                </a:xfrm>
                <a:custGeom>
                  <a:avLst/>
                  <a:gdLst>
                    <a:gd name="T0" fmla="*/ 312 w 532"/>
                    <a:gd name="T1" fmla="*/ 115 h 1386"/>
                    <a:gd name="T2" fmla="*/ 312 w 532"/>
                    <a:gd name="T3" fmla="*/ 115 h 1386"/>
                    <a:gd name="T4" fmla="*/ 447 w 532"/>
                    <a:gd name="T5" fmla="*/ 32 h 1386"/>
                    <a:gd name="T6" fmla="*/ 531 w 532"/>
                    <a:gd name="T7" fmla="*/ 84 h 1386"/>
                    <a:gd name="T8" fmla="*/ 531 w 532"/>
                    <a:gd name="T9" fmla="*/ 1385 h 1386"/>
                    <a:gd name="T10" fmla="*/ 20 w 532"/>
                    <a:gd name="T11" fmla="*/ 771 h 1386"/>
                    <a:gd name="T12" fmla="*/ 312 w 532"/>
                    <a:gd name="T13" fmla="*/ 115 h 1386"/>
                  </a:gdLst>
                  <a:ahLst/>
                  <a:cxnLst>
                    <a:cxn ang="0">
                      <a:pos x="T0" y="T1"/>
                    </a:cxn>
                    <a:cxn ang="0">
                      <a:pos x="T2" y="T3"/>
                    </a:cxn>
                    <a:cxn ang="0">
                      <a:pos x="T4" y="T5"/>
                    </a:cxn>
                    <a:cxn ang="0">
                      <a:pos x="T6" y="T7"/>
                    </a:cxn>
                    <a:cxn ang="0">
                      <a:pos x="T8" y="T9"/>
                    </a:cxn>
                    <a:cxn ang="0">
                      <a:pos x="T10" y="T11"/>
                    </a:cxn>
                    <a:cxn ang="0">
                      <a:pos x="T12" y="T13"/>
                    </a:cxn>
                  </a:cxnLst>
                  <a:rect l="0" t="0" r="r" b="b"/>
                  <a:pathLst>
                    <a:path w="532" h="1386">
                      <a:moveTo>
                        <a:pt x="312" y="115"/>
                      </a:moveTo>
                      <a:lnTo>
                        <a:pt x="312" y="115"/>
                      </a:lnTo>
                      <a:cubicBezTo>
                        <a:pt x="354" y="84"/>
                        <a:pt x="406" y="63"/>
                        <a:pt x="447" y="32"/>
                      </a:cubicBezTo>
                      <a:cubicBezTo>
                        <a:pt x="520" y="0"/>
                        <a:pt x="531" y="0"/>
                        <a:pt x="531" y="84"/>
                      </a:cubicBezTo>
                      <a:cubicBezTo>
                        <a:pt x="531" y="521"/>
                        <a:pt x="531" y="948"/>
                        <a:pt x="531" y="1385"/>
                      </a:cubicBezTo>
                      <a:cubicBezTo>
                        <a:pt x="260" y="1322"/>
                        <a:pt x="41" y="1042"/>
                        <a:pt x="20" y="771"/>
                      </a:cubicBezTo>
                      <a:cubicBezTo>
                        <a:pt x="0" y="500"/>
                        <a:pt x="104" y="282"/>
                        <a:pt x="312" y="115"/>
                      </a:cubicBezTo>
                    </a:path>
                  </a:pathLst>
                </a:custGeom>
                <a:solidFill>
                  <a:srgbClr val="5A3C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4" name="Freeform 16"/>
                <p:cNvSpPr>
                  <a:spLocks noChangeArrowheads="1"/>
                </p:cNvSpPr>
                <p:nvPr/>
              </p:nvSpPr>
              <p:spPr bwMode="auto">
                <a:xfrm>
                  <a:off x="7050201" y="3398839"/>
                  <a:ext cx="203200" cy="498475"/>
                </a:xfrm>
                <a:custGeom>
                  <a:avLst/>
                  <a:gdLst>
                    <a:gd name="T0" fmla="*/ 0 w 563"/>
                    <a:gd name="T1" fmla="*/ 1385 h 1386"/>
                    <a:gd name="T2" fmla="*/ 0 w 563"/>
                    <a:gd name="T3" fmla="*/ 1385 h 1386"/>
                    <a:gd name="T4" fmla="*/ 0 w 563"/>
                    <a:gd name="T5" fmla="*/ 63 h 1386"/>
                    <a:gd name="T6" fmla="*/ 52 w 563"/>
                    <a:gd name="T7" fmla="*/ 21 h 1386"/>
                    <a:gd name="T8" fmla="*/ 219 w 563"/>
                    <a:gd name="T9" fmla="*/ 115 h 1386"/>
                    <a:gd name="T10" fmla="*/ 489 w 563"/>
                    <a:gd name="T11" fmla="*/ 521 h 1386"/>
                    <a:gd name="T12" fmla="*/ 177 w 563"/>
                    <a:gd name="T13" fmla="*/ 1312 h 1386"/>
                    <a:gd name="T14" fmla="*/ 146 w 563"/>
                    <a:gd name="T15" fmla="*/ 1333 h 1386"/>
                    <a:gd name="T16" fmla="*/ 0 w 563"/>
                    <a:gd name="T17" fmla="*/ 138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1386">
                      <a:moveTo>
                        <a:pt x="0" y="1385"/>
                      </a:moveTo>
                      <a:lnTo>
                        <a:pt x="0" y="1385"/>
                      </a:lnTo>
                      <a:cubicBezTo>
                        <a:pt x="0" y="948"/>
                        <a:pt x="0" y="500"/>
                        <a:pt x="0" y="63"/>
                      </a:cubicBezTo>
                      <a:cubicBezTo>
                        <a:pt x="0" y="11"/>
                        <a:pt x="21" y="0"/>
                        <a:pt x="52" y="21"/>
                      </a:cubicBezTo>
                      <a:cubicBezTo>
                        <a:pt x="114" y="52"/>
                        <a:pt x="166" y="84"/>
                        <a:pt x="219" y="115"/>
                      </a:cubicBezTo>
                      <a:cubicBezTo>
                        <a:pt x="344" y="219"/>
                        <a:pt x="448" y="354"/>
                        <a:pt x="489" y="521"/>
                      </a:cubicBezTo>
                      <a:cubicBezTo>
                        <a:pt x="562" y="834"/>
                        <a:pt x="437" y="1125"/>
                        <a:pt x="177" y="1312"/>
                      </a:cubicBezTo>
                      <a:cubicBezTo>
                        <a:pt x="166" y="1312"/>
                        <a:pt x="156" y="1322"/>
                        <a:pt x="146" y="1333"/>
                      </a:cubicBezTo>
                      <a:cubicBezTo>
                        <a:pt x="94" y="1353"/>
                        <a:pt x="52" y="1364"/>
                        <a:pt x="0" y="1385"/>
                      </a:cubicBezTo>
                    </a:path>
                  </a:pathLst>
                </a:custGeom>
                <a:solidFill>
                  <a:srgbClr val="5A3C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5" name="Freeform 17"/>
                <p:cNvSpPr>
                  <a:spLocks noChangeArrowheads="1"/>
                </p:cNvSpPr>
                <p:nvPr/>
              </p:nvSpPr>
              <p:spPr bwMode="auto">
                <a:xfrm>
                  <a:off x="6723176" y="3822702"/>
                  <a:ext cx="360363" cy="236537"/>
                </a:xfrm>
                <a:custGeom>
                  <a:avLst/>
                  <a:gdLst>
                    <a:gd name="T0" fmla="*/ 1000 w 1001"/>
                    <a:gd name="T1" fmla="*/ 0 h 657"/>
                    <a:gd name="T2" fmla="*/ 1000 w 1001"/>
                    <a:gd name="T3" fmla="*/ 0 h 657"/>
                    <a:gd name="T4" fmla="*/ 947 w 1001"/>
                    <a:gd name="T5" fmla="*/ 0 h 657"/>
                    <a:gd name="T6" fmla="*/ 229 w 1001"/>
                    <a:gd name="T7" fmla="*/ 510 h 657"/>
                    <a:gd name="T8" fmla="*/ 114 w 1001"/>
                    <a:gd name="T9" fmla="*/ 426 h 657"/>
                    <a:gd name="T10" fmla="*/ 0 w 1001"/>
                    <a:gd name="T11" fmla="*/ 541 h 657"/>
                    <a:gd name="T12" fmla="*/ 114 w 1001"/>
                    <a:gd name="T13" fmla="*/ 656 h 657"/>
                    <a:gd name="T14" fmla="*/ 229 w 1001"/>
                    <a:gd name="T15" fmla="*/ 572 h 657"/>
                    <a:gd name="T16" fmla="*/ 1000 w 1001"/>
                    <a:gd name="T1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1" h="657">
                      <a:moveTo>
                        <a:pt x="1000" y="0"/>
                      </a:moveTo>
                      <a:lnTo>
                        <a:pt x="1000" y="0"/>
                      </a:lnTo>
                      <a:cubicBezTo>
                        <a:pt x="947" y="0"/>
                        <a:pt x="947" y="0"/>
                        <a:pt x="947" y="0"/>
                      </a:cubicBezTo>
                      <a:cubicBezTo>
                        <a:pt x="947" y="260"/>
                        <a:pt x="635" y="479"/>
                        <a:pt x="229" y="510"/>
                      </a:cubicBezTo>
                      <a:cubicBezTo>
                        <a:pt x="208" y="468"/>
                        <a:pt x="166" y="426"/>
                        <a:pt x="114" y="426"/>
                      </a:cubicBezTo>
                      <a:cubicBezTo>
                        <a:pt x="52" y="426"/>
                        <a:pt x="0" y="479"/>
                        <a:pt x="0" y="541"/>
                      </a:cubicBezTo>
                      <a:cubicBezTo>
                        <a:pt x="0" y="614"/>
                        <a:pt x="52" y="656"/>
                        <a:pt x="114" y="656"/>
                      </a:cubicBezTo>
                      <a:cubicBezTo>
                        <a:pt x="166" y="656"/>
                        <a:pt x="218" y="624"/>
                        <a:pt x="229" y="572"/>
                      </a:cubicBezTo>
                      <a:cubicBezTo>
                        <a:pt x="666" y="531"/>
                        <a:pt x="1000" y="291"/>
                        <a:pt x="1000" y="0"/>
                      </a:cubicBezTo>
                    </a:path>
                  </a:pathLst>
                </a:custGeom>
                <a:solidFill>
                  <a:srgbClr val="5A3C4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6" name="Freeform 19"/>
                <p:cNvSpPr>
                  <a:spLocks noChangeArrowheads="1"/>
                </p:cNvSpPr>
                <p:nvPr/>
              </p:nvSpPr>
              <p:spPr bwMode="auto">
                <a:xfrm>
                  <a:off x="5688126" y="4110039"/>
                  <a:ext cx="1687513" cy="889000"/>
                </a:xfrm>
                <a:custGeom>
                  <a:avLst/>
                  <a:gdLst>
                    <a:gd name="T0" fmla="*/ 4687 w 4688"/>
                    <a:gd name="T1" fmla="*/ 2469 h 2470"/>
                    <a:gd name="T2" fmla="*/ 0 w 4688"/>
                    <a:gd name="T3" fmla="*/ 2469 h 2470"/>
                    <a:gd name="T4" fmla="*/ 0 w 4688"/>
                    <a:gd name="T5" fmla="*/ 0 h 2470"/>
                    <a:gd name="T6" fmla="*/ 4687 w 4688"/>
                    <a:gd name="T7" fmla="*/ 0 h 2470"/>
                    <a:gd name="T8" fmla="*/ 4687 w 4688"/>
                    <a:gd name="T9" fmla="*/ 2469 h 2470"/>
                  </a:gdLst>
                  <a:ahLst/>
                  <a:cxnLst>
                    <a:cxn ang="0">
                      <a:pos x="T0" y="T1"/>
                    </a:cxn>
                    <a:cxn ang="0">
                      <a:pos x="T2" y="T3"/>
                    </a:cxn>
                    <a:cxn ang="0">
                      <a:pos x="T4" y="T5"/>
                    </a:cxn>
                    <a:cxn ang="0">
                      <a:pos x="T6" y="T7"/>
                    </a:cxn>
                    <a:cxn ang="0">
                      <a:pos x="T8" y="T9"/>
                    </a:cxn>
                  </a:cxnLst>
                  <a:rect l="0" t="0" r="r" b="b"/>
                  <a:pathLst>
                    <a:path w="4688" h="2470">
                      <a:moveTo>
                        <a:pt x="4687" y="2469"/>
                      </a:moveTo>
                      <a:lnTo>
                        <a:pt x="0" y="2469"/>
                      </a:lnTo>
                      <a:lnTo>
                        <a:pt x="0" y="0"/>
                      </a:lnTo>
                      <a:lnTo>
                        <a:pt x="4687" y="0"/>
                      </a:lnTo>
                      <a:lnTo>
                        <a:pt x="4687" y="2469"/>
                      </a:lnTo>
                    </a:path>
                  </a:pathLst>
                </a:custGeom>
                <a:solidFill>
                  <a:srgbClr val="9698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7" name="Freeform 20"/>
                <p:cNvSpPr>
                  <a:spLocks noChangeArrowheads="1"/>
                </p:cNvSpPr>
                <p:nvPr/>
              </p:nvSpPr>
              <p:spPr bwMode="auto">
                <a:xfrm>
                  <a:off x="6419964" y="4445002"/>
                  <a:ext cx="225425" cy="225425"/>
                </a:xfrm>
                <a:custGeom>
                  <a:avLst/>
                  <a:gdLst>
                    <a:gd name="T0" fmla="*/ 625 w 626"/>
                    <a:gd name="T1" fmla="*/ 312 h 626"/>
                    <a:gd name="T2" fmla="*/ 625 w 626"/>
                    <a:gd name="T3" fmla="*/ 312 h 626"/>
                    <a:gd name="T4" fmla="*/ 312 w 626"/>
                    <a:gd name="T5" fmla="*/ 625 h 626"/>
                    <a:gd name="T6" fmla="*/ 0 w 626"/>
                    <a:gd name="T7" fmla="*/ 312 h 626"/>
                    <a:gd name="T8" fmla="*/ 312 w 626"/>
                    <a:gd name="T9" fmla="*/ 0 h 626"/>
                    <a:gd name="T10" fmla="*/ 625 w 626"/>
                    <a:gd name="T11" fmla="*/ 312 h 626"/>
                  </a:gdLst>
                  <a:ahLst/>
                  <a:cxnLst>
                    <a:cxn ang="0">
                      <a:pos x="T0" y="T1"/>
                    </a:cxn>
                    <a:cxn ang="0">
                      <a:pos x="T2" y="T3"/>
                    </a:cxn>
                    <a:cxn ang="0">
                      <a:pos x="T4" y="T5"/>
                    </a:cxn>
                    <a:cxn ang="0">
                      <a:pos x="T6" y="T7"/>
                    </a:cxn>
                    <a:cxn ang="0">
                      <a:pos x="T8" y="T9"/>
                    </a:cxn>
                    <a:cxn ang="0">
                      <a:pos x="T10" y="T11"/>
                    </a:cxn>
                  </a:cxnLst>
                  <a:rect l="0" t="0" r="r" b="b"/>
                  <a:pathLst>
                    <a:path w="626" h="626">
                      <a:moveTo>
                        <a:pt x="625" y="312"/>
                      </a:moveTo>
                      <a:lnTo>
                        <a:pt x="625" y="312"/>
                      </a:lnTo>
                      <a:cubicBezTo>
                        <a:pt x="625" y="479"/>
                        <a:pt x="479" y="625"/>
                        <a:pt x="312" y="625"/>
                      </a:cubicBezTo>
                      <a:cubicBezTo>
                        <a:pt x="135" y="625"/>
                        <a:pt x="0" y="479"/>
                        <a:pt x="0" y="312"/>
                      </a:cubicBezTo>
                      <a:cubicBezTo>
                        <a:pt x="0" y="135"/>
                        <a:pt x="135" y="0"/>
                        <a:pt x="312" y="0"/>
                      </a:cubicBezTo>
                      <a:cubicBezTo>
                        <a:pt x="479" y="0"/>
                        <a:pt x="625" y="135"/>
                        <a:pt x="625" y="312"/>
                      </a:cubicBezTo>
                    </a:path>
                  </a:pathLst>
                </a:custGeom>
                <a:solidFill>
                  <a:srgbClr val="EAEBE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48" name="Freeform 21"/>
                <p:cNvSpPr>
                  <a:spLocks noChangeArrowheads="1"/>
                </p:cNvSpPr>
                <p:nvPr/>
              </p:nvSpPr>
              <p:spPr bwMode="auto">
                <a:xfrm>
                  <a:off x="5508739" y="3170239"/>
                  <a:ext cx="217487" cy="368300"/>
                </a:xfrm>
                <a:custGeom>
                  <a:avLst/>
                  <a:gdLst>
                    <a:gd name="T0" fmla="*/ 177 w 605"/>
                    <a:gd name="T1" fmla="*/ 719 h 1022"/>
                    <a:gd name="T2" fmla="*/ 177 w 605"/>
                    <a:gd name="T3" fmla="*/ 719 h 1022"/>
                    <a:gd name="T4" fmla="*/ 166 w 605"/>
                    <a:gd name="T5" fmla="*/ 625 h 1022"/>
                    <a:gd name="T6" fmla="*/ 166 w 605"/>
                    <a:gd name="T7" fmla="*/ 594 h 1022"/>
                    <a:gd name="T8" fmla="*/ 416 w 605"/>
                    <a:gd name="T9" fmla="*/ 302 h 1022"/>
                    <a:gd name="T10" fmla="*/ 250 w 605"/>
                    <a:gd name="T11" fmla="*/ 177 h 1022"/>
                    <a:gd name="T12" fmla="*/ 31 w 605"/>
                    <a:gd name="T13" fmla="*/ 198 h 1022"/>
                    <a:gd name="T14" fmla="*/ 0 w 605"/>
                    <a:gd name="T15" fmla="*/ 42 h 1022"/>
                    <a:gd name="T16" fmla="*/ 270 w 605"/>
                    <a:gd name="T17" fmla="*/ 0 h 1022"/>
                    <a:gd name="T18" fmla="*/ 604 w 605"/>
                    <a:gd name="T19" fmla="*/ 302 h 1022"/>
                    <a:gd name="T20" fmla="*/ 322 w 605"/>
                    <a:gd name="T21" fmla="*/ 635 h 1022"/>
                    <a:gd name="T22" fmla="*/ 322 w 605"/>
                    <a:gd name="T23" fmla="*/ 719 h 1022"/>
                    <a:gd name="T24" fmla="*/ 177 w 605"/>
                    <a:gd name="T25" fmla="*/ 719 h 1022"/>
                    <a:gd name="T26" fmla="*/ 250 w 605"/>
                    <a:gd name="T27" fmla="*/ 802 h 1022"/>
                    <a:gd name="T28" fmla="*/ 250 w 605"/>
                    <a:gd name="T29" fmla="*/ 802 h 1022"/>
                    <a:gd name="T30" fmla="*/ 354 w 605"/>
                    <a:gd name="T31" fmla="*/ 906 h 1022"/>
                    <a:gd name="T32" fmla="*/ 250 w 605"/>
                    <a:gd name="T33" fmla="*/ 1021 h 1022"/>
                    <a:gd name="T34" fmla="*/ 145 w 605"/>
                    <a:gd name="T35" fmla="*/ 906 h 1022"/>
                    <a:gd name="T36" fmla="*/ 250 w 605"/>
                    <a:gd name="T37" fmla="*/ 80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1022">
                      <a:moveTo>
                        <a:pt x="177" y="719"/>
                      </a:moveTo>
                      <a:lnTo>
                        <a:pt x="177" y="719"/>
                      </a:lnTo>
                      <a:cubicBezTo>
                        <a:pt x="166" y="625"/>
                        <a:pt x="166" y="625"/>
                        <a:pt x="166" y="625"/>
                      </a:cubicBezTo>
                      <a:cubicBezTo>
                        <a:pt x="166" y="614"/>
                        <a:pt x="166" y="594"/>
                        <a:pt x="166" y="594"/>
                      </a:cubicBezTo>
                      <a:cubicBezTo>
                        <a:pt x="166" y="344"/>
                        <a:pt x="416" y="531"/>
                        <a:pt x="416" y="302"/>
                      </a:cubicBezTo>
                      <a:cubicBezTo>
                        <a:pt x="416" y="208"/>
                        <a:pt x="375" y="177"/>
                        <a:pt x="250" y="177"/>
                      </a:cubicBezTo>
                      <a:cubicBezTo>
                        <a:pt x="166" y="177"/>
                        <a:pt x="93" y="177"/>
                        <a:pt x="31" y="198"/>
                      </a:cubicBezTo>
                      <a:cubicBezTo>
                        <a:pt x="0" y="42"/>
                        <a:pt x="0" y="42"/>
                        <a:pt x="0" y="42"/>
                      </a:cubicBezTo>
                      <a:cubicBezTo>
                        <a:pt x="72" y="21"/>
                        <a:pt x="177" y="0"/>
                        <a:pt x="270" y="0"/>
                      </a:cubicBezTo>
                      <a:cubicBezTo>
                        <a:pt x="468" y="0"/>
                        <a:pt x="604" y="42"/>
                        <a:pt x="604" y="302"/>
                      </a:cubicBezTo>
                      <a:cubicBezTo>
                        <a:pt x="604" y="646"/>
                        <a:pt x="333" y="510"/>
                        <a:pt x="322" y="635"/>
                      </a:cubicBezTo>
                      <a:cubicBezTo>
                        <a:pt x="322" y="719"/>
                        <a:pt x="322" y="719"/>
                        <a:pt x="322" y="719"/>
                      </a:cubicBezTo>
                      <a:lnTo>
                        <a:pt x="177" y="719"/>
                      </a:lnTo>
                      <a:close/>
                      <a:moveTo>
                        <a:pt x="250" y="802"/>
                      </a:moveTo>
                      <a:lnTo>
                        <a:pt x="250" y="802"/>
                      </a:lnTo>
                      <a:cubicBezTo>
                        <a:pt x="322" y="802"/>
                        <a:pt x="354" y="833"/>
                        <a:pt x="354" y="906"/>
                      </a:cubicBezTo>
                      <a:cubicBezTo>
                        <a:pt x="354" y="989"/>
                        <a:pt x="322" y="1021"/>
                        <a:pt x="250" y="1021"/>
                      </a:cubicBezTo>
                      <a:cubicBezTo>
                        <a:pt x="166" y="1021"/>
                        <a:pt x="145" y="989"/>
                        <a:pt x="145" y="906"/>
                      </a:cubicBezTo>
                      <a:cubicBezTo>
                        <a:pt x="145" y="833"/>
                        <a:pt x="177" y="802"/>
                        <a:pt x="250" y="802"/>
                      </a:cubicBezTo>
                      <a:close/>
                    </a:path>
                  </a:pathLst>
                </a:custGeom>
                <a:solidFill>
                  <a:srgbClr val="9966C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grpSp>
          <p:sp>
            <p:nvSpPr>
              <p:cNvPr id="28" name="TextBox 27"/>
              <p:cNvSpPr txBox="1"/>
              <p:nvPr/>
            </p:nvSpPr>
            <p:spPr>
              <a:xfrm>
                <a:off x="8664509" y="1878391"/>
                <a:ext cx="1011533" cy="492557"/>
              </a:xfrm>
              <a:prstGeom prst="rect">
                <a:avLst/>
              </a:prstGeom>
              <a:noFill/>
            </p:spPr>
            <p:txBody>
              <a:bodyPr wrap="square" lIns="82003" tIns="40982" rIns="82003" bIns="40982" rtlCol="0" anchor="ctr">
                <a:spAutoFit/>
              </a:bodyPr>
              <a:lstStyle>
                <a:defPPr>
                  <a:defRPr lang="ru-RU"/>
                </a:defPPr>
                <a:lvl1pPr>
                  <a:defRPr sz="1200" b="1">
                    <a:solidFill>
                      <a:schemeClr val="bg1"/>
                    </a:solidFill>
                    <a:latin typeface="Flexo Medium" pitchFamily="50" charset="0"/>
                  </a:defRPr>
                </a:lvl1pPr>
              </a:lstStyle>
              <a:p>
                <a:pPr algn="ctr" defTabSz="411480" eaLnBrk="0" hangingPunct="0"/>
                <a:r>
                  <a:rPr lang="en-US" sz="990" dirty="0">
                    <a:solidFill>
                      <a:srgbClr val="FF4501">
                        <a:lumMod val="75000"/>
                      </a:srgbClr>
                    </a:solidFill>
                    <a:latin typeface="Arial" charset="0"/>
                    <a:ea typeface="Arial" charset="0"/>
                    <a:cs typeface="Arial" charset="0"/>
                  </a:rPr>
                  <a:t>SIMPLE PING</a:t>
                </a:r>
                <a:endParaRPr lang="ru-RU" sz="990" dirty="0">
                  <a:solidFill>
                    <a:srgbClr val="FF4501">
                      <a:lumMod val="75000"/>
                    </a:srgbClr>
                  </a:solidFill>
                  <a:latin typeface="Arial" charset="0"/>
                  <a:ea typeface="Arial" charset="0"/>
                  <a:cs typeface="Arial" charset="0"/>
                </a:endParaRPr>
              </a:p>
            </p:txBody>
          </p:sp>
        </p:grpSp>
        <p:sp>
          <p:nvSpPr>
            <p:cNvPr id="15" name="TextBox 14"/>
            <p:cNvSpPr txBox="1"/>
            <p:nvPr/>
          </p:nvSpPr>
          <p:spPr>
            <a:xfrm>
              <a:off x="3586459" y="3742272"/>
              <a:ext cx="1206819" cy="492557"/>
            </a:xfrm>
            <a:prstGeom prst="rect">
              <a:avLst/>
            </a:prstGeom>
            <a:noFill/>
          </p:spPr>
          <p:txBody>
            <a:bodyPr wrap="square" lIns="82003" tIns="40982" rIns="82003" bIns="40982" rtlCol="0" anchor="ctr">
              <a:spAutoFit/>
            </a:bodyPr>
            <a:lstStyle>
              <a:defPPr>
                <a:defRPr lang="ru-RU"/>
              </a:defPPr>
              <a:lvl1pPr>
                <a:defRPr sz="1200" b="1">
                  <a:solidFill>
                    <a:schemeClr val="bg1"/>
                  </a:solidFill>
                  <a:latin typeface="Flexo Medium" pitchFamily="50" charset="0"/>
                </a:defRPr>
              </a:lvl1pPr>
            </a:lstStyle>
            <a:p>
              <a:pPr algn="ctr" defTabSz="411480" eaLnBrk="0" hangingPunct="0"/>
              <a:r>
                <a:rPr lang="en-US" sz="990" dirty="0">
                  <a:solidFill>
                    <a:srgbClr val="FF4501">
                      <a:lumMod val="75000"/>
                    </a:srgbClr>
                  </a:solidFill>
                  <a:latin typeface="Arial" charset="0"/>
                  <a:ea typeface="Arial" charset="0"/>
                  <a:cs typeface="Arial" charset="0"/>
                </a:rPr>
                <a:t>FIELD EFFORTS</a:t>
              </a:r>
              <a:endParaRPr lang="ru-RU" sz="990" dirty="0">
                <a:solidFill>
                  <a:srgbClr val="FF4501">
                    <a:lumMod val="75000"/>
                  </a:srgbClr>
                </a:solidFill>
                <a:latin typeface="Arial" charset="0"/>
                <a:ea typeface="Arial" charset="0"/>
                <a:cs typeface="Arial" charset="0"/>
              </a:endParaRPr>
            </a:p>
          </p:txBody>
        </p:sp>
        <p:grpSp>
          <p:nvGrpSpPr>
            <p:cNvPr id="16" name="Group 15"/>
            <p:cNvGrpSpPr/>
            <p:nvPr/>
          </p:nvGrpSpPr>
          <p:grpSpPr>
            <a:xfrm>
              <a:off x="3597280" y="4375358"/>
              <a:ext cx="1195998" cy="715269"/>
              <a:chOff x="10051489" y="2511477"/>
              <a:chExt cx="1195998" cy="715269"/>
            </a:xfrm>
          </p:grpSpPr>
          <p:sp>
            <p:nvSpPr>
              <p:cNvPr id="17" name="Freeform 22"/>
              <p:cNvSpPr>
                <a:spLocks noChangeArrowheads="1"/>
              </p:cNvSpPr>
              <p:nvPr/>
            </p:nvSpPr>
            <p:spPr bwMode="auto">
              <a:xfrm>
                <a:off x="10062312" y="2511477"/>
                <a:ext cx="1185175" cy="715269"/>
              </a:xfrm>
              <a:custGeom>
                <a:avLst/>
                <a:gdLst>
                  <a:gd name="T0" fmla="*/ 0 w 10543"/>
                  <a:gd name="T1" fmla="*/ 2657 h 6365"/>
                  <a:gd name="T2" fmla="*/ 1156 w 10543"/>
                  <a:gd name="T3" fmla="*/ 32 h 6365"/>
                  <a:gd name="T4" fmla="*/ 4521 w 10543"/>
                  <a:gd name="T5" fmla="*/ 938 h 6365"/>
                  <a:gd name="T6" fmla="*/ 5802 w 10543"/>
                  <a:gd name="T7" fmla="*/ 1105 h 6365"/>
                  <a:gd name="T8" fmla="*/ 7990 w 10543"/>
                  <a:gd name="T9" fmla="*/ 2563 h 6365"/>
                  <a:gd name="T10" fmla="*/ 9604 w 10543"/>
                  <a:gd name="T11" fmla="*/ 3053 h 6365"/>
                  <a:gd name="T12" fmla="*/ 9687 w 10543"/>
                  <a:gd name="T13" fmla="*/ 5249 h 6365"/>
                  <a:gd name="T14" fmla="*/ 8375 w 10543"/>
                  <a:gd name="T15" fmla="*/ 6343 h 6365"/>
                  <a:gd name="T16" fmla="*/ 7208 w 10543"/>
                  <a:gd name="T17" fmla="*/ 5291 h 6365"/>
                  <a:gd name="T18" fmla="*/ 3146 w 10543"/>
                  <a:gd name="T19" fmla="*/ 5468 h 6365"/>
                  <a:gd name="T20" fmla="*/ 1073 w 10543"/>
                  <a:gd name="T21" fmla="*/ 5489 h 6365"/>
                  <a:gd name="T22" fmla="*/ 0 w 10543"/>
                  <a:gd name="T23" fmla="*/ 4052 h 6365"/>
                  <a:gd name="T24" fmla="*/ 6396 w 10543"/>
                  <a:gd name="T25" fmla="*/ 1771 h 6365"/>
                  <a:gd name="T26" fmla="*/ 5740 w 10543"/>
                  <a:gd name="T27" fmla="*/ 1469 h 6365"/>
                  <a:gd name="T28" fmla="*/ 4187 w 10543"/>
                  <a:gd name="T29" fmla="*/ 1188 h 6365"/>
                  <a:gd name="T30" fmla="*/ 1219 w 10543"/>
                  <a:gd name="T31" fmla="*/ 396 h 6365"/>
                  <a:gd name="T32" fmla="*/ 375 w 10543"/>
                  <a:gd name="T33" fmla="*/ 4135 h 6365"/>
                  <a:gd name="T34" fmla="*/ 1156 w 10543"/>
                  <a:gd name="T35" fmla="*/ 4812 h 6365"/>
                  <a:gd name="T36" fmla="*/ 3062 w 10543"/>
                  <a:gd name="T37" fmla="*/ 4822 h 6365"/>
                  <a:gd name="T38" fmla="*/ 7292 w 10543"/>
                  <a:gd name="T39" fmla="*/ 4916 h 6365"/>
                  <a:gd name="T40" fmla="*/ 7635 w 10543"/>
                  <a:gd name="T41" fmla="*/ 4562 h 6365"/>
                  <a:gd name="T42" fmla="*/ 9562 w 10543"/>
                  <a:gd name="T43" fmla="*/ 4906 h 6365"/>
                  <a:gd name="T44" fmla="*/ 10010 w 10543"/>
                  <a:gd name="T45" fmla="*/ 4229 h 6365"/>
                  <a:gd name="T46" fmla="*/ 9469 w 10543"/>
                  <a:gd name="T47" fmla="*/ 4052 h 6365"/>
                  <a:gd name="T48" fmla="*/ 10073 w 10543"/>
                  <a:gd name="T49" fmla="*/ 3895 h 6365"/>
                  <a:gd name="T50" fmla="*/ 9198 w 10543"/>
                  <a:gd name="T51" fmla="*/ 3354 h 6365"/>
                  <a:gd name="T52" fmla="*/ 4615 w 10543"/>
                  <a:gd name="T53" fmla="*/ 3187 h 6365"/>
                  <a:gd name="T54" fmla="*/ 4187 w 10543"/>
                  <a:gd name="T55" fmla="*/ 2396 h 6365"/>
                  <a:gd name="T56" fmla="*/ 6396 w 10543"/>
                  <a:gd name="T57" fmla="*/ 1771 h 6365"/>
                  <a:gd name="T58" fmla="*/ 8406 w 10543"/>
                  <a:gd name="T59" fmla="*/ 5979 h 6365"/>
                  <a:gd name="T60" fmla="*/ 8417 w 10543"/>
                  <a:gd name="T61" fmla="*/ 4583 h 6365"/>
                  <a:gd name="T62" fmla="*/ 8406 w 10543"/>
                  <a:gd name="T63" fmla="*/ 5979 h 6365"/>
                  <a:gd name="T64" fmla="*/ 2802 w 10543"/>
                  <a:gd name="T65" fmla="*/ 5291 h 6365"/>
                  <a:gd name="T66" fmla="*/ 1406 w 10543"/>
                  <a:gd name="T67" fmla="*/ 5291 h 6365"/>
                  <a:gd name="T68" fmla="*/ 2802 w 10543"/>
                  <a:gd name="T69" fmla="*/ 5291 h 6365"/>
                  <a:gd name="T70" fmla="*/ 7698 w 10543"/>
                  <a:gd name="T71" fmla="*/ 2844 h 6365"/>
                  <a:gd name="T72" fmla="*/ 6927 w 10543"/>
                  <a:gd name="T73" fmla="*/ 2146 h 6365"/>
                  <a:gd name="T74" fmla="*/ 5948 w 10543"/>
                  <a:gd name="T75" fmla="*/ 2136 h 6365"/>
                  <a:gd name="T76" fmla="*/ 6062 w 10543"/>
                  <a:gd name="T77" fmla="*/ 2844 h 6365"/>
                  <a:gd name="T78" fmla="*/ 7698 w 10543"/>
                  <a:gd name="T79" fmla="*/ 2844 h 6365"/>
                  <a:gd name="T80" fmla="*/ 4552 w 10543"/>
                  <a:gd name="T81" fmla="*/ 2834 h 6365"/>
                  <a:gd name="T82" fmla="*/ 5604 w 10543"/>
                  <a:gd name="T83" fmla="*/ 2136 h 6365"/>
                  <a:gd name="T84" fmla="*/ 4562 w 10543"/>
                  <a:gd name="T85" fmla="*/ 2282 h 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43" h="6365">
                    <a:moveTo>
                      <a:pt x="0" y="2657"/>
                    </a:moveTo>
                    <a:lnTo>
                      <a:pt x="0" y="2657"/>
                    </a:lnTo>
                    <a:cubicBezTo>
                      <a:pt x="0" y="2198"/>
                      <a:pt x="0" y="1750"/>
                      <a:pt x="0" y="1303"/>
                    </a:cubicBezTo>
                    <a:cubicBezTo>
                      <a:pt x="0" y="605"/>
                      <a:pt x="469" y="63"/>
                      <a:pt x="1156" y="32"/>
                    </a:cubicBezTo>
                    <a:cubicBezTo>
                      <a:pt x="1927" y="0"/>
                      <a:pt x="2687" y="11"/>
                      <a:pt x="3448" y="42"/>
                    </a:cubicBezTo>
                    <a:cubicBezTo>
                      <a:pt x="3969" y="63"/>
                      <a:pt x="4385" y="428"/>
                      <a:pt x="4521" y="938"/>
                    </a:cubicBezTo>
                    <a:cubicBezTo>
                      <a:pt x="4552" y="1053"/>
                      <a:pt x="4604" y="1084"/>
                      <a:pt x="4708" y="1084"/>
                    </a:cubicBezTo>
                    <a:cubicBezTo>
                      <a:pt x="5073" y="1084"/>
                      <a:pt x="5437" y="1063"/>
                      <a:pt x="5802" y="1105"/>
                    </a:cubicBezTo>
                    <a:cubicBezTo>
                      <a:pt x="6208" y="1146"/>
                      <a:pt x="6552" y="1355"/>
                      <a:pt x="6854" y="1625"/>
                    </a:cubicBezTo>
                    <a:cubicBezTo>
                      <a:pt x="7229" y="1938"/>
                      <a:pt x="7615" y="2250"/>
                      <a:pt x="7990" y="2563"/>
                    </a:cubicBezTo>
                    <a:cubicBezTo>
                      <a:pt x="8302" y="2823"/>
                      <a:pt x="8677" y="2907"/>
                      <a:pt x="9062" y="2959"/>
                    </a:cubicBezTo>
                    <a:cubicBezTo>
                      <a:pt x="9240" y="2990"/>
                      <a:pt x="9427" y="3021"/>
                      <a:pt x="9604" y="3053"/>
                    </a:cubicBezTo>
                    <a:cubicBezTo>
                      <a:pt x="10115" y="3157"/>
                      <a:pt x="10500" y="3593"/>
                      <a:pt x="10521" y="4114"/>
                    </a:cubicBezTo>
                    <a:cubicBezTo>
                      <a:pt x="10542" y="4624"/>
                      <a:pt x="10187" y="5114"/>
                      <a:pt x="9687" y="5249"/>
                    </a:cubicBezTo>
                    <a:cubicBezTo>
                      <a:pt x="9542" y="5281"/>
                      <a:pt x="9469" y="5322"/>
                      <a:pt x="9437" y="5499"/>
                    </a:cubicBezTo>
                    <a:cubicBezTo>
                      <a:pt x="9354" y="5999"/>
                      <a:pt x="8875" y="6364"/>
                      <a:pt x="8375" y="6343"/>
                    </a:cubicBezTo>
                    <a:cubicBezTo>
                      <a:pt x="7854" y="6322"/>
                      <a:pt x="7427" y="5937"/>
                      <a:pt x="7365" y="5416"/>
                    </a:cubicBezTo>
                    <a:cubicBezTo>
                      <a:pt x="7344" y="5312"/>
                      <a:pt x="7312" y="5291"/>
                      <a:pt x="7208" y="5291"/>
                    </a:cubicBezTo>
                    <a:cubicBezTo>
                      <a:pt x="5927" y="5291"/>
                      <a:pt x="4646" y="5291"/>
                      <a:pt x="3365" y="5291"/>
                    </a:cubicBezTo>
                    <a:cubicBezTo>
                      <a:pt x="3229" y="5291"/>
                      <a:pt x="3167" y="5322"/>
                      <a:pt x="3146" y="5468"/>
                    </a:cubicBezTo>
                    <a:cubicBezTo>
                      <a:pt x="3062" y="5968"/>
                      <a:pt x="2615" y="6343"/>
                      <a:pt x="2115" y="6343"/>
                    </a:cubicBezTo>
                    <a:cubicBezTo>
                      <a:pt x="1604" y="6343"/>
                      <a:pt x="1167" y="5989"/>
                      <a:pt x="1073" y="5489"/>
                    </a:cubicBezTo>
                    <a:cubicBezTo>
                      <a:pt x="1052" y="5333"/>
                      <a:pt x="990" y="5270"/>
                      <a:pt x="833" y="5218"/>
                    </a:cubicBezTo>
                    <a:cubicBezTo>
                      <a:pt x="323" y="5062"/>
                      <a:pt x="0" y="4593"/>
                      <a:pt x="0" y="4052"/>
                    </a:cubicBezTo>
                    <a:cubicBezTo>
                      <a:pt x="0" y="3583"/>
                      <a:pt x="0" y="3115"/>
                      <a:pt x="0" y="2657"/>
                    </a:cubicBezTo>
                    <a:close/>
                    <a:moveTo>
                      <a:pt x="6396" y="1771"/>
                    </a:moveTo>
                    <a:lnTo>
                      <a:pt x="6396" y="1771"/>
                    </a:lnTo>
                    <a:cubicBezTo>
                      <a:pt x="6198" y="1584"/>
                      <a:pt x="5990" y="1480"/>
                      <a:pt x="5740" y="1469"/>
                    </a:cubicBezTo>
                    <a:cubicBezTo>
                      <a:pt x="5323" y="1448"/>
                      <a:pt x="4896" y="1448"/>
                      <a:pt x="4469" y="1438"/>
                    </a:cubicBezTo>
                    <a:cubicBezTo>
                      <a:pt x="4260" y="1438"/>
                      <a:pt x="4208" y="1386"/>
                      <a:pt x="4187" y="1188"/>
                    </a:cubicBezTo>
                    <a:cubicBezTo>
                      <a:pt x="4146" y="740"/>
                      <a:pt x="3792" y="396"/>
                      <a:pt x="3333" y="396"/>
                    </a:cubicBezTo>
                    <a:cubicBezTo>
                      <a:pt x="2625" y="386"/>
                      <a:pt x="1917" y="386"/>
                      <a:pt x="1219" y="396"/>
                    </a:cubicBezTo>
                    <a:cubicBezTo>
                      <a:pt x="771" y="396"/>
                      <a:pt x="385" y="750"/>
                      <a:pt x="375" y="1178"/>
                    </a:cubicBezTo>
                    <a:cubicBezTo>
                      <a:pt x="365" y="2167"/>
                      <a:pt x="375" y="3146"/>
                      <a:pt x="375" y="4135"/>
                    </a:cubicBezTo>
                    <a:cubicBezTo>
                      <a:pt x="385" y="4479"/>
                      <a:pt x="646" y="4781"/>
                      <a:pt x="969" y="4885"/>
                    </a:cubicBezTo>
                    <a:cubicBezTo>
                      <a:pt x="1052" y="4906"/>
                      <a:pt x="1115" y="4895"/>
                      <a:pt x="1156" y="4812"/>
                    </a:cubicBezTo>
                    <a:cubicBezTo>
                      <a:pt x="1365" y="4427"/>
                      <a:pt x="1687" y="4218"/>
                      <a:pt x="2125" y="4229"/>
                    </a:cubicBezTo>
                    <a:cubicBezTo>
                      <a:pt x="2552" y="4239"/>
                      <a:pt x="2865" y="4447"/>
                      <a:pt x="3062" y="4822"/>
                    </a:cubicBezTo>
                    <a:cubicBezTo>
                      <a:pt x="3094" y="4874"/>
                      <a:pt x="3177" y="4916"/>
                      <a:pt x="3229" y="4916"/>
                    </a:cubicBezTo>
                    <a:cubicBezTo>
                      <a:pt x="4583" y="4927"/>
                      <a:pt x="5937" y="4927"/>
                      <a:pt x="7292" y="4916"/>
                    </a:cubicBezTo>
                    <a:cubicBezTo>
                      <a:pt x="7344" y="4916"/>
                      <a:pt x="7406" y="4864"/>
                      <a:pt x="7448" y="4822"/>
                    </a:cubicBezTo>
                    <a:cubicBezTo>
                      <a:pt x="7521" y="4739"/>
                      <a:pt x="7562" y="4635"/>
                      <a:pt x="7635" y="4562"/>
                    </a:cubicBezTo>
                    <a:cubicBezTo>
                      <a:pt x="8135" y="4020"/>
                      <a:pt x="8990" y="4135"/>
                      <a:pt x="9344" y="4791"/>
                    </a:cubicBezTo>
                    <a:cubicBezTo>
                      <a:pt x="9396" y="4885"/>
                      <a:pt x="9448" y="4927"/>
                      <a:pt x="9562" y="4906"/>
                    </a:cubicBezTo>
                    <a:cubicBezTo>
                      <a:pt x="9802" y="4854"/>
                      <a:pt x="10073" y="4604"/>
                      <a:pt x="10115" y="4364"/>
                    </a:cubicBezTo>
                    <a:cubicBezTo>
                      <a:pt x="10135" y="4270"/>
                      <a:pt x="10115" y="4229"/>
                      <a:pt x="10010" y="4229"/>
                    </a:cubicBezTo>
                    <a:cubicBezTo>
                      <a:pt x="9906" y="4229"/>
                      <a:pt x="9792" y="4229"/>
                      <a:pt x="9677" y="4229"/>
                    </a:cubicBezTo>
                    <a:cubicBezTo>
                      <a:pt x="9562" y="4218"/>
                      <a:pt x="9469" y="4177"/>
                      <a:pt x="9469" y="4052"/>
                    </a:cubicBezTo>
                    <a:cubicBezTo>
                      <a:pt x="9469" y="3927"/>
                      <a:pt x="9562" y="3895"/>
                      <a:pt x="9677" y="3895"/>
                    </a:cubicBezTo>
                    <a:cubicBezTo>
                      <a:pt x="9802" y="3895"/>
                      <a:pt x="9937" y="3895"/>
                      <a:pt x="10073" y="3895"/>
                    </a:cubicBezTo>
                    <a:cubicBezTo>
                      <a:pt x="10010" y="3666"/>
                      <a:pt x="9844" y="3499"/>
                      <a:pt x="9604" y="3437"/>
                    </a:cubicBezTo>
                    <a:cubicBezTo>
                      <a:pt x="9479" y="3395"/>
                      <a:pt x="9333" y="3385"/>
                      <a:pt x="9198" y="3354"/>
                    </a:cubicBezTo>
                    <a:cubicBezTo>
                      <a:pt x="8615" y="3239"/>
                      <a:pt x="8021" y="3178"/>
                      <a:pt x="7417" y="3187"/>
                    </a:cubicBezTo>
                    <a:cubicBezTo>
                      <a:pt x="6490" y="3208"/>
                      <a:pt x="5552" y="3187"/>
                      <a:pt x="4615" y="3187"/>
                    </a:cubicBezTo>
                    <a:cubicBezTo>
                      <a:pt x="4333" y="3187"/>
                      <a:pt x="4198" y="3053"/>
                      <a:pt x="4187" y="2771"/>
                    </a:cubicBezTo>
                    <a:cubicBezTo>
                      <a:pt x="4187" y="2646"/>
                      <a:pt x="4187" y="2521"/>
                      <a:pt x="4187" y="2396"/>
                    </a:cubicBezTo>
                    <a:cubicBezTo>
                      <a:pt x="4198" y="1980"/>
                      <a:pt x="4406" y="1771"/>
                      <a:pt x="4812" y="1771"/>
                    </a:cubicBezTo>
                    <a:lnTo>
                      <a:pt x="6396" y="1771"/>
                    </a:lnTo>
                    <a:close/>
                    <a:moveTo>
                      <a:pt x="8406" y="5979"/>
                    </a:moveTo>
                    <a:lnTo>
                      <a:pt x="8406" y="5979"/>
                    </a:lnTo>
                    <a:cubicBezTo>
                      <a:pt x="8792" y="5979"/>
                      <a:pt x="9115" y="5656"/>
                      <a:pt x="9115" y="5281"/>
                    </a:cubicBezTo>
                    <a:cubicBezTo>
                      <a:pt x="9104" y="4895"/>
                      <a:pt x="8792" y="4583"/>
                      <a:pt x="8417" y="4583"/>
                    </a:cubicBezTo>
                    <a:cubicBezTo>
                      <a:pt x="8031" y="4583"/>
                      <a:pt x="7708" y="4895"/>
                      <a:pt x="7708" y="5281"/>
                    </a:cubicBezTo>
                    <a:cubicBezTo>
                      <a:pt x="7708" y="5666"/>
                      <a:pt x="8021" y="5989"/>
                      <a:pt x="8406" y="5979"/>
                    </a:cubicBezTo>
                    <a:close/>
                    <a:moveTo>
                      <a:pt x="2802" y="5291"/>
                    </a:moveTo>
                    <a:lnTo>
                      <a:pt x="2802" y="5291"/>
                    </a:lnTo>
                    <a:cubicBezTo>
                      <a:pt x="2802" y="4895"/>
                      <a:pt x="2490" y="4583"/>
                      <a:pt x="2104" y="4583"/>
                    </a:cubicBezTo>
                    <a:cubicBezTo>
                      <a:pt x="1708" y="4583"/>
                      <a:pt x="1406" y="4895"/>
                      <a:pt x="1406" y="5291"/>
                    </a:cubicBezTo>
                    <a:cubicBezTo>
                      <a:pt x="1406" y="5666"/>
                      <a:pt x="1719" y="5979"/>
                      <a:pt x="2104" y="5979"/>
                    </a:cubicBezTo>
                    <a:cubicBezTo>
                      <a:pt x="2490" y="5989"/>
                      <a:pt x="2802" y="5676"/>
                      <a:pt x="2802" y="5291"/>
                    </a:cubicBezTo>
                    <a:close/>
                    <a:moveTo>
                      <a:pt x="7698" y="2844"/>
                    </a:moveTo>
                    <a:lnTo>
                      <a:pt x="7698" y="2844"/>
                    </a:lnTo>
                    <a:cubicBezTo>
                      <a:pt x="7708" y="2834"/>
                      <a:pt x="7708" y="2813"/>
                      <a:pt x="7719" y="2803"/>
                    </a:cubicBezTo>
                    <a:cubicBezTo>
                      <a:pt x="7448" y="2584"/>
                      <a:pt x="7187" y="2365"/>
                      <a:pt x="6927" y="2146"/>
                    </a:cubicBezTo>
                    <a:cubicBezTo>
                      <a:pt x="6917" y="2136"/>
                      <a:pt x="6885" y="2136"/>
                      <a:pt x="6865" y="2136"/>
                    </a:cubicBezTo>
                    <a:cubicBezTo>
                      <a:pt x="6573" y="2136"/>
                      <a:pt x="6271" y="2136"/>
                      <a:pt x="5948" y="2136"/>
                    </a:cubicBezTo>
                    <a:cubicBezTo>
                      <a:pt x="5948" y="2355"/>
                      <a:pt x="5948" y="2563"/>
                      <a:pt x="5948" y="2771"/>
                    </a:cubicBezTo>
                    <a:cubicBezTo>
                      <a:pt x="5958" y="2792"/>
                      <a:pt x="6021" y="2834"/>
                      <a:pt x="6062" y="2844"/>
                    </a:cubicBezTo>
                    <a:cubicBezTo>
                      <a:pt x="6177" y="2855"/>
                      <a:pt x="6302" y="2844"/>
                      <a:pt x="6427" y="2844"/>
                    </a:cubicBezTo>
                    <a:cubicBezTo>
                      <a:pt x="6854" y="2844"/>
                      <a:pt x="7271" y="2844"/>
                      <a:pt x="7698" y="2844"/>
                    </a:cubicBezTo>
                    <a:close/>
                    <a:moveTo>
                      <a:pt x="4552" y="2834"/>
                    </a:moveTo>
                    <a:lnTo>
                      <a:pt x="4552" y="2834"/>
                    </a:lnTo>
                    <a:cubicBezTo>
                      <a:pt x="4917" y="2834"/>
                      <a:pt x="5260" y="2834"/>
                      <a:pt x="5604" y="2834"/>
                    </a:cubicBezTo>
                    <a:cubicBezTo>
                      <a:pt x="5604" y="2594"/>
                      <a:pt x="5604" y="2365"/>
                      <a:pt x="5604" y="2136"/>
                    </a:cubicBezTo>
                    <a:cubicBezTo>
                      <a:pt x="5292" y="2136"/>
                      <a:pt x="5000" y="2125"/>
                      <a:pt x="4708" y="2136"/>
                    </a:cubicBezTo>
                    <a:cubicBezTo>
                      <a:pt x="4656" y="2146"/>
                      <a:pt x="4573" y="2230"/>
                      <a:pt x="4562" y="2282"/>
                    </a:cubicBezTo>
                    <a:cubicBezTo>
                      <a:pt x="4542" y="2459"/>
                      <a:pt x="4552" y="2646"/>
                      <a:pt x="4552" y="2834"/>
                    </a:cubicBezTo>
                    <a:close/>
                  </a:path>
                </a:pathLst>
              </a:custGeom>
              <a:solidFill>
                <a:srgbClr val="574A4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18" name="Freeform 23"/>
              <p:cNvSpPr>
                <a:spLocks noChangeArrowheads="1"/>
              </p:cNvSpPr>
              <p:nvPr/>
            </p:nvSpPr>
            <p:spPr bwMode="auto">
              <a:xfrm>
                <a:off x="10102958" y="2554601"/>
                <a:ext cx="1098431" cy="510552"/>
              </a:xfrm>
              <a:custGeom>
                <a:avLst/>
                <a:gdLst>
                  <a:gd name="T0" fmla="*/ 6031 w 9771"/>
                  <a:gd name="T1" fmla="*/ 1385 h 4542"/>
                  <a:gd name="T2" fmla="*/ 6031 w 9771"/>
                  <a:gd name="T3" fmla="*/ 1385 h 4542"/>
                  <a:gd name="T4" fmla="*/ 4447 w 9771"/>
                  <a:gd name="T5" fmla="*/ 1385 h 4542"/>
                  <a:gd name="T6" fmla="*/ 3822 w 9771"/>
                  <a:gd name="T7" fmla="*/ 2010 h 4542"/>
                  <a:gd name="T8" fmla="*/ 3822 w 9771"/>
                  <a:gd name="T9" fmla="*/ 2385 h 4542"/>
                  <a:gd name="T10" fmla="*/ 4250 w 9771"/>
                  <a:gd name="T11" fmla="*/ 2801 h 4542"/>
                  <a:gd name="T12" fmla="*/ 7052 w 9771"/>
                  <a:gd name="T13" fmla="*/ 2801 h 4542"/>
                  <a:gd name="T14" fmla="*/ 8833 w 9771"/>
                  <a:gd name="T15" fmla="*/ 2968 h 4542"/>
                  <a:gd name="T16" fmla="*/ 9239 w 9771"/>
                  <a:gd name="T17" fmla="*/ 3051 h 4542"/>
                  <a:gd name="T18" fmla="*/ 9708 w 9771"/>
                  <a:gd name="T19" fmla="*/ 3509 h 4542"/>
                  <a:gd name="T20" fmla="*/ 9312 w 9771"/>
                  <a:gd name="T21" fmla="*/ 3509 h 4542"/>
                  <a:gd name="T22" fmla="*/ 9104 w 9771"/>
                  <a:gd name="T23" fmla="*/ 3666 h 4542"/>
                  <a:gd name="T24" fmla="*/ 9312 w 9771"/>
                  <a:gd name="T25" fmla="*/ 3843 h 4542"/>
                  <a:gd name="T26" fmla="*/ 9645 w 9771"/>
                  <a:gd name="T27" fmla="*/ 3843 h 4542"/>
                  <a:gd name="T28" fmla="*/ 9750 w 9771"/>
                  <a:gd name="T29" fmla="*/ 3978 h 4542"/>
                  <a:gd name="T30" fmla="*/ 9197 w 9771"/>
                  <a:gd name="T31" fmla="*/ 4520 h 4542"/>
                  <a:gd name="T32" fmla="*/ 8979 w 9771"/>
                  <a:gd name="T33" fmla="*/ 4405 h 4542"/>
                  <a:gd name="T34" fmla="*/ 7270 w 9771"/>
                  <a:gd name="T35" fmla="*/ 4176 h 4542"/>
                  <a:gd name="T36" fmla="*/ 7083 w 9771"/>
                  <a:gd name="T37" fmla="*/ 4436 h 4542"/>
                  <a:gd name="T38" fmla="*/ 6927 w 9771"/>
                  <a:gd name="T39" fmla="*/ 4530 h 4542"/>
                  <a:gd name="T40" fmla="*/ 2864 w 9771"/>
                  <a:gd name="T41" fmla="*/ 4530 h 4542"/>
                  <a:gd name="T42" fmla="*/ 2697 w 9771"/>
                  <a:gd name="T43" fmla="*/ 4436 h 4542"/>
                  <a:gd name="T44" fmla="*/ 1760 w 9771"/>
                  <a:gd name="T45" fmla="*/ 3843 h 4542"/>
                  <a:gd name="T46" fmla="*/ 791 w 9771"/>
                  <a:gd name="T47" fmla="*/ 4426 h 4542"/>
                  <a:gd name="T48" fmla="*/ 604 w 9771"/>
                  <a:gd name="T49" fmla="*/ 4499 h 4542"/>
                  <a:gd name="T50" fmla="*/ 10 w 9771"/>
                  <a:gd name="T51" fmla="*/ 3749 h 4542"/>
                  <a:gd name="T52" fmla="*/ 10 w 9771"/>
                  <a:gd name="T53" fmla="*/ 792 h 4542"/>
                  <a:gd name="T54" fmla="*/ 854 w 9771"/>
                  <a:gd name="T55" fmla="*/ 10 h 4542"/>
                  <a:gd name="T56" fmla="*/ 2968 w 9771"/>
                  <a:gd name="T57" fmla="*/ 10 h 4542"/>
                  <a:gd name="T58" fmla="*/ 3822 w 9771"/>
                  <a:gd name="T59" fmla="*/ 802 h 4542"/>
                  <a:gd name="T60" fmla="*/ 4104 w 9771"/>
                  <a:gd name="T61" fmla="*/ 1052 h 4542"/>
                  <a:gd name="T62" fmla="*/ 5375 w 9771"/>
                  <a:gd name="T63" fmla="*/ 1083 h 4542"/>
                  <a:gd name="T64" fmla="*/ 6031 w 9771"/>
                  <a:gd name="T65" fmla="*/ 1385 h 4542"/>
                  <a:gd name="T66" fmla="*/ 4187 w 9771"/>
                  <a:gd name="T67" fmla="*/ 3509 h 4542"/>
                  <a:gd name="T68" fmla="*/ 4187 w 9771"/>
                  <a:gd name="T69" fmla="*/ 3509 h 4542"/>
                  <a:gd name="T70" fmla="*/ 4385 w 9771"/>
                  <a:gd name="T71" fmla="*/ 3509 h 4542"/>
                  <a:gd name="T72" fmla="*/ 4541 w 9771"/>
                  <a:gd name="T73" fmla="*/ 3322 h 4542"/>
                  <a:gd name="T74" fmla="*/ 4385 w 9771"/>
                  <a:gd name="T75" fmla="*/ 3145 h 4542"/>
                  <a:gd name="T76" fmla="*/ 3989 w 9771"/>
                  <a:gd name="T77" fmla="*/ 3145 h 4542"/>
                  <a:gd name="T78" fmla="*/ 3833 w 9771"/>
                  <a:gd name="T79" fmla="*/ 3322 h 4542"/>
                  <a:gd name="T80" fmla="*/ 4000 w 9771"/>
                  <a:gd name="T81" fmla="*/ 3509 h 4542"/>
                  <a:gd name="T82" fmla="*/ 4187 w 9771"/>
                  <a:gd name="T83" fmla="*/ 3509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71" h="4542">
                    <a:moveTo>
                      <a:pt x="6031" y="1385"/>
                    </a:moveTo>
                    <a:lnTo>
                      <a:pt x="6031" y="1385"/>
                    </a:lnTo>
                    <a:cubicBezTo>
                      <a:pt x="5770" y="1385"/>
                      <a:pt x="4718" y="1375"/>
                      <a:pt x="4447" y="1385"/>
                    </a:cubicBezTo>
                    <a:cubicBezTo>
                      <a:pt x="4041" y="1385"/>
                      <a:pt x="3833" y="1594"/>
                      <a:pt x="3822" y="2010"/>
                    </a:cubicBezTo>
                    <a:cubicBezTo>
                      <a:pt x="3822" y="2135"/>
                      <a:pt x="3822" y="2260"/>
                      <a:pt x="3822" y="2385"/>
                    </a:cubicBezTo>
                    <a:cubicBezTo>
                      <a:pt x="3833" y="2667"/>
                      <a:pt x="3968" y="2801"/>
                      <a:pt x="4250" y="2801"/>
                    </a:cubicBezTo>
                    <a:cubicBezTo>
                      <a:pt x="7052" y="2801"/>
                      <a:pt x="7052" y="2801"/>
                      <a:pt x="7052" y="2801"/>
                    </a:cubicBezTo>
                    <a:cubicBezTo>
                      <a:pt x="7656" y="2792"/>
                      <a:pt x="8250" y="2853"/>
                      <a:pt x="8833" y="2968"/>
                    </a:cubicBezTo>
                    <a:cubicBezTo>
                      <a:pt x="8968" y="2999"/>
                      <a:pt x="9114" y="3009"/>
                      <a:pt x="9239" y="3051"/>
                    </a:cubicBezTo>
                    <a:cubicBezTo>
                      <a:pt x="9479" y="3113"/>
                      <a:pt x="9645" y="3280"/>
                      <a:pt x="9708" y="3509"/>
                    </a:cubicBezTo>
                    <a:cubicBezTo>
                      <a:pt x="9572" y="3509"/>
                      <a:pt x="9437" y="3509"/>
                      <a:pt x="9312" y="3509"/>
                    </a:cubicBezTo>
                    <a:cubicBezTo>
                      <a:pt x="9197" y="3509"/>
                      <a:pt x="9104" y="3541"/>
                      <a:pt x="9104" y="3666"/>
                    </a:cubicBezTo>
                    <a:cubicBezTo>
                      <a:pt x="9104" y="3791"/>
                      <a:pt x="9197" y="3832"/>
                      <a:pt x="9312" y="3843"/>
                    </a:cubicBezTo>
                    <a:cubicBezTo>
                      <a:pt x="9427" y="3843"/>
                      <a:pt x="9541" y="3843"/>
                      <a:pt x="9645" y="3843"/>
                    </a:cubicBezTo>
                    <a:cubicBezTo>
                      <a:pt x="9750" y="3843"/>
                      <a:pt x="9770" y="3884"/>
                      <a:pt x="9750" y="3978"/>
                    </a:cubicBezTo>
                    <a:cubicBezTo>
                      <a:pt x="9708" y="4218"/>
                      <a:pt x="9437" y="4468"/>
                      <a:pt x="9197" y="4520"/>
                    </a:cubicBezTo>
                    <a:cubicBezTo>
                      <a:pt x="9083" y="4541"/>
                      <a:pt x="9031" y="4499"/>
                      <a:pt x="8979" y="4405"/>
                    </a:cubicBezTo>
                    <a:cubicBezTo>
                      <a:pt x="8625" y="3749"/>
                      <a:pt x="7770" y="3634"/>
                      <a:pt x="7270" y="4176"/>
                    </a:cubicBezTo>
                    <a:cubicBezTo>
                      <a:pt x="7197" y="4249"/>
                      <a:pt x="7156" y="4353"/>
                      <a:pt x="7083" y="4436"/>
                    </a:cubicBezTo>
                    <a:cubicBezTo>
                      <a:pt x="7041" y="4478"/>
                      <a:pt x="6979" y="4530"/>
                      <a:pt x="6927" y="4530"/>
                    </a:cubicBezTo>
                    <a:cubicBezTo>
                      <a:pt x="5572" y="4541"/>
                      <a:pt x="4218" y="4541"/>
                      <a:pt x="2864" y="4530"/>
                    </a:cubicBezTo>
                    <a:cubicBezTo>
                      <a:pt x="2812" y="4530"/>
                      <a:pt x="2729" y="4488"/>
                      <a:pt x="2697" y="4436"/>
                    </a:cubicBezTo>
                    <a:cubicBezTo>
                      <a:pt x="2500" y="4061"/>
                      <a:pt x="2187" y="3853"/>
                      <a:pt x="1760" y="3843"/>
                    </a:cubicBezTo>
                    <a:cubicBezTo>
                      <a:pt x="1322" y="3832"/>
                      <a:pt x="1000" y="4041"/>
                      <a:pt x="791" y="4426"/>
                    </a:cubicBezTo>
                    <a:cubicBezTo>
                      <a:pt x="750" y="4509"/>
                      <a:pt x="687" y="4520"/>
                      <a:pt x="604" y="4499"/>
                    </a:cubicBezTo>
                    <a:cubicBezTo>
                      <a:pt x="281" y="4395"/>
                      <a:pt x="20" y="4093"/>
                      <a:pt x="10" y="3749"/>
                    </a:cubicBezTo>
                    <a:cubicBezTo>
                      <a:pt x="10" y="2760"/>
                      <a:pt x="0" y="1781"/>
                      <a:pt x="10" y="792"/>
                    </a:cubicBezTo>
                    <a:cubicBezTo>
                      <a:pt x="20" y="364"/>
                      <a:pt x="406" y="10"/>
                      <a:pt x="854" y="10"/>
                    </a:cubicBezTo>
                    <a:cubicBezTo>
                      <a:pt x="1552" y="0"/>
                      <a:pt x="2260" y="0"/>
                      <a:pt x="2968" y="10"/>
                    </a:cubicBezTo>
                    <a:cubicBezTo>
                      <a:pt x="3427" y="10"/>
                      <a:pt x="3781" y="354"/>
                      <a:pt x="3822" y="802"/>
                    </a:cubicBezTo>
                    <a:cubicBezTo>
                      <a:pt x="3843" y="1000"/>
                      <a:pt x="3895" y="1052"/>
                      <a:pt x="4104" y="1052"/>
                    </a:cubicBezTo>
                    <a:cubicBezTo>
                      <a:pt x="4531" y="1062"/>
                      <a:pt x="4958" y="1062"/>
                      <a:pt x="5375" y="1083"/>
                    </a:cubicBezTo>
                    <a:cubicBezTo>
                      <a:pt x="5625" y="1094"/>
                      <a:pt x="5833" y="1198"/>
                      <a:pt x="6031" y="1385"/>
                    </a:cubicBezTo>
                    <a:close/>
                    <a:moveTo>
                      <a:pt x="4187" y="3509"/>
                    </a:moveTo>
                    <a:lnTo>
                      <a:pt x="4187" y="3509"/>
                    </a:lnTo>
                    <a:cubicBezTo>
                      <a:pt x="4250" y="3509"/>
                      <a:pt x="4312" y="3509"/>
                      <a:pt x="4385" y="3509"/>
                    </a:cubicBezTo>
                    <a:cubicBezTo>
                      <a:pt x="4489" y="3488"/>
                      <a:pt x="4562" y="3426"/>
                      <a:pt x="4541" y="3322"/>
                    </a:cubicBezTo>
                    <a:cubicBezTo>
                      <a:pt x="4520" y="3249"/>
                      <a:pt x="4447" y="3155"/>
                      <a:pt x="4385" y="3145"/>
                    </a:cubicBezTo>
                    <a:cubicBezTo>
                      <a:pt x="4260" y="3113"/>
                      <a:pt x="4125" y="3113"/>
                      <a:pt x="3989" y="3145"/>
                    </a:cubicBezTo>
                    <a:cubicBezTo>
                      <a:pt x="3927" y="3155"/>
                      <a:pt x="3854" y="3249"/>
                      <a:pt x="3833" y="3322"/>
                    </a:cubicBezTo>
                    <a:cubicBezTo>
                      <a:pt x="3812" y="3416"/>
                      <a:pt x="3895" y="3488"/>
                      <a:pt x="4000" y="3509"/>
                    </a:cubicBezTo>
                    <a:cubicBezTo>
                      <a:pt x="4062" y="3509"/>
                      <a:pt x="4125" y="3509"/>
                      <a:pt x="4187" y="3509"/>
                    </a:cubicBezTo>
                    <a:close/>
                  </a:path>
                </a:pathLst>
              </a:custGeom>
              <a:solidFill>
                <a:srgbClr val="AE947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19" name="Freeform 24"/>
              <p:cNvSpPr>
                <a:spLocks noChangeArrowheads="1"/>
              </p:cNvSpPr>
              <p:nvPr/>
            </p:nvSpPr>
            <p:spPr bwMode="auto">
              <a:xfrm>
                <a:off x="10928764" y="3026491"/>
                <a:ext cx="158123" cy="158122"/>
              </a:xfrm>
              <a:custGeom>
                <a:avLst/>
                <a:gdLst>
                  <a:gd name="T0" fmla="*/ 698 w 1408"/>
                  <a:gd name="T1" fmla="*/ 1396 h 1407"/>
                  <a:gd name="T2" fmla="*/ 698 w 1408"/>
                  <a:gd name="T3" fmla="*/ 1396 h 1407"/>
                  <a:gd name="T4" fmla="*/ 0 w 1408"/>
                  <a:gd name="T5" fmla="*/ 698 h 1407"/>
                  <a:gd name="T6" fmla="*/ 709 w 1408"/>
                  <a:gd name="T7" fmla="*/ 0 h 1407"/>
                  <a:gd name="T8" fmla="*/ 1407 w 1408"/>
                  <a:gd name="T9" fmla="*/ 698 h 1407"/>
                  <a:gd name="T10" fmla="*/ 698 w 1408"/>
                  <a:gd name="T11" fmla="*/ 1396 h 1407"/>
                  <a:gd name="T12" fmla="*/ 354 w 1408"/>
                  <a:gd name="T13" fmla="*/ 698 h 1407"/>
                  <a:gd name="T14" fmla="*/ 354 w 1408"/>
                  <a:gd name="T15" fmla="*/ 698 h 1407"/>
                  <a:gd name="T16" fmla="*/ 709 w 1408"/>
                  <a:gd name="T17" fmla="*/ 1052 h 1407"/>
                  <a:gd name="T18" fmla="*/ 1042 w 1408"/>
                  <a:gd name="T19" fmla="*/ 698 h 1407"/>
                  <a:gd name="T20" fmla="*/ 709 w 1408"/>
                  <a:gd name="T21" fmla="*/ 354 h 1407"/>
                  <a:gd name="T22" fmla="*/ 354 w 1408"/>
                  <a:gd name="T23" fmla="*/ 698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8" h="1407">
                    <a:moveTo>
                      <a:pt x="698" y="1396"/>
                    </a:moveTo>
                    <a:lnTo>
                      <a:pt x="698" y="1396"/>
                    </a:lnTo>
                    <a:cubicBezTo>
                      <a:pt x="313" y="1406"/>
                      <a:pt x="0" y="1083"/>
                      <a:pt x="0" y="698"/>
                    </a:cubicBezTo>
                    <a:cubicBezTo>
                      <a:pt x="0" y="312"/>
                      <a:pt x="323" y="0"/>
                      <a:pt x="709" y="0"/>
                    </a:cubicBezTo>
                    <a:cubicBezTo>
                      <a:pt x="1084" y="0"/>
                      <a:pt x="1396" y="312"/>
                      <a:pt x="1407" y="698"/>
                    </a:cubicBezTo>
                    <a:cubicBezTo>
                      <a:pt x="1407" y="1073"/>
                      <a:pt x="1084" y="1396"/>
                      <a:pt x="698" y="1396"/>
                    </a:cubicBezTo>
                    <a:close/>
                    <a:moveTo>
                      <a:pt x="354" y="698"/>
                    </a:moveTo>
                    <a:lnTo>
                      <a:pt x="354" y="698"/>
                    </a:lnTo>
                    <a:cubicBezTo>
                      <a:pt x="354" y="896"/>
                      <a:pt x="511" y="1052"/>
                      <a:pt x="709" y="1052"/>
                    </a:cubicBezTo>
                    <a:cubicBezTo>
                      <a:pt x="896" y="1041"/>
                      <a:pt x="1042" y="896"/>
                      <a:pt x="1042" y="698"/>
                    </a:cubicBezTo>
                    <a:cubicBezTo>
                      <a:pt x="1042" y="510"/>
                      <a:pt x="896" y="354"/>
                      <a:pt x="709" y="354"/>
                    </a:cubicBezTo>
                    <a:cubicBezTo>
                      <a:pt x="511" y="354"/>
                      <a:pt x="354" y="500"/>
                      <a:pt x="354" y="698"/>
                    </a:cubicBezTo>
                    <a:close/>
                  </a:path>
                </a:pathLst>
              </a:custGeom>
              <a:solidFill>
                <a:srgbClr val="A6B2B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20" name="Freeform 25"/>
              <p:cNvSpPr>
                <a:spLocks noChangeArrowheads="1"/>
              </p:cNvSpPr>
              <p:nvPr/>
            </p:nvSpPr>
            <p:spPr bwMode="auto">
              <a:xfrm>
                <a:off x="10219939" y="3026491"/>
                <a:ext cx="157131" cy="158122"/>
              </a:xfrm>
              <a:custGeom>
                <a:avLst/>
                <a:gdLst>
                  <a:gd name="T0" fmla="*/ 1396 w 1397"/>
                  <a:gd name="T1" fmla="*/ 708 h 1407"/>
                  <a:gd name="T2" fmla="*/ 1396 w 1397"/>
                  <a:gd name="T3" fmla="*/ 708 h 1407"/>
                  <a:gd name="T4" fmla="*/ 698 w 1397"/>
                  <a:gd name="T5" fmla="*/ 1396 h 1407"/>
                  <a:gd name="T6" fmla="*/ 0 w 1397"/>
                  <a:gd name="T7" fmla="*/ 708 h 1407"/>
                  <a:gd name="T8" fmla="*/ 698 w 1397"/>
                  <a:gd name="T9" fmla="*/ 0 h 1407"/>
                  <a:gd name="T10" fmla="*/ 1396 w 1397"/>
                  <a:gd name="T11" fmla="*/ 708 h 1407"/>
                  <a:gd name="T12" fmla="*/ 698 w 1397"/>
                  <a:gd name="T13" fmla="*/ 354 h 1407"/>
                  <a:gd name="T14" fmla="*/ 698 w 1397"/>
                  <a:gd name="T15" fmla="*/ 354 h 1407"/>
                  <a:gd name="T16" fmla="*/ 354 w 1397"/>
                  <a:gd name="T17" fmla="*/ 698 h 1407"/>
                  <a:gd name="T18" fmla="*/ 698 w 1397"/>
                  <a:gd name="T19" fmla="*/ 1052 h 1407"/>
                  <a:gd name="T20" fmla="*/ 1052 w 1397"/>
                  <a:gd name="T21" fmla="*/ 708 h 1407"/>
                  <a:gd name="T22" fmla="*/ 698 w 1397"/>
                  <a:gd name="T23" fmla="*/ 354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7" h="1407">
                    <a:moveTo>
                      <a:pt x="1396" y="708"/>
                    </a:moveTo>
                    <a:lnTo>
                      <a:pt x="1396" y="708"/>
                    </a:lnTo>
                    <a:cubicBezTo>
                      <a:pt x="1396" y="1093"/>
                      <a:pt x="1084" y="1406"/>
                      <a:pt x="698" y="1396"/>
                    </a:cubicBezTo>
                    <a:cubicBezTo>
                      <a:pt x="313" y="1396"/>
                      <a:pt x="0" y="1083"/>
                      <a:pt x="0" y="708"/>
                    </a:cubicBezTo>
                    <a:cubicBezTo>
                      <a:pt x="0" y="312"/>
                      <a:pt x="302" y="0"/>
                      <a:pt x="698" y="0"/>
                    </a:cubicBezTo>
                    <a:cubicBezTo>
                      <a:pt x="1084" y="0"/>
                      <a:pt x="1396" y="312"/>
                      <a:pt x="1396" y="708"/>
                    </a:cubicBezTo>
                    <a:close/>
                    <a:moveTo>
                      <a:pt x="698" y="354"/>
                    </a:moveTo>
                    <a:lnTo>
                      <a:pt x="698" y="354"/>
                    </a:lnTo>
                    <a:cubicBezTo>
                      <a:pt x="511" y="354"/>
                      <a:pt x="354" y="510"/>
                      <a:pt x="354" y="698"/>
                    </a:cubicBezTo>
                    <a:cubicBezTo>
                      <a:pt x="354" y="885"/>
                      <a:pt x="511" y="1052"/>
                      <a:pt x="698" y="1052"/>
                    </a:cubicBezTo>
                    <a:cubicBezTo>
                      <a:pt x="896" y="1041"/>
                      <a:pt x="1042" y="896"/>
                      <a:pt x="1052" y="708"/>
                    </a:cubicBezTo>
                    <a:cubicBezTo>
                      <a:pt x="1052" y="510"/>
                      <a:pt x="896" y="354"/>
                      <a:pt x="698" y="354"/>
                    </a:cubicBezTo>
                    <a:close/>
                  </a:path>
                </a:pathLst>
              </a:custGeom>
              <a:solidFill>
                <a:srgbClr val="A6B2B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21" name="Freeform 26"/>
              <p:cNvSpPr>
                <a:spLocks noChangeArrowheads="1"/>
              </p:cNvSpPr>
              <p:nvPr/>
            </p:nvSpPr>
            <p:spPr bwMode="auto">
              <a:xfrm>
                <a:off x="10730491" y="2751387"/>
                <a:ext cx="199264" cy="80796"/>
              </a:xfrm>
              <a:custGeom>
                <a:avLst/>
                <a:gdLst>
                  <a:gd name="T0" fmla="*/ 1750 w 1772"/>
                  <a:gd name="T1" fmla="*/ 708 h 720"/>
                  <a:gd name="T2" fmla="*/ 1750 w 1772"/>
                  <a:gd name="T3" fmla="*/ 708 h 720"/>
                  <a:gd name="T4" fmla="*/ 479 w 1772"/>
                  <a:gd name="T5" fmla="*/ 708 h 720"/>
                  <a:gd name="T6" fmla="*/ 114 w 1772"/>
                  <a:gd name="T7" fmla="*/ 708 h 720"/>
                  <a:gd name="T8" fmla="*/ 0 w 1772"/>
                  <a:gd name="T9" fmla="*/ 635 h 720"/>
                  <a:gd name="T10" fmla="*/ 0 w 1772"/>
                  <a:gd name="T11" fmla="*/ 0 h 720"/>
                  <a:gd name="T12" fmla="*/ 917 w 1772"/>
                  <a:gd name="T13" fmla="*/ 0 h 720"/>
                  <a:gd name="T14" fmla="*/ 979 w 1772"/>
                  <a:gd name="T15" fmla="*/ 10 h 720"/>
                  <a:gd name="T16" fmla="*/ 1771 w 1772"/>
                  <a:gd name="T17" fmla="*/ 667 h 720"/>
                  <a:gd name="T18" fmla="*/ 1750 w 1772"/>
                  <a:gd name="T19" fmla="*/ 7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2" h="720">
                    <a:moveTo>
                      <a:pt x="1750" y="708"/>
                    </a:moveTo>
                    <a:lnTo>
                      <a:pt x="1750" y="708"/>
                    </a:lnTo>
                    <a:cubicBezTo>
                      <a:pt x="1323" y="708"/>
                      <a:pt x="906" y="708"/>
                      <a:pt x="479" y="708"/>
                    </a:cubicBezTo>
                    <a:cubicBezTo>
                      <a:pt x="354" y="708"/>
                      <a:pt x="229" y="719"/>
                      <a:pt x="114" y="708"/>
                    </a:cubicBezTo>
                    <a:cubicBezTo>
                      <a:pt x="73" y="698"/>
                      <a:pt x="10" y="656"/>
                      <a:pt x="0" y="635"/>
                    </a:cubicBezTo>
                    <a:cubicBezTo>
                      <a:pt x="0" y="427"/>
                      <a:pt x="0" y="219"/>
                      <a:pt x="0" y="0"/>
                    </a:cubicBezTo>
                    <a:cubicBezTo>
                      <a:pt x="323" y="0"/>
                      <a:pt x="625" y="0"/>
                      <a:pt x="917" y="0"/>
                    </a:cubicBezTo>
                    <a:cubicBezTo>
                      <a:pt x="937" y="0"/>
                      <a:pt x="969" y="0"/>
                      <a:pt x="979" y="10"/>
                    </a:cubicBezTo>
                    <a:cubicBezTo>
                      <a:pt x="1239" y="229"/>
                      <a:pt x="1500" y="448"/>
                      <a:pt x="1771" y="667"/>
                    </a:cubicBezTo>
                    <a:cubicBezTo>
                      <a:pt x="1760" y="677"/>
                      <a:pt x="1760" y="698"/>
                      <a:pt x="1750" y="708"/>
                    </a:cubicBezTo>
                  </a:path>
                </a:pathLst>
              </a:custGeom>
              <a:solidFill>
                <a:srgbClr val="D5DFE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22" name="Freeform 27"/>
              <p:cNvSpPr>
                <a:spLocks noChangeArrowheads="1"/>
              </p:cNvSpPr>
              <p:nvPr/>
            </p:nvSpPr>
            <p:spPr bwMode="auto">
              <a:xfrm>
                <a:off x="10572864" y="2750396"/>
                <a:ext cx="119459" cy="79805"/>
              </a:xfrm>
              <a:custGeom>
                <a:avLst/>
                <a:gdLst>
                  <a:gd name="T0" fmla="*/ 10 w 1063"/>
                  <a:gd name="T1" fmla="*/ 709 h 710"/>
                  <a:gd name="T2" fmla="*/ 10 w 1063"/>
                  <a:gd name="T3" fmla="*/ 709 h 710"/>
                  <a:gd name="T4" fmla="*/ 20 w 1063"/>
                  <a:gd name="T5" fmla="*/ 157 h 710"/>
                  <a:gd name="T6" fmla="*/ 166 w 1063"/>
                  <a:gd name="T7" fmla="*/ 11 h 710"/>
                  <a:gd name="T8" fmla="*/ 1062 w 1063"/>
                  <a:gd name="T9" fmla="*/ 11 h 710"/>
                  <a:gd name="T10" fmla="*/ 1062 w 1063"/>
                  <a:gd name="T11" fmla="*/ 709 h 710"/>
                  <a:gd name="T12" fmla="*/ 10 w 1063"/>
                  <a:gd name="T13" fmla="*/ 709 h 710"/>
                </a:gdLst>
                <a:ahLst/>
                <a:cxnLst>
                  <a:cxn ang="0">
                    <a:pos x="T0" y="T1"/>
                  </a:cxn>
                  <a:cxn ang="0">
                    <a:pos x="T2" y="T3"/>
                  </a:cxn>
                  <a:cxn ang="0">
                    <a:pos x="T4" y="T5"/>
                  </a:cxn>
                  <a:cxn ang="0">
                    <a:pos x="T6" y="T7"/>
                  </a:cxn>
                  <a:cxn ang="0">
                    <a:pos x="T8" y="T9"/>
                  </a:cxn>
                  <a:cxn ang="0">
                    <a:pos x="T10" y="T11"/>
                  </a:cxn>
                  <a:cxn ang="0">
                    <a:pos x="T12" y="T13"/>
                  </a:cxn>
                </a:cxnLst>
                <a:rect l="0" t="0" r="r" b="b"/>
                <a:pathLst>
                  <a:path w="1063" h="710">
                    <a:moveTo>
                      <a:pt x="10" y="709"/>
                    </a:moveTo>
                    <a:lnTo>
                      <a:pt x="10" y="709"/>
                    </a:lnTo>
                    <a:cubicBezTo>
                      <a:pt x="10" y="521"/>
                      <a:pt x="0" y="334"/>
                      <a:pt x="20" y="157"/>
                    </a:cubicBezTo>
                    <a:cubicBezTo>
                      <a:pt x="31" y="105"/>
                      <a:pt x="114" y="21"/>
                      <a:pt x="166" y="11"/>
                    </a:cubicBezTo>
                    <a:cubicBezTo>
                      <a:pt x="458" y="0"/>
                      <a:pt x="750" y="11"/>
                      <a:pt x="1062" y="11"/>
                    </a:cubicBezTo>
                    <a:cubicBezTo>
                      <a:pt x="1062" y="240"/>
                      <a:pt x="1062" y="469"/>
                      <a:pt x="1062" y="709"/>
                    </a:cubicBezTo>
                    <a:cubicBezTo>
                      <a:pt x="718" y="709"/>
                      <a:pt x="375" y="709"/>
                      <a:pt x="10" y="709"/>
                    </a:cubicBezTo>
                  </a:path>
                </a:pathLst>
              </a:custGeom>
              <a:solidFill>
                <a:srgbClr val="D5DFE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23" name="Freeform 28"/>
              <p:cNvSpPr>
                <a:spLocks noChangeArrowheads="1"/>
              </p:cNvSpPr>
              <p:nvPr/>
            </p:nvSpPr>
            <p:spPr bwMode="auto">
              <a:xfrm>
                <a:off x="10531723" y="2904553"/>
                <a:ext cx="84266" cy="44611"/>
              </a:xfrm>
              <a:custGeom>
                <a:avLst/>
                <a:gdLst>
                  <a:gd name="T0" fmla="*/ 375 w 751"/>
                  <a:gd name="T1" fmla="*/ 396 h 397"/>
                  <a:gd name="T2" fmla="*/ 375 w 751"/>
                  <a:gd name="T3" fmla="*/ 396 h 397"/>
                  <a:gd name="T4" fmla="*/ 188 w 751"/>
                  <a:gd name="T5" fmla="*/ 396 h 397"/>
                  <a:gd name="T6" fmla="*/ 21 w 751"/>
                  <a:gd name="T7" fmla="*/ 209 h 397"/>
                  <a:gd name="T8" fmla="*/ 177 w 751"/>
                  <a:gd name="T9" fmla="*/ 32 h 397"/>
                  <a:gd name="T10" fmla="*/ 573 w 751"/>
                  <a:gd name="T11" fmla="*/ 32 h 397"/>
                  <a:gd name="T12" fmla="*/ 729 w 751"/>
                  <a:gd name="T13" fmla="*/ 209 h 397"/>
                  <a:gd name="T14" fmla="*/ 573 w 751"/>
                  <a:gd name="T15" fmla="*/ 396 h 397"/>
                  <a:gd name="T16" fmla="*/ 375 w 751"/>
                  <a:gd name="T17" fmla="*/ 39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1" h="397">
                    <a:moveTo>
                      <a:pt x="375" y="396"/>
                    </a:moveTo>
                    <a:lnTo>
                      <a:pt x="375" y="396"/>
                    </a:lnTo>
                    <a:cubicBezTo>
                      <a:pt x="313" y="396"/>
                      <a:pt x="250" y="396"/>
                      <a:pt x="188" y="396"/>
                    </a:cubicBezTo>
                    <a:cubicBezTo>
                      <a:pt x="83" y="375"/>
                      <a:pt x="0" y="303"/>
                      <a:pt x="21" y="209"/>
                    </a:cubicBezTo>
                    <a:cubicBezTo>
                      <a:pt x="42" y="136"/>
                      <a:pt x="115" y="42"/>
                      <a:pt x="177" y="32"/>
                    </a:cubicBezTo>
                    <a:cubicBezTo>
                      <a:pt x="313" y="0"/>
                      <a:pt x="448" y="0"/>
                      <a:pt x="573" y="32"/>
                    </a:cubicBezTo>
                    <a:cubicBezTo>
                      <a:pt x="635" y="42"/>
                      <a:pt x="708" y="136"/>
                      <a:pt x="729" y="209"/>
                    </a:cubicBezTo>
                    <a:cubicBezTo>
                      <a:pt x="750" y="313"/>
                      <a:pt x="677" y="375"/>
                      <a:pt x="573" y="396"/>
                    </a:cubicBezTo>
                    <a:cubicBezTo>
                      <a:pt x="500" y="396"/>
                      <a:pt x="438" y="396"/>
                      <a:pt x="375" y="396"/>
                    </a:cubicBezTo>
                  </a:path>
                </a:pathLst>
              </a:custGeom>
              <a:solidFill>
                <a:srgbClr val="574A4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24" name="Freeform 29"/>
              <p:cNvSpPr>
                <a:spLocks noChangeArrowheads="1"/>
              </p:cNvSpPr>
              <p:nvPr/>
            </p:nvSpPr>
            <p:spPr bwMode="auto">
              <a:xfrm>
                <a:off x="10968418" y="3066641"/>
                <a:ext cx="77326" cy="78814"/>
              </a:xfrm>
              <a:custGeom>
                <a:avLst/>
                <a:gdLst>
                  <a:gd name="T0" fmla="*/ 0 w 689"/>
                  <a:gd name="T1" fmla="*/ 344 h 699"/>
                  <a:gd name="T2" fmla="*/ 0 w 689"/>
                  <a:gd name="T3" fmla="*/ 344 h 699"/>
                  <a:gd name="T4" fmla="*/ 355 w 689"/>
                  <a:gd name="T5" fmla="*/ 0 h 699"/>
                  <a:gd name="T6" fmla="*/ 688 w 689"/>
                  <a:gd name="T7" fmla="*/ 344 h 699"/>
                  <a:gd name="T8" fmla="*/ 355 w 689"/>
                  <a:gd name="T9" fmla="*/ 698 h 699"/>
                  <a:gd name="T10" fmla="*/ 0 w 689"/>
                  <a:gd name="T11" fmla="*/ 344 h 699"/>
                </a:gdLst>
                <a:ahLst/>
                <a:cxnLst>
                  <a:cxn ang="0">
                    <a:pos x="T0" y="T1"/>
                  </a:cxn>
                  <a:cxn ang="0">
                    <a:pos x="T2" y="T3"/>
                  </a:cxn>
                  <a:cxn ang="0">
                    <a:pos x="T4" y="T5"/>
                  </a:cxn>
                  <a:cxn ang="0">
                    <a:pos x="T6" y="T7"/>
                  </a:cxn>
                  <a:cxn ang="0">
                    <a:pos x="T8" y="T9"/>
                  </a:cxn>
                  <a:cxn ang="0">
                    <a:pos x="T10" y="T11"/>
                  </a:cxn>
                </a:cxnLst>
                <a:rect l="0" t="0" r="r" b="b"/>
                <a:pathLst>
                  <a:path w="689" h="699">
                    <a:moveTo>
                      <a:pt x="0" y="344"/>
                    </a:moveTo>
                    <a:lnTo>
                      <a:pt x="0" y="344"/>
                    </a:lnTo>
                    <a:cubicBezTo>
                      <a:pt x="0" y="146"/>
                      <a:pt x="157" y="0"/>
                      <a:pt x="355" y="0"/>
                    </a:cubicBezTo>
                    <a:cubicBezTo>
                      <a:pt x="542" y="0"/>
                      <a:pt x="688" y="156"/>
                      <a:pt x="688" y="344"/>
                    </a:cubicBezTo>
                    <a:cubicBezTo>
                      <a:pt x="688" y="542"/>
                      <a:pt x="542" y="687"/>
                      <a:pt x="355" y="698"/>
                    </a:cubicBezTo>
                    <a:cubicBezTo>
                      <a:pt x="157" y="698"/>
                      <a:pt x="0" y="542"/>
                      <a:pt x="0" y="344"/>
                    </a:cubicBezTo>
                  </a:path>
                </a:pathLst>
              </a:custGeom>
              <a:solidFill>
                <a:srgbClr val="574A4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25" name="Freeform 30"/>
              <p:cNvSpPr>
                <a:spLocks noChangeArrowheads="1"/>
              </p:cNvSpPr>
              <p:nvPr/>
            </p:nvSpPr>
            <p:spPr bwMode="auto">
              <a:xfrm>
                <a:off x="10260089" y="3066641"/>
                <a:ext cx="78813" cy="78814"/>
              </a:xfrm>
              <a:custGeom>
                <a:avLst/>
                <a:gdLst>
                  <a:gd name="T0" fmla="*/ 344 w 699"/>
                  <a:gd name="T1" fmla="*/ 0 h 699"/>
                  <a:gd name="T2" fmla="*/ 344 w 699"/>
                  <a:gd name="T3" fmla="*/ 0 h 699"/>
                  <a:gd name="T4" fmla="*/ 698 w 699"/>
                  <a:gd name="T5" fmla="*/ 354 h 699"/>
                  <a:gd name="T6" fmla="*/ 344 w 699"/>
                  <a:gd name="T7" fmla="*/ 698 h 699"/>
                  <a:gd name="T8" fmla="*/ 0 w 699"/>
                  <a:gd name="T9" fmla="*/ 344 h 699"/>
                  <a:gd name="T10" fmla="*/ 344 w 699"/>
                  <a:gd name="T11" fmla="*/ 0 h 699"/>
                </a:gdLst>
                <a:ahLst/>
                <a:cxnLst>
                  <a:cxn ang="0">
                    <a:pos x="T0" y="T1"/>
                  </a:cxn>
                  <a:cxn ang="0">
                    <a:pos x="T2" y="T3"/>
                  </a:cxn>
                  <a:cxn ang="0">
                    <a:pos x="T4" y="T5"/>
                  </a:cxn>
                  <a:cxn ang="0">
                    <a:pos x="T6" y="T7"/>
                  </a:cxn>
                  <a:cxn ang="0">
                    <a:pos x="T8" y="T9"/>
                  </a:cxn>
                  <a:cxn ang="0">
                    <a:pos x="T10" y="T11"/>
                  </a:cxn>
                </a:cxnLst>
                <a:rect l="0" t="0" r="r" b="b"/>
                <a:pathLst>
                  <a:path w="699" h="699">
                    <a:moveTo>
                      <a:pt x="344" y="0"/>
                    </a:moveTo>
                    <a:lnTo>
                      <a:pt x="344" y="0"/>
                    </a:lnTo>
                    <a:cubicBezTo>
                      <a:pt x="542" y="0"/>
                      <a:pt x="698" y="156"/>
                      <a:pt x="698" y="354"/>
                    </a:cubicBezTo>
                    <a:cubicBezTo>
                      <a:pt x="688" y="542"/>
                      <a:pt x="542" y="687"/>
                      <a:pt x="344" y="698"/>
                    </a:cubicBezTo>
                    <a:cubicBezTo>
                      <a:pt x="157" y="698"/>
                      <a:pt x="0" y="531"/>
                      <a:pt x="0" y="344"/>
                    </a:cubicBezTo>
                    <a:cubicBezTo>
                      <a:pt x="0" y="156"/>
                      <a:pt x="157" y="0"/>
                      <a:pt x="344" y="0"/>
                    </a:cubicBezTo>
                  </a:path>
                </a:pathLst>
              </a:custGeom>
              <a:solidFill>
                <a:srgbClr val="574A4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11480" eaLnBrk="0" hangingPunct="0"/>
                <a:endParaRPr lang="ru-RU" sz="1440" dirty="0">
                  <a:solidFill>
                    <a:srgbClr val="2C2E34"/>
                  </a:solidFill>
                  <a:ea typeface="Arial" charset="0"/>
                  <a:cs typeface="Arial" charset="0"/>
                </a:endParaRPr>
              </a:p>
            </p:txBody>
          </p:sp>
          <p:sp>
            <p:nvSpPr>
              <p:cNvPr id="26" name="TextBox 25"/>
              <p:cNvSpPr txBox="1"/>
              <p:nvPr/>
            </p:nvSpPr>
            <p:spPr>
              <a:xfrm>
                <a:off x="10051489" y="2607376"/>
                <a:ext cx="626011" cy="399081"/>
              </a:xfrm>
              <a:prstGeom prst="rect">
                <a:avLst/>
              </a:prstGeom>
              <a:noFill/>
            </p:spPr>
            <p:txBody>
              <a:bodyPr wrap="none" rtlCol="0">
                <a:spAutoFit/>
              </a:bodyPr>
              <a:lstStyle/>
              <a:p>
                <a:pPr defTabSz="411480" eaLnBrk="0" hangingPunct="0"/>
                <a:r>
                  <a:rPr lang="en-US" sz="1440" dirty="0">
                    <a:solidFill>
                      <a:srgbClr val="FFFFFF"/>
                    </a:solidFill>
                    <a:ea typeface="Arial" charset="0"/>
                    <a:cs typeface="Arial" charset="0"/>
                  </a:rPr>
                  <a:t>$$$</a:t>
                </a:r>
                <a:endParaRPr lang="ru-RU" sz="1440" dirty="0">
                  <a:solidFill>
                    <a:srgbClr val="FFFFFF"/>
                  </a:solidFill>
                  <a:ea typeface="Arial" charset="0"/>
                  <a:cs typeface="Arial" charset="0"/>
                </a:endParaRPr>
              </a:p>
            </p:txBody>
          </p:sp>
        </p:grpSp>
      </p:grpSp>
      <p:sp>
        <p:nvSpPr>
          <p:cNvPr id="12" name="TextBox 11"/>
          <p:cNvSpPr txBox="1"/>
          <p:nvPr/>
        </p:nvSpPr>
        <p:spPr>
          <a:xfrm>
            <a:off x="4772289" y="1013303"/>
            <a:ext cx="2898550" cy="341632"/>
          </a:xfrm>
          <a:prstGeom prst="rect">
            <a:avLst/>
          </a:prstGeom>
          <a:noFill/>
        </p:spPr>
        <p:txBody>
          <a:bodyPr wrap="none" rtlCol="0">
            <a:spAutoFit/>
          </a:bodyPr>
          <a:lstStyle/>
          <a:p>
            <a:pPr defTabSz="411480" eaLnBrk="0" hangingPunct="0"/>
            <a:r>
              <a:rPr lang="en-US" sz="1620" dirty="0">
                <a:solidFill>
                  <a:srgbClr val="2C2E34"/>
                </a:solidFill>
                <a:ea typeface="Arial" charset="0"/>
                <a:cs typeface="Arial" charset="0"/>
              </a:rPr>
              <a:t>Sub-optimal activation testing</a:t>
            </a:r>
          </a:p>
        </p:txBody>
      </p:sp>
      <p:grpSp>
        <p:nvGrpSpPr>
          <p:cNvPr id="59" name="Group 4"/>
          <p:cNvGrpSpPr>
            <a:grpSpLocks noChangeAspect="1"/>
          </p:cNvGrpSpPr>
          <p:nvPr/>
        </p:nvGrpSpPr>
        <p:grpSpPr bwMode="auto">
          <a:xfrm>
            <a:off x="1022255" y="3649867"/>
            <a:ext cx="1697336" cy="648105"/>
            <a:chOff x="3723" y="1445"/>
            <a:chExt cx="1993" cy="761"/>
          </a:xfrm>
        </p:grpSpPr>
        <p:sp>
          <p:nvSpPr>
            <p:cNvPr id="102" name="Freeform 5"/>
            <p:cNvSpPr>
              <a:spLocks/>
            </p:cNvSpPr>
            <p:nvPr/>
          </p:nvSpPr>
          <p:spPr bwMode="auto">
            <a:xfrm>
              <a:off x="5190"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8" y="78"/>
                    <a:pt x="88" y="65"/>
                  </a:cubicBezTo>
                  <a:cubicBezTo>
                    <a:pt x="57" y="45"/>
                    <a:pt x="27" y="25"/>
                    <a:pt x="0" y="0"/>
                  </a:cubicBezTo>
                  <a:cubicBezTo>
                    <a:pt x="0" y="12"/>
                    <a:pt x="0" y="23"/>
                    <a:pt x="0" y="35"/>
                  </a:cubicBezTo>
                  <a:cubicBezTo>
                    <a:pt x="3" y="36"/>
                    <a:pt x="5" y="38"/>
                    <a:pt x="7" y="40"/>
                  </a:cubicBezTo>
                  <a:cubicBezTo>
                    <a:pt x="33" y="64"/>
                    <a:pt x="60" y="86"/>
                    <a:pt x="89" y="106"/>
                  </a:cubicBezTo>
                  <a:cubicBezTo>
                    <a:pt x="108" y="120"/>
                    <a:pt x="130" y="123"/>
                    <a:pt x="152" y="123"/>
                  </a:cubicBezTo>
                  <a:cubicBezTo>
                    <a:pt x="174" y="123"/>
                    <a:pt x="196" y="120"/>
                    <a:pt x="215" y="106"/>
                  </a:cubicBezTo>
                  <a:cubicBezTo>
                    <a:pt x="244" y="86"/>
                    <a:pt x="271" y="64"/>
                    <a:pt x="296" y="40"/>
                  </a:cubicBezTo>
                  <a:cubicBezTo>
                    <a:pt x="298" y="38"/>
                    <a:pt x="300"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3" name="Freeform 6"/>
            <p:cNvSpPr>
              <a:spLocks/>
            </p:cNvSpPr>
            <p:nvPr/>
          </p:nvSpPr>
          <p:spPr bwMode="auto">
            <a:xfrm>
              <a:off x="4906" y="2020"/>
              <a:ext cx="810" cy="186"/>
            </a:xfrm>
            <a:custGeom>
              <a:avLst/>
              <a:gdLst>
                <a:gd name="T0" fmla="*/ 0 w 1012"/>
                <a:gd name="T1" fmla="*/ 130 h 231"/>
                <a:gd name="T2" fmla="*/ 92 w 1012"/>
                <a:gd name="T3" fmla="*/ 59 h 231"/>
                <a:gd name="T4" fmla="*/ 132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5 w 1012"/>
                <a:gd name="T17" fmla="*/ 119 h 231"/>
                <a:gd name="T18" fmla="*/ 1012 w 1012"/>
                <a:gd name="T19" fmla="*/ 130 h 231"/>
                <a:gd name="T20" fmla="*/ 1012 w 1012"/>
                <a:gd name="T21" fmla="*/ 223 h 231"/>
                <a:gd name="T22" fmla="*/ 1004 w 1012"/>
                <a:gd name="T23" fmla="*/ 231 h 231"/>
                <a:gd name="T24" fmla="*/ 55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0" y="68"/>
                    <a:pt x="92" y="59"/>
                  </a:cubicBezTo>
                  <a:cubicBezTo>
                    <a:pt x="106" y="56"/>
                    <a:pt x="119" y="52"/>
                    <a:pt x="132" y="48"/>
                  </a:cubicBezTo>
                  <a:cubicBezTo>
                    <a:pt x="191" y="32"/>
                    <a:pt x="250" y="16"/>
                    <a:pt x="309" y="0"/>
                  </a:cubicBezTo>
                  <a:cubicBezTo>
                    <a:pt x="321" y="34"/>
                    <a:pt x="345" y="59"/>
                    <a:pt x="377" y="76"/>
                  </a:cubicBezTo>
                  <a:cubicBezTo>
                    <a:pt x="453" y="118"/>
                    <a:pt x="533" y="120"/>
                    <a:pt x="613" y="87"/>
                  </a:cubicBezTo>
                  <a:cubicBezTo>
                    <a:pt x="654" y="70"/>
                    <a:pt x="687" y="43"/>
                    <a:pt x="703" y="0"/>
                  </a:cubicBezTo>
                  <a:cubicBezTo>
                    <a:pt x="782" y="21"/>
                    <a:pt x="861" y="42"/>
                    <a:pt x="940" y="65"/>
                  </a:cubicBezTo>
                  <a:cubicBezTo>
                    <a:pt x="969" y="73"/>
                    <a:pt x="990" y="93"/>
                    <a:pt x="1005" y="119"/>
                  </a:cubicBezTo>
                  <a:cubicBezTo>
                    <a:pt x="1007" y="123"/>
                    <a:pt x="1010" y="126"/>
                    <a:pt x="1012" y="130"/>
                  </a:cubicBezTo>
                  <a:cubicBezTo>
                    <a:pt x="1012" y="161"/>
                    <a:pt x="1012" y="192"/>
                    <a:pt x="1012" y="223"/>
                  </a:cubicBezTo>
                  <a:cubicBezTo>
                    <a:pt x="1012" y="229"/>
                    <a:pt x="1011" y="231"/>
                    <a:pt x="1004" y="231"/>
                  </a:cubicBezTo>
                  <a:cubicBezTo>
                    <a:pt x="688" y="231"/>
                    <a:pt x="371" y="231"/>
                    <a:pt x="55" y="231"/>
                  </a:cubicBezTo>
                  <a:cubicBezTo>
                    <a:pt x="39" y="231"/>
                    <a:pt x="22"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4" name="Freeform 7"/>
            <p:cNvSpPr>
              <a:spLocks/>
            </p:cNvSpPr>
            <p:nvPr/>
          </p:nvSpPr>
          <p:spPr bwMode="auto">
            <a:xfrm>
              <a:off x="5154"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2 w 394"/>
                <a:gd name="T15" fmla="*/ 5 h 200"/>
                <a:gd name="T16" fmla="*/ 134 w 394"/>
                <a:gd name="T17" fmla="*/ 71 h 200"/>
                <a:gd name="T18" fmla="*/ 216 w 394"/>
                <a:gd name="T19" fmla="*/ 86 h 200"/>
                <a:gd name="T20" fmla="*/ 254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5" y="150"/>
                    <a:pt x="304" y="167"/>
                  </a:cubicBezTo>
                  <a:cubicBezTo>
                    <a:pt x="224" y="200"/>
                    <a:pt x="144" y="198"/>
                    <a:pt x="68" y="156"/>
                  </a:cubicBezTo>
                  <a:cubicBezTo>
                    <a:pt x="36" y="139"/>
                    <a:pt x="12" y="114"/>
                    <a:pt x="0" y="80"/>
                  </a:cubicBezTo>
                  <a:cubicBezTo>
                    <a:pt x="12" y="76"/>
                    <a:pt x="24" y="72"/>
                    <a:pt x="37" y="69"/>
                  </a:cubicBezTo>
                  <a:cubicBezTo>
                    <a:pt x="43" y="68"/>
                    <a:pt x="45" y="65"/>
                    <a:pt x="45" y="58"/>
                  </a:cubicBezTo>
                  <a:cubicBezTo>
                    <a:pt x="45" y="39"/>
                    <a:pt x="45" y="20"/>
                    <a:pt x="45" y="0"/>
                  </a:cubicBezTo>
                  <a:cubicBezTo>
                    <a:pt x="48" y="0"/>
                    <a:pt x="50" y="3"/>
                    <a:pt x="52" y="5"/>
                  </a:cubicBezTo>
                  <a:cubicBezTo>
                    <a:pt x="78" y="29"/>
                    <a:pt x="105" y="51"/>
                    <a:pt x="134" y="71"/>
                  </a:cubicBezTo>
                  <a:cubicBezTo>
                    <a:pt x="159" y="89"/>
                    <a:pt x="187" y="89"/>
                    <a:pt x="216" y="86"/>
                  </a:cubicBezTo>
                  <a:cubicBezTo>
                    <a:pt x="230" y="85"/>
                    <a:pt x="243" y="82"/>
                    <a:pt x="254" y="74"/>
                  </a:cubicBezTo>
                  <a:cubicBezTo>
                    <a:pt x="276" y="60"/>
                    <a:pt x="296" y="43"/>
                    <a:pt x="317" y="26"/>
                  </a:cubicBezTo>
                  <a:cubicBezTo>
                    <a:pt x="327" y="17"/>
                    <a:pt x="336" y="6"/>
                    <a:pt x="349" y="0"/>
                  </a:cubicBezTo>
                  <a:cubicBezTo>
                    <a:pt x="349" y="20"/>
                    <a:pt x="349" y="39"/>
                    <a:pt x="349" y="58"/>
                  </a:cubicBezTo>
                  <a:cubicBezTo>
                    <a:pt x="349" y="65"/>
                    <a:pt x="351" y="68"/>
                    <a:pt x="357" y="69"/>
                  </a:cubicBezTo>
                  <a:cubicBezTo>
                    <a:pt x="369"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5" name="Freeform 8"/>
            <p:cNvSpPr>
              <a:spLocks/>
            </p:cNvSpPr>
            <p:nvPr/>
          </p:nvSpPr>
          <p:spPr bwMode="auto">
            <a:xfrm>
              <a:off x="5164" y="1863"/>
              <a:ext cx="2"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1" y="0"/>
                    <a:pt x="1" y="0"/>
                  </a:cubicBezTo>
                  <a:cubicBezTo>
                    <a:pt x="2" y="0"/>
                    <a:pt x="2"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6" name="Freeform 9"/>
            <p:cNvSpPr>
              <a:spLocks/>
            </p:cNvSpPr>
            <p:nvPr/>
          </p:nvSpPr>
          <p:spPr bwMode="auto">
            <a:xfrm>
              <a:off x="5250" y="1879"/>
              <a:ext cx="123" cy="40"/>
            </a:xfrm>
            <a:custGeom>
              <a:avLst/>
              <a:gdLst>
                <a:gd name="T0" fmla="*/ 76 w 154"/>
                <a:gd name="T1" fmla="*/ 2 h 50"/>
                <a:gd name="T2" fmla="*/ 141 w 154"/>
                <a:gd name="T3" fmla="*/ 2 h 50"/>
                <a:gd name="T4" fmla="*/ 151 w 154"/>
                <a:gd name="T5" fmla="*/ 5 h 50"/>
                <a:gd name="T6" fmla="*/ 148 w 154"/>
                <a:gd name="T7" fmla="*/ 15 h 50"/>
                <a:gd name="T8" fmla="*/ 89 w 154"/>
                <a:gd name="T9" fmla="*/ 46 h 50"/>
                <a:gd name="T10" fmla="*/ 9 w 154"/>
                <a:gd name="T11" fmla="*/ 20 h 50"/>
                <a:gd name="T12" fmla="*/ 4 w 154"/>
                <a:gd name="T13" fmla="*/ 13 h 50"/>
                <a:gd name="T14" fmla="*/ 10 w 154"/>
                <a:gd name="T15" fmla="*/ 2 h 50"/>
                <a:gd name="T16" fmla="*/ 76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6" y="2"/>
                  </a:moveTo>
                  <a:cubicBezTo>
                    <a:pt x="98" y="2"/>
                    <a:pt x="119" y="2"/>
                    <a:pt x="141" y="2"/>
                  </a:cubicBezTo>
                  <a:cubicBezTo>
                    <a:pt x="144" y="2"/>
                    <a:pt x="149" y="0"/>
                    <a:pt x="151" y="5"/>
                  </a:cubicBezTo>
                  <a:cubicBezTo>
                    <a:pt x="154" y="9"/>
                    <a:pt x="150" y="12"/>
                    <a:pt x="148" y="15"/>
                  </a:cubicBezTo>
                  <a:cubicBezTo>
                    <a:pt x="133" y="34"/>
                    <a:pt x="112" y="44"/>
                    <a:pt x="89" y="46"/>
                  </a:cubicBezTo>
                  <a:cubicBezTo>
                    <a:pt x="59" y="50"/>
                    <a:pt x="31" y="45"/>
                    <a:pt x="9" y="20"/>
                  </a:cubicBezTo>
                  <a:cubicBezTo>
                    <a:pt x="7" y="18"/>
                    <a:pt x="5" y="15"/>
                    <a:pt x="4" y="13"/>
                  </a:cubicBezTo>
                  <a:cubicBezTo>
                    <a:pt x="0" y="5"/>
                    <a:pt x="2" y="2"/>
                    <a:pt x="10" y="2"/>
                  </a:cubicBezTo>
                  <a:cubicBezTo>
                    <a:pt x="32" y="1"/>
                    <a:pt x="54" y="2"/>
                    <a:pt x="76"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7" name="Freeform 10"/>
            <p:cNvSpPr>
              <a:spLocks/>
            </p:cNvSpPr>
            <p:nvPr/>
          </p:nvSpPr>
          <p:spPr bwMode="auto">
            <a:xfrm>
              <a:off x="5318" y="1699"/>
              <a:ext cx="124" cy="125"/>
            </a:xfrm>
            <a:custGeom>
              <a:avLst/>
              <a:gdLst>
                <a:gd name="T0" fmla="*/ 2 w 155"/>
                <a:gd name="T1" fmla="*/ 105 h 156"/>
                <a:gd name="T2" fmla="*/ 2 w 155"/>
                <a:gd name="T3" fmla="*/ 74 h 156"/>
                <a:gd name="T4" fmla="*/ 41 w 155"/>
                <a:gd name="T5" fmla="*/ 14 h 156"/>
                <a:gd name="T6" fmla="*/ 128 w 155"/>
                <a:gd name="T7" fmla="*/ 15 h 156"/>
                <a:gd name="T8" fmla="*/ 147 w 155"/>
                <a:gd name="T9" fmla="*/ 31 h 156"/>
                <a:gd name="T10" fmla="*/ 150 w 155"/>
                <a:gd name="T11" fmla="*/ 41 h 156"/>
                <a:gd name="T12" fmla="*/ 133 w 155"/>
                <a:gd name="T13" fmla="*/ 44 h 156"/>
                <a:gd name="T14" fmla="*/ 90 w 155"/>
                <a:gd name="T15" fmla="*/ 24 h 156"/>
                <a:gd name="T16" fmla="*/ 39 w 155"/>
                <a:gd name="T17" fmla="*/ 36 h 156"/>
                <a:gd name="T18" fmla="*/ 22 w 155"/>
                <a:gd name="T19" fmla="*/ 71 h 156"/>
                <a:gd name="T20" fmla="*/ 22 w 155"/>
                <a:gd name="T21" fmla="*/ 146 h 156"/>
                <a:gd name="T22" fmla="*/ 11 w 155"/>
                <a:gd name="T23" fmla="*/ 156 h 156"/>
                <a:gd name="T24" fmla="*/ 2 w 155"/>
                <a:gd name="T25" fmla="*/ 146 h 156"/>
                <a:gd name="T26" fmla="*/ 2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2" y="105"/>
                  </a:moveTo>
                  <a:cubicBezTo>
                    <a:pt x="2" y="94"/>
                    <a:pt x="2" y="84"/>
                    <a:pt x="2" y="74"/>
                  </a:cubicBezTo>
                  <a:cubicBezTo>
                    <a:pt x="0" y="44"/>
                    <a:pt x="15" y="25"/>
                    <a:pt x="41" y="14"/>
                  </a:cubicBezTo>
                  <a:cubicBezTo>
                    <a:pt x="70" y="1"/>
                    <a:pt x="99" y="0"/>
                    <a:pt x="128" y="15"/>
                  </a:cubicBezTo>
                  <a:cubicBezTo>
                    <a:pt x="136" y="19"/>
                    <a:pt x="141" y="25"/>
                    <a:pt x="147" y="31"/>
                  </a:cubicBezTo>
                  <a:cubicBezTo>
                    <a:pt x="149" y="34"/>
                    <a:pt x="155" y="38"/>
                    <a:pt x="150" y="41"/>
                  </a:cubicBezTo>
                  <a:cubicBezTo>
                    <a:pt x="146" y="44"/>
                    <a:pt x="138" y="50"/>
                    <a:pt x="133" y="44"/>
                  </a:cubicBezTo>
                  <a:cubicBezTo>
                    <a:pt x="121" y="30"/>
                    <a:pt x="106" y="26"/>
                    <a:pt x="90" y="24"/>
                  </a:cubicBezTo>
                  <a:cubicBezTo>
                    <a:pt x="72" y="22"/>
                    <a:pt x="54" y="25"/>
                    <a:pt x="39" y="36"/>
                  </a:cubicBezTo>
                  <a:cubicBezTo>
                    <a:pt x="27" y="45"/>
                    <a:pt x="21" y="56"/>
                    <a:pt x="22" y="71"/>
                  </a:cubicBezTo>
                  <a:cubicBezTo>
                    <a:pt x="22" y="96"/>
                    <a:pt x="21" y="121"/>
                    <a:pt x="22" y="146"/>
                  </a:cubicBezTo>
                  <a:cubicBezTo>
                    <a:pt x="22" y="155"/>
                    <a:pt x="18" y="155"/>
                    <a:pt x="11" y="156"/>
                  </a:cubicBezTo>
                  <a:cubicBezTo>
                    <a:pt x="4" y="156"/>
                    <a:pt x="1" y="153"/>
                    <a:pt x="2" y="146"/>
                  </a:cubicBezTo>
                  <a:cubicBezTo>
                    <a:pt x="2" y="132"/>
                    <a:pt x="2" y="118"/>
                    <a:pt x="2"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8" name="Freeform 11"/>
            <p:cNvSpPr>
              <a:spLocks/>
            </p:cNvSpPr>
            <p:nvPr/>
          </p:nvSpPr>
          <p:spPr bwMode="auto">
            <a:xfrm>
              <a:off x="5181" y="1703"/>
              <a:ext cx="117" cy="35"/>
            </a:xfrm>
            <a:custGeom>
              <a:avLst/>
              <a:gdLst>
                <a:gd name="T0" fmla="*/ 71 w 146"/>
                <a:gd name="T1" fmla="*/ 0 h 44"/>
                <a:gd name="T2" fmla="*/ 129 w 146"/>
                <a:gd name="T3" fmla="*/ 18 h 44"/>
                <a:gd name="T4" fmla="*/ 137 w 146"/>
                <a:gd name="T5" fmla="*/ 25 h 44"/>
                <a:gd name="T6" fmla="*/ 141 w 146"/>
                <a:gd name="T7" fmla="*/ 37 h 44"/>
                <a:gd name="T8" fmla="*/ 123 w 146"/>
                <a:gd name="T9" fmla="*/ 38 h 44"/>
                <a:gd name="T10" fmla="*/ 35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3" y="1"/>
                    <a:pt x="112" y="5"/>
                    <a:pt x="129" y="18"/>
                  </a:cubicBezTo>
                  <a:cubicBezTo>
                    <a:pt x="132" y="20"/>
                    <a:pt x="135" y="22"/>
                    <a:pt x="137" y="25"/>
                  </a:cubicBezTo>
                  <a:cubicBezTo>
                    <a:pt x="139" y="29"/>
                    <a:pt x="146" y="32"/>
                    <a:pt x="141" y="37"/>
                  </a:cubicBezTo>
                  <a:cubicBezTo>
                    <a:pt x="135" y="44"/>
                    <a:pt x="128" y="44"/>
                    <a:pt x="123" y="38"/>
                  </a:cubicBezTo>
                  <a:cubicBezTo>
                    <a:pt x="103" y="16"/>
                    <a:pt x="56" y="15"/>
                    <a:pt x="35" y="28"/>
                  </a:cubicBezTo>
                  <a:cubicBezTo>
                    <a:pt x="30" y="31"/>
                    <a:pt x="26" y="34"/>
                    <a:pt x="23" y="39"/>
                  </a:cubicBezTo>
                  <a:cubicBezTo>
                    <a:pt x="21"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9" name="Freeform 12"/>
            <p:cNvSpPr>
              <a:spLocks/>
            </p:cNvSpPr>
            <p:nvPr/>
          </p:nvSpPr>
          <p:spPr bwMode="auto">
            <a:xfrm>
              <a:off x="5222"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0"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0" name="Oval 13"/>
            <p:cNvSpPr>
              <a:spLocks noChangeArrowheads="1"/>
            </p:cNvSpPr>
            <p:nvPr/>
          </p:nvSpPr>
          <p:spPr bwMode="auto">
            <a:xfrm>
              <a:off x="5368" y="1743"/>
              <a:ext cx="32" cy="32"/>
            </a:xfrm>
            <a:prstGeom prst="ellipse">
              <a:avLst/>
            </a:pr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1" name="Freeform 14"/>
            <p:cNvSpPr>
              <a:spLocks/>
            </p:cNvSpPr>
            <p:nvPr/>
          </p:nvSpPr>
          <p:spPr bwMode="auto">
            <a:xfrm>
              <a:off x="5457"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2" name="Freeform 15"/>
            <p:cNvSpPr>
              <a:spLocks noEditPoints="1"/>
            </p:cNvSpPr>
            <p:nvPr/>
          </p:nvSpPr>
          <p:spPr bwMode="auto">
            <a:xfrm>
              <a:off x="5165" y="1581"/>
              <a:ext cx="293" cy="414"/>
            </a:xfrm>
            <a:custGeom>
              <a:avLst/>
              <a:gdLst>
                <a:gd name="T0" fmla="*/ 365 w 367"/>
                <a:gd name="T1" fmla="*/ 151 h 515"/>
                <a:gd name="T2" fmla="*/ 287 w 367"/>
                <a:gd name="T3" fmla="*/ 31 h 515"/>
                <a:gd name="T4" fmla="*/ 237 w 367"/>
                <a:gd name="T5" fmla="*/ 43 h 515"/>
                <a:gd name="T6" fmla="*/ 149 w 367"/>
                <a:gd name="T7" fmla="*/ 26 h 515"/>
                <a:gd name="T8" fmla="*/ 3 w 367"/>
                <a:gd name="T9" fmla="*/ 113 h 515"/>
                <a:gd name="T10" fmla="*/ 0 w 367"/>
                <a:gd name="T11" fmla="*/ 351 h 515"/>
                <a:gd name="T12" fmla="*/ 7 w 367"/>
                <a:gd name="T13" fmla="*/ 385 h 515"/>
                <a:gd name="T14" fmla="*/ 119 w 367"/>
                <a:gd name="T15" fmla="*/ 497 h 515"/>
                <a:gd name="T16" fmla="*/ 183 w 367"/>
                <a:gd name="T17" fmla="*/ 515 h 515"/>
                <a:gd name="T18" fmla="*/ 335 w 367"/>
                <a:gd name="T19" fmla="*/ 432 h 515"/>
                <a:gd name="T20" fmla="*/ 360 w 367"/>
                <a:gd name="T21" fmla="*/ 377 h 515"/>
                <a:gd name="T22" fmla="*/ 362 w 367"/>
                <a:gd name="T23" fmla="*/ 370 h 515"/>
                <a:gd name="T24" fmla="*/ 365 w 367"/>
                <a:gd name="T25" fmla="*/ 352 h 515"/>
                <a:gd name="T26" fmla="*/ 365 w 367"/>
                <a:gd name="T27" fmla="*/ 351 h 515"/>
                <a:gd name="T28" fmla="*/ 365 w 367"/>
                <a:gd name="T29" fmla="*/ 351 h 515"/>
                <a:gd name="T30" fmla="*/ 274 w 367"/>
                <a:gd name="T31" fmla="*/ 241 h 515"/>
                <a:gd name="T32" fmla="*/ 274 w 367"/>
                <a:gd name="T33" fmla="*/ 201 h 515"/>
                <a:gd name="T34" fmla="*/ 274 w 367"/>
                <a:gd name="T35" fmla="*/ 241 h 515"/>
                <a:gd name="T36" fmla="*/ 193 w 367"/>
                <a:gd name="T37" fmla="*/ 220 h 515"/>
                <a:gd name="T38" fmla="*/ 319 w 367"/>
                <a:gd name="T39" fmla="*/ 161 h 515"/>
                <a:gd name="T40" fmla="*/ 341 w 367"/>
                <a:gd name="T41" fmla="*/ 187 h 515"/>
                <a:gd name="T42" fmla="*/ 281 w 367"/>
                <a:gd name="T43" fmla="*/ 170 h 515"/>
                <a:gd name="T44" fmla="*/ 213 w 367"/>
                <a:gd name="T45" fmla="*/ 217 h 515"/>
                <a:gd name="T46" fmla="*/ 202 w 367"/>
                <a:gd name="T47" fmla="*/ 302 h 515"/>
                <a:gd name="T48" fmla="*/ 193 w 367"/>
                <a:gd name="T49" fmla="*/ 251 h 515"/>
                <a:gd name="T50" fmla="*/ 34 w 367"/>
                <a:gd name="T51" fmla="*/ 193 h 515"/>
                <a:gd name="T52" fmla="*/ 91 w 367"/>
                <a:gd name="T53" fmla="*/ 151 h 515"/>
                <a:gd name="T54" fmla="*/ 157 w 367"/>
                <a:gd name="T55" fmla="*/ 176 h 515"/>
                <a:gd name="T56" fmla="*/ 143 w 367"/>
                <a:gd name="T57" fmla="*/ 189 h 515"/>
                <a:gd name="T58" fmla="*/ 43 w 367"/>
                <a:gd name="T59" fmla="*/ 190 h 515"/>
                <a:gd name="T60" fmla="*/ 72 w 367"/>
                <a:gd name="T61" fmla="*/ 221 h 515"/>
                <a:gd name="T62" fmla="*/ 112 w 367"/>
                <a:gd name="T63" fmla="*/ 221 h 515"/>
                <a:gd name="T64" fmla="*/ 115 w 367"/>
                <a:gd name="T65" fmla="*/ 391 h 515"/>
                <a:gd name="T66" fmla="*/ 116 w 367"/>
                <a:gd name="T67" fmla="*/ 373 h 515"/>
                <a:gd name="T68" fmla="*/ 247 w 367"/>
                <a:gd name="T69" fmla="*/ 373 h 515"/>
                <a:gd name="T70" fmla="*/ 254 w 367"/>
                <a:gd name="T71" fmla="*/ 386 h 515"/>
                <a:gd name="T72" fmla="*/ 115 w 367"/>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 h="515">
                  <a:moveTo>
                    <a:pt x="365" y="288"/>
                  </a:moveTo>
                  <a:cubicBezTo>
                    <a:pt x="365" y="242"/>
                    <a:pt x="365" y="196"/>
                    <a:pt x="365" y="151"/>
                  </a:cubicBezTo>
                  <a:cubicBezTo>
                    <a:pt x="367" y="131"/>
                    <a:pt x="365" y="112"/>
                    <a:pt x="361" y="92"/>
                  </a:cubicBezTo>
                  <a:cubicBezTo>
                    <a:pt x="353" y="51"/>
                    <a:pt x="331" y="34"/>
                    <a:pt x="287" y="31"/>
                  </a:cubicBezTo>
                  <a:cubicBezTo>
                    <a:pt x="275" y="30"/>
                    <a:pt x="264" y="32"/>
                    <a:pt x="252" y="34"/>
                  </a:cubicBezTo>
                  <a:cubicBezTo>
                    <a:pt x="247" y="37"/>
                    <a:pt x="242" y="40"/>
                    <a:pt x="237" y="43"/>
                  </a:cubicBezTo>
                  <a:cubicBezTo>
                    <a:pt x="214" y="54"/>
                    <a:pt x="191" y="51"/>
                    <a:pt x="170" y="39"/>
                  </a:cubicBezTo>
                  <a:cubicBezTo>
                    <a:pt x="162" y="35"/>
                    <a:pt x="155" y="32"/>
                    <a:pt x="149" y="26"/>
                  </a:cubicBezTo>
                  <a:cubicBezTo>
                    <a:pt x="121" y="0"/>
                    <a:pt x="84" y="7"/>
                    <a:pt x="57" y="24"/>
                  </a:cubicBezTo>
                  <a:cubicBezTo>
                    <a:pt x="24" y="44"/>
                    <a:pt x="8" y="75"/>
                    <a:pt x="3" y="113"/>
                  </a:cubicBezTo>
                  <a:cubicBezTo>
                    <a:pt x="1" y="125"/>
                    <a:pt x="1" y="138"/>
                    <a:pt x="1" y="151"/>
                  </a:cubicBezTo>
                  <a:cubicBezTo>
                    <a:pt x="1" y="218"/>
                    <a:pt x="0" y="284"/>
                    <a:pt x="0" y="351"/>
                  </a:cubicBezTo>
                  <a:cubicBezTo>
                    <a:pt x="1" y="351"/>
                    <a:pt x="1" y="352"/>
                    <a:pt x="1" y="352"/>
                  </a:cubicBezTo>
                  <a:cubicBezTo>
                    <a:pt x="2" y="363"/>
                    <a:pt x="4" y="374"/>
                    <a:pt x="7" y="385"/>
                  </a:cubicBezTo>
                  <a:cubicBezTo>
                    <a:pt x="12" y="402"/>
                    <a:pt x="22" y="417"/>
                    <a:pt x="31" y="432"/>
                  </a:cubicBezTo>
                  <a:cubicBezTo>
                    <a:pt x="58" y="457"/>
                    <a:pt x="88" y="477"/>
                    <a:pt x="119" y="497"/>
                  </a:cubicBezTo>
                  <a:cubicBezTo>
                    <a:pt x="139" y="510"/>
                    <a:pt x="160" y="515"/>
                    <a:pt x="183" y="515"/>
                  </a:cubicBezTo>
                  <a:cubicBezTo>
                    <a:pt x="183" y="515"/>
                    <a:pt x="183" y="515"/>
                    <a:pt x="183" y="515"/>
                  </a:cubicBezTo>
                  <a:cubicBezTo>
                    <a:pt x="205" y="515"/>
                    <a:pt x="227" y="510"/>
                    <a:pt x="247" y="497"/>
                  </a:cubicBezTo>
                  <a:cubicBezTo>
                    <a:pt x="278" y="477"/>
                    <a:pt x="308" y="457"/>
                    <a:pt x="335" y="432"/>
                  </a:cubicBezTo>
                  <a:cubicBezTo>
                    <a:pt x="344" y="417"/>
                    <a:pt x="354" y="402"/>
                    <a:pt x="358" y="385"/>
                  </a:cubicBezTo>
                  <a:cubicBezTo>
                    <a:pt x="359" y="382"/>
                    <a:pt x="360" y="380"/>
                    <a:pt x="360" y="377"/>
                  </a:cubicBezTo>
                  <a:cubicBezTo>
                    <a:pt x="361" y="376"/>
                    <a:pt x="361" y="374"/>
                    <a:pt x="361" y="373"/>
                  </a:cubicBezTo>
                  <a:cubicBezTo>
                    <a:pt x="362" y="372"/>
                    <a:pt x="362" y="371"/>
                    <a:pt x="362" y="370"/>
                  </a:cubicBezTo>
                  <a:cubicBezTo>
                    <a:pt x="363" y="365"/>
                    <a:pt x="364" y="360"/>
                    <a:pt x="365" y="354"/>
                  </a:cubicBezTo>
                  <a:cubicBezTo>
                    <a:pt x="365" y="354"/>
                    <a:pt x="365"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4" y="232"/>
                    <a:pt x="254" y="221"/>
                  </a:cubicBezTo>
                  <a:cubicBezTo>
                    <a:pt x="254" y="210"/>
                    <a:pt x="263" y="201"/>
                    <a:pt x="274" y="201"/>
                  </a:cubicBezTo>
                  <a:cubicBezTo>
                    <a:pt x="285" y="201"/>
                    <a:pt x="294" y="210"/>
                    <a:pt x="294" y="221"/>
                  </a:cubicBezTo>
                  <a:cubicBezTo>
                    <a:pt x="294" y="232"/>
                    <a:pt x="285" y="241"/>
                    <a:pt x="274" y="241"/>
                  </a:cubicBezTo>
                  <a:close/>
                  <a:moveTo>
                    <a:pt x="193" y="251"/>
                  </a:moveTo>
                  <a:cubicBezTo>
                    <a:pt x="193" y="240"/>
                    <a:pt x="193" y="230"/>
                    <a:pt x="193" y="220"/>
                  </a:cubicBezTo>
                  <a:cubicBezTo>
                    <a:pt x="191" y="190"/>
                    <a:pt x="206" y="171"/>
                    <a:pt x="232" y="160"/>
                  </a:cubicBezTo>
                  <a:cubicBezTo>
                    <a:pt x="261" y="147"/>
                    <a:pt x="290" y="146"/>
                    <a:pt x="319" y="161"/>
                  </a:cubicBezTo>
                  <a:cubicBezTo>
                    <a:pt x="327" y="165"/>
                    <a:pt x="332" y="171"/>
                    <a:pt x="338" y="177"/>
                  </a:cubicBezTo>
                  <a:cubicBezTo>
                    <a:pt x="340" y="180"/>
                    <a:pt x="346" y="184"/>
                    <a:pt x="341" y="187"/>
                  </a:cubicBezTo>
                  <a:cubicBezTo>
                    <a:pt x="337" y="190"/>
                    <a:pt x="329" y="196"/>
                    <a:pt x="324" y="190"/>
                  </a:cubicBezTo>
                  <a:cubicBezTo>
                    <a:pt x="312" y="176"/>
                    <a:pt x="297" y="172"/>
                    <a:pt x="281" y="170"/>
                  </a:cubicBezTo>
                  <a:cubicBezTo>
                    <a:pt x="263" y="168"/>
                    <a:pt x="245" y="171"/>
                    <a:pt x="230" y="182"/>
                  </a:cubicBezTo>
                  <a:cubicBezTo>
                    <a:pt x="218" y="191"/>
                    <a:pt x="212" y="202"/>
                    <a:pt x="213" y="217"/>
                  </a:cubicBezTo>
                  <a:cubicBezTo>
                    <a:pt x="213" y="242"/>
                    <a:pt x="212" y="267"/>
                    <a:pt x="213" y="292"/>
                  </a:cubicBezTo>
                  <a:cubicBezTo>
                    <a:pt x="213" y="301"/>
                    <a:pt x="209" y="301"/>
                    <a:pt x="202" y="302"/>
                  </a:cubicBezTo>
                  <a:cubicBezTo>
                    <a:pt x="195" y="302"/>
                    <a:pt x="192" y="299"/>
                    <a:pt x="193" y="292"/>
                  </a:cubicBezTo>
                  <a:cubicBezTo>
                    <a:pt x="193" y="278"/>
                    <a:pt x="193" y="264"/>
                    <a:pt x="193" y="251"/>
                  </a:cubicBezTo>
                  <a:close/>
                  <a:moveTo>
                    <a:pt x="43" y="190"/>
                  </a:moveTo>
                  <a:cubicBezTo>
                    <a:pt x="41" y="194"/>
                    <a:pt x="38" y="194"/>
                    <a:pt x="34" y="193"/>
                  </a:cubicBezTo>
                  <a:cubicBezTo>
                    <a:pt x="20" y="187"/>
                    <a:pt x="20" y="185"/>
                    <a:pt x="30" y="174"/>
                  </a:cubicBezTo>
                  <a:cubicBezTo>
                    <a:pt x="47" y="156"/>
                    <a:pt x="69" y="152"/>
                    <a:pt x="91" y="151"/>
                  </a:cubicBezTo>
                  <a:cubicBezTo>
                    <a:pt x="113" y="152"/>
                    <a:pt x="132" y="156"/>
                    <a:pt x="149" y="169"/>
                  </a:cubicBezTo>
                  <a:cubicBezTo>
                    <a:pt x="152" y="171"/>
                    <a:pt x="155" y="173"/>
                    <a:pt x="157" y="176"/>
                  </a:cubicBezTo>
                  <a:cubicBezTo>
                    <a:pt x="159" y="180"/>
                    <a:pt x="166" y="183"/>
                    <a:pt x="161" y="188"/>
                  </a:cubicBezTo>
                  <a:cubicBezTo>
                    <a:pt x="155" y="195"/>
                    <a:pt x="148" y="195"/>
                    <a:pt x="143" y="189"/>
                  </a:cubicBezTo>
                  <a:cubicBezTo>
                    <a:pt x="123" y="167"/>
                    <a:pt x="76" y="166"/>
                    <a:pt x="55" y="179"/>
                  </a:cubicBezTo>
                  <a:cubicBezTo>
                    <a:pt x="50" y="182"/>
                    <a:pt x="46" y="185"/>
                    <a:pt x="43" y="190"/>
                  </a:cubicBezTo>
                  <a:close/>
                  <a:moveTo>
                    <a:pt x="91" y="241"/>
                  </a:moveTo>
                  <a:cubicBezTo>
                    <a:pt x="80" y="241"/>
                    <a:pt x="72"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10" y="384"/>
                  </a:cubicBezTo>
                  <a:cubicBezTo>
                    <a:pt x="106" y="376"/>
                    <a:pt x="108" y="373"/>
                    <a:pt x="116" y="373"/>
                  </a:cubicBezTo>
                  <a:cubicBezTo>
                    <a:pt x="138" y="372"/>
                    <a:pt x="160" y="373"/>
                    <a:pt x="182" y="373"/>
                  </a:cubicBezTo>
                  <a:cubicBezTo>
                    <a:pt x="204" y="373"/>
                    <a:pt x="225" y="373"/>
                    <a:pt x="247" y="373"/>
                  </a:cubicBezTo>
                  <a:cubicBezTo>
                    <a:pt x="250" y="373"/>
                    <a:pt x="255" y="371"/>
                    <a:pt x="257" y="376"/>
                  </a:cubicBezTo>
                  <a:cubicBezTo>
                    <a:pt x="260" y="380"/>
                    <a:pt x="256" y="383"/>
                    <a:pt x="254" y="386"/>
                  </a:cubicBezTo>
                  <a:cubicBezTo>
                    <a:pt x="239" y="405"/>
                    <a:pt x="218" y="415"/>
                    <a:pt x="195" y="417"/>
                  </a:cubicBezTo>
                  <a:cubicBezTo>
                    <a:pt x="165" y="421"/>
                    <a:pt x="137"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3" name="Freeform 16"/>
            <p:cNvSpPr>
              <a:spLocks/>
            </p:cNvSpPr>
            <p:nvPr/>
          </p:nvSpPr>
          <p:spPr bwMode="auto">
            <a:xfrm>
              <a:off x="5126" y="1492"/>
              <a:ext cx="300" cy="281"/>
            </a:xfrm>
            <a:custGeom>
              <a:avLst/>
              <a:gdLst>
                <a:gd name="T0" fmla="*/ 294 w 375"/>
                <a:gd name="T1" fmla="*/ 156 h 350"/>
                <a:gd name="T2" fmla="*/ 205 w 375"/>
                <a:gd name="T3" fmla="*/ 150 h 350"/>
                <a:gd name="T4" fmla="*/ 156 w 375"/>
                <a:gd name="T5" fmla="*/ 130 h 350"/>
                <a:gd name="T6" fmla="*/ 92 w 375"/>
                <a:gd name="T7" fmla="*/ 160 h 350"/>
                <a:gd name="T8" fmla="*/ 52 w 375"/>
                <a:gd name="T9" fmla="*/ 246 h 350"/>
                <a:gd name="T10" fmla="*/ 50 w 375"/>
                <a:gd name="T11" fmla="*/ 339 h 350"/>
                <a:gd name="T12" fmla="*/ 48 w 375"/>
                <a:gd name="T13" fmla="*/ 350 h 350"/>
                <a:gd name="T14" fmla="*/ 17 w 375"/>
                <a:gd name="T15" fmla="*/ 292 h 350"/>
                <a:gd name="T16" fmla="*/ 14 w 375"/>
                <a:gd name="T17" fmla="*/ 286 h 350"/>
                <a:gd name="T18" fmla="*/ 1 w 375"/>
                <a:gd name="T19" fmla="*/ 190 h 350"/>
                <a:gd name="T20" fmla="*/ 110 w 375"/>
                <a:gd name="T21" fmla="*/ 37 h 350"/>
                <a:gd name="T22" fmla="*/ 116 w 375"/>
                <a:gd name="T23" fmla="*/ 35 h 350"/>
                <a:gd name="T24" fmla="*/ 108 w 375"/>
                <a:gd name="T25" fmla="*/ 7 h 350"/>
                <a:gd name="T26" fmla="*/ 116 w 375"/>
                <a:gd name="T27" fmla="*/ 1 h 350"/>
                <a:gd name="T28" fmla="*/ 201 w 375"/>
                <a:gd name="T29" fmla="*/ 9 h 350"/>
                <a:gd name="T30" fmla="*/ 270 w 375"/>
                <a:gd name="T31" fmla="*/ 9 h 350"/>
                <a:gd name="T32" fmla="*/ 375 w 375"/>
                <a:gd name="T33" fmla="*/ 82 h 350"/>
                <a:gd name="T34" fmla="*/ 324 w 375"/>
                <a:gd name="T35" fmla="*/ 129 h 350"/>
                <a:gd name="T36" fmla="*/ 294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4" y="156"/>
                  </a:moveTo>
                  <a:cubicBezTo>
                    <a:pt x="263" y="173"/>
                    <a:pt x="233" y="170"/>
                    <a:pt x="205" y="150"/>
                  </a:cubicBezTo>
                  <a:cubicBezTo>
                    <a:pt x="190" y="140"/>
                    <a:pt x="176" y="128"/>
                    <a:pt x="156" y="130"/>
                  </a:cubicBezTo>
                  <a:cubicBezTo>
                    <a:pt x="131" y="132"/>
                    <a:pt x="111" y="144"/>
                    <a:pt x="92" y="160"/>
                  </a:cubicBezTo>
                  <a:cubicBezTo>
                    <a:pt x="66" y="182"/>
                    <a:pt x="57" y="214"/>
                    <a:pt x="52" y="246"/>
                  </a:cubicBezTo>
                  <a:cubicBezTo>
                    <a:pt x="47" y="277"/>
                    <a:pt x="48" y="308"/>
                    <a:pt x="50" y="339"/>
                  </a:cubicBezTo>
                  <a:cubicBezTo>
                    <a:pt x="50" y="343"/>
                    <a:pt x="51" y="347"/>
                    <a:pt x="48" y="350"/>
                  </a:cubicBezTo>
                  <a:cubicBezTo>
                    <a:pt x="43" y="328"/>
                    <a:pt x="38" y="305"/>
                    <a:pt x="17" y="292"/>
                  </a:cubicBezTo>
                  <a:cubicBezTo>
                    <a:pt x="15" y="291"/>
                    <a:pt x="14" y="288"/>
                    <a:pt x="14" y="286"/>
                  </a:cubicBezTo>
                  <a:cubicBezTo>
                    <a:pt x="7" y="255"/>
                    <a:pt x="0" y="223"/>
                    <a:pt x="1" y="190"/>
                  </a:cubicBezTo>
                  <a:cubicBezTo>
                    <a:pt x="1" y="117"/>
                    <a:pt x="41" y="59"/>
                    <a:pt x="110" y="37"/>
                  </a:cubicBezTo>
                  <a:cubicBezTo>
                    <a:pt x="112" y="37"/>
                    <a:pt x="114" y="36"/>
                    <a:pt x="116" y="35"/>
                  </a:cubicBezTo>
                  <a:cubicBezTo>
                    <a:pt x="111" y="26"/>
                    <a:pt x="109" y="17"/>
                    <a:pt x="108" y="7"/>
                  </a:cubicBezTo>
                  <a:cubicBezTo>
                    <a:pt x="108" y="1"/>
                    <a:pt x="109" y="0"/>
                    <a:pt x="116" y="1"/>
                  </a:cubicBezTo>
                  <a:cubicBezTo>
                    <a:pt x="144" y="6"/>
                    <a:pt x="172" y="10"/>
                    <a:pt x="201" y="9"/>
                  </a:cubicBezTo>
                  <a:cubicBezTo>
                    <a:pt x="224" y="8"/>
                    <a:pt x="247" y="6"/>
                    <a:pt x="270" y="9"/>
                  </a:cubicBezTo>
                  <a:cubicBezTo>
                    <a:pt x="317" y="17"/>
                    <a:pt x="354" y="38"/>
                    <a:pt x="375" y="82"/>
                  </a:cubicBezTo>
                  <a:cubicBezTo>
                    <a:pt x="358" y="98"/>
                    <a:pt x="341" y="113"/>
                    <a:pt x="324" y="129"/>
                  </a:cubicBezTo>
                  <a:cubicBezTo>
                    <a:pt x="314" y="138"/>
                    <a:pt x="302" y="145"/>
                    <a:pt x="294"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4" name="Freeform 17"/>
            <p:cNvSpPr>
              <a:spLocks/>
            </p:cNvSpPr>
            <p:nvPr/>
          </p:nvSpPr>
          <p:spPr bwMode="auto">
            <a:xfrm>
              <a:off x="5362" y="1558"/>
              <a:ext cx="136" cy="215"/>
            </a:xfrm>
            <a:custGeom>
              <a:avLst/>
              <a:gdLst>
                <a:gd name="T0" fmla="*/ 0 w 170"/>
                <a:gd name="T1" fmla="*/ 74 h 268"/>
                <a:gd name="T2" fmla="*/ 30 w 170"/>
                <a:gd name="T3" fmla="*/ 47 h 268"/>
                <a:gd name="T4" fmla="*/ 81 w 170"/>
                <a:gd name="T5" fmla="*/ 0 h 268"/>
                <a:gd name="T6" fmla="*/ 165 w 170"/>
                <a:gd name="T7" fmla="*/ 85 h 268"/>
                <a:gd name="T8" fmla="*/ 153 w 170"/>
                <a:gd name="T9" fmla="*/ 205 h 268"/>
                <a:gd name="T10" fmla="*/ 150 w 170"/>
                <a:gd name="T11" fmla="*/ 210 h 268"/>
                <a:gd name="T12" fmla="*/ 122 w 170"/>
                <a:gd name="T13" fmla="*/ 253 h 268"/>
                <a:gd name="T14" fmla="*/ 119 w 170"/>
                <a:gd name="T15" fmla="*/ 268 h 268"/>
                <a:gd name="T16" fmla="*/ 118 w 170"/>
                <a:gd name="T17" fmla="*/ 233 h 268"/>
                <a:gd name="T18" fmla="*/ 107 w 170"/>
                <a:gd name="T19" fmla="*/ 106 h 268"/>
                <a:gd name="T20" fmla="*/ 57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8" y="63"/>
                    <a:pt x="20" y="56"/>
                    <a:pt x="30" y="47"/>
                  </a:cubicBezTo>
                  <a:cubicBezTo>
                    <a:pt x="47" y="31"/>
                    <a:pt x="64" y="16"/>
                    <a:pt x="81" y="0"/>
                  </a:cubicBezTo>
                  <a:cubicBezTo>
                    <a:pt x="127" y="6"/>
                    <a:pt x="159" y="39"/>
                    <a:pt x="165" y="85"/>
                  </a:cubicBezTo>
                  <a:cubicBezTo>
                    <a:pt x="170" y="126"/>
                    <a:pt x="161" y="165"/>
                    <a:pt x="153" y="205"/>
                  </a:cubicBezTo>
                  <a:cubicBezTo>
                    <a:pt x="152" y="207"/>
                    <a:pt x="152" y="209"/>
                    <a:pt x="150" y="210"/>
                  </a:cubicBezTo>
                  <a:cubicBezTo>
                    <a:pt x="132" y="219"/>
                    <a:pt x="127" y="236"/>
                    <a:pt x="122" y="253"/>
                  </a:cubicBezTo>
                  <a:cubicBezTo>
                    <a:pt x="120" y="258"/>
                    <a:pt x="120" y="263"/>
                    <a:pt x="119" y="268"/>
                  </a:cubicBezTo>
                  <a:cubicBezTo>
                    <a:pt x="115" y="256"/>
                    <a:pt x="118" y="244"/>
                    <a:pt x="118" y="233"/>
                  </a:cubicBezTo>
                  <a:cubicBezTo>
                    <a:pt x="119" y="190"/>
                    <a:pt x="119" y="147"/>
                    <a:pt x="107" y="106"/>
                  </a:cubicBezTo>
                  <a:cubicBezTo>
                    <a:pt x="100" y="79"/>
                    <a:pt x="86" y="69"/>
                    <a:pt x="57" y="68"/>
                  </a:cubicBezTo>
                  <a:cubicBezTo>
                    <a:pt x="38"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5" name="Freeform 18"/>
            <p:cNvSpPr>
              <a:spLocks/>
            </p:cNvSpPr>
            <p:nvPr/>
          </p:nvSpPr>
          <p:spPr bwMode="auto">
            <a:xfrm>
              <a:off x="5124" y="1501"/>
              <a:ext cx="374" cy="363"/>
            </a:xfrm>
            <a:custGeom>
              <a:avLst/>
              <a:gdLst>
                <a:gd name="T0" fmla="*/ 416 w 467"/>
                <a:gd name="T1" fmla="*/ 451 h 452"/>
                <a:gd name="T2" fmla="*/ 416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2 w 467"/>
                <a:gd name="T19" fmla="*/ 238 h 452"/>
                <a:gd name="T20" fmla="*/ 46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4 w 467"/>
                <a:gd name="T45" fmla="*/ 62 h 452"/>
                <a:gd name="T46" fmla="*/ 428 w 467"/>
                <a:gd name="T47" fmla="*/ 112 h 452"/>
                <a:gd name="T48" fmla="*/ 467 w 467"/>
                <a:gd name="T49" fmla="*/ 249 h 452"/>
                <a:gd name="T50" fmla="*/ 466 w 467"/>
                <a:gd name="T51" fmla="*/ 269 h 452"/>
                <a:gd name="T52" fmla="*/ 444 w 467"/>
                <a:gd name="T53" fmla="*/ 257 h 452"/>
                <a:gd name="T54" fmla="*/ 435 w 467"/>
                <a:gd name="T55" fmla="*/ 262 h 452"/>
                <a:gd name="T56" fmla="*/ 436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6" y="409"/>
                    <a:pt x="416" y="388"/>
                  </a:cubicBezTo>
                  <a:cubicBezTo>
                    <a:pt x="416" y="342"/>
                    <a:pt x="416" y="296"/>
                    <a:pt x="416" y="251"/>
                  </a:cubicBezTo>
                  <a:cubicBezTo>
                    <a:pt x="419" y="251"/>
                    <a:pt x="422" y="251"/>
                    <a:pt x="425" y="252"/>
                  </a:cubicBezTo>
                  <a:cubicBezTo>
                    <a:pt x="434" y="255"/>
                    <a:pt x="436" y="251"/>
                    <a:pt x="436" y="243"/>
                  </a:cubicBezTo>
                  <a:cubicBezTo>
                    <a:pt x="436" y="215"/>
                    <a:pt x="432" y="189"/>
                    <a:pt x="421" y="164"/>
                  </a:cubicBezTo>
                  <a:cubicBezTo>
                    <a:pt x="408" y="132"/>
                    <a:pt x="389" y="104"/>
                    <a:pt x="361" y="83"/>
                  </a:cubicBezTo>
                  <a:cubicBezTo>
                    <a:pt x="359" y="81"/>
                    <a:pt x="358" y="79"/>
                    <a:pt x="356" y="78"/>
                  </a:cubicBezTo>
                  <a:cubicBezTo>
                    <a:pt x="309" y="44"/>
                    <a:pt x="257" y="31"/>
                    <a:pt x="200" y="40"/>
                  </a:cubicBezTo>
                  <a:cubicBezTo>
                    <a:pt x="99" y="56"/>
                    <a:pt x="30" y="145"/>
                    <a:pt x="32" y="238"/>
                  </a:cubicBezTo>
                  <a:cubicBezTo>
                    <a:pt x="32" y="253"/>
                    <a:pt x="32" y="253"/>
                    <a:pt x="46" y="251"/>
                  </a:cubicBezTo>
                  <a:cubicBezTo>
                    <a:pt x="48" y="251"/>
                    <a:pt x="49" y="251"/>
                    <a:pt x="51" y="251"/>
                  </a:cubicBezTo>
                  <a:cubicBezTo>
                    <a:pt x="51" y="318"/>
                    <a:pt x="51" y="384"/>
                    <a:pt x="51" y="451"/>
                  </a:cubicBezTo>
                  <a:cubicBezTo>
                    <a:pt x="51" y="451"/>
                    <a:pt x="50" y="451"/>
                    <a:pt x="50" y="452"/>
                  </a:cubicBezTo>
                  <a:cubicBezTo>
                    <a:pt x="44" y="452"/>
                    <a:pt x="38" y="450"/>
                    <a:pt x="32" y="448"/>
                  </a:cubicBezTo>
                  <a:cubicBezTo>
                    <a:pt x="32" y="387"/>
                    <a:pt x="32" y="326"/>
                    <a:pt x="32" y="265"/>
                  </a:cubicBezTo>
                  <a:cubicBezTo>
                    <a:pt x="32" y="254"/>
                    <a:pt x="32" y="253"/>
                    <a:pt x="21" y="259"/>
                  </a:cubicBezTo>
                  <a:cubicBezTo>
                    <a:pt x="14" y="262"/>
                    <a:pt x="8" y="266"/>
                    <a:pt x="1" y="269"/>
                  </a:cubicBezTo>
                  <a:cubicBezTo>
                    <a:pt x="1" y="262"/>
                    <a:pt x="1" y="256"/>
                    <a:pt x="0" y="249"/>
                  </a:cubicBezTo>
                  <a:cubicBezTo>
                    <a:pt x="1" y="236"/>
                    <a:pt x="1" y="222"/>
                    <a:pt x="3" y="208"/>
                  </a:cubicBezTo>
                  <a:cubicBezTo>
                    <a:pt x="12" y="150"/>
                    <a:pt x="38" y="101"/>
                    <a:pt x="83" y="63"/>
                  </a:cubicBezTo>
                  <a:cubicBezTo>
                    <a:pt x="139" y="16"/>
                    <a:pt x="203" y="0"/>
                    <a:pt x="275" y="11"/>
                  </a:cubicBezTo>
                  <a:cubicBezTo>
                    <a:pt x="316" y="18"/>
                    <a:pt x="351" y="36"/>
                    <a:pt x="384" y="62"/>
                  </a:cubicBezTo>
                  <a:cubicBezTo>
                    <a:pt x="400" y="77"/>
                    <a:pt x="415" y="93"/>
                    <a:pt x="428" y="112"/>
                  </a:cubicBezTo>
                  <a:cubicBezTo>
                    <a:pt x="455" y="153"/>
                    <a:pt x="467" y="199"/>
                    <a:pt x="467" y="249"/>
                  </a:cubicBezTo>
                  <a:cubicBezTo>
                    <a:pt x="467" y="256"/>
                    <a:pt x="466" y="262"/>
                    <a:pt x="466" y="269"/>
                  </a:cubicBezTo>
                  <a:cubicBezTo>
                    <a:pt x="459" y="265"/>
                    <a:pt x="451" y="261"/>
                    <a:pt x="444" y="257"/>
                  </a:cubicBezTo>
                  <a:cubicBezTo>
                    <a:pt x="438" y="254"/>
                    <a:pt x="435" y="255"/>
                    <a:pt x="435" y="262"/>
                  </a:cubicBezTo>
                  <a:cubicBezTo>
                    <a:pt x="435" y="324"/>
                    <a:pt x="435" y="386"/>
                    <a:pt x="436"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6" name="Freeform 19"/>
            <p:cNvSpPr>
              <a:spLocks/>
            </p:cNvSpPr>
            <p:nvPr/>
          </p:nvSpPr>
          <p:spPr bwMode="auto">
            <a:xfrm>
              <a:off x="5090" y="1704"/>
              <a:ext cx="60"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4"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7" name="Freeform 20"/>
            <p:cNvSpPr>
              <a:spLocks/>
            </p:cNvSpPr>
            <p:nvPr/>
          </p:nvSpPr>
          <p:spPr bwMode="auto">
            <a:xfrm>
              <a:off x="5472" y="1705"/>
              <a:ext cx="63" cy="156"/>
            </a:xfrm>
            <a:custGeom>
              <a:avLst/>
              <a:gdLst>
                <a:gd name="T0" fmla="*/ 1 w 79"/>
                <a:gd name="T1" fmla="*/ 194 h 194"/>
                <a:gd name="T2" fmla="*/ 0 w 79"/>
                <a:gd name="T3" fmla="*/ 8 h 194"/>
                <a:gd name="T4" fmla="*/ 9 w 79"/>
                <a:gd name="T5" fmla="*/ 3 h 194"/>
                <a:gd name="T6" fmla="*/ 31 w 79"/>
                <a:gd name="T7" fmla="*/ 15 h 194"/>
                <a:gd name="T8" fmla="*/ 69 w 79"/>
                <a:gd name="T9" fmla="*/ 73 h 194"/>
                <a:gd name="T10" fmla="*/ 26 w 79"/>
                <a:gd name="T11" fmla="*/ 183 h 194"/>
                <a:gd name="T12" fmla="*/ 21 w 79"/>
                <a:gd name="T13" fmla="*/ 187 h 194"/>
                <a:gd name="T14" fmla="*/ 1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1" y="194"/>
                  </a:moveTo>
                  <a:cubicBezTo>
                    <a:pt x="0" y="132"/>
                    <a:pt x="0" y="70"/>
                    <a:pt x="0" y="8"/>
                  </a:cubicBezTo>
                  <a:cubicBezTo>
                    <a:pt x="0" y="1"/>
                    <a:pt x="3" y="0"/>
                    <a:pt x="9" y="3"/>
                  </a:cubicBezTo>
                  <a:cubicBezTo>
                    <a:pt x="16" y="7"/>
                    <a:pt x="24" y="11"/>
                    <a:pt x="31" y="15"/>
                  </a:cubicBezTo>
                  <a:cubicBezTo>
                    <a:pt x="49" y="31"/>
                    <a:pt x="64" y="49"/>
                    <a:pt x="69" y="73"/>
                  </a:cubicBezTo>
                  <a:cubicBezTo>
                    <a:pt x="79" y="117"/>
                    <a:pt x="63" y="158"/>
                    <a:pt x="26" y="183"/>
                  </a:cubicBezTo>
                  <a:cubicBezTo>
                    <a:pt x="24" y="184"/>
                    <a:pt x="23" y="185"/>
                    <a:pt x="21" y="187"/>
                  </a:cubicBezTo>
                  <a:cubicBezTo>
                    <a:pt x="14" y="189"/>
                    <a:pt x="7" y="192"/>
                    <a:pt x="1"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8" name="Freeform 21"/>
            <p:cNvSpPr>
              <a:spLocks/>
            </p:cNvSpPr>
            <p:nvPr/>
          </p:nvSpPr>
          <p:spPr bwMode="auto">
            <a:xfrm>
              <a:off x="5370" y="1837"/>
              <a:ext cx="114" cy="75"/>
            </a:xfrm>
            <a:custGeom>
              <a:avLst/>
              <a:gdLst>
                <a:gd name="T0" fmla="*/ 142 w 142"/>
                <a:gd name="T1" fmla="*/ 0 h 93"/>
                <a:gd name="T2" fmla="*/ 134 w 142"/>
                <a:gd name="T3" fmla="*/ 0 h 93"/>
                <a:gd name="T4" fmla="*/ 32 w 142"/>
                <a:gd name="T5" fmla="*/ 72 h 93"/>
                <a:gd name="T6" fmla="*/ 17 w 142"/>
                <a:gd name="T7" fmla="*/ 60 h 93"/>
                <a:gd name="T8" fmla="*/ 0 w 142"/>
                <a:gd name="T9" fmla="*/ 76 h 93"/>
                <a:gd name="T10" fmla="*/ 17 w 142"/>
                <a:gd name="T11" fmla="*/ 93 h 93"/>
                <a:gd name="T12" fmla="*/ 32 w 142"/>
                <a:gd name="T13" fmla="*/ 80 h 93"/>
                <a:gd name="T14" fmla="*/ 142 w 142"/>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93">
                  <a:moveTo>
                    <a:pt x="142" y="0"/>
                  </a:moveTo>
                  <a:cubicBezTo>
                    <a:pt x="134" y="0"/>
                    <a:pt x="134" y="0"/>
                    <a:pt x="134" y="0"/>
                  </a:cubicBezTo>
                  <a:cubicBezTo>
                    <a:pt x="134" y="37"/>
                    <a:pt x="89" y="67"/>
                    <a:pt x="32" y="72"/>
                  </a:cubicBezTo>
                  <a:cubicBezTo>
                    <a:pt x="30" y="65"/>
                    <a:pt x="24" y="60"/>
                    <a:pt x="17" y="60"/>
                  </a:cubicBezTo>
                  <a:cubicBezTo>
                    <a:pt x="8" y="60"/>
                    <a:pt x="0" y="67"/>
                    <a:pt x="0" y="76"/>
                  </a:cubicBezTo>
                  <a:cubicBezTo>
                    <a:pt x="0" y="85"/>
                    <a:pt x="8" y="93"/>
                    <a:pt x="17" y="93"/>
                  </a:cubicBezTo>
                  <a:cubicBezTo>
                    <a:pt x="24" y="93"/>
                    <a:pt x="31" y="87"/>
                    <a:pt x="32" y="80"/>
                  </a:cubicBezTo>
                  <a:cubicBezTo>
                    <a:pt x="94" y="75"/>
                    <a:pt x="142" y="41"/>
                    <a:pt x="142"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19" name="Freeform 22"/>
            <p:cNvSpPr>
              <a:spLocks/>
            </p:cNvSpPr>
            <p:nvPr/>
          </p:nvSpPr>
          <p:spPr bwMode="auto">
            <a:xfrm>
              <a:off x="5187" y="1779"/>
              <a:ext cx="251" cy="229"/>
            </a:xfrm>
            <a:custGeom>
              <a:avLst/>
              <a:gdLst>
                <a:gd name="T0" fmla="*/ 105 w 313"/>
                <a:gd name="T1" fmla="*/ 80 h 286"/>
                <a:gd name="T2" fmla="*/ 156 w 313"/>
                <a:gd name="T3" fmla="*/ 46 h 286"/>
                <a:gd name="T4" fmla="*/ 206 w 313"/>
                <a:gd name="T5" fmla="*/ 14 h 286"/>
                <a:gd name="T6" fmla="*/ 254 w 313"/>
                <a:gd name="T7" fmla="*/ 32 h 286"/>
                <a:gd name="T8" fmla="*/ 254 w 313"/>
                <a:gd name="T9" fmla="*/ 33 h 286"/>
                <a:gd name="T10" fmla="*/ 291 w 313"/>
                <a:gd name="T11" fmla="*/ 76 h 286"/>
                <a:gd name="T12" fmla="*/ 287 w 313"/>
                <a:gd name="T13" fmla="*/ 133 h 286"/>
                <a:gd name="T14" fmla="*/ 295 w 313"/>
                <a:gd name="T15" fmla="*/ 144 h 286"/>
                <a:gd name="T16" fmla="*/ 293 w 313"/>
                <a:gd name="T17" fmla="*/ 177 h 286"/>
                <a:gd name="T18" fmla="*/ 277 w 313"/>
                <a:gd name="T19" fmla="*/ 190 h 286"/>
                <a:gd name="T20" fmla="*/ 168 w 313"/>
                <a:gd name="T21" fmla="*/ 262 h 286"/>
                <a:gd name="T22" fmla="*/ 111 w 313"/>
                <a:gd name="T23" fmla="*/ 284 h 286"/>
                <a:gd name="T24" fmla="*/ 41 w 313"/>
                <a:gd name="T25" fmla="*/ 258 h 286"/>
                <a:gd name="T26" fmla="*/ 1 w 313"/>
                <a:gd name="T27" fmla="*/ 166 h 286"/>
                <a:gd name="T28" fmla="*/ 20 w 313"/>
                <a:gd name="T29" fmla="*/ 106 h 286"/>
                <a:gd name="T30" fmla="*/ 56 w 313"/>
                <a:gd name="T31" fmla="*/ 37 h 286"/>
                <a:gd name="T32" fmla="*/ 92 w 313"/>
                <a:gd name="T33" fmla="*/ 22 h 286"/>
                <a:gd name="T34" fmla="*/ 110 w 313"/>
                <a:gd name="T35" fmla="*/ 58 h 286"/>
                <a:gd name="T36" fmla="*/ 104 w 313"/>
                <a:gd name="T37" fmla="*/ 79 h 286"/>
                <a:gd name="T38" fmla="*/ 105 w 313"/>
                <a:gd name="T39" fmla="*/ 8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86">
                  <a:moveTo>
                    <a:pt x="105" y="80"/>
                  </a:moveTo>
                  <a:cubicBezTo>
                    <a:pt x="122" y="69"/>
                    <a:pt x="139" y="57"/>
                    <a:pt x="156" y="46"/>
                  </a:cubicBezTo>
                  <a:cubicBezTo>
                    <a:pt x="173" y="35"/>
                    <a:pt x="189" y="24"/>
                    <a:pt x="206" y="14"/>
                  </a:cubicBezTo>
                  <a:cubicBezTo>
                    <a:pt x="228" y="0"/>
                    <a:pt x="246" y="7"/>
                    <a:pt x="254" y="32"/>
                  </a:cubicBezTo>
                  <a:cubicBezTo>
                    <a:pt x="254" y="32"/>
                    <a:pt x="254" y="32"/>
                    <a:pt x="254" y="33"/>
                  </a:cubicBezTo>
                  <a:cubicBezTo>
                    <a:pt x="286" y="24"/>
                    <a:pt x="303" y="51"/>
                    <a:pt x="291" y="76"/>
                  </a:cubicBezTo>
                  <a:cubicBezTo>
                    <a:pt x="313" y="97"/>
                    <a:pt x="313" y="107"/>
                    <a:pt x="287" y="133"/>
                  </a:cubicBezTo>
                  <a:cubicBezTo>
                    <a:pt x="290" y="136"/>
                    <a:pt x="293" y="140"/>
                    <a:pt x="295" y="144"/>
                  </a:cubicBezTo>
                  <a:cubicBezTo>
                    <a:pt x="303" y="156"/>
                    <a:pt x="303" y="166"/>
                    <a:pt x="293" y="177"/>
                  </a:cubicBezTo>
                  <a:cubicBezTo>
                    <a:pt x="288" y="182"/>
                    <a:pt x="283" y="186"/>
                    <a:pt x="277" y="190"/>
                  </a:cubicBezTo>
                  <a:cubicBezTo>
                    <a:pt x="241" y="214"/>
                    <a:pt x="204" y="238"/>
                    <a:pt x="168" y="262"/>
                  </a:cubicBezTo>
                  <a:cubicBezTo>
                    <a:pt x="150" y="273"/>
                    <a:pt x="132" y="282"/>
                    <a:pt x="111" y="284"/>
                  </a:cubicBezTo>
                  <a:cubicBezTo>
                    <a:pt x="83" y="286"/>
                    <a:pt x="60" y="278"/>
                    <a:pt x="41" y="258"/>
                  </a:cubicBezTo>
                  <a:cubicBezTo>
                    <a:pt x="17" y="232"/>
                    <a:pt x="0" y="203"/>
                    <a:pt x="1" y="166"/>
                  </a:cubicBezTo>
                  <a:cubicBezTo>
                    <a:pt x="1" y="145"/>
                    <a:pt x="10" y="125"/>
                    <a:pt x="20" y="106"/>
                  </a:cubicBezTo>
                  <a:cubicBezTo>
                    <a:pt x="31" y="83"/>
                    <a:pt x="44" y="60"/>
                    <a:pt x="56" y="37"/>
                  </a:cubicBezTo>
                  <a:cubicBezTo>
                    <a:pt x="64" y="23"/>
                    <a:pt x="79" y="17"/>
                    <a:pt x="92" y="22"/>
                  </a:cubicBezTo>
                  <a:cubicBezTo>
                    <a:pt x="106" y="28"/>
                    <a:pt x="114" y="43"/>
                    <a:pt x="110" y="58"/>
                  </a:cubicBezTo>
                  <a:cubicBezTo>
                    <a:pt x="109" y="65"/>
                    <a:pt x="106" y="72"/>
                    <a:pt x="104" y="79"/>
                  </a:cubicBezTo>
                  <a:cubicBezTo>
                    <a:pt x="104" y="79"/>
                    <a:pt x="105" y="79"/>
                    <a:pt x="105" y="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0" name="Rectangle 23"/>
            <p:cNvSpPr>
              <a:spLocks noChangeArrowheads="1"/>
            </p:cNvSpPr>
            <p:nvPr/>
          </p:nvSpPr>
          <p:spPr bwMode="auto">
            <a:xfrm>
              <a:off x="5048"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1" name="Oval 24"/>
            <p:cNvSpPr>
              <a:spLocks noChangeArrowheads="1"/>
            </p:cNvSpPr>
            <p:nvPr/>
          </p:nvSpPr>
          <p:spPr bwMode="auto">
            <a:xfrm>
              <a:off x="5276"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2" name="Freeform 25"/>
            <p:cNvSpPr>
              <a:spLocks/>
            </p:cNvSpPr>
            <p:nvPr/>
          </p:nvSpPr>
          <p:spPr bwMode="auto">
            <a:xfrm>
              <a:off x="4598" y="1928"/>
              <a:ext cx="244" cy="99"/>
            </a:xfrm>
            <a:custGeom>
              <a:avLst/>
              <a:gdLst>
                <a:gd name="T0" fmla="*/ 216 w 304"/>
                <a:gd name="T1" fmla="*/ 65 h 123"/>
                <a:gd name="T2" fmla="*/ 152 w 304"/>
                <a:gd name="T3" fmla="*/ 83 h 123"/>
                <a:gd name="T4" fmla="*/ 87 w 304"/>
                <a:gd name="T5" fmla="*/ 65 h 123"/>
                <a:gd name="T6" fmla="*/ 0 w 304"/>
                <a:gd name="T7" fmla="*/ 0 h 123"/>
                <a:gd name="T8" fmla="*/ 0 w 304"/>
                <a:gd name="T9" fmla="*/ 35 h 123"/>
                <a:gd name="T10" fmla="*/ 7 w 304"/>
                <a:gd name="T11" fmla="*/ 40 h 123"/>
                <a:gd name="T12" fmla="*/ 89 w 304"/>
                <a:gd name="T13" fmla="*/ 106 h 123"/>
                <a:gd name="T14" fmla="*/ 152 w 304"/>
                <a:gd name="T15" fmla="*/ 123 h 123"/>
                <a:gd name="T16" fmla="*/ 215 w 304"/>
                <a:gd name="T17" fmla="*/ 106 h 123"/>
                <a:gd name="T18" fmla="*/ 296 w 304"/>
                <a:gd name="T19" fmla="*/ 40 h 123"/>
                <a:gd name="T20" fmla="*/ 303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4" y="83"/>
                    <a:pt x="152" y="83"/>
                  </a:cubicBezTo>
                  <a:cubicBezTo>
                    <a:pt x="129" y="83"/>
                    <a:pt x="107" y="78"/>
                    <a:pt x="87" y="65"/>
                  </a:cubicBezTo>
                  <a:cubicBezTo>
                    <a:pt x="57" y="45"/>
                    <a:pt x="26" y="25"/>
                    <a:pt x="0" y="0"/>
                  </a:cubicBezTo>
                  <a:cubicBezTo>
                    <a:pt x="0" y="12"/>
                    <a:pt x="0" y="23"/>
                    <a:pt x="0" y="35"/>
                  </a:cubicBezTo>
                  <a:cubicBezTo>
                    <a:pt x="3" y="36"/>
                    <a:pt x="5" y="38"/>
                    <a:pt x="7" y="40"/>
                  </a:cubicBezTo>
                  <a:cubicBezTo>
                    <a:pt x="33" y="64"/>
                    <a:pt x="60" y="86"/>
                    <a:pt x="89" y="106"/>
                  </a:cubicBezTo>
                  <a:cubicBezTo>
                    <a:pt x="108" y="120"/>
                    <a:pt x="129" y="123"/>
                    <a:pt x="152" y="123"/>
                  </a:cubicBezTo>
                  <a:cubicBezTo>
                    <a:pt x="174" y="123"/>
                    <a:pt x="195" y="120"/>
                    <a:pt x="215" y="106"/>
                  </a:cubicBezTo>
                  <a:cubicBezTo>
                    <a:pt x="243" y="86"/>
                    <a:pt x="270" y="64"/>
                    <a:pt x="296" y="40"/>
                  </a:cubicBezTo>
                  <a:cubicBezTo>
                    <a:pt x="298" y="38"/>
                    <a:pt x="300" y="36"/>
                    <a:pt x="303" y="35"/>
                  </a:cubicBezTo>
                  <a:cubicBezTo>
                    <a:pt x="303" y="23"/>
                    <a:pt x="303" y="12"/>
                    <a:pt x="304" y="0"/>
                  </a:cubicBezTo>
                  <a:cubicBezTo>
                    <a:pt x="277" y="25"/>
                    <a:pt x="246"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3" name="Freeform 26"/>
            <p:cNvSpPr>
              <a:spLocks/>
            </p:cNvSpPr>
            <p:nvPr/>
          </p:nvSpPr>
          <p:spPr bwMode="auto">
            <a:xfrm>
              <a:off x="4314" y="2020"/>
              <a:ext cx="811" cy="186"/>
            </a:xfrm>
            <a:custGeom>
              <a:avLst/>
              <a:gdLst>
                <a:gd name="T0" fmla="*/ 1 w 1013"/>
                <a:gd name="T1" fmla="*/ 130 h 231"/>
                <a:gd name="T2" fmla="*/ 93 w 1013"/>
                <a:gd name="T3" fmla="*/ 59 h 231"/>
                <a:gd name="T4" fmla="*/ 133 w 1013"/>
                <a:gd name="T5" fmla="*/ 48 h 231"/>
                <a:gd name="T6" fmla="*/ 309 w 1013"/>
                <a:gd name="T7" fmla="*/ 0 h 231"/>
                <a:gd name="T8" fmla="*/ 377 w 1013"/>
                <a:gd name="T9" fmla="*/ 76 h 231"/>
                <a:gd name="T10" fmla="*/ 614 w 1013"/>
                <a:gd name="T11" fmla="*/ 87 h 231"/>
                <a:gd name="T12" fmla="*/ 704 w 1013"/>
                <a:gd name="T13" fmla="*/ 0 h 231"/>
                <a:gd name="T14" fmla="*/ 941 w 1013"/>
                <a:gd name="T15" fmla="*/ 65 h 231"/>
                <a:gd name="T16" fmla="*/ 1006 w 1013"/>
                <a:gd name="T17" fmla="*/ 119 h 231"/>
                <a:gd name="T18" fmla="*/ 1012 w 1013"/>
                <a:gd name="T19" fmla="*/ 130 h 231"/>
                <a:gd name="T20" fmla="*/ 1013 w 1013"/>
                <a:gd name="T21" fmla="*/ 223 h 231"/>
                <a:gd name="T22" fmla="*/ 1005 w 1013"/>
                <a:gd name="T23" fmla="*/ 231 h 231"/>
                <a:gd name="T24" fmla="*/ 56 w 1013"/>
                <a:gd name="T25" fmla="*/ 231 h 231"/>
                <a:gd name="T26" fmla="*/ 7 w 1013"/>
                <a:gd name="T27" fmla="*/ 231 h 231"/>
                <a:gd name="T28" fmla="*/ 1 w 1013"/>
                <a:gd name="T29" fmla="*/ 225 h 231"/>
                <a:gd name="T30" fmla="*/ 1 w 1013"/>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3" h="231">
                  <a:moveTo>
                    <a:pt x="1" y="130"/>
                  </a:moveTo>
                  <a:cubicBezTo>
                    <a:pt x="20" y="91"/>
                    <a:pt x="51" y="68"/>
                    <a:pt x="93" y="59"/>
                  </a:cubicBezTo>
                  <a:cubicBezTo>
                    <a:pt x="107" y="56"/>
                    <a:pt x="120" y="52"/>
                    <a:pt x="133" y="48"/>
                  </a:cubicBezTo>
                  <a:cubicBezTo>
                    <a:pt x="192" y="32"/>
                    <a:pt x="251" y="16"/>
                    <a:pt x="309" y="0"/>
                  </a:cubicBezTo>
                  <a:cubicBezTo>
                    <a:pt x="322" y="34"/>
                    <a:pt x="346" y="59"/>
                    <a:pt x="377" y="76"/>
                  </a:cubicBezTo>
                  <a:cubicBezTo>
                    <a:pt x="454" y="118"/>
                    <a:pt x="534" y="120"/>
                    <a:pt x="614" y="87"/>
                  </a:cubicBezTo>
                  <a:cubicBezTo>
                    <a:pt x="655" y="70"/>
                    <a:pt x="688" y="43"/>
                    <a:pt x="704" y="0"/>
                  </a:cubicBezTo>
                  <a:cubicBezTo>
                    <a:pt x="783" y="21"/>
                    <a:pt x="862" y="42"/>
                    <a:pt x="941" y="65"/>
                  </a:cubicBezTo>
                  <a:cubicBezTo>
                    <a:pt x="970" y="73"/>
                    <a:pt x="991" y="93"/>
                    <a:pt x="1006" y="119"/>
                  </a:cubicBezTo>
                  <a:cubicBezTo>
                    <a:pt x="1008" y="123"/>
                    <a:pt x="1010" y="126"/>
                    <a:pt x="1012" y="130"/>
                  </a:cubicBezTo>
                  <a:cubicBezTo>
                    <a:pt x="1012" y="161"/>
                    <a:pt x="1012" y="192"/>
                    <a:pt x="1013" y="223"/>
                  </a:cubicBezTo>
                  <a:cubicBezTo>
                    <a:pt x="1013" y="229"/>
                    <a:pt x="1011" y="231"/>
                    <a:pt x="1005" y="231"/>
                  </a:cubicBezTo>
                  <a:cubicBezTo>
                    <a:pt x="688" y="231"/>
                    <a:pt x="372" y="231"/>
                    <a:pt x="56" y="231"/>
                  </a:cubicBezTo>
                  <a:cubicBezTo>
                    <a:pt x="40" y="231"/>
                    <a:pt x="23" y="230"/>
                    <a:pt x="7" y="231"/>
                  </a:cubicBezTo>
                  <a:cubicBezTo>
                    <a:pt x="2" y="231"/>
                    <a:pt x="0" y="230"/>
                    <a:pt x="1" y="225"/>
                  </a:cubicBezTo>
                  <a:cubicBezTo>
                    <a:pt x="1" y="193"/>
                    <a:pt x="1" y="161"/>
                    <a:pt x="1"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4" name="Freeform 27"/>
            <p:cNvSpPr>
              <a:spLocks/>
            </p:cNvSpPr>
            <p:nvPr/>
          </p:nvSpPr>
          <p:spPr bwMode="auto">
            <a:xfrm>
              <a:off x="4562" y="1956"/>
              <a:ext cx="316" cy="161"/>
            </a:xfrm>
            <a:custGeom>
              <a:avLst/>
              <a:gdLst>
                <a:gd name="T0" fmla="*/ 395 w 395"/>
                <a:gd name="T1" fmla="*/ 80 h 200"/>
                <a:gd name="T2" fmla="*/ 305 w 395"/>
                <a:gd name="T3" fmla="*/ 167 h 200"/>
                <a:gd name="T4" fmla="*/ 68 w 395"/>
                <a:gd name="T5" fmla="*/ 156 h 200"/>
                <a:gd name="T6" fmla="*/ 0 w 395"/>
                <a:gd name="T7" fmla="*/ 80 h 200"/>
                <a:gd name="T8" fmla="*/ 37 w 395"/>
                <a:gd name="T9" fmla="*/ 69 h 200"/>
                <a:gd name="T10" fmla="*/ 46 w 395"/>
                <a:gd name="T11" fmla="*/ 58 h 200"/>
                <a:gd name="T12" fmla="*/ 46 w 395"/>
                <a:gd name="T13" fmla="*/ 0 h 200"/>
                <a:gd name="T14" fmla="*/ 53 w 395"/>
                <a:gd name="T15" fmla="*/ 5 h 200"/>
                <a:gd name="T16" fmla="*/ 135 w 395"/>
                <a:gd name="T17" fmla="*/ 71 h 200"/>
                <a:gd name="T18" fmla="*/ 217 w 395"/>
                <a:gd name="T19" fmla="*/ 86 h 200"/>
                <a:gd name="T20" fmla="*/ 255 w 395"/>
                <a:gd name="T21" fmla="*/ 74 h 200"/>
                <a:gd name="T22" fmla="*/ 317 w 395"/>
                <a:gd name="T23" fmla="*/ 26 h 200"/>
                <a:gd name="T24" fmla="*/ 349 w 395"/>
                <a:gd name="T25" fmla="*/ 0 h 200"/>
                <a:gd name="T26" fmla="*/ 350 w 395"/>
                <a:gd name="T27" fmla="*/ 58 h 200"/>
                <a:gd name="T28" fmla="*/ 358 w 395"/>
                <a:gd name="T29" fmla="*/ 69 h 200"/>
                <a:gd name="T30" fmla="*/ 395 w 395"/>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5" h="200">
                  <a:moveTo>
                    <a:pt x="395" y="80"/>
                  </a:moveTo>
                  <a:cubicBezTo>
                    <a:pt x="379" y="123"/>
                    <a:pt x="346" y="150"/>
                    <a:pt x="305" y="167"/>
                  </a:cubicBezTo>
                  <a:cubicBezTo>
                    <a:pt x="225" y="200"/>
                    <a:pt x="145" y="198"/>
                    <a:pt x="68" y="156"/>
                  </a:cubicBezTo>
                  <a:cubicBezTo>
                    <a:pt x="37" y="139"/>
                    <a:pt x="13" y="114"/>
                    <a:pt x="0" y="80"/>
                  </a:cubicBezTo>
                  <a:cubicBezTo>
                    <a:pt x="13" y="76"/>
                    <a:pt x="25" y="72"/>
                    <a:pt x="37" y="69"/>
                  </a:cubicBezTo>
                  <a:cubicBezTo>
                    <a:pt x="43" y="68"/>
                    <a:pt x="46" y="65"/>
                    <a:pt x="46" y="58"/>
                  </a:cubicBezTo>
                  <a:cubicBezTo>
                    <a:pt x="45" y="39"/>
                    <a:pt x="46" y="20"/>
                    <a:pt x="46" y="0"/>
                  </a:cubicBezTo>
                  <a:cubicBezTo>
                    <a:pt x="49" y="0"/>
                    <a:pt x="51" y="3"/>
                    <a:pt x="53" y="5"/>
                  </a:cubicBezTo>
                  <a:cubicBezTo>
                    <a:pt x="79" y="29"/>
                    <a:pt x="106" y="51"/>
                    <a:pt x="135" y="71"/>
                  </a:cubicBezTo>
                  <a:cubicBezTo>
                    <a:pt x="159" y="89"/>
                    <a:pt x="188" y="89"/>
                    <a:pt x="217" y="86"/>
                  </a:cubicBezTo>
                  <a:cubicBezTo>
                    <a:pt x="230" y="85"/>
                    <a:pt x="244" y="82"/>
                    <a:pt x="255" y="74"/>
                  </a:cubicBezTo>
                  <a:cubicBezTo>
                    <a:pt x="277" y="60"/>
                    <a:pt x="297" y="43"/>
                    <a:pt x="317" y="26"/>
                  </a:cubicBezTo>
                  <a:cubicBezTo>
                    <a:pt x="328" y="17"/>
                    <a:pt x="336" y="6"/>
                    <a:pt x="349" y="0"/>
                  </a:cubicBezTo>
                  <a:cubicBezTo>
                    <a:pt x="349" y="20"/>
                    <a:pt x="350" y="39"/>
                    <a:pt x="350" y="58"/>
                  </a:cubicBezTo>
                  <a:cubicBezTo>
                    <a:pt x="349" y="65"/>
                    <a:pt x="352" y="68"/>
                    <a:pt x="358" y="69"/>
                  </a:cubicBezTo>
                  <a:cubicBezTo>
                    <a:pt x="370" y="72"/>
                    <a:pt x="382" y="76"/>
                    <a:pt x="395"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5" name="Freeform 28"/>
            <p:cNvSpPr>
              <a:spLocks/>
            </p:cNvSpPr>
            <p:nvPr/>
          </p:nvSpPr>
          <p:spPr bwMode="auto">
            <a:xfrm>
              <a:off x="4573" y="1863"/>
              <a:ext cx="1" cy="1"/>
            </a:xfrm>
            <a:custGeom>
              <a:avLst/>
              <a:gdLst>
                <a:gd name="T0" fmla="*/ 0 w 2"/>
                <a:gd name="T1" fmla="*/ 1 h 1"/>
                <a:gd name="T2" fmla="*/ 1 w 2"/>
                <a:gd name="T3" fmla="*/ 0 h 1"/>
                <a:gd name="T4" fmla="*/ 2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1" y="1"/>
                    <a:pt x="2" y="1"/>
                  </a:cubicBezTo>
                  <a:cubicBezTo>
                    <a:pt x="1" y="1"/>
                    <a:pt x="1" y="1"/>
                    <a:pt x="1" y="1"/>
                  </a:cubicBezTo>
                  <a:lnTo>
                    <a:pt x="0" y="1"/>
                  </a:ln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6" name="Freeform 29"/>
            <p:cNvSpPr>
              <a:spLocks/>
            </p:cNvSpPr>
            <p:nvPr/>
          </p:nvSpPr>
          <p:spPr bwMode="auto">
            <a:xfrm>
              <a:off x="4658" y="1879"/>
              <a:ext cx="123" cy="40"/>
            </a:xfrm>
            <a:custGeom>
              <a:avLst/>
              <a:gdLst>
                <a:gd name="T0" fmla="*/ 77 w 154"/>
                <a:gd name="T1" fmla="*/ 2 h 50"/>
                <a:gd name="T2" fmla="*/ 141 w 154"/>
                <a:gd name="T3" fmla="*/ 2 h 50"/>
                <a:gd name="T4" fmla="*/ 152 w 154"/>
                <a:gd name="T5" fmla="*/ 5 h 50"/>
                <a:gd name="T6" fmla="*/ 148 w 154"/>
                <a:gd name="T7" fmla="*/ 15 h 50"/>
                <a:gd name="T8" fmla="*/ 90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50" y="0"/>
                    <a:pt x="152" y="5"/>
                  </a:cubicBezTo>
                  <a:cubicBezTo>
                    <a:pt x="154" y="9"/>
                    <a:pt x="151" y="12"/>
                    <a:pt x="148" y="15"/>
                  </a:cubicBezTo>
                  <a:cubicBezTo>
                    <a:pt x="133" y="34"/>
                    <a:pt x="113" y="44"/>
                    <a:pt x="90" y="46"/>
                  </a:cubicBezTo>
                  <a:cubicBezTo>
                    <a:pt x="60"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7" name="Freeform 30"/>
            <p:cNvSpPr>
              <a:spLocks/>
            </p:cNvSpPr>
            <p:nvPr/>
          </p:nvSpPr>
          <p:spPr bwMode="auto">
            <a:xfrm>
              <a:off x="4726" y="1699"/>
              <a:ext cx="124" cy="125"/>
            </a:xfrm>
            <a:custGeom>
              <a:avLst/>
              <a:gdLst>
                <a:gd name="T0" fmla="*/ 1 w 155"/>
                <a:gd name="T1" fmla="*/ 105 h 156"/>
                <a:gd name="T2" fmla="*/ 1 w 155"/>
                <a:gd name="T3" fmla="*/ 74 h 156"/>
                <a:gd name="T4" fmla="*/ 40 w 155"/>
                <a:gd name="T5" fmla="*/ 14 h 156"/>
                <a:gd name="T6" fmla="*/ 128 w 155"/>
                <a:gd name="T7" fmla="*/ 15 h 156"/>
                <a:gd name="T8" fmla="*/ 147 w 155"/>
                <a:gd name="T9" fmla="*/ 31 h 156"/>
                <a:gd name="T10" fmla="*/ 150 w 155"/>
                <a:gd name="T11" fmla="*/ 41 h 156"/>
                <a:gd name="T12" fmla="*/ 132 w 155"/>
                <a:gd name="T13" fmla="*/ 44 h 156"/>
                <a:gd name="T14" fmla="*/ 90 w 155"/>
                <a:gd name="T15" fmla="*/ 24 h 156"/>
                <a:gd name="T16" fmla="*/ 39 w 155"/>
                <a:gd name="T17" fmla="*/ 36 h 156"/>
                <a:gd name="T18" fmla="*/ 21 w 155"/>
                <a:gd name="T19" fmla="*/ 71 h 156"/>
                <a:gd name="T20" fmla="*/ 22 w 155"/>
                <a:gd name="T21" fmla="*/ 146 h 156"/>
                <a:gd name="T22" fmla="*/ 11 w 155"/>
                <a:gd name="T23" fmla="*/ 156 h 156"/>
                <a:gd name="T24" fmla="*/ 1 w 155"/>
                <a:gd name="T25" fmla="*/ 146 h 156"/>
                <a:gd name="T26" fmla="*/ 1 w 155"/>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6">
                  <a:moveTo>
                    <a:pt x="1" y="105"/>
                  </a:moveTo>
                  <a:cubicBezTo>
                    <a:pt x="1" y="94"/>
                    <a:pt x="2" y="84"/>
                    <a:pt x="1" y="74"/>
                  </a:cubicBezTo>
                  <a:cubicBezTo>
                    <a:pt x="0" y="44"/>
                    <a:pt x="15" y="25"/>
                    <a:pt x="40" y="14"/>
                  </a:cubicBezTo>
                  <a:cubicBezTo>
                    <a:pt x="69" y="1"/>
                    <a:pt x="99" y="0"/>
                    <a:pt x="128" y="15"/>
                  </a:cubicBezTo>
                  <a:cubicBezTo>
                    <a:pt x="135" y="19"/>
                    <a:pt x="141" y="25"/>
                    <a:pt x="147" y="31"/>
                  </a:cubicBezTo>
                  <a:cubicBezTo>
                    <a:pt x="149" y="34"/>
                    <a:pt x="155" y="38"/>
                    <a:pt x="150" y="41"/>
                  </a:cubicBezTo>
                  <a:cubicBezTo>
                    <a:pt x="145" y="44"/>
                    <a:pt x="138" y="50"/>
                    <a:pt x="132" y="44"/>
                  </a:cubicBezTo>
                  <a:cubicBezTo>
                    <a:pt x="121" y="30"/>
                    <a:pt x="106" y="26"/>
                    <a:pt x="90" y="24"/>
                  </a:cubicBezTo>
                  <a:cubicBezTo>
                    <a:pt x="71" y="22"/>
                    <a:pt x="54" y="25"/>
                    <a:pt x="39" y="36"/>
                  </a:cubicBezTo>
                  <a:cubicBezTo>
                    <a:pt x="27" y="45"/>
                    <a:pt x="21" y="56"/>
                    <a:pt x="21" y="71"/>
                  </a:cubicBezTo>
                  <a:cubicBezTo>
                    <a:pt x="22" y="96"/>
                    <a:pt x="21" y="121"/>
                    <a:pt x="22"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8" name="Freeform 31"/>
            <p:cNvSpPr>
              <a:spLocks/>
            </p:cNvSpPr>
            <p:nvPr/>
          </p:nvSpPr>
          <p:spPr bwMode="auto">
            <a:xfrm>
              <a:off x="4590" y="1703"/>
              <a:ext cx="116" cy="35"/>
            </a:xfrm>
            <a:custGeom>
              <a:avLst/>
              <a:gdLst>
                <a:gd name="T0" fmla="*/ 71 w 146"/>
                <a:gd name="T1" fmla="*/ 0 h 44"/>
                <a:gd name="T2" fmla="*/ 129 w 146"/>
                <a:gd name="T3" fmla="*/ 18 h 44"/>
                <a:gd name="T4" fmla="*/ 137 w 146"/>
                <a:gd name="T5" fmla="*/ 25 h 44"/>
                <a:gd name="T6" fmla="*/ 141 w 146"/>
                <a:gd name="T7" fmla="*/ 37 h 44"/>
                <a:gd name="T8" fmla="*/ 122 w 146"/>
                <a:gd name="T9" fmla="*/ 38 h 44"/>
                <a:gd name="T10" fmla="*/ 34 w 146"/>
                <a:gd name="T11" fmla="*/ 28 h 44"/>
                <a:gd name="T12" fmla="*/ 23 w 146"/>
                <a:gd name="T13" fmla="*/ 39 h 44"/>
                <a:gd name="T14" fmla="*/ 14 w 146"/>
                <a:gd name="T15" fmla="*/ 42 h 44"/>
                <a:gd name="T16" fmla="*/ 10 w 146"/>
                <a:gd name="T17" fmla="*/ 23 h 44"/>
                <a:gd name="T18" fmla="*/ 71 w 146"/>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44">
                  <a:moveTo>
                    <a:pt x="71" y="0"/>
                  </a:moveTo>
                  <a:cubicBezTo>
                    <a:pt x="92" y="1"/>
                    <a:pt x="112" y="5"/>
                    <a:pt x="129" y="18"/>
                  </a:cubicBezTo>
                  <a:cubicBezTo>
                    <a:pt x="132" y="20"/>
                    <a:pt x="135" y="22"/>
                    <a:pt x="137" y="25"/>
                  </a:cubicBezTo>
                  <a:cubicBezTo>
                    <a:pt x="139" y="29"/>
                    <a:pt x="146" y="32"/>
                    <a:pt x="141" y="37"/>
                  </a:cubicBezTo>
                  <a:cubicBezTo>
                    <a:pt x="135" y="44"/>
                    <a:pt x="128" y="44"/>
                    <a:pt x="122" y="38"/>
                  </a:cubicBezTo>
                  <a:cubicBezTo>
                    <a:pt x="103" y="16"/>
                    <a:pt x="56" y="15"/>
                    <a:pt x="34" y="28"/>
                  </a:cubicBezTo>
                  <a:cubicBezTo>
                    <a:pt x="30" y="31"/>
                    <a:pt x="25" y="34"/>
                    <a:pt x="23" y="39"/>
                  </a:cubicBezTo>
                  <a:cubicBezTo>
                    <a:pt x="20" y="43"/>
                    <a:pt x="18" y="43"/>
                    <a:pt x="14" y="42"/>
                  </a:cubicBezTo>
                  <a:cubicBezTo>
                    <a:pt x="0" y="36"/>
                    <a:pt x="0" y="34"/>
                    <a:pt x="10" y="23"/>
                  </a:cubicBezTo>
                  <a:cubicBezTo>
                    <a:pt x="27" y="5"/>
                    <a:pt x="49" y="1"/>
                    <a:pt x="71"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29" name="Freeform 32"/>
            <p:cNvSpPr>
              <a:spLocks/>
            </p:cNvSpPr>
            <p:nvPr/>
          </p:nvSpPr>
          <p:spPr bwMode="auto">
            <a:xfrm>
              <a:off x="4630" y="1743"/>
              <a:ext cx="33" cy="33"/>
            </a:xfrm>
            <a:custGeom>
              <a:avLst/>
              <a:gdLst>
                <a:gd name="T0" fmla="*/ 1 w 41"/>
                <a:gd name="T1" fmla="*/ 20 h 41"/>
                <a:gd name="T2" fmla="*/ 21 w 41"/>
                <a:gd name="T3" fmla="*/ 0 h 41"/>
                <a:gd name="T4" fmla="*/ 41 w 41"/>
                <a:gd name="T5" fmla="*/ 20 h 41"/>
                <a:gd name="T6" fmla="*/ 20 w 41"/>
                <a:gd name="T7" fmla="*/ 40 h 41"/>
                <a:gd name="T8" fmla="*/ 1 w 41"/>
                <a:gd name="T9" fmla="*/ 20 h 41"/>
              </a:gdLst>
              <a:ahLst/>
              <a:cxnLst>
                <a:cxn ang="0">
                  <a:pos x="T0" y="T1"/>
                </a:cxn>
                <a:cxn ang="0">
                  <a:pos x="T2" y="T3"/>
                </a:cxn>
                <a:cxn ang="0">
                  <a:pos x="T4" y="T5"/>
                </a:cxn>
                <a:cxn ang="0">
                  <a:pos x="T6" y="T7"/>
                </a:cxn>
                <a:cxn ang="0">
                  <a:pos x="T8" y="T9"/>
                </a:cxn>
              </a:cxnLst>
              <a:rect l="0" t="0" r="r" b="b"/>
              <a:pathLst>
                <a:path w="41" h="41">
                  <a:moveTo>
                    <a:pt x="1" y="20"/>
                  </a:moveTo>
                  <a:cubicBezTo>
                    <a:pt x="1" y="9"/>
                    <a:pt x="10" y="0"/>
                    <a:pt x="21" y="0"/>
                  </a:cubicBezTo>
                  <a:cubicBezTo>
                    <a:pt x="32" y="0"/>
                    <a:pt x="41" y="9"/>
                    <a:pt x="41" y="20"/>
                  </a:cubicBezTo>
                  <a:cubicBezTo>
                    <a:pt x="41" y="31"/>
                    <a:pt x="31" y="41"/>
                    <a:pt x="20" y="40"/>
                  </a:cubicBezTo>
                  <a:cubicBezTo>
                    <a:pt x="9" y="40"/>
                    <a:pt x="0" y="31"/>
                    <a:pt x="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0" name="Freeform 33"/>
            <p:cNvSpPr>
              <a:spLocks/>
            </p:cNvSpPr>
            <p:nvPr/>
          </p:nvSpPr>
          <p:spPr bwMode="auto">
            <a:xfrm>
              <a:off x="4776" y="1743"/>
              <a:ext cx="33" cy="32"/>
            </a:xfrm>
            <a:custGeom>
              <a:avLst/>
              <a:gdLst>
                <a:gd name="T0" fmla="*/ 41 w 41"/>
                <a:gd name="T1" fmla="*/ 20 h 40"/>
                <a:gd name="T2" fmla="*/ 21 w 41"/>
                <a:gd name="T3" fmla="*/ 40 h 40"/>
                <a:gd name="T4" fmla="*/ 1 w 41"/>
                <a:gd name="T5" fmla="*/ 20 h 40"/>
                <a:gd name="T6" fmla="*/ 21 w 41"/>
                <a:gd name="T7" fmla="*/ 0 h 40"/>
                <a:gd name="T8" fmla="*/ 41 w 41"/>
                <a:gd name="T9" fmla="*/ 20 h 40"/>
              </a:gdLst>
              <a:ahLst/>
              <a:cxnLst>
                <a:cxn ang="0">
                  <a:pos x="T0" y="T1"/>
                </a:cxn>
                <a:cxn ang="0">
                  <a:pos x="T2" y="T3"/>
                </a:cxn>
                <a:cxn ang="0">
                  <a:pos x="T4" y="T5"/>
                </a:cxn>
                <a:cxn ang="0">
                  <a:pos x="T6" y="T7"/>
                </a:cxn>
                <a:cxn ang="0">
                  <a:pos x="T8" y="T9"/>
                </a:cxn>
              </a:cxnLst>
              <a:rect l="0" t="0" r="r" b="b"/>
              <a:pathLst>
                <a:path w="41" h="40">
                  <a:moveTo>
                    <a:pt x="41" y="20"/>
                  </a:moveTo>
                  <a:cubicBezTo>
                    <a:pt x="41" y="31"/>
                    <a:pt x="32" y="40"/>
                    <a:pt x="21" y="40"/>
                  </a:cubicBezTo>
                  <a:cubicBezTo>
                    <a:pt x="10" y="40"/>
                    <a:pt x="0" y="31"/>
                    <a:pt x="1" y="20"/>
                  </a:cubicBezTo>
                  <a:cubicBezTo>
                    <a:pt x="1" y="9"/>
                    <a:pt x="10" y="0"/>
                    <a:pt x="21" y="0"/>
                  </a:cubicBezTo>
                  <a:cubicBezTo>
                    <a:pt x="32" y="0"/>
                    <a:pt x="41" y="9"/>
                    <a:pt x="41"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1" name="Freeform 34"/>
            <p:cNvSpPr>
              <a:spLocks/>
            </p:cNvSpPr>
            <p:nvPr/>
          </p:nvSpPr>
          <p:spPr bwMode="auto">
            <a:xfrm>
              <a:off x="4866" y="1863"/>
              <a:ext cx="2" cy="1"/>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0" y="0"/>
                    <a:pt x="0" y="0"/>
                  </a:cubicBezTo>
                  <a:cubicBezTo>
                    <a:pt x="1" y="0"/>
                    <a:pt x="2"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2" name="Freeform 35"/>
            <p:cNvSpPr>
              <a:spLocks noEditPoints="1"/>
            </p:cNvSpPr>
            <p:nvPr/>
          </p:nvSpPr>
          <p:spPr bwMode="auto">
            <a:xfrm>
              <a:off x="4574" y="1581"/>
              <a:ext cx="292" cy="414"/>
            </a:xfrm>
            <a:custGeom>
              <a:avLst/>
              <a:gdLst>
                <a:gd name="T0" fmla="*/ 365 w 366"/>
                <a:gd name="T1" fmla="*/ 151 h 515"/>
                <a:gd name="T2" fmla="*/ 287 w 366"/>
                <a:gd name="T3" fmla="*/ 31 h 515"/>
                <a:gd name="T4" fmla="*/ 236 w 366"/>
                <a:gd name="T5" fmla="*/ 43 h 515"/>
                <a:gd name="T6" fmla="*/ 149 w 366"/>
                <a:gd name="T7" fmla="*/ 26 h 515"/>
                <a:gd name="T8" fmla="*/ 3 w 366"/>
                <a:gd name="T9" fmla="*/ 113 h 515"/>
                <a:gd name="T10" fmla="*/ 0 w 366"/>
                <a:gd name="T11" fmla="*/ 351 h 515"/>
                <a:gd name="T12" fmla="*/ 7 w 366"/>
                <a:gd name="T13" fmla="*/ 385 h 515"/>
                <a:gd name="T14" fmla="*/ 118 w 366"/>
                <a:gd name="T15" fmla="*/ 497 h 515"/>
                <a:gd name="T16" fmla="*/ 183 w 366"/>
                <a:gd name="T17" fmla="*/ 515 h 515"/>
                <a:gd name="T18" fmla="*/ 335 w 366"/>
                <a:gd name="T19" fmla="*/ 432 h 515"/>
                <a:gd name="T20" fmla="*/ 360 w 366"/>
                <a:gd name="T21" fmla="*/ 377 h 515"/>
                <a:gd name="T22" fmla="*/ 362 w 366"/>
                <a:gd name="T23" fmla="*/ 370 h 515"/>
                <a:gd name="T24" fmla="*/ 365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7 w 366"/>
                <a:gd name="T55" fmla="*/ 176 h 515"/>
                <a:gd name="T56" fmla="*/ 142 w 366"/>
                <a:gd name="T57" fmla="*/ 189 h 515"/>
                <a:gd name="T58" fmla="*/ 43 w 366"/>
                <a:gd name="T59" fmla="*/ 190 h 515"/>
                <a:gd name="T60" fmla="*/ 72 w 366"/>
                <a:gd name="T61" fmla="*/ 221 h 515"/>
                <a:gd name="T62" fmla="*/ 112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5" y="288"/>
                  </a:moveTo>
                  <a:cubicBezTo>
                    <a:pt x="365" y="242"/>
                    <a:pt x="365" y="196"/>
                    <a:pt x="365" y="151"/>
                  </a:cubicBezTo>
                  <a:cubicBezTo>
                    <a:pt x="366" y="131"/>
                    <a:pt x="364" y="112"/>
                    <a:pt x="361" y="92"/>
                  </a:cubicBezTo>
                  <a:cubicBezTo>
                    <a:pt x="353" y="51"/>
                    <a:pt x="331" y="34"/>
                    <a:pt x="287" y="31"/>
                  </a:cubicBezTo>
                  <a:cubicBezTo>
                    <a:pt x="275" y="30"/>
                    <a:pt x="263" y="32"/>
                    <a:pt x="252" y="34"/>
                  </a:cubicBezTo>
                  <a:cubicBezTo>
                    <a:pt x="247" y="37"/>
                    <a:pt x="242" y="40"/>
                    <a:pt x="236" y="43"/>
                  </a:cubicBezTo>
                  <a:cubicBezTo>
                    <a:pt x="213" y="54"/>
                    <a:pt x="191" y="51"/>
                    <a:pt x="169" y="39"/>
                  </a:cubicBezTo>
                  <a:cubicBezTo>
                    <a:pt x="162" y="35"/>
                    <a:pt x="155" y="32"/>
                    <a:pt x="149" y="26"/>
                  </a:cubicBezTo>
                  <a:cubicBezTo>
                    <a:pt x="120" y="0"/>
                    <a:pt x="84" y="7"/>
                    <a:pt x="56" y="24"/>
                  </a:cubicBezTo>
                  <a:cubicBezTo>
                    <a:pt x="23" y="44"/>
                    <a:pt x="8" y="75"/>
                    <a:pt x="3" y="113"/>
                  </a:cubicBezTo>
                  <a:cubicBezTo>
                    <a:pt x="1" y="125"/>
                    <a:pt x="1" y="138"/>
                    <a:pt x="0" y="151"/>
                  </a:cubicBezTo>
                  <a:cubicBezTo>
                    <a:pt x="0" y="218"/>
                    <a:pt x="0" y="284"/>
                    <a:pt x="0" y="351"/>
                  </a:cubicBezTo>
                  <a:cubicBezTo>
                    <a:pt x="0" y="351"/>
                    <a:pt x="0" y="352"/>
                    <a:pt x="1" y="352"/>
                  </a:cubicBezTo>
                  <a:cubicBezTo>
                    <a:pt x="2" y="363"/>
                    <a:pt x="4" y="374"/>
                    <a:pt x="7" y="385"/>
                  </a:cubicBezTo>
                  <a:cubicBezTo>
                    <a:pt x="12" y="402"/>
                    <a:pt x="21" y="417"/>
                    <a:pt x="31" y="432"/>
                  </a:cubicBezTo>
                  <a:cubicBezTo>
                    <a:pt x="57" y="457"/>
                    <a:pt x="88" y="477"/>
                    <a:pt x="118" y="497"/>
                  </a:cubicBezTo>
                  <a:cubicBezTo>
                    <a:pt x="138" y="510"/>
                    <a:pt x="160" y="515"/>
                    <a:pt x="183" y="515"/>
                  </a:cubicBezTo>
                  <a:cubicBezTo>
                    <a:pt x="183" y="515"/>
                    <a:pt x="183" y="515"/>
                    <a:pt x="183" y="515"/>
                  </a:cubicBezTo>
                  <a:cubicBezTo>
                    <a:pt x="205" y="515"/>
                    <a:pt x="227" y="510"/>
                    <a:pt x="247" y="497"/>
                  </a:cubicBezTo>
                  <a:cubicBezTo>
                    <a:pt x="277" y="477"/>
                    <a:pt x="308" y="457"/>
                    <a:pt x="335" y="432"/>
                  </a:cubicBezTo>
                  <a:cubicBezTo>
                    <a:pt x="344" y="417"/>
                    <a:pt x="353" y="402"/>
                    <a:pt x="358" y="385"/>
                  </a:cubicBezTo>
                  <a:cubicBezTo>
                    <a:pt x="359" y="382"/>
                    <a:pt x="359" y="380"/>
                    <a:pt x="360" y="377"/>
                  </a:cubicBezTo>
                  <a:cubicBezTo>
                    <a:pt x="361" y="376"/>
                    <a:pt x="361" y="374"/>
                    <a:pt x="361" y="373"/>
                  </a:cubicBezTo>
                  <a:cubicBezTo>
                    <a:pt x="361" y="372"/>
                    <a:pt x="361" y="371"/>
                    <a:pt x="362" y="370"/>
                  </a:cubicBezTo>
                  <a:cubicBezTo>
                    <a:pt x="363" y="365"/>
                    <a:pt x="364" y="360"/>
                    <a:pt x="364" y="354"/>
                  </a:cubicBezTo>
                  <a:cubicBezTo>
                    <a:pt x="364" y="354"/>
                    <a:pt x="364" y="353"/>
                    <a:pt x="365" y="352"/>
                  </a:cubicBezTo>
                  <a:cubicBezTo>
                    <a:pt x="365" y="352"/>
                    <a:pt x="365" y="351"/>
                    <a:pt x="365" y="351"/>
                  </a:cubicBezTo>
                  <a:cubicBezTo>
                    <a:pt x="365" y="351"/>
                    <a:pt x="365" y="351"/>
                    <a:pt x="365" y="351"/>
                  </a:cubicBezTo>
                  <a:cubicBezTo>
                    <a:pt x="365" y="351"/>
                    <a:pt x="365" y="351"/>
                    <a:pt x="365" y="351"/>
                  </a:cubicBezTo>
                  <a:cubicBezTo>
                    <a:pt x="365" y="351"/>
                    <a:pt x="365" y="351"/>
                    <a:pt x="365" y="351"/>
                  </a:cubicBezTo>
                  <a:cubicBezTo>
                    <a:pt x="365" y="330"/>
                    <a:pt x="365" y="309"/>
                    <a:pt x="365" y="288"/>
                  </a:cubicBezTo>
                  <a:close/>
                  <a:moveTo>
                    <a:pt x="274" y="241"/>
                  </a:moveTo>
                  <a:cubicBezTo>
                    <a:pt x="263" y="241"/>
                    <a:pt x="253" y="232"/>
                    <a:pt x="254" y="221"/>
                  </a:cubicBezTo>
                  <a:cubicBezTo>
                    <a:pt x="254" y="210"/>
                    <a:pt x="263" y="201"/>
                    <a:pt x="274" y="201"/>
                  </a:cubicBezTo>
                  <a:cubicBezTo>
                    <a:pt x="285" y="201"/>
                    <a:pt x="294" y="210"/>
                    <a:pt x="294" y="221"/>
                  </a:cubicBezTo>
                  <a:cubicBezTo>
                    <a:pt x="294" y="232"/>
                    <a:pt x="285" y="241"/>
                    <a:pt x="274" y="241"/>
                  </a:cubicBezTo>
                  <a:close/>
                  <a:moveTo>
                    <a:pt x="192" y="251"/>
                  </a:moveTo>
                  <a:cubicBezTo>
                    <a:pt x="192" y="240"/>
                    <a:pt x="193" y="230"/>
                    <a:pt x="192" y="220"/>
                  </a:cubicBezTo>
                  <a:cubicBezTo>
                    <a:pt x="191" y="190"/>
                    <a:pt x="206" y="171"/>
                    <a:pt x="231" y="160"/>
                  </a:cubicBezTo>
                  <a:cubicBezTo>
                    <a:pt x="260" y="147"/>
                    <a:pt x="290" y="146"/>
                    <a:pt x="319" y="161"/>
                  </a:cubicBezTo>
                  <a:cubicBezTo>
                    <a:pt x="326" y="165"/>
                    <a:pt x="332" y="171"/>
                    <a:pt x="338" y="177"/>
                  </a:cubicBezTo>
                  <a:cubicBezTo>
                    <a:pt x="340" y="180"/>
                    <a:pt x="346" y="184"/>
                    <a:pt x="341" y="187"/>
                  </a:cubicBezTo>
                  <a:cubicBezTo>
                    <a:pt x="336" y="190"/>
                    <a:pt x="329" y="196"/>
                    <a:pt x="323" y="190"/>
                  </a:cubicBezTo>
                  <a:cubicBezTo>
                    <a:pt x="312" y="176"/>
                    <a:pt x="297" y="172"/>
                    <a:pt x="281" y="170"/>
                  </a:cubicBezTo>
                  <a:cubicBezTo>
                    <a:pt x="262" y="168"/>
                    <a:pt x="245" y="171"/>
                    <a:pt x="230" y="182"/>
                  </a:cubicBezTo>
                  <a:cubicBezTo>
                    <a:pt x="218" y="191"/>
                    <a:pt x="212" y="202"/>
                    <a:pt x="212" y="217"/>
                  </a:cubicBezTo>
                  <a:cubicBezTo>
                    <a:pt x="213" y="242"/>
                    <a:pt x="212" y="267"/>
                    <a:pt x="213" y="292"/>
                  </a:cubicBezTo>
                  <a:cubicBezTo>
                    <a:pt x="213" y="301"/>
                    <a:pt x="208" y="301"/>
                    <a:pt x="202" y="302"/>
                  </a:cubicBezTo>
                  <a:cubicBezTo>
                    <a:pt x="194" y="302"/>
                    <a:pt x="192" y="299"/>
                    <a:pt x="192" y="292"/>
                  </a:cubicBezTo>
                  <a:cubicBezTo>
                    <a:pt x="193" y="278"/>
                    <a:pt x="192" y="264"/>
                    <a:pt x="192" y="251"/>
                  </a:cubicBezTo>
                  <a:close/>
                  <a:moveTo>
                    <a:pt x="43" y="190"/>
                  </a:moveTo>
                  <a:cubicBezTo>
                    <a:pt x="40" y="194"/>
                    <a:pt x="38" y="194"/>
                    <a:pt x="34" y="193"/>
                  </a:cubicBezTo>
                  <a:cubicBezTo>
                    <a:pt x="20" y="187"/>
                    <a:pt x="20" y="185"/>
                    <a:pt x="30" y="174"/>
                  </a:cubicBezTo>
                  <a:cubicBezTo>
                    <a:pt x="47" y="156"/>
                    <a:pt x="69" y="152"/>
                    <a:pt x="91" y="151"/>
                  </a:cubicBezTo>
                  <a:cubicBezTo>
                    <a:pt x="112" y="152"/>
                    <a:pt x="132" y="156"/>
                    <a:pt x="149" y="169"/>
                  </a:cubicBezTo>
                  <a:cubicBezTo>
                    <a:pt x="152" y="171"/>
                    <a:pt x="155" y="173"/>
                    <a:pt x="157" y="176"/>
                  </a:cubicBezTo>
                  <a:cubicBezTo>
                    <a:pt x="159" y="180"/>
                    <a:pt x="166" y="183"/>
                    <a:pt x="161" y="188"/>
                  </a:cubicBezTo>
                  <a:cubicBezTo>
                    <a:pt x="155" y="195"/>
                    <a:pt x="148" y="195"/>
                    <a:pt x="142" y="189"/>
                  </a:cubicBezTo>
                  <a:cubicBezTo>
                    <a:pt x="123" y="167"/>
                    <a:pt x="76" y="166"/>
                    <a:pt x="54" y="179"/>
                  </a:cubicBezTo>
                  <a:cubicBezTo>
                    <a:pt x="50" y="182"/>
                    <a:pt x="45" y="185"/>
                    <a:pt x="43" y="190"/>
                  </a:cubicBezTo>
                  <a:close/>
                  <a:moveTo>
                    <a:pt x="91" y="241"/>
                  </a:moveTo>
                  <a:cubicBezTo>
                    <a:pt x="80" y="241"/>
                    <a:pt x="71" y="232"/>
                    <a:pt x="72" y="221"/>
                  </a:cubicBezTo>
                  <a:cubicBezTo>
                    <a:pt x="72" y="210"/>
                    <a:pt x="81" y="201"/>
                    <a:pt x="92" y="201"/>
                  </a:cubicBezTo>
                  <a:cubicBezTo>
                    <a:pt x="103" y="201"/>
                    <a:pt x="112" y="210"/>
                    <a:pt x="112" y="221"/>
                  </a:cubicBezTo>
                  <a:cubicBezTo>
                    <a:pt x="112" y="232"/>
                    <a:pt x="102" y="242"/>
                    <a:pt x="91"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5" y="371"/>
                    <a:pt x="257" y="376"/>
                  </a:cubicBezTo>
                  <a:cubicBezTo>
                    <a:pt x="259" y="380"/>
                    <a:pt x="256" y="383"/>
                    <a:pt x="253" y="386"/>
                  </a:cubicBezTo>
                  <a:cubicBezTo>
                    <a:pt x="238" y="405"/>
                    <a:pt x="218" y="415"/>
                    <a:pt x="195" y="417"/>
                  </a:cubicBezTo>
                  <a:cubicBezTo>
                    <a:pt x="165"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3" name="Freeform 36"/>
            <p:cNvSpPr>
              <a:spLocks/>
            </p:cNvSpPr>
            <p:nvPr/>
          </p:nvSpPr>
          <p:spPr bwMode="auto">
            <a:xfrm>
              <a:off x="4535" y="1492"/>
              <a:ext cx="300" cy="281"/>
            </a:xfrm>
            <a:custGeom>
              <a:avLst/>
              <a:gdLst>
                <a:gd name="T0" fmla="*/ 293 w 375"/>
                <a:gd name="T1" fmla="*/ 156 h 350"/>
                <a:gd name="T2" fmla="*/ 205 w 375"/>
                <a:gd name="T3" fmla="*/ 150 h 350"/>
                <a:gd name="T4" fmla="*/ 156 w 375"/>
                <a:gd name="T5" fmla="*/ 130 h 350"/>
                <a:gd name="T6" fmla="*/ 92 w 375"/>
                <a:gd name="T7" fmla="*/ 160 h 350"/>
                <a:gd name="T8" fmla="*/ 52 w 375"/>
                <a:gd name="T9" fmla="*/ 246 h 350"/>
                <a:gd name="T10" fmla="*/ 49 w 375"/>
                <a:gd name="T11" fmla="*/ 339 h 350"/>
                <a:gd name="T12" fmla="*/ 48 w 375"/>
                <a:gd name="T13" fmla="*/ 350 h 350"/>
                <a:gd name="T14" fmla="*/ 16 w 375"/>
                <a:gd name="T15" fmla="*/ 292 h 350"/>
                <a:gd name="T16" fmla="*/ 14 w 375"/>
                <a:gd name="T17" fmla="*/ 286 h 350"/>
                <a:gd name="T18" fmla="*/ 0 w 375"/>
                <a:gd name="T19" fmla="*/ 190 h 350"/>
                <a:gd name="T20" fmla="*/ 110 w 375"/>
                <a:gd name="T21" fmla="*/ 37 h 350"/>
                <a:gd name="T22" fmla="*/ 115 w 375"/>
                <a:gd name="T23" fmla="*/ 35 h 350"/>
                <a:gd name="T24" fmla="*/ 108 w 375"/>
                <a:gd name="T25" fmla="*/ 7 h 350"/>
                <a:gd name="T26" fmla="*/ 115 w 375"/>
                <a:gd name="T27" fmla="*/ 1 h 350"/>
                <a:gd name="T28" fmla="*/ 201 w 375"/>
                <a:gd name="T29" fmla="*/ 9 h 350"/>
                <a:gd name="T30" fmla="*/ 270 w 375"/>
                <a:gd name="T31" fmla="*/ 9 h 350"/>
                <a:gd name="T32" fmla="*/ 375 w 375"/>
                <a:gd name="T33" fmla="*/ 82 h 350"/>
                <a:gd name="T34" fmla="*/ 324 w 375"/>
                <a:gd name="T35" fmla="*/ 129 h 350"/>
                <a:gd name="T36" fmla="*/ 293 w 375"/>
                <a:gd name="T37" fmla="*/ 15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50">
                  <a:moveTo>
                    <a:pt x="293" y="156"/>
                  </a:moveTo>
                  <a:cubicBezTo>
                    <a:pt x="263" y="173"/>
                    <a:pt x="233" y="170"/>
                    <a:pt x="205" y="150"/>
                  </a:cubicBezTo>
                  <a:cubicBezTo>
                    <a:pt x="190" y="140"/>
                    <a:pt x="176" y="128"/>
                    <a:pt x="156" y="130"/>
                  </a:cubicBezTo>
                  <a:cubicBezTo>
                    <a:pt x="131" y="132"/>
                    <a:pt x="110" y="144"/>
                    <a:pt x="92" y="160"/>
                  </a:cubicBezTo>
                  <a:cubicBezTo>
                    <a:pt x="65" y="182"/>
                    <a:pt x="57" y="214"/>
                    <a:pt x="52" y="246"/>
                  </a:cubicBezTo>
                  <a:cubicBezTo>
                    <a:pt x="46" y="277"/>
                    <a:pt x="48" y="308"/>
                    <a:pt x="49" y="339"/>
                  </a:cubicBezTo>
                  <a:cubicBezTo>
                    <a:pt x="50" y="343"/>
                    <a:pt x="51" y="347"/>
                    <a:pt x="48" y="350"/>
                  </a:cubicBezTo>
                  <a:cubicBezTo>
                    <a:pt x="43" y="328"/>
                    <a:pt x="38" y="305"/>
                    <a:pt x="16" y="292"/>
                  </a:cubicBezTo>
                  <a:cubicBezTo>
                    <a:pt x="14" y="291"/>
                    <a:pt x="14" y="288"/>
                    <a:pt x="14" y="286"/>
                  </a:cubicBezTo>
                  <a:cubicBezTo>
                    <a:pt x="7" y="255"/>
                    <a:pt x="0" y="223"/>
                    <a:pt x="0" y="190"/>
                  </a:cubicBezTo>
                  <a:cubicBezTo>
                    <a:pt x="1" y="117"/>
                    <a:pt x="40" y="59"/>
                    <a:pt x="110" y="37"/>
                  </a:cubicBezTo>
                  <a:cubicBezTo>
                    <a:pt x="112" y="37"/>
                    <a:pt x="113" y="36"/>
                    <a:pt x="115" y="35"/>
                  </a:cubicBezTo>
                  <a:cubicBezTo>
                    <a:pt x="111" y="26"/>
                    <a:pt x="108" y="17"/>
                    <a:pt x="108" y="7"/>
                  </a:cubicBezTo>
                  <a:cubicBezTo>
                    <a:pt x="108" y="1"/>
                    <a:pt x="109" y="0"/>
                    <a:pt x="115" y="1"/>
                  </a:cubicBezTo>
                  <a:cubicBezTo>
                    <a:pt x="143" y="6"/>
                    <a:pt x="172" y="10"/>
                    <a:pt x="201" y="9"/>
                  </a:cubicBezTo>
                  <a:cubicBezTo>
                    <a:pt x="224" y="8"/>
                    <a:pt x="247" y="6"/>
                    <a:pt x="270" y="9"/>
                  </a:cubicBezTo>
                  <a:cubicBezTo>
                    <a:pt x="317" y="17"/>
                    <a:pt x="354" y="38"/>
                    <a:pt x="375" y="82"/>
                  </a:cubicBezTo>
                  <a:cubicBezTo>
                    <a:pt x="358" y="98"/>
                    <a:pt x="341" y="113"/>
                    <a:pt x="324" y="129"/>
                  </a:cubicBezTo>
                  <a:cubicBezTo>
                    <a:pt x="314" y="138"/>
                    <a:pt x="302" y="145"/>
                    <a:pt x="293" y="156"/>
                  </a:cubicBezTo>
                  <a:close/>
                </a:path>
              </a:pathLst>
            </a:custGeom>
            <a:solidFill>
              <a:srgbClr val="E4A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4" name="Freeform 37"/>
            <p:cNvSpPr>
              <a:spLocks/>
            </p:cNvSpPr>
            <p:nvPr/>
          </p:nvSpPr>
          <p:spPr bwMode="auto">
            <a:xfrm>
              <a:off x="4770" y="1558"/>
              <a:ext cx="136" cy="215"/>
            </a:xfrm>
            <a:custGeom>
              <a:avLst/>
              <a:gdLst>
                <a:gd name="T0" fmla="*/ 0 w 170"/>
                <a:gd name="T1" fmla="*/ 74 h 268"/>
                <a:gd name="T2" fmla="*/ 31 w 170"/>
                <a:gd name="T3" fmla="*/ 47 h 268"/>
                <a:gd name="T4" fmla="*/ 82 w 170"/>
                <a:gd name="T5" fmla="*/ 0 h 268"/>
                <a:gd name="T6" fmla="*/ 165 w 170"/>
                <a:gd name="T7" fmla="*/ 85 h 268"/>
                <a:gd name="T8" fmla="*/ 154 w 170"/>
                <a:gd name="T9" fmla="*/ 205 h 268"/>
                <a:gd name="T10" fmla="*/ 151 w 170"/>
                <a:gd name="T11" fmla="*/ 210 h 268"/>
                <a:gd name="T12" fmla="*/ 122 w 170"/>
                <a:gd name="T13" fmla="*/ 253 h 268"/>
                <a:gd name="T14" fmla="*/ 119 w 170"/>
                <a:gd name="T15" fmla="*/ 268 h 268"/>
                <a:gd name="T16" fmla="*/ 119 w 170"/>
                <a:gd name="T17" fmla="*/ 233 h 268"/>
                <a:gd name="T18" fmla="*/ 108 w 170"/>
                <a:gd name="T19" fmla="*/ 106 h 268"/>
                <a:gd name="T20" fmla="*/ 58 w 170"/>
                <a:gd name="T21" fmla="*/ 68 h 268"/>
                <a:gd name="T22" fmla="*/ 0 w 170"/>
                <a:gd name="T23" fmla="*/ 7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268">
                  <a:moveTo>
                    <a:pt x="0" y="74"/>
                  </a:moveTo>
                  <a:cubicBezTo>
                    <a:pt x="9" y="63"/>
                    <a:pt x="21" y="56"/>
                    <a:pt x="31" y="47"/>
                  </a:cubicBezTo>
                  <a:cubicBezTo>
                    <a:pt x="48" y="31"/>
                    <a:pt x="65" y="16"/>
                    <a:pt x="82" y="0"/>
                  </a:cubicBezTo>
                  <a:cubicBezTo>
                    <a:pt x="128" y="6"/>
                    <a:pt x="160" y="39"/>
                    <a:pt x="165" y="85"/>
                  </a:cubicBezTo>
                  <a:cubicBezTo>
                    <a:pt x="170" y="126"/>
                    <a:pt x="161" y="165"/>
                    <a:pt x="154" y="205"/>
                  </a:cubicBezTo>
                  <a:cubicBezTo>
                    <a:pt x="153" y="207"/>
                    <a:pt x="153" y="209"/>
                    <a:pt x="151" y="210"/>
                  </a:cubicBezTo>
                  <a:cubicBezTo>
                    <a:pt x="133" y="219"/>
                    <a:pt x="128" y="236"/>
                    <a:pt x="122" y="253"/>
                  </a:cubicBezTo>
                  <a:cubicBezTo>
                    <a:pt x="121" y="258"/>
                    <a:pt x="120" y="263"/>
                    <a:pt x="119" y="268"/>
                  </a:cubicBezTo>
                  <a:cubicBezTo>
                    <a:pt x="116" y="256"/>
                    <a:pt x="118" y="244"/>
                    <a:pt x="119" y="233"/>
                  </a:cubicBezTo>
                  <a:cubicBezTo>
                    <a:pt x="120" y="190"/>
                    <a:pt x="120" y="147"/>
                    <a:pt x="108" y="106"/>
                  </a:cubicBezTo>
                  <a:cubicBezTo>
                    <a:pt x="100" y="79"/>
                    <a:pt x="86" y="69"/>
                    <a:pt x="58" y="68"/>
                  </a:cubicBezTo>
                  <a:cubicBezTo>
                    <a:pt x="39" y="67"/>
                    <a:pt x="19" y="69"/>
                    <a:pt x="0" y="74"/>
                  </a:cubicBezTo>
                  <a:close/>
                </a:path>
              </a:pathLst>
            </a:custGeom>
            <a:solidFill>
              <a:srgbClr val="D89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5" name="Freeform 38"/>
            <p:cNvSpPr>
              <a:spLocks/>
            </p:cNvSpPr>
            <p:nvPr/>
          </p:nvSpPr>
          <p:spPr bwMode="auto">
            <a:xfrm>
              <a:off x="4533" y="1501"/>
              <a:ext cx="373" cy="363"/>
            </a:xfrm>
            <a:custGeom>
              <a:avLst/>
              <a:gdLst>
                <a:gd name="T0" fmla="*/ 416 w 467"/>
                <a:gd name="T1" fmla="*/ 451 h 452"/>
                <a:gd name="T2" fmla="*/ 415 w 467"/>
                <a:gd name="T3" fmla="*/ 388 h 452"/>
                <a:gd name="T4" fmla="*/ 416 w 467"/>
                <a:gd name="T5" fmla="*/ 251 h 452"/>
                <a:gd name="T6" fmla="*/ 425 w 467"/>
                <a:gd name="T7" fmla="*/ 252 h 452"/>
                <a:gd name="T8" fmla="*/ 436 w 467"/>
                <a:gd name="T9" fmla="*/ 243 h 452"/>
                <a:gd name="T10" fmla="*/ 421 w 467"/>
                <a:gd name="T11" fmla="*/ 164 h 452"/>
                <a:gd name="T12" fmla="*/ 361 w 467"/>
                <a:gd name="T13" fmla="*/ 83 h 452"/>
                <a:gd name="T14" fmla="*/ 356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5 w 467"/>
                <a:gd name="T43" fmla="*/ 11 h 452"/>
                <a:gd name="T44" fmla="*/ 383 w 467"/>
                <a:gd name="T45" fmla="*/ 62 h 452"/>
                <a:gd name="T46" fmla="*/ 428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5 w 467"/>
                <a:gd name="T59" fmla="*/ 449 h 452"/>
                <a:gd name="T60" fmla="*/ 419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6" y="342"/>
                    <a:pt x="416" y="296"/>
                    <a:pt x="416" y="251"/>
                  </a:cubicBezTo>
                  <a:cubicBezTo>
                    <a:pt x="419" y="251"/>
                    <a:pt x="422" y="251"/>
                    <a:pt x="425" y="252"/>
                  </a:cubicBezTo>
                  <a:cubicBezTo>
                    <a:pt x="434" y="255"/>
                    <a:pt x="435" y="251"/>
                    <a:pt x="436" y="243"/>
                  </a:cubicBezTo>
                  <a:cubicBezTo>
                    <a:pt x="436" y="215"/>
                    <a:pt x="432" y="189"/>
                    <a:pt x="421" y="164"/>
                  </a:cubicBezTo>
                  <a:cubicBezTo>
                    <a:pt x="408" y="132"/>
                    <a:pt x="389" y="104"/>
                    <a:pt x="361" y="83"/>
                  </a:cubicBezTo>
                  <a:cubicBezTo>
                    <a:pt x="359" y="81"/>
                    <a:pt x="357" y="79"/>
                    <a:pt x="356" y="78"/>
                  </a:cubicBezTo>
                  <a:cubicBezTo>
                    <a:pt x="309" y="44"/>
                    <a:pt x="257" y="31"/>
                    <a:pt x="200" y="40"/>
                  </a:cubicBezTo>
                  <a:cubicBezTo>
                    <a:pt x="99" y="56"/>
                    <a:pt x="30" y="145"/>
                    <a:pt x="31" y="238"/>
                  </a:cubicBezTo>
                  <a:cubicBezTo>
                    <a:pt x="32" y="253"/>
                    <a:pt x="31" y="253"/>
                    <a:pt x="45" y="251"/>
                  </a:cubicBezTo>
                  <a:cubicBezTo>
                    <a:pt x="47" y="251"/>
                    <a:pt x="49" y="251"/>
                    <a:pt x="51" y="251"/>
                  </a:cubicBezTo>
                  <a:cubicBezTo>
                    <a:pt x="51" y="318"/>
                    <a:pt x="51" y="384"/>
                    <a:pt x="51" y="451"/>
                  </a:cubicBezTo>
                  <a:cubicBezTo>
                    <a:pt x="50" y="451"/>
                    <a:pt x="50" y="451"/>
                    <a:pt x="50" y="452"/>
                  </a:cubicBezTo>
                  <a:cubicBezTo>
                    <a:pt x="44" y="452"/>
                    <a:pt x="38" y="450"/>
                    <a:pt x="32" y="448"/>
                  </a:cubicBezTo>
                  <a:cubicBezTo>
                    <a:pt x="32" y="387"/>
                    <a:pt x="32" y="326"/>
                    <a:pt x="32" y="265"/>
                  </a:cubicBezTo>
                  <a:cubicBezTo>
                    <a:pt x="32" y="254"/>
                    <a:pt x="31" y="253"/>
                    <a:pt x="21" y="259"/>
                  </a:cubicBezTo>
                  <a:cubicBezTo>
                    <a:pt x="14" y="262"/>
                    <a:pt x="8" y="266"/>
                    <a:pt x="1" y="269"/>
                  </a:cubicBezTo>
                  <a:cubicBezTo>
                    <a:pt x="1" y="262"/>
                    <a:pt x="0" y="256"/>
                    <a:pt x="0" y="249"/>
                  </a:cubicBezTo>
                  <a:cubicBezTo>
                    <a:pt x="1" y="236"/>
                    <a:pt x="1" y="222"/>
                    <a:pt x="3" y="208"/>
                  </a:cubicBezTo>
                  <a:cubicBezTo>
                    <a:pt x="12" y="150"/>
                    <a:pt x="38" y="101"/>
                    <a:pt x="83" y="63"/>
                  </a:cubicBezTo>
                  <a:cubicBezTo>
                    <a:pt x="139" y="16"/>
                    <a:pt x="203" y="0"/>
                    <a:pt x="275" y="11"/>
                  </a:cubicBezTo>
                  <a:cubicBezTo>
                    <a:pt x="315" y="18"/>
                    <a:pt x="351" y="36"/>
                    <a:pt x="383" y="62"/>
                  </a:cubicBezTo>
                  <a:cubicBezTo>
                    <a:pt x="400" y="77"/>
                    <a:pt x="415" y="93"/>
                    <a:pt x="428" y="112"/>
                  </a:cubicBezTo>
                  <a:cubicBezTo>
                    <a:pt x="455" y="153"/>
                    <a:pt x="467"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5" y="449"/>
                  </a:cubicBezTo>
                  <a:cubicBezTo>
                    <a:pt x="429" y="450"/>
                    <a:pt x="424" y="452"/>
                    <a:pt x="419"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6" name="Freeform 39"/>
            <p:cNvSpPr>
              <a:spLocks/>
            </p:cNvSpPr>
            <p:nvPr/>
          </p:nvSpPr>
          <p:spPr bwMode="auto">
            <a:xfrm>
              <a:off x="4499" y="1704"/>
              <a:ext cx="59" cy="157"/>
            </a:xfrm>
            <a:custGeom>
              <a:avLst/>
              <a:gdLst>
                <a:gd name="T0" fmla="*/ 43 w 74"/>
                <a:gd name="T1" fmla="*/ 16 h 195"/>
                <a:gd name="T2" fmla="*/ 63 w 74"/>
                <a:gd name="T3" fmla="*/ 6 h 195"/>
                <a:gd name="T4" fmla="*/ 74 w 74"/>
                <a:gd name="T5" fmla="*/ 12 h 195"/>
                <a:gd name="T6" fmla="*/ 74 w 74"/>
                <a:gd name="T7" fmla="*/ 195 h 195"/>
                <a:gd name="T8" fmla="*/ 3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50" y="13"/>
                    <a:pt x="56" y="9"/>
                    <a:pt x="63" y="6"/>
                  </a:cubicBezTo>
                  <a:cubicBezTo>
                    <a:pt x="73" y="0"/>
                    <a:pt x="74" y="1"/>
                    <a:pt x="74" y="12"/>
                  </a:cubicBezTo>
                  <a:cubicBezTo>
                    <a:pt x="74" y="73"/>
                    <a:pt x="74" y="134"/>
                    <a:pt x="74" y="195"/>
                  </a:cubicBezTo>
                  <a:cubicBezTo>
                    <a:pt x="37" y="186"/>
                    <a:pt x="5" y="147"/>
                    <a:pt x="3"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7" name="Freeform 40"/>
            <p:cNvSpPr>
              <a:spLocks/>
            </p:cNvSpPr>
            <p:nvPr/>
          </p:nvSpPr>
          <p:spPr bwMode="auto">
            <a:xfrm>
              <a:off x="4881" y="1705"/>
              <a:ext cx="63"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6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4" y="49"/>
                    <a:pt x="69" y="73"/>
                  </a:cubicBezTo>
                  <a:cubicBezTo>
                    <a:pt x="79" y="117"/>
                    <a:pt x="62" y="158"/>
                    <a:pt x="26"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8" name="Freeform 41"/>
            <p:cNvSpPr>
              <a:spLocks/>
            </p:cNvSpPr>
            <p:nvPr/>
          </p:nvSpPr>
          <p:spPr bwMode="auto">
            <a:xfrm>
              <a:off x="4779" y="1837"/>
              <a:ext cx="113" cy="75"/>
            </a:xfrm>
            <a:custGeom>
              <a:avLst/>
              <a:gdLst>
                <a:gd name="T0" fmla="*/ 141 w 141"/>
                <a:gd name="T1" fmla="*/ 0 h 93"/>
                <a:gd name="T2" fmla="*/ 134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4" y="0"/>
                    <a:pt x="134" y="0"/>
                    <a:pt x="134" y="0"/>
                  </a:cubicBezTo>
                  <a:cubicBezTo>
                    <a:pt x="134" y="37"/>
                    <a:pt x="89" y="67"/>
                    <a:pt x="32" y="72"/>
                  </a:cubicBezTo>
                  <a:cubicBezTo>
                    <a:pt x="30" y="65"/>
                    <a:pt x="24" y="60"/>
                    <a:pt x="16" y="60"/>
                  </a:cubicBezTo>
                  <a:cubicBezTo>
                    <a:pt x="8" y="60"/>
                    <a:pt x="0" y="67"/>
                    <a:pt x="0" y="76"/>
                  </a:cubicBezTo>
                  <a:cubicBezTo>
                    <a:pt x="0" y="85"/>
                    <a:pt x="8"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39" name="Freeform 42"/>
            <p:cNvSpPr>
              <a:spLocks/>
            </p:cNvSpPr>
            <p:nvPr/>
          </p:nvSpPr>
          <p:spPr bwMode="auto">
            <a:xfrm>
              <a:off x="4518" y="1628"/>
              <a:ext cx="200" cy="261"/>
            </a:xfrm>
            <a:custGeom>
              <a:avLst/>
              <a:gdLst>
                <a:gd name="T0" fmla="*/ 67 w 250"/>
                <a:gd name="T1" fmla="*/ 180 h 325"/>
                <a:gd name="T2" fmla="*/ 62 w 250"/>
                <a:gd name="T3" fmla="*/ 121 h 325"/>
                <a:gd name="T4" fmla="*/ 57 w 250"/>
                <a:gd name="T5" fmla="*/ 65 h 325"/>
                <a:gd name="T6" fmla="*/ 94 w 250"/>
                <a:gd name="T7" fmla="*/ 33 h 325"/>
                <a:gd name="T8" fmla="*/ 95 w 250"/>
                <a:gd name="T9" fmla="*/ 33 h 325"/>
                <a:gd name="T10" fmla="*/ 149 w 250"/>
                <a:gd name="T11" fmla="*/ 22 h 325"/>
                <a:gd name="T12" fmla="*/ 195 w 250"/>
                <a:gd name="T13" fmla="*/ 51 h 325"/>
                <a:gd name="T14" fmla="*/ 208 w 250"/>
                <a:gd name="T15" fmla="*/ 49 h 325"/>
                <a:gd name="T16" fmla="*/ 234 w 250"/>
                <a:gd name="T17" fmla="*/ 67 h 325"/>
                <a:gd name="T18" fmla="*/ 238 w 250"/>
                <a:gd name="T19" fmla="*/ 85 h 325"/>
                <a:gd name="T20" fmla="*/ 248 w 250"/>
                <a:gd name="T21" fmla="*/ 211 h 325"/>
                <a:gd name="T22" fmla="*/ 241 w 250"/>
                <a:gd name="T23" fmla="*/ 269 h 325"/>
                <a:gd name="T24" fmla="*/ 187 w 250"/>
                <a:gd name="T25" fmla="*/ 315 h 325"/>
                <a:gd name="T26" fmla="*/ 92 w 250"/>
                <a:gd name="T27" fmla="*/ 307 h 325"/>
                <a:gd name="T28" fmla="*/ 50 w 250"/>
                <a:gd name="T29" fmla="*/ 264 h 325"/>
                <a:gd name="T30" fmla="*/ 8 w 250"/>
                <a:gd name="T31" fmla="*/ 201 h 325"/>
                <a:gd name="T32" fmla="*/ 13 w 250"/>
                <a:gd name="T33" fmla="*/ 164 h 325"/>
                <a:gd name="T34" fmla="*/ 51 w 250"/>
                <a:gd name="T35" fmla="*/ 166 h 325"/>
                <a:gd name="T36" fmla="*/ 65 w 250"/>
                <a:gd name="T37" fmla="*/ 180 h 325"/>
                <a:gd name="T38" fmla="*/ 67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67" y="180"/>
                  </a:moveTo>
                  <a:cubicBezTo>
                    <a:pt x="65" y="160"/>
                    <a:pt x="64" y="141"/>
                    <a:pt x="62" y="121"/>
                  </a:cubicBezTo>
                  <a:cubicBezTo>
                    <a:pt x="60" y="103"/>
                    <a:pt x="59" y="84"/>
                    <a:pt x="57" y="65"/>
                  </a:cubicBezTo>
                  <a:cubicBezTo>
                    <a:pt x="56" y="40"/>
                    <a:pt x="70" y="28"/>
                    <a:pt x="94" y="33"/>
                  </a:cubicBezTo>
                  <a:cubicBezTo>
                    <a:pt x="95" y="33"/>
                    <a:pt x="95" y="33"/>
                    <a:pt x="95" y="33"/>
                  </a:cubicBezTo>
                  <a:cubicBezTo>
                    <a:pt x="103" y="2"/>
                    <a:pt x="133" y="0"/>
                    <a:pt x="149" y="22"/>
                  </a:cubicBezTo>
                  <a:cubicBezTo>
                    <a:pt x="177" y="13"/>
                    <a:pt x="185" y="18"/>
                    <a:pt x="195" y="51"/>
                  </a:cubicBezTo>
                  <a:cubicBezTo>
                    <a:pt x="199" y="50"/>
                    <a:pt x="203" y="49"/>
                    <a:pt x="208" y="49"/>
                  </a:cubicBezTo>
                  <a:cubicBezTo>
                    <a:pt x="221" y="48"/>
                    <a:pt x="230" y="53"/>
                    <a:pt x="234" y="67"/>
                  </a:cubicBezTo>
                  <a:cubicBezTo>
                    <a:pt x="236" y="73"/>
                    <a:pt x="237" y="79"/>
                    <a:pt x="238" y="85"/>
                  </a:cubicBezTo>
                  <a:cubicBezTo>
                    <a:pt x="242" y="127"/>
                    <a:pt x="245" y="169"/>
                    <a:pt x="248" y="211"/>
                  </a:cubicBezTo>
                  <a:cubicBezTo>
                    <a:pt x="250" y="230"/>
                    <a:pt x="249" y="250"/>
                    <a:pt x="241" y="269"/>
                  </a:cubicBezTo>
                  <a:cubicBezTo>
                    <a:pt x="230" y="293"/>
                    <a:pt x="213" y="309"/>
                    <a:pt x="187" y="315"/>
                  </a:cubicBezTo>
                  <a:cubicBezTo>
                    <a:pt x="154" y="324"/>
                    <a:pt x="122" y="325"/>
                    <a:pt x="92" y="307"/>
                  </a:cubicBezTo>
                  <a:cubicBezTo>
                    <a:pt x="73" y="297"/>
                    <a:pt x="61" y="281"/>
                    <a:pt x="50" y="264"/>
                  </a:cubicBezTo>
                  <a:cubicBezTo>
                    <a:pt x="35" y="243"/>
                    <a:pt x="22" y="222"/>
                    <a:pt x="8" y="201"/>
                  </a:cubicBezTo>
                  <a:cubicBezTo>
                    <a:pt x="0" y="188"/>
                    <a:pt x="2" y="173"/>
                    <a:pt x="13" y="164"/>
                  </a:cubicBezTo>
                  <a:cubicBezTo>
                    <a:pt x="23" y="155"/>
                    <a:pt x="40" y="156"/>
                    <a:pt x="51" y="166"/>
                  </a:cubicBezTo>
                  <a:cubicBezTo>
                    <a:pt x="56" y="170"/>
                    <a:pt x="60" y="176"/>
                    <a:pt x="65" y="180"/>
                  </a:cubicBezTo>
                  <a:cubicBezTo>
                    <a:pt x="66" y="180"/>
                    <a:pt x="66" y="180"/>
                    <a:pt x="67"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0" name="Freeform 43"/>
            <p:cNvSpPr>
              <a:spLocks/>
            </p:cNvSpPr>
            <p:nvPr/>
          </p:nvSpPr>
          <p:spPr bwMode="auto">
            <a:xfrm>
              <a:off x="4590" y="1861"/>
              <a:ext cx="124" cy="143"/>
            </a:xfrm>
            <a:custGeom>
              <a:avLst/>
              <a:gdLst>
                <a:gd name="T0" fmla="*/ 124 w 124"/>
                <a:gd name="T1" fmla="*/ 129 h 143"/>
                <a:gd name="T2" fmla="*/ 16 w 124"/>
                <a:gd name="T3" fmla="*/ 143 h 143"/>
                <a:gd name="T4" fmla="*/ 0 w 124"/>
                <a:gd name="T5" fmla="*/ 13 h 143"/>
                <a:gd name="T6" fmla="*/ 108 w 124"/>
                <a:gd name="T7" fmla="*/ 0 h 143"/>
                <a:gd name="T8" fmla="*/ 124 w 124"/>
                <a:gd name="T9" fmla="*/ 129 h 143"/>
              </a:gdLst>
              <a:ahLst/>
              <a:cxnLst>
                <a:cxn ang="0">
                  <a:pos x="T0" y="T1"/>
                </a:cxn>
                <a:cxn ang="0">
                  <a:pos x="T2" y="T3"/>
                </a:cxn>
                <a:cxn ang="0">
                  <a:pos x="T4" y="T5"/>
                </a:cxn>
                <a:cxn ang="0">
                  <a:pos x="T6" y="T7"/>
                </a:cxn>
                <a:cxn ang="0">
                  <a:pos x="T8" y="T9"/>
                </a:cxn>
              </a:cxnLst>
              <a:rect l="0" t="0" r="r" b="b"/>
              <a:pathLst>
                <a:path w="124" h="143">
                  <a:moveTo>
                    <a:pt x="124" y="129"/>
                  </a:moveTo>
                  <a:lnTo>
                    <a:pt x="16" y="143"/>
                  </a:lnTo>
                  <a:lnTo>
                    <a:pt x="0" y="13"/>
                  </a:lnTo>
                  <a:lnTo>
                    <a:pt x="108" y="0"/>
                  </a:lnTo>
                  <a:lnTo>
                    <a:pt x="124"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1" name="Freeform 44"/>
            <p:cNvSpPr>
              <a:spLocks/>
            </p:cNvSpPr>
            <p:nvPr/>
          </p:nvSpPr>
          <p:spPr bwMode="auto">
            <a:xfrm>
              <a:off x="4716" y="1628"/>
              <a:ext cx="200" cy="261"/>
            </a:xfrm>
            <a:custGeom>
              <a:avLst/>
              <a:gdLst>
                <a:gd name="T0" fmla="*/ 185 w 250"/>
                <a:gd name="T1" fmla="*/ 180 h 325"/>
                <a:gd name="T2" fmla="*/ 199 w 250"/>
                <a:gd name="T3" fmla="*/ 166 h 325"/>
                <a:gd name="T4" fmla="*/ 237 w 250"/>
                <a:gd name="T5" fmla="*/ 164 h 325"/>
                <a:gd name="T6" fmla="*/ 242 w 250"/>
                <a:gd name="T7" fmla="*/ 201 h 325"/>
                <a:gd name="T8" fmla="*/ 200 w 250"/>
                <a:gd name="T9" fmla="*/ 264 h 325"/>
                <a:gd name="T10" fmla="*/ 158 w 250"/>
                <a:gd name="T11" fmla="*/ 307 h 325"/>
                <a:gd name="T12" fmla="*/ 62 w 250"/>
                <a:gd name="T13" fmla="*/ 315 h 325"/>
                <a:gd name="T14" fmla="*/ 9 w 250"/>
                <a:gd name="T15" fmla="*/ 269 h 325"/>
                <a:gd name="T16" fmla="*/ 1 w 250"/>
                <a:gd name="T17" fmla="*/ 211 h 325"/>
                <a:gd name="T18" fmla="*/ 12 w 250"/>
                <a:gd name="T19" fmla="*/ 85 h 325"/>
                <a:gd name="T20" fmla="*/ 15 w 250"/>
                <a:gd name="T21" fmla="*/ 67 h 325"/>
                <a:gd name="T22" fmla="*/ 42 w 250"/>
                <a:gd name="T23" fmla="*/ 49 h 325"/>
                <a:gd name="T24" fmla="*/ 55 w 250"/>
                <a:gd name="T25" fmla="*/ 51 h 325"/>
                <a:gd name="T26" fmla="*/ 101 w 250"/>
                <a:gd name="T27" fmla="*/ 22 h 325"/>
                <a:gd name="T28" fmla="*/ 154 w 250"/>
                <a:gd name="T29" fmla="*/ 33 h 325"/>
                <a:gd name="T30" fmla="*/ 155 w 250"/>
                <a:gd name="T31" fmla="*/ 33 h 325"/>
                <a:gd name="T32" fmla="*/ 192 w 250"/>
                <a:gd name="T33" fmla="*/ 65 h 325"/>
                <a:gd name="T34" fmla="*/ 188 w 250"/>
                <a:gd name="T35" fmla="*/ 121 h 325"/>
                <a:gd name="T36" fmla="*/ 183 w 250"/>
                <a:gd name="T37" fmla="*/ 180 h 325"/>
                <a:gd name="T38" fmla="*/ 185 w 250"/>
                <a:gd name="T39" fmla="*/ 18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325">
                  <a:moveTo>
                    <a:pt x="185" y="180"/>
                  </a:moveTo>
                  <a:cubicBezTo>
                    <a:pt x="189" y="176"/>
                    <a:pt x="194" y="170"/>
                    <a:pt x="199" y="166"/>
                  </a:cubicBezTo>
                  <a:cubicBezTo>
                    <a:pt x="210" y="156"/>
                    <a:pt x="226" y="155"/>
                    <a:pt x="237" y="164"/>
                  </a:cubicBezTo>
                  <a:cubicBezTo>
                    <a:pt x="248" y="173"/>
                    <a:pt x="250" y="188"/>
                    <a:pt x="242" y="201"/>
                  </a:cubicBezTo>
                  <a:cubicBezTo>
                    <a:pt x="228" y="222"/>
                    <a:pt x="214" y="243"/>
                    <a:pt x="200" y="264"/>
                  </a:cubicBezTo>
                  <a:cubicBezTo>
                    <a:pt x="188" y="281"/>
                    <a:pt x="176" y="297"/>
                    <a:pt x="158" y="307"/>
                  </a:cubicBezTo>
                  <a:cubicBezTo>
                    <a:pt x="128" y="325"/>
                    <a:pt x="95" y="324"/>
                    <a:pt x="62" y="315"/>
                  </a:cubicBezTo>
                  <a:cubicBezTo>
                    <a:pt x="37" y="309"/>
                    <a:pt x="19" y="293"/>
                    <a:pt x="9" y="269"/>
                  </a:cubicBezTo>
                  <a:cubicBezTo>
                    <a:pt x="1" y="250"/>
                    <a:pt x="0" y="230"/>
                    <a:pt x="1" y="211"/>
                  </a:cubicBezTo>
                  <a:cubicBezTo>
                    <a:pt x="4" y="169"/>
                    <a:pt x="8" y="127"/>
                    <a:pt x="12" y="85"/>
                  </a:cubicBezTo>
                  <a:cubicBezTo>
                    <a:pt x="12" y="79"/>
                    <a:pt x="13" y="73"/>
                    <a:pt x="15" y="67"/>
                  </a:cubicBezTo>
                  <a:cubicBezTo>
                    <a:pt x="19" y="53"/>
                    <a:pt x="28" y="48"/>
                    <a:pt x="42" y="49"/>
                  </a:cubicBezTo>
                  <a:cubicBezTo>
                    <a:pt x="46" y="49"/>
                    <a:pt x="50" y="50"/>
                    <a:pt x="55" y="51"/>
                  </a:cubicBezTo>
                  <a:cubicBezTo>
                    <a:pt x="65" y="18"/>
                    <a:pt x="72" y="13"/>
                    <a:pt x="101" y="22"/>
                  </a:cubicBezTo>
                  <a:cubicBezTo>
                    <a:pt x="116" y="0"/>
                    <a:pt x="146" y="2"/>
                    <a:pt x="154" y="33"/>
                  </a:cubicBezTo>
                  <a:cubicBezTo>
                    <a:pt x="155" y="33"/>
                    <a:pt x="155" y="33"/>
                    <a:pt x="155" y="33"/>
                  </a:cubicBezTo>
                  <a:cubicBezTo>
                    <a:pt x="179" y="28"/>
                    <a:pt x="194" y="40"/>
                    <a:pt x="192" y="65"/>
                  </a:cubicBezTo>
                  <a:cubicBezTo>
                    <a:pt x="191" y="84"/>
                    <a:pt x="189" y="103"/>
                    <a:pt x="188" y="121"/>
                  </a:cubicBezTo>
                  <a:cubicBezTo>
                    <a:pt x="186" y="141"/>
                    <a:pt x="184" y="160"/>
                    <a:pt x="183" y="180"/>
                  </a:cubicBezTo>
                  <a:cubicBezTo>
                    <a:pt x="183" y="180"/>
                    <a:pt x="184" y="180"/>
                    <a:pt x="185" y="180"/>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2" name="Freeform 45"/>
            <p:cNvSpPr>
              <a:spLocks/>
            </p:cNvSpPr>
            <p:nvPr/>
          </p:nvSpPr>
          <p:spPr bwMode="auto">
            <a:xfrm>
              <a:off x="4719" y="1861"/>
              <a:ext cx="123" cy="143"/>
            </a:xfrm>
            <a:custGeom>
              <a:avLst/>
              <a:gdLst>
                <a:gd name="T0" fmla="*/ 0 w 123"/>
                <a:gd name="T1" fmla="*/ 129 h 143"/>
                <a:gd name="T2" fmla="*/ 107 w 123"/>
                <a:gd name="T3" fmla="*/ 143 h 143"/>
                <a:gd name="T4" fmla="*/ 123 w 123"/>
                <a:gd name="T5" fmla="*/ 13 h 143"/>
                <a:gd name="T6" fmla="*/ 16 w 123"/>
                <a:gd name="T7" fmla="*/ 0 h 143"/>
                <a:gd name="T8" fmla="*/ 0 w 123"/>
                <a:gd name="T9" fmla="*/ 129 h 143"/>
              </a:gdLst>
              <a:ahLst/>
              <a:cxnLst>
                <a:cxn ang="0">
                  <a:pos x="T0" y="T1"/>
                </a:cxn>
                <a:cxn ang="0">
                  <a:pos x="T2" y="T3"/>
                </a:cxn>
                <a:cxn ang="0">
                  <a:pos x="T4" y="T5"/>
                </a:cxn>
                <a:cxn ang="0">
                  <a:pos x="T6" y="T7"/>
                </a:cxn>
                <a:cxn ang="0">
                  <a:pos x="T8" y="T9"/>
                </a:cxn>
              </a:cxnLst>
              <a:rect l="0" t="0" r="r" b="b"/>
              <a:pathLst>
                <a:path w="123" h="143">
                  <a:moveTo>
                    <a:pt x="0" y="129"/>
                  </a:moveTo>
                  <a:lnTo>
                    <a:pt x="107" y="143"/>
                  </a:lnTo>
                  <a:lnTo>
                    <a:pt x="123" y="13"/>
                  </a:lnTo>
                  <a:lnTo>
                    <a:pt x="16" y="0"/>
                  </a:lnTo>
                  <a:lnTo>
                    <a:pt x="0" y="129"/>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3" name="Rectangle 46"/>
            <p:cNvSpPr>
              <a:spLocks noChangeArrowheads="1"/>
            </p:cNvSpPr>
            <p:nvPr/>
          </p:nvSpPr>
          <p:spPr bwMode="auto">
            <a:xfrm>
              <a:off x="4457"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4" name="Oval 47"/>
            <p:cNvSpPr>
              <a:spLocks noChangeArrowheads="1"/>
            </p:cNvSpPr>
            <p:nvPr/>
          </p:nvSpPr>
          <p:spPr bwMode="auto">
            <a:xfrm>
              <a:off x="4685" y="2032"/>
              <a:ext cx="69"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5" name="Freeform 48"/>
            <p:cNvSpPr>
              <a:spLocks/>
            </p:cNvSpPr>
            <p:nvPr/>
          </p:nvSpPr>
          <p:spPr bwMode="auto">
            <a:xfrm>
              <a:off x="4006" y="1928"/>
              <a:ext cx="243" cy="99"/>
            </a:xfrm>
            <a:custGeom>
              <a:avLst/>
              <a:gdLst>
                <a:gd name="T0" fmla="*/ 216 w 304"/>
                <a:gd name="T1" fmla="*/ 65 h 123"/>
                <a:gd name="T2" fmla="*/ 152 w 304"/>
                <a:gd name="T3" fmla="*/ 83 h 123"/>
                <a:gd name="T4" fmla="*/ 88 w 304"/>
                <a:gd name="T5" fmla="*/ 65 h 123"/>
                <a:gd name="T6" fmla="*/ 0 w 304"/>
                <a:gd name="T7" fmla="*/ 0 h 123"/>
                <a:gd name="T8" fmla="*/ 0 w 304"/>
                <a:gd name="T9" fmla="*/ 35 h 123"/>
                <a:gd name="T10" fmla="*/ 8 w 304"/>
                <a:gd name="T11" fmla="*/ 40 h 123"/>
                <a:gd name="T12" fmla="*/ 89 w 304"/>
                <a:gd name="T13" fmla="*/ 106 h 123"/>
                <a:gd name="T14" fmla="*/ 152 w 304"/>
                <a:gd name="T15" fmla="*/ 123 h 123"/>
                <a:gd name="T16" fmla="*/ 215 w 304"/>
                <a:gd name="T17" fmla="*/ 106 h 123"/>
                <a:gd name="T18" fmla="*/ 297 w 304"/>
                <a:gd name="T19" fmla="*/ 40 h 123"/>
                <a:gd name="T20" fmla="*/ 304 w 304"/>
                <a:gd name="T21" fmla="*/ 35 h 123"/>
                <a:gd name="T22" fmla="*/ 304 w 304"/>
                <a:gd name="T23" fmla="*/ 0 h 123"/>
                <a:gd name="T24" fmla="*/ 216 w 304"/>
                <a:gd name="T25"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23">
                  <a:moveTo>
                    <a:pt x="216" y="65"/>
                  </a:moveTo>
                  <a:cubicBezTo>
                    <a:pt x="196" y="78"/>
                    <a:pt x="175" y="83"/>
                    <a:pt x="152" y="83"/>
                  </a:cubicBezTo>
                  <a:cubicBezTo>
                    <a:pt x="130" y="83"/>
                    <a:pt x="108" y="78"/>
                    <a:pt x="88" y="65"/>
                  </a:cubicBezTo>
                  <a:cubicBezTo>
                    <a:pt x="57" y="45"/>
                    <a:pt x="27" y="25"/>
                    <a:pt x="0" y="0"/>
                  </a:cubicBezTo>
                  <a:cubicBezTo>
                    <a:pt x="0" y="12"/>
                    <a:pt x="0" y="23"/>
                    <a:pt x="0" y="35"/>
                  </a:cubicBezTo>
                  <a:cubicBezTo>
                    <a:pt x="4" y="36"/>
                    <a:pt x="6" y="38"/>
                    <a:pt x="8" y="40"/>
                  </a:cubicBezTo>
                  <a:cubicBezTo>
                    <a:pt x="33" y="64"/>
                    <a:pt x="60" y="86"/>
                    <a:pt x="89" y="106"/>
                  </a:cubicBezTo>
                  <a:cubicBezTo>
                    <a:pt x="108" y="120"/>
                    <a:pt x="130" y="123"/>
                    <a:pt x="152" y="123"/>
                  </a:cubicBezTo>
                  <a:cubicBezTo>
                    <a:pt x="174" y="123"/>
                    <a:pt x="196" y="120"/>
                    <a:pt x="215" y="106"/>
                  </a:cubicBezTo>
                  <a:cubicBezTo>
                    <a:pt x="244" y="86"/>
                    <a:pt x="271" y="64"/>
                    <a:pt x="297" y="40"/>
                  </a:cubicBezTo>
                  <a:cubicBezTo>
                    <a:pt x="299" y="38"/>
                    <a:pt x="301" y="36"/>
                    <a:pt x="304" y="35"/>
                  </a:cubicBezTo>
                  <a:cubicBezTo>
                    <a:pt x="304" y="23"/>
                    <a:pt x="304" y="12"/>
                    <a:pt x="304" y="0"/>
                  </a:cubicBezTo>
                  <a:cubicBezTo>
                    <a:pt x="277" y="25"/>
                    <a:pt x="247" y="45"/>
                    <a:pt x="216" y="65"/>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6" name="Freeform 49"/>
            <p:cNvSpPr>
              <a:spLocks/>
            </p:cNvSpPr>
            <p:nvPr/>
          </p:nvSpPr>
          <p:spPr bwMode="auto">
            <a:xfrm>
              <a:off x="3723" y="2020"/>
              <a:ext cx="810" cy="186"/>
            </a:xfrm>
            <a:custGeom>
              <a:avLst/>
              <a:gdLst>
                <a:gd name="T0" fmla="*/ 0 w 1012"/>
                <a:gd name="T1" fmla="*/ 130 h 231"/>
                <a:gd name="T2" fmla="*/ 93 w 1012"/>
                <a:gd name="T3" fmla="*/ 59 h 231"/>
                <a:gd name="T4" fmla="*/ 133 w 1012"/>
                <a:gd name="T5" fmla="*/ 48 h 231"/>
                <a:gd name="T6" fmla="*/ 309 w 1012"/>
                <a:gd name="T7" fmla="*/ 0 h 231"/>
                <a:gd name="T8" fmla="*/ 377 w 1012"/>
                <a:gd name="T9" fmla="*/ 76 h 231"/>
                <a:gd name="T10" fmla="*/ 613 w 1012"/>
                <a:gd name="T11" fmla="*/ 87 h 231"/>
                <a:gd name="T12" fmla="*/ 703 w 1012"/>
                <a:gd name="T13" fmla="*/ 0 h 231"/>
                <a:gd name="T14" fmla="*/ 940 w 1012"/>
                <a:gd name="T15" fmla="*/ 65 h 231"/>
                <a:gd name="T16" fmla="*/ 1006 w 1012"/>
                <a:gd name="T17" fmla="*/ 119 h 231"/>
                <a:gd name="T18" fmla="*/ 1012 w 1012"/>
                <a:gd name="T19" fmla="*/ 130 h 231"/>
                <a:gd name="T20" fmla="*/ 1012 w 1012"/>
                <a:gd name="T21" fmla="*/ 223 h 231"/>
                <a:gd name="T22" fmla="*/ 1004 w 1012"/>
                <a:gd name="T23" fmla="*/ 231 h 231"/>
                <a:gd name="T24" fmla="*/ 56 w 1012"/>
                <a:gd name="T25" fmla="*/ 231 h 231"/>
                <a:gd name="T26" fmla="*/ 6 w 1012"/>
                <a:gd name="T27" fmla="*/ 231 h 231"/>
                <a:gd name="T28" fmla="*/ 0 w 1012"/>
                <a:gd name="T29" fmla="*/ 225 h 231"/>
                <a:gd name="T30" fmla="*/ 0 w 1012"/>
                <a:gd name="T31" fmla="*/ 13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231">
                  <a:moveTo>
                    <a:pt x="0" y="130"/>
                  </a:moveTo>
                  <a:cubicBezTo>
                    <a:pt x="19" y="91"/>
                    <a:pt x="51" y="68"/>
                    <a:pt x="93" y="59"/>
                  </a:cubicBezTo>
                  <a:cubicBezTo>
                    <a:pt x="106" y="56"/>
                    <a:pt x="119" y="52"/>
                    <a:pt x="133" y="48"/>
                  </a:cubicBezTo>
                  <a:cubicBezTo>
                    <a:pt x="191" y="32"/>
                    <a:pt x="250" y="16"/>
                    <a:pt x="309" y="0"/>
                  </a:cubicBezTo>
                  <a:cubicBezTo>
                    <a:pt x="322" y="34"/>
                    <a:pt x="346" y="59"/>
                    <a:pt x="377" y="76"/>
                  </a:cubicBezTo>
                  <a:cubicBezTo>
                    <a:pt x="454" y="118"/>
                    <a:pt x="533" y="120"/>
                    <a:pt x="613" y="87"/>
                  </a:cubicBezTo>
                  <a:cubicBezTo>
                    <a:pt x="655" y="70"/>
                    <a:pt x="687" y="43"/>
                    <a:pt x="703" y="0"/>
                  </a:cubicBezTo>
                  <a:cubicBezTo>
                    <a:pt x="782" y="21"/>
                    <a:pt x="862" y="42"/>
                    <a:pt x="940" y="65"/>
                  </a:cubicBezTo>
                  <a:cubicBezTo>
                    <a:pt x="969" y="73"/>
                    <a:pt x="990" y="93"/>
                    <a:pt x="1006" y="119"/>
                  </a:cubicBezTo>
                  <a:cubicBezTo>
                    <a:pt x="1008" y="123"/>
                    <a:pt x="1010" y="126"/>
                    <a:pt x="1012" y="130"/>
                  </a:cubicBezTo>
                  <a:cubicBezTo>
                    <a:pt x="1012" y="161"/>
                    <a:pt x="1012" y="192"/>
                    <a:pt x="1012" y="223"/>
                  </a:cubicBezTo>
                  <a:cubicBezTo>
                    <a:pt x="1012" y="229"/>
                    <a:pt x="1011" y="231"/>
                    <a:pt x="1004" y="231"/>
                  </a:cubicBezTo>
                  <a:cubicBezTo>
                    <a:pt x="688" y="231"/>
                    <a:pt x="372" y="231"/>
                    <a:pt x="56" y="231"/>
                  </a:cubicBezTo>
                  <a:cubicBezTo>
                    <a:pt x="39" y="231"/>
                    <a:pt x="23" y="230"/>
                    <a:pt x="6" y="231"/>
                  </a:cubicBezTo>
                  <a:cubicBezTo>
                    <a:pt x="1" y="231"/>
                    <a:pt x="0" y="230"/>
                    <a:pt x="0" y="225"/>
                  </a:cubicBezTo>
                  <a:cubicBezTo>
                    <a:pt x="0" y="193"/>
                    <a:pt x="0" y="161"/>
                    <a:pt x="0" y="130"/>
                  </a:cubicBezTo>
                  <a:close/>
                </a:path>
              </a:pathLst>
            </a:custGeom>
            <a:solidFill>
              <a:srgbClr val="00A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7" name="Freeform 50"/>
            <p:cNvSpPr>
              <a:spLocks/>
            </p:cNvSpPr>
            <p:nvPr/>
          </p:nvSpPr>
          <p:spPr bwMode="auto">
            <a:xfrm>
              <a:off x="3970" y="1956"/>
              <a:ext cx="315" cy="161"/>
            </a:xfrm>
            <a:custGeom>
              <a:avLst/>
              <a:gdLst>
                <a:gd name="T0" fmla="*/ 394 w 394"/>
                <a:gd name="T1" fmla="*/ 80 h 200"/>
                <a:gd name="T2" fmla="*/ 304 w 394"/>
                <a:gd name="T3" fmla="*/ 167 h 200"/>
                <a:gd name="T4" fmla="*/ 68 w 394"/>
                <a:gd name="T5" fmla="*/ 156 h 200"/>
                <a:gd name="T6" fmla="*/ 0 w 394"/>
                <a:gd name="T7" fmla="*/ 80 h 200"/>
                <a:gd name="T8" fmla="*/ 37 w 394"/>
                <a:gd name="T9" fmla="*/ 69 h 200"/>
                <a:gd name="T10" fmla="*/ 45 w 394"/>
                <a:gd name="T11" fmla="*/ 58 h 200"/>
                <a:gd name="T12" fmla="*/ 45 w 394"/>
                <a:gd name="T13" fmla="*/ 0 h 200"/>
                <a:gd name="T14" fmla="*/ 53 w 394"/>
                <a:gd name="T15" fmla="*/ 5 h 200"/>
                <a:gd name="T16" fmla="*/ 134 w 394"/>
                <a:gd name="T17" fmla="*/ 71 h 200"/>
                <a:gd name="T18" fmla="*/ 217 w 394"/>
                <a:gd name="T19" fmla="*/ 86 h 200"/>
                <a:gd name="T20" fmla="*/ 255 w 394"/>
                <a:gd name="T21" fmla="*/ 74 h 200"/>
                <a:gd name="T22" fmla="*/ 317 w 394"/>
                <a:gd name="T23" fmla="*/ 26 h 200"/>
                <a:gd name="T24" fmla="*/ 349 w 394"/>
                <a:gd name="T25" fmla="*/ 0 h 200"/>
                <a:gd name="T26" fmla="*/ 349 w 394"/>
                <a:gd name="T27" fmla="*/ 58 h 200"/>
                <a:gd name="T28" fmla="*/ 357 w 394"/>
                <a:gd name="T29" fmla="*/ 69 h 200"/>
                <a:gd name="T30" fmla="*/ 394 w 394"/>
                <a:gd name="T31"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200">
                  <a:moveTo>
                    <a:pt x="394" y="80"/>
                  </a:moveTo>
                  <a:cubicBezTo>
                    <a:pt x="378" y="123"/>
                    <a:pt x="346" y="150"/>
                    <a:pt x="304" y="167"/>
                  </a:cubicBezTo>
                  <a:cubicBezTo>
                    <a:pt x="224" y="200"/>
                    <a:pt x="145" y="198"/>
                    <a:pt x="68" y="156"/>
                  </a:cubicBezTo>
                  <a:cubicBezTo>
                    <a:pt x="37" y="139"/>
                    <a:pt x="13" y="114"/>
                    <a:pt x="0" y="80"/>
                  </a:cubicBezTo>
                  <a:cubicBezTo>
                    <a:pt x="12" y="76"/>
                    <a:pt x="25" y="72"/>
                    <a:pt x="37" y="69"/>
                  </a:cubicBezTo>
                  <a:cubicBezTo>
                    <a:pt x="43" y="68"/>
                    <a:pt x="45" y="65"/>
                    <a:pt x="45" y="58"/>
                  </a:cubicBezTo>
                  <a:cubicBezTo>
                    <a:pt x="45" y="39"/>
                    <a:pt x="45" y="20"/>
                    <a:pt x="45" y="0"/>
                  </a:cubicBezTo>
                  <a:cubicBezTo>
                    <a:pt x="49" y="0"/>
                    <a:pt x="51" y="3"/>
                    <a:pt x="53" y="5"/>
                  </a:cubicBezTo>
                  <a:cubicBezTo>
                    <a:pt x="78" y="29"/>
                    <a:pt x="105" y="51"/>
                    <a:pt x="134" y="71"/>
                  </a:cubicBezTo>
                  <a:cubicBezTo>
                    <a:pt x="159" y="89"/>
                    <a:pt x="188" y="89"/>
                    <a:pt x="217" y="86"/>
                  </a:cubicBezTo>
                  <a:cubicBezTo>
                    <a:pt x="230" y="85"/>
                    <a:pt x="243" y="82"/>
                    <a:pt x="255" y="74"/>
                  </a:cubicBezTo>
                  <a:cubicBezTo>
                    <a:pt x="277" y="60"/>
                    <a:pt x="297" y="43"/>
                    <a:pt x="317" y="26"/>
                  </a:cubicBezTo>
                  <a:cubicBezTo>
                    <a:pt x="328" y="17"/>
                    <a:pt x="336" y="6"/>
                    <a:pt x="349" y="0"/>
                  </a:cubicBezTo>
                  <a:cubicBezTo>
                    <a:pt x="349" y="20"/>
                    <a:pt x="350" y="39"/>
                    <a:pt x="349" y="58"/>
                  </a:cubicBezTo>
                  <a:cubicBezTo>
                    <a:pt x="349" y="65"/>
                    <a:pt x="351" y="68"/>
                    <a:pt x="357" y="69"/>
                  </a:cubicBezTo>
                  <a:cubicBezTo>
                    <a:pt x="370" y="72"/>
                    <a:pt x="382" y="76"/>
                    <a:pt x="394" y="80"/>
                  </a:cubicBezTo>
                  <a:close/>
                </a:path>
              </a:pathLst>
            </a:custGeom>
            <a:solidFill>
              <a:srgbClr val="E1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8" name="Freeform 51"/>
            <p:cNvSpPr>
              <a:spLocks/>
            </p:cNvSpPr>
            <p:nvPr/>
          </p:nvSpPr>
          <p:spPr bwMode="auto">
            <a:xfrm>
              <a:off x="3929" y="1474"/>
              <a:ext cx="320" cy="227"/>
            </a:xfrm>
            <a:custGeom>
              <a:avLst/>
              <a:gdLst>
                <a:gd name="T0" fmla="*/ 398 w 400"/>
                <a:gd name="T1" fmla="*/ 96 h 283"/>
                <a:gd name="T2" fmla="*/ 289 w 400"/>
                <a:gd name="T3" fmla="*/ 45 h 283"/>
                <a:gd name="T4" fmla="*/ 98 w 400"/>
                <a:gd name="T5" fmla="*/ 97 h 283"/>
                <a:gd name="T6" fmla="*/ 18 w 400"/>
                <a:gd name="T7" fmla="*/ 242 h 283"/>
                <a:gd name="T8" fmla="*/ 15 w 400"/>
                <a:gd name="T9" fmla="*/ 283 h 283"/>
                <a:gd name="T10" fmla="*/ 13 w 400"/>
                <a:gd name="T11" fmla="*/ 152 h 283"/>
                <a:gd name="T12" fmla="*/ 117 w 400"/>
                <a:gd name="T13" fmla="*/ 46 h 283"/>
                <a:gd name="T14" fmla="*/ 123 w 400"/>
                <a:gd name="T15" fmla="*/ 34 h 283"/>
                <a:gd name="T16" fmla="*/ 122 w 400"/>
                <a:gd name="T17" fmla="*/ 31 h 283"/>
                <a:gd name="T18" fmla="*/ 119 w 400"/>
                <a:gd name="T19" fmla="*/ 8 h 283"/>
                <a:gd name="T20" fmla="*/ 140 w 400"/>
                <a:gd name="T21" fmla="*/ 8 h 283"/>
                <a:gd name="T22" fmla="*/ 240 w 400"/>
                <a:gd name="T23" fmla="*/ 13 h 283"/>
                <a:gd name="T24" fmla="*/ 312 w 400"/>
                <a:gd name="T25" fmla="*/ 19 h 283"/>
                <a:gd name="T26" fmla="*/ 400 w 400"/>
                <a:gd name="T27" fmla="*/ 90 h 283"/>
                <a:gd name="T28" fmla="*/ 398 w 400"/>
                <a:gd name="T29" fmla="*/ 9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83">
                  <a:moveTo>
                    <a:pt x="398" y="96"/>
                  </a:moveTo>
                  <a:cubicBezTo>
                    <a:pt x="366" y="70"/>
                    <a:pt x="330" y="52"/>
                    <a:pt x="289" y="45"/>
                  </a:cubicBezTo>
                  <a:cubicBezTo>
                    <a:pt x="218" y="34"/>
                    <a:pt x="154" y="50"/>
                    <a:pt x="98" y="97"/>
                  </a:cubicBezTo>
                  <a:cubicBezTo>
                    <a:pt x="53" y="135"/>
                    <a:pt x="26" y="184"/>
                    <a:pt x="18" y="242"/>
                  </a:cubicBezTo>
                  <a:cubicBezTo>
                    <a:pt x="16" y="256"/>
                    <a:pt x="16" y="270"/>
                    <a:pt x="15" y="283"/>
                  </a:cubicBezTo>
                  <a:cubicBezTo>
                    <a:pt x="5" y="240"/>
                    <a:pt x="0" y="196"/>
                    <a:pt x="13" y="152"/>
                  </a:cubicBezTo>
                  <a:cubicBezTo>
                    <a:pt x="29" y="98"/>
                    <a:pt x="64" y="63"/>
                    <a:pt x="117" y="46"/>
                  </a:cubicBezTo>
                  <a:cubicBezTo>
                    <a:pt x="125" y="44"/>
                    <a:pt x="128" y="41"/>
                    <a:pt x="123" y="34"/>
                  </a:cubicBezTo>
                  <a:cubicBezTo>
                    <a:pt x="123" y="33"/>
                    <a:pt x="122" y="32"/>
                    <a:pt x="122" y="31"/>
                  </a:cubicBezTo>
                  <a:cubicBezTo>
                    <a:pt x="120" y="23"/>
                    <a:pt x="116" y="14"/>
                    <a:pt x="119" y="8"/>
                  </a:cubicBezTo>
                  <a:cubicBezTo>
                    <a:pt x="124" y="0"/>
                    <a:pt x="133" y="7"/>
                    <a:pt x="140" y="8"/>
                  </a:cubicBezTo>
                  <a:cubicBezTo>
                    <a:pt x="173" y="12"/>
                    <a:pt x="206" y="16"/>
                    <a:pt x="240" y="13"/>
                  </a:cubicBezTo>
                  <a:cubicBezTo>
                    <a:pt x="264" y="11"/>
                    <a:pt x="288" y="12"/>
                    <a:pt x="312" y="19"/>
                  </a:cubicBezTo>
                  <a:cubicBezTo>
                    <a:pt x="352" y="30"/>
                    <a:pt x="382" y="53"/>
                    <a:pt x="400" y="90"/>
                  </a:cubicBezTo>
                  <a:cubicBezTo>
                    <a:pt x="400" y="92"/>
                    <a:pt x="400" y="94"/>
                    <a:pt x="398" y="96"/>
                  </a:cubicBezTo>
                  <a:close/>
                </a:path>
              </a:pathLst>
            </a:custGeom>
            <a:solidFill>
              <a:srgbClr val="E2AB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49" name="Freeform 52"/>
            <p:cNvSpPr>
              <a:spLocks/>
            </p:cNvSpPr>
            <p:nvPr/>
          </p:nvSpPr>
          <p:spPr bwMode="auto">
            <a:xfrm>
              <a:off x="4248" y="1546"/>
              <a:ext cx="76" cy="155"/>
            </a:xfrm>
            <a:custGeom>
              <a:avLst/>
              <a:gdLst>
                <a:gd name="T0" fmla="*/ 0 w 95"/>
                <a:gd name="T1" fmla="*/ 6 h 193"/>
                <a:gd name="T2" fmla="*/ 2 w 95"/>
                <a:gd name="T3" fmla="*/ 0 h 193"/>
                <a:gd name="T4" fmla="*/ 92 w 95"/>
                <a:gd name="T5" fmla="*/ 96 h 193"/>
                <a:gd name="T6" fmla="*/ 84 w 95"/>
                <a:gd name="T7" fmla="*/ 193 h 193"/>
                <a:gd name="T8" fmla="*/ 44 w 95"/>
                <a:gd name="T9" fmla="*/ 56 h 193"/>
                <a:gd name="T10" fmla="*/ 0 w 95"/>
                <a:gd name="T11" fmla="*/ 6 h 193"/>
              </a:gdLst>
              <a:ahLst/>
              <a:cxnLst>
                <a:cxn ang="0">
                  <a:pos x="T0" y="T1"/>
                </a:cxn>
                <a:cxn ang="0">
                  <a:pos x="T2" y="T3"/>
                </a:cxn>
                <a:cxn ang="0">
                  <a:pos x="T4" y="T5"/>
                </a:cxn>
                <a:cxn ang="0">
                  <a:pos x="T6" y="T7"/>
                </a:cxn>
                <a:cxn ang="0">
                  <a:pos x="T8" y="T9"/>
                </a:cxn>
                <a:cxn ang="0">
                  <a:pos x="T10" y="T11"/>
                </a:cxn>
              </a:cxnLst>
              <a:rect l="0" t="0" r="r" b="b"/>
              <a:pathLst>
                <a:path w="95" h="193">
                  <a:moveTo>
                    <a:pt x="0" y="6"/>
                  </a:moveTo>
                  <a:cubicBezTo>
                    <a:pt x="2" y="4"/>
                    <a:pt x="2" y="2"/>
                    <a:pt x="2" y="0"/>
                  </a:cubicBezTo>
                  <a:cubicBezTo>
                    <a:pt x="56" y="9"/>
                    <a:pt x="86" y="41"/>
                    <a:pt x="92" y="96"/>
                  </a:cubicBezTo>
                  <a:cubicBezTo>
                    <a:pt x="95" y="129"/>
                    <a:pt x="91" y="161"/>
                    <a:pt x="84" y="193"/>
                  </a:cubicBezTo>
                  <a:cubicBezTo>
                    <a:pt x="83" y="143"/>
                    <a:pt x="72" y="97"/>
                    <a:pt x="44" y="56"/>
                  </a:cubicBezTo>
                  <a:cubicBezTo>
                    <a:pt x="32" y="37"/>
                    <a:pt x="17" y="21"/>
                    <a:pt x="0" y="6"/>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0" name="Freeform 53"/>
            <p:cNvSpPr>
              <a:spLocks/>
            </p:cNvSpPr>
            <p:nvPr/>
          </p:nvSpPr>
          <p:spPr bwMode="auto">
            <a:xfrm>
              <a:off x="3981" y="1863"/>
              <a:ext cx="1"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1" y="0"/>
                  </a:cubicBezTo>
                  <a:cubicBezTo>
                    <a:pt x="1" y="0"/>
                    <a:pt x="1" y="1"/>
                    <a:pt x="1" y="1"/>
                  </a:cubicBezTo>
                  <a:cubicBezTo>
                    <a:pt x="0" y="1"/>
                    <a:pt x="0" y="1"/>
                    <a:pt x="0" y="1"/>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1" name="Freeform 54"/>
            <p:cNvSpPr>
              <a:spLocks/>
            </p:cNvSpPr>
            <p:nvPr/>
          </p:nvSpPr>
          <p:spPr bwMode="auto">
            <a:xfrm>
              <a:off x="3965" y="1526"/>
              <a:ext cx="264" cy="178"/>
            </a:xfrm>
            <a:custGeom>
              <a:avLst/>
              <a:gdLst>
                <a:gd name="T0" fmla="*/ 21 w 330"/>
                <a:gd name="T1" fmla="*/ 220 h 222"/>
                <a:gd name="T2" fmla="*/ 15 w 330"/>
                <a:gd name="T3" fmla="*/ 220 h 222"/>
                <a:gd name="T4" fmla="*/ 1 w 330"/>
                <a:gd name="T5" fmla="*/ 207 h 222"/>
                <a:gd name="T6" fmla="*/ 170 w 330"/>
                <a:gd name="T7" fmla="*/ 9 h 222"/>
                <a:gd name="T8" fmla="*/ 325 w 330"/>
                <a:gd name="T9" fmla="*/ 47 h 222"/>
                <a:gd name="T10" fmla="*/ 330 w 330"/>
                <a:gd name="T11" fmla="*/ 52 h 222"/>
                <a:gd name="T12" fmla="*/ 307 w 330"/>
                <a:gd name="T13" fmla="*/ 73 h 222"/>
                <a:gd name="T14" fmla="*/ 273 w 330"/>
                <a:gd name="T15" fmla="*/ 103 h 222"/>
                <a:gd name="T16" fmla="*/ 257 w 330"/>
                <a:gd name="T17" fmla="*/ 112 h 222"/>
                <a:gd name="T18" fmla="*/ 190 w 330"/>
                <a:gd name="T19" fmla="*/ 108 h 222"/>
                <a:gd name="T20" fmla="*/ 169 w 330"/>
                <a:gd name="T21" fmla="*/ 95 h 222"/>
                <a:gd name="T22" fmla="*/ 77 w 330"/>
                <a:gd name="T23" fmla="*/ 93 h 222"/>
                <a:gd name="T24" fmla="*/ 23 w 330"/>
                <a:gd name="T25" fmla="*/ 182 h 222"/>
                <a:gd name="T26" fmla="*/ 21 w 330"/>
                <a:gd name="T27" fmla="*/ 22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222">
                  <a:moveTo>
                    <a:pt x="21" y="220"/>
                  </a:moveTo>
                  <a:cubicBezTo>
                    <a:pt x="19" y="220"/>
                    <a:pt x="17" y="220"/>
                    <a:pt x="15" y="220"/>
                  </a:cubicBezTo>
                  <a:cubicBezTo>
                    <a:pt x="1" y="222"/>
                    <a:pt x="1" y="222"/>
                    <a:pt x="1" y="207"/>
                  </a:cubicBezTo>
                  <a:cubicBezTo>
                    <a:pt x="0" y="114"/>
                    <a:pt x="69" y="25"/>
                    <a:pt x="170" y="9"/>
                  </a:cubicBezTo>
                  <a:cubicBezTo>
                    <a:pt x="227" y="0"/>
                    <a:pt x="279" y="13"/>
                    <a:pt x="325" y="47"/>
                  </a:cubicBezTo>
                  <a:cubicBezTo>
                    <a:pt x="327" y="48"/>
                    <a:pt x="329" y="50"/>
                    <a:pt x="330" y="52"/>
                  </a:cubicBezTo>
                  <a:cubicBezTo>
                    <a:pt x="321" y="57"/>
                    <a:pt x="315" y="66"/>
                    <a:pt x="307" y="73"/>
                  </a:cubicBezTo>
                  <a:cubicBezTo>
                    <a:pt x="295" y="82"/>
                    <a:pt x="284" y="93"/>
                    <a:pt x="273" y="103"/>
                  </a:cubicBezTo>
                  <a:cubicBezTo>
                    <a:pt x="267" y="106"/>
                    <a:pt x="262" y="109"/>
                    <a:pt x="257" y="112"/>
                  </a:cubicBezTo>
                  <a:cubicBezTo>
                    <a:pt x="234" y="123"/>
                    <a:pt x="212" y="120"/>
                    <a:pt x="190" y="108"/>
                  </a:cubicBezTo>
                  <a:cubicBezTo>
                    <a:pt x="183" y="104"/>
                    <a:pt x="175" y="101"/>
                    <a:pt x="169" y="95"/>
                  </a:cubicBezTo>
                  <a:cubicBezTo>
                    <a:pt x="141" y="69"/>
                    <a:pt x="105" y="76"/>
                    <a:pt x="77" y="93"/>
                  </a:cubicBezTo>
                  <a:cubicBezTo>
                    <a:pt x="44" y="113"/>
                    <a:pt x="29" y="144"/>
                    <a:pt x="23" y="182"/>
                  </a:cubicBezTo>
                  <a:cubicBezTo>
                    <a:pt x="22" y="194"/>
                    <a:pt x="22" y="207"/>
                    <a:pt x="21" y="220"/>
                  </a:cubicBezTo>
                  <a:close/>
                </a:path>
              </a:pathLst>
            </a:custGeom>
            <a:solidFill>
              <a:srgbClr val="E2A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2" name="Freeform 55"/>
            <p:cNvSpPr>
              <a:spLocks/>
            </p:cNvSpPr>
            <p:nvPr/>
          </p:nvSpPr>
          <p:spPr bwMode="auto">
            <a:xfrm>
              <a:off x="4066" y="1879"/>
              <a:ext cx="123" cy="40"/>
            </a:xfrm>
            <a:custGeom>
              <a:avLst/>
              <a:gdLst>
                <a:gd name="T0" fmla="*/ 77 w 154"/>
                <a:gd name="T1" fmla="*/ 2 h 50"/>
                <a:gd name="T2" fmla="*/ 141 w 154"/>
                <a:gd name="T3" fmla="*/ 2 h 50"/>
                <a:gd name="T4" fmla="*/ 152 w 154"/>
                <a:gd name="T5" fmla="*/ 5 h 50"/>
                <a:gd name="T6" fmla="*/ 148 w 154"/>
                <a:gd name="T7" fmla="*/ 15 h 50"/>
                <a:gd name="T8" fmla="*/ 89 w 154"/>
                <a:gd name="T9" fmla="*/ 46 h 50"/>
                <a:gd name="T10" fmla="*/ 10 w 154"/>
                <a:gd name="T11" fmla="*/ 20 h 50"/>
                <a:gd name="T12" fmla="*/ 4 w 154"/>
                <a:gd name="T13" fmla="*/ 13 h 50"/>
                <a:gd name="T14" fmla="*/ 11 w 154"/>
                <a:gd name="T15" fmla="*/ 2 h 50"/>
                <a:gd name="T16" fmla="*/ 77 w 154"/>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0">
                  <a:moveTo>
                    <a:pt x="77" y="2"/>
                  </a:moveTo>
                  <a:cubicBezTo>
                    <a:pt x="98" y="2"/>
                    <a:pt x="120" y="2"/>
                    <a:pt x="141" y="2"/>
                  </a:cubicBezTo>
                  <a:cubicBezTo>
                    <a:pt x="145" y="2"/>
                    <a:pt x="149" y="0"/>
                    <a:pt x="152" y="5"/>
                  </a:cubicBezTo>
                  <a:cubicBezTo>
                    <a:pt x="154" y="9"/>
                    <a:pt x="151" y="12"/>
                    <a:pt x="148" y="15"/>
                  </a:cubicBezTo>
                  <a:cubicBezTo>
                    <a:pt x="133" y="34"/>
                    <a:pt x="113" y="44"/>
                    <a:pt x="89" y="46"/>
                  </a:cubicBezTo>
                  <a:cubicBezTo>
                    <a:pt x="59" y="50"/>
                    <a:pt x="31" y="45"/>
                    <a:pt x="10" y="20"/>
                  </a:cubicBezTo>
                  <a:cubicBezTo>
                    <a:pt x="8" y="18"/>
                    <a:pt x="6" y="15"/>
                    <a:pt x="4" y="13"/>
                  </a:cubicBezTo>
                  <a:cubicBezTo>
                    <a:pt x="0" y="5"/>
                    <a:pt x="2" y="2"/>
                    <a:pt x="11" y="2"/>
                  </a:cubicBezTo>
                  <a:cubicBezTo>
                    <a:pt x="33" y="1"/>
                    <a:pt x="55" y="2"/>
                    <a:pt x="77" y="2"/>
                  </a:cubicBezTo>
                  <a:close/>
                </a:path>
              </a:pathLst>
            </a:custGeom>
            <a:solidFill>
              <a:srgbClr val="AB8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3" name="Freeform 56"/>
            <p:cNvSpPr>
              <a:spLocks/>
            </p:cNvSpPr>
            <p:nvPr/>
          </p:nvSpPr>
          <p:spPr bwMode="auto">
            <a:xfrm>
              <a:off x="4184" y="1568"/>
              <a:ext cx="106" cy="138"/>
            </a:xfrm>
            <a:custGeom>
              <a:avLst/>
              <a:gdLst>
                <a:gd name="T0" fmla="*/ 0 w 133"/>
                <a:gd name="T1" fmla="*/ 51 h 172"/>
                <a:gd name="T2" fmla="*/ 34 w 133"/>
                <a:gd name="T3" fmla="*/ 21 h 172"/>
                <a:gd name="T4" fmla="*/ 57 w 133"/>
                <a:gd name="T5" fmla="*/ 0 h 172"/>
                <a:gd name="T6" fmla="*/ 118 w 133"/>
                <a:gd name="T7" fmla="*/ 81 h 172"/>
                <a:gd name="T8" fmla="*/ 132 w 133"/>
                <a:gd name="T9" fmla="*/ 160 h 172"/>
                <a:gd name="T10" fmla="*/ 121 w 133"/>
                <a:gd name="T11" fmla="*/ 169 h 172"/>
                <a:gd name="T12" fmla="*/ 113 w 133"/>
                <a:gd name="T13" fmla="*/ 168 h 172"/>
                <a:gd name="T14" fmla="*/ 108 w 133"/>
                <a:gd name="T15" fmla="*/ 109 h 172"/>
                <a:gd name="T16" fmla="*/ 35 w 133"/>
                <a:gd name="T17" fmla="*/ 48 h 172"/>
                <a:gd name="T18" fmla="*/ 0 w 133"/>
                <a:gd name="T19" fmla="*/ 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72">
                  <a:moveTo>
                    <a:pt x="0" y="51"/>
                  </a:moveTo>
                  <a:cubicBezTo>
                    <a:pt x="11" y="41"/>
                    <a:pt x="22" y="30"/>
                    <a:pt x="34" y="21"/>
                  </a:cubicBezTo>
                  <a:cubicBezTo>
                    <a:pt x="42" y="14"/>
                    <a:pt x="48" y="5"/>
                    <a:pt x="57" y="0"/>
                  </a:cubicBezTo>
                  <a:cubicBezTo>
                    <a:pt x="85" y="21"/>
                    <a:pt x="105" y="49"/>
                    <a:pt x="118" y="81"/>
                  </a:cubicBezTo>
                  <a:cubicBezTo>
                    <a:pt x="128" y="106"/>
                    <a:pt x="133" y="132"/>
                    <a:pt x="132" y="160"/>
                  </a:cubicBezTo>
                  <a:cubicBezTo>
                    <a:pt x="132" y="168"/>
                    <a:pt x="131" y="172"/>
                    <a:pt x="121" y="169"/>
                  </a:cubicBezTo>
                  <a:cubicBezTo>
                    <a:pt x="119" y="168"/>
                    <a:pt x="116" y="168"/>
                    <a:pt x="113" y="168"/>
                  </a:cubicBezTo>
                  <a:cubicBezTo>
                    <a:pt x="114" y="148"/>
                    <a:pt x="112" y="129"/>
                    <a:pt x="108" y="109"/>
                  </a:cubicBezTo>
                  <a:cubicBezTo>
                    <a:pt x="100" y="68"/>
                    <a:pt x="79" y="51"/>
                    <a:pt x="35" y="48"/>
                  </a:cubicBezTo>
                  <a:cubicBezTo>
                    <a:pt x="23" y="47"/>
                    <a:pt x="11" y="49"/>
                    <a:pt x="0" y="51"/>
                  </a:cubicBezTo>
                  <a:close/>
                </a:path>
              </a:pathLst>
            </a:custGeom>
            <a:solidFill>
              <a:srgbClr val="D79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4" name="Freeform 57"/>
            <p:cNvSpPr>
              <a:spLocks/>
            </p:cNvSpPr>
            <p:nvPr/>
          </p:nvSpPr>
          <p:spPr bwMode="auto">
            <a:xfrm>
              <a:off x="4135" y="1699"/>
              <a:ext cx="123" cy="125"/>
            </a:xfrm>
            <a:custGeom>
              <a:avLst/>
              <a:gdLst>
                <a:gd name="T0" fmla="*/ 1 w 154"/>
                <a:gd name="T1" fmla="*/ 105 h 156"/>
                <a:gd name="T2" fmla="*/ 1 w 154"/>
                <a:gd name="T3" fmla="*/ 74 h 156"/>
                <a:gd name="T4" fmla="*/ 40 w 154"/>
                <a:gd name="T5" fmla="*/ 14 h 156"/>
                <a:gd name="T6" fmla="*/ 128 w 154"/>
                <a:gd name="T7" fmla="*/ 15 h 156"/>
                <a:gd name="T8" fmla="*/ 146 w 154"/>
                <a:gd name="T9" fmla="*/ 31 h 156"/>
                <a:gd name="T10" fmla="*/ 150 w 154"/>
                <a:gd name="T11" fmla="*/ 41 h 156"/>
                <a:gd name="T12" fmla="*/ 132 w 154"/>
                <a:gd name="T13" fmla="*/ 44 h 156"/>
                <a:gd name="T14" fmla="*/ 90 w 154"/>
                <a:gd name="T15" fmla="*/ 24 h 156"/>
                <a:gd name="T16" fmla="*/ 38 w 154"/>
                <a:gd name="T17" fmla="*/ 36 h 156"/>
                <a:gd name="T18" fmla="*/ 21 w 154"/>
                <a:gd name="T19" fmla="*/ 71 h 156"/>
                <a:gd name="T20" fmla="*/ 21 w 154"/>
                <a:gd name="T21" fmla="*/ 146 h 156"/>
                <a:gd name="T22" fmla="*/ 11 w 154"/>
                <a:gd name="T23" fmla="*/ 156 h 156"/>
                <a:gd name="T24" fmla="*/ 1 w 154"/>
                <a:gd name="T25" fmla="*/ 146 h 156"/>
                <a:gd name="T26" fmla="*/ 1 w 154"/>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156">
                  <a:moveTo>
                    <a:pt x="1" y="105"/>
                  </a:moveTo>
                  <a:cubicBezTo>
                    <a:pt x="1" y="94"/>
                    <a:pt x="2" y="84"/>
                    <a:pt x="1" y="74"/>
                  </a:cubicBezTo>
                  <a:cubicBezTo>
                    <a:pt x="0" y="44"/>
                    <a:pt x="14" y="25"/>
                    <a:pt x="40" y="14"/>
                  </a:cubicBezTo>
                  <a:cubicBezTo>
                    <a:pt x="69" y="1"/>
                    <a:pt x="99" y="0"/>
                    <a:pt x="128" y="15"/>
                  </a:cubicBezTo>
                  <a:cubicBezTo>
                    <a:pt x="135" y="19"/>
                    <a:pt x="141" y="25"/>
                    <a:pt x="146" y="31"/>
                  </a:cubicBezTo>
                  <a:cubicBezTo>
                    <a:pt x="149" y="34"/>
                    <a:pt x="154" y="38"/>
                    <a:pt x="150" y="41"/>
                  </a:cubicBezTo>
                  <a:cubicBezTo>
                    <a:pt x="145" y="44"/>
                    <a:pt x="138" y="50"/>
                    <a:pt x="132" y="44"/>
                  </a:cubicBezTo>
                  <a:cubicBezTo>
                    <a:pt x="121" y="30"/>
                    <a:pt x="106" y="26"/>
                    <a:pt x="90" y="24"/>
                  </a:cubicBezTo>
                  <a:cubicBezTo>
                    <a:pt x="71" y="22"/>
                    <a:pt x="53" y="25"/>
                    <a:pt x="38" y="36"/>
                  </a:cubicBezTo>
                  <a:cubicBezTo>
                    <a:pt x="27" y="45"/>
                    <a:pt x="21" y="56"/>
                    <a:pt x="21" y="71"/>
                  </a:cubicBezTo>
                  <a:cubicBezTo>
                    <a:pt x="21" y="96"/>
                    <a:pt x="21" y="121"/>
                    <a:pt x="21" y="146"/>
                  </a:cubicBezTo>
                  <a:cubicBezTo>
                    <a:pt x="22" y="155"/>
                    <a:pt x="17" y="155"/>
                    <a:pt x="11" y="156"/>
                  </a:cubicBezTo>
                  <a:cubicBezTo>
                    <a:pt x="3" y="156"/>
                    <a:pt x="1" y="153"/>
                    <a:pt x="1" y="146"/>
                  </a:cubicBezTo>
                  <a:cubicBezTo>
                    <a:pt x="2" y="132"/>
                    <a:pt x="1" y="118"/>
                    <a:pt x="1" y="105"/>
                  </a:cubicBezTo>
                  <a:close/>
                </a:path>
              </a:pathLst>
            </a:custGeom>
            <a:solidFill>
              <a:srgbClr val="BE9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5" name="Freeform 58"/>
            <p:cNvSpPr>
              <a:spLocks/>
            </p:cNvSpPr>
            <p:nvPr/>
          </p:nvSpPr>
          <p:spPr bwMode="auto">
            <a:xfrm>
              <a:off x="3997" y="1703"/>
              <a:ext cx="118" cy="35"/>
            </a:xfrm>
            <a:custGeom>
              <a:avLst/>
              <a:gdLst>
                <a:gd name="T0" fmla="*/ 72 w 147"/>
                <a:gd name="T1" fmla="*/ 0 h 44"/>
                <a:gd name="T2" fmla="*/ 130 w 147"/>
                <a:gd name="T3" fmla="*/ 18 h 44"/>
                <a:gd name="T4" fmla="*/ 137 w 147"/>
                <a:gd name="T5" fmla="*/ 25 h 44"/>
                <a:gd name="T6" fmla="*/ 141 w 147"/>
                <a:gd name="T7" fmla="*/ 37 h 44"/>
                <a:gd name="T8" fmla="*/ 123 w 147"/>
                <a:gd name="T9" fmla="*/ 38 h 44"/>
                <a:gd name="T10" fmla="*/ 35 w 147"/>
                <a:gd name="T11" fmla="*/ 28 h 44"/>
                <a:gd name="T12" fmla="*/ 23 w 147"/>
                <a:gd name="T13" fmla="*/ 39 h 44"/>
                <a:gd name="T14" fmla="*/ 15 w 147"/>
                <a:gd name="T15" fmla="*/ 42 h 44"/>
                <a:gd name="T16" fmla="*/ 11 w 147"/>
                <a:gd name="T17" fmla="*/ 23 h 44"/>
                <a:gd name="T18" fmla="*/ 72 w 147"/>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4">
                  <a:moveTo>
                    <a:pt x="72" y="0"/>
                  </a:moveTo>
                  <a:cubicBezTo>
                    <a:pt x="93" y="1"/>
                    <a:pt x="113" y="5"/>
                    <a:pt x="130" y="18"/>
                  </a:cubicBezTo>
                  <a:cubicBezTo>
                    <a:pt x="132" y="20"/>
                    <a:pt x="136" y="22"/>
                    <a:pt x="137" y="25"/>
                  </a:cubicBezTo>
                  <a:cubicBezTo>
                    <a:pt x="139" y="29"/>
                    <a:pt x="147" y="32"/>
                    <a:pt x="141" y="37"/>
                  </a:cubicBezTo>
                  <a:cubicBezTo>
                    <a:pt x="136" y="44"/>
                    <a:pt x="129" y="44"/>
                    <a:pt x="123" y="38"/>
                  </a:cubicBezTo>
                  <a:cubicBezTo>
                    <a:pt x="103" y="16"/>
                    <a:pt x="57" y="15"/>
                    <a:pt x="35" y="28"/>
                  </a:cubicBezTo>
                  <a:cubicBezTo>
                    <a:pt x="30" y="31"/>
                    <a:pt x="26" y="34"/>
                    <a:pt x="23" y="39"/>
                  </a:cubicBezTo>
                  <a:cubicBezTo>
                    <a:pt x="21" y="43"/>
                    <a:pt x="19" y="43"/>
                    <a:pt x="15" y="42"/>
                  </a:cubicBezTo>
                  <a:cubicBezTo>
                    <a:pt x="1" y="36"/>
                    <a:pt x="0" y="34"/>
                    <a:pt x="11" y="23"/>
                  </a:cubicBezTo>
                  <a:cubicBezTo>
                    <a:pt x="27" y="5"/>
                    <a:pt x="49" y="1"/>
                    <a:pt x="72" y="0"/>
                  </a:cubicBezTo>
                  <a:close/>
                </a:path>
              </a:pathLst>
            </a:custGeom>
            <a:solidFill>
              <a:srgbClr val="CDA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6" name="Freeform 59"/>
            <p:cNvSpPr>
              <a:spLocks/>
            </p:cNvSpPr>
            <p:nvPr/>
          </p:nvSpPr>
          <p:spPr bwMode="auto">
            <a:xfrm>
              <a:off x="4039" y="1743"/>
              <a:ext cx="32" cy="33"/>
            </a:xfrm>
            <a:custGeom>
              <a:avLst/>
              <a:gdLst>
                <a:gd name="T0" fmla="*/ 0 w 40"/>
                <a:gd name="T1" fmla="*/ 20 h 41"/>
                <a:gd name="T2" fmla="*/ 20 w 40"/>
                <a:gd name="T3" fmla="*/ 0 h 41"/>
                <a:gd name="T4" fmla="*/ 40 w 40"/>
                <a:gd name="T5" fmla="*/ 20 h 41"/>
                <a:gd name="T6" fmla="*/ 19 w 40"/>
                <a:gd name="T7" fmla="*/ 4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9"/>
                    <a:pt x="40" y="20"/>
                  </a:cubicBezTo>
                  <a:cubicBezTo>
                    <a:pt x="40" y="31"/>
                    <a:pt x="31" y="41"/>
                    <a:pt x="19" y="40"/>
                  </a:cubicBezTo>
                  <a:cubicBezTo>
                    <a:pt x="8" y="40"/>
                    <a:pt x="0" y="31"/>
                    <a:pt x="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7" name="Freeform 60"/>
            <p:cNvSpPr>
              <a:spLocks/>
            </p:cNvSpPr>
            <p:nvPr/>
          </p:nvSpPr>
          <p:spPr bwMode="auto">
            <a:xfrm>
              <a:off x="4185" y="1743"/>
              <a:ext cx="32" cy="32"/>
            </a:xfrm>
            <a:custGeom>
              <a:avLst/>
              <a:gdLst>
                <a:gd name="T0" fmla="*/ 40 w 40"/>
                <a:gd name="T1" fmla="*/ 20 h 40"/>
                <a:gd name="T2" fmla="*/ 21 w 40"/>
                <a:gd name="T3" fmla="*/ 40 h 40"/>
                <a:gd name="T4" fmla="*/ 0 w 40"/>
                <a:gd name="T5" fmla="*/ 20 h 40"/>
                <a:gd name="T6" fmla="*/ 21 w 40"/>
                <a:gd name="T7" fmla="*/ 0 h 40"/>
                <a:gd name="T8" fmla="*/ 40 w 40"/>
                <a:gd name="T9" fmla="*/ 20 h 40"/>
              </a:gdLst>
              <a:ahLst/>
              <a:cxnLst>
                <a:cxn ang="0">
                  <a:pos x="T0" y="T1"/>
                </a:cxn>
                <a:cxn ang="0">
                  <a:pos x="T2" y="T3"/>
                </a:cxn>
                <a:cxn ang="0">
                  <a:pos x="T4" y="T5"/>
                </a:cxn>
                <a:cxn ang="0">
                  <a:pos x="T6" y="T7"/>
                </a:cxn>
                <a:cxn ang="0">
                  <a:pos x="T8" y="T9"/>
                </a:cxn>
              </a:cxnLst>
              <a:rect l="0" t="0" r="r" b="b"/>
              <a:pathLst>
                <a:path w="40" h="40">
                  <a:moveTo>
                    <a:pt x="40" y="20"/>
                  </a:moveTo>
                  <a:cubicBezTo>
                    <a:pt x="40" y="31"/>
                    <a:pt x="32" y="40"/>
                    <a:pt x="21" y="40"/>
                  </a:cubicBezTo>
                  <a:cubicBezTo>
                    <a:pt x="9" y="40"/>
                    <a:pt x="0" y="31"/>
                    <a:pt x="0" y="20"/>
                  </a:cubicBezTo>
                  <a:cubicBezTo>
                    <a:pt x="0" y="9"/>
                    <a:pt x="10" y="0"/>
                    <a:pt x="21" y="0"/>
                  </a:cubicBezTo>
                  <a:cubicBezTo>
                    <a:pt x="32" y="0"/>
                    <a:pt x="40" y="9"/>
                    <a:pt x="40" y="20"/>
                  </a:cubicBezTo>
                  <a:close/>
                </a:path>
              </a:pathLst>
            </a:custGeom>
            <a:solidFill>
              <a:srgbClr val="3B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8" name="Freeform 61"/>
            <p:cNvSpPr>
              <a:spLocks/>
            </p:cNvSpPr>
            <p:nvPr/>
          </p:nvSpPr>
          <p:spPr bwMode="auto">
            <a:xfrm>
              <a:off x="4273" y="1863"/>
              <a:ext cx="3" cy="1"/>
            </a:xfrm>
            <a:custGeom>
              <a:avLst/>
              <a:gdLst>
                <a:gd name="T0" fmla="*/ 3 w 3"/>
                <a:gd name="T1" fmla="*/ 0 h 1"/>
                <a:gd name="T2" fmla="*/ 0 w 3"/>
                <a:gd name="T3" fmla="*/ 1 h 1"/>
                <a:gd name="T4" fmla="*/ 1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1"/>
                    <a:pt x="1" y="1"/>
                    <a:pt x="0" y="1"/>
                  </a:cubicBezTo>
                  <a:cubicBezTo>
                    <a:pt x="0" y="1"/>
                    <a:pt x="1" y="0"/>
                    <a:pt x="1" y="0"/>
                  </a:cubicBezTo>
                  <a:cubicBezTo>
                    <a:pt x="2" y="0"/>
                    <a:pt x="3" y="0"/>
                    <a:pt x="3" y="0"/>
                  </a:cubicBezTo>
                  <a:close/>
                </a:path>
              </a:pathLst>
            </a:custGeom>
            <a:solidFill>
              <a:srgbClr val="7D5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59" name="Freeform 62"/>
            <p:cNvSpPr>
              <a:spLocks noEditPoints="1"/>
            </p:cNvSpPr>
            <p:nvPr/>
          </p:nvSpPr>
          <p:spPr bwMode="auto">
            <a:xfrm>
              <a:off x="3982" y="1581"/>
              <a:ext cx="293" cy="414"/>
            </a:xfrm>
            <a:custGeom>
              <a:avLst/>
              <a:gdLst>
                <a:gd name="T0" fmla="*/ 365 w 366"/>
                <a:gd name="T1" fmla="*/ 151 h 515"/>
                <a:gd name="T2" fmla="*/ 287 w 366"/>
                <a:gd name="T3" fmla="*/ 31 h 515"/>
                <a:gd name="T4" fmla="*/ 236 w 366"/>
                <a:gd name="T5" fmla="*/ 43 h 515"/>
                <a:gd name="T6" fmla="*/ 148 w 366"/>
                <a:gd name="T7" fmla="*/ 26 h 515"/>
                <a:gd name="T8" fmla="*/ 2 w 366"/>
                <a:gd name="T9" fmla="*/ 113 h 515"/>
                <a:gd name="T10" fmla="*/ 0 w 366"/>
                <a:gd name="T11" fmla="*/ 351 h 515"/>
                <a:gd name="T12" fmla="*/ 7 w 366"/>
                <a:gd name="T13" fmla="*/ 385 h 515"/>
                <a:gd name="T14" fmla="*/ 118 w 366"/>
                <a:gd name="T15" fmla="*/ 497 h 515"/>
                <a:gd name="T16" fmla="*/ 182 w 366"/>
                <a:gd name="T17" fmla="*/ 515 h 515"/>
                <a:gd name="T18" fmla="*/ 334 w 366"/>
                <a:gd name="T19" fmla="*/ 432 h 515"/>
                <a:gd name="T20" fmla="*/ 360 w 366"/>
                <a:gd name="T21" fmla="*/ 377 h 515"/>
                <a:gd name="T22" fmla="*/ 361 w 366"/>
                <a:gd name="T23" fmla="*/ 370 h 515"/>
                <a:gd name="T24" fmla="*/ 364 w 366"/>
                <a:gd name="T25" fmla="*/ 352 h 515"/>
                <a:gd name="T26" fmla="*/ 365 w 366"/>
                <a:gd name="T27" fmla="*/ 351 h 515"/>
                <a:gd name="T28" fmla="*/ 365 w 366"/>
                <a:gd name="T29" fmla="*/ 351 h 515"/>
                <a:gd name="T30" fmla="*/ 274 w 366"/>
                <a:gd name="T31" fmla="*/ 241 h 515"/>
                <a:gd name="T32" fmla="*/ 274 w 366"/>
                <a:gd name="T33" fmla="*/ 201 h 515"/>
                <a:gd name="T34" fmla="*/ 274 w 366"/>
                <a:gd name="T35" fmla="*/ 241 h 515"/>
                <a:gd name="T36" fmla="*/ 192 w 366"/>
                <a:gd name="T37" fmla="*/ 220 h 515"/>
                <a:gd name="T38" fmla="*/ 319 w 366"/>
                <a:gd name="T39" fmla="*/ 161 h 515"/>
                <a:gd name="T40" fmla="*/ 341 w 366"/>
                <a:gd name="T41" fmla="*/ 187 h 515"/>
                <a:gd name="T42" fmla="*/ 281 w 366"/>
                <a:gd name="T43" fmla="*/ 170 h 515"/>
                <a:gd name="T44" fmla="*/ 212 w 366"/>
                <a:gd name="T45" fmla="*/ 217 h 515"/>
                <a:gd name="T46" fmla="*/ 202 w 366"/>
                <a:gd name="T47" fmla="*/ 302 h 515"/>
                <a:gd name="T48" fmla="*/ 192 w 366"/>
                <a:gd name="T49" fmla="*/ 251 h 515"/>
                <a:gd name="T50" fmla="*/ 34 w 366"/>
                <a:gd name="T51" fmla="*/ 193 h 515"/>
                <a:gd name="T52" fmla="*/ 91 w 366"/>
                <a:gd name="T53" fmla="*/ 151 h 515"/>
                <a:gd name="T54" fmla="*/ 156 w 366"/>
                <a:gd name="T55" fmla="*/ 176 h 515"/>
                <a:gd name="T56" fmla="*/ 142 w 366"/>
                <a:gd name="T57" fmla="*/ 189 h 515"/>
                <a:gd name="T58" fmla="*/ 42 w 366"/>
                <a:gd name="T59" fmla="*/ 190 h 515"/>
                <a:gd name="T60" fmla="*/ 71 w 366"/>
                <a:gd name="T61" fmla="*/ 221 h 515"/>
                <a:gd name="T62" fmla="*/ 111 w 366"/>
                <a:gd name="T63" fmla="*/ 221 h 515"/>
                <a:gd name="T64" fmla="*/ 115 w 366"/>
                <a:gd name="T65" fmla="*/ 391 h 515"/>
                <a:gd name="T66" fmla="*/ 116 w 366"/>
                <a:gd name="T67" fmla="*/ 373 h 515"/>
                <a:gd name="T68" fmla="*/ 246 w 366"/>
                <a:gd name="T69" fmla="*/ 373 h 515"/>
                <a:gd name="T70" fmla="*/ 253 w 366"/>
                <a:gd name="T71" fmla="*/ 386 h 515"/>
                <a:gd name="T72" fmla="*/ 115 w 366"/>
                <a:gd name="T73" fmla="*/ 3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 h="515">
                  <a:moveTo>
                    <a:pt x="364" y="288"/>
                  </a:moveTo>
                  <a:cubicBezTo>
                    <a:pt x="364" y="242"/>
                    <a:pt x="365" y="196"/>
                    <a:pt x="365" y="151"/>
                  </a:cubicBezTo>
                  <a:cubicBezTo>
                    <a:pt x="366" y="131"/>
                    <a:pt x="364" y="112"/>
                    <a:pt x="360" y="92"/>
                  </a:cubicBezTo>
                  <a:cubicBezTo>
                    <a:pt x="352" y="51"/>
                    <a:pt x="331" y="34"/>
                    <a:pt x="287" y="31"/>
                  </a:cubicBezTo>
                  <a:cubicBezTo>
                    <a:pt x="275" y="30"/>
                    <a:pt x="263" y="32"/>
                    <a:pt x="252" y="34"/>
                  </a:cubicBezTo>
                  <a:cubicBezTo>
                    <a:pt x="246" y="37"/>
                    <a:pt x="241" y="40"/>
                    <a:pt x="236" y="43"/>
                  </a:cubicBezTo>
                  <a:cubicBezTo>
                    <a:pt x="213" y="54"/>
                    <a:pt x="191" y="51"/>
                    <a:pt x="169" y="39"/>
                  </a:cubicBezTo>
                  <a:cubicBezTo>
                    <a:pt x="162" y="35"/>
                    <a:pt x="154" y="32"/>
                    <a:pt x="148" y="26"/>
                  </a:cubicBezTo>
                  <a:cubicBezTo>
                    <a:pt x="120" y="0"/>
                    <a:pt x="84" y="7"/>
                    <a:pt x="56" y="24"/>
                  </a:cubicBezTo>
                  <a:cubicBezTo>
                    <a:pt x="23" y="44"/>
                    <a:pt x="8" y="75"/>
                    <a:pt x="2" y="113"/>
                  </a:cubicBezTo>
                  <a:cubicBezTo>
                    <a:pt x="1" y="125"/>
                    <a:pt x="1" y="138"/>
                    <a:pt x="0" y="151"/>
                  </a:cubicBezTo>
                  <a:cubicBezTo>
                    <a:pt x="0" y="218"/>
                    <a:pt x="0" y="284"/>
                    <a:pt x="0" y="351"/>
                  </a:cubicBezTo>
                  <a:cubicBezTo>
                    <a:pt x="0" y="351"/>
                    <a:pt x="0" y="352"/>
                    <a:pt x="0" y="352"/>
                  </a:cubicBezTo>
                  <a:cubicBezTo>
                    <a:pt x="1" y="363"/>
                    <a:pt x="4" y="374"/>
                    <a:pt x="7" y="385"/>
                  </a:cubicBezTo>
                  <a:cubicBezTo>
                    <a:pt x="11" y="402"/>
                    <a:pt x="21" y="417"/>
                    <a:pt x="30" y="432"/>
                  </a:cubicBezTo>
                  <a:cubicBezTo>
                    <a:pt x="57" y="457"/>
                    <a:pt x="87" y="477"/>
                    <a:pt x="118" y="497"/>
                  </a:cubicBezTo>
                  <a:cubicBezTo>
                    <a:pt x="138" y="510"/>
                    <a:pt x="160" y="515"/>
                    <a:pt x="182" y="515"/>
                  </a:cubicBezTo>
                  <a:cubicBezTo>
                    <a:pt x="182" y="515"/>
                    <a:pt x="182" y="515"/>
                    <a:pt x="182" y="515"/>
                  </a:cubicBezTo>
                  <a:cubicBezTo>
                    <a:pt x="205" y="515"/>
                    <a:pt x="226" y="510"/>
                    <a:pt x="246" y="497"/>
                  </a:cubicBezTo>
                  <a:cubicBezTo>
                    <a:pt x="277" y="477"/>
                    <a:pt x="307" y="457"/>
                    <a:pt x="334" y="432"/>
                  </a:cubicBezTo>
                  <a:cubicBezTo>
                    <a:pt x="343" y="417"/>
                    <a:pt x="353" y="402"/>
                    <a:pt x="358" y="385"/>
                  </a:cubicBezTo>
                  <a:cubicBezTo>
                    <a:pt x="358" y="382"/>
                    <a:pt x="359" y="380"/>
                    <a:pt x="360" y="377"/>
                  </a:cubicBezTo>
                  <a:cubicBezTo>
                    <a:pt x="360" y="376"/>
                    <a:pt x="361" y="374"/>
                    <a:pt x="361" y="373"/>
                  </a:cubicBezTo>
                  <a:cubicBezTo>
                    <a:pt x="361" y="372"/>
                    <a:pt x="361" y="371"/>
                    <a:pt x="361" y="370"/>
                  </a:cubicBezTo>
                  <a:cubicBezTo>
                    <a:pt x="362" y="365"/>
                    <a:pt x="363" y="360"/>
                    <a:pt x="364" y="354"/>
                  </a:cubicBezTo>
                  <a:cubicBezTo>
                    <a:pt x="364" y="354"/>
                    <a:pt x="364" y="353"/>
                    <a:pt x="364" y="352"/>
                  </a:cubicBezTo>
                  <a:cubicBezTo>
                    <a:pt x="364" y="352"/>
                    <a:pt x="365" y="351"/>
                    <a:pt x="365" y="351"/>
                  </a:cubicBezTo>
                  <a:cubicBezTo>
                    <a:pt x="365" y="351"/>
                    <a:pt x="365" y="351"/>
                    <a:pt x="365" y="351"/>
                  </a:cubicBezTo>
                  <a:cubicBezTo>
                    <a:pt x="365" y="351"/>
                    <a:pt x="365" y="351"/>
                    <a:pt x="365" y="351"/>
                  </a:cubicBezTo>
                  <a:cubicBezTo>
                    <a:pt x="365" y="351"/>
                    <a:pt x="365" y="351"/>
                    <a:pt x="365" y="351"/>
                  </a:cubicBezTo>
                  <a:cubicBezTo>
                    <a:pt x="365" y="330"/>
                    <a:pt x="364" y="309"/>
                    <a:pt x="364" y="288"/>
                  </a:cubicBezTo>
                  <a:close/>
                  <a:moveTo>
                    <a:pt x="274" y="241"/>
                  </a:moveTo>
                  <a:cubicBezTo>
                    <a:pt x="262" y="241"/>
                    <a:pt x="253" y="232"/>
                    <a:pt x="253" y="221"/>
                  </a:cubicBezTo>
                  <a:cubicBezTo>
                    <a:pt x="253" y="210"/>
                    <a:pt x="263" y="201"/>
                    <a:pt x="274" y="201"/>
                  </a:cubicBezTo>
                  <a:cubicBezTo>
                    <a:pt x="285" y="201"/>
                    <a:pt x="293" y="210"/>
                    <a:pt x="293" y="221"/>
                  </a:cubicBezTo>
                  <a:cubicBezTo>
                    <a:pt x="293" y="232"/>
                    <a:pt x="285" y="241"/>
                    <a:pt x="274" y="241"/>
                  </a:cubicBezTo>
                  <a:close/>
                  <a:moveTo>
                    <a:pt x="192" y="251"/>
                  </a:moveTo>
                  <a:cubicBezTo>
                    <a:pt x="192" y="240"/>
                    <a:pt x="193" y="230"/>
                    <a:pt x="192" y="220"/>
                  </a:cubicBezTo>
                  <a:cubicBezTo>
                    <a:pt x="191" y="190"/>
                    <a:pt x="205" y="171"/>
                    <a:pt x="231" y="160"/>
                  </a:cubicBezTo>
                  <a:cubicBezTo>
                    <a:pt x="260" y="147"/>
                    <a:pt x="290" y="146"/>
                    <a:pt x="319" y="161"/>
                  </a:cubicBezTo>
                  <a:cubicBezTo>
                    <a:pt x="326" y="165"/>
                    <a:pt x="332" y="171"/>
                    <a:pt x="337" y="177"/>
                  </a:cubicBezTo>
                  <a:cubicBezTo>
                    <a:pt x="340" y="180"/>
                    <a:pt x="345" y="184"/>
                    <a:pt x="341" y="187"/>
                  </a:cubicBezTo>
                  <a:cubicBezTo>
                    <a:pt x="336" y="190"/>
                    <a:pt x="329" y="196"/>
                    <a:pt x="323" y="190"/>
                  </a:cubicBezTo>
                  <a:cubicBezTo>
                    <a:pt x="312" y="176"/>
                    <a:pt x="297" y="172"/>
                    <a:pt x="281" y="170"/>
                  </a:cubicBezTo>
                  <a:cubicBezTo>
                    <a:pt x="262" y="168"/>
                    <a:pt x="244" y="171"/>
                    <a:pt x="229" y="182"/>
                  </a:cubicBezTo>
                  <a:cubicBezTo>
                    <a:pt x="218" y="191"/>
                    <a:pt x="212" y="202"/>
                    <a:pt x="212" y="217"/>
                  </a:cubicBezTo>
                  <a:cubicBezTo>
                    <a:pt x="212" y="242"/>
                    <a:pt x="212" y="267"/>
                    <a:pt x="212" y="292"/>
                  </a:cubicBezTo>
                  <a:cubicBezTo>
                    <a:pt x="213" y="301"/>
                    <a:pt x="208" y="301"/>
                    <a:pt x="202" y="302"/>
                  </a:cubicBezTo>
                  <a:cubicBezTo>
                    <a:pt x="194" y="302"/>
                    <a:pt x="192" y="299"/>
                    <a:pt x="192" y="292"/>
                  </a:cubicBezTo>
                  <a:cubicBezTo>
                    <a:pt x="193" y="278"/>
                    <a:pt x="192" y="264"/>
                    <a:pt x="192" y="251"/>
                  </a:cubicBezTo>
                  <a:close/>
                  <a:moveTo>
                    <a:pt x="42" y="190"/>
                  </a:moveTo>
                  <a:cubicBezTo>
                    <a:pt x="40" y="194"/>
                    <a:pt x="38" y="194"/>
                    <a:pt x="34" y="193"/>
                  </a:cubicBezTo>
                  <a:cubicBezTo>
                    <a:pt x="20" y="187"/>
                    <a:pt x="19" y="185"/>
                    <a:pt x="30" y="174"/>
                  </a:cubicBezTo>
                  <a:cubicBezTo>
                    <a:pt x="46" y="156"/>
                    <a:pt x="68" y="152"/>
                    <a:pt x="91" y="151"/>
                  </a:cubicBezTo>
                  <a:cubicBezTo>
                    <a:pt x="112" y="152"/>
                    <a:pt x="132" y="156"/>
                    <a:pt x="149" y="169"/>
                  </a:cubicBezTo>
                  <a:cubicBezTo>
                    <a:pt x="151" y="171"/>
                    <a:pt x="155" y="173"/>
                    <a:pt x="156" y="176"/>
                  </a:cubicBezTo>
                  <a:cubicBezTo>
                    <a:pt x="158" y="180"/>
                    <a:pt x="166" y="183"/>
                    <a:pt x="160" y="188"/>
                  </a:cubicBezTo>
                  <a:cubicBezTo>
                    <a:pt x="155" y="195"/>
                    <a:pt x="148" y="195"/>
                    <a:pt x="142" y="189"/>
                  </a:cubicBezTo>
                  <a:cubicBezTo>
                    <a:pt x="122" y="167"/>
                    <a:pt x="76" y="166"/>
                    <a:pt x="54" y="179"/>
                  </a:cubicBezTo>
                  <a:cubicBezTo>
                    <a:pt x="49" y="182"/>
                    <a:pt x="45" y="185"/>
                    <a:pt x="42" y="190"/>
                  </a:cubicBezTo>
                  <a:close/>
                  <a:moveTo>
                    <a:pt x="90" y="241"/>
                  </a:moveTo>
                  <a:cubicBezTo>
                    <a:pt x="79" y="241"/>
                    <a:pt x="71" y="232"/>
                    <a:pt x="71" y="221"/>
                  </a:cubicBezTo>
                  <a:cubicBezTo>
                    <a:pt x="71" y="210"/>
                    <a:pt x="80" y="201"/>
                    <a:pt x="91" y="201"/>
                  </a:cubicBezTo>
                  <a:cubicBezTo>
                    <a:pt x="102" y="201"/>
                    <a:pt x="111" y="210"/>
                    <a:pt x="111" y="221"/>
                  </a:cubicBezTo>
                  <a:cubicBezTo>
                    <a:pt x="111" y="232"/>
                    <a:pt x="102" y="242"/>
                    <a:pt x="90" y="241"/>
                  </a:cubicBezTo>
                  <a:close/>
                  <a:moveTo>
                    <a:pt x="115" y="391"/>
                  </a:moveTo>
                  <a:cubicBezTo>
                    <a:pt x="113" y="389"/>
                    <a:pt x="111" y="386"/>
                    <a:pt x="109" y="384"/>
                  </a:cubicBezTo>
                  <a:cubicBezTo>
                    <a:pt x="105" y="376"/>
                    <a:pt x="107" y="373"/>
                    <a:pt x="116" y="373"/>
                  </a:cubicBezTo>
                  <a:cubicBezTo>
                    <a:pt x="138" y="372"/>
                    <a:pt x="160" y="373"/>
                    <a:pt x="182" y="373"/>
                  </a:cubicBezTo>
                  <a:cubicBezTo>
                    <a:pt x="203" y="373"/>
                    <a:pt x="225" y="373"/>
                    <a:pt x="246" y="373"/>
                  </a:cubicBezTo>
                  <a:cubicBezTo>
                    <a:pt x="250" y="373"/>
                    <a:pt x="254" y="371"/>
                    <a:pt x="257" y="376"/>
                  </a:cubicBezTo>
                  <a:cubicBezTo>
                    <a:pt x="259" y="380"/>
                    <a:pt x="256" y="383"/>
                    <a:pt x="253" y="386"/>
                  </a:cubicBezTo>
                  <a:cubicBezTo>
                    <a:pt x="238" y="405"/>
                    <a:pt x="218" y="415"/>
                    <a:pt x="194" y="417"/>
                  </a:cubicBezTo>
                  <a:cubicBezTo>
                    <a:pt x="164" y="421"/>
                    <a:pt x="136" y="416"/>
                    <a:pt x="115" y="391"/>
                  </a:cubicBezTo>
                  <a:close/>
                </a:path>
              </a:pathLst>
            </a:custGeom>
            <a:solidFill>
              <a:srgbClr val="EACE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0" name="Freeform 63"/>
            <p:cNvSpPr>
              <a:spLocks/>
            </p:cNvSpPr>
            <p:nvPr/>
          </p:nvSpPr>
          <p:spPr bwMode="auto">
            <a:xfrm>
              <a:off x="3941" y="1501"/>
              <a:ext cx="374" cy="363"/>
            </a:xfrm>
            <a:custGeom>
              <a:avLst/>
              <a:gdLst>
                <a:gd name="T0" fmla="*/ 416 w 467"/>
                <a:gd name="T1" fmla="*/ 451 h 452"/>
                <a:gd name="T2" fmla="*/ 415 w 467"/>
                <a:gd name="T3" fmla="*/ 388 h 452"/>
                <a:gd name="T4" fmla="*/ 416 w 467"/>
                <a:gd name="T5" fmla="*/ 251 h 452"/>
                <a:gd name="T6" fmla="*/ 424 w 467"/>
                <a:gd name="T7" fmla="*/ 252 h 452"/>
                <a:gd name="T8" fmla="*/ 435 w 467"/>
                <a:gd name="T9" fmla="*/ 243 h 452"/>
                <a:gd name="T10" fmla="*/ 421 w 467"/>
                <a:gd name="T11" fmla="*/ 164 h 452"/>
                <a:gd name="T12" fmla="*/ 360 w 467"/>
                <a:gd name="T13" fmla="*/ 83 h 452"/>
                <a:gd name="T14" fmla="*/ 355 w 467"/>
                <a:gd name="T15" fmla="*/ 78 h 452"/>
                <a:gd name="T16" fmla="*/ 200 w 467"/>
                <a:gd name="T17" fmla="*/ 40 h 452"/>
                <a:gd name="T18" fmla="*/ 31 w 467"/>
                <a:gd name="T19" fmla="*/ 238 h 452"/>
                <a:gd name="T20" fmla="*/ 45 w 467"/>
                <a:gd name="T21" fmla="*/ 251 h 452"/>
                <a:gd name="T22" fmla="*/ 51 w 467"/>
                <a:gd name="T23" fmla="*/ 251 h 452"/>
                <a:gd name="T24" fmla="*/ 51 w 467"/>
                <a:gd name="T25" fmla="*/ 451 h 452"/>
                <a:gd name="T26" fmla="*/ 50 w 467"/>
                <a:gd name="T27" fmla="*/ 452 h 452"/>
                <a:gd name="T28" fmla="*/ 32 w 467"/>
                <a:gd name="T29" fmla="*/ 448 h 452"/>
                <a:gd name="T30" fmla="*/ 32 w 467"/>
                <a:gd name="T31" fmla="*/ 265 h 452"/>
                <a:gd name="T32" fmla="*/ 21 w 467"/>
                <a:gd name="T33" fmla="*/ 259 h 452"/>
                <a:gd name="T34" fmla="*/ 1 w 467"/>
                <a:gd name="T35" fmla="*/ 269 h 452"/>
                <a:gd name="T36" fmla="*/ 0 w 467"/>
                <a:gd name="T37" fmla="*/ 249 h 452"/>
                <a:gd name="T38" fmla="*/ 3 w 467"/>
                <a:gd name="T39" fmla="*/ 208 h 452"/>
                <a:gd name="T40" fmla="*/ 83 w 467"/>
                <a:gd name="T41" fmla="*/ 63 h 452"/>
                <a:gd name="T42" fmla="*/ 274 w 467"/>
                <a:gd name="T43" fmla="*/ 11 h 452"/>
                <a:gd name="T44" fmla="*/ 383 w 467"/>
                <a:gd name="T45" fmla="*/ 62 h 452"/>
                <a:gd name="T46" fmla="*/ 427 w 467"/>
                <a:gd name="T47" fmla="*/ 112 h 452"/>
                <a:gd name="T48" fmla="*/ 467 w 467"/>
                <a:gd name="T49" fmla="*/ 249 h 452"/>
                <a:gd name="T50" fmla="*/ 466 w 467"/>
                <a:gd name="T51" fmla="*/ 269 h 452"/>
                <a:gd name="T52" fmla="*/ 443 w 467"/>
                <a:gd name="T53" fmla="*/ 257 h 452"/>
                <a:gd name="T54" fmla="*/ 435 w 467"/>
                <a:gd name="T55" fmla="*/ 262 h 452"/>
                <a:gd name="T56" fmla="*/ 435 w 467"/>
                <a:gd name="T57" fmla="*/ 448 h 452"/>
                <a:gd name="T58" fmla="*/ 434 w 467"/>
                <a:gd name="T59" fmla="*/ 449 h 452"/>
                <a:gd name="T60" fmla="*/ 418 w 467"/>
                <a:gd name="T61" fmla="*/ 451 h 452"/>
                <a:gd name="T62" fmla="*/ 416 w 467"/>
                <a:gd name="T63" fmla="*/ 4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452">
                  <a:moveTo>
                    <a:pt x="416" y="451"/>
                  </a:moveTo>
                  <a:cubicBezTo>
                    <a:pt x="416" y="430"/>
                    <a:pt x="415" y="409"/>
                    <a:pt x="415" y="388"/>
                  </a:cubicBezTo>
                  <a:cubicBezTo>
                    <a:pt x="415" y="342"/>
                    <a:pt x="416" y="296"/>
                    <a:pt x="416" y="251"/>
                  </a:cubicBezTo>
                  <a:cubicBezTo>
                    <a:pt x="419" y="251"/>
                    <a:pt x="422" y="251"/>
                    <a:pt x="424" y="252"/>
                  </a:cubicBezTo>
                  <a:cubicBezTo>
                    <a:pt x="434" y="255"/>
                    <a:pt x="435" y="251"/>
                    <a:pt x="435" y="243"/>
                  </a:cubicBezTo>
                  <a:cubicBezTo>
                    <a:pt x="436" y="215"/>
                    <a:pt x="431" y="189"/>
                    <a:pt x="421" y="164"/>
                  </a:cubicBezTo>
                  <a:cubicBezTo>
                    <a:pt x="408" y="132"/>
                    <a:pt x="388" y="104"/>
                    <a:pt x="360" y="83"/>
                  </a:cubicBezTo>
                  <a:cubicBezTo>
                    <a:pt x="359" y="81"/>
                    <a:pt x="357" y="79"/>
                    <a:pt x="355" y="78"/>
                  </a:cubicBezTo>
                  <a:cubicBezTo>
                    <a:pt x="309" y="44"/>
                    <a:pt x="257" y="31"/>
                    <a:pt x="200" y="40"/>
                  </a:cubicBezTo>
                  <a:cubicBezTo>
                    <a:pt x="99" y="56"/>
                    <a:pt x="30" y="145"/>
                    <a:pt x="31" y="238"/>
                  </a:cubicBezTo>
                  <a:cubicBezTo>
                    <a:pt x="31" y="253"/>
                    <a:pt x="31" y="253"/>
                    <a:pt x="45" y="251"/>
                  </a:cubicBezTo>
                  <a:cubicBezTo>
                    <a:pt x="47" y="251"/>
                    <a:pt x="49" y="251"/>
                    <a:pt x="51" y="251"/>
                  </a:cubicBezTo>
                  <a:cubicBezTo>
                    <a:pt x="51" y="318"/>
                    <a:pt x="51" y="384"/>
                    <a:pt x="51" y="451"/>
                  </a:cubicBezTo>
                  <a:cubicBezTo>
                    <a:pt x="50" y="451"/>
                    <a:pt x="50" y="451"/>
                    <a:pt x="50" y="452"/>
                  </a:cubicBezTo>
                  <a:cubicBezTo>
                    <a:pt x="43" y="452"/>
                    <a:pt x="37" y="450"/>
                    <a:pt x="32" y="448"/>
                  </a:cubicBezTo>
                  <a:cubicBezTo>
                    <a:pt x="32" y="387"/>
                    <a:pt x="32" y="326"/>
                    <a:pt x="32" y="265"/>
                  </a:cubicBezTo>
                  <a:cubicBezTo>
                    <a:pt x="32" y="254"/>
                    <a:pt x="31" y="253"/>
                    <a:pt x="21" y="259"/>
                  </a:cubicBezTo>
                  <a:cubicBezTo>
                    <a:pt x="14" y="262"/>
                    <a:pt x="7" y="266"/>
                    <a:pt x="1" y="269"/>
                  </a:cubicBezTo>
                  <a:cubicBezTo>
                    <a:pt x="0" y="262"/>
                    <a:pt x="0" y="256"/>
                    <a:pt x="0" y="249"/>
                  </a:cubicBezTo>
                  <a:cubicBezTo>
                    <a:pt x="1" y="236"/>
                    <a:pt x="1" y="222"/>
                    <a:pt x="3" y="208"/>
                  </a:cubicBezTo>
                  <a:cubicBezTo>
                    <a:pt x="11" y="150"/>
                    <a:pt x="38" y="101"/>
                    <a:pt x="83" y="63"/>
                  </a:cubicBezTo>
                  <a:cubicBezTo>
                    <a:pt x="139" y="16"/>
                    <a:pt x="203" y="0"/>
                    <a:pt x="274" y="11"/>
                  </a:cubicBezTo>
                  <a:cubicBezTo>
                    <a:pt x="315" y="18"/>
                    <a:pt x="351" y="36"/>
                    <a:pt x="383" y="62"/>
                  </a:cubicBezTo>
                  <a:cubicBezTo>
                    <a:pt x="400" y="77"/>
                    <a:pt x="415" y="93"/>
                    <a:pt x="427" y="112"/>
                  </a:cubicBezTo>
                  <a:cubicBezTo>
                    <a:pt x="455" y="153"/>
                    <a:pt x="466" y="199"/>
                    <a:pt x="467" y="249"/>
                  </a:cubicBezTo>
                  <a:cubicBezTo>
                    <a:pt x="466" y="256"/>
                    <a:pt x="466" y="262"/>
                    <a:pt x="466" y="269"/>
                  </a:cubicBezTo>
                  <a:cubicBezTo>
                    <a:pt x="458" y="265"/>
                    <a:pt x="451" y="261"/>
                    <a:pt x="443" y="257"/>
                  </a:cubicBezTo>
                  <a:cubicBezTo>
                    <a:pt x="438" y="254"/>
                    <a:pt x="435" y="255"/>
                    <a:pt x="435" y="262"/>
                  </a:cubicBezTo>
                  <a:cubicBezTo>
                    <a:pt x="435" y="324"/>
                    <a:pt x="435" y="386"/>
                    <a:pt x="435" y="448"/>
                  </a:cubicBezTo>
                  <a:cubicBezTo>
                    <a:pt x="435" y="449"/>
                    <a:pt x="435" y="449"/>
                    <a:pt x="434" y="449"/>
                  </a:cubicBezTo>
                  <a:cubicBezTo>
                    <a:pt x="429" y="450"/>
                    <a:pt x="424" y="452"/>
                    <a:pt x="418" y="451"/>
                  </a:cubicBezTo>
                  <a:cubicBezTo>
                    <a:pt x="418" y="451"/>
                    <a:pt x="417" y="451"/>
                    <a:pt x="416" y="451"/>
                  </a:cubicBezTo>
                  <a:close/>
                </a:path>
              </a:pathLst>
            </a:custGeom>
            <a:solidFill>
              <a:srgbClr val="7C5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1" name="Freeform 64"/>
            <p:cNvSpPr>
              <a:spLocks/>
            </p:cNvSpPr>
            <p:nvPr/>
          </p:nvSpPr>
          <p:spPr bwMode="auto">
            <a:xfrm>
              <a:off x="3908" y="1704"/>
              <a:ext cx="59" cy="157"/>
            </a:xfrm>
            <a:custGeom>
              <a:avLst/>
              <a:gdLst>
                <a:gd name="T0" fmla="*/ 43 w 74"/>
                <a:gd name="T1" fmla="*/ 16 h 195"/>
                <a:gd name="T2" fmla="*/ 63 w 74"/>
                <a:gd name="T3" fmla="*/ 6 h 195"/>
                <a:gd name="T4" fmla="*/ 74 w 74"/>
                <a:gd name="T5" fmla="*/ 12 h 195"/>
                <a:gd name="T6" fmla="*/ 74 w 74"/>
                <a:gd name="T7" fmla="*/ 195 h 195"/>
                <a:gd name="T8" fmla="*/ 2 w 74"/>
                <a:gd name="T9" fmla="*/ 109 h 195"/>
                <a:gd name="T10" fmla="*/ 43 w 74"/>
                <a:gd name="T11" fmla="*/ 16 h 195"/>
              </a:gdLst>
              <a:ahLst/>
              <a:cxnLst>
                <a:cxn ang="0">
                  <a:pos x="T0" y="T1"/>
                </a:cxn>
                <a:cxn ang="0">
                  <a:pos x="T2" y="T3"/>
                </a:cxn>
                <a:cxn ang="0">
                  <a:pos x="T4" y="T5"/>
                </a:cxn>
                <a:cxn ang="0">
                  <a:pos x="T6" y="T7"/>
                </a:cxn>
                <a:cxn ang="0">
                  <a:pos x="T8" y="T9"/>
                </a:cxn>
                <a:cxn ang="0">
                  <a:pos x="T10" y="T11"/>
                </a:cxn>
              </a:cxnLst>
              <a:rect l="0" t="0" r="r" b="b"/>
              <a:pathLst>
                <a:path w="74" h="195">
                  <a:moveTo>
                    <a:pt x="43" y="16"/>
                  </a:moveTo>
                  <a:cubicBezTo>
                    <a:pt x="49" y="13"/>
                    <a:pt x="56" y="9"/>
                    <a:pt x="63" y="6"/>
                  </a:cubicBezTo>
                  <a:cubicBezTo>
                    <a:pt x="73" y="0"/>
                    <a:pt x="74" y="1"/>
                    <a:pt x="74" y="12"/>
                  </a:cubicBezTo>
                  <a:cubicBezTo>
                    <a:pt x="74" y="73"/>
                    <a:pt x="74" y="134"/>
                    <a:pt x="74" y="195"/>
                  </a:cubicBezTo>
                  <a:cubicBezTo>
                    <a:pt x="37" y="186"/>
                    <a:pt x="5" y="147"/>
                    <a:pt x="2" y="109"/>
                  </a:cubicBezTo>
                  <a:cubicBezTo>
                    <a:pt x="0" y="71"/>
                    <a:pt x="14" y="40"/>
                    <a:pt x="43" y="16"/>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2" name="Freeform 65"/>
            <p:cNvSpPr>
              <a:spLocks/>
            </p:cNvSpPr>
            <p:nvPr/>
          </p:nvSpPr>
          <p:spPr bwMode="auto">
            <a:xfrm>
              <a:off x="4289" y="1705"/>
              <a:ext cx="64" cy="156"/>
            </a:xfrm>
            <a:custGeom>
              <a:avLst/>
              <a:gdLst>
                <a:gd name="T0" fmla="*/ 0 w 79"/>
                <a:gd name="T1" fmla="*/ 194 h 194"/>
                <a:gd name="T2" fmla="*/ 0 w 79"/>
                <a:gd name="T3" fmla="*/ 8 h 194"/>
                <a:gd name="T4" fmla="*/ 8 w 79"/>
                <a:gd name="T5" fmla="*/ 3 h 194"/>
                <a:gd name="T6" fmla="*/ 31 w 79"/>
                <a:gd name="T7" fmla="*/ 15 h 194"/>
                <a:gd name="T8" fmla="*/ 69 w 79"/>
                <a:gd name="T9" fmla="*/ 73 h 194"/>
                <a:gd name="T10" fmla="*/ 25 w 79"/>
                <a:gd name="T11" fmla="*/ 183 h 194"/>
                <a:gd name="T12" fmla="*/ 21 w 79"/>
                <a:gd name="T13" fmla="*/ 187 h 194"/>
                <a:gd name="T14" fmla="*/ 0 w 79"/>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4">
                  <a:moveTo>
                    <a:pt x="0" y="194"/>
                  </a:moveTo>
                  <a:cubicBezTo>
                    <a:pt x="0" y="132"/>
                    <a:pt x="0" y="70"/>
                    <a:pt x="0" y="8"/>
                  </a:cubicBezTo>
                  <a:cubicBezTo>
                    <a:pt x="0" y="1"/>
                    <a:pt x="3" y="0"/>
                    <a:pt x="8" y="3"/>
                  </a:cubicBezTo>
                  <a:cubicBezTo>
                    <a:pt x="16" y="7"/>
                    <a:pt x="23" y="11"/>
                    <a:pt x="31" y="15"/>
                  </a:cubicBezTo>
                  <a:cubicBezTo>
                    <a:pt x="49" y="31"/>
                    <a:pt x="63" y="49"/>
                    <a:pt x="69" y="73"/>
                  </a:cubicBezTo>
                  <a:cubicBezTo>
                    <a:pt x="79" y="117"/>
                    <a:pt x="62" y="158"/>
                    <a:pt x="25" y="183"/>
                  </a:cubicBezTo>
                  <a:cubicBezTo>
                    <a:pt x="24" y="184"/>
                    <a:pt x="22" y="185"/>
                    <a:pt x="21" y="187"/>
                  </a:cubicBezTo>
                  <a:cubicBezTo>
                    <a:pt x="14" y="189"/>
                    <a:pt x="7" y="192"/>
                    <a:pt x="0" y="194"/>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3" name="Freeform 66"/>
            <p:cNvSpPr>
              <a:spLocks/>
            </p:cNvSpPr>
            <p:nvPr/>
          </p:nvSpPr>
          <p:spPr bwMode="auto">
            <a:xfrm>
              <a:off x="4188" y="1837"/>
              <a:ext cx="113" cy="75"/>
            </a:xfrm>
            <a:custGeom>
              <a:avLst/>
              <a:gdLst>
                <a:gd name="T0" fmla="*/ 141 w 141"/>
                <a:gd name="T1" fmla="*/ 0 h 93"/>
                <a:gd name="T2" fmla="*/ 133 w 141"/>
                <a:gd name="T3" fmla="*/ 0 h 93"/>
                <a:gd name="T4" fmla="*/ 32 w 141"/>
                <a:gd name="T5" fmla="*/ 72 h 93"/>
                <a:gd name="T6" fmla="*/ 16 w 141"/>
                <a:gd name="T7" fmla="*/ 60 h 93"/>
                <a:gd name="T8" fmla="*/ 0 w 141"/>
                <a:gd name="T9" fmla="*/ 76 h 93"/>
                <a:gd name="T10" fmla="*/ 16 w 141"/>
                <a:gd name="T11" fmla="*/ 93 h 93"/>
                <a:gd name="T12" fmla="*/ 32 w 141"/>
                <a:gd name="T13" fmla="*/ 80 h 93"/>
                <a:gd name="T14" fmla="*/ 141 w 141"/>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93">
                  <a:moveTo>
                    <a:pt x="141" y="0"/>
                  </a:moveTo>
                  <a:cubicBezTo>
                    <a:pt x="133" y="0"/>
                    <a:pt x="133" y="0"/>
                    <a:pt x="133" y="0"/>
                  </a:cubicBezTo>
                  <a:cubicBezTo>
                    <a:pt x="133" y="37"/>
                    <a:pt x="89" y="67"/>
                    <a:pt x="32" y="72"/>
                  </a:cubicBezTo>
                  <a:cubicBezTo>
                    <a:pt x="30" y="65"/>
                    <a:pt x="24" y="60"/>
                    <a:pt x="16" y="60"/>
                  </a:cubicBezTo>
                  <a:cubicBezTo>
                    <a:pt x="7" y="60"/>
                    <a:pt x="0" y="67"/>
                    <a:pt x="0" y="76"/>
                  </a:cubicBezTo>
                  <a:cubicBezTo>
                    <a:pt x="0" y="85"/>
                    <a:pt x="7" y="93"/>
                    <a:pt x="16" y="93"/>
                  </a:cubicBezTo>
                  <a:cubicBezTo>
                    <a:pt x="24" y="93"/>
                    <a:pt x="31" y="87"/>
                    <a:pt x="32" y="80"/>
                  </a:cubicBezTo>
                  <a:cubicBezTo>
                    <a:pt x="94" y="75"/>
                    <a:pt x="141" y="41"/>
                    <a:pt x="141" y="0"/>
                  </a:cubicBezTo>
                  <a:close/>
                </a:path>
              </a:pathLst>
            </a:custGeom>
            <a:solidFill>
              <a:srgbClr val="5A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4" name="Freeform 67"/>
            <p:cNvSpPr>
              <a:spLocks/>
            </p:cNvSpPr>
            <p:nvPr/>
          </p:nvSpPr>
          <p:spPr bwMode="auto">
            <a:xfrm>
              <a:off x="3875" y="1670"/>
              <a:ext cx="137" cy="317"/>
            </a:xfrm>
            <a:custGeom>
              <a:avLst/>
              <a:gdLst>
                <a:gd name="T0" fmla="*/ 76 w 171"/>
                <a:gd name="T1" fmla="*/ 173 h 394"/>
                <a:gd name="T2" fmla="*/ 75 w 171"/>
                <a:gd name="T3" fmla="*/ 147 h 394"/>
                <a:gd name="T4" fmla="*/ 128 w 171"/>
                <a:gd name="T5" fmla="*/ 36 h 394"/>
                <a:gd name="T6" fmla="*/ 119 w 171"/>
                <a:gd name="T7" fmla="*/ 5 h 394"/>
                <a:gd name="T8" fmla="*/ 89 w 171"/>
                <a:gd name="T9" fmla="*/ 14 h 394"/>
                <a:gd name="T10" fmla="*/ 53 w 171"/>
                <a:gd name="T11" fmla="*/ 75 h 394"/>
                <a:gd name="T12" fmla="*/ 13 w 171"/>
                <a:gd name="T13" fmla="*/ 142 h 394"/>
                <a:gd name="T14" fmla="*/ 11 w 171"/>
                <a:gd name="T15" fmla="*/ 206 h 394"/>
                <a:gd name="T16" fmla="*/ 50 w 171"/>
                <a:gd name="T17" fmla="*/ 280 h 394"/>
                <a:gd name="T18" fmla="*/ 52 w 171"/>
                <a:gd name="T19" fmla="*/ 294 h 394"/>
                <a:gd name="T20" fmla="*/ 44 w 171"/>
                <a:gd name="T21" fmla="*/ 325 h 394"/>
                <a:gd name="T22" fmla="*/ 35 w 171"/>
                <a:gd name="T23" fmla="*/ 331 h 394"/>
                <a:gd name="T24" fmla="*/ 24 w 171"/>
                <a:gd name="T25" fmla="*/ 337 h 394"/>
                <a:gd name="T26" fmla="*/ 20 w 171"/>
                <a:gd name="T27" fmla="*/ 353 h 394"/>
                <a:gd name="T28" fmla="*/ 25 w 171"/>
                <a:gd name="T29" fmla="*/ 361 h 394"/>
                <a:gd name="T30" fmla="*/ 150 w 171"/>
                <a:gd name="T31" fmla="*/ 393 h 394"/>
                <a:gd name="T32" fmla="*/ 159 w 171"/>
                <a:gd name="T33" fmla="*/ 388 h 394"/>
                <a:gd name="T34" fmla="*/ 163 w 171"/>
                <a:gd name="T35" fmla="*/ 371 h 394"/>
                <a:gd name="T36" fmla="*/ 157 w 171"/>
                <a:gd name="T37" fmla="*/ 362 h 394"/>
                <a:gd name="T38" fmla="*/ 152 w 171"/>
                <a:gd name="T39" fmla="*/ 352 h 394"/>
                <a:gd name="T40" fmla="*/ 168 w 171"/>
                <a:gd name="T41" fmla="*/ 286 h 394"/>
                <a:gd name="T42" fmla="*/ 76 w 171"/>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 h="394">
                  <a:moveTo>
                    <a:pt x="76" y="173"/>
                  </a:moveTo>
                  <a:cubicBezTo>
                    <a:pt x="71" y="164"/>
                    <a:pt x="71" y="156"/>
                    <a:pt x="75" y="147"/>
                  </a:cubicBezTo>
                  <a:cubicBezTo>
                    <a:pt x="93" y="110"/>
                    <a:pt x="111" y="73"/>
                    <a:pt x="128" y="36"/>
                  </a:cubicBezTo>
                  <a:cubicBezTo>
                    <a:pt x="134" y="24"/>
                    <a:pt x="130" y="12"/>
                    <a:pt x="119" y="5"/>
                  </a:cubicBezTo>
                  <a:cubicBezTo>
                    <a:pt x="109" y="0"/>
                    <a:pt x="96" y="3"/>
                    <a:pt x="89" y="14"/>
                  </a:cubicBezTo>
                  <a:cubicBezTo>
                    <a:pt x="76" y="34"/>
                    <a:pt x="65" y="55"/>
                    <a:pt x="53" y="75"/>
                  </a:cubicBezTo>
                  <a:cubicBezTo>
                    <a:pt x="39" y="97"/>
                    <a:pt x="26" y="119"/>
                    <a:pt x="13" y="142"/>
                  </a:cubicBezTo>
                  <a:cubicBezTo>
                    <a:pt x="1" y="163"/>
                    <a:pt x="0" y="184"/>
                    <a:pt x="11" y="206"/>
                  </a:cubicBezTo>
                  <a:cubicBezTo>
                    <a:pt x="24" y="230"/>
                    <a:pt x="37" y="255"/>
                    <a:pt x="50" y="280"/>
                  </a:cubicBezTo>
                  <a:cubicBezTo>
                    <a:pt x="53" y="285"/>
                    <a:pt x="53" y="289"/>
                    <a:pt x="52" y="294"/>
                  </a:cubicBezTo>
                  <a:cubicBezTo>
                    <a:pt x="49" y="304"/>
                    <a:pt x="46" y="315"/>
                    <a:pt x="44" y="325"/>
                  </a:cubicBezTo>
                  <a:cubicBezTo>
                    <a:pt x="43" y="331"/>
                    <a:pt x="40" y="333"/>
                    <a:pt x="35" y="331"/>
                  </a:cubicBezTo>
                  <a:cubicBezTo>
                    <a:pt x="28" y="328"/>
                    <a:pt x="25" y="330"/>
                    <a:pt x="24" y="337"/>
                  </a:cubicBezTo>
                  <a:cubicBezTo>
                    <a:pt x="23" y="342"/>
                    <a:pt x="22" y="348"/>
                    <a:pt x="20" y="353"/>
                  </a:cubicBezTo>
                  <a:cubicBezTo>
                    <a:pt x="18" y="359"/>
                    <a:pt x="20" y="360"/>
                    <a:pt x="25" y="361"/>
                  </a:cubicBezTo>
                  <a:cubicBezTo>
                    <a:pt x="67" y="372"/>
                    <a:pt x="109" y="382"/>
                    <a:pt x="150" y="393"/>
                  </a:cubicBezTo>
                  <a:cubicBezTo>
                    <a:pt x="156" y="394"/>
                    <a:pt x="158" y="393"/>
                    <a:pt x="159" y="388"/>
                  </a:cubicBezTo>
                  <a:cubicBezTo>
                    <a:pt x="160" y="382"/>
                    <a:pt x="161" y="376"/>
                    <a:pt x="163" y="371"/>
                  </a:cubicBezTo>
                  <a:cubicBezTo>
                    <a:pt x="165" y="365"/>
                    <a:pt x="163" y="362"/>
                    <a:pt x="157" y="362"/>
                  </a:cubicBezTo>
                  <a:cubicBezTo>
                    <a:pt x="150" y="361"/>
                    <a:pt x="150" y="358"/>
                    <a:pt x="152" y="352"/>
                  </a:cubicBezTo>
                  <a:cubicBezTo>
                    <a:pt x="157" y="330"/>
                    <a:pt x="163" y="308"/>
                    <a:pt x="168" y="286"/>
                  </a:cubicBezTo>
                  <a:cubicBezTo>
                    <a:pt x="171" y="274"/>
                    <a:pt x="88" y="194"/>
                    <a:pt x="7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5" name="Freeform 68"/>
            <p:cNvSpPr>
              <a:spLocks/>
            </p:cNvSpPr>
            <p:nvPr/>
          </p:nvSpPr>
          <p:spPr bwMode="auto">
            <a:xfrm>
              <a:off x="4244" y="1670"/>
              <a:ext cx="138" cy="317"/>
            </a:xfrm>
            <a:custGeom>
              <a:avLst/>
              <a:gdLst>
                <a:gd name="T0" fmla="*/ 96 w 172"/>
                <a:gd name="T1" fmla="*/ 173 h 394"/>
                <a:gd name="T2" fmla="*/ 96 w 172"/>
                <a:gd name="T3" fmla="*/ 147 h 394"/>
                <a:gd name="T4" fmla="*/ 43 w 172"/>
                <a:gd name="T5" fmla="*/ 36 h 394"/>
                <a:gd name="T6" fmla="*/ 53 w 172"/>
                <a:gd name="T7" fmla="*/ 5 h 394"/>
                <a:gd name="T8" fmla="*/ 83 w 172"/>
                <a:gd name="T9" fmla="*/ 14 h 394"/>
                <a:gd name="T10" fmla="*/ 119 w 172"/>
                <a:gd name="T11" fmla="*/ 75 h 394"/>
                <a:gd name="T12" fmla="*/ 159 w 172"/>
                <a:gd name="T13" fmla="*/ 142 h 394"/>
                <a:gd name="T14" fmla="*/ 160 w 172"/>
                <a:gd name="T15" fmla="*/ 206 h 394"/>
                <a:gd name="T16" fmla="*/ 121 w 172"/>
                <a:gd name="T17" fmla="*/ 280 h 394"/>
                <a:gd name="T18" fmla="*/ 120 w 172"/>
                <a:gd name="T19" fmla="*/ 294 h 394"/>
                <a:gd name="T20" fmla="*/ 128 w 172"/>
                <a:gd name="T21" fmla="*/ 325 h 394"/>
                <a:gd name="T22" fmla="*/ 137 w 172"/>
                <a:gd name="T23" fmla="*/ 331 h 394"/>
                <a:gd name="T24" fmla="*/ 147 w 172"/>
                <a:gd name="T25" fmla="*/ 337 h 394"/>
                <a:gd name="T26" fmla="*/ 152 w 172"/>
                <a:gd name="T27" fmla="*/ 353 h 394"/>
                <a:gd name="T28" fmla="*/ 146 w 172"/>
                <a:gd name="T29" fmla="*/ 361 h 394"/>
                <a:gd name="T30" fmla="*/ 21 w 172"/>
                <a:gd name="T31" fmla="*/ 393 h 394"/>
                <a:gd name="T32" fmla="*/ 13 w 172"/>
                <a:gd name="T33" fmla="*/ 388 h 394"/>
                <a:gd name="T34" fmla="*/ 9 w 172"/>
                <a:gd name="T35" fmla="*/ 371 h 394"/>
                <a:gd name="T36" fmla="*/ 14 w 172"/>
                <a:gd name="T37" fmla="*/ 362 h 394"/>
                <a:gd name="T38" fmla="*/ 20 w 172"/>
                <a:gd name="T39" fmla="*/ 352 h 394"/>
                <a:gd name="T40" fmla="*/ 3 w 172"/>
                <a:gd name="T41" fmla="*/ 286 h 394"/>
                <a:gd name="T42" fmla="*/ 96 w 172"/>
                <a:gd name="T43" fmla="*/ 1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394">
                  <a:moveTo>
                    <a:pt x="96" y="173"/>
                  </a:moveTo>
                  <a:cubicBezTo>
                    <a:pt x="101" y="164"/>
                    <a:pt x="101" y="156"/>
                    <a:pt x="96" y="147"/>
                  </a:cubicBezTo>
                  <a:cubicBezTo>
                    <a:pt x="78" y="110"/>
                    <a:pt x="61" y="73"/>
                    <a:pt x="43" y="36"/>
                  </a:cubicBezTo>
                  <a:cubicBezTo>
                    <a:pt x="37" y="24"/>
                    <a:pt x="41" y="12"/>
                    <a:pt x="53" y="5"/>
                  </a:cubicBezTo>
                  <a:cubicBezTo>
                    <a:pt x="63" y="0"/>
                    <a:pt x="76" y="3"/>
                    <a:pt x="83" y="14"/>
                  </a:cubicBezTo>
                  <a:cubicBezTo>
                    <a:pt x="95" y="34"/>
                    <a:pt x="107" y="55"/>
                    <a:pt x="119" y="75"/>
                  </a:cubicBezTo>
                  <a:cubicBezTo>
                    <a:pt x="132" y="97"/>
                    <a:pt x="146" y="119"/>
                    <a:pt x="159" y="142"/>
                  </a:cubicBezTo>
                  <a:cubicBezTo>
                    <a:pt x="171" y="163"/>
                    <a:pt x="172" y="184"/>
                    <a:pt x="160" y="206"/>
                  </a:cubicBezTo>
                  <a:cubicBezTo>
                    <a:pt x="147" y="230"/>
                    <a:pt x="135" y="255"/>
                    <a:pt x="121" y="280"/>
                  </a:cubicBezTo>
                  <a:cubicBezTo>
                    <a:pt x="119" y="285"/>
                    <a:pt x="118" y="289"/>
                    <a:pt x="120" y="294"/>
                  </a:cubicBezTo>
                  <a:cubicBezTo>
                    <a:pt x="123" y="304"/>
                    <a:pt x="125" y="315"/>
                    <a:pt x="128" y="325"/>
                  </a:cubicBezTo>
                  <a:cubicBezTo>
                    <a:pt x="129" y="331"/>
                    <a:pt x="131" y="333"/>
                    <a:pt x="137" y="331"/>
                  </a:cubicBezTo>
                  <a:cubicBezTo>
                    <a:pt x="143" y="328"/>
                    <a:pt x="146" y="330"/>
                    <a:pt x="147" y="337"/>
                  </a:cubicBezTo>
                  <a:cubicBezTo>
                    <a:pt x="148" y="342"/>
                    <a:pt x="150" y="348"/>
                    <a:pt x="152" y="353"/>
                  </a:cubicBezTo>
                  <a:cubicBezTo>
                    <a:pt x="153" y="359"/>
                    <a:pt x="151" y="360"/>
                    <a:pt x="146" y="361"/>
                  </a:cubicBezTo>
                  <a:cubicBezTo>
                    <a:pt x="105" y="372"/>
                    <a:pt x="63" y="382"/>
                    <a:pt x="21" y="393"/>
                  </a:cubicBezTo>
                  <a:cubicBezTo>
                    <a:pt x="16" y="394"/>
                    <a:pt x="14" y="393"/>
                    <a:pt x="13" y="388"/>
                  </a:cubicBezTo>
                  <a:cubicBezTo>
                    <a:pt x="12" y="382"/>
                    <a:pt x="11" y="376"/>
                    <a:pt x="9" y="371"/>
                  </a:cubicBezTo>
                  <a:cubicBezTo>
                    <a:pt x="7" y="365"/>
                    <a:pt x="9" y="362"/>
                    <a:pt x="14" y="362"/>
                  </a:cubicBezTo>
                  <a:cubicBezTo>
                    <a:pt x="21" y="361"/>
                    <a:pt x="22" y="358"/>
                    <a:pt x="20" y="352"/>
                  </a:cubicBezTo>
                  <a:cubicBezTo>
                    <a:pt x="14" y="330"/>
                    <a:pt x="9" y="308"/>
                    <a:pt x="3" y="286"/>
                  </a:cubicBezTo>
                  <a:cubicBezTo>
                    <a:pt x="0" y="274"/>
                    <a:pt x="84" y="194"/>
                    <a:pt x="96" y="173"/>
                  </a:cubicBezTo>
                  <a:close/>
                </a:path>
              </a:pathLst>
            </a:custGeom>
            <a:solidFill>
              <a:srgbClr val="D2B6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6" name="Freeform 69"/>
            <p:cNvSpPr>
              <a:spLocks/>
            </p:cNvSpPr>
            <p:nvPr/>
          </p:nvSpPr>
          <p:spPr bwMode="auto">
            <a:xfrm>
              <a:off x="3740" y="1977"/>
              <a:ext cx="177" cy="228"/>
            </a:xfrm>
            <a:custGeom>
              <a:avLst/>
              <a:gdLst>
                <a:gd name="T0" fmla="*/ 137 w 177"/>
                <a:gd name="T1" fmla="*/ 0 h 228"/>
                <a:gd name="T2" fmla="*/ 0 w 177"/>
                <a:gd name="T3" fmla="*/ 228 h 228"/>
                <a:gd name="T4" fmla="*/ 177 w 177"/>
                <a:gd name="T5" fmla="*/ 228 h 228"/>
                <a:gd name="T6" fmla="*/ 137 w 177"/>
                <a:gd name="T7" fmla="*/ 0 h 228"/>
              </a:gdLst>
              <a:ahLst/>
              <a:cxnLst>
                <a:cxn ang="0">
                  <a:pos x="T0" y="T1"/>
                </a:cxn>
                <a:cxn ang="0">
                  <a:pos x="T2" y="T3"/>
                </a:cxn>
                <a:cxn ang="0">
                  <a:pos x="T4" y="T5"/>
                </a:cxn>
                <a:cxn ang="0">
                  <a:pos x="T6" y="T7"/>
                </a:cxn>
              </a:cxnLst>
              <a:rect l="0" t="0" r="r" b="b"/>
              <a:pathLst>
                <a:path w="177" h="228">
                  <a:moveTo>
                    <a:pt x="137" y="0"/>
                  </a:moveTo>
                  <a:lnTo>
                    <a:pt x="0" y="228"/>
                  </a:lnTo>
                  <a:lnTo>
                    <a:pt x="177" y="228"/>
                  </a:lnTo>
                  <a:lnTo>
                    <a:pt x="137"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7" name="Freeform 70"/>
            <p:cNvSpPr>
              <a:spLocks/>
            </p:cNvSpPr>
            <p:nvPr/>
          </p:nvSpPr>
          <p:spPr bwMode="auto">
            <a:xfrm>
              <a:off x="4340" y="1977"/>
              <a:ext cx="177" cy="228"/>
            </a:xfrm>
            <a:custGeom>
              <a:avLst/>
              <a:gdLst>
                <a:gd name="T0" fmla="*/ 38 w 177"/>
                <a:gd name="T1" fmla="*/ 0 h 228"/>
                <a:gd name="T2" fmla="*/ 177 w 177"/>
                <a:gd name="T3" fmla="*/ 228 h 228"/>
                <a:gd name="T4" fmla="*/ 0 w 177"/>
                <a:gd name="T5" fmla="*/ 228 h 228"/>
                <a:gd name="T6" fmla="*/ 38 w 177"/>
                <a:gd name="T7" fmla="*/ 0 h 228"/>
              </a:gdLst>
              <a:ahLst/>
              <a:cxnLst>
                <a:cxn ang="0">
                  <a:pos x="T0" y="T1"/>
                </a:cxn>
                <a:cxn ang="0">
                  <a:pos x="T2" y="T3"/>
                </a:cxn>
                <a:cxn ang="0">
                  <a:pos x="T4" y="T5"/>
                </a:cxn>
                <a:cxn ang="0">
                  <a:pos x="T6" y="T7"/>
                </a:cxn>
              </a:cxnLst>
              <a:rect l="0" t="0" r="r" b="b"/>
              <a:pathLst>
                <a:path w="177" h="228">
                  <a:moveTo>
                    <a:pt x="38" y="0"/>
                  </a:moveTo>
                  <a:lnTo>
                    <a:pt x="177" y="228"/>
                  </a:lnTo>
                  <a:lnTo>
                    <a:pt x="0" y="228"/>
                  </a:lnTo>
                  <a:lnTo>
                    <a:pt x="38" y="0"/>
                  </a:lnTo>
                  <a:close/>
                </a:path>
              </a:pathLst>
            </a:custGeom>
            <a:solidFill>
              <a:srgbClr val="00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8" name="Rectangle 71"/>
            <p:cNvSpPr>
              <a:spLocks noChangeArrowheads="1"/>
            </p:cNvSpPr>
            <p:nvPr/>
          </p:nvSpPr>
          <p:spPr bwMode="auto">
            <a:xfrm>
              <a:off x="3865" y="1928"/>
              <a:ext cx="526" cy="278"/>
            </a:xfrm>
            <a:prstGeom prst="rect">
              <a:avLst/>
            </a:prstGeom>
            <a:solidFill>
              <a:srgbClr val="C8CA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69" name="Oval 72"/>
            <p:cNvSpPr>
              <a:spLocks noChangeArrowheads="1"/>
            </p:cNvSpPr>
            <p:nvPr/>
          </p:nvSpPr>
          <p:spPr bwMode="auto">
            <a:xfrm>
              <a:off x="4093" y="2032"/>
              <a:ext cx="70" cy="70"/>
            </a:xfrm>
            <a:prstGeom prst="ellipse">
              <a:avLst/>
            </a:prstGeom>
            <a:solidFill>
              <a:srgbClr val="EAEB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70" name="Freeform 73"/>
            <p:cNvSpPr>
              <a:spLocks noEditPoints="1"/>
            </p:cNvSpPr>
            <p:nvPr/>
          </p:nvSpPr>
          <p:spPr bwMode="auto">
            <a:xfrm>
              <a:off x="3821" y="1445"/>
              <a:ext cx="75" cy="125"/>
            </a:xfrm>
            <a:custGeom>
              <a:avLst/>
              <a:gdLst>
                <a:gd name="T0" fmla="*/ 26 w 93"/>
                <a:gd name="T1" fmla="*/ 110 h 156"/>
                <a:gd name="T2" fmla="*/ 26 w 93"/>
                <a:gd name="T3" fmla="*/ 96 h 156"/>
                <a:gd name="T4" fmla="*/ 26 w 93"/>
                <a:gd name="T5" fmla="*/ 90 h 156"/>
                <a:gd name="T6" fmla="*/ 64 w 93"/>
                <a:gd name="T7" fmla="*/ 46 h 156"/>
                <a:gd name="T8" fmla="*/ 38 w 93"/>
                <a:gd name="T9" fmla="*/ 26 h 156"/>
                <a:gd name="T10" fmla="*/ 5 w 93"/>
                <a:gd name="T11" fmla="*/ 29 h 156"/>
                <a:gd name="T12" fmla="*/ 0 w 93"/>
                <a:gd name="T13" fmla="*/ 5 h 156"/>
                <a:gd name="T14" fmla="*/ 41 w 93"/>
                <a:gd name="T15" fmla="*/ 0 h 156"/>
                <a:gd name="T16" fmla="*/ 93 w 93"/>
                <a:gd name="T17" fmla="*/ 46 h 156"/>
                <a:gd name="T18" fmla="*/ 50 w 93"/>
                <a:gd name="T19" fmla="*/ 98 h 156"/>
                <a:gd name="T20" fmla="*/ 49 w 93"/>
                <a:gd name="T21" fmla="*/ 110 h 156"/>
                <a:gd name="T22" fmla="*/ 26 w 93"/>
                <a:gd name="T23" fmla="*/ 110 h 156"/>
                <a:gd name="T24" fmla="*/ 38 w 93"/>
                <a:gd name="T25" fmla="*/ 123 h 156"/>
                <a:gd name="T26" fmla="*/ 53 w 93"/>
                <a:gd name="T27" fmla="*/ 140 h 156"/>
                <a:gd name="T28" fmla="*/ 38 w 93"/>
                <a:gd name="T29" fmla="*/ 156 h 156"/>
                <a:gd name="T30" fmla="*/ 23 w 93"/>
                <a:gd name="T31" fmla="*/ 140 h 156"/>
                <a:gd name="T32" fmla="*/ 38 w 93"/>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4" y="28"/>
                    <a:pt x="5" y="29"/>
                  </a:cubicBezTo>
                  <a:cubicBezTo>
                    <a:pt x="0" y="5"/>
                    <a:pt x="0" y="5"/>
                    <a:pt x="0" y="5"/>
                  </a:cubicBezTo>
                  <a:cubicBezTo>
                    <a:pt x="12" y="2"/>
                    <a:pt x="27" y="0"/>
                    <a:pt x="41" y="0"/>
                  </a:cubicBezTo>
                  <a:cubicBezTo>
                    <a:pt x="72" y="0"/>
                    <a:pt x="93" y="6"/>
                    <a:pt x="93" y="46"/>
                  </a:cubicBezTo>
                  <a:cubicBezTo>
                    <a:pt x="93" y="99"/>
                    <a:pt x="51" y="79"/>
                    <a:pt x="50" y="98"/>
                  </a:cubicBezTo>
                  <a:cubicBezTo>
                    <a:pt x="49" y="110"/>
                    <a:pt x="49" y="110"/>
                    <a:pt x="49" y="110"/>
                  </a:cubicBezTo>
                  <a:lnTo>
                    <a:pt x="26" y="110"/>
                  </a:lnTo>
                  <a:close/>
                  <a:moveTo>
                    <a:pt x="38" y="123"/>
                  </a:moveTo>
                  <a:cubicBezTo>
                    <a:pt x="50" y="123"/>
                    <a:pt x="53" y="128"/>
                    <a:pt x="53" y="140"/>
                  </a:cubicBezTo>
                  <a:cubicBezTo>
                    <a:pt x="53" y="152"/>
                    <a:pt x="50" y="156"/>
                    <a:pt x="38" y="156"/>
                  </a:cubicBezTo>
                  <a:cubicBezTo>
                    <a:pt x="26" y="156"/>
                    <a:pt x="23" y="152"/>
                    <a:pt x="23" y="140"/>
                  </a:cubicBezTo>
                  <a:cubicBezTo>
                    <a:pt x="23"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71" name="Freeform 74"/>
            <p:cNvSpPr>
              <a:spLocks noEditPoints="1"/>
            </p:cNvSpPr>
            <p:nvPr/>
          </p:nvSpPr>
          <p:spPr bwMode="auto">
            <a:xfrm>
              <a:off x="4434" y="1445"/>
              <a:ext cx="74" cy="125"/>
            </a:xfrm>
            <a:custGeom>
              <a:avLst/>
              <a:gdLst>
                <a:gd name="T0" fmla="*/ 26 w 92"/>
                <a:gd name="T1" fmla="*/ 110 h 156"/>
                <a:gd name="T2" fmla="*/ 26 w 92"/>
                <a:gd name="T3" fmla="*/ 96 h 156"/>
                <a:gd name="T4" fmla="*/ 26 w 92"/>
                <a:gd name="T5" fmla="*/ 90 h 156"/>
                <a:gd name="T6" fmla="*/ 64 w 92"/>
                <a:gd name="T7" fmla="*/ 46 h 156"/>
                <a:gd name="T8" fmla="*/ 38 w 92"/>
                <a:gd name="T9" fmla="*/ 26 h 156"/>
                <a:gd name="T10" fmla="*/ 5 w 92"/>
                <a:gd name="T11" fmla="*/ 29 h 156"/>
                <a:gd name="T12" fmla="*/ 0 w 92"/>
                <a:gd name="T13" fmla="*/ 5 h 156"/>
                <a:gd name="T14" fmla="*/ 41 w 92"/>
                <a:gd name="T15" fmla="*/ 0 h 156"/>
                <a:gd name="T16" fmla="*/ 92 w 92"/>
                <a:gd name="T17" fmla="*/ 46 h 156"/>
                <a:gd name="T18" fmla="*/ 50 w 92"/>
                <a:gd name="T19" fmla="*/ 98 h 156"/>
                <a:gd name="T20" fmla="*/ 49 w 92"/>
                <a:gd name="T21" fmla="*/ 110 h 156"/>
                <a:gd name="T22" fmla="*/ 26 w 92"/>
                <a:gd name="T23" fmla="*/ 110 h 156"/>
                <a:gd name="T24" fmla="*/ 38 w 92"/>
                <a:gd name="T25" fmla="*/ 123 h 156"/>
                <a:gd name="T26" fmla="*/ 53 w 92"/>
                <a:gd name="T27" fmla="*/ 140 h 156"/>
                <a:gd name="T28" fmla="*/ 38 w 92"/>
                <a:gd name="T29" fmla="*/ 156 h 156"/>
                <a:gd name="T30" fmla="*/ 22 w 92"/>
                <a:gd name="T31" fmla="*/ 140 h 156"/>
                <a:gd name="T32" fmla="*/ 38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6" y="96"/>
                    <a:pt x="26" y="96"/>
                    <a:pt x="26" y="96"/>
                  </a:cubicBezTo>
                  <a:cubicBezTo>
                    <a:pt x="26" y="94"/>
                    <a:pt x="26" y="91"/>
                    <a:pt x="26" y="90"/>
                  </a:cubicBezTo>
                  <a:cubicBezTo>
                    <a:pt x="26" y="52"/>
                    <a:pt x="64" y="81"/>
                    <a:pt x="64" y="46"/>
                  </a:cubicBezTo>
                  <a:cubicBezTo>
                    <a:pt x="64" y="31"/>
                    <a:pt x="58" y="26"/>
                    <a:pt x="38" y="26"/>
                  </a:cubicBezTo>
                  <a:cubicBezTo>
                    <a:pt x="25" y="26"/>
                    <a:pt x="13" y="28"/>
                    <a:pt x="5" y="29"/>
                  </a:cubicBezTo>
                  <a:cubicBezTo>
                    <a:pt x="0" y="5"/>
                    <a:pt x="0" y="5"/>
                    <a:pt x="0" y="5"/>
                  </a:cubicBezTo>
                  <a:cubicBezTo>
                    <a:pt x="11" y="2"/>
                    <a:pt x="26" y="0"/>
                    <a:pt x="41" y="0"/>
                  </a:cubicBezTo>
                  <a:cubicBezTo>
                    <a:pt x="72" y="0"/>
                    <a:pt x="92" y="6"/>
                    <a:pt x="92" y="46"/>
                  </a:cubicBezTo>
                  <a:cubicBezTo>
                    <a:pt x="92" y="99"/>
                    <a:pt x="50" y="79"/>
                    <a:pt x="50" y="98"/>
                  </a:cubicBezTo>
                  <a:cubicBezTo>
                    <a:pt x="49" y="110"/>
                    <a:pt x="49" y="110"/>
                    <a:pt x="49" y="110"/>
                  </a:cubicBezTo>
                  <a:lnTo>
                    <a:pt x="26" y="110"/>
                  </a:lnTo>
                  <a:close/>
                  <a:moveTo>
                    <a:pt x="38" y="123"/>
                  </a:moveTo>
                  <a:cubicBezTo>
                    <a:pt x="49" y="123"/>
                    <a:pt x="53" y="128"/>
                    <a:pt x="53" y="140"/>
                  </a:cubicBezTo>
                  <a:cubicBezTo>
                    <a:pt x="53" y="152"/>
                    <a:pt x="50" y="156"/>
                    <a:pt x="38" y="156"/>
                  </a:cubicBezTo>
                  <a:cubicBezTo>
                    <a:pt x="26" y="156"/>
                    <a:pt x="22" y="152"/>
                    <a:pt x="22" y="140"/>
                  </a:cubicBezTo>
                  <a:cubicBezTo>
                    <a:pt x="22" y="128"/>
                    <a:pt x="26" y="123"/>
                    <a:pt x="38"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72" name="Freeform 75"/>
            <p:cNvSpPr>
              <a:spLocks noEditPoints="1"/>
            </p:cNvSpPr>
            <p:nvPr/>
          </p:nvSpPr>
          <p:spPr bwMode="auto">
            <a:xfrm>
              <a:off x="5047" y="1445"/>
              <a:ext cx="74" cy="125"/>
            </a:xfrm>
            <a:custGeom>
              <a:avLst/>
              <a:gdLst>
                <a:gd name="T0" fmla="*/ 26 w 92"/>
                <a:gd name="T1" fmla="*/ 110 h 156"/>
                <a:gd name="T2" fmla="*/ 25 w 92"/>
                <a:gd name="T3" fmla="*/ 96 h 156"/>
                <a:gd name="T4" fmla="*/ 25 w 92"/>
                <a:gd name="T5" fmla="*/ 90 h 156"/>
                <a:gd name="T6" fmla="*/ 63 w 92"/>
                <a:gd name="T7" fmla="*/ 46 h 156"/>
                <a:gd name="T8" fmla="*/ 37 w 92"/>
                <a:gd name="T9" fmla="*/ 26 h 156"/>
                <a:gd name="T10" fmla="*/ 4 w 92"/>
                <a:gd name="T11" fmla="*/ 29 h 156"/>
                <a:gd name="T12" fmla="*/ 0 w 92"/>
                <a:gd name="T13" fmla="*/ 5 h 156"/>
                <a:gd name="T14" fmla="*/ 41 w 92"/>
                <a:gd name="T15" fmla="*/ 0 h 156"/>
                <a:gd name="T16" fmla="*/ 92 w 92"/>
                <a:gd name="T17" fmla="*/ 46 h 156"/>
                <a:gd name="T18" fmla="*/ 49 w 92"/>
                <a:gd name="T19" fmla="*/ 98 h 156"/>
                <a:gd name="T20" fmla="*/ 49 w 92"/>
                <a:gd name="T21" fmla="*/ 110 h 156"/>
                <a:gd name="T22" fmla="*/ 26 w 92"/>
                <a:gd name="T23" fmla="*/ 110 h 156"/>
                <a:gd name="T24" fmla="*/ 37 w 92"/>
                <a:gd name="T25" fmla="*/ 123 h 156"/>
                <a:gd name="T26" fmla="*/ 53 w 92"/>
                <a:gd name="T27" fmla="*/ 140 h 156"/>
                <a:gd name="T28" fmla="*/ 37 w 92"/>
                <a:gd name="T29" fmla="*/ 156 h 156"/>
                <a:gd name="T30" fmla="*/ 22 w 92"/>
                <a:gd name="T31" fmla="*/ 140 h 156"/>
                <a:gd name="T32" fmla="*/ 37 w 92"/>
                <a:gd name="T33"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6">
                  <a:moveTo>
                    <a:pt x="26" y="110"/>
                  </a:moveTo>
                  <a:cubicBezTo>
                    <a:pt x="25" y="96"/>
                    <a:pt x="25" y="96"/>
                    <a:pt x="25" y="96"/>
                  </a:cubicBezTo>
                  <a:cubicBezTo>
                    <a:pt x="25" y="94"/>
                    <a:pt x="25" y="91"/>
                    <a:pt x="25" y="90"/>
                  </a:cubicBezTo>
                  <a:cubicBezTo>
                    <a:pt x="25" y="52"/>
                    <a:pt x="63" y="81"/>
                    <a:pt x="63" y="46"/>
                  </a:cubicBezTo>
                  <a:cubicBezTo>
                    <a:pt x="63" y="31"/>
                    <a:pt x="58" y="26"/>
                    <a:pt x="37" y="26"/>
                  </a:cubicBezTo>
                  <a:cubicBezTo>
                    <a:pt x="25" y="26"/>
                    <a:pt x="13" y="28"/>
                    <a:pt x="4" y="29"/>
                  </a:cubicBezTo>
                  <a:cubicBezTo>
                    <a:pt x="0" y="5"/>
                    <a:pt x="0" y="5"/>
                    <a:pt x="0" y="5"/>
                  </a:cubicBezTo>
                  <a:cubicBezTo>
                    <a:pt x="11" y="2"/>
                    <a:pt x="26" y="0"/>
                    <a:pt x="41" y="0"/>
                  </a:cubicBezTo>
                  <a:cubicBezTo>
                    <a:pt x="71" y="0"/>
                    <a:pt x="92" y="6"/>
                    <a:pt x="92" y="46"/>
                  </a:cubicBezTo>
                  <a:cubicBezTo>
                    <a:pt x="92" y="99"/>
                    <a:pt x="50" y="79"/>
                    <a:pt x="49" y="98"/>
                  </a:cubicBezTo>
                  <a:cubicBezTo>
                    <a:pt x="49" y="110"/>
                    <a:pt x="49" y="110"/>
                    <a:pt x="49" y="110"/>
                  </a:cubicBezTo>
                  <a:lnTo>
                    <a:pt x="26" y="110"/>
                  </a:lnTo>
                  <a:close/>
                  <a:moveTo>
                    <a:pt x="37" y="123"/>
                  </a:moveTo>
                  <a:cubicBezTo>
                    <a:pt x="49" y="123"/>
                    <a:pt x="53" y="128"/>
                    <a:pt x="53" y="140"/>
                  </a:cubicBezTo>
                  <a:cubicBezTo>
                    <a:pt x="53" y="152"/>
                    <a:pt x="49" y="156"/>
                    <a:pt x="37" y="156"/>
                  </a:cubicBezTo>
                  <a:cubicBezTo>
                    <a:pt x="26" y="156"/>
                    <a:pt x="22" y="152"/>
                    <a:pt x="22" y="140"/>
                  </a:cubicBezTo>
                  <a:cubicBezTo>
                    <a:pt x="22" y="128"/>
                    <a:pt x="26" y="123"/>
                    <a:pt x="37" y="123"/>
                  </a:cubicBezTo>
                  <a:close/>
                </a:path>
              </a:pathLst>
            </a:custGeom>
            <a:solidFill>
              <a:srgbClr val="18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grpSp>
      <p:grpSp>
        <p:nvGrpSpPr>
          <p:cNvPr id="60" name="Group 53"/>
          <p:cNvGrpSpPr>
            <a:grpSpLocks noChangeAspect="1"/>
          </p:cNvGrpSpPr>
          <p:nvPr/>
        </p:nvGrpSpPr>
        <p:grpSpPr bwMode="auto">
          <a:xfrm>
            <a:off x="2872645" y="3765691"/>
            <a:ext cx="656834" cy="568664"/>
            <a:chOff x="2581" y="1069"/>
            <a:chExt cx="2518" cy="2180"/>
          </a:xfrm>
        </p:grpSpPr>
        <p:sp>
          <p:nvSpPr>
            <p:cNvPr id="72" name="Rectangle 54"/>
            <p:cNvSpPr>
              <a:spLocks noChangeArrowheads="1"/>
            </p:cNvSpPr>
            <p:nvPr/>
          </p:nvSpPr>
          <p:spPr bwMode="auto">
            <a:xfrm>
              <a:off x="3285" y="2735"/>
              <a:ext cx="277" cy="61"/>
            </a:xfrm>
            <a:prstGeom prst="rect">
              <a:avLst/>
            </a:prstGeom>
            <a:solidFill>
              <a:srgbClr val="070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73" name="Rectangle 55"/>
            <p:cNvSpPr>
              <a:spLocks noChangeArrowheads="1"/>
            </p:cNvSpPr>
            <p:nvPr/>
          </p:nvSpPr>
          <p:spPr bwMode="auto">
            <a:xfrm>
              <a:off x="3562" y="2735"/>
              <a:ext cx="279" cy="61"/>
            </a:xfrm>
            <a:prstGeom prst="rect">
              <a:avLst/>
            </a:prstGeom>
            <a:solidFill>
              <a:srgbClr val="DF20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74" name="Rectangle 56"/>
            <p:cNvSpPr>
              <a:spLocks noChangeArrowheads="1"/>
            </p:cNvSpPr>
            <p:nvPr/>
          </p:nvSpPr>
          <p:spPr bwMode="auto">
            <a:xfrm>
              <a:off x="3841" y="2735"/>
              <a:ext cx="277" cy="61"/>
            </a:xfrm>
            <a:prstGeom prst="rect">
              <a:avLst/>
            </a:prstGeom>
            <a:solidFill>
              <a:srgbClr val="110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75" name="Rectangle 57"/>
            <p:cNvSpPr>
              <a:spLocks noChangeArrowheads="1"/>
            </p:cNvSpPr>
            <p:nvPr/>
          </p:nvSpPr>
          <p:spPr bwMode="auto">
            <a:xfrm>
              <a:off x="4118" y="2735"/>
              <a:ext cx="277" cy="61"/>
            </a:xfrm>
            <a:prstGeom prst="rect">
              <a:avLst/>
            </a:prstGeom>
            <a:solidFill>
              <a:srgbClr val="61B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76" name="Rectangle 58"/>
            <p:cNvSpPr>
              <a:spLocks noChangeArrowheads="1"/>
            </p:cNvSpPr>
            <p:nvPr/>
          </p:nvSpPr>
          <p:spPr bwMode="auto">
            <a:xfrm>
              <a:off x="4395" y="2735"/>
              <a:ext cx="242" cy="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77" name="Freeform 59"/>
            <p:cNvSpPr>
              <a:spLocks/>
            </p:cNvSpPr>
            <p:nvPr/>
          </p:nvSpPr>
          <p:spPr bwMode="auto">
            <a:xfrm>
              <a:off x="3285" y="1894"/>
              <a:ext cx="277" cy="841"/>
            </a:xfrm>
            <a:custGeom>
              <a:avLst/>
              <a:gdLst>
                <a:gd name="T0" fmla="*/ 0 w 277"/>
                <a:gd name="T1" fmla="*/ 841 h 841"/>
                <a:gd name="T2" fmla="*/ 277 w 277"/>
                <a:gd name="T3" fmla="*/ 841 h 841"/>
                <a:gd name="T4" fmla="*/ 277 w 277"/>
                <a:gd name="T5" fmla="*/ 831 h 841"/>
                <a:gd name="T6" fmla="*/ 277 w 277"/>
                <a:gd name="T7" fmla="*/ 684 h 841"/>
                <a:gd name="T8" fmla="*/ 33 w 277"/>
                <a:gd name="T9" fmla="*/ 684 h 841"/>
                <a:gd name="T10" fmla="*/ 33 w 277"/>
                <a:gd name="T11" fmla="*/ 341 h 841"/>
                <a:gd name="T12" fmla="*/ 277 w 277"/>
                <a:gd name="T13" fmla="*/ 341 h 841"/>
                <a:gd name="T14" fmla="*/ 277 w 277"/>
                <a:gd name="T15" fmla="*/ 0 h 841"/>
                <a:gd name="T16" fmla="*/ 0 w 277"/>
                <a:gd name="T17" fmla="*/ 0 h 841"/>
                <a:gd name="T18" fmla="*/ 0 w 277"/>
                <a:gd name="T19" fmla="*/ 831 h 841"/>
                <a:gd name="T20" fmla="*/ 0 w 277"/>
                <a:gd name="T21"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841">
                  <a:moveTo>
                    <a:pt x="0" y="841"/>
                  </a:moveTo>
                  <a:lnTo>
                    <a:pt x="277" y="841"/>
                  </a:lnTo>
                  <a:lnTo>
                    <a:pt x="277" y="831"/>
                  </a:lnTo>
                  <a:lnTo>
                    <a:pt x="277" y="684"/>
                  </a:lnTo>
                  <a:lnTo>
                    <a:pt x="33" y="684"/>
                  </a:lnTo>
                  <a:lnTo>
                    <a:pt x="33" y="341"/>
                  </a:lnTo>
                  <a:lnTo>
                    <a:pt x="277" y="341"/>
                  </a:lnTo>
                  <a:lnTo>
                    <a:pt x="277" y="0"/>
                  </a:lnTo>
                  <a:lnTo>
                    <a:pt x="0" y="0"/>
                  </a:lnTo>
                  <a:lnTo>
                    <a:pt x="0" y="831"/>
                  </a:lnTo>
                  <a:lnTo>
                    <a:pt x="0" y="841"/>
                  </a:lnTo>
                  <a:close/>
                </a:path>
              </a:pathLst>
            </a:custGeom>
            <a:solidFill>
              <a:srgbClr val="FCEF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78" name="Rectangle 60"/>
            <p:cNvSpPr>
              <a:spLocks noChangeArrowheads="1"/>
            </p:cNvSpPr>
            <p:nvPr/>
          </p:nvSpPr>
          <p:spPr bwMode="auto">
            <a:xfrm>
              <a:off x="3046" y="2735"/>
              <a:ext cx="239" cy="61"/>
            </a:xfrm>
            <a:prstGeom prst="rect">
              <a:avLst/>
            </a:prstGeom>
            <a:solidFill>
              <a:srgbClr val="2D3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79" name="Freeform 61"/>
            <p:cNvSpPr>
              <a:spLocks/>
            </p:cNvSpPr>
            <p:nvPr/>
          </p:nvSpPr>
          <p:spPr bwMode="auto">
            <a:xfrm>
              <a:off x="3046" y="1894"/>
              <a:ext cx="239" cy="841"/>
            </a:xfrm>
            <a:custGeom>
              <a:avLst/>
              <a:gdLst>
                <a:gd name="T0" fmla="*/ 239 w 239"/>
                <a:gd name="T1" fmla="*/ 831 h 841"/>
                <a:gd name="T2" fmla="*/ 239 w 239"/>
                <a:gd name="T3" fmla="*/ 0 h 841"/>
                <a:gd name="T4" fmla="*/ 0 w 239"/>
                <a:gd name="T5" fmla="*/ 0 h 841"/>
                <a:gd name="T6" fmla="*/ 0 w 239"/>
                <a:gd name="T7" fmla="*/ 841 h 841"/>
                <a:gd name="T8" fmla="*/ 239 w 239"/>
                <a:gd name="T9" fmla="*/ 841 h 841"/>
                <a:gd name="T10" fmla="*/ 239 w 239"/>
                <a:gd name="T11" fmla="*/ 831 h 841"/>
              </a:gdLst>
              <a:ahLst/>
              <a:cxnLst>
                <a:cxn ang="0">
                  <a:pos x="T0" y="T1"/>
                </a:cxn>
                <a:cxn ang="0">
                  <a:pos x="T2" y="T3"/>
                </a:cxn>
                <a:cxn ang="0">
                  <a:pos x="T4" y="T5"/>
                </a:cxn>
                <a:cxn ang="0">
                  <a:pos x="T6" y="T7"/>
                </a:cxn>
                <a:cxn ang="0">
                  <a:pos x="T8" y="T9"/>
                </a:cxn>
                <a:cxn ang="0">
                  <a:pos x="T10" y="T11"/>
                </a:cxn>
              </a:cxnLst>
              <a:rect l="0" t="0" r="r" b="b"/>
              <a:pathLst>
                <a:path w="239" h="841">
                  <a:moveTo>
                    <a:pt x="239" y="831"/>
                  </a:moveTo>
                  <a:lnTo>
                    <a:pt x="239" y="0"/>
                  </a:lnTo>
                  <a:lnTo>
                    <a:pt x="0" y="0"/>
                  </a:lnTo>
                  <a:lnTo>
                    <a:pt x="0" y="841"/>
                  </a:lnTo>
                  <a:lnTo>
                    <a:pt x="239" y="841"/>
                  </a:lnTo>
                  <a:lnTo>
                    <a:pt x="239" y="831"/>
                  </a:lnTo>
                  <a:close/>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0" name="Rectangle 62"/>
            <p:cNvSpPr>
              <a:spLocks noChangeArrowheads="1"/>
            </p:cNvSpPr>
            <p:nvPr/>
          </p:nvSpPr>
          <p:spPr bwMode="auto">
            <a:xfrm>
              <a:off x="3562" y="1894"/>
              <a:ext cx="279" cy="341"/>
            </a:xfrm>
            <a:prstGeom prst="rect">
              <a:avLst/>
            </a:prstGeom>
            <a:solidFill>
              <a:srgbClr val="1CA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1" name="Freeform 63"/>
            <p:cNvSpPr>
              <a:spLocks/>
            </p:cNvSpPr>
            <p:nvPr/>
          </p:nvSpPr>
          <p:spPr bwMode="auto">
            <a:xfrm>
              <a:off x="3562" y="2578"/>
              <a:ext cx="279" cy="157"/>
            </a:xfrm>
            <a:custGeom>
              <a:avLst/>
              <a:gdLst>
                <a:gd name="T0" fmla="*/ 0 w 279"/>
                <a:gd name="T1" fmla="*/ 157 h 157"/>
                <a:gd name="T2" fmla="*/ 279 w 279"/>
                <a:gd name="T3" fmla="*/ 157 h 157"/>
                <a:gd name="T4" fmla="*/ 279 w 279"/>
                <a:gd name="T5" fmla="*/ 147 h 157"/>
                <a:gd name="T6" fmla="*/ 279 w 279"/>
                <a:gd name="T7" fmla="*/ 0 h 157"/>
                <a:gd name="T8" fmla="*/ 0 w 279"/>
                <a:gd name="T9" fmla="*/ 0 h 157"/>
                <a:gd name="T10" fmla="*/ 0 w 279"/>
                <a:gd name="T11" fmla="*/ 147 h 157"/>
                <a:gd name="T12" fmla="*/ 0 w 279"/>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9" h="157">
                  <a:moveTo>
                    <a:pt x="0" y="157"/>
                  </a:moveTo>
                  <a:lnTo>
                    <a:pt x="279" y="157"/>
                  </a:lnTo>
                  <a:lnTo>
                    <a:pt x="279" y="147"/>
                  </a:lnTo>
                  <a:lnTo>
                    <a:pt x="279" y="0"/>
                  </a:lnTo>
                  <a:lnTo>
                    <a:pt x="0" y="0"/>
                  </a:lnTo>
                  <a:lnTo>
                    <a:pt x="0" y="147"/>
                  </a:lnTo>
                  <a:lnTo>
                    <a:pt x="0" y="157"/>
                  </a:lnTo>
                  <a:close/>
                </a:path>
              </a:pathLst>
            </a:custGeom>
            <a:solidFill>
              <a:srgbClr val="1CA4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2" name="Rectangle 64"/>
            <p:cNvSpPr>
              <a:spLocks noChangeArrowheads="1"/>
            </p:cNvSpPr>
            <p:nvPr/>
          </p:nvSpPr>
          <p:spPr bwMode="auto">
            <a:xfrm>
              <a:off x="3841" y="1894"/>
              <a:ext cx="277" cy="341"/>
            </a:xfrm>
            <a:prstGeom prst="rect">
              <a:avLst/>
            </a:prstGeom>
            <a:solidFill>
              <a:srgbClr val="8FB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3" name="Freeform 65"/>
            <p:cNvSpPr>
              <a:spLocks/>
            </p:cNvSpPr>
            <p:nvPr/>
          </p:nvSpPr>
          <p:spPr bwMode="auto">
            <a:xfrm>
              <a:off x="3841"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8FB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4" name="Rectangle 66"/>
            <p:cNvSpPr>
              <a:spLocks noChangeArrowheads="1"/>
            </p:cNvSpPr>
            <p:nvPr/>
          </p:nvSpPr>
          <p:spPr bwMode="auto">
            <a:xfrm>
              <a:off x="4118" y="1894"/>
              <a:ext cx="277" cy="341"/>
            </a:xfrm>
            <a:prstGeom prst="rect">
              <a:avLst/>
            </a:prstGeom>
            <a:solidFill>
              <a:srgbClr val="DF1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5" name="Freeform 67"/>
            <p:cNvSpPr>
              <a:spLocks/>
            </p:cNvSpPr>
            <p:nvPr/>
          </p:nvSpPr>
          <p:spPr bwMode="auto">
            <a:xfrm>
              <a:off x="4118" y="2578"/>
              <a:ext cx="277" cy="157"/>
            </a:xfrm>
            <a:custGeom>
              <a:avLst/>
              <a:gdLst>
                <a:gd name="T0" fmla="*/ 0 w 277"/>
                <a:gd name="T1" fmla="*/ 157 h 157"/>
                <a:gd name="T2" fmla="*/ 277 w 277"/>
                <a:gd name="T3" fmla="*/ 157 h 157"/>
                <a:gd name="T4" fmla="*/ 277 w 277"/>
                <a:gd name="T5" fmla="*/ 147 h 157"/>
                <a:gd name="T6" fmla="*/ 277 w 277"/>
                <a:gd name="T7" fmla="*/ 0 h 157"/>
                <a:gd name="T8" fmla="*/ 0 w 277"/>
                <a:gd name="T9" fmla="*/ 0 h 157"/>
                <a:gd name="T10" fmla="*/ 0 w 277"/>
                <a:gd name="T11" fmla="*/ 147 h 157"/>
                <a:gd name="T12" fmla="*/ 0 w 277"/>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77" h="157">
                  <a:moveTo>
                    <a:pt x="0" y="157"/>
                  </a:moveTo>
                  <a:lnTo>
                    <a:pt x="277" y="157"/>
                  </a:lnTo>
                  <a:lnTo>
                    <a:pt x="277" y="147"/>
                  </a:lnTo>
                  <a:lnTo>
                    <a:pt x="277" y="0"/>
                  </a:lnTo>
                  <a:lnTo>
                    <a:pt x="0" y="0"/>
                  </a:lnTo>
                  <a:lnTo>
                    <a:pt x="0" y="147"/>
                  </a:lnTo>
                  <a:lnTo>
                    <a:pt x="0" y="157"/>
                  </a:lnTo>
                  <a:close/>
                </a:path>
              </a:pathLst>
            </a:custGeom>
            <a:solidFill>
              <a:srgbClr val="DF1D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6" name="Freeform 68"/>
            <p:cNvSpPr>
              <a:spLocks/>
            </p:cNvSpPr>
            <p:nvPr/>
          </p:nvSpPr>
          <p:spPr bwMode="auto">
            <a:xfrm>
              <a:off x="4395" y="2578"/>
              <a:ext cx="242" cy="157"/>
            </a:xfrm>
            <a:custGeom>
              <a:avLst/>
              <a:gdLst>
                <a:gd name="T0" fmla="*/ 0 w 242"/>
                <a:gd name="T1" fmla="*/ 147 h 157"/>
                <a:gd name="T2" fmla="*/ 0 w 242"/>
                <a:gd name="T3" fmla="*/ 157 h 157"/>
                <a:gd name="T4" fmla="*/ 242 w 242"/>
                <a:gd name="T5" fmla="*/ 157 h 157"/>
                <a:gd name="T6" fmla="*/ 242 w 242"/>
                <a:gd name="T7" fmla="*/ 0 h 157"/>
                <a:gd name="T8" fmla="*/ 0 w 242"/>
                <a:gd name="T9" fmla="*/ 0 h 157"/>
                <a:gd name="T10" fmla="*/ 0 w 242"/>
                <a:gd name="T11" fmla="*/ 147 h 157"/>
              </a:gdLst>
              <a:ahLst/>
              <a:cxnLst>
                <a:cxn ang="0">
                  <a:pos x="T0" y="T1"/>
                </a:cxn>
                <a:cxn ang="0">
                  <a:pos x="T2" y="T3"/>
                </a:cxn>
                <a:cxn ang="0">
                  <a:pos x="T4" y="T5"/>
                </a:cxn>
                <a:cxn ang="0">
                  <a:pos x="T6" y="T7"/>
                </a:cxn>
                <a:cxn ang="0">
                  <a:pos x="T8" y="T9"/>
                </a:cxn>
                <a:cxn ang="0">
                  <a:pos x="T10" y="T11"/>
                </a:cxn>
              </a:cxnLst>
              <a:rect l="0" t="0" r="r" b="b"/>
              <a:pathLst>
                <a:path w="242" h="157">
                  <a:moveTo>
                    <a:pt x="0" y="147"/>
                  </a:moveTo>
                  <a:lnTo>
                    <a:pt x="0" y="157"/>
                  </a:lnTo>
                  <a:lnTo>
                    <a:pt x="242" y="157"/>
                  </a:lnTo>
                  <a:lnTo>
                    <a:pt x="242" y="0"/>
                  </a:lnTo>
                  <a:lnTo>
                    <a:pt x="0" y="0"/>
                  </a:lnTo>
                  <a:lnTo>
                    <a:pt x="0" y="147"/>
                  </a:lnTo>
                  <a:close/>
                </a:path>
              </a:pathLst>
            </a:custGeom>
            <a:solidFill>
              <a:srgbClr val="DF1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7" name="Rectangle 69"/>
            <p:cNvSpPr>
              <a:spLocks noChangeArrowheads="1"/>
            </p:cNvSpPr>
            <p:nvPr/>
          </p:nvSpPr>
          <p:spPr bwMode="auto">
            <a:xfrm>
              <a:off x="4395" y="1894"/>
              <a:ext cx="242" cy="341"/>
            </a:xfrm>
            <a:prstGeom prst="rect">
              <a:avLst/>
            </a:prstGeom>
            <a:solidFill>
              <a:srgbClr val="DF1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8" name="Freeform 70"/>
            <p:cNvSpPr>
              <a:spLocks/>
            </p:cNvSpPr>
            <p:nvPr/>
          </p:nvSpPr>
          <p:spPr bwMode="auto">
            <a:xfrm>
              <a:off x="3609" y="2367"/>
              <a:ext cx="76" cy="88"/>
            </a:xfrm>
            <a:custGeom>
              <a:avLst/>
              <a:gdLst>
                <a:gd name="T0" fmla="*/ 16 w 32"/>
                <a:gd name="T1" fmla="*/ 0 h 37"/>
                <a:gd name="T2" fmla="*/ 0 w 32"/>
                <a:gd name="T3" fmla="*/ 19 h 37"/>
                <a:gd name="T4" fmla="*/ 16 w 32"/>
                <a:gd name="T5" fmla="*/ 37 h 37"/>
                <a:gd name="T6" fmla="*/ 32 w 32"/>
                <a:gd name="T7" fmla="*/ 18 h 37"/>
                <a:gd name="T8" fmla="*/ 16 w 32"/>
                <a:gd name="T9" fmla="*/ 0 h 37"/>
              </a:gdLst>
              <a:ahLst/>
              <a:cxnLst>
                <a:cxn ang="0">
                  <a:pos x="T0" y="T1"/>
                </a:cxn>
                <a:cxn ang="0">
                  <a:pos x="T2" y="T3"/>
                </a:cxn>
                <a:cxn ang="0">
                  <a:pos x="T4" y="T5"/>
                </a:cxn>
                <a:cxn ang="0">
                  <a:pos x="T6" y="T7"/>
                </a:cxn>
                <a:cxn ang="0">
                  <a:pos x="T8" y="T9"/>
                </a:cxn>
              </a:cxnLst>
              <a:rect l="0" t="0" r="r" b="b"/>
              <a:pathLst>
                <a:path w="32" h="37">
                  <a:moveTo>
                    <a:pt x="16" y="0"/>
                  </a:moveTo>
                  <a:cubicBezTo>
                    <a:pt x="6" y="0"/>
                    <a:pt x="0" y="8"/>
                    <a:pt x="0" y="19"/>
                  </a:cubicBezTo>
                  <a:cubicBezTo>
                    <a:pt x="0" y="30"/>
                    <a:pt x="7" y="37"/>
                    <a:pt x="16" y="37"/>
                  </a:cubicBezTo>
                  <a:cubicBezTo>
                    <a:pt x="27" y="37"/>
                    <a:pt x="32" y="29"/>
                    <a:pt x="32" y="18"/>
                  </a:cubicBezTo>
                  <a:cubicBezTo>
                    <a:pt x="32" y="9"/>
                    <a:pt x="27" y="0"/>
                    <a:pt x="16" y="0"/>
                  </a:cubicBez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89" name="Freeform 71"/>
            <p:cNvSpPr>
              <a:spLocks noEditPoints="1"/>
            </p:cNvSpPr>
            <p:nvPr/>
          </p:nvSpPr>
          <p:spPr bwMode="auto">
            <a:xfrm>
              <a:off x="3318" y="2235"/>
              <a:ext cx="1319" cy="343"/>
            </a:xfrm>
            <a:custGeom>
              <a:avLst/>
              <a:gdLst>
                <a:gd name="T0" fmla="*/ 221 w 557"/>
                <a:gd name="T1" fmla="*/ 0 h 145"/>
                <a:gd name="T2" fmla="*/ 0 w 557"/>
                <a:gd name="T3" fmla="*/ 0 h 145"/>
                <a:gd name="T4" fmla="*/ 103 w 557"/>
                <a:gd name="T5" fmla="*/ 145 h 145"/>
                <a:gd name="T6" fmla="*/ 338 w 557"/>
                <a:gd name="T7" fmla="*/ 145 h 145"/>
                <a:gd name="T8" fmla="*/ 557 w 557"/>
                <a:gd name="T9" fmla="*/ 145 h 145"/>
                <a:gd name="T10" fmla="*/ 455 w 557"/>
                <a:gd name="T11" fmla="*/ 0 h 145"/>
                <a:gd name="T12" fmla="*/ 98 w 557"/>
                <a:gd name="T13" fmla="*/ 102 h 145"/>
                <a:gd name="T14" fmla="*/ 68 w 557"/>
                <a:gd name="T15" fmla="*/ 81 h 145"/>
                <a:gd name="T16" fmla="*/ 56 w 557"/>
                <a:gd name="T17" fmla="*/ 62 h 145"/>
                <a:gd name="T18" fmla="*/ 57 w 557"/>
                <a:gd name="T19" fmla="*/ 102 h 145"/>
                <a:gd name="T20" fmla="*/ 43 w 557"/>
                <a:gd name="T21" fmla="*/ 47 h 145"/>
                <a:gd name="T22" fmla="*/ 74 w 557"/>
                <a:gd name="T23" fmla="*/ 67 h 145"/>
                <a:gd name="T24" fmla="*/ 85 w 557"/>
                <a:gd name="T25" fmla="*/ 86 h 145"/>
                <a:gd name="T26" fmla="*/ 84 w 557"/>
                <a:gd name="T27" fmla="*/ 47 h 145"/>
                <a:gd name="T28" fmla="*/ 98 w 557"/>
                <a:gd name="T29" fmla="*/ 102 h 145"/>
                <a:gd name="T30" fmla="*/ 108 w 557"/>
                <a:gd name="T31" fmla="*/ 75 h 145"/>
                <a:gd name="T32" fmla="*/ 171 w 557"/>
                <a:gd name="T33" fmla="*/ 74 h 145"/>
                <a:gd name="T34" fmla="*/ 236 w 557"/>
                <a:gd name="T35" fmla="*/ 103 h 145"/>
                <a:gd name="T36" fmla="*/ 221 w 557"/>
                <a:gd name="T37" fmla="*/ 89 h 145"/>
                <a:gd name="T38" fmla="*/ 248 w 557"/>
                <a:gd name="T39" fmla="*/ 87 h 145"/>
                <a:gd name="T40" fmla="*/ 218 w 557"/>
                <a:gd name="T41" fmla="*/ 63 h 145"/>
                <a:gd name="T42" fmla="*/ 260 w 557"/>
                <a:gd name="T43" fmla="*/ 49 h 145"/>
                <a:gd name="T44" fmla="*/ 243 w 557"/>
                <a:gd name="T45" fmla="*/ 57 h 145"/>
                <a:gd name="T46" fmla="*/ 246 w 557"/>
                <a:gd name="T47" fmla="*/ 70 h 145"/>
                <a:gd name="T48" fmla="*/ 236 w 557"/>
                <a:gd name="T49" fmla="*/ 103 h 145"/>
                <a:gd name="T50" fmla="*/ 273 w 557"/>
                <a:gd name="T51" fmla="*/ 102 h 145"/>
                <a:gd name="T52" fmla="*/ 288 w 557"/>
                <a:gd name="T53" fmla="*/ 47 h 145"/>
                <a:gd name="T54" fmla="*/ 356 w 557"/>
                <a:gd name="T55" fmla="*/ 99 h 145"/>
                <a:gd name="T56" fmla="*/ 307 w 557"/>
                <a:gd name="T57" fmla="*/ 95 h 145"/>
                <a:gd name="T58" fmla="*/ 335 w 557"/>
                <a:gd name="T59" fmla="*/ 47 h 145"/>
                <a:gd name="T60" fmla="*/ 350 w 557"/>
                <a:gd name="T61" fmla="*/ 59 h 145"/>
                <a:gd name="T62" fmla="*/ 313 w 557"/>
                <a:gd name="T63" fmla="*/ 75 h 145"/>
                <a:gd name="T64" fmla="*/ 341 w 557"/>
                <a:gd name="T65" fmla="*/ 92 h 145"/>
                <a:gd name="T66" fmla="*/ 331 w 557"/>
                <a:gd name="T67" fmla="*/ 80 h 145"/>
                <a:gd name="T68" fmla="*/ 356 w 557"/>
                <a:gd name="T69" fmla="*/ 71 h 145"/>
                <a:gd name="T70" fmla="*/ 422 w 557"/>
                <a:gd name="T71" fmla="*/ 102 h 145"/>
                <a:gd name="T72" fmla="*/ 392 w 557"/>
                <a:gd name="T73" fmla="*/ 81 h 145"/>
                <a:gd name="T74" fmla="*/ 380 w 557"/>
                <a:gd name="T75" fmla="*/ 62 h 145"/>
                <a:gd name="T76" fmla="*/ 381 w 557"/>
                <a:gd name="T77" fmla="*/ 102 h 145"/>
                <a:gd name="T78" fmla="*/ 367 w 557"/>
                <a:gd name="T79" fmla="*/ 47 h 145"/>
                <a:gd name="T80" fmla="*/ 398 w 557"/>
                <a:gd name="T81" fmla="*/ 67 h 145"/>
                <a:gd name="T82" fmla="*/ 409 w 557"/>
                <a:gd name="T83" fmla="*/ 86 h 145"/>
                <a:gd name="T84" fmla="*/ 408 w 557"/>
                <a:gd name="T85" fmla="*/ 47 h 145"/>
                <a:gd name="T86" fmla="*/ 422 w 557"/>
                <a:gd name="T87" fmla="*/ 102 h 145"/>
                <a:gd name="T88" fmla="*/ 514 w 557"/>
                <a:gd name="T89" fmla="*/ 47 h 145"/>
                <a:gd name="T90" fmla="*/ 540 w 557"/>
                <a:gd name="T91" fmla="*/ 92 h 145"/>
                <a:gd name="T92" fmla="*/ 499 w 557"/>
                <a:gd name="T93" fmla="*/ 102 h 145"/>
                <a:gd name="T94" fmla="*/ 490 w 557"/>
                <a:gd name="T95" fmla="*/ 102 h 145"/>
                <a:gd name="T96" fmla="*/ 469 w 557"/>
                <a:gd name="T97" fmla="*/ 88 h 145"/>
                <a:gd name="T98" fmla="*/ 445 w 557"/>
                <a:gd name="T99" fmla="*/ 102 h 145"/>
                <a:gd name="T100" fmla="*/ 450 w 557"/>
                <a:gd name="T101" fmla="*/ 47 h 145"/>
                <a:gd name="T102" fmla="*/ 490 w 557"/>
                <a:gd name="T103" fmla="*/ 10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145">
                  <a:moveTo>
                    <a:pt x="338" y="0"/>
                  </a:moveTo>
                  <a:cubicBezTo>
                    <a:pt x="221" y="0"/>
                    <a:pt x="221" y="0"/>
                    <a:pt x="221" y="0"/>
                  </a:cubicBezTo>
                  <a:cubicBezTo>
                    <a:pt x="103" y="0"/>
                    <a:pt x="103" y="0"/>
                    <a:pt x="103" y="0"/>
                  </a:cubicBezTo>
                  <a:cubicBezTo>
                    <a:pt x="0" y="0"/>
                    <a:pt x="0" y="0"/>
                    <a:pt x="0" y="0"/>
                  </a:cubicBezTo>
                  <a:cubicBezTo>
                    <a:pt x="0" y="145"/>
                    <a:pt x="0" y="145"/>
                    <a:pt x="0" y="145"/>
                  </a:cubicBezTo>
                  <a:cubicBezTo>
                    <a:pt x="103" y="145"/>
                    <a:pt x="103" y="145"/>
                    <a:pt x="103" y="145"/>
                  </a:cubicBezTo>
                  <a:cubicBezTo>
                    <a:pt x="221" y="145"/>
                    <a:pt x="221" y="145"/>
                    <a:pt x="221" y="145"/>
                  </a:cubicBezTo>
                  <a:cubicBezTo>
                    <a:pt x="338" y="145"/>
                    <a:pt x="338" y="145"/>
                    <a:pt x="338" y="145"/>
                  </a:cubicBezTo>
                  <a:cubicBezTo>
                    <a:pt x="455" y="145"/>
                    <a:pt x="455" y="145"/>
                    <a:pt x="455" y="145"/>
                  </a:cubicBezTo>
                  <a:cubicBezTo>
                    <a:pt x="557" y="145"/>
                    <a:pt x="557" y="145"/>
                    <a:pt x="557" y="145"/>
                  </a:cubicBezTo>
                  <a:cubicBezTo>
                    <a:pt x="557" y="0"/>
                    <a:pt x="557" y="0"/>
                    <a:pt x="557" y="0"/>
                  </a:cubicBezTo>
                  <a:cubicBezTo>
                    <a:pt x="455" y="0"/>
                    <a:pt x="455" y="0"/>
                    <a:pt x="455" y="0"/>
                  </a:cubicBezTo>
                  <a:lnTo>
                    <a:pt x="338" y="0"/>
                  </a:lnTo>
                  <a:close/>
                  <a:moveTo>
                    <a:pt x="98" y="102"/>
                  </a:moveTo>
                  <a:cubicBezTo>
                    <a:pt x="82" y="102"/>
                    <a:pt x="82" y="102"/>
                    <a:pt x="82" y="102"/>
                  </a:cubicBezTo>
                  <a:cubicBezTo>
                    <a:pt x="68" y="81"/>
                    <a:pt x="68" y="81"/>
                    <a:pt x="68" y="81"/>
                  </a:cubicBezTo>
                  <a:cubicBezTo>
                    <a:pt x="64" y="75"/>
                    <a:pt x="60" y="68"/>
                    <a:pt x="57" y="62"/>
                  </a:cubicBezTo>
                  <a:cubicBezTo>
                    <a:pt x="56" y="62"/>
                    <a:pt x="56" y="62"/>
                    <a:pt x="56" y="62"/>
                  </a:cubicBezTo>
                  <a:cubicBezTo>
                    <a:pt x="57" y="69"/>
                    <a:pt x="57" y="77"/>
                    <a:pt x="57" y="86"/>
                  </a:cubicBezTo>
                  <a:cubicBezTo>
                    <a:pt x="57" y="102"/>
                    <a:pt x="57" y="102"/>
                    <a:pt x="57" y="102"/>
                  </a:cubicBezTo>
                  <a:cubicBezTo>
                    <a:pt x="43" y="102"/>
                    <a:pt x="43" y="102"/>
                    <a:pt x="43" y="102"/>
                  </a:cubicBezTo>
                  <a:cubicBezTo>
                    <a:pt x="43" y="47"/>
                    <a:pt x="43" y="47"/>
                    <a:pt x="43" y="47"/>
                  </a:cubicBezTo>
                  <a:cubicBezTo>
                    <a:pt x="61" y="47"/>
                    <a:pt x="61" y="47"/>
                    <a:pt x="61" y="47"/>
                  </a:cubicBezTo>
                  <a:cubicBezTo>
                    <a:pt x="74" y="67"/>
                    <a:pt x="74" y="67"/>
                    <a:pt x="74" y="67"/>
                  </a:cubicBezTo>
                  <a:cubicBezTo>
                    <a:pt x="78" y="73"/>
                    <a:pt x="82" y="80"/>
                    <a:pt x="85" y="86"/>
                  </a:cubicBezTo>
                  <a:cubicBezTo>
                    <a:pt x="85" y="86"/>
                    <a:pt x="85" y="86"/>
                    <a:pt x="85" y="86"/>
                  </a:cubicBezTo>
                  <a:cubicBezTo>
                    <a:pt x="85" y="79"/>
                    <a:pt x="84" y="72"/>
                    <a:pt x="84" y="63"/>
                  </a:cubicBezTo>
                  <a:cubicBezTo>
                    <a:pt x="84" y="47"/>
                    <a:pt x="84" y="47"/>
                    <a:pt x="84" y="47"/>
                  </a:cubicBezTo>
                  <a:cubicBezTo>
                    <a:pt x="98" y="47"/>
                    <a:pt x="98" y="47"/>
                    <a:pt x="98" y="47"/>
                  </a:cubicBezTo>
                  <a:lnTo>
                    <a:pt x="98" y="102"/>
                  </a:lnTo>
                  <a:close/>
                  <a:moveTo>
                    <a:pt x="139" y="103"/>
                  </a:moveTo>
                  <a:cubicBezTo>
                    <a:pt x="119" y="103"/>
                    <a:pt x="108" y="91"/>
                    <a:pt x="108" y="75"/>
                  </a:cubicBezTo>
                  <a:cubicBezTo>
                    <a:pt x="108" y="59"/>
                    <a:pt x="120" y="46"/>
                    <a:pt x="140" y="46"/>
                  </a:cubicBezTo>
                  <a:cubicBezTo>
                    <a:pt x="160" y="46"/>
                    <a:pt x="171" y="59"/>
                    <a:pt x="171" y="74"/>
                  </a:cubicBezTo>
                  <a:cubicBezTo>
                    <a:pt x="171" y="92"/>
                    <a:pt x="158" y="103"/>
                    <a:pt x="139" y="103"/>
                  </a:cubicBezTo>
                  <a:close/>
                  <a:moveTo>
                    <a:pt x="236" y="103"/>
                  </a:moveTo>
                  <a:cubicBezTo>
                    <a:pt x="229" y="103"/>
                    <a:pt x="221" y="101"/>
                    <a:pt x="218" y="99"/>
                  </a:cubicBezTo>
                  <a:cubicBezTo>
                    <a:pt x="221" y="89"/>
                    <a:pt x="221" y="89"/>
                    <a:pt x="221" y="89"/>
                  </a:cubicBezTo>
                  <a:cubicBezTo>
                    <a:pt x="225" y="91"/>
                    <a:pt x="231" y="93"/>
                    <a:pt x="237" y="93"/>
                  </a:cubicBezTo>
                  <a:cubicBezTo>
                    <a:pt x="244" y="93"/>
                    <a:pt x="248" y="90"/>
                    <a:pt x="248" y="87"/>
                  </a:cubicBezTo>
                  <a:cubicBezTo>
                    <a:pt x="248" y="83"/>
                    <a:pt x="245" y="81"/>
                    <a:pt x="237" y="79"/>
                  </a:cubicBezTo>
                  <a:cubicBezTo>
                    <a:pt x="226" y="76"/>
                    <a:pt x="218" y="71"/>
                    <a:pt x="218" y="63"/>
                  </a:cubicBezTo>
                  <a:cubicBezTo>
                    <a:pt x="218" y="54"/>
                    <a:pt x="228" y="47"/>
                    <a:pt x="243" y="47"/>
                  </a:cubicBezTo>
                  <a:cubicBezTo>
                    <a:pt x="251" y="47"/>
                    <a:pt x="256" y="48"/>
                    <a:pt x="260" y="49"/>
                  </a:cubicBezTo>
                  <a:cubicBezTo>
                    <a:pt x="257" y="59"/>
                    <a:pt x="257" y="59"/>
                    <a:pt x="257" y="59"/>
                  </a:cubicBezTo>
                  <a:cubicBezTo>
                    <a:pt x="254" y="58"/>
                    <a:pt x="250" y="57"/>
                    <a:pt x="243" y="57"/>
                  </a:cubicBezTo>
                  <a:cubicBezTo>
                    <a:pt x="237" y="57"/>
                    <a:pt x="234" y="59"/>
                    <a:pt x="234" y="62"/>
                  </a:cubicBezTo>
                  <a:cubicBezTo>
                    <a:pt x="234" y="65"/>
                    <a:pt x="237" y="67"/>
                    <a:pt x="246" y="70"/>
                  </a:cubicBezTo>
                  <a:cubicBezTo>
                    <a:pt x="257" y="73"/>
                    <a:pt x="263" y="78"/>
                    <a:pt x="263" y="86"/>
                  </a:cubicBezTo>
                  <a:cubicBezTo>
                    <a:pt x="263" y="95"/>
                    <a:pt x="254" y="103"/>
                    <a:pt x="236" y="103"/>
                  </a:cubicBezTo>
                  <a:close/>
                  <a:moveTo>
                    <a:pt x="288" y="102"/>
                  </a:moveTo>
                  <a:cubicBezTo>
                    <a:pt x="273" y="102"/>
                    <a:pt x="273" y="102"/>
                    <a:pt x="273" y="102"/>
                  </a:cubicBezTo>
                  <a:cubicBezTo>
                    <a:pt x="273" y="47"/>
                    <a:pt x="273" y="47"/>
                    <a:pt x="273" y="47"/>
                  </a:cubicBezTo>
                  <a:cubicBezTo>
                    <a:pt x="288" y="47"/>
                    <a:pt x="288" y="47"/>
                    <a:pt x="288" y="47"/>
                  </a:cubicBezTo>
                  <a:lnTo>
                    <a:pt x="288" y="102"/>
                  </a:lnTo>
                  <a:close/>
                  <a:moveTo>
                    <a:pt x="356" y="99"/>
                  </a:moveTo>
                  <a:cubicBezTo>
                    <a:pt x="351" y="101"/>
                    <a:pt x="342" y="103"/>
                    <a:pt x="334" y="103"/>
                  </a:cubicBezTo>
                  <a:cubicBezTo>
                    <a:pt x="322" y="103"/>
                    <a:pt x="313" y="100"/>
                    <a:pt x="307" y="95"/>
                  </a:cubicBezTo>
                  <a:cubicBezTo>
                    <a:pt x="301" y="90"/>
                    <a:pt x="298" y="83"/>
                    <a:pt x="298" y="75"/>
                  </a:cubicBezTo>
                  <a:cubicBezTo>
                    <a:pt x="298" y="57"/>
                    <a:pt x="314" y="47"/>
                    <a:pt x="335" y="47"/>
                  </a:cubicBezTo>
                  <a:cubicBezTo>
                    <a:pt x="344" y="47"/>
                    <a:pt x="350" y="48"/>
                    <a:pt x="354" y="49"/>
                  </a:cubicBezTo>
                  <a:cubicBezTo>
                    <a:pt x="350" y="59"/>
                    <a:pt x="350" y="59"/>
                    <a:pt x="350" y="59"/>
                  </a:cubicBezTo>
                  <a:cubicBezTo>
                    <a:pt x="347" y="58"/>
                    <a:pt x="342" y="57"/>
                    <a:pt x="335" y="57"/>
                  </a:cubicBezTo>
                  <a:cubicBezTo>
                    <a:pt x="323" y="57"/>
                    <a:pt x="313" y="63"/>
                    <a:pt x="313" y="75"/>
                  </a:cubicBezTo>
                  <a:cubicBezTo>
                    <a:pt x="313" y="86"/>
                    <a:pt x="322" y="93"/>
                    <a:pt x="334" y="93"/>
                  </a:cubicBezTo>
                  <a:cubicBezTo>
                    <a:pt x="338" y="93"/>
                    <a:pt x="340" y="92"/>
                    <a:pt x="341" y="92"/>
                  </a:cubicBezTo>
                  <a:cubicBezTo>
                    <a:pt x="341" y="80"/>
                    <a:pt x="341" y="80"/>
                    <a:pt x="341" y="80"/>
                  </a:cubicBezTo>
                  <a:cubicBezTo>
                    <a:pt x="331" y="80"/>
                    <a:pt x="331" y="80"/>
                    <a:pt x="331" y="80"/>
                  </a:cubicBezTo>
                  <a:cubicBezTo>
                    <a:pt x="331" y="71"/>
                    <a:pt x="331" y="71"/>
                    <a:pt x="331" y="71"/>
                  </a:cubicBezTo>
                  <a:cubicBezTo>
                    <a:pt x="356" y="71"/>
                    <a:pt x="356" y="71"/>
                    <a:pt x="356" y="71"/>
                  </a:cubicBezTo>
                  <a:lnTo>
                    <a:pt x="356" y="99"/>
                  </a:lnTo>
                  <a:close/>
                  <a:moveTo>
                    <a:pt x="422" y="102"/>
                  </a:moveTo>
                  <a:cubicBezTo>
                    <a:pt x="406" y="102"/>
                    <a:pt x="406" y="102"/>
                    <a:pt x="406" y="102"/>
                  </a:cubicBezTo>
                  <a:cubicBezTo>
                    <a:pt x="392" y="81"/>
                    <a:pt x="392" y="81"/>
                    <a:pt x="392" y="81"/>
                  </a:cubicBezTo>
                  <a:cubicBezTo>
                    <a:pt x="388" y="75"/>
                    <a:pt x="384" y="68"/>
                    <a:pt x="381" y="62"/>
                  </a:cubicBezTo>
                  <a:cubicBezTo>
                    <a:pt x="380" y="62"/>
                    <a:pt x="380" y="62"/>
                    <a:pt x="380" y="62"/>
                  </a:cubicBezTo>
                  <a:cubicBezTo>
                    <a:pt x="381" y="69"/>
                    <a:pt x="381" y="77"/>
                    <a:pt x="381" y="86"/>
                  </a:cubicBezTo>
                  <a:cubicBezTo>
                    <a:pt x="381" y="102"/>
                    <a:pt x="381" y="102"/>
                    <a:pt x="381" y="102"/>
                  </a:cubicBezTo>
                  <a:cubicBezTo>
                    <a:pt x="367" y="102"/>
                    <a:pt x="367" y="102"/>
                    <a:pt x="367" y="102"/>
                  </a:cubicBezTo>
                  <a:cubicBezTo>
                    <a:pt x="367" y="47"/>
                    <a:pt x="367" y="47"/>
                    <a:pt x="367" y="47"/>
                  </a:cubicBezTo>
                  <a:cubicBezTo>
                    <a:pt x="385" y="47"/>
                    <a:pt x="385" y="47"/>
                    <a:pt x="385" y="47"/>
                  </a:cubicBezTo>
                  <a:cubicBezTo>
                    <a:pt x="398" y="67"/>
                    <a:pt x="398" y="67"/>
                    <a:pt x="398" y="67"/>
                  </a:cubicBezTo>
                  <a:cubicBezTo>
                    <a:pt x="402" y="73"/>
                    <a:pt x="406" y="80"/>
                    <a:pt x="409" y="86"/>
                  </a:cubicBezTo>
                  <a:cubicBezTo>
                    <a:pt x="409" y="86"/>
                    <a:pt x="409" y="86"/>
                    <a:pt x="409" y="86"/>
                  </a:cubicBezTo>
                  <a:cubicBezTo>
                    <a:pt x="408" y="79"/>
                    <a:pt x="408" y="72"/>
                    <a:pt x="408" y="63"/>
                  </a:cubicBezTo>
                  <a:cubicBezTo>
                    <a:pt x="408" y="47"/>
                    <a:pt x="408" y="47"/>
                    <a:pt x="408" y="47"/>
                  </a:cubicBezTo>
                  <a:cubicBezTo>
                    <a:pt x="422" y="47"/>
                    <a:pt x="422" y="47"/>
                    <a:pt x="422" y="47"/>
                  </a:cubicBezTo>
                  <a:lnTo>
                    <a:pt x="422" y="102"/>
                  </a:lnTo>
                  <a:close/>
                  <a:moveTo>
                    <a:pt x="499" y="47"/>
                  </a:moveTo>
                  <a:cubicBezTo>
                    <a:pt x="514" y="47"/>
                    <a:pt x="514" y="47"/>
                    <a:pt x="514" y="47"/>
                  </a:cubicBezTo>
                  <a:cubicBezTo>
                    <a:pt x="514" y="92"/>
                    <a:pt x="514" y="92"/>
                    <a:pt x="514" y="92"/>
                  </a:cubicBezTo>
                  <a:cubicBezTo>
                    <a:pt x="540" y="92"/>
                    <a:pt x="540" y="92"/>
                    <a:pt x="540" y="92"/>
                  </a:cubicBezTo>
                  <a:cubicBezTo>
                    <a:pt x="540" y="102"/>
                    <a:pt x="540" y="102"/>
                    <a:pt x="540" y="102"/>
                  </a:cubicBezTo>
                  <a:cubicBezTo>
                    <a:pt x="499" y="102"/>
                    <a:pt x="499" y="102"/>
                    <a:pt x="499" y="102"/>
                  </a:cubicBezTo>
                  <a:lnTo>
                    <a:pt x="499" y="47"/>
                  </a:lnTo>
                  <a:close/>
                  <a:moveTo>
                    <a:pt x="490" y="102"/>
                  </a:moveTo>
                  <a:cubicBezTo>
                    <a:pt x="474" y="102"/>
                    <a:pt x="474" y="102"/>
                    <a:pt x="474" y="102"/>
                  </a:cubicBezTo>
                  <a:cubicBezTo>
                    <a:pt x="469" y="88"/>
                    <a:pt x="469" y="88"/>
                    <a:pt x="469" y="88"/>
                  </a:cubicBezTo>
                  <a:cubicBezTo>
                    <a:pt x="450" y="88"/>
                    <a:pt x="450" y="88"/>
                    <a:pt x="450" y="88"/>
                  </a:cubicBezTo>
                  <a:cubicBezTo>
                    <a:pt x="445" y="102"/>
                    <a:pt x="445" y="102"/>
                    <a:pt x="445" y="102"/>
                  </a:cubicBezTo>
                  <a:cubicBezTo>
                    <a:pt x="430" y="102"/>
                    <a:pt x="430" y="102"/>
                    <a:pt x="430" y="102"/>
                  </a:cubicBezTo>
                  <a:cubicBezTo>
                    <a:pt x="450" y="47"/>
                    <a:pt x="450" y="47"/>
                    <a:pt x="450" y="47"/>
                  </a:cubicBezTo>
                  <a:cubicBezTo>
                    <a:pt x="470" y="47"/>
                    <a:pt x="470" y="47"/>
                    <a:pt x="470" y="47"/>
                  </a:cubicBezTo>
                  <a:lnTo>
                    <a:pt x="490" y="10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0" name="Freeform 72"/>
            <p:cNvSpPr>
              <a:spLocks/>
            </p:cNvSpPr>
            <p:nvPr/>
          </p:nvSpPr>
          <p:spPr bwMode="auto">
            <a:xfrm>
              <a:off x="4388" y="2370"/>
              <a:ext cx="36" cy="52"/>
            </a:xfrm>
            <a:custGeom>
              <a:avLst/>
              <a:gdLst>
                <a:gd name="T0" fmla="*/ 0 w 15"/>
                <a:gd name="T1" fmla="*/ 22 h 22"/>
                <a:gd name="T2" fmla="*/ 15 w 15"/>
                <a:gd name="T3" fmla="*/ 22 h 22"/>
                <a:gd name="T4" fmla="*/ 11 w 15"/>
                <a:gd name="T5" fmla="*/ 10 h 22"/>
                <a:gd name="T6" fmla="*/ 7 w 15"/>
                <a:gd name="T7" fmla="*/ 0 h 22"/>
                <a:gd name="T8" fmla="*/ 7 w 15"/>
                <a:gd name="T9" fmla="*/ 0 h 22"/>
                <a:gd name="T10" fmla="*/ 4 w 15"/>
                <a:gd name="T11" fmla="*/ 10 h 22"/>
                <a:gd name="T12" fmla="*/ 0 w 1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0" y="22"/>
                  </a:moveTo>
                  <a:cubicBezTo>
                    <a:pt x="15" y="22"/>
                    <a:pt x="15" y="22"/>
                    <a:pt x="15" y="22"/>
                  </a:cubicBezTo>
                  <a:cubicBezTo>
                    <a:pt x="11" y="10"/>
                    <a:pt x="11" y="10"/>
                    <a:pt x="11" y="10"/>
                  </a:cubicBezTo>
                  <a:cubicBezTo>
                    <a:pt x="10" y="7"/>
                    <a:pt x="8" y="3"/>
                    <a:pt x="7" y="0"/>
                  </a:cubicBezTo>
                  <a:cubicBezTo>
                    <a:pt x="7" y="0"/>
                    <a:pt x="7" y="0"/>
                    <a:pt x="7" y="0"/>
                  </a:cubicBezTo>
                  <a:cubicBezTo>
                    <a:pt x="6" y="3"/>
                    <a:pt x="5" y="7"/>
                    <a:pt x="4" y="10"/>
                  </a:cubicBezTo>
                  <a:lnTo>
                    <a:pt x="0" y="22"/>
                  </a:lnTo>
                  <a:close/>
                </a:path>
              </a:pathLst>
            </a:custGeom>
            <a:solidFill>
              <a:srgbClr val="06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1" name="Freeform 73"/>
            <p:cNvSpPr>
              <a:spLocks/>
            </p:cNvSpPr>
            <p:nvPr/>
          </p:nvSpPr>
          <p:spPr bwMode="auto">
            <a:xfrm>
              <a:off x="3420"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2"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2" name="Freeform 74"/>
            <p:cNvSpPr>
              <a:spLocks noEditPoints="1"/>
            </p:cNvSpPr>
            <p:nvPr/>
          </p:nvSpPr>
          <p:spPr bwMode="auto">
            <a:xfrm>
              <a:off x="3574" y="2344"/>
              <a:ext cx="149" cy="135"/>
            </a:xfrm>
            <a:custGeom>
              <a:avLst/>
              <a:gdLst>
                <a:gd name="T0" fmla="*/ 32 w 63"/>
                <a:gd name="T1" fmla="*/ 0 h 57"/>
                <a:gd name="T2" fmla="*/ 0 w 63"/>
                <a:gd name="T3" fmla="*/ 29 h 57"/>
                <a:gd name="T4" fmla="*/ 31 w 63"/>
                <a:gd name="T5" fmla="*/ 57 h 57"/>
                <a:gd name="T6" fmla="*/ 63 w 63"/>
                <a:gd name="T7" fmla="*/ 28 h 57"/>
                <a:gd name="T8" fmla="*/ 32 w 63"/>
                <a:gd name="T9" fmla="*/ 0 h 57"/>
                <a:gd name="T10" fmla="*/ 31 w 63"/>
                <a:gd name="T11" fmla="*/ 47 h 57"/>
                <a:gd name="T12" fmla="*/ 15 w 63"/>
                <a:gd name="T13" fmla="*/ 29 h 57"/>
                <a:gd name="T14" fmla="*/ 31 w 63"/>
                <a:gd name="T15" fmla="*/ 10 h 57"/>
                <a:gd name="T16" fmla="*/ 47 w 63"/>
                <a:gd name="T17" fmla="*/ 28 h 57"/>
                <a:gd name="T18" fmla="*/ 31 w 63"/>
                <a:gd name="T19"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32" y="0"/>
                  </a:moveTo>
                  <a:cubicBezTo>
                    <a:pt x="12" y="0"/>
                    <a:pt x="0" y="13"/>
                    <a:pt x="0" y="29"/>
                  </a:cubicBezTo>
                  <a:cubicBezTo>
                    <a:pt x="0" y="45"/>
                    <a:pt x="11" y="57"/>
                    <a:pt x="31" y="57"/>
                  </a:cubicBezTo>
                  <a:cubicBezTo>
                    <a:pt x="50" y="57"/>
                    <a:pt x="63" y="46"/>
                    <a:pt x="63" y="28"/>
                  </a:cubicBezTo>
                  <a:cubicBezTo>
                    <a:pt x="63" y="13"/>
                    <a:pt x="52" y="0"/>
                    <a:pt x="32" y="0"/>
                  </a:cubicBezTo>
                  <a:close/>
                  <a:moveTo>
                    <a:pt x="31" y="47"/>
                  </a:moveTo>
                  <a:cubicBezTo>
                    <a:pt x="22" y="47"/>
                    <a:pt x="15" y="40"/>
                    <a:pt x="15" y="29"/>
                  </a:cubicBezTo>
                  <a:cubicBezTo>
                    <a:pt x="15" y="18"/>
                    <a:pt x="21" y="10"/>
                    <a:pt x="31" y="10"/>
                  </a:cubicBezTo>
                  <a:cubicBezTo>
                    <a:pt x="42" y="10"/>
                    <a:pt x="47" y="19"/>
                    <a:pt x="47" y="28"/>
                  </a:cubicBezTo>
                  <a:cubicBezTo>
                    <a:pt x="47" y="39"/>
                    <a:pt x="42" y="47"/>
                    <a:pt x="31"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3" name="Freeform 75"/>
            <p:cNvSpPr>
              <a:spLocks/>
            </p:cNvSpPr>
            <p:nvPr/>
          </p:nvSpPr>
          <p:spPr bwMode="auto">
            <a:xfrm>
              <a:off x="3834" y="2346"/>
              <a:ext cx="107" cy="133"/>
            </a:xfrm>
            <a:custGeom>
              <a:avLst/>
              <a:gdLst>
                <a:gd name="T0" fmla="*/ 28 w 45"/>
                <a:gd name="T1" fmla="*/ 23 h 56"/>
                <a:gd name="T2" fmla="*/ 16 w 45"/>
                <a:gd name="T3" fmla="*/ 15 h 56"/>
                <a:gd name="T4" fmla="*/ 25 w 45"/>
                <a:gd name="T5" fmla="*/ 10 h 56"/>
                <a:gd name="T6" fmla="*/ 39 w 45"/>
                <a:gd name="T7" fmla="*/ 12 h 56"/>
                <a:gd name="T8" fmla="*/ 42 w 45"/>
                <a:gd name="T9" fmla="*/ 2 h 56"/>
                <a:gd name="T10" fmla="*/ 25 w 45"/>
                <a:gd name="T11" fmla="*/ 0 h 56"/>
                <a:gd name="T12" fmla="*/ 0 w 45"/>
                <a:gd name="T13" fmla="*/ 16 h 56"/>
                <a:gd name="T14" fmla="*/ 19 w 45"/>
                <a:gd name="T15" fmla="*/ 32 h 56"/>
                <a:gd name="T16" fmla="*/ 30 w 45"/>
                <a:gd name="T17" fmla="*/ 40 h 56"/>
                <a:gd name="T18" fmla="*/ 19 w 45"/>
                <a:gd name="T19" fmla="*/ 46 h 56"/>
                <a:gd name="T20" fmla="*/ 3 w 45"/>
                <a:gd name="T21" fmla="*/ 42 h 56"/>
                <a:gd name="T22" fmla="*/ 0 w 45"/>
                <a:gd name="T23" fmla="*/ 52 h 56"/>
                <a:gd name="T24" fmla="*/ 18 w 45"/>
                <a:gd name="T25" fmla="*/ 56 h 56"/>
                <a:gd name="T26" fmla="*/ 45 w 45"/>
                <a:gd name="T27" fmla="*/ 39 h 56"/>
                <a:gd name="T28" fmla="*/ 28 w 45"/>
                <a:gd name="T29"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6">
                  <a:moveTo>
                    <a:pt x="28" y="23"/>
                  </a:moveTo>
                  <a:cubicBezTo>
                    <a:pt x="19" y="20"/>
                    <a:pt x="16" y="18"/>
                    <a:pt x="16" y="15"/>
                  </a:cubicBezTo>
                  <a:cubicBezTo>
                    <a:pt x="16" y="12"/>
                    <a:pt x="19" y="10"/>
                    <a:pt x="25" y="10"/>
                  </a:cubicBezTo>
                  <a:cubicBezTo>
                    <a:pt x="32" y="10"/>
                    <a:pt x="36" y="11"/>
                    <a:pt x="39" y="12"/>
                  </a:cubicBezTo>
                  <a:cubicBezTo>
                    <a:pt x="42" y="2"/>
                    <a:pt x="42" y="2"/>
                    <a:pt x="42" y="2"/>
                  </a:cubicBezTo>
                  <a:cubicBezTo>
                    <a:pt x="38" y="1"/>
                    <a:pt x="33" y="0"/>
                    <a:pt x="25" y="0"/>
                  </a:cubicBezTo>
                  <a:cubicBezTo>
                    <a:pt x="10" y="0"/>
                    <a:pt x="0" y="7"/>
                    <a:pt x="0" y="16"/>
                  </a:cubicBezTo>
                  <a:cubicBezTo>
                    <a:pt x="0" y="24"/>
                    <a:pt x="8" y="29"/>
                    <a:pt x="19" y="32"/>
                  </a:cubicBezTo>
                  <a:cubicBezTo>
                    <a:pt x="27" y="34"/>
                    <a:pt x="30" y="36"/>
                    <a:pt x="30" y="40"/>
                  </a:cubicBezTo>
                  <a:cubicBezTo>
                    <a:pt x="30" y="43"/>
                    <a:pt x="26" y="46"/>
                    <a:pt x="19" y="46"/>
                  </a:cubicBezTo>
                  <a:cubicBezTo>
                    <a:pt x="13" y="46"/>
                    <a:pt x="7" y="44"/>
                    <a:pt x="3" y="42"/>
                  </a:cubicBezTo>
                  <a:cubicBezTo>
                    <a:pt x="0" y="52"/>
                    <a:pt x="0" y="52"/>
                    <a:pt x="0" y="52"/>
                  </a:cubicBezTo>
                  <a:cubicBezTo>
                    <a:pt x="3" y="54"/>
                    <a:pt x="11" y="56"/>
                    <a:pt x="18" y="56"/>
                  </a:cubicBezTo>
                  <a:cubicBezTo>
                    <a:pt x="36" y="56"/>
                    <a:pt x="45" y="48"/>
                    <a:pt x="45" y="39"/>
                  </a:cubicBezTo>
                  <a:cubicBezTo>
                    <a:pt x="45" y="31"/>
                    <a:pt x="39" y="26"/>
                    <a:pt x="2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4" name="Rectangle 76"/>
            <p:cNvSpPr>
              <a:spLocks noChangeArrowheads="1"/>
            </p:cNvSpPr>
            <p:nvPr/>
          </p:nvSpPr>
          <p:spPr bwMode="auto">
            <a:xfrm>
              <a:off x="3964" y="2346"/>
              <a:ext cx="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5" name="Freeform 77"/>
            <p:cNvSpPr>
              <a:spLocks/>
            </p:cNvSpPr>
            <p:nvPr/>
          </p:nvSpPr>
          <p:spPr bwMode="auto">
            <a:xfrm>
              <a:off x="4024" y="2346"/>
              <a:ext cx="137" cy="133"/>
            </a:xfrm>
            <a:custGeom>
              <a:avLst/>
              <a:gdLst>
                <a:gd name="T0" fmla="*/ 33 w 58"/>
                <a:gd name="T1" fmla="*/ 24 h 56"/>
                <a:gd name="T2" fmla="*/ 33 w 58"/>
                <a:gd name="T3" fmla="*/ 33 h 56"/>
                <a:gd name="T4" fmla="*/ 43 w 58"/>
                <a:gd name="T5" fmla="*/ 33 h 56"/>
                <a:gd name="T6" fmla="*/ 43 w 58"/>
                <a:gd name="T7" fmla="*/ 45 h 56"/>
                <a:gd name="T8" fmla="*/ 36 w 58"/>
                <a:gd name="T9" fmla="*/ 46 h 56"/>
                <a:gd name="T10" fmla="*/ 15 w 58"/>
                <a:gd name="T11" fmla="*/ 28 h 56"/>
                <a:gd name="T12" fmla="*/ 37 w 58"/>
                <a:gd name="T13" fmla="*/ 10 h 56"/>
                <a:gd name="T14" fmla="*/ 52 w 58"/>
                <a:gd name="T15" fmla="*/ 12 h 56"/>
                <a:gd name="T16" fmla="*/ 56 w 58"/>
                <a:gd name="T17" fmla="*/ 2 h 56"/>
                <a:gd name="T18" fmla="*/ 37 w 58"/>
                <a:gd name="T19" fmla="*/ 0 h 56"/>
                <a:gd name="T20" fmla="*/ 0 w 58"/>
                <a:gd name="T21" fmla="*/ 28 h 56"/>
                <a:gd name="T22" fmla="*/ 9 w 58"/>
                <a:gd name="T23" fmla="*/ 48 h 56"/>
                <a:gd name="T24" fmla="*/ 36 w 58"/>
                <a:gd name="T25" fmla="*/ 56 h 56"/>
                <a:gd name="T26" fmla="*/ 58 w 58"/>
                <a:gd name="T27" fmla="*/ 52 h 56"/>
                <a:gd name="T28" fmla="*/ 58 w 58"/>
                <a:gd name="T29" fmla="*/ 24 h 56"/>
                <a:gd name="T30" fmla="*/ 33 w 5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6">
                  <a:moveTo>
                    <a:pt x="33" y="24"/>
                  </a:moveTo>
                  <a:cubicBezTo>
                    <a:pt x="33" y="33"/>
                    <a:pt x="33" y="33"/>
                    <a:pt x="33" y="33"/>
                  </a:cubicBezTo>
                  <a:cubicBezTo>
                    <a:pt x="43" y="33"/>
                    <a:pt x="43" y="33"/>
                    <a:pt x="43" y="33"/>
                  </a:cubicBezTo>
                  <a:cubicBezTo>
                    <a:pt x="43" y="45"/>
                    <a:pt x="43" y="45"/>
                    <a:pt x="43" y="45"/>
                  </a:cubicBezTo>
                  <a:cubicBezTo>
                    <a:pt x="42" y="45"/>
                    <a:pt x="40" y="46"/>
                    <a:pt x="36" y="46"/>
                  </a:cubicBezTo>
                  <a:cubicBezTo>
                    <a:pt x="24" y="46"/>
                    <a:pt x="15" y="39"/>
                    <a:pt x="15" y="28"/>
                  </a:cubicBezTo>
                  <a:cubicBezTo>
                    <a:pt x="15" y="16"/>
                    <a:pt x="25" y="10"/>
                    <a:pt x="37" y="10"/>
                  </a:cubicBezTo>
                  <a:cubicBezTo>
                    <a:pt x="44" y="10"/>
                    <a:pt x="49" y="11"/>
                    <a:pt x="52" y="12"/>
                  </a:cubicBezTo>
                  <a:cubicBezTo>
                    <a:pt x="56" y="2"/>
                    <a:pt x="56" y="2"/>
                    <a:pt x="56" y="2"/>
                  </a:cubicBezTo>
                  <a:cubicBezTo>
                    <a:pt x="52" y="1"/>
                    <a:pt x="46" y="0"/>
                    <a:pt x="37" y="0"/>
                  </a:cubicBezTo>
                  <a:cubicBezTo>
                    <a:pt x="16" y="0"/>
                    <a:pt x="0" y="10"/>
                    <a:pt x="0" y="28"/>
                  </a:cubicBezTo>
                  <a:cubicBezTo>
                    <a:pt x="0" y="36"/>
                    <a:pt x="3" y="43"/>
                    <a:pt x="9" y="48"/>
                  </a:cubicBezTo>
                  <a:cubicBezTo>
                    <a:pt x="15" y="53"/>
                    <a:pt x="24" y="56"/>
                    <a:pt x="36" y="56"/>
                  </a:cubicBezTo>
                  <a:cubicBezTo>
                    <a:pt x="44" y="56"/>
                    <a:pt x="53" y="54"/>
                    <a:pt x="58" y="52"/>
                  </a:cubicBezTo>
                  <a:cubicBezTo>
                    <a:pt x="58" y="24"/>
                    <a:pt x="58" y="24"/>
                    <a:pt x="58" y="24"/>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6" name="Freeform 78"/>
            <p:cNvSpPr>
              <a:spLocks/>
            </p:cNvSpPr>
            <p:nvPr/>
          </p:nvSpPr>
          <p:spPr bwMode="auto">
            <a:xfrm>
              <a:off x="4187" y="2346"/>
              <a:ext cx="130" cy="130"/>
            </a:xfrm>
            <a:custGeom>
              <a:avLst/>
              <a:gdLst>
                <a:gd name="T0" fmla="*/ 41 w 55"/>
                <a:gd name="T1" fmla="*/ 16 h 55"/>
                <a:gd name="T2" fmla="*/ 42 w 55"/>
                <a:gd name="T3" fmla="*/ 39 h 55"/>
                <a:gd name="T4" fmla="*/ 42 w 55"/>
                <a:gd name="T5" fmla="*/ 39 h 55"/>
                <a:gd name="T6" fmla="*/ 31 w 55"/>
                <a:gd name="T7" fmla="*/ 20 h 55"/>
                <a:gd name="T8" fmla="*/ 18 w 55"/>
                <a:gd name="T9" fmla="*/ 0 h 55"/>
                <a:gd name="T10" fmla="*/ 0 w 55"/>
                <a:gd name="T11" fmla="*/ 0 h 55"/>
                <a:gd name="T12" fmla="*/ 0 w 55"/>
                <a:gd name="T13" fmla="*/ 55 h 55"/>
                <a:gd name="T14" fmla="*/ 14 w 55"/>
                <a:gd name="T15" fmla="*/ 55 h 55"/>
                <a:gd name="T16" fmla="*/ 14 w 55"/>
                <a:gd name="T17" fmla="*/ 39 h 55"/>
                <a:gd name="T18" fmla="*/ 13 w 55"/>
                <a:gd name="T19" fmla="*/ 15 h 55"/>
                <a:gd name="T20" fmla="*/ 14 w 55"/>
                <a:gd name="T21" fmla="*/ 15 h 55"/>
                <a:gd name="T22" fmla="*/ 25 w 55"/>
                <a:gd name="T23" fmla="*/ 34 h 55"/>
                <a:gd name="T24" fmla="*/ 39 w 55"/>
                <a:gd name="T25" fmla="*/ 55 h 55"/>
                <a:gd name="T26" fmla="*/ 55 w 55"/>
                <a:gd name="T27" fmla="*/ 55 h 55"/>
                <a:gd name="T28" fmla="*/ 55 w 55"/>
                <a:gd name="T29" fmla="*/ 0 h 55"/>
                <a:gd name="T30" fmla="*/ 41 w 55"/>
                <a:gd name="T31" fmla="*/ 0 h 55"/>
                <a:gd name="T32" fmla="*/ 41 w 55"/>
                <a:gd name="T33"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5">
                  <a:moveTo>
                    <a:pt x="41" y="16"/>
                  </a:moveTo>
                  <a:cubicBezTo>
                    <a:pt x="41" y="25"/>
                    <a:pt x="41" y="32"/>
                    <a:pt x="42" y="39"/>
                  </a:cubicBezTo>
                  <a:cubicBezTo>
                    <a:pt x="42" y="39"/>
                    <a:pt x="42" y="39"/>
                    <a:pt x="42" y="39"/>
                  </a:cubicBezTo>
                  <a:cubicBezTo>
                    <a:pt x="39" y="33"/>
                    <a:pt x="35" y="26"/>
                    <a:pt x="31" y="20"/>
                  </a:cubicBezTo>
                  <a:cubicBezTo>
                    <a:pt x="18" y="0"/>
                    <a:pt x="18" y="0"/>
                    <a:pt x="18" y="0"/>
                  </a:cubicBezTo>
                  <a:cubicBezTo>
                    <a:pt x="0" y="0"/>
                    <a:pt x="0" y="0"/>
                    <a:pt x="0" y="0"/>
                  </a:cubicBezTo>
                  <a:cubicBezTo>
                    <a:pt x="0" y="55"/>
                    <a:pt x="0" y="55"/>
                    <a:pt x="0" y="55"/>
                  </a:cubicBezTo>
                  <a:cubicBezTo>
                    <a:pt x="14" y="55"/>
                    <a:pt x="14" y="55"/>
                    <a:pt x="14" y="55"/>
                  </a:cubicBezTo>
                  <a:cubicBezTo>
                    <a:pt x="14" y="39"/>
                    <a:pt x="14" y="39"/>
                    <a:pt x="14" y="39"/>
                  </a:cubicBezTo>
                  <a:cubicBezTo>
                    <a:pt x="14" y="30"/>
                    <a:pt x="14" y="22"/>
                    <a:pt x="13" y="15"/>
                  </a:cubicBezTo>
                  <a:cubicBezTo>
                    <a:pt x="14" y="15"/>
                    <a:pt x="14" y="15"/>
                    <a:pt x="14" y="15"/>
                  </a:cubicBezTo>
                  <a:cubicBezTo>
                    <a:pt x="17" y="21"/>
                    <a:pt x="21" y="28"/>
                    <a:pt x="25" y="34"/>
                  </a:cubicBezTo>
                  <a:cubicBezTo>
                    <a:pt x="39" y="55"/>
                    <a:pt x="39" y="55"/>
                    <a:pt x="39" y="55"/>
                  </a:cubicBezTo>
                  <a:cubicBezTo>
                    <a:pt x="55" y="55"/>
                    <a:pt x="55" y="55"/>
                    <a:pt x="55" y="55"/>
                  </a:cubicBezTo>
                  <a:cubicBezTo>
                    <a:pt x="55" y="0"/>
                    <a:pt x="55" y="0"/>
                    <a:pt x="55" y="0"/>
                  </a:cubicBezTo>
                  <a:cubicBezTo>
                    <a:pt x="41" y="0"/>
                    <a:pt x="41" y="0"/>
                    <a:pt x="41" y="0"/>
                  </a:cubicBezTo>
                  <a:lnTo>
                    <a:pt x="4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7" name="Freeform 79"/>
            <p:cNvSpPr>
              <a:spLocks noEditPoints="1"/>
            </p:cNvSpPr>
            <p:nvPr/>
          </p:nvSpPr>
          <p:spPr bwMode="auto">
            <a:xfrm>
              <a:off x="4336" y="2346"/>
              <a:ext cx="142" cy="130"/>
            </a:xfrm>
            <a:custGeom>
              <a:avLst/>
              <a:gdLst>
                <a:gd name="T0" fmla="*/ 20 w 60"/>
                <a:gd name="T1" fmla="*/ 0 h 55"/>
                <a:gd name="T2" fmla="*/ 0 w 60"/>
                <a:gd name="T3" fmla="*/ 55 h 55"/>
                <a:gd name="T4" fmla="*/ 15 w 60"/>
                <a:gd name="T5" fmla="*/ 55 h 55"/>
                <a:gd name="T6" fmla="*/ 20 w 60"/>
                <a:gd name="T7" fmla="*/ 41 h 55"/>
                <a:gd name="T8" fmla="*/ 39 w 60"/>
                <a:gd name="T9" fmla="*/ 41 h 55"/>
                <a:gd name="T10" fmla="*/ 44 w 60"/>
                <a:gd name="T11" fmla="*/ 55 h 55"/>
                <a:gd name="T12" fmla="*/ 60 w 60"/>
                <a:gd name="T13" fmla="*/ 55 h 55"/>
                <a:gd name="T14" fmla="*/ 40 w 60"/>
                <a:gd name="T15" fmla="*/ 0 h 55"/>
                <a:gd name="T16" fmla="*/ 20 w 60"/>
                <a:gd name="T17" fmla="*/ 0 h 55"/>
                <a:gd name="T18" fmla="*/ 29 w 60"/>
                <a:gd name="T19" fmla="*/ 10 h 55"/>
                <a:gd name="T20" fmla="*/ 29 w 60"/>
                <a:gd name="T21" fmla="*/ 10 h 55"/>
                <a:gd name="T22" fmla="*/ 33 w 60"/>
                <a:gd name="T23" fmla="*/ 20 h 55"/>
                <a:gd name="T24" fmla="*/ 37 w 60"/>
                <a:gd name="T25" fmla="*/ 32 h 55"/>
                <a:gd name="T26" fmla="*/ 22 w 60"/>
                <a:gd name="T27" fmla="*/ 32 h 55"/>
                <a:gd name="T28" fmla="*/ 26 w 60"/>
                <a:gd name="T29" fmla="*/ 20 h 55"/>
                <a:gd name="T30" fmla="*/ 29 w 60"/>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5">
                  <a:moveTo>
                    <a:pt x="20" y="0"/>
                  </a:moveTo>
                  <a:cubicBezTo>
                    <a:pt x="0" y="55"/>
                    <a:pt x="0" y="55"/>
                    <a:pt x="0" y="55"/>
                  </a:cubicBezTo>
                  <a:cubicBezTo>
                    <a:pt x="15" y="55"/>
                    <a:pt x="15" y="55"/>
                    <a:pt x="15" y="55"/>
                  </a:cubicBezTo>
                  <a:cubicBezTo>
                    <a:pt x="20" y="41"/>
                    <a:pt x="20" y="41"/>
                    <a:pt x="20" y="41"/>
                  </a:cubicBezTo>
                  <a:cubicBezTo>
                    <a:pt x="39" y="41"/>
                    <a:pt x="39" y="41"/>
                    <a:pt x="39" y="41"/>
                  </a:cubicBezTo>
                  <a:cubicBezTo>
                    <a:pt x="44" y="55"/>
                    <a:pt x="44" y="55"/>
                    <a:pt x="44" y="55"/>
                  </a:cubicBezTo>
                  <a:cubicBezTo>
                    <a:pt x="60" y="55"/>
                    <a:pt x="60" y="55"/>
                    <a:pt x="60" y="55"/>
                  </a:cubicBezTo>
                  <a:cubicBezTo>
                    <a:pt x="40" y="0"/>
                    <a:pt x="40" y="0"/>
                    <a:pt x="40" y="0"/>
                  </a:cubicBezTo>
                  <a:lnTo>
                    <a:pt x="20" y="0"/>
                  </a:lnTo>
                  <a:close/>
                  <a:moveTo>
                    <a:pt x="29" y="10"/>
                  </a:moveTo>
                  <a:cubicBezTo>
                    <a:pt x="29" y="10"/>
                    <a:pt x="29" y="10"/>
                    <a:pt x="29" y="10"/>
                  </a:cubicBezTo>
                  <a:cubicBezTo>
                    <a:pt x="30" y="13"/>
                    <a:pt x="32" y="17"/>
                    <a:pt x="33" y="20"/>
                  </a:cubicBezTo>
                  <a:cubicBezTo>
                    <a:pt x="37" y="32"/>
                    <a:pt x="37" y="32"/>
                    <a:pt x="37" y="32"/>
                  </a:cubicBezTo>
                  <a:cubicBezTo>
                    <a:pt x="22" y="32"/>
                    <a:pt x="22" y="32"/>
                    <a:pt x="22" y="32"/>
                  </a:cubicBezTo>
                  <a:cubicBezTo>
                    <a:pt x="26" y="20"/>
                    <a:pt x="26" y="20"/>
                    <a:pt x="26" y="20"/>
                  </a:cubicBezTo>
                  <a:cubicBezTo>
                    <a:pt x="27" y="17"/>
                    <a:pt x="28" y="13"/>
                    <a:pt x="2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8" name="Freeform 80"/>
            <p:cNvSpPr>
              <a:spLocks/>
            </p:cNvSpPr>
            <p:nvPr/>
          </p:nvSpPr>
          <p:spPr bwMode="auto">
            <a:xfrm>
              <a:off x="4500" y="2346"/>
              <a:ext cx="97" cy="130"/>
            </a:xfrm>
            <a:custGeom>
              <a:avLst/>
              <a:gdLst>
                <a:gd name="T0" fmla="*/ 97 w 97"/>
                <a:gd name="T1" fmla="*/ 107 h 130"/>
                <a:gd name="T2" fmla="*/ 35 w 97"/>
                <a:gd name="T3" fmla="*/ 107 h 130"/>
                <a:gd name="T4" fmla="*/ 35 w 97"/>
                <a:gd name="T5" fmla="*/ 0 h 130"/>
                <a:gd name="T6" fmla="*/ 0 w 97"/>
                <a:gd name="T7" fmla="*/ 0 h 130"/>
                <a:gd name="T8" fmla="*/ 0 w 97"/>
                <a:gd name="T9" fmla="*/ 130 h 130"/>
                <a:gd name="T10" fmla="*/ 97 w 97"/>
                <a:gd name="T11" fmla="*/ 130 h 130"/>
                <a:gd name="T12" fmla="*/ 97 w 97"/>
                <a:gd name="T13" fmla="*/ 107 h 130"/>
              </a:gdLst>
              <a:ahLst/>
              <a:cxnLst>
                <a:cxn ang="0">
                  <a:pos x="T0" y="T1"/>
                </a:cxn>
                <a:cxn ang="0">
                  <a:pos x="T2" y="T3"/>
                </a:cxn>
                <a:cxn ang="0">
                  <a:pos x="T4" y="T5"/>
                </a:cxn>
                <a:cxn ang="0">
                  <a:pos x="T6" y="T7"/>
                </a:cxn>
                <a:cxn ang="0">
                  <a:pos x="T8" y="T9"/>
                </a:cxn>
                <a:cxn ang="0">
                  <a:pos x="T10" y="T11"/>
                </a:cxn>
                <a:cxn ang="0">
                  <a:pos x="T12" y="T13"/>
                </a:cxn>
              </a:cxnLst>
              <a:rect l="0" t="0" r="r" b="b"/>
              <a:pathLst>
                <a:path w="97" h="130">
                  <a:moveTo>
                    <a:pt x="97" y="107"/>
                  </a:moveTo>
                  <a:lnTo>
                    <a:pt x="35" y="107"/>
                  </a:lnTo>
                  <a:lnTo>
                    <a:pt x="35" y="0"/>
                  </a:lnTo>
                  <a:lnTo>
                    <a:pt x="0" y="0"/>
                  </a:lnTo>
                  <a:lnTo>
                    <a:pt x="0" y="130"/>
                  </a:lnTo>
                  <a:lnTo>
                    <a:pt x="97" y="130"/>
                  </a:lnTo>
                  <a:lnTo>
                    <a:pt x="97"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99" name="Freeform 81"/>
            <p:cNvSpPr>
              <a:spLocks noEditPoints="1"/>
            </p:cNvSpPr>
            <p:nvPr/>
          </p:nvSpPr>
          <p:spPr bwMode="auto">
            <a:xfrm>
              <a:off x="2581" y="1069"/>
              <a:ext cx="2518" cy="2180"/>
            </a:xfrm>
            <a:custGeom>
              <a:avLst/>
              <a:gdLst>
                <a:gd name="T0" fmla="*/ 1054 w 1063"/>
                <a:gd name="T1" fmla="*/ 249 h 920"/>
                <a:gd name="T2" fmla="*/ 920 w 1063"/>
                <a:gd name="T3" fmla="*/ 185 h 920"/>
                <a:gd name="T4" fmla="*/ 920 w 1063"/>
                <a:gd name="T5" fmla="*/ 17 h 920"/>
                <a:gd name="T6" fmla="*/ 904 w 1063"/>
                <a:gd name="T7" fmla="*/ 1 h 920"/>
                <a:gd name="T8" fmla="*/ 789 w 1063"/>
                <a:gd name="T9" fmla="*/ 1 h 920"/>
                <a:gd name="T10" fmla="*/ 774 w 1063"/>
                <a:gd name="T11" fmla="*/ 17 h 920"/>
                <a:gd name="T12" fmla="*/ 774 w 1063"/>
                <a:gd name="T13" fmla="*/ 115 h 920"/>
                <a:gd name="T14" fmla="*/ 538 w 1063"/>
                <a:gd name="T15" fmla="*/ 3 h 920"/>
                <a:gd name="T16" fmla="*/ 525 w 1063"/>
                <a:gd name="T17" fmla="*/ 3 h 920"/>
                <a:gd name="T18" fmla="*/ 9 w 1063"/>
                <a:gd name="T19" fmla="*/ 249 h 920"/>
                <a:gd name="T20" fmla="*/ 0 w 1063"/>
                <a:gd name="T21" fmla="*/ 263 h 920"/>
                <a:gd name="T22" fmla="*/ 0 w 1063"/>
                <a:gd name="T23" fmla="*/ 904 h 920"/>
                <a:gd name="T24" fmla="*/ 16 w 1063"/>
                <a:gd name="T25" fmla="*/ 920 h 920"/>
                <a:gd name="T26" fmla="*/ 1047 w 1063"/>
                <a:gd name="T27" fmla="*/ 920 h 920"/>
                <a:gd name="T28" fmla="*/ 1063 w 1063"/>
                <a:gd name="T29" fmla="*/ 904 h 920"/>
                <a:gd name="T30" fmla="*/ 1063 w 1063"/>
                <a:gd name="T31" fmla="*/ 263 h 920"/>
                <a:gd name="T32" fmla="*/ 1054 w 1063"/>
                <a:gd name="T33" fmla="*/ 249 h 920"/>
                <a:gd name="T34" fmla="*/ 805 w 1063"/>
                <a:gd name="T35" fmla="*/ 32 h 920"/>
                <a:gd name="T36" fmla="*/ 888 w 1063"/>
                <a:gd name="T37" fmla="*/ 32 h 920"/>
                <a:gd name="T38" fmla="*/ 888 w 1063"/>
                <a:gd name="T39" fmla="*/ 170 h 920"/>
                <a:gd name="T40" fmla="*/ 805 w 1063"/>
                <a:gd name="T41" fmla="*/ 130 h 920"/>
                <a:gd name="T42" fmla="*/ 805 w 1063"/>
                <a:gd name="T43" fmla="*/ 32 h 920"/>
                <a:gd name="T44" fmla="*/ 1032 w 1063"/>
                <a:gd name="T45" fmla="*/ 888 h 920"/>
                <a:gd name="T46" fmla="*/ 32 w 1063"/>
                <a:gd name="T47" fmla="*/ 888 h 920"/>
                <a:gd name="T48" fmla="*/ 32 w 1063"/>
                <a:gd name="T49" fmla="*/ 273 h 920"/>
                <a:gd name="T50" fmla="*/ 532 w 1063"/>
                <a:gd name="T51" fmla="*/ 34 h 920"/>
                <a:gd name="T52" fmla="*/ 1032 w 1063"/>
                <a:gd name="T53" fmla="*/ 273 h 920"/>
                <a:gd name="T54" fmla="*/ 1032 w 1063"/>
                <a:gd name="T55" fmla="*/ 88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3" h="920">
                  <a:moveTo>
                    <a:pt x="1054" y="249"/>
                  </a:moveTo>
                  <a:cubicBezTo>
                    <a:pt x="920" y="185"/>
                    <a:pt x="920" y="185"/>
                    <a:pt x="920" y="185"/>
                  </a:cubicBezTo>
                  <a:cubicBezTo>
                    <a:pt x="920" y="17"/>
                    <a:pt x="920" y="17"/>
                    <a:pt x="920" y="17"/>
                  </a:cubicBezTo>
                  <a:cubicBezTo>
                    <a:pt x="920" y="8"/>
                    <a:pt x="913" y="1"/>
                    <a:pt x="904" y="1"/>
                  </a:cubicBezTo>
                  <a:cubicBezTo>
                    <a:pt x="789" y="1"/>
                    <a:pt x="789" y="1"/>
                    <a:pt x="789" y="1"/>
                  </a:cubicBezTo>
                  <a:cubicBezTo>
                    <a:pt x="781" y="1"/>
                    <a:pt x="774" y="8"/>
                    <a:pt x="774" y="17"/>
                  </a:cubicBezTo>
                  <a:cubicBezTo>
                    <a:pt x="774" y="115"/>
                    <a:pt x="774" y="115"/>
                    <a:pt x="774" y="115"/>
                  </a:cubicBezTo>
                  <a:cubicBezTo>
                    <a:pt x="538" y="3"/>
                    <a:pt x="538" y="3"/>
                    <a:pt x="538" y="3"/>
                  </a:cubicBezTo>
                  <a:cubicBezTo>
                    <a:pt x="534" y="0"/>
                    <a:pt x="529" y="0"/>
                    <a:pt x="525" y="3"/>
                  </a:cubicBezTo>
                  <a:cubicBezTo>
                    <a:pt x="9" y="249"/>
                    <a:pt x="9" y="249"/>
                    <a:pt x="9" y="249"/>
                  </a:cubicBezTo>
                  <a:cubicBezTo>
                    <a:pt x="4" y="251"/>
                    <a:pt x="0" y="257"/>
                    <a:pt x="0" y="263"/>
                  </a:cubicBezTo>
                  <a:cubicBezTo>
                    <a:pt x="0" y="904"/>
                    <a:pt x="0" y="904"/>
                    <a:pt x="0" y="904"/>
                  </a:cubicBezTo>
                  <a:cubicBezTo>
                    <a:pt x="0" y="913"/>
                    <a:pt x="7" y="920"/>
                    <a:pt x="16" y="920"/>
                  </a:cubicBezTo>
                  <a:cubicBezTo>
                    <a:pt x="1047" y="920"/>
                    <a:pt x="1047" y="920"/>
                    <a:pt x="1047" y="920"/>
                  </a:cubicBezTo>
                  <a:cubicBezTo>
                    <a:pt x="1056" y="920"/>
                    <a:pt x="1063" y="913"/>
                    <a:pt x="1063" y="904"/>
                  </a:cubicBezTo>
                  <a:cubicBezTo>
                    <a:pt x="1063" y="263"/>
                    <a:pt x="1063" y="263"/>
                    <a:pt x="1063" y="263"/>
                  </a:cubicBezTo>
                  <a:cubicBezTo>
                    <a:pt x="1063" y="257"/>
                    <a:pt x="1059" y="251"/>
                    <a:pt x="1054" y="249"/>
                  </a:cubicBezTo>
                  <a:close/>
                  <a:moveTo>
                    <a:pt x="805" y="32"/>
                  </a:moveTo>
                  <a:cubicBezTo>
                    <a:pt x="888" y="32"/>
                    <a:pt x="888" y="32"/>
                    <a:pt x="888" y="32"/>
                  </a:cubicBezTo>
                  <a:cubicBezTo>
                    <a:pt x="888" y="170"/>
                    <a:pt x="888" y="170"/>
                    <a:pt x="888" y="170"/>
                  </a:cubicBezTo>
                  <a:cubicBezTo>
                    <a:pt x="805" y="130"/>
                    <a:pt x="805" y="130"/>
                    <a:pt x="805" y="130"/>
                  </a:cubicBezTo>
                  <a:lnTo>
                    <a:pt x="805" y="32"/>
                  </a:lnTo>
                  <a:close/>
                  <a:moveTo>
                    <a:pt x="1032" y="888"/>
                  </a:moveTo>
                  <a:cubicBezTo>
                    <a:pt x="32" y="888"/>
                    <a:pt x="32" y="888"/>
                    <a:pt x="32" y="888"/>
                  </a:cubicBezTo>
                  <a:cubicBezTo>
                    <a:pt x="32" y="273"/>
                    <a:pt x="32" y="273"/>
                    <a:pt x="32" y="273"/>
                  </a:cubicBezTo>
                  <a:cubicBezTo>
                    <a:pt x="532" y="34"/>
                    <a:pt x="532" y="34"/>
                    <a:pt x="532" y="34"/>
                  </a:cubicBezTo>
                  <a:cubicBezTo>
                    <a:pt x="1032" y="273"/>
                    <a:pt x="1032" y="273"/>
                    <a:pt x="1032" y="273"/>
                  </a:cubicBezTo>
                  <a:lnTo>
                    <a:pt x="1032" y="888"/>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0" name="Freeform 82"/>
            <p:cNvSpPr>
              <a:spLocks noEditPoints="1"/>
            </p:cNvSpPr>
            <p:nvPr/>
          </p:nvSpPr>
          <p:spPr bwMode="auto">
            <a:xfrm>
              <a:off x="2970" y="1820"/>
              <a:ext cx="1740" cy="1050"/>
            </a:xfrm>
            <a:custGeom>
              <a:avLst/>
              <a:gdLst>
                <a:gd name="T0" fmla="*/ 0 w 735"/>
                <a:gd name="T1" fmla="*/ 16 h 443"/>
                <a:gd name="T2" fmla="*/ 0 w 735"/>
                <a:gd name="T3" fmla="*/ 427 h 443"/>
                <a:gd name="T4" fmla="*/ 16 w 735"/>
                <a:gd name="T5" fmla="*/ 443 h 443"/>
                <a:gd name="T6" fmla="*/ 719 w 735"/>
                <a:gd name="T7" fmla="*/ 443 h 443"/>
                <a:gd name="T8" fmla="*/ 735 w 735"/>
                <a:gd name="T9" fmla="*/ 427 h 443"/>
                <a:gd name="T10" fmla="*/ 735 w 735"/>
                <a:gd name="T11" fmla="*/ 16 h 443"/>
                <a:gd name="T12" fmla="*/ 719 w 735"/>
                <a:gd name="T13" fmla="*/ 0 h 443"/>
                <a:gd name="T14" fmla="*/ 16 w 735"/>
                <a:gd name="T15" fmla="*/ 0 h 443"/>
                <a:gd name="T16" fmla="*/ 0 w 735"/>
                <a:gd name="T17" fmla="*/ 16 h 443"/>
                <a:gd name="T18" fmla="*/ 704 w 735"/>
                <a:gd name="T19" fmla="*/ 175 h 443"/>
                <a:gd name="T20" fmla="*/ 704 w 735"/>
                <a:gd name="T21" fmla="*/ 320 h 443"/>
                <a:gd name="T22" fmla="*/ 704 w 735"/>
                <a:gd name="T23" fmla="*/ 386 h 443"/>
                <a:gd name="T24" fmla="*/ 704 w 735"/>
                <a:gd name="T25" fmla="*/ 412 h 443"/>
                <a:gd name="T26" fmla="*/ 602 w 735"/>
                <a:gd name="T27" fmla="*/ 412 h 443"/>
                <a:gd name="T28" fmla="*/ 485 w 735"/>
                <a:gd name="T29" fmla="*/ 412 h 443"/>
                <a:gd name="T30" fmla="*/ 368 w 735"/>
                <a:gd name="T31" fmla="*/ 412 h 443"/>
                <a:gd name="T32" fmla="*/ 250 w 735"/>
                <a:gd name="T33" fmla="*/ 412 h 443"/>
                <a:gd name="T34" fmla="*/ 133 w 735"/>
                <a:gd name="T35" fmla="*/ 412 h 443"/>
                <a:gd name="T36" fmla="*/ 32 w 735"/>
                <a:gd name="T37" fmla="*/ 412 h 443"/>
                <a:gd name="T38" fmla="*/ 32 w 735"/>
                <a:gd name="T39" fmla="*/ 386 h 443"/>
                <a:gd name="T40" fmla="*/ 32 w 735"/>
                <a:gd name="T41" fmla="*/ 31 h 443"/>
                <a:gd name="T42" fmla="*/ 133 w 735"/>
                <a:gd name="T43" fmla="*/ 31 h 443"/>
                <a:gd name="T44" fmla="*/ 250 w 735"/>
                <a:gd name="T45" fmla="*/ 31 h 443"/>
                <a:gd name="T46" fmla="*/ 368 w 735"/>
                <a:gd name="T47" fmla="*/ 31 h 443"/>
                <a:gd name="T48" fmla="*/ 485 w 735"/>
                <a:gd name="T49" fmla="*/ 31 h 443"/>
                <a:gd name="T50" fmla="*/ 602 w 735"/>
                <a:gd name="T51" fmla="*/ 31 h 443"/>
                <a:gd name="T52" fmla="*/ 704 w 735"/>
                <a:gd name="T53" fmla="*/ 31 h 443"/>
                <a:gd name="T54" fmla="*/ 704 w 735"/>
                <a:gd name="T55" fmla="*/ 1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5" h="443">
                  <a:moveTo>
                    <a:pt x="0" y="16"/>
                  </a:moveTo>
                  <a:cubicBezTo>
                    <a:pt x="0" y="427"/>
                    <a:pt x="0" y="427"/>
                    <a:pt x="0" y="427"/>
                  </a:cubicBezTo>
                  <a:cubicBezTo>
                    <a:pt x="0" y="436"/>
                    <a:pt x="7" y="443"/>
                    <a:pt x="16" y="443"/>
                  </a:cubicBezTo>
                  <a:cubicBezTo>
                    <a:pt x="719" y="443"/>
                    <a:pt x="719" y="443"/>
                    <a:pt x="719" y="443"/>
                  </a:cubicBezTo>
                  <a:cubicBezTo>
                    <a:pt x="728" y="443"/>
                    <a:pt x="735" y="436"/>
                    <a:pt x="735" y="427"/>
                  </a:cubicBezTo>
                  <a:cubicBezTo>
                    <a:pt x="735" y="16"/>
                    <a:pt x="735" y="16"/>
                    <a:pt x="735" y="16"/>
                  </a:cubicBezTo>
                  <a:cubicBezTo>
                    <a:pt x="735" y="7"/>
                    <a:pt x="728" y="0"/>
                    <a:pt x="719" y="0"/>
                  </a:cubicBezTo>
                  <a:cubicBezTo>
                    <a:pt x="16" y="0"/>
                    <a:pt x="16" y="0"/>
                    <a:pt x="16" y="0"/>
                  </a:cubicBezTo>
                  <a:cubicBezTo>
                    <a:pt x="7" y="0"/>
                    <a:pt x="0" y="7"/>
                    <a:pt x="0" y="16"/>
                  </a:cubicBezTo>
                  <a:close/>
                  <a:moveTo>
                    <a:pt x="704" y="175"/>
                  </a:moveTo>
                  <a:cubicBezTo>
                    <a:pt x="704" y="320"/>
                    <a:pt x="704" y="320"/>
                    <a:pt x="704" y="320"/>
                  </a:cubicBezTo>
                  <a:cubicBezTo>
                    <a:pt x="704" y="386"/>
                    <a:pt x="704" y="386"/>
                    <a:pt x="704" y="386"/>
                  </a:cubicBezTo>
                  <a:cubicBezTo>
                    <a:pt x="704" y="412"/>
                    <a:pt x="704" y="412"/>
                    <a:pt x="704" y="412"/>
                  </a:cubicBezTo>
                  <a:cubicBezTo>
                    <a:pt x="602" y="412"/>
                    <a:pt x="602" y="412"/>
                    <a:pt x="602" y="412"/>
                  </a:cubicBezTo>
                  <a:cubicBezTo>
                    <a:pt x="485" y="412"/>
                    <a:pt x="485" y="412"/>
                    <a:pt x="485" y="412"/>
                  </a:cubicBezTo>
                  <a:cubicBezTo>
                    <a:pt x="368" y="412"/>
                    <a:pt x="368" y="412"/>
                    <a:pt x="368" y="412"/>
                  </a:cubicBezTo>
                  <a:cubicBezTo>
                    <a:pt x="250" y="412"/>
                    <a:pt x="250" y="412"/>
                    <a:pt x="250" y="412"/>
                  </a:cubicBezTo>
                  <a:cubicBezTo>
                    <a:pt x="133" y="412"/>
                    <a:pt x="133" y="412"/>
                    <a:pt x="133" y="412"/>
                  </a:cubicBezTo>
                  <a:cubicBezTo>
                    <a:pt x="32" y="412"/>
                    <a:pt x="32" y="412"/>
                    <a:pt x="32" y="412"/>
                  </a:cubicBezTo>
                  <a:cubicBezTo>
                    <a:pt x="32" y="386"/>
                    <a:pt x="32" y="386"/>
                    <a:pt x="32" y="386"/>
                  </a:cubicBezTo>
                  <a:cubicBezTo>
                    <a:pt x="32" y="31"/>
                    <a:pt x="32" y="31"/>
                    <a:pt x="32" y="31"/>
                  </a:cubicBezTo>
                  <a:cubicBezTo>
                    <a:pt x="133" y="31"/>
                    <a:pt x="133" y="31"/>
                    <a:pt x="133" y="31"/>
                  </a:cubicBezTo>
                  <a:cubicBezTo>
                    <a:pt x="250" y="31"/>
                    <a:pt x="250" y="31"/>
                    <a:pt x="250" y="31"/>
                  </a:cubicBezTo>
                  <a:cubicBezTo>
                    <a:pt x="368" y="31"/>
                    <a:pt x="368" y="31"/>
                    <a:pt x="368" y="31"/>
                  </a:cubicBezTo>
                  <a:cubicBezTo>
                    <a:pt x="485" y="31"/>
                    <a:pt x="485" y="31"/>
                    <a:pt x="485" y="31"/>
                  </a:cubicBezTo>
                  <a:cubicBezTo>
                    <a:pt x="602" y="31"/>
                    <a:pt x="602" y="31"/>
                    <a:pt x="602" y="31"/>
                  </a:cubicBezTo>
                  <a:cubicBezTo>
                    <a:pt x="704" y="31"/>
                    <a:pt x="704" y="31"/>
                    <a:pt x="704" y="31"/>
                  </a:cubicBezTo>
                  <a:lnTo>
                    <a:pt x="704" y="175"/>
                  </a:lnTo>
                  <a:close/>
                </a:path>
              </a:pathLst>
            </a:custGeom>
            <a:solidFill>
              <a:srgbClr val="2398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sp>
          <p:nvSpPr>
            <p:cNvPr id="101" name="Rectangle 83"/>
            <p:cNvSpPr>
              <a:spLocks noChangeArrowheads="1"/>
            </p:cNvSpPr>
            <p:nvPr/>
          </p:nvSpPr>
          <p:spPr bwMode="auto">
            <a:xfrm>
              <a:off x="2979" y="2915"/>
              <a:ext cx="1722" cy="97"/>
            </a:xfrm>
            <a:prstGeom prst="rect">
              <a:avLst/>
            </a:prstGeom>
            <a:solidFill>
              <a:srgbClr val="239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defTabSz="411480" eaLnBrk="0" hangingPunct="0"/>
              <a:endParaRPr lang="ru-RU" sz="1620" dirty="0">
                <a:solidFill>
                  <a:srgbClr val="2C2E34"/>
                </a:solidFill>
                <a:ea typeface="Arial" charset="0"/>
                <a:cs typeface="Arial" charset="0"/>
              </a:endParaRPr>
            </a:p>
          </p:txBody>
        </p:sp>
      </p:grpSp>
      <p:sp>
        <p:nvSpPr>
          <p:cNvPr id="58" name="TextBox 57"/>
          <p:cNvSpPr txBox="1"/>
          <p:nvPr/>
        </p:nvSpPr>
        <p:spPr>
          <a:xfrm>
            <a:off x="999533" y="2940524"/>
            <a:ext cx="2499893" cy="590931"/>
          </a:xfrm>
          <a:prstGeom prst="rect">
            <a:avLst/>
          </a:prstGeom>
          <a:noFill/>
        </p:spPr>
        <p:txBody>
          <a:bodyPr wrap="square" rtlCol="0">
            <a:spAutoFit/>
          </a:bodyPr>
          <a:lstStyle/>
          <a:p>
            <a:pPr defTabSz="411480" eaLnBrk="0" hangingPunct="0"/>
            <a:r>
              <a:rPr lang="en-US" sz="1620" dirty="0">
                <a:solidFill>
                  <a:srgbClr val="2C2E34"/>
                </a:solidFill>
                <a:ea typeface="Arial" charset="0"/>
                <a:cs typeface="Arial" charset="0"/>
              </a:rPr>
              <a:t>Limited insight of true </a:t>
            </a:r>
            <a:r>
              <a:rPr lang="en-US" sz="1620" dirty="0" smtClean="0">
                <a:solidFill>
                  <a:srgbClr val="2C2E34"/>
                </a:solidFill>
                <a:ea typeface="Arial" charset="0"/>
                <a:cs typeface="Arial" charset="0"/>
              </a:rPr>
              <a:t>end user </a:t>
            </a:r>
            <a:r>
              <a:rPr lang="en-US" sz="1620" dirty="0">
                <a:solidFill>
                  <a:srgbClr val="2C2E34"/>
                </a:solidFill>
                <a:ea typeface="Arial" charset="0"/>
                <a:cs typeface="Arial" charset="0"/>
              </a:rPr>
              <a:t>experience</a:t>
            </a:r>
          </a:p>
        </p:txBody>
      </p:sp>
      <p:sp>
        <p:nvSpPr>
          <p:cNvPr id="3" name="TextBox 2"/>
          <p:cNvSpPr txBox="1"/>
          <p:nvPr/>
        </p:nvSpPr>
        <p:spPr>
          <a:xfrm>
            <a:off x="3997404" y="3005691"/>
            <a:ext cx="2486578" cy="244682"/>
          </a:xfrm>
          <a:prstGeom prst="rect">
            <a:avLst/>
          </a:prstGeom>
          <a:solidFill>
            <a:schemeClr val="bg1"/>
          </a:solidFill>
        </p:spPr>
        <p:txBody>
          <a:bodyPr wrap="none" rtlCol="0">
            <a:spAutoFit/>
          </a:bodyPr>
          <a:lstStyle/>
          <a:p>
            <a:pPr defTabSz="411480" eaLnBrk="0" hangingPunct="0"/>
            <a:r>
              <a:rPr lang="en-US" sz="990" dirty="0">
                <a:solidFill>
                  <a:srgbClr val="3A9BE0"/>
                </a:solidFill>
                <a:ea typeface="Arial" charset="0"/>
                <a:cs typeface="Arial" charset="0"/>
              </a:rPr>
              <a:t>THE IMPOSSIBLE MAPPING MACHINE</a:t>
            </a:r>
          </a:p>
        </p:txBody>
      </p:sp>
      <p:sp>
        <p:nvSpPr>
          <p:cNvPr id="173" name="TextBox 172"/>
          <p:cNvSpPr txBox="1"/>
          <p:nvPr/>
        </p:nvSpPr>
        <p:spPr>
          <a:xfrm>
            <a:off x="7205168" y="3689895"/>
            <a:ext cx="1694695" cy="244682"/>
          </a:xfrm>
          <a:prstGeom prst="rect">
            <a:avLst/>
          </a:prstGeom>
          <a:solidFill>
            <a:schemeClr val="bg1"/>
          </a:solidFill>
        </p:spPr>
        <p:txBody>
          <a:bodyPr wrap="none" rtlCol="0">
            <a:spAutoFit/>
          </a:bodyPr>
          <a:lstStyle/>
          <a:p>
            <a:pPr defTabSz="411480" eaLnBrk="0" hangingPunct="0"/>
            <a:r>
              <a:rPr lang="en-US" sz="990" dirty="0" smtClean="0">
                <a:solidFill>
                  <a:srgbClr val="3A9BE0"/>
                </a:solidFill>
                <a:ea typeface="Arial" charset="0"/>
                <a:cs typeface="Arial" charset="0"/>
              </a:rPr>
              <a:t>END USER EXPERIENCE</a:t>
            </a:r>
            <a:endParaRPr lang="en-US" sz="990" dirty="0">
              <a:solidFill>
                <a:srgbClr val="3A9BE0"/>
              </a:solidFill>
              <a:ea typeface="Arial" charset="0"/>
              <a:cs typeface="Arial" charset="0"/>
            </a:endParaRPr>
          </a:p>
        </p:txBody>
      </p:sp>
    </p:spTree>
    <p:extLst>
      <p:ext uri="{BB962C8B-B14F-4D97-AF65-F5344CB8AC3E}">
        <p14:creationId xmlns:p14="http://schemas.microsoft.com/office/powerpoint/2010/main" val="231211615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The Two Disconnected Lists</a:t>
            </a:r>
            <a:endParaRPr lang="en-US" dirty="0">
              <a:latin typeface="Arial" charset="0"/>
              <a:ea typeface="Arial" charset="0"/>
              <a:cs typeface="Arial" charset="0"/>
            </a:endParaRPr>
          </a:p>
        </p:txBody>
      </p:sp>
      <p:cxnSp>
        <p:nvCxnSpPr>
          <p:cNvPr id="20" name="Straight Arrow Connector 19"/>
          <p:cNvCxnSpPr/>
          <p:nvPr/>
        </p:nvCxnSpPr>
        <p:spPr>
          <a:xfrm>
            <a:off x="3804551" y="1698405"/>
            <a:ext cx="1975104" cy="0"/>
          </a:xfrm>
          <a:prstGeom prst="straightConnector1">
            <a:avLst/>
          </a:pr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751934822"/>
              </p:ext>
            </p:extLst>
          </p:nvPr>
        </p:nvGraphicFramePr>
        <p:xfrm>
          <a:off x="808041" y="1295631"/>
          <a:ext cx="2845167" cy="1922582"/>
        </p:xfrm>
        <a:graphic>
          <a:graphicData uri="http://schemas.openxmlformats.org/drawingml/2006/table">
            <a:tbl>
              <a:tblPr firstRow="1" bandRow="1">
                <a:tableStyleId>{69012ECD-51FC-41F1-AA8D-1B2483CD663E}</a:tableStyleId>
              </a:tblPr>
              <a:tblGrid>
                <a:gridCol w="490546">
                  <a:extLst>
                    <a:ext uri="{9D8B030D-6E8A-4147-A177-3AD203B41FA5}">
                      <a16:colId xmlns:a16="http://schemas.microsoft.com/office/drawing/2014/main" val="20000"/>
                    </a:ext>
                  </a:extLst>
                </a:gridCol>
                <a:gridCol w="2354621">
                  <a:extLst>
                    <a:ext uri="{9D8B030D-6E8A-4147-A177-3AD203B41FA5}">
                      <a16:colId xmlns:a16="http://schemas.microsoft.com/office/drawing/2014/main" val="20001"/>
                    </a:ext>
                  </a:extLst>
                </a:gridCol>
              </a:tblGrid>
              <a:tr h="259615">
                <a:tc>
                  <a:txBody>
                    <a:bodyPr/>
                    <a:lstStyle/>
                    <a:p>
                      <a:r>
                        <a:rPr lang="en-US" sz="1100" dirty="0" smtClean="0">
                          <a:solidFill>
                            <a:schemeClr val="bg1"/>
                          </a:solidFill>
                          <a:latin typeface="Arial" charset="0"/>
                          <a:ea typeface="Arial" charset="0"/>
                          <a:cs typeface="Arial" charset="0"/>
                        </a:rPr>
                        <a:t>Prio</a:t>
                      </a:r>
                      <a:endParaRPr lang="en-US" sz="110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50000"/>
                      </a:schemeClr>
                    </a:solidFill>
                  </a:tcPr>
                </a:tc>
                <a:tc>
                  <a:txBody>
                    <a:bodyPr/>
                    <a:lstStyle/>
                    <a:p>
                      <a:r>
                        <a:rPr lang="en-US" sz="1100" dirty="0" smtClean="0">
                          <a:solidFill>
                            <a:schemeClr val="bg1"/>
                          </a:solidFill>
                          <a:latin typeface="Arial" charset="0"/>
                          <a:ea typeface="Arial" charset="0"/>
                          <a:cs typeface="Arial" charset="0"/>
                        </a:rPr>
                        <a:t>Alarm</a:t>
                      </a:r>
                      <a:endParaRPr lang="en-US" sz="110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309180">
                <a:tc>
                  <a:txBody>
                    <a:bodyPr/>
                    <a:lstStyle/>
                    <a:p>
                      <a:r>
                        <a:rPr lang="en-US" sz="1100" b="0" i="0" dirty="0" smtClean="0">
                          <a:solidFill>
                            <a:schemeClr val="bg1"/>
                          </a:solidFill>
                          <a:latin typeface="Arial" charset="0"/>
                          <a:ea typeface="Arial" charset="0"/>
                          <a:cs typeface="Arial" charset="0"/>
                        </a:rPr>
                        <a:t>1</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tc>
                  <a:txBody>
                    <a:bodyPr/>
                    <a:lstStyle/>
                    <a:p>
                      <a:r>
                        <a:rPr lang="en-US" sz="1100" b="0" i="0" dirty="0" smtClean="0">
                          <a:solidFill>
                            <a:schemeClr val="bg1"/>
                          </a:solidFill>
                          <a:latin typeface="Arial" charset="0"/>
                          <a:ea typeface="Arial" charset="0"/>
                          <a:cs typeface="Arial" charset="0"/>
                        </a:rPr>
                        <a:t>Antenna light</a:t>
                      </a:r>
                      <a:r>
                        <a:rPr lang="en-US" sz="1100" b="0" i="0" baseline="0" dirty="0" smtClean="0">
                          <a:solidFill>
                            <a:schemeClr val="bg1"/>
                          </a:solidFill>
                          <a:latin typeface="Arial" charset="0"/>
                          <a:ea typeface="Arial" charset="0"/>
                          <a:cs typeface="Arial" charset="0"/>
                        </a:rPr>
                        <a:t> malfunctioning</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259615">
                <a:tc>
                  <a:txBody>
                    <a:bodyPr/>
                    <a:lstStyle/>
                    <a:p>
                      <a:r>
                        <a:rPr lang="en-US" sz="1100" b="0" i="0" dirty="0" smtClean="0">
                          <a:solidFill>
                            <a:schemeClr val="bg1"/>
                          </a:solidFill>
                          <a:latin typeface="Arial" charset="0"/>
                          <a:ea typeface="Arial" charset="0"/>
                          <a:cs typeface="Arial" charset="0"/>
                        </a:rPr>
                        <a:t>2</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tc>
                  <a:txBody>
                    <a:bodyPr/>
                    <a:lstStyle/>
                    <a:p>
                      <a:r>
                        <a:rPr lang="en-US" sz="1100" b="0" i="0" dirty="0" smtClean="0">
                          <a:solidFill>
                            <a:schemeClr val="bg1"/>
                          </a:solidFill>
                          <a:latin typeface="Arial" charset="0"/>
                          <a:ea typeface="Arial" charset="0"/>
                          <a:cs typeface="Arial" charset="0"/>
                        </a:rPr>
                        <a:t>Router STH-ES4 down</a:t>
                      </a:r>
                      <a:endParaRPr lang="en-US" sz="1100" b="0" i="0" baseline="0" dirty="0" smtClean="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59615">
                <a:tc>
                  <a:txBody>
                    <a:bodyPr/>
                    <a:lstStyle/>
                    <a:p>
                      <a:r>
                        <a:rPr lang="en-US" sz="1100" b="0" i="0" dirty="0" smtClean="0">
                          <a:solidFill>
                            <a:schemeClr val="bg1"/>
                          </a:solidFill>
                          <a:latin typeface="Arial" charset="0"/>
                          <a:ea typeface="Arial" charset="0"/>
                          <a:cs typeface="Arial" charset="0"/>
                        </a:rPr>
                        <a:t>3</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tc>
                  <a:txBody>
                    <a:bodyPr/>
                    <a:lstStyle/>
                    <a:p>
                      <a:r>
                        <a:rPr lang="en-US" sz="1100" b="0" i="0" dirty="0" smtClean="0">
                          <a:solidFill>
                            <a:schemeClr val="bg1"/>
                          </a:solidFill>
                          <a:latin typeface="Arial" charset="0"/>
                          <a:ea typeface="Arial" charset="0"/>
                          <a:cs typeface="Arial" charset="0"/>
                        </a:rPr>
                        <a:t>Link</a:t>
                      </a:r>
                      <a:r>
                        <a:rPr lang="en-US" sz="1100" b="0" i="0" baseline="0" dirty="0" smtClean="0">
                          <a:solidFill>
                            <a:schemeClr val="bg1"/>
                          </a:solidFill>
                          <a:latin typeface="Arial" charset="0"/>
                          <a:ea typeface="Arial" charset="0"/>
                          <a:cs typeface="Arial" charset="0"/>
                        </a:rPr>
                        <a:t> failure, GE7.1.1</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r h="288292">
                <a:tc>
                  <a:txBody>
                    <a:bodyPr/>
                    <a:lstStyle/>
                    <a:p>
                      <a:r>
                        <a:rPr lang="en-US" sz="1100" b="0" i="0" dirty="0" smtClean="0">
                          <a:solidFill>
                            <a:schemeClr val="bg1"/>
                          </a:solidFill>
                          <a:latin typeface="Arial" charset="0"/>
                          <a:ea typeface="Arial" charset="0"/>
                          <a:cs typeface="Arial" charset="0"/>
                        </a:rPr>
                        <a:t>4</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100" b="0" i="0" dirty="0" smtClean="0">
                          <a:solidFill>
                            <a:schemeClr val="bg1"/>
                          </a:solidFill>
                          <a:latin typeface="Arial" charset="0"/>
                          <a:ea typeface="Arial" charset="0"/>
                          <a:cs typeface="Arial" charset="0"/>
                        </a:rPr>
                        <a:t>Node GBG-18 not responding</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4"/>
                  </a:ext>
                </a:extLst>
              </a:tr>
              <a:tr h="259615">
                <a:tc>
                  <a:txBody>
                    <a:bodyPr/>
                    <a:lstStyle/>
                    <a:p>
                      <a:r>
                        <a:rPr lang="en-US" sz="1100" b="0" i="0" dirty="0" smtClean="0">
                          <a:solidFill>
                            <a:schemeClr val="bg1"/>
                          </a:solidFill>
                          <a:latin typeface="Arial" charset="0"/>
                          <a:ea typeface="Arial" charset="0"/>
                          <a:cs typeface="Arial" charset="0"/>
                        </a:rPr>
                        <a:t>5</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100" b="0" i="0" dirty="0" smtClean="0">
                          <a:solidFill>
                            <a:schemeClr val="bg1"/>
                          </a:solidFill>
                          <a:latin typeface="Arial" charset="0"/>
                          <a:ea typeface="Arial" charset="0"/>
                          <a:cs typeface="Arial" charset="0"/>
                        </a:rPr>
                        <a:t>Bad link detected</a:t>
                      </a:r>
                      <a:endParaRPr lang="en-US" sz="1100" b="0" i="0" baseline="0" dirty="0" smtClean="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5"/>
                  </a:ext>
                </a:extLst>
              </a:tr>
              <a:tr h="286650">
                <a:tc>
                  <a:txBody>
                    <a:bodyPr/>
                    <a:lstStyle/>
                    <a:p>
                      <a:r>
                        <a:rPr lang="en-US" sz="1100" b="0" i="0" dirty="0" smtClean="0">
                          <a:solidFill>
                            <a:schemeClr val="tx1"/>
                          </a:solidFill>
                          <a:latin typeface="Arial" charset="0"/>
                          <a:ea typeface="Arial" charset="0"/>
                          <a:cs typeface="Arial" charset="0"/>
                        </a:rPr>
                        <a:t>6</a:t>
                      </a:r>
                      <a:endParaRPr lang="en-US" sz="1100" b="0" i="0" dirty="0">
                        <a:solidFill>
                          <a:schemeClr val="tx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tc>
                  <a:txBody>
                    <a:bodyPr/>
                    <a:lstStyle/>
                    <a:p>
                      <a:r>
                        <a:rPr lang="en-US" sz="1100" b="0" i="0" dirty="0" smtClean="0">
                          <a:solidFill>
                            <a:schemeClr val="tx1"/>
                          </a:solidFill>
                          <a:latin typeface="Arial" charset="0"/>
                          <a:ea typeface="Arial" charset="0"/>
                          <a:cs typeface="Arial" charset="0"/>
                        </a:rPr>
                        <a:t>Encoding error</a:t>
                      </a:r>
                      <a:r>
                        <a:rPr lang="en-US" sz="1100" b="0" i="0" baseline="0" dirty="0" smtClean="0">
                          <a:solidFill>
                            <a:schemeClr val="tx1"/>
                          </a:solidFill>
                          <a:latin typeface="Arial" charset="0"/>
                          <a:ea typeface="Arial" charset="0"/>
                          <a:cs typeface="Arial" charset="0"/>
                        </a:rPr>
                        <a:t> on receiver</a:t>
                      </a:r>
                      <a:endParaRPr lang="en-US" sz="1100" b="0" i="0" dirty="0">
                        <a:solidFill>
                          <a:schemeClr val="tx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extLst>
                  <a:ext uri="{0D108BD9-81ED-4DB2-BD59-A6C34878D82A}">
                    <a16:rowId xmlns:a16="http://schemas.microsoft.com/office/drawing/2014/main" val="10006"/>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749975314"/>
              </p:ext>
            </p:extLst>
          </p:nvPr>
        </p:nvGraphicFramePr>
        <p:xfrm>
          <a:off x="5884661" y="1879614"/>
          <a:ext cx="2139696" cy="2671121"/>
        </p:xfrm>
        <a:graphic>
          <a:graphicData uri="http://schemas.openxmlformats.org/drawingml/2006/table">
            <a:tbl>
              <a:tblPr firstRow="1" bandRow="1">
                <a:tableStyleId>{69012ECD-51FC-41F1-AA8D-1B2483CD663E}</a:tableStyleId>
              </a:tblPr>
              <a:tblGrid>
                <a:gridCol w="513641">
                  <a:extLst>
                    <a:ext uri="{9D8B030D-6E8A-4147-A177-3AD203B41FA5}">
                      <a16:colId xmlns:a16="http://schemas.microsoft.com/office/drawing/2014/main" val="20000"/>
                    </a:ext>
                  </a:extLst>
                </a:gridCol>
                <a:gridCol w="1626055">
                  <a:extLst>
                    <a:ext uri="{9D8B030D-6E8A-4147-A177-3AD203B41FA5}">
                      <a16:colId xmlns:a16="http://schemas.microsoft.com/office/drawing/2014/main" val="20001"/>
                    </a:ext>
                  </a:extLst>
                </a:gridCol>
              </a:tblGrid>
              <a:tr h="259615">
                <a:tc>
                  <a:txBody>
                    <a:bodyPr/>
                    <a:lstStyle/>
                    <a:p>
                      <a:r>
                        <a:rPr lang="en-US" sz="1100" dirty="0" smtClean="0">
                          <a:latin typeface="Arial" charset="0"/>
                          <a:ea typeface="Arial" charset="0"/>
                          <a:cs typeface="Arial" charset="0"/>
                        </a:rPr>
                        <a:t>Prio</a:t>
                      </a:r>
                      <a:endParaRPr lang="en-US" sz="110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50000"/>
                      </a:schemeClr>
                    </a:solidFill>
                  </a:tcPr>
                </a:tc>
                <a:tc>
                  <a:txBody>
                    <a:bodyPr/>
                    <a:lstStyle/>
                    <a:p>
                      <a:r>
                        <a:rPr lang="en-US" sz="1100" dirty="0" smtClean="0">
                          <a:latin typeface="Arial" charset="0"/>
                          <a:ea typeface="Arial" charset="0"/>
                          <a:cs typeface="Arial" charset="0"/>
                        </a:rPr>
                        <a:t>Customer</a:t>
                      </a:r>
                      <a:endParaRPr lang="en-US" sz="110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259615">
                <a:tc>
                  <a:txBody>
                    <a:bodyPr/>
                    <a:lstStyle/>
                    <a:p>
                      <a:r>
                        <a:rPr lang="en-US" sz="1100" b="0" i="0" dirty="0" smtClean="0">
                          <a:solidFill>
                            <a:schemeClr val="bg1"/>
                          </a:solidFill>
                          <a:latin typeface="Arial" charset="0"/>
                          <a:ea typeface="Arial" charset="0"/>
                          <a:cs typeface="Arial" charset="0"/>
                        </a:rPr>
                        <a:t>1</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tc>
                  <a:txBody>
                    <a:bodyPr/>
                    <a:lstStyle/>
                    <a:p>
                      <a:r>
                        <a:rPr lang="en-US" sz="1100" b="0" i="0" dirty="0" smtClean="0">
                          <a:solidFill>
                            <a:schemeClr val="bg1"/>
                          </a:solidFill>
                          <a:latin typeface="Arial" charset="0"/>
                          <a:ea typeface="Arial" charset="0"/>
                          <a:cs typeface="Arial" charset="0"/>
                        </a:rPr>
                        <a:t>The Big Bank</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259615">
                <a:tc>
                  <a:txBody>
                    <a:bodyPr/>
                    <a:lstStyle/>
                    <a:p>
                      <a:r>
                        <a:rPr lang="en-US" sz="1100" b="0" i="0" dirty="0" smtClean="0">
                          <a:solidFill>
                            <a:schemeClr val="bg1"/>
                          </a:solidFill>
                          <a:latin typeface="Arial" charset="0"/>
                          <a:ea typeface="Arial" charset="0"/>
                          <a:cs typeface="Arial" charset="0"/>
                        </a:rPr>
                        <a:t>2</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tc>
                  <a:txBody>
                    <a:bodyPr/>
                    <a:lstStyle/>
                    <a:p>
                      <a:r>
                        <a:rPr lang="en-US" sz="1100" b="0" i="0" baseline="0" dirty="0" smtClean="0">
                          <a:solidFill>
                            <a:schemeClr val="bg1"/>
                          </a:solidFill>
                          <a:latin typeface="Arial" charset="0"/>
                          <a:ea typeface="Arial" charset="0"/>
                          <a:cs typeface="Arial" charset="0"/>
                        </a:rPr>
                        <a:t>Best Motor Ltd</a:t>
                      </a: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59615">
                <a:tc>
                  <a:txBody>
                    <a:bodyPr/>
                    <a:lstStyle/>
                    <a:p>
                      <a:r>
                        <a:rPr lang="en-US" sz="1100" b="0" i="0" dirty="0" smtClean="0">
                          <a:solidFill>
                            <a:schemeClr val="bg1"/>
                          </a:solidFill>
                          <a:latin typeface="Arial" charset="0"/>
                          <a:ea typeface="Arial" charset="0"/>
                          <a:cs typeface="Arial" charset="0"/>
                        </a:rPr>
                        <a:t>3</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6C36"/>
                    </a:solidFill>
                  </a:tcPr>
                </a:tc>
                <a:tc>
                  <a:txBody>
                    <a:bodyPr/>
                    <a:lstStyle/>
                    <a:p>
                      <a:r>
                        <a:rPr lang="en-US" sz="1100" b="0" i="0" dirty="0" smtClean="0">
                          <a:solidFill>
                            <a:schemeClr val="bg1"/>
                          </a:solidFill>
                          <a:latin typeface="Arial" charset="0"/>
                          <a:ea typeface="Arial" charset="0"/>
                          <a:cs typeface="Arial" charset="0"/>
                        </a:rPr>
                        <a:t>Alpine Fruit</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6C36"/>
                    </a:solidFill>
                  </a:tcPr>
                </a:tc>
                <a:extLst>
                  <a:ext uri="{0D108BD9-81ED-4DB2-BD59-A6C34878D82A}">
                    <a16:rowId xmlns:a16="http://schemas.microsoft.com/office/drawing/2014/main" val="10003"/>
                  </a:ext>
                </a:extLst>
              </a:tr>
              <a:tr h="312014">
                <a:tc>
                  <a:txBody>
                    <a:bodyPr/>
                    <a:lstStyle/>
                    <a:p>
                      <a:r>
                        <a:rPr lang="en-US" sz="1100" b="0" i="0" dirty="0" smtClean="0">
                          <a:solidFill>
                            <a:schemeClr val="bg1"/>
                          </a:solidFill>
                          <a:latin typeface="Arial" charset="0"/>
                          <a:ea typeface="Arial" charset="0"/>
                          <a:cs typeface="Arial" charset="0"/>
                        </a:rPr>
                        <a:t>4</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100" b="0" i="0" dirty="0" smtClean="0">
                          <a:solidFill>
                            <a:schemeClr val="bg1"/>
                          </a:solidFill>
                          <a:latin typeface="Arial" charset="0"/>
                          <a:ea typeface="Arial" charset="0"/>
                          <a:cs typeface="Arial" charset="0"/>
                        </a:rPr>
                        <a:t>Night Microsystems</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4"/>
                  </a:ext>
                </a:extLst>
              </a:tr>
              <a:tr h="259615">
                <a:tc>
                  <a:txBody>
                    <a:bodyPr/>
                    <a:lstStyle/>
                    <a:p>
                      <a:r>
                        <a:rPr lang="en-US" sz="1100" b="0" i="0" dirty="0" smtClean="0">
                          <a:solidFill>
                            <a:schemeClr val="bg1"/>
                          </a:solidFill>
                          <a:latin typeface="Arial" charset="0"/>
                          <a:ea typeface="Arial" charset="0"/>
                          <a:cs typeface="Arial" charset="0"/>
                        </a:rPr>
                        <a:t>5</a:t>
                      </a:r>
                      <a:endParaRPr lang="en-US" sz="1100" b="0" i="0" dirty="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100" b="0" i="0" dirty="0" smtClean="0">
                          <a:solidFill>
                            <a:schemeClr val="bg1"/>
                          </a:solidFill>
                          <a:latin typeface="Arial" charset="0"/>
                          <a:ea typeface="Arial" charset="0"/>
                          <a:cs typeface="Arial" charset="0"/>
                        </a:rPr>
                        <a:t>Wizard Solutions</a:t>
                      </a:r>
                      <a:endParaRPr lang="en-US" sz="1100" b="0" i="0" baseline="0" dirty="0" smtClean="0">
                        <a:solidFill>
                          <a:schemeClr val="bg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5"/>
                  </a:ext>
                </a:extLst>
              </a:tr>
              <a:tr h="282187">
                <a:tc>
                  <a:txBody>
                    <a:bodyPr/>
                    <a:lstStyle/>
                    <a:p>
                      <a:r>
                        <a:rPr lang="en-US" sz="1100" b="0" i="0" dirty="0" smtClean="0">
                          <a:latin typeface="Arial" charset="0"/>
                          <a:ea typeface="Arial" charset="0"/>
                          <a:cs typeface="Arial" charset="0"/>
                        </a:rPr>
                        <a:t>6</a:t>
                      </a:r>
                      <a:endParaRPr lang="en-US" sz="1100" b="0" i="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tc>
                  <a:txBody>
                    <a:bodyPr/>
                    <a:lstStyle/>
                    <a:p>
                      <a:r>
                        <a:rPr lang="en-US" sz="1100" b="0" i="0" dirty="0" smtClean="0">
                          <a:latin typeface="Arial" charset="0"/>
                          <a:ea typeface="Arial" charset="0"/>
                          <a:cs typeface="Arial" charset="0"/>
                        </a:rPr>
                        <a:t>Lagoon Electronics</a:t>
                      </a:r>
                      <a:endParaRPr lang="en-US" sz="1100" b="0" i="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extLst>
                  <a:ext uri="{0D108BD9-81ED-4DB2-BD59-A6C34878D82A}">
                    <a16:rowId xmlns:a16="http://schemas.microsoft.com/office/drawing/2014/main" val="10006"/>
                  </a:ext>
                </a:extLst>
              </a:tr>
              <a:tr h="259615">
                <a:tc>
                  <a:txBody>
                    <a:bodyPr/>
                    <a:lstStyle/>
                    <a:p>
                      <a:r>
                        <a:rPr lang="en-US" sz="1100" b="0" i="0" dirty="0" smtClean="0">
                          <a:latin typeface="Arial" charset="0"/>
                          <a:ea typeface="Arial" charset="0"/>
                          <a:cs typeface="Arial" charset="0"/>
                        </a:rPr>
                        <a:t>7</a:t>
                      </a:r>
                      <a:endParaRPr lang="en-US" sz="1100" b="0" i="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tc>
                  <a:txBody>
                    <a:bodyPr/>
                    <a:lstStyle/>
                    <a:p>
                      <a:r>
                        <a:rPr lang="en-US" sz="1100" b="0" i="0" dirty="0" smtClean="0">
                          <a:latin typeface="Arial" charset="0"/>
                          <a:ea typeface="Arial" charset="0"/>
                          <a:cs typeface="Arial" charset="0"/>
                        </a:rPr>
                        <a:t>Diamond</a:t>
                      </a:r>
                      <a:r>
                        <a:rPr lang="en-US" sz="1100" b="0" i="0" baseline="0" dirty="0" smtClean="0">
                          <a:latin typeface="Arial" charset="0"/>
                          <a:ea typeface="Arial" charset="0"/>
                          <a:cs typeface="Arial" charset="0"/>
                        </a:rPr>
                        <a:t> Burgers</a:t>
                      </a:r>
                      <a:endParaRPr lang="en-US" sz="1100" b="0" i="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extLst>
                  <a:ext uri="{0D108BD9-81ED-4DB2-BD59-A6C34878D82A}">
                    <a16:rowId xmlns:a16="http://schemas.microsoft.com/office/drawing/2014/main" val="10007"/>
                  </a:ext>
                </a:extLst>
              </a:tr>
              <a:tr h="259615">
                <a:tc>
                  <a:txBody>
                    <a:bodyPr/>
                    <a:lstStyle/>
                    <a:p>
                      <a:r>
                        <a:rPr lang="en-US" sz="1100" b="0" i="0" dirty="0" smtClean="0">
                          <a:latin typeface="Arial" charset="0"/>
                          <a:ea typeface="Arial" charset="0"/>
                          <a:cs typeface="Arial" charset="0"/>
                        </a:rPr>
                        <a:t>8</a:t>
                      </a:r>
                      <a:endParaRPr lang="en-US" sz="1100" b="0" i="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92D050"/>
                    </a:solidFill>
                  </a:tcPr>
                </a:tc>
                <a:tc>
                  <a:txBody>
                    <a:bodyPr/>
                    <a:lstStyle/>
                    <a:p>
                      <a:r>
                        <a:rPr lang="en-US" sz="1100" b="0" i="0" dirty="0" smtClean="0">
                          <a:latin typeface="Arial" charset="0"/>
                          <a:ea typeface="Arial" charset="0"/>
                          <a:cs typeface="Arial" charset="0"/>
                        </a:rPr>
                        <a:t>Thunderking</a:t>
                      </a:r>
                      <a:endParaRPr lang="en-US" sz="1100" b="0" i="0" baseline="0" dirty="0" smtClean="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0008"/>
                  </a:ext>
                </a:extLst>
              </a:tr>
              <a:tr h="259615">
                <a:tc>
                  <a:txBody>
                    <a:bodyPr/>
                    <a:lstStyle/>
                    <a:p>
                      <a:r>
                        <a:rPr lang="en-US" sz="1100" b="0" i="0" dirty="0" smtClean="0">
                          <a:latin typeface="Arial" charset="0"/>
                          <a:ea typeface="Arial" charset="0"/>
                          <a:cs typeface="Arial" charset="0"/>
                        </a:rPr>
                        <a:t>9</a:t>
                      </a:r>
                      <a:endParaRPr lang="en-US" sz="1100" b="0" i="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92D050"/>
                    </a:solidFill>
                  </a:tcPr>
                </a:tc>
                <a:tc>
                  <a:txBody>
                    <a:bodyPr/>
                    <a:lstStyle/>
                    <a:p>
                      <a:r>
                        <a:rPr lang="en-US" sz="1100" b="0" i="0" dirty="0" smtClean="0">
                          <a:latin typeface="Arial" charset="0"/>
                          <a:ea typeface="Arial" charset="0"/>
                          <a:cs typeface="Arial" charset="0"/>
                        </a:rPr>
                        <a:t>Jetshow</a:t>
                      </a:r>
                      <a:endParaRPr lang="en-US" sz="1100" b="0" i="0" dirty="0">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0009"/>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650886176"/>
              </p:ext>
            </p:extLst>
          </p:nvPr>
        </p:nvGraphicFramePr>
        <p:xfrm>
          <a:off x="823374" y="3681646"/>
          <a:ext cx="2743750" cy="581596"/>
        </p:xfrm>
        <a:graphic>
          <a:graphicData uri="http://schemas.openxmlformats.org/drawingml/2006/table">
            <a:tbl>
              <a:tblPr>
                <a:tableStyleId>{69012ECD-51FC-41F1-AA8D-1B2483CD663E}</a:tableStyleId>
              </a:tblPr>
              <a:tblGrid>
                <a:gridCol w="487007">
                  <a:extLst>
                    <a:ext uri="{9D8B030D-6E8A-4147-A177-3AD203B41FA5}">
                      <a16:colId xmlns:a16="http://schemas.microsoft.com/office/drawing/2014/main" val="20000"/>
                    </a:ext>
                  </a:extLst>
                </a:gridCol>
                <a:gridCol w="2256743">
                  <a:extLst>
                    <a:ext uri="{9D8B030D-6E8A-4147-A177-3AD203B41FA5}">
                      <a16:colId xmlns:a16="http://schemas.microsoft.com/office/drawing/2014/main" val="20001"/>
                    </a:ext>
                  </a:extLst>
                </a:gridCol>
              </a:tblGrid>
              <a:tr h="303380">
                <a:tc>
                  <a:txBody>
                    <a:bodyPr/>
                    <a:lstStyle/>
                    <a:p>
                      <a:r>
                        <a:rPr lang="en-US" sz="1100" b="0" i="0" kern="1200" baseline="0" dirty="0" smtClean="0">
                          <a:solidFill>
                            <a:schemeClr val="tx1"/>
                          </a:solidFill>
                          <a:latin typeface="Arial" charset="0"/>
                          <a:ea typeface="Arial" charset="0"/>
                          <a:cs typeface="Arial" charset="0"/>
                        </a:rPr>
                        <a:t>7228</a:t>
                      </a:r>
                      <a:endParaRPr lang="en-US" sz="1100" b="0" i="0" kern="1200" baseline="0" dirty="0">
                        <a:solidFill>
                          <a:schemeClr val="tx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tc>
                  <a:txBody>
                    <a:bodyPr/>
                    <a:lstStyle/>
                    <a:p>
                      <a:r>
                        <a:rPr lang="en-US" sz="1100" b="0" i="0" kern="1200" baseline="0" dirty="0" smtClean="0">
                          <a:solidFill>
                            <a:schemeClr val="tx1"/>
                          </a:solidFill>
                          <a:latin typeface="Arial" charset="0"/>
                          <a:ea typeface="Arial" charset="0"/>
                          <a:cs typeface="Arial" charset="0"/>
                        </a:rPr>
                        <a:t>Log file rotation error</a:t>
                      </a: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extLst>
                  <a:ext uri="{0D108BD9-81ED-4DB2-BD59-A6C34878D82A}">
                    <a16:rowId xmlns:a16="http://schemas.microsoft.com/office/drawing/2014/main" val="10000"/>
                  </a:ext>
                </a:extLst>
              </a:tr>
              <a:tr h="278216">
                <a:tc>
                  <a:txBody>
                    <a:bodyPr/>
                    <a:lstStyle/>
                    <a:p>
                      <a:r>
                        <a:rPr lang="en-US" sz="1100" b="0" i="0" kern="1200" baseline="0" dirty="0" smtClean="0">
                          <a:solidFill>
                            <a:schemeClr val="tx1"/>
                          </a:solidFill>
                          <a:latin typeface="Arial" charset="0"/>
                          <a:ea typeface="Arial" charset="0"/>
                          <a:cs typeface="Arial" charset="0"/>
                        </a:rPr>
                        <a:t>7229</a:t>
                      </a:r>
                      <a:endParaRPr lang="en-US" sz="1100" b="0" i="0" kern="1200" baseline="0" dirty="0">
                        <a:solidFill>
                          <a:schemeClr val="tx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tc>
                  <a:txBody>
                    <a:bodyPr/>
                    <a:lstStyle/>
                    <a:p>
                      <a:r>
                        <a:rPr lang="en-US" sz="1100" b="0" i="0" kern="1200" baseline="0" dirty="0" smtClean="0">
                          <a:solidFill>
                            <a:schemeClr val="tx1"/>
                          </a:solidFill>
                          <a:latin typeface="Arial" charset="0"/>
                          <a:ea typeface="Arial" charset="0"/>
                          <a:cs typeface="Arial" charset="0"/>
                        </a:rPr>
                        <a:t>Unknown format detected</a:t>
                      </a:r>
                      <a:endParaRPr lang="en-US" sz="1100" b="0" i="0" kern="1200" baseline="0" dirty="0">
                        <a:solidFill>
                          <a:schemeClr val="tx1"/>
                        </a:solidFill>
                        <a:latin typeface="Arial" charset="0"/>
                        <a:ea typeface="Arial" charset="0"/>
                        <a:cs typeface="Arial" charset="0"/>
                      </a:endParaRPr>
                    </a:p>
                  </a:txBody>
                  <a:tcPr marL="82296" marR="82296" marT="41148" marB="41148">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D868"/>
                    </a:solidFill>
                  </a:tcPr>
                </a:tc>
                <a:extLst>
                  <a:ext uri="{0D108BD9-81ED-4DB2-BD59-A6C34878D82A}">
                    <a16:rowId xmlns:a16="http://schemas.microsoft.com/office/drawing/2014/main" val="10001"/>
                  </a:ext>
                </a:extLst>
              </a:tr>
            </a:tbl>
          </a:graphicData>
        </a:graphic>
      </p:graphicFrame>
      <p:sp>
        <p:nvSpPr>
          <p:cNvPr id="44" name="Freeform 43"/>
          <p:cNvSpPr/>
          <p:nvPr/>
        </p:nvSpPr>
        <p:spPr>
          <a:xfrm>
            <a:off x="2998694" y="3351307"/>
            <a:ext cx="2681616" cy="1107880"/>
          </a:xfrm>
          <a:custGeom>
            <a:avLst/>
            <a:gdLst>
              <a:gd name="connsiteX0" fmla="*/ 3224463 w 3224463"/>
              <a:gd name="connsiteY0" fmla="*/ 0 h 1164657"/>
              <a:gd name="connsiteX1" fmla="*/ 2088682 w 3224463"/>
              <a:gd name="connsiteY1" fmla="*/ 0 h 1164657"/>
              <a:gd name="connsiteX2" fmla="*/ 2088682 w 3224463"/>
              <a:gd name="connsiteY2" fmla="*/ 1164657 h 1164657"/>
              <a:gd name="connsiteX3" fmla="*/ 0 w 3224463"/>
              <a:gd name="connsiteY3" fmla="*/ 1164657 h 1164657"/>
            </a:gdLst>
            <a:ahLst/>
            <a:cxnLst>
              <a:cxn ang="0">
                <a:pos x="connsiteX0" y="connsiteY0"/>
              </a:cxn>
              <a:cxn ang="0">
                <a:pos x="connsiteX1" y="connsiteY1"/>
              </a:cxn>
              <a:cxn ang="0">
                <a:pos x="connsiteX2" y="connsiteY2"/>
              </a:cxn>
              <a:cxn ang="0">
                <a:pos x="connsiteX3" y="connsiteY3"/>
              </a:cxn>
            </a:cxnLst>
            <a:rect l="l" t="t" r="r" b="b"/>
            <a:pathLst>
              <a:path w="3224463" h="1164657">
                <a:moveTo>
                  <a:pt x="3224463" y="0"/>
                </a:moveTo>
                <a:lnTo>
                  <a:pt x="2088682" y="0"/>
                </a:lnTo>
                <a:lnTo>
                  <a:pt x="2088682" y="1164657"/>
                </a:lnTo>
                <a:lnTo>
                  <a:pt x="0" y="1164657"/>
                </a:lnTo>
              </a:path>
            </a:pathLst>
          </a:cu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11480" eaLnBrk="0" hangingPunct="0"/>
            <a:endParaRPr lang="en-US" sz="1620" dirty="0">
              <a:solidFill>
                <a:srgbClr val="2C2E34"/>
              </a:solidFill>
              <a:latin typeface="Arial" charset="0"/>
              <a:ea typeface="Arial" charset="0"/>
              <a:cs typeface="Arial" charset="0"/>
            </a:endParaRPr>
          </a:p>
        </p:txBody>
      </p:sp>
      <p:sp>
        <p:nvSpPr>
          <p:cNvPr id="46" name="Rectangle 45"/>
          <p:cNvSpPr/>
          <p:nvPr/>
        </p:nvSpPr>
        <p:spPr>
          <a:xfrm>
            <a:off x="6584857" y="1531246"/>
            <a:ext cx="739305" cy="313932"/>
          </a:xfrm>
          <a:prstGeom prst="rect">
            <a:avLst/>
          </a:prstGeom>
        </p:spPr>
        <p:txBody>
          <a:bodyPr wrap="none">
            <a:spAutoFit/>
          </a:bodyPr>
          <a:lstStyle/>
          <a:p>
            <a:pPr defTabSz="411480" eaLnBrk="0" hangingPunct="0"/>
            <a:r>
              <a:rPr lang="en-US" sz="1440" dirty="0">
                <a:solidFill>
                  <a:srgbClr val="2C2E34"/>
                </a:solidFill>
                <a:ea typeface="Arial" charset="0"/>
                <a:cs typeface="Arial" charset="0"/>
              </a:rPr>
              <a:t>&lt;void&gt;</a:t>
            </a:r>
          </a:p>
        </p:txBody>
      </p:sp>
      <p:sp>
        <p:nvSpPr>
          <p:cNvPr id="48" name="Rectangle 47"/>
          <p:cNvSpPr/>
          <p:nvPr/>
        </p:nvSpPr>
        <p:spPr>
          <a:xfrm>
            <a:off x="1656630" y="4316458"/>
            <a:ext cx="739305" cy="313932"/>
          </a:xfrm>
          <a:prstGeom prst="rect">
            <a:avLst/>
          </a:prstGeom>
        </p:spPr>
        <p:txBody>
          <a:bodyPr wrap="none">
            <a:spAutoFit/>
          </a:bodyPr>
          <a:lstStyle/>
          <a:p>
            <a:pPr defTabSz="411480" eaLnBrk="0" hangingPunct="0"/>
            <a:r>
              <a:rPr lang="en-US" sz="1440" dirty="0">
                <a:solidFill>
                  <a:srgbClr val="2C2E34"/>
                </a:solidFill>
                <a:ea typeface="Arial" charset="0"/>
                <a:cs typeface="Arial" charset="0"/>
              </a:rPr>
              <a:t>&lt;void&gt;</a:t>
            </a:r>
          </a:p>
        </p:txBody>
      </p:sp>
      <p:sp>
        <p:nvSpPr>
          <p:cNvPr id="49" name="Rounded Rectangle 48"/>
          <p:cNvSpPr/>
          <p:nvPr/>
        </p:nvSpPr>
        <p:spPr>
          <a:xfrm>
            <a:off x="808041" y="1565311"/>
            <a:ext cx="3005970" cy="247271"/>
          </a:xfrm>
          <a:prstGeom prst="roundRect">
            <a:avLst>
              <a:gd name="adj" fmla="val 50000"/>
            </a:avLst>
          </a:prstGeom>
          <a:noFill/>
          <a:ln w="28575">
            <a:solidFill>
              <a:schemeClr val="accent2"/>
            </a:solidFill>
            <a:prstDash val="dash"/>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50" name="Rounded Rectangle 49"/>
          <p:cNvSpPr/>
          <p:nvPr/>
        </p:nvSpPr>
        <p:spPr>
          <a:xfrm>
            <a:off x="5680310" y="3242801"/>
            <a:ext cx="2495390" cy="247271"/>
          </a:xfrm>
          <a:prstGeom prst="roundRect">
            <a:avLst>
              <a:gd name="adj" fmla="val 50000"/>
            </a:avLst>
          </a:prstGeom>
          <a:noFill/>
          <a:ln w="28575">
            <a:solidFill>
              <a:schemeClr val="accent2"/>
            </a:solidFill>
            <a:prstDash val="dash"/>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16" name="Rounded Rectangle 15"/>
          <p:cNvSpPr/>
          <p:nvPr/>
        </p:nvSpPr>
        <p:spPr>
          <a:xfrm>
            <a:off x="5866929" y="1565311"/>
            <a:ext cx="2147088" cy="247271"/>
          </a:xfrm>
          <a:prstGeom prst="roundRect">
            <a:avLst>
              <a:gd name="adj" fmla="val 50000"/>
            </a:avLst>
          </a:prstGeom>
          <a:noFill/>
          <a:ln w="28575">
            <a:solidFill>
              <a:schemeClr val="accent2"/>
            </a:solidFill>
            <a:prstDash val="dash"/>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19" name="Rounded Rectangle 18"/>
          <p:cNvSpPr/>
          <p:nvPr/>
        </p:nvSpPr>
        <p:spPr>
          <a:xfrm>
            <a:off x="823374" y="4335550"/>
            <a:ext cx="2743750" cy="275748"/>
          </a:xfrm>
          <a:prstGeom prst="roundRect">
            <a:avLst>
              <a:gd name="adj" fmla="val 50000"/>
            </a:avLst>
          </a:prstGeom>
          <a:noFill/>
          <a:ln w="28575">
            <a:solidFill>
              <a:schemeClr val="accent2"/>
            </a:solidFill>
            <a:prstDash val="dash"/>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4" name="Rectangle 3"/>
          <p:cNvSpPr/>
          <p:nvPr/>
        </p:nvSpPr>
        <p:spPr>
          <a:xfrm>
            <a:off x="1812229" y="878318"/>
            <a:ext cx="966931" cy="369332"/>
          </a:xfrm>
          <a:prstGeom prst="rect">
            <a:avLst/>
          </a:prstGeom>
        </p:spPr>
        <p:txBody>
          <a:bodyPr wrap="none">
            <a:spAutoFit/>
          </a:bodyPr>
          <a:lstStyle/>
          <a:p>
            <a:pPr defTabSz="411480" eaLnBrk="0" hangingPunct="0"/>
            <a:r>
              <a:rPr lang="en-US" b="1" dirty="0">
                <a:solidFill>
                  <a:srgbClr val="2C2E34"/>
                </a:solidFill>
                <a:ea typeface="Arial" charset="0"/>
                <a:cs typeface="Arial" charset="0"/>
              </a:rPr>
              <a:t>Alarms</a:t>
            </a:r>
          </a:p>
        </p:txBody>
      </p:sp>
      <p:sp>
        <p:nvSpPr>
          <p:cNvPr id="22" name="Rectangle 21"/>
          <p:cNvSpPr/>
          <p:nvPr/>
        </p:nvSpPr>
        <p:spPr>
          <a:xfrm>
            <a:off x="6073058" y="878318"/>
            <a:ext cx="1838965" cy="369332"/>
          </a:xfrm>
          <a:prstGeom prst="rect">
            <a:avLst/>
          </a:prstGeom>
        </p:spPr>
        <p:txBody>
          <a:bodyPr wrap="none">
            <a:spAutoFit/>
          </a:bodyPr>
          <a:lstStyle/>
          <a:p>
            <a:pPr defTabSz="411480" eaLnBrk="0" hangingPunct="0"/>
            <a:r>
              <a:rPr lang="en-US" b="1" dirty="0">
                <a:solidFill>
                  <a:srgbClr val="2C2E34"/>
                </a:solidFill>
                <a:ea typeface="Arial" charset="0"/>
                <a:cs typeface="Arial" charset="0"/>
              </a:rPr>
              <a:t>Customer Care</a:t>
            </a:r>
          </a:p>
        </p:txBody>
      </p:sp>
      <p:sp>
        <p:nvSpPr>
          <p:cNvPr id="18" name="Rectangle 17"/>
          <p:cNvSpPr/>
          <p:nvPr/>
        </p:nvSpPr>
        <p:spPr>
          <a:xfrm rot="5400000">
            <a:off x="1092808" y="3206031"/>
            <a:ext cx="543739" cy="523220"/>
          </a:xfrm>
          <a:prstGeom prst="rect">
            <a:avLst/>
          </a:prstGeom>
        </p:spPr>
        <p:txBody>
          <a:bodyPr wrap="none">
            <a:spAutoFit/>
          </a:bodyPr>
          <a:lstStyle/>
          <a:p>
            <a:r>
              <a:rPr lang="is-IS" sz="2800" dirty="0">
                <a:solidFill>
                  <a:srgbClr val="404040"/>
                </a:solidFill>
                <a:ea typeface="Arial" charset="0"/>
                <a:cs typeface="Arial" charset="0"/>
              </a:rPr>
              <a:t>…</a:t>
            </a:r>
            <a:endParaRPr lang="en-US" sz="2800" dirty="0">
              <a:ea typeface="Arial" charset="0"/>
              <a:cs typeface="Arial" charset="0"/>
            </a:endParaRPr>
          </a:p>
        </p:txBody>
      </p:sp>
      <p:sp>
        <p:nvSpPr>
          <p:cNvPr id="23" name="Rectangle 22"/>
          <p:cNvSpPr/>
          <p:nvPr/>
        </p:nvSpPr>
        <p:spPr>
          <a:xfrm rot="5400000">
            <a:off x="1639164" y="3203250"/>
            <a:ext cx="543739" cy="523220"/>
          </a:xfrm>
          <a:prstGeom prst="rect">
            <a:avLst/>
          </a:prstGeom>
        </p:spPr>
        <p:txBody>
          <a:bodyPr wrap="none">
            <a:spAutoFit/>
          </a:bodyPr>
          <a:lstStyle/>
          <a:p>
            <a:r>
              <a:rPr lang="is-IS" sz="2800" dirty="0">
                <a:solidFill>
                  <a:srgbClr val="404040"/>
                </a:solidFill>
                <a:ea typeface="Arial" charset="0"/>
                <a:cs typeface="Arial" charset="0"/>
              </a:rPr>
              <a:t>…</a:t>
            </a:r>
            <a:endParaRPr lang="en-US" sz="2800" dirty="0">
              <a:ea typeface="Arial" charset="0"/>
              <a:cs typeface="Arial" charset="0"/>
            </a:endParaRPr>
          </a:p>
        </p:txBody>
      </p:sp>
    </p:spTree>
    <p:extLst>
      <p:ext uri="{BB962C8B-B14F-4D97-AF65-F5344CB8AC3E}">
        <p14:creationId xmlns:p14="http://schemas.microsoft.com/office/powerpoint/2010/main" val="424480345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riangle 2"/>
          <p:cNvSpPr/>
          <p:nvPr/>
        </p:nvSpPr>
        <p:spPr>
          <a:xfrm rot="166819">
            <a:off x="995485" y="1449619"/>
            <a:ext cx="1532511" cy="1419017"/>
          </a:xfrm>
          <a:custGeom>
            <a:avLst/>
            <a:gdLst>
              <a:gd name="connsiteX0" fmla="*/ 0 w 1026496"/>
              <a:gd name="connsiteY0" fmla="*/ 2205034 h 2205034"/>
              <a:gd name="connsiteX1" fmla="*/ 513248 w 1026496"/>
              <a:gd name="connsiteY1" fmla="*/ 0 h 2205034"/>
              <a:gd name="connsiteX2" fmla="*/ 1026496 w 1026496"/>
              <a:gd name="connsiteY2" fmla="*/ 2205034 h 2205034"/>
              <a:gd name="connsiteX3" fmla="*/ 0 w 1026496"/>
              <a:gd name="connsiteY3" fmla="*/ 2205034 h 2205034"/>
              <a:gd name="connsiteX0" fmla="*/ 0 w 1030074"/>
              <a:gd name="connsiteY0" fmla="*/ 2113712 h 2113712"/>
              <a:gd name="connsiteX1" fmla="*/ 1030074 w 1030074"/>
              <a:gd name="connsiteY1" fmla="*/ 0 h 2113712"/>
              <a:gd name="connsiteX2" fmla="*/ 1026496 w 1030074"/>
              <a:gd name="connsiteY2" fmla="*/ 2113712 h 2113712"/>
              <a:gd name="connsiteX3" fmla="*/ 0 w 1030074"/>
              <a:gd name="connsiteY3" fmla="*/ 2113712 h 2113712"/>
              <a:gd name="connsiteX0" fmla="*/ 0 w 1026503"/>
              <a:gd name="connsiteY0" fmla="*/ 2005498 h 2005498"/>
              <a:gd name="connsiteX1" fmla="*/ 894304 w 1026503"/>
              <a:gd name="connsiteY1" fmla="*/ 0 h 2005498"/>
              <a:gd name="connsiteX2" fmla="*/ 1026496 w 1026503"/>
              <a:gd name="connsiteY2" fmla="*/ 2005498 h 2005498"/>
              <a:gd name="connsiteX3" fmla="*/ 0 w 1026503"/>
              <a:gd name="connsiteY3" fmla="*/ 2005498 h 2005498"/>
              <a:gd name="connsiteX0" fmla="*/ 0 w 1118752"/>
              <a:gd name="connsiteY0" fmla="*/ 2169587 h 2169587"/>
              <a:gd name="connsiteX1" fmla="*/ 1118752 w 1118752"/>
              <a:gd name="connsiteY1" fmla="*/ 0 h 2169587"/>
              <a:gd name="connsiteX2" fmla="*/ 1026496 w 1118752"/>
              <a:gd name="connsiteY2" fmla="*/ 2169587 h 2169587"/>
              <a:gd name="connsiteX3" fmla="*/ 0 w 1118752"/>
              <a:gd name="connsiteY3" fmla="*/ 2169587 h 2169587"/>
              <a:gd name="connsiteX0" fmla="*/ 0 w 1080844"/>
              <a:gd name="connsiteY0" fmla="*/ 2198579 h 2198579"/>
              <a:gd name="connsiteX1" fmla="*/ 1080844 w 1080844"/>
              <a:gd name="connsiteY1" fmla="*/ 0 h 2198579"/>
              <a:gd name="connsiteX2" fmla="*/ 1026496 w 1080844"/>
              <a:gd name="connsiteY2" fmla="*/ 2198579 h 2198579"/>
              <a:gd name="connsiteX3" fmla="*/ 0 w 1080844"/>
              <a:gd name="connsiteY3" fmla="*/ 2198579 h 2198579"/>
            </a:gdLst>
            <a:ahLst/>
            <a:cxnLst>
              <a:cxn ang="0">
                <a:pos x="connsiteX0" y="connsiteY0"/>
              </a:cxn>
              <a:cxn ang="0">
                <a:pos x="connsiteX1" y="connsiteY1"/>
              </a:cxn>
              <a:cxn ang="0">
                <a:pos x="connsiteX2" y="connsiteY2"/>
              </a:cxn>
              <a:cxn ang="0">
                <a:pos x="connsiteX3" y="connsiteY3"/>
              </a:cxn>
            </a:cxnLst>
            <a:rect l="l" t="t" r="r" b="b"/>
            <a:pathLst>
              <a:path w="1080844" h="2198579">
                <a:moveTo>
                  <a:pt x="0" y="2198579"/>
                </a:moveTo>
                <a:lnTo>
                  <a:pt x="1080844" y="0"/>
                </a:lnTo>
                <a:cubicBezTo>
                  <a:pt x="1079651" y="704571"/>
                  <a:pt x="1027689" y="1494008"/>
                  <a:pt x="1026496" y="2198579"/>
                </a:cubicBezTo>
                <a:lnTo>
                  <a:pt x="0" y="2198579"/>
                </a:lnTo>
                <a:close/>
              </a:path>
            </a:pathLst>
          </a:custGeom>
          <a:solidFill>
            <a:schemeClr val="accent4">
              <a:alpha val="35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2" name="Title 1"/>
          <p:cNvSpPr>
            <a:spLocks noGrp="1"/>
          </p:cNvSpPr>
          <p:nvPr>
            <p:ph type="title"/>
          </p:nvPr>
        </p:nvSpPr>
        <p:spPr/>
        <p:txBody>
          <a:bodyPr/>
          <a:lstStyle/>
          <a:p>
            <a:r>
              <a:rPr lang="en-US" dirty="0">
                <a:latin typeface="Arial" charset="0"/>
                <a:ea typeface="Arial" charset="0"/>
                <a:cs typeface="Arial" charset="0"/>
              </a:rPr>
              <a:t>Orchestrated Fulfillment and Assurance</a:t>
            </a:r>
          </a:p>
        </p:txBody>
      </p:sp>
      <p:sp>
        <p:nvSpPr>
          <p:cNvPr id="5" name="Chevron 4"/>
          <p:cNvSpPr/>
          <p:nvPr/>
        </p:nvSpPr>
        <p:spPr>
          <a:xfrm>
            <a:off x="602105" y="1485289"/>
            <a:ext cx="2194315" cy="512663"/>
          </a:xfrm>
          <a:prstGeom prst="chevron">
            <a:avLst/>
          </a:prstGeom>
          <a:solidFill>
            <a:schemeClr val="accent4"/>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Service Activation</a:t>
            </a:r>
          </a:p>
        </p:txBody>
      </p:sp>
      <p:sp>
        <p:nvSpPr>
          <p:cNvPr id="6" name="Chevron 5"/>
          <p:cNvSpPr/>
          <p:nvPr/>
        </p:nvSpPr>
        <p:spPr>
          <a:xfrm>
            <a:off x="2608981" y="1485289"/>
            <a:ext cx="5880703" cy="512663"/>
          </a:xfrm>
          <a:prstGeom prst="chevron">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Service Operation</a:t>
            </a:r>
          </a:p>
        </p:txBody>
      </p:sp>
      <p:sp>
        <p:nvSpPr>
          <p:cNvPr id="33" name="TextBox 32"/>
          <p:cNvSpPr txBox="1"/>
          <p:nvPr/>
        </p:nvSpPr>
        <p:spPr>
          <a:xfrm>
            <a:off x="982633" y="1164948"/>
            <a:ext cx="1225015" cy="338554"/>
          </a:xfrm>
          <a:prstGeom prst="rect">
            <a:avLst/>
          </a:prstGeom>
          <a:noFill/>
        </p:spPr>
        <p:txBody>
          <a:bodyPr wrap="none" rtlCol="0">
            <a:spAutoFit/>
          </a:bodyPr>
          <a:lstStyle/>
          <a:p>
            <a:pPr defTabSz="411480" eaLnBrk="0" hangingPunct="0"/>
            <a:r>
              <a:rPr lang="en-US" sz="1600" b="1" dirty="0">
                <a:solidFill>
                  <a:srgbClr val="2C2E34"/>
                </a:solidFill>
                <a:ea typeface="Arial" charset="0"/>
                <a:cs typeface="Arial" charset="0"/>
              </a:rPr>
              <a:t>Fulfillment</a:t>
            </a:r>
          </a:p>
        </p:txBody>
      </p:sp>
      <p:sp>
        <p:nvSpPr>
          <p:cNvPr id="39" name="TextBox 38"/>
          <p:cNvSpPr txBox="1"/>
          <p:nvPr/>
        </p:nvSpPr>
        <p:spPr>
          <a:xfrm>
            <a:off x="4933618" y="1164948"/>
            <a:ext cx="1231427" cy="338554"/>
          </a:xfrm>
          <a:prstGeom prst="rect">
            <a:avLst/>
          </a:prstGeom>
          <a:noFill/>
        </p:spPr>
        <p:txBody>
          <a:bodyPr wrap="none" rtlCol="0">
            <a:spAutoFit/>
          </a:bodyPr>
          <a:lstStyle/>
          <a:p>
            <a:pPr defTabSz="411480" eaLnBrk="0" hangingPunct="0"/>
            <a:r>
              <a:rPr lang="en-US" sz="1600" b="1" dirty="0">
                <a:solidFill>
                  <a:srgbClr val="2C2E34"/>
                </a:solidFill>
                <a:ea typeface="Arial" charset="0"/>
                <a:cs typeface="Arial" charset="0"/>
              </a:rPr>
              <a:t>Assurance</a:t>
            </a:r>
          </a:p>
        </p:txBody>
      </p:sp>
      <p:pic>
        <p:nvPicPr>
          <p:cNvPr id="3" name="Picture 2"/>
          <p:cNvPicPr>
            <a:picLocks noChangeAspect="1"/>
          </p:cNvPicPr>
          <p:nvPr/>
        </p:nvPicPr>
        <p:blipFill>
          <a:blip r:embed="rId3"/>
          <a:stretch>
            <a:fillRect/>
          </a:stretch>
        </p:blipFill>
        <p:spPr>
          <a:xfrm>
            <a:off x="1358960" y="1701454"/>
            <a:ext cx="1155700" cy="1485900"/>
          </a:xfrm>
          <a:prstGeom prst="rect">
            <a:avLst/>
          </a:prstGeom>
        </p:spPr>
      </p:pic>
      <p:sp>
        <p:nvSpPr>
          <p:cNvPr id="13" name="Rectangle 12"/>
          <p:cNvSpPr/>
          <p:nvPr/>
        </p:nvSpPr>
        <p:spPr>
          <a:xfrm>
            <a:off x="1389769" y="2800050"/>
            <a:ext cx="765544" cy="513066"/>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43" name="Chevron 42"/>
          <p:cNvSpPr/>
          <p:nvPr/>
        </p:nvSpPr>
        <p:spPr>
          <a:xfrm>
            <a:off x="1746333" y="2788027"/>
            <a:ext cx="6753770"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Enable Active SLA Monitoring</a:t>
            </a:r>
          </a:p>
        </p:txBody>
      </p:sp>
      <p:sp>
        <p:nvSpPr>
          <p:cNvPr id="45" name="Chevron 44"/>
          <p:cNvSpPr/>
          <p:nvPr/>
        </p:nvSpPr>
        <p:spPr>
          <a:xfrm>
            <a:off x="671354" y="2785096"/>
            <a:ext cx="1265456"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000" dirty="0">
                <a:solidFill>
                  <a:srgbClr val="FFFFFF"/>
                </a:solidFill>
                <a:latin typeface="Arial" charset="0"/>
                <a:ea typeface="Arial" charset="0"/>
                <a:cs typeface="Arial" charset="0"/>
              </a:rPr>
              <a:t>Service Activation  Test</a:t>
            </a:r>
          </a:p>
        </p:txBody>
      </p:sp>
    </p:spTree>
    <p:extLst>
      <p:ext uri="{BB962C8B-B14F-4D97-AF65-F5344CB8AC3E}">
        <p14:creationId xmlns:p14="http://schemas.microsoft.com/office/powerpoint/2010/main" val="287648066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riangle 31"/>
          <p:cNvSpPr/>
          <p:nvPr/>
        </p:nvSpPr>
        <p:spPr>
          <a:xfrm>
            <a:off x="3136929" y="1501140"/>
            <a:ext cx="5136917" cy="2196343"/>
          </a:xfrm>
          <a:prstGeom prst="triangle">
            <a:avLst>
              <a:gd name="adj" fmla="val 91723"/>
            </a:avLst>
          </a:prstGeom>
          <a:solidFill>
            <a:schemeClr val="accent4">
              <a:alpha val="35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31" name="Triangle 30"/>
          <p:cNvSpPr/>
          <p:nvPr/>
        </p:nvSpPr>
        <p:spPr>
          <a:xfrm>
            <a:off x="2280822" y="2157285"/>
            <a:ext cx="2223336" cy="284696"/>
          </a:xfrm>
          <a:prstGeom prst="triangle">
            <a:avLst>
              <a:gd name="adj" fmla="val 49768"/>
            </a:avLst>
          </a:prstGeom>
          <a:solidFill>
            <a:schemeClr val="accent4">
              <a:alpha val="35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3" name="Triangle 2"/>
          <p:cNvSpPr/>
          <p:nvPr/>
        </p:nvSpPr>
        <p:spPr>
          <a:xfrm rot="2313346">
            <a:off x="1212971" y="963077"/>
            <a:ext cx="972760" cy="1978721"/>
          </a:xfrm>
          <a:custGeom>
            <a:avLst/>
            <a:gdLst>
              <a:gd name="connsiteX0" fmla="*/ 0 w 1026496"/>
              <a:gd name="connsiteY0" fmla="*/ 2205034 h 2205034"/>
              <a:gd name="connsiteX1" fmla="*/ 513248 w 1026496"/>
              <a:gd name="connsiteY1" fmla="*/ 0 h 2205034"/>
              <a:gd name="connsiteX2" fmla="*/ 1026496 w 1026496"/>
              <a:gd name="connsiteY2" fmla="*/ 2205034 h 2205034"/>
              <a:gd name="connsiteX3" fmla="*/ 0 w 1026496"/>
              <a:gd name="connsiteY3" fmla="*/ 2205034 h 2205034"/>
              <a:gd name="connsiteX0" fmla="*/ 0 w 1030074"/>
              <a:gd name="connsiteY0" fmla="*/ 2113712 h 2113712"/>
              <a:gd name="connsiteX1" fmla="*/ 1030074 w 1030074"/>
              <a:gd name="connsiteY1" fmla="*/ 0 h 2113712"/>
              <a:gd name="connsiteX2" fmla="*/ 1026496 w 1030074"/>
              <a:gd name="connsiteY2" fmla="*/ 2113712 h 2113712"/>
              <a:gd name="connsiteX3" fmla="*/ 0 w 1030074"/>
              <a:gd name="connsiteY3" fmla="*/ 2113712 h 2113712"/>
              <a:gd name="connsiteX0" fmla="*/ 0 w 1026503"/>
              <a:gd name="connsiteY0" fmla="*/ 2005498 h 2005498"/>
              <a:gd name="connsiteX1" fmla="*/ 894304 w 1026503"/>
              <a:gd name="connsiteY1" fmla="*/ 0 h 2005498"/>
              <a:gd name="connsiteX2" fmla="*/ 1026496 w 1026503"/>
              <a:gd name="connsiteY2" fmla="*/ 2005498 h 2005498"/>
              <a:gd name="connsiteX3" fmla="*/ 0 w 1026503"/>
              <a:gd name="connsiteY3" fmla="*/ 2005498 h 2005498"/>
              <a:gd name="connsiteX0" fmla="*/ 0 w 1118752"/>
              <a:gd name="connsiteY0" fmla="*/ 2169587 h 2169587"/>
              <a:gd name="connsiteX1" fmla="*/ 1118752 w 1118752"/>
              <a:gd name="connsiteY1" fmla="*/ 0 h 2169587"/>
              <a:gd name="connsiteX2" fmla="*/ 1026496 w 1118752"/>
              <a:gd name="connsiteY2" fmla="*/ 2169587 h 2169587"/>
              <a:gd name="connsiteX3" fmla="*/ 0 w 1118752"/>
              <a:gd name="connsiteY3" fmla="*/ 2169587 h 2169587"/>
              <a:gd name="connsiteX0" fmla="*/ 0 w 1080844"/>
              <a:gd name="connsiteY0" fmla="*/ 2198579 h 2198579"/>
              <a:gd name="connsiteX1" fmla="*/ 1080844 w 1080844"/>
              <a:gd name="connsiteY1" fmla="*/ 0 h 2198579"/>
              <a:gd name="connsiteX2" fmla="*/ 1026496 w 1080844"/>
              <a:gd name="connsiteY2" fmla="*/ 2198579 h 2198579"/>
              <a:gd name="connsiteX3" fmla="*/ 0 w 1080844"/>
              <a:gd name="connsiteY3" fmla="*/ 2198579 h 2198579"/>
            </a:gdLst>
            <a:ahLst/>
            <a:cxnLst>
              <a:cxn ang="0">
                <a:pos x="connsiteX0" y="connsiteY0"/>
              </a:cxn>
              <a:cxn ang="0">
                <a:pos x="connsiteX1" y="connsiteY1"/>
              </a:cxn>
              <a:cxn ang="0">
                <a:pos x="connsiteX2" y="connsiteY2"/>
              </a:cxn>
              <a:cxn ang="0">
                <a:pos x="connsiteX3" y="connsiteY3"/>
              </a:cxn>
            </a:cxnLst>
            <a:rect l="l" t="t" r="r" b="b"/>
            <a:pathLst>
              <a:path w="1080844" h="2198579">
                <a:moveTo>
                  <a:pt x="0" y="2198579"/>
                </a:moveTo>
                <a:lnTo>
                  <a:pt x="1080844" y="0"/>
                </a:lnTo>
                <a:cubicBezTo>
                  <a:pt x="1079651" y="704571"/>
                  <a:pt x="1027689" y="1494008"/>
                  <a:pt x="1026496" y="2198579"/>
                </a:cubicBezTo>
                <a:lnTo>
                  <a:pt x="0" y="2198579"/>
                </a:lnTo>
                <a:close/>
              </a:path>
            </a:pathLst>
          </a:custGeom>
          <a:solidFill>
            <a:schemeClr val="accent4">
              <a:alpha val="35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2" name="Title 1"/>
          <p:cNvSpPr>
            <a:spLocks noGrp="1"/>
          </p:cNvSpPr>
          <p:nvPr>
            <p:ph type="title"/>
          </p:nvPr>
        </p:nvSpPr>
        <p:spPr/>
        <p:txBody>
          <a:bodyPr/>
          <a:lstStyle/>
          <a:p>
            <a:r>
              <a:rPr lang="en-US" dirty="0">
                <a:latin typeface="Arial" charset="0"/>
                <a:ea typeface="Arial" charset="0"/>
                <a:cs typeface="Arial" charset="0"/>
              </a:rPr>
              <a:t>A Process View Example</a:t>
            </a:r>
          </a:p>
        </p:txBody>
      </p:sp>
      <p:sp>
        <p:nvSpPr>
          <p:cNvPr id="5" name="Chevron 4"/>
          <p:cNvSpPr/>
          <p:nvPr/>
        </p:nvSpPr>
        <p:spPr>
          <a:xfrm>
            <a:off x="602105" y="1131104"/>
            <a:ext cx="2194315" cy="512663"/>
          </a:xfrm>
          <a:prstGeom prst="chevron">
            <a:avLst/>
          </a:prstGeom>
          <a:solidFill>
            <a:schemeClr val="accent4"/>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Service Activation</a:t>
            </a:r>
          </a:p>
        </p:txBody>
      </p:sp>
      <p:sp>
        <p:nvSpPr>
          <p:cNvPr id="6" name="Chevron 5"/>
          <p:cNvSpPr/>
          <p:nvPr/>
        </p:nvSpPr>
        <p:spPr>
          <a:xfrm>
            <a:off x="2608981" y="1131104"/>
            <a:ext cx="5880703" cy="512663"/>
          </a:xfrm>
          <a:prstGeom prst="chevron">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Service Operation</a:t>
            </a:r>
          </a:p>
        </p:txBody>
      </p:sp>
      <p:sp>
        <p:nvSpPr>
          <p:cNvPr id="7" name="Chevron 6"/>
          <p:cNvSpPr/>
          <p:nvPr/>
        </p:nvSpPr>
        <p:spPr>
          <a:xfrm>
            <a:off x="2197686" y="1686994"/>
            <a:ext cx="6291999" cy="512663"/>
          </a:xfrm>
          <a:prstGeom prst="chevron">
            <a:avLst/>
          </a:prstGeom>
          <a:solidFill>
            <a:srgbClr val="92D050"/>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260" dirty="0">
              <a:solidFill>
                <a:srgbClr val="2C2E34"/>
              </a:solidFill>
              <a:latin typeface="Arial" charset="0"/>
              <a:ea typeface="Arial" charset="0"/>
              <a:cs typeface="Arial" charset="0"/>
            </a:endParaRPr>
          </a:p>
        </p:txBody>
      </p:sp>
      <p:sp>
        <p:nvSpPr>
          <p:cNvPr id="8" name="Chevron 7"/>
          <p:cNvSpPr/>
          <p:nvPr/>
        </p:nvSpPr>
        <p:spPr>
          <a:xfrm>
            <a:off x="2270095" y="2419612"/>
            <a:ext cx="1483813"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00" dirty="0">
                <a:solidFill>
                  <a:srgbClr val="FFFFFF"/>
                </a:solidFill>
                <a:latin typeface="Arial" charset="0"/>
                <a:ea typeface="Arial" charset="0"/>
                <a:cs typeface="Arial" charset="0"/>
              </a:rPr>
              <a:t>Service Restoration</a:t>
            </a:r>
          </a:p>
        </p:txBody>
      </p:sp>
      <p:sp>
        <p:nvSpPr>
          <p:cNvPr id="11" name="Chevron 10"/>
          <p:cNvSpPr/>
          <p:nvPr/>
        </p:nvSpPr>
        <p:spPr>
          <a:xfrm>
            <a:off x="4609414" y="3706030"/>
            <a:ext cx="1223676"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100" dirty="0">
                <a:solidFill>
                  <a:srgbClr val="FFFFFF"/>
                </a:solidFill>
                <a:latin typeface="Arial" charset="0"/>
                <a:ea typeface="Arial" charset="0"/>
                <a:cs typeface="Arial" charset="0"/>
              </a:rPr>
              <a:t>Trouble-shoot</a:t>
            </a:r>
          </a:p>
        </p:txBody>
      </p:sp>
      <p:sp>
        <p:nvSpPr>
          <p:cNvPr id="12" name="Chevron 11"/>
          <p:cNvSpPr/>
          <p:nvPr/>
        </p:nvSpPr>
        <p:spPr>
          <a:xfrm>
            <a:off x="6742213" y="3714879"/>
            <a:ext cx="1039918" cy="512663"/>
          </a:xfrm>
          <a:prstGeom prst="chevron">
            <a:avLst/>
          </a:prstGeom>
          <a:gradFill>
            <a:gsLst>
              <a:gs pos="45000">
                <a:schemeClr val="accent3">
                  <a:lumMod val="50000"/>
                  <a:lumOff val="50000"/>
                </a:schemeClr>
              </a:gs>
              <a:gs pos="73000">
                <a:schemeClr val="accent2"/>
              </a:gs>
            </a:gsLst>
            <a:lin ang="4200000" scaled="0"/>
          </a:gradFill>
          <a:ln>
            <a:noFill/>
            <a:prstDash val="solid"/>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00" dirty="0">
                <a:solidFill>
                  <a:srgbClr val="FFFFFF"/>
                </a:solidFill>
                <a:latin typeface="Arial" charset="0"/>
                <a:ea typeface="Arial" charset="0"/>
                <a:cs typeface="Arial" charset="0"/>
              </a:rPr>
              <a:t>Fix</a:t>
            </a:r>
          </a:p>
        </p:txBody>
      </p:sp>
      <p:sp>
        <p:nvSpPr>
          <p:cNvPr id="13" name="Chevron 12"/>
          <p:cNvSpPr/>
          <p:nvPr/>
        </p:nvSpPr>
        <p:spPr>
          <a:xfrm>
            <a:off x="5634750" y="3714879"/>
            <a:ext cx="1295348" cy="512663"/>
          </a:xfrm>
          <a:prstGeom prst="chevron">
            <a:avLst/>
          </a:prstGeom>
          <a:gradFill>
            <a:gsLst>
              <a:gs pos="45000">
                <a:schemeClr val="accent3">
                  <a:lumMod val="50000"/>
                  <a:lumOff val="50000"/>
                </a:schemeClr>
              </a:gs>
              <a:gs pos="73000">
                <a:schemeClr val="accent2"/>
              </a:gs>
            </a:gsLst>
            <a:lin ang="4200000" scaled="0"/>
          </a:gradFill>
          <a:ln>
            <a:noFill/>
            <a:prstDash val="solid"/>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00" dirty="0">
                <a:solidFill>
                  <a:srgbClr val="FFFFFF"/>
                </a:solidFill>
                <a:latin typeface="Arial" charset="0"/>
                <a:ea typeface="Arial" charset="0"/>
                <a:cs typeface="Arial" charset="0"/>
              </a:rPr>
              <a:t>Analyze</a:t>
            </a:r>
          </a:p>
          <a:p>
            <a:pPr algn="ctr" defTabSz="411480" eaLnBrk="0" hangingPunct="0"/>
            <a:r>
              <a:rPr lang="en-US" sz="1200" dirty="0">
                <a:solidFill>
                  <a:srgbClr val="FFFFFF"/>
                </a:solidFill>
                <a:latin typeface="Arial" charset="0"/>
                <a:ea typeface="Arial" charset="0"/>
                <a:cs typeface="Arial" charset="0"/>
              </a:rPr>
              <a:t>Issue</a:t>
            </a:r>
          </a:p>
        </p:txBody>
      </p:sp>
      <p:sp>
        <p:nvSpPr>
          <p:cNvPr id="34" name="Rectangle 33"/>
          <p:cNvSpPr/>
          <p:nvPr/>
        </p:nvSpPr>
        <p:spPr>
          <a:xfrm>
            <a:off x="3241605" y="1694615"/>
            <a:ext cx="294295" cy="505043"/>
          </a:xfrm>
          <a:prstGeom prst="rect">
            <a:avLst/>
          </a:prstGeom>
          <a:solidFill>
            <a:srgbClr val="C00000"/>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35" name="Rectangle 34"/>
          <p:cNvSpPr/>
          <p:nvPr/>
        </p:nvSpPr>
        <p:spPr>
          <a:xfrm>
            <a:off x="6177409" y="1694615"/>
            <a:ext cx="1826643" cy="505043"/>
          </a:xfrm>
          <a:prstGeom prst="rect">
            <a:avLst/>
          </a:prstGeom>
          <a:solidFill>
            <a:srgbClr val="C00000"/>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36" name="TextBox 35"/>
          <p:cNvSpPr txBox="1"/>
          <p:nvPr/>
        </p:nvSpPr>
        <p:spPr>
          <a:xfrm>
            <a:off x="2337609" y="2925914"/>
            <a:ext cx="1938351" cy="338554"/>
          </a:xfrm>
          <a:prstGeom prst="rect">
            <a:avLst/>
          </a:prstGeom>
          <a:noFill/>
        </p:spPr>
        <p:txBody>
          <a:bodyPr wrap="none" rtlCol="0">
            <a:spAutoFit/>
          </a:bodyPr>
          <a:lstStyle/>
          <a:p>
            <a:pPr defTabSz="411480" eaLnBrk="0" hangingPunct="0"/>
            <a:r>
              <a:rPr lang="en-US" sz="1600" dirty="0">
                <a:solidFill>
                  <a:srgbClr val="2C2E34"/>
                </a:solidFill>
                <a:ea typeface="Arial" charset="0"/>
                <a:cs typeface="Arial" charset="0"/>
              </a:rPr>
              <a:t>Configuration issue</a:t>
            </a:r>
          </a:p>
        </p:txBody>
      </p:sp>
      <p:sp>
        <p:nvSpPr>
          <p:cNvPr id="37" name="TextBox 36"/>
          <p:cNvSpPr txBox="1"/>
          <p:nvPr/>
        </p:nvSpPr>
        <p:spPr>
          <a:xfrm>
            <a:off x="4745318" y="4257089"/>
            <a:ext cx="1835759" cy="338554"/>
          </a:xfrm>
          <a:prstGeom prst="rect">
            <a:avLst/>
          </a:prstGeom>
          <a:noFill/>
        </p:spPr>
        <p:txBody>
          <a:bodyPr wrap="none" rtlCol="0">
            <a:spAutoFit/>
          </a:bodyPr>
          <a:lstStyle/>
          <a:p>
            <a:pPr defTabSz="411480" eaLnBrk="0" hangingPunct="0"/>
            <a:r>
              <a:rPr lang="en-US" sz="1600" dirty="0">
                <a:solidFill>
                  <a:srgbClr val="2C2E34"/>
                </a:solidFill>
                <a:ea typeface="Arial" charset="0"/>
                <a:cs typeface="Arial" charset="0"/>
              </a:rPr>
              <a:t>Connectivity issue</a:t>
            </a:r>
          </a:p>
        </p:txBody>
      </p:sp>
      <p:sp>
        <p:nvSpPr>
          <p:cNvPr id="47" name="Chevron 46"/>
          <p:cNvSpPr/>
          <p:nvPr/>
        </p:nvSpPr>
        <p:spPr>
          <a:xfrm>
            <a:off x="2344122" y="3702729"/>
            <a:ext cx="1483813"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00" dirty="0">
                <a:solidFill>
                  <a:srgbClr val="FFFFFF"/>
                </a:solidFill>
                <a:latin typeface="Arial" charset="0"/>
                <a:ea typeface="Arial" charset="0"/>
                <a:cs typeface="Arial" charset="0"/>
              </a:rPr>
              <a:t>Service Restoration</a:t>
            </a:r>
          </a:p>
        </p:txBody>
      </p:sp>
      <p:sp>
        <p:nvSpPr>
          <p:cNvPr id="48" name="Chevron 47"/>
          <p:cNvSpPr/>
          <p:nvPr/>
        </p:nvSpPr>
        <p:spPr>
          <a:xfrm>
            <a:off x="3626276" y="3706030"/>
            <a:ext cx="1182713"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100" dirty="0">
                <a:solidFill>
                  <a:srgbClr val="FFFFFF"/>
                </a:solidFill>
                <a:latin typeface="Arial" charset="0"/>
                <a:ea typeface="Arial" charset="0"/>
                <a:cs typeface="Arial" charset="0"/>
              </a:rPr>
              <a:t>Test Service</a:t>
            </a:r>
          </a:p>
        </p:txBody>
      </p:sp>
      <p:sp>
        <p:nvSpPr>
          <p:cNvPr id="9" name="Chevron 8"/>
          <p:cNvSpPr/>
          <p:nvPr/>
        </p:nvSpPr>
        <p:spPr>
          <a:xfrm>
            <a:off x="3562606" y="2419612"/>
            <a:ext cx="1218816"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00" dirty="0">
                <a:solidFill>
                  <a:srgbClr val="FFFFFF"/>
                </a:solidFill>
                <a:latin typeface="Arial" charset="0"/>
                <a:ea typeface="Arial" charset="0"/>
                <a:cs typeface="Arial" charset="0"/>
              </a:rPr>
              <a:t>Test Service</a:t>
            </a:r>
          </a:p>
        </p:txBody>
      </p:sp>
      <p:sp>
        <p:nvSpPr>
          <p:cNvPr id="38" name="Chevron 37"/>
          <p:cNvSpPr/>
          <p:nvPr/>
        </p:nvSpPr>
        <p:spPr>
          <a:xfrm>
            <a:off x="692189" y="2419220"/>
            <a:ext cx="1265456"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000" dirty="0">
                <a:solidFill>
                  <a:srgbClr val="FFFFFF"/>
                </a:solidFill>
                <a:latin typeface="Arial" charset="0"/>
                <a:ea typeface="Arial" charset="0"/>
                <a:cs typeface="Arial" charset="0"/>
              </a:rPr>
              <a:t>Service Activation  Test</a:t>
            </a:r>
          </a:p>
        </p:txBody>
      </p:sp>
      <p:sp>
        <p:nvSpPr>
          <p:cNvPr id="4" name="Rectangle 3"/>
          <p:cNvSpPr/>
          <p:nvPr/>
        </p:nvSpPr>
        <p:spPr>
          <a:xfrm>
            <a:off x="956930" y="2931884"/>
            <a:ext cx="765544" cy="513066"/>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41" name="Rectangle 40"/>
          <p:cNvSpPr/>
          <p:nvPr/>
        </p:nvSpPr>
        <p:spPr>
          <a:xfrm>
            <a:off x="7341879" y="1647274"/>
            <a:ext cx="765544" cy="47341"/>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dirty="0">
              <a:solidFill>
                <a:srgbClr val="FFFFFF"/>
              </a:solidFill>
              <a:latin typeface="Arial" charset="0"/>
              <a:ea typeface="Arial" charset="0"/>
              <a:cs typeface="Arial" charset="0"/>
            </a:endParaRPr>
          </a:p>
        </p:txBody>
      </p:sp>
      <p:sp>
        <p:nvSpPr>
          <p:cNvPr id="10" name="TextBox 9"/>
          <p:cNvSpPr txBox="1"/>
          <p:nvPr/>
        </p:nvSpPr>
        <p:spPr>
          <a:xfrm>
            <a:off x="267106" y="4435253"/>
            <a:ext cx="2408352" cy="286232"/>
          </a:xfrm>
          <a:prstGeom prst="rect">
            <a:avLst/>
          </a:prstGeom>
          <a:noFill/>
        </p:spPr>
        <p:txBody>
          <a:bodyPr wrap="none" rtlCol="0">
            <a:spAutoFit/>
          </a:bodyPr>
          <a:lstStyle/>
          <a:p>
            <a:pPr defTabSz="411480" eaLnBrk="0" hangingPunct="0"/>
            <a:r>
              <a:rPr lang="en-US" sz="1260" dirty="0">
                <a:solidFill>
                  <a:srgbClr val="2C2E34"/>
                </a:solidFill>
                <a:ea typeface="Arial" charset="0"/>
                <a:cs typeface="Arial" charset="0"/>
              </a:rPr>
              <a:t>*Blue sections = Manual efforts</a:t>
            </a:r>
          </a:p>
        </p:txBody>
      </p:sp>
      <p:sp>
        <p:nvSpPr>
          <p:cNvPr id="28" name="TextBox 27"/>
          <p:cNvSpPr txBox="1"/>
          <p:nvPr/>
        </p:nvSpPr>
        <p:spPr>
          <a:xfrm>
            <a:off x="3906425" y="1911560"/>
            <a:ext cx="1938095" cy="307777"/>
          </a:xfrm>
          <a:prstGeom prst="rect">
            <a:avLst/>
          </a:prstGeom>
          <a:noFill/>
        </p:spPr>
        <p:txBody>
          <a:bodyPr wrap="none" rtlCol="0">
            <a:spAutoFit/>
          </a:bodyPr>
          <a:lstStyle/>
          <a:p>
            <a:pPr defTabSz="411480" eaLnBrk="0" hangingPunct="0"/>
            <a:r>
              <a:rPr lang="en-US" sz="1400" dirty="0">
                <a:solidFill>
                  <a:srgbClr val="FFFFFF"/>
                </a:solidFill>
                <a:ea typeface="Arial" charset="0"/>
                <a:cs typeface="Arial" charset="0"/>
              </a:rPr>
              <a:t>Active SLA Monitoring</a:t>
            </a:r>
          </a:p>
        </p:txBody>
      </p:sp>
      <p:sp>
        <p:nvSpPr>
          <p:cNvPr id="33" name="TextBox 32"/>
          <p:cNvSpPr txBox="1"/>
          <p:nvPr/>
        </p:nvSpPr>
        <p:spPr>
          <a:xfrm>
            <a:off x="1045080" y="830622"/>
            <a:ext cx="1225015" cy="338554"/>
          </a:xfrm>
          <a:prstGeom prst="rect">
            <a:avLst/>
          </a:prstGeom>
          <a:noFill/>
        </p:spPr>
        <p:txBody>
          <a:bodyPr wrap="none" rtlCol="0">
            <a:spAutoFit/>
          </a:bodyPr>
          <a:lstStyle/>
          <a:p>
            <a:pPr defTabSz="411480" eaLnBrk="0" hangingPunct="0"/>
            <a:r>
              <a:rPr lang="en-US" sz="1600" b="1" dirty="0" smtClean="0">
                <a:solidFill>
                  <a:srgbClr val="2C2E34"/>
                </a:solidFill>
                <a:ea typeface="Arial" charset="0"/>
                <a:cs typeface="Arial" charset="0"/>
              </a:rPr>
              <a:t>Fulfillment</a:t>
            </a:r>
            <a:endParaRPr lang="en-US" sz="1600" b="1" dirty="0">
              <a:solidFill>
                <a:srgbClr val="2C2E34"/>
              </a:solidFill>
              <a:ea typeface="Arial" charset="0"/>
              <a:cs typeface="Arial" charset="0"/>
            </a:endParaRPr>
          </a:p>
        </p:txBody>
      </p:sp>
      <p:sp>
        <p:nvSpPr>
          <p:cNvPr id="39" name="TextBox 38"/>
          <p:cNvSpPr txBox="1"/>
          <p:nvPr/>
        </p:nvSpPr>
        <p:spPr>
          <a:xfrm>
            <a:off x="4939943" y="815908"/>
            <a:ext cx="1231427" cy="338554"/>
          </a:xfrm>
          <a:prstGeom prst="rect">
            <a:avLst/>
          </a:prstGeom>
          <a:noFill/>
        </p:spPr>
        <p:txBody>
          <a:bodyPr wrap="none" rtlCol="0">
            <a:spAutoFit/>
          </a:bodyPr>
          <a:lstStyle/>
          <a:p>
            <a:pPr defTabSz="411480" eaLnBrk="0" hangingPunct="0"/>
            <a:r>
              <a:rPr lang="en-US" sz="1600" b="1" dirty="0">
                <a:solidFill>
                  <a:srgbClr val="2C2E34"/>
                </a:solidFill>
                <a:ea typeface="Arial" charset="0"/>
                <a:cs typeface="Arial" charset="0"/>
              </a:rPr>
              <a:t>Assurance</a:t>
            </a:r>
          </a:p>
        </p:txBody>
      </p:sp>
      <p:sp>
        <p:nvSpPr>
          <p:cNvPr id="43" name="Chevron 42"/>
          <p:cNvSpPr/>
          <p:nvPr/>
        </p:nvSpPr>
        <p:spPr>
          <a:xfrm>
            <a:off x="7577822" y="3720227"/>
            <a:ext cx="1182713"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100" dirty="0">
                <a:solidFill>
                  <a:srgbClr val="FFFFFF"/>
                </a:solidFill>
                <a:latin typeface="Arial" charset="0"/>
                <a:ea typeface="Arial" charset="0"/>
                <a:cs typeface="Arial" charset="0"/>
              </a:rPr>
              <a:t>Test Service</a:t>
            </a:r>
          </a:p>
        </p:txBody>
      </p:sp>
      <p:pic>
        <p:nvPicPr>
          <p:cNvPr id="14" name="Picture 13"/>
          <p:cNvPicPr>
            <a:picLocks noChangeAspect="1"/>
          </p:cNvPicPr>
          <p:nvPr/>
        </p:nvPicPr>
        <p:blipFill>
          <a:blip r:embed="rId3"/>
          <a:stretch>
            <a:fillRect/>
          </a:stretch>
        </p:blipFill>
        <p:spPr>
          <a:xfrm>
            <a:off x="1404881" y="1735383"/>
            <a:ext cx="1155700" cy="1485900"/>
          </a:xfrm>
          <a:prstGeom prst="rect">
            <a:avLst/>
          </a:prstGeom>
        </p:spPr>
      </p:pic>
      <p:pic>
        <p:nvPicPr>
          <p:cNvPr id="44" name="Picture 43"/>
          <p:cNvPicPr>
            <a:picLocks noChangeAspect="1"/>
          </p:cNvPicPr>
          <p:nvPr/>
        </p:nvPicPr>
        <p:blipFill>
          <a:blip r:embed="rId3"/>
          <a:stretch>
            <a:fillRect/>
          </a:stretch>
        </p:blipFill>
        <p:spPr>
          <a:xfrm>
            <a:off x="4203572" y="1743912"/>
            <a:ext cx="1155700" cy="1485900"/>
          </a:xfrm>
          <a:prstGeom prst="rect">
            <a:avLst/>
          </a:prstGeom>
        </p:spPr>
      </p:pic>
      <p:pic>
        <p:nvPicPr>
          <p:cNvPr id="45" name="Picture 44"/>
          <p:cNvPicPr>
            <a:picLocks noChangeAspect="1"/>
          </p:cNvPicPr>
          <p:nvPr/>
        </p:nvPicPr>
        <p:blipFill>
          <a:blip r:embed="rId3"/>
          <a:stretch>
            <a:fillRect/>
          </a:stretch>
        </p:blipFill>
        <p:spPr>
          <a:xfrm>
            <a:off x="8136579" y="2928155"/>
            <a:ext cx="1155700" cy="1485900"/>
          </a:xfrm>
          <a:prstGeom prst="rect">
            <a:avLst/>
          </a:prstGeom>
        </p:spPr>
      </p:pic>
      <p:pic>
        <p:nvPicPr>
          <p:cNvPr id="15" name="Picture 14"/>
          <p:cNvPicPr>
            <a:picLocks noChangeAspect="1"/>
          </p:cNvPicPr>
          <p:nvPr/>
        </p:nvPicPr>
        <p:blipFill>
          <a:blip r:embed="rId4"/>
          <a:stretch>
            <a:fillRect/>
          </a:stretch>
        </p:blipFill>
        <p:spPr>
          <a:xfrm>
            <a:off x="4103843" y="3211899"/>
            <a:ext cx="1155700" cy="1168400"/>
          </a:xfrm>
          <a:prstGeom prst="rect">
            <a:avLst/>
          </a:prstGeom>
        </p:spPr>
      </p:pic>
      <p:pic>
        <p:nvPicPr>
          <p:cNvPr id="16" name="Picture 15"/>
          <p:cNvPicPr>
            <a:picLocks noChangeAspect="1"/>
          </p:cNvPicPr>
          <p:nvPr/>
        </p:nvPicPr>
        <p:blipFill>
          <a:blip r:embed="rId5"/>
          <a:stretch>
            <a:fillRect/>
          </a:stretch>
        </p:blipFill>
        <p:spPr>
          <a:xfrm>
            <a:off x="2282324" y="1716984"/>
            <a:ext cx="6426200" cy="482600"/>
          </a:xfrm>
          <a:prstGeom prst="rect">
            <a:avLst/>
          </a:prstGeom>
        </p:spPr>
      </p:pic>
    </p:spTree>
    <p:extLst>
      <p:ext uri="{BB962C8B-B14F-4D97-AF65-F5344CB8AC3E}">
        <p14:creationId xmlns:p14="http://schemas.microsoft.com/office/powerpoint/2010/main" val="54221513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p:txBody>
          <a:bodyPr/>
          <a:lstStyle/>
          <a:p>
            <a:r>
              <a:rPr lang="en-US" dirty="0" smtClean="0">
                <a:latin typeface="Arial" charset="0"/>
                <a:ea typeface="Arial" charset="0"/>
                <a:cs typeface="Arial" charset="0"/>
              </a:rPr>
              <a:t>Demo Time!</a:t>
            </a:r>
            <a:endParaRPr lang="en-US" dirty="0">
              <a:latin typeface="Arial" charset="0"/>
              <a:ea typeface="Arial" charset="0"/>
              <a:cs typeface="Arial" charset="0"/>
            </a:endParaRPr>
          </a:p>
        </p:txBody>
      </p:sp>
    </p:spTree>
    <p:extLst>
      <p:ext uri="{BB962C8B-B14F-4D97-AF65-F5344CB8AC3E}">
        <p14:creationId xmlns:p14="http://schemas.microsoft.com/office/powerpoint/2010/main" val="162150631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2055475" y="879951"/>
            <a:ext cx="41147" cy="429706"/>
          </a:xfrm>
          <a:prstGeom prst="rect">
            <a:avLst/>
          </a:prstGeom>
          <a:solidFill>
            <a:schemeClr val="accent3">
              <a:lumMod val="50000"/>
              <a:lumOff val="5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a:solidFill>
                <a:srgbClr val="FFFFFF"/>
              </a:solidFill>
              <a:latin typeface="Arial" charset="0"/>
              <a:ea typeface="Arial" charset="0"/>
              <a:cs typeface="Arial" charset="0"/>
            </a:endParaRPr>
          </a:p>
        </p:txBody>
      </p:sp>
      <p:sp>
        <p:nvSpPr>
          <p:cNvPr id="35" name="Chevron 34"/>
          <p:cNvSpPr/>
          <p:nvPr/>
        </p:nvSpPr>
        <p:spPr>
          <a:xfrm>
            <a:off x="473937" y="1244959"/>
            <a:ext cx="2194315" cy="512663"/>
          </a:xfrm>
          <a:prstGeom prst="chevron">
            <a:avLst/>
          </a:prstGeom>
          <a:solidFill>
            <a:schemeClr val="accent4"/>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Service Design</a:t>
            </a:r>
          </a:p>
        </p:txBody>
      </p:sp>
      <p:sp>
        <p:nvSpPr>
          <p:cNvPr id="36" name="Chevron 35"/>
          <p:cNvSpPr/>
          <p:nvPr/>
        </p:nvSpPr>
        <p:spPr>
          <a:xfrm>
            <a:off x="2480813" y="1244959"/>
            <a:ext cx="5880703" cy="512663"/>
          </a:xfrm>
          <a:prstGeom prst="chevron">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Service Activation</a:t>
            </a:r>
          </a:p>
        </p:txBody>
      </p:sp>
      <p:sp>
        <p:nvSpPr>
          <p:cNvPr id="2" name="Title 1"/>
          <p:cNvSpPr>
            <a:spLocks noGrp="1"/>
          </p:cNvSpPr>
          <p:nvPr>
            <p:ph type="title"/>
          </p:nvPr>
        </p:nvSpPr>
        <p:spPr/>
        <p:txBody>
          <a:bodyPr/>
          <a:lstStyle/>
          <a:p>
            <a:r>
              <a:rPr lang="en-US" dirty="0" smtClean="0">
                <a:latin typeface="Arial" charset="0"/>
                <a:ea typeface="Arial" charset="0"/>
                <a:cs typeface="Arial" charset="0"/>
              </a:rPr>
              <a:t>Demo Step 1: Activation and Enable Monitoring</a:t>
            </a:r>
            <a:endParaRPr lang="en-US" dirty="0">
              <a:latin typeface="Arial" charset="0"/>
              <a:ea typeface="Arial" charset="0"/>
              <a:cs typeface="Arial" charset="0"/>
            </a:endParaRPr>
          </a:p>
        </p:txBody>
      </p:sp>
      <p:sp>
        <p:nvSpPr>
          <p:cNvPr id="11" name="Rounded Rectangle 10"/>
          <p:cNvSpPr/>
          <p:nvPr/>
        </p:nvSpPr>
        <p:spPr>
          <a:xfrm>
            <a:off x="632613" y="2593816"/>
            <a:ext cx="594886" cy="431717"/>
          </a:xfrm>
          <a:prstGeom prst="round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NSO</a:t>
            </a:r>
          </a:p>
        </p:txBody>
      </p:sp>
      <p:sp>
        <p:nvSpPr>
          <p:cNvPr id="14" name="Rectangle 13"/>
          <p:cNvSpPr/>
          <p:nvPr/>
        </p:nvSpPr>
        <p:spPr>
          <a:xfrm>
            <a:off x="591758" y="3064765"/>
            <a:ext cx="1453539" cy="480131"/>
          </a:xfrm>
          <a:prstGeom prst="rect">
            <a:avLst/>
          </a:prstGeom>
        </p:spPr>
        <p:txBody>
          <a:bodyPr wrap="none">
            <a:spAutoFit/>
          </a:bodyPr>
          <a:lstStyle/>
          <a:p>
            <a:pPr marL="257175" indent="-257175" defTabSz="411480" eaLnBrk="0" hangingPunct="0">
              <a:buClr>
                <a:srgbClr val="3A9BE0"/>
              </a:buClr>
              <a:buFont typeface="Wingdings" charset="2"/>
              <a:buChar char="§"/>
            </a:pPr>
            <a:r>
              <a:rPr lang="en-US" sz="1260" dirty="0">
                <a:solidFill>
                  <a:srgbClr val="2C2E34"/>
                </a:solidFill>
                <a:ea typeface="Arial" charset="0"/>
                <a:cs typeface="Arial" charset="0"/>
              </a:rPr>
              <a:t>YANG models</a:t>
            </a:r>
          </a:p>
          <a:p>
            <a:pPr marL="257175" indent="-257175" defTabSz="411480" eaLnBrk="0" hangingPunct="0">
              <a:buClr>
                <a:srgbClr val="3A9BE0"/>
              </a:buClr>
              <a:buFont typeface="Wingdings" charset="2"/>
              <a:buChar char="§"/>
            </a:pPr>
            <a:r>
              <a:rPr lang="en-US" sz="1260" dirty="0">
                <a:solidFill>
                  <a:srgbClr val="2C2E34"/>
                </a:solidFill>
                <a:ea typeface="Arial" charset="0"/>
                <a:cs typeface="Arial" charset="0"/>
              </a:rPr>
              <a:t>Service logic</a:t>
            </a:r>
          </a:p>
        </p:txBody>
      </p:sp>
      <p:sp>
        <p:nvSpPr>
          <p:cNvPr id="15" name="Rectangle 14"/>
          <p:cNvSpPr/>
          <p:nvPr/>
        </p:nvSpPr>
        <p:spPr>
          <a:xfrm>
            <a:off x="591758" y="4265105"/>
            <a:ext cx="1646605" cy="480131"/>
          </a:xfrm>
          <a:prstGeom prst="rect">
            <a:avLst/>
          </a:prstGeom>
        </p:spPr>
        <p:txBody>
          <a:bodyPr wrap="none">
            <a:spAutoFit/>
          </a:bodyPr>
          <a:lstStyle/>
          <a:p>
            <a:pPr marL="257175" indent="-257175" defTabSz="411480" eaLnBrk="0" hangingPunct="0">
              <a:buClr>
                <a:srgbClr val="3A9BE0"/>
              </a:buClr>
              <a:buFont typeface="Wingdings" charset="2"/>
              <a:buChar char="§"/>
            </a:pPr>
            <a:r>
              <a:rPr lang="en-US" sz="1260" dirty="0">
                <a:solidFill>
                  <a:srgbClr val="2C2E34"/>
                </a:solidFill>
                <a:ea typeface="Arial" charset="0"/>
                <a:cs typeface="Arial" charset="0"/>
              </a:rPr>
              <a:t>Test template</a:t>
            </a:r>
          </a:p>
          <a:p>
            <a:pPr marL="257175" indent="-257175" defTabSz="411480" eaLnBrk="0" hangingPunct="0">
              <a:buClr>
                <a:srgbClr val="3A9BE0"/>
              </a:buClr>
              <a:buFont typeface="Wingdings" charset="2"/>
              <a:buChar char="§"/>
            </a:pPr>
            <a:r>
              <a:rPr lang="en-US" sz="1260" dirty="0">
                <a:solidFill>
                  <a:srgbClr val="2C2E34"/>
                </a:solidFill>
                <a:ea typeface="Arial" charset="0"/>
                <a:cs typeface="Arial" charset="0"/>
              </a:rPr>
              <a:t>Monitor template</a:t>
            </a:r>
          </a:p>
        </p:txBody>
      </p:sp>
      <p:sp>
        <p:nvSpPr>
          <p:cNvPr id="16" name="Rounded Rectangle 15"/>
          <p:cNvSpPr/>
          <p:nvPr/>
        </p:nvSpPr>
        <p:spPr>
          <a:xfrm>
            <a:off x="2772560" y="2604288"/>
            <a:ext cx="594886" cy="431717"/>
          </a:xfrm>
          <a:prstGeom prst="round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NSO</a:t>
            </a:r>
          </a:p>
        </p:txBody>
      </p:sp>
      <p:sp>
        <p:nvSpPr>
          <p:cNvPr id="18" name="Rectangle 17"/>
          <p:cNvSpPr/>
          <p:nvPr/>
        </p:nvSpPr>
        <p:spPr>
          <a:xfrm>
            <a:off x="3060164" y="3125280"/>
            <a:ext cx="1657670" cy="480131"/>
          </a:xfrm>
          <a:prstGeom prst="rect">
            <a:avLst/>
          </a:prstGeom>
        </p:spPr>
        <p:txBody>
          <a:bodyPr wrap="square">
            <a:spAutoFit/>
          </a:bodyPr>
          <a:lstStyle/>
          <a:p>
            <a:pPr defTabSz="411480" eaLnBrk="0" hangingPunct="0"/>
            <a:r>
              <a:rPr lang="en-US" sz="1260" dirty="0">
                <a:solidFill>
                  <a:srgbClr val="2C2E34"/>
                </a:solidFill>
                <a:ea typeface="Arial" charset="0"/>
                <a:cs typeface="Arial" charset="0"/>
              </a:rPr>
              <a:t>Configure devices and built-in O&amp;M</a:t>
            </a:r>
          </a:p>
        </p:txBody>
      </p:sp>
      <p:cxnSp>
        <p:nvCxnSpPr>
          <p:cNvPr id="20" name="Straight Arrow Connector 19"/>
          <p:cNvCxnSpPr/>
          <p:nvPr/>
        </p:nvCxnSpPr>
        <p:spPr>
          <a:xfrm flipH="1">
            <a:off x="3010375" y="3036005"/>
            <a:ext cx="11772" cy="730126"/>
          </a:xfrm>
          <a:prstGeom prst="straightConnector1">
            <a:avLst/>
          </a:prstGeom>
          <a:ln>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4717833" y="2593816"/>
            <a:ext cx="594886" cy="431717"/>
          </a:xfrm>
          <a:prstGeom prst="round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NSO</a:t>
            </a:r>
          </a:p>
        </p:txBody>
      </p:sp>
      <p:sp>
        <p:nvSpPr>
          <p:cNvPr id="22" name="Rounded Rectangle 21"/>
          <p:cNvSpPr/>
          <p:nvPr/>
        </p:nvSpPr>
        <p:spPr>
          <a:xfrm>
            <a:off x="4717833" y="3777698"/>
            <a:ext cx="1363846" cy="431717"/>
          </a:xfrm>
          <a:prstGeom prst="round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Netrounds Control Center</a:t>
            </a:r>
          </a:p>
        </p:txBody>
      </p:sp>
      <p:cxnSp>
        <p:nvCxnSpPr>
          <p:cNvPr id="24" name="Straight Arrow Connector 23"/>
          <p:cNvCxnSpPr/>
          <p:nvPr/>
        </p:nvCxnSpPr>
        <p:spPr>
          <a:xfrm flipH="1">
            <a:off x="4950003" y="3025531"/>
            <a:ext cx="0" cy="732434"/>
          </a:xfrm>
          <a:prstGeom prst="straightConnector1">
            <a:avLst/>
          </a:prstGeom>
          <a:ln>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6798850" y="2593816"/>
            <a:ext cx="594886" cy="431717"/>
          </a:xfrm>
          <a:prstGeom prst="round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NSO</a:t>
            </a:r>
          </a:p>
        </p:txBody>
      </p:sp>
      <p:cxnSp>
        <p:nvCxnSpPr>
          <p:cNvPr id="30" name="Straight Connector 29"/>
          <p:cNvCxnSpPr/>
          <p:nvPr/>
        </p:nvCxnSpPr>
        <p:spPr>
          <a:xfrm>
            <a:off x="1" y="2475399"/>
            <a:ext cx="9205422" cy="0"/>
          </a:xfrm>
          <a:prstGeom prst="line">
            <a:avLst/>
          </a:prstGeom>
          <a:ln>
            <a:solidFill>
              <a:schemeClr val="bg1">
                <a:lumMod val="95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97130" y="817891"/>
            <a:ext cx="1140056" cy="307777"/>
          </a:xfrm>
          <a:prstGeom prst="rect">
            <a:avLst/>
          </a:prstGeom>
          <a:noFill/>
        </p:spPr>
        <p:txBody>
          <a:bodyPr wrap="none" rtlCol="0">
            <a:spAutoFit/>
          </a:bodyPr>
          <a:lstStyle/>
          <a:p>
            <a:pPr defTabSz="411480" eaLnBrk="0" hangingPunct="0"/>
            <a:r>
              <a:rPr lang="en-US" sz="1400" dirty="0">
                <a:solidFill>
                  <a:srgbClr val="2C2E34"/>
                </a:solidFill>
                <a:ea typeface="Arial" charset="0"/>
                <a:cs typeface="Arial" charset="0"/>
              </a:rPr>
              <a:t>Design-time</a:t>
            </a:r>
            <a:endParaRPr lang="en-US" sz="1600" dirty="0">
              <a:solidFill>
                <a:srgbClr val="2C2E34"/>
              </a:solidFill>
              <a:ea typeface="Arial" charset="0"/>
              <a:cs typeface="Arial" charset="0"/>
            </a:endParaRPr>
          </a:p>
        </p:txBody>
      </p:sp>
      <p:sp>
        <p:nvSpPr>
          <p:cNvPr id="29" name="TextBox 28"/>
          <p:cNvSpPr txBox="1"/>
          <p:nvPr/>
        </p:nvSpPr>
        <p:spPr>
          <a:xfrm>
            <a:off x="2124184" y="817891"/>
            <a:ext cx="910827" cy="307777"/>
          </a:xfrm>
          <a:prstGeom prst="rect">
            <a:avLst/>
          </a:prstGeom>
          <a:noFill/>
        </p:spPr>
        <p:txBody>
          <a:bodyPr wrap="none" rtlCol="0">
            <a:spAutoFit/>
          </a:bodyPr>
          <a:lstStyle/>
          <a:p>
            <a:pPr defTabSz="411480" eaLnBrk="0" hangingPunct="0"/>
            <a:r>
              <a:rPr lang="en-US" sz="1400" dirty="0">
                <a:solidFill>
                  <a:srgbClr val="2C2E34"/>
                </a:solidFill>
                <a:ea typeface="Arial" charset="0"/>
                <a:cs typeface="Arial" charset="0"/>
              </a:rPr>
              <a:t>Run-time</a:t>
            </a:r>
            <a:endParaRPr lang="en-US" sz="1260" dirty="0">
              <a:solidFill>
                <a:srgbClr val="2C2E34"/>
              </a:solidFill>
              <a:ea typeface="Arial" charset="0"/>
              <a:cs typeface="Arial" charset="0"/>
            </a:endParaRPr>
          </a:p>
        </p:txBody>
      </p:sp>
      <p:sp>
        <p:nvSpPr>
          <p:cNvPr id="34" name="TextBox 33"/>
          <p:cNvSpPr txBox="1"/>
          <p:nvPr/>
        </p:nvSpPr>
        <p:spPr>
          <a:xfrm>
            <a:off x="4495228" y="817891"/>
            <a:ext cx="4124847" cy="307777"/>
          </a:xfrm>
          <a:prstGeom prst="rect">
            <a:avLst/>
          </a:prstGeom>
          <a:noFill/>
        </p:spPr>
        <p:txBody>
          <a:bodyPr wrap="none" rtlCol="0">
            <a:spAutoFit/>
          </a:bodyPr>
          <a:lstStyle/>
          <a:p>
            <a:pPr defTabSz="411480" eaLnBrk="0" hangingPunct="0"/>
            <a:r>
              <a:rPr lang="en-US" sz="1400" dirty="0">
                <a:solidFill>
                  <a:srgbClr val="2C2E34"/>
                </a:solidFill>
                <a:ea typeface="Arial" charset="0"/>
                <a:cs typeface="Arial" charset="0"/>
              </a:rPr>
              <a:t>Activation traditionally considered completed here</a:t>
            </a:r>
          </a:p>
        </p:txBody>
      </p:sp>
      <p:sp>
        <p:nvSpPr>
          <p:cNvPr id="38" name="Rounded Rectangle 37"/>
          <p:cNvSpPr/>
          <p:nvPr/>
        </p:nvSpPr>
        <p:spPr>
          <a:xfrm>
            <a:off x="6798765" y="3777698"/>
            <a:ext cx="1363846" cy="431717"/>
          </a:xfrm>
          <a:prstGeom prst="round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Netrounds Control Center</a:t>
            </a:r>
          </a:p>
        </p:txBody>
      </p:sp>
      <p:cxnSp>
        <p:nvCxnSpPr>
          <p:cNvPr id="39" name="Straight Arrow Connector 38"/>
          <p:cNvCxnSpPr/>
          <p:nvPr/>
        </p:nvCxnSpPr>
        <p:spPr>
          <a:xfrm flipH="1">
            <a:off x="7030934" y="3025531"/>
            <a:ext cx="0" cy="732434"/>
          </a:xfrm>
          <a:prstGeom prst="straightConnector1">
            <a:avLst/>
          </a:prstGeom>
          <a:ln>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40" name="Rounded Rectangle 39"/>
          <p:cNvSpPr/>
          <p:nvPr/>
        </p:nvSpPr>
        <p:spPr>
          <a:xfrm>
            <a:off x="624117" y="3777698"/>
            <a:ext cx="1363846" cy="431717"/>
          </a:xfrm>
          <a:prstGeom prst="round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Netrounds Control Center</a:t>
            </a:r>
          </a:p>
        </p:txBody>
      </p:sp>
      <p:sp>
        <p:nvSpPr>
          <p:cNvPr id="43" name="Triangle 42"/>
          <p:cNvSpPr/>
          <p:nvPr/>
        </p:nvSpPr>
        <p:spPr>
          <a:xfrm rot="10800000">
            <a:off x="4220988" y="915346"/>
            <a:ext cx="274239" cy="314425"/>
          </a:xfrm>
          <a:prstGeom prst="triangle">
            <a:avLst/>
          </a:prstGeom>
          <a:solidFill>
            <a:schemeClr val="accent5"/>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a:solidFill>
                <a:srgbClr val="FFFFFF"/>
              </a:solidFill>
              <a:latin typeface="Arial" charset="0"/>
              <a:ea typeface="Arial" charset="0"/>
              <a:cs typeface="Arial" charset="0"/>
            </a:endParaRPr>
          </a:p>
        </p:txBody>
      </p:sp>
      <p:sp>
        <p:nvSpPr>
          <p:cNvPr id="12" name="Rectangle 11"/>
          <p:cNvSpPr/>
          <p:nvPr/>
        </p:nvSpPr>
        <p:spPr>
          <a:xfrm>
            <a:off x="310453" y="2501797"/>
            <a:ext cx="1745022" cy="1158884"/>
          </a:xfrm>
          <a:prstGeom prst="rect">
            <a:avLst/>
          </a:prstGeom>
          <a:solidFill>
            <a:schemeClr val="bg1">
              <a:alpha val="76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a:solidFill>
                <a:srgbClr val="FFFFFF"/>
              </a:solidFill>
              <a:latin typeface="Arial" charset="0"/>
              <a:ea typeface="Arial" charset="0"/>
              <a:cs typeface="Arial" charset="0"/>
            </a:endParaRPr>
          </a:p>
        </p:txBody>
      </p:sp>
      <p:sp>
        <p:nvSpPr>
          <p:cNvPr id="31" name="TextBox 30"/>
          <p:cNvSpPr txBox="1"/>
          <p:nvPr/>
        </p:nvSpPr>
        <p:spPr>
          <a:xfrm>
            <a:off x="4729247" y="1811272"/>
            <a:ext cx="1074333" cy="535531"/>
          </a:xfrm>
          <a:prstGeom prst="rect">
            <a:avLst/>
          </a:prstGeom>
          <a:noFill/>
        </p:spPr>
        <p:txBody>
          <a:bodyPr wrap="none" rtlCol="0">
            <a:spAutoFit/>
          </a:bodyPr>
          <a:lstStyle/>
          <a:p>
            <a:pPr defTabSz="411480" eaLnBrk="0" hangingPunct="0"/>
            <a:r>
              <a:rPr lang="en-US" sz="1440" b="1" dirty="0">
                <a:solidFill>
                  <a:srgbClr val="2C2E34"/>
                </a:solidFill>
                <a:ea typeface="Arial" charset="0"/>
                <a:cs typeface="Arial" charset="0"/>
              </a:rPr>
              <a:t>Activation</a:t>
            </a:r>
          </a:p>
          <a:p>
            <a:pPr defTabSz="411480" eaLnBrk="0" hangingPunct="0"/>
            <a:r>
              <a:rPr lang="en-US" sz="1440" b="1" dirty="0">
                <a:solidFill>
                  <a:srgbClr val="2C2E34"/>
                </a:solidFill>
                <a:ea typeface="Arial" charset="0"/>
                <a:cs typeface="Arial" charset="0"/>
              </a:rPr>
              <a:t>Test</a:t>
            </a:r>
          </a:p>
        </p:txBody>
      </p:sp>
      <p:sp>
        <p:nvSpPr>
          <p:cNvPr id="32" name="TextBox 31"/>
          <p:cNvSpPr txBox="1"/>
          <p:nvPr/>
        </p:nvSpPr>
        <p:spPr>
          <a:xfrm>
            <a:off x="6637271" y="1800184"/>
            <a:ext cx="1386470" cy="535531"/>
          </a:xfrm>
          <a:prstGeom prst="rect">
            <a:avLst/>
          </a:prstGeom>
          <a:noFill/>
        </p:spPr>
        <p:txBody>
          <a:bodyPr wrap="none" rtlCol="0">
            <a:spAutoFit/>
          </a:bodyPr>
          <a:lstStyle/>
          <a:p>
            <a:pPr defTabSz="411480" eaLnBrk="0" hangingPunct="0"/>
            <a:r>
              <a:rPr lang="en-US" sz="1440" b="1" dirty="0">
                <a:solidFill>
                  <a:srgbClr val="2C2E34"/>
                </a:solidFill>
                <a:ea typeface="Arial" charset="0"/>
                <a:cs typeface="Arial" charset="0"/>
              </a:rPr>
              <a:t>Enable Active</a:t>
            </a:r>
          </a:p>
          <a:p>
            <a:pPr defTabSz="411480" eaLnBrk="0" hangingPunct="0"/>
            <a:r>
              <a:rPr lang="en-US" sz="1440" b="1" dirty="0">
                <a:solidFill>
                  <a:srgbClr val="2C2E34"/>
                </a:solidFill>
                <a:ea typeface="Arial" charset="0"/>
                <a:cs typeface="Arial" charset="0"/>
              </a:rPr>
              <a:t>Monitoring</a:t>
            </a:r>
          </a:p>
        </p:txBody>
      </p:sp>
      <p:sp>
        <p:nvSpPr>
          <p:cNvPr id="33" name="TextBox 32"/>
          <p:cNvSpPr txBox="1"/>
          <p:nvPr/>
        </p:nvSpPr>
        <p:spPr>
          <a:xfrm>
            <a:off x="2834357" y="1811272"/>
            <a:ext cx="1357473" cy="535531"/>
          </a:xfrm>
          <a:prstGeom prst="rect">
            <a:avLst/>
          </a:prstGeom>
          <a:noFill/>
        </p:spPr>
        <p:txBody>
          <a:bodyPr wrap="square" rtlCol="0">
            <a:spAutoFit/>
          </a:bodyPr>
          <a:lstStyle/>
          <a:p>
            <a:pPr defTabSz="411480" eaLnBrk="0" hangingPunct="0"/>
            <a:r>
              <a:rPr lang="en-US" sz="1440" b="1" dirty="0">
                <a:solidFill>
                  <a:srgbClr val="2C2E34"/>
                </a:solidFill>
                <a:ea typeface="Arial" charset="0"/>
                <a:cs typeface="Arial" charset="0"/>
              </a:rPr>
              <a:t>Configure Devices</a:t>
            </a:r>
          </a:p>
        </p:txBody>
      </p:sp>
      <p:sp>
        <p:nvSpPr>
          <p:cNvPr id="37" name="Rectangle 36"/>
          <p:cNvSpPr/>
          <p:nvPr/>
        </p:nvSpPr>
        <p:spPr>
          <a:xfrm>
            <a:off x="4985345" y="3125280"/>
            <a:ext cx="1387897" cy="480131"/>
          </a:xfrm>
          <a:prstGeom prst="rect">
            <a:avLst/>
          </a:prstGeom>
        </p:spPr>
        <p:txBody>
          <a:bodyPr wrap="square">
            <a:spAutoFit/>
          </a:bodyPr>
          <a:lstStyle/>
          <a:p>
            <a:pPr defTabSz="411480" eaLnBrk="0" hangingPunct="0"/>
            <a:r>
              <a:rPr lang="en-US" sz="1260" dirty="0">
                <a:solidFill>
                  <a:srgbClr val="2C2E34"/>
                </a:solidFill>
                <a:ea typeface="Arial" charset="0"/>
                <a:cs typeface="Arial" charset="0"/>
              </a:rPr>
              <a:t>Run activation test template</a:t>
            </a:r>
          </a:p>
        </p:txBody>
      </p:sp>
      <p:sp>
        <p:nvSpPr>
          <p:cNvPr id="41" name="Rectangle 40"/>
          <p:cNvSpPr/>
          <p:nvPr/>
        </p:nvSpPr>
        <p:spPr>
          <a:xfrm>
            <a:off x="7066363" y="3125280"/>
            <a:ext cx="1776767" cy="480131"/>
          </a:xfrm>
          <a:prstGeom prst="rect">
            <a:avLst/>
          </a:prstGeom>
        </p:spPr>
        <p:txBody>
          <a:bodyPr wrap="square">
            <a:spAutoFit/>
          </a:bodyPr>
          <a:lstStyle/>
          <a:p>
            <a:pPr defTabSz="411480" eaLnBrk="0" hangingPunct="0"/>
            <a:r>
              <a:rPr lang="en-US" sz="1260" dirty="0">
                <a:solidFill>
                  <a:srgbClr val="2C2E34"/>
                </a:solidFill>
                <a:ea typeface="Arial" charset="0"/>
                <a:cs typeface="Arial" charset="0"/>
              </a:rPr>
              <a:t>Turn on active monitoring template</a:t>
            </a:r>
          </a:p>
        </p:txBody>
      </p:sp>
      <p:sp>
        <p:nvSpPr>
          <p:cNvPr id="42" name="Rounded Rectangle 41"/>
          <p:cNvSpPr/>
          <p:nvPr/>
        </p:nvSpPr>
        <p:spPr>
          <a:xfrm>
            <a:off x="2832812" y="3797647"/>
            <a:ext cx="805007" cy="431717"/>
          </a:xfrm>
          <a:prstGeom prst="roundRect">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a:solidFill>
                  <a:srgbClr val="FFFFFF"/>
                </a:solidFill>
                <a:latin typeface="Arial" charset="0"/>
                <a:ea typeface="Arial" charset="0"/>
                <a:cs typeface="Arial" charset="0"/>
              </a:rPr>
              <a:t>Devices</a:t>
            </a:r>
            <a:endParaRPr lang="en-US" sz="1260" dirty="0">
              <a:solidFill>
                <a:srgbClr val="FFFFFF"/>
              </a:solidFill>
              <a:latin typeface="Arial" charset="0"/>
              <a:ea typeface="Arial" charset="0"/>
              <a:cs typeface="Arial" charset="0"/>
            </a:endParaRPr>
          </a:p>
        </p:txBody>
      </p:sp>
      <p:sp>
        <p:nvSpPr>
          <p:cNvPr id="45" name="Rounded Rectangle 44"/>
          <p:cNvSpPr/>
          <p:nvPr/>
        </p:nvSpPr>
        <p:spPr>
          <a:xfrm>
            <a:off x="2918137" y="3937947"/>
            <a:ext cx="805007" cy="431717"/>
          </a:xfrm>
          <a:prstGeom prst="roundRect">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a:solidFill>
                  <a:srgbClr val="FFFFFF"/>
                </a:solidFill>
                <a:latin typeface="Arial" charset="0"/>
                <a:ea typeface="Arial" charset="0"/>
                <a:cs typeface="Arial" charset="0"/>
              </a:rPr>
              <a:t>Devices</a:t>
            </a:r>
            <a:endParaRPr lang="en-US" sz="1260" dirty="0">
              <a:solidFill>
                <a:srgbClr val="FFFFFF"/>
              </a:solidFill>
              <a:latin typeface="Arial" charset="0"/>
              <a:ea typeface="Arial" charset="0"/>
              <a:cs typeface="Arial" charset="0"/>
            </a:endParaRPr>
          </a:p>
        </p:txBody>
      </p:sp>
      <p:sp>
        <p:nvSpPr>
          <p:cNvPr id="46" name="Rounded Rectangle 45"/>
          <p:cNvSpPr/>
          <p:nvPr/>
        </p:nvSpPr>
        <p:spPr>
          <a:xfrm>
            <a:off x="2999131" y="4071530"/>
            <a:ext cx="805007" cy="431717"/>
          </a:xfrm>
          <a:prstGeom prst="roundRect">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Device</a:t>
            </a:r>
          </a:p>
        </p:txBody>
      </p:sp>
    </p:spTree>
    <p:extLst>
      <p:ext uri="{BB962C8B-B14F-4D97-AF65-F5344CB8AC3E}">
        <p14:creationId xmlns:p14="http://schemas.microsoft.com/office/powerpoint/2010/main" val="80699006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charset="0"/>
                <a:ea typeface="Arial" charset="0"/>
                <a:cs typeface="Arial" charset="0"/>
              </a:rPr>
              <a:t>Adding 10% One-way Packet Loss in Best Effort</a:t>
            </a:r>
          </a:p>
        </p:txBody>
      </p:sp>
      <p:pic>
        <p:nvPicPr>
          <p:cNvPr id="4" name="Picture 3"/>
          <p:cNvPicPr>
            <a:picLocks noChangeAspect="1"/>
          </p:cNvPicPr>
          <p:nvPr/>
        </p:nvPicPr>
        <p:blipFill>
          <a:blip r:embed="rId2"/>
          <a:stretch>
            <a:fillRect/>
          </a:stretch>
        </p:blipFill>
        <p:spPr>
          <a:xfrm>
            <a:off x="164592" y="818054"/>
            <a:ext cx="8366760" cy="3330967"/>
          </a:xfrm>
          <a:prstGeom prst="rect">
            <a:avLst/>
          </a:prstGeom>
        </p:spPr>
      </p:pic>
      <p:cxnSp>
        <p:nvCxnSpPr>
          <p:cNvPr id="5" name="Straight Arrow Connector 4"/>
          <p:cNvCxnSpPr/>
          <p:nvPr/>
        </p:nvCxnSpPr>
        <p:spPr>
          <a:xfrm>
            <a:off x="4507992" y="3371446"/>
            <a:ext cx="2469583" cy="0"/>
          </a:xfrm>
          <a:prstGeom prst="straightConnector1">
            <a:avLst/>
          </a:prstGeom>
          <a:ln w="76200">
            <a:solidFill>
              <a:srgbClr val="FF0000"/>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endCxn id="13" idx="1"/>
          </p:cNvCxnSpPr>
          <p:nvPr/>
        </p:nvCxnSpPr>
        <p:spPr>
          <a:xfrm flipV="1">
            <a:off x="1362456" y="3371446"/>
            <a:ext cx="2240280" cy="11834"/>
          </a:xfrm>
          <a:prstGeom prst="straightConnector1">
            <a:avLst/>
          </a:prstGeom>
          <a:ln w="76200">
            <a:solidFill>
              <a:srgbClr val="00B050"/>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362456" y="3813048"/>
            <a:ext cx="5488510" cy="0"/>
          </a:xfrm>
          <a:prstGeom prst="straightConnector1">
            <a:avLst/>
          </a:prstGeom>
          <a:ln w="76200">
            <a:solidFill>
              <a:srgbClr val="00B050"/>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3602736" y="3193138"/>
            <a:ext cx="905256" cy="356616"/>
          </a:xfrm>
          <a:prstGeom prst="roundRect">
            <a:avLst/>
          </a:prstGeom>
          <a:solidFill>
            <a:srgbClr val="FF0000"/>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00" b="1"/>
              <a:t>10% loss</a:t>
            </a:r>
          </a:p>
        </p:txBody>
      </p:sp>
    </p:spTree>
    <p:extLst>
      <p:ext uri="{BB962C8B-B14F-4D97-AF65-F5344CB8AC3E}">
        <p14:creationId xmlns:p14="http://schemas.microsoft.com/office/powerpoint/2010/main" val="172270761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Arrow Connector 76"/>
          <p:cNvCxnSpPr/>
          <p:nvPr/>
        </p:nvCxnSpPr>
        <p:spPr>
          <a:xfrm flipV="1">
            <a:off x="5572497" y="3780230"/>
            <a:ext cx="0" cy="399087"/>
          </a:xfrm>
          <a:prstGeom prst="straightConnector1">
            <a:avLst/>
          </a:prstGeom>
          <a:ln>
            <a:solidFill>
              <a:schemeClr val="tx2"/>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4747647" y="3082022"/>
            <a:ext cx="0" cy="1036987"/>
          </a:xfrm>
          <a:prstGeom prst="straightConnector1">
            <a:avLst/>
          </a:prstGeom>
          <a:ln>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65" name="Chevron 64"/>
          <p:cNvSpPr/>
          <p:nvPr/>
        </p:nvSpPr>
        <p:spPr>
          <a:xfrm>
            <a:off x="6627062" y="1658633"/>
            <a:ext cx="1039918" cy="512663"/>
          </a:xfrm>
          <a:prstGeom prst="chevron">
            <a:avLst/>
          </a:prstGeom>
          <a:gradFill>
            <a:gsLst>
              <a:gs pos="45000">
                <a:schemeClr val="accent3">
                  <a:lumMod val="50000"/>
                  <a:lumOff val="50000"/>
                </a:schemeClr>
              </a:gs>
              <a:gs pos="73000">
                <a:schemeClr val="accent2"/>
              </a:gs>
            </a:gsLst>
            <a:lin ang="4200000" scaled="0"/>
          </a:gradFill>
          <a:ln>
            <a:noFill/>
            <a:prstDash val="solid"/>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400" dirty="0">
                <a:solidFill>
                  <a:srgbClr val="FFFFFF"/>
                </a:solidFill>
                <a:latin typeface="Arial" charset="0"/>
                <a:ea typeface="Arial" charset="0"/>
                <a:cs typeface="Arial" charset="0"/>
              </a:rPr>
              <a:t>Fix</a:t>
            </a:r>
            <a:endParaRPr lang="en-US" sz="1260" dirty="0">
              <a:solidFill>
                <a:srgbClr val="FFFFFF"/>
              </a:solidFill>
              <a:latin typeface="Arial" charset="0"/>
              <a:ea typeface="Arial" charset="0"/>
              <a:cs typeface="Arial" charset="0"/>
            </a:endParaRPr>
          </a:p>
        </p:txBody>
      </p:sp>
      <p:sp>
        <p:nvSpPr>
          <p:cNvPr id="66" name="Chevron 65"/>
          <p:cNvSpPr/>
          <p:nvPr/>
        </p:nvSpPr>
        <p:spPr>
          <a:xfrm>
            <a:off x="5519599" y="1658633"/>
            <a:ext cx="1295348" cy="512663"/>
          </a:xfrm>
          <a:prstGeom prst="chevron">
            <a:avLst/>
          </a:prstGeom>
          <a:gradFill>
            <a:gsLst>
              <a:gs pos="45000">
                <a:schemeClr val="accent3">
                  <a:lumMod val="50000"/>
                  <a:lumOff val="50000"/>
                </a:schemeClr>
              </a:gs>
              <a:gs pos="73000">
                <a:schemeClr val="accent2"/>
              </a:gs>
            </a:gsLst>
            <a:lin ang="4200000" scaled="0"/>
          </a:gradFill>
          <a:ln>
            <a:noFill/>
            <a:prstDash val="solid"/>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00" dirty="0">
                <a:solidFill>
                  <a:srgbClr val="FFFFFF"/>
                </a:solidFill>
                <a:latin typeface="Arial" charset="0"/>
                <a:ea typeface="Arial" charset="0"/>
                <a:cs typeface="Arial" charset="0"/>
              </a:rPr>
              <a:t>Analyze</a:t>
            </a:r>
          </a:p>
          <a:p>
            <a:pPr algn="ctr" defTabSz="411480" eaLnBrk="0" hangingPunct="0"/>
            <a:r>
              <a:rPr lang="en-US" sz="1200" dirty="0">
                <a:solidFill>
                  <a:srgbClr val="FFFFFF"/>
                </a:solidFill>
                <a:latin typeface="Arial" charset="0"/>
                <a:ea typeface="Arial" charset="0"/>
                <a:cs typeface="Arial" charset="0"/>
              </a:rPr>
              <a:t>Issue</a:t>
            </a:r>
          </a:p>
        </p:txBody>
      </p:sp>
      <p:sp>
        <p:nvSpPr>
          <p:cNvPr id="45" name="Chevron 44"/>
          <p:cNvSpPr/>
          <p:nvPr/>
        </p:nvSpPr>
        <p:spPr>
          <a:xfrm>
            <a:off x="241995" y="1641348"/>
            <a:ext cx="1588454" cy="512663"/>
          </a:xfrm>
          <a:prstGeom prst="chevron">
            <a:avLst/>
          </a:prstGeom>
          <a:solidFill>
            <a:srgbClr val="92D050"/>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400" dirty="0">
                <a:solidFill>
                  <a:srgbClr val="FFFFFF"/>
                </a:solidFill>
                <a:latin typeface="Arial" charset="0"/>
                <a:ea typeface="Arial" charset="0"/>
                <a:cs typeface="Arial" charset="0"/>
              </a:rPr>
              <a:t>Active SLA Monitoring</a:t>
            </a:r>
          </a:p>
        </p:txBody>
      </p:sp>
      <p:sp>
        <p:nvSpPr>
          <p:cNvPr id="46" name="Chevron 45"/>
          <p:cNvSpPr/>
          <p:nvPr/>
        </p:nvSpPr>
        <p:spPr>
          <a:xfrm>
            <a:off x="1645920" y="1651494"/>
            <a:ext cx="1342283"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000" dirty="0">
                <a:solidFill>
                  <a:srgbClr val="FFFFFF"/>
                </a:solidFill>
                <a:latin typeface="Arial" charset="0"/>
                <a:ea typeface="Arial" charset="0"/>
                <a:cs typeface="Arial" charset="0"/>
              </a:rPr>
              <a:t>Service Restoration</a:t>
            </a:r>
          </a:p>
        </p:txBody>
      </p:sp>
      <p:sp>
        <p:nvSpPr>
          <p:cNvPr id="47" name="Lightning Bolt 46"/>
          <p:cNvSpPr/>
          <p:nvPr/>
        </p:nvSpPr>
        <p:spPr>
          <a:xfrm>
            <a:off x="1490393" y="1769064"/>
            <a:ext cx="393422" cy="482739"/>
          </a:xfrm>
          <a:prstGeom prst="lightningBolt">
            <a:avLst/>
          </a:prstGeom>
          <a:solidFill>
            <a:srgbClr val="C00000"/>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a:solidFill>
                <a:srgbClr val="FFFFFF"/>
              </a:solidFill>
              <a:latin typeface="Arial" charset="0"/>
              <a:ea typeface="Arial" charset="0"/>
              <a:cs typeface="Arial" charset="0"/>
            </a:endParaRPr>
          </a:p>
        </p:txBody>
      </p:sp>
      <p:sp>
        <p:nvSpPr>
          <p:cNvPr id="49" name="Chevron 48"/>
          <p:cNvSpPr/>
          <p:nvPr/>
        </p:nvSpPr>
        <p:spPr>
          <a:xfrm>
            <a:off x="2791167" y="1651494"/>
            <a:ext cx="1352789"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400" dirty="0">
                <a:solidFill>
                  <a:srgbClr val="FFFFFF"/>
                </a:solidFill>
                <a:latin typeface="Arial" charset="0"/>
                <a:ea typeface="Arial" charset="0"/>
                <a:cs typeface="Arial" charset="0"/>
              </a:rPr>
              <a:t>Test Service</a:t>
            </a:r>
          </a:p>
        </p:txBody>
      </p:sp>
      <p:sp>
        <p:nvSpPr>
          <p:cNvPr id="2" name="Title 1"/>
          <p:cNvSpPr>
            <a:spLocks noGrp="1"/>
          </p:cNvSpPr>
          <p:nvPr>
            <p:ph type="title"/>
          </p:nvPr>
        </p:nvSpPr>
        <p:spPr/>
        <p:txBody>
          <a:bodyPr/>
          <a:lstStyle/>
          <a:p>
            <a:r>
              <a:rPr lang="en-US" dirty="0" smtClean="0">
                <a:latin typeface="Arial" charset="0"/>
                <a:ea typeface="Arial" charset="0"/>
                <a:cs typeface="Arial" charset="0"/>
              </a:rPr>
              <a:t>Demo Step 2: Troubleshoot</a:t>
            </a:r>
            <a:endParaRPr lang="en-US" dirty="0">
              <a:latin typeface="Arial" charset="0"/>
              <a:ea typeface="Arial" charset="0"/>
              <a:cs typeface="Arial" charset="0"/>
            </a:endParaRPr>
          </a:p>
        </p:txBody>
      </p:sp>
      <p:sp>
        <p:nvSpPr>
          <p:cNvPr id="58" name="Rectangle 57"/>
          <p:cNvSpPr/>
          <p:nvPr/>
        </p:nvSpPr>
        <p:spPr>
          <a:xfrm>
            <a:off x="6754967" y="3283128"/>
            <a:ext cx="1205779" cy="480131"/>
          </a:xfrm>
          <a:prstGeom prst="rect">
            <a:avLst/>
          </a:prstGeom>
        </p:spPr>
        <p:txBody>
          <a:bodyPr wrap="none">
            <a:spAutoFit/>
          </a:bodyPr>
          <a:lstStyle/>
          <a:p>
            <a:pPr algn="r" defTabSz="411480" eaLnBrk="0" hangingPunct="0"/>
            <a:r>
              <a:rPr lang="en-US" sz="1260" dirty="0">
                <a:solidFill>
                  <a:srgbClr val="2C2E34"/>
                </a:solidFill>
                <a:ea typeface="Arial" charset="0"/>
                <a:cs typeface="Arial" charset="0"/>
              </a:rPr>
              <a:t>Run activation</a:t>
            </a:r>
          </a:p>
          <a:p>
            <a:pPr algn="r" defTabSz="411480" eaLnBrk="0" hangingPunct="0"/>
            <a:r>
              <a:rPr lang="en-US" sz="1260" dirty="0">
                <a:solidFill>
                  <a:srgbClr val="2C2E34"/>
                </a:solidFill>
                <a:ea typeface="Arial" charset="0"/>
                <a:cs typeface="Arial" charset="0"/>
              </a:rPr>
              <a:t>test</a:t>
            </a:r>
          </a:p>
        </p:txBody>
      </p:sp>
      <p:sp>
        <p:nvSpPr>
          <p:cNvPr id="42" name="Chevron 41"/>
          <p:cNvSpPr/>
          <p:nvPr/>
        </p:nvSpPr>
        <p:spPr>
          <a:xfrm>
            <a:off x="261741" y="1057249"/>
            <a:ext cx="8330670" cy="512663"/>
          </a:xfrm>
          <a:prstGeom prst="chevron">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600" dirty="0">
                <a:solidFill>
                  <a:srgbClr val="FFFFFF"/>
                </a:solidFill>
                <a:latin typeface="Arial" charset="0"/>
                <a:ea typeface="Arial" charset="0"/>
                <a:cs typeface="Arial" charset="0"/>
              </a:rPr>
              <a:t>Service Operation</a:t>
            </a:r>
          </a:p>
        </p:txBody>
      </p:sp>
      <p:sp>
        <p:nvSpPr>
          <p:cNvPr id="50" name="TextBox 49"/>
          <p:cNvSpPr txBox="1"/>
          <p:nvPr/>
        </p:nvSpPr>
        <p:spPr>
          <a:xfrm>
            <a:off x="1742881" y="2196092"/>
            <a:ext cx="2120415" cy="276999"/>
          </a:xfrm>
          <a:prstGeom prst="rect">
            <a:avLst/>
          </a:prstGeom>
          <a:noFill/>
        </p:spPr>
        <p:txBody>
          <a:bodyPr wrap="square" rtlCol="0">
            <a:spAutoFit/>
          </a:bodyPr>
          <a:lstStyle/>
          <a:p>
            <a:pPr defTabSz="411480" eaLnBrk="0" hangingPunct="0"/>
            <a:r>
              <a:rPr lang="en-US" sz="1200" dirty="0">
                <a:solidFill>
                  <a:srgbClr val="2C2E34"/>
                </a:solidFill>
                <a:ea typeface="Arial" charset="0"/>
                <a:cs typeface="Arial" charset="0"/>
              </a:rPr>
              <a:t>No configuration issue</a:t>
            </a:r>
          </a:p>
        </p:txBody>
      </p:sp>
      <p:sp>
        <p:nvSpPr>
          <p:cNvPr id="54" name="Chevron 53"/>
          <p:cNvSpPr/>
          <p:nvPr/>
        </p:nvSpPr>
        <p:spPr>
          <a:xfrm>
            <a:off x="3936973" y="1651494"/>
            <a:ext cx="1781051"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00" dirty="0">
                <a:solidFill>
                  <a:srgbClr val="FFFFFF"/>
                </a:solidFill>
                <a:latin typeface="Arial" charset="0"/>
                <a:ea typeface="Arial" charset="0"/>
                <a:cs typeface="Arial" charset="0"/>
              </a:rPr>
              <a:t>Service Troubleshooting</a:t>
            </a:r>
          </a:p>
        </p:txBody>
      </p:sp>
      <p:cxnSp>
        <p:nvCxnSpPr>
          <p:cNvPr id="63" name="Straight Connector 62"/>
          <p:cNvCxnSpPr/>
          <p:nvPr/>
        </p:nvCxnSpPr>
        <p:spPr>
          <a:xfrm>
            <a:off x="1" y="2555038"/>
            <a:ext cx="9205422" cy="0"/>
          </a:xfrm>
          <a:prstGeom prst="line">
            <a:avLst/>
          </a:prstGeom>
          <a:ln>
            <a:solidFill>
              <a:schemeClr val="bg1">
                <a:lumMod val="95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495053" y="2123145"/>
            <a:ext cx="2047355" cy="253916"/>
          </a:xfrm>
          <a:prstGeom prst="rect">
            <a:avLst/>
          </a:prstGeom>
          <a:noFill/>
        </p:spPr>
        <p:txBody>
          <a:bodyPr wrap="none" rtlCol="0">
            <a:spAutoFit/>
          </a:bodyPr>
          <a:lstStyle/>
          <a:p>
            <a:pPr defTabSz="411480" eaLnBrk="0" hangingPunct="0"/>
            <a:r>
              <a:rPr lang="en-US" sz="1050" dirty="0">
                <a:solidFill>
                  <a:srgbClr val="2C2E34"/>
                </a:solidFill>
                <a:ea typeface="Arial" charset="0"/>
                <a:cs typeface="Arial" charset="0"/>
              </a:rPr>
              <a:t>*Blue sections = Manual efforts</a:t>
            </a:r>
          </a:p>
        </p:txBody>
      </p:sp>
      <p:sp>
        <p:nvSpPr>
          <p:cNvPr id="68" name="Chevron 67"/>
          <p:cNvSpPr/>
          <p:nvPr/>
        </p:nvSpPr>
        <p:spPr>
          <a:xfrm>
            <a:off x="7470868" y="1651494"/>
            <a:ext cx="1352789" cy="512663"/>
          </a:xfrm>
          <a:prstGeom prst="chevron">
            <a:avLst/>
          </a:prstGeom>
          <a:solidFill>
            <a:schemeClr val="accent4">
              <a:lumMod val="60000"/>
              <a:lumOff val="40000"/>
            </a:schemeClr>
          </a:solidFill>
          <a:ln>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400" dirty="0">
                <a:solidFill>
                  <a:srgbClr val="FFFFFF"/>
                </a:solidFill>
                <a:latin typeface="Arial" charset="0"/>
                <a:ea typeface="Arial" charset="0"/>
                <a:cs typeface="Arial" charset="0"/>
              </a:rPr>
              <a:t>Test Service</a:t>
            </a:r>
          </a:p>
        </p:txBody>
      </p:sp>
      <p:sp>
        <p:nvSpPr>
          <p:cNvPr id="70" name="Rounded Rectangle 69"/>
          <p:cNvSpPr/>
          <p:nvPr/>
        </p:nvSpPr>
        <p:spPr>
          <a:xfrm>
            <a:off x="4515477" y="2838170"/>
            <a:ext cx="594886" cy="431717"/>
          </a:xfrm>
          <a:prstGeom prst="round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NSO</a:t>
            </a:r>
          </a:p>
        </p:txBody>
      </p:sp>
      <p:sp>
        <p:nvSpPr>
          <p:cNvPr id="71" name="Rounded Rectangle 70"/>
          <p:cNvSpPr/>
          <p:nvPr/>
        </p:nvSpPr>
        <p:spPr>
          <a:xfrm>
            <a:off x="4515477" y="4147002"/>
            <a:ext cx="1363846" cy="431717"/>
          </a:xfrm>
          <a:prstGeom prst="round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Netrounds Control Center</a:t>
            </a:r>
          </a:p>
        </p:txBody>
      </p:sp>
      <p:sp>
        <p:nvSpPr>
          <p:cNvPr id="76" name="Rectangle 75"/>
          <p:cNvSpPr/>
          <p:nvPr/>
        </p:nvSpPr>
        <p:spPr>
          <a:xfrm>
            <a:off x="2874329" y="3471748"/>
            <a:ext cx="1894766" cy="480131"/>
          </a:xfrm>
          <a:prstGeom prst="rect">
            <a:avLst/>
          </a:prstGeom>
        </p:spPr>
        <p:txBody>
          <a:bodyPr wrap="square">
            <a:spAutoFit/>
          </a:bodyPr>
          <a:lstStyle/>
          <a:p>
            <a:pPr algn="r" defTabSz="411480" eaLnBrk="0" hangingPunct="0"/>
            <a:r>
              <a:rPr lang="en-US" sz="1260" dirty="0">
                <a:solidFill>
                  <a:srgbClr val="2C2E34"/>
                </a:solidFill>
                <a:ea typeface="Arial" charset="0"/>
                <a:cs typeface="Arial" charset="0"/>
              </a:rPr>
              <a:t>Run troubleshooting test</a:t>
            </a:r>
          </a:p>
        </p:txBody>
      </p:sp>
      <p:sp>
        <p:nvSpPr>
          <p:cNvPr id="78" name="Rectangle 77"/>
          <p:cNvSpPr/>
          <p:nvPr/>
        </p:nvSpPr>
        <p:spPr>
          <a:xfrm>
            <a:off x="5305401" y="3276626"/>
            <a:ext cx="1439309" cy="480131"/>
          </a:xfrm>
          <a:prstGeom prst="rect">
            <a:avLst/>
          </a:prstGeom>
        </p:spPr>
        <p:txBody>
          <a:bodyPr wrap="square">
            <a:spAutoFit/>
          </a:bodyPr>
          <a:lstStyle/>
          <a:p>
            <a:pPr defTabSz="411480" eaLnBrk="0" hangingPunct="0"/>
            <a:r>
              <a:rPr lang="en-US" sz="1260" dirty="0">
                <a:solidFill>
                  <a:srgbClr val="2C2E34"/>
                </a:solidFill>
                <a:ea typeface="Arial" charset="0"/>
                <a:cs typeface="Arial" charset="0"/>
              </a:rPr>
              <a:t>Troubleshooting report</a:t>
            </a:r>
          </a:p>
        </p:txBody>
      </p:sp>
      <p:cxnSp>
        <p:nvCxnSpPr>
          <p:cNvPr id="79" name="Straight Arrow Connector 78"/>
          <p:cNvCxnSpPr/>
          <p:nvPr/>
        </p:nvCxnSpPr>
        <p:spPr>
          <a:xfrm>
            <a:off x="7916923" y="3073773"/>
            <a:ext cx="0" cy="1073229"/>
          </a:xfrm>
          <a:prstGeom prst="straightConnector1">
            <a:avLst/>
          </a:prstGeom>
          <a:ln>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80" name="Rounded Rectangle 79"/>
          <p:cNvSpPr/>
          <p:nvPr/>
        </p:nvSpPr>
        <p:spPr>
          <a:xfrm>
            <a:off x="7496407" y="4147002"/>
            <a:ext cx="1363846" cy="431717"/>
          </a:xfrm>
          <a:prstGeom prst="round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Netrounds Control Center</a:t>
            </a:r>
          </a:p>
        </p:txBody>
      </p:sp>
      <p:pic>
        <p:nvPicPr>
          <p:cNvPr id="33" name="Picture 32"/>
          <p:cNvPicPr>
            <a:picLocks noChangeAspect="1"/>
          </p:cNvPicPr>
          <p:nvPr/>
        </p:nvPicPr>
        <p:blipFill>
          <a:blip r:embed="rId3"/>
          <a:stretch>
            <a:fillRect/>
          </a:stretch>
        </p:blipFill>
        <p:spPr>
          <a:xfrm>
            <a:off x="8133676" y="869218"/>
            <a:ext cx="1155700" cy="1485900"/>
          </a:xfrm>
          <a:prstGeom prst="rect">
            <a:avLst/>
          </a:prstGeom>
        </p:spPr>
      </p:pic>
      <p:pic>
        <p:nvPicPr>
          <p:cNvPr id="34" name="Picture 33"/>
          <p:cNvPicPr>
            <a:picLocks noChangeAspect="1"/>
          </p:cNvPicPr>
          <p:nvPr/>
        </p:nvPicPr>
        <p:blipFill>
          <a:blip r:embed="rId4"/>
          <a:stretch>
            <a:fillRect/>
          </a:stretch>
        </p:blipFill>
        <p:spPr>
          <a:xfrm>
            <a:off x="3355833" y="1224907"/>
            <a:ext cx="1155700" cy="1168400"/>
          </a:xfrm>
          <a:prstGeom prst="rect">
            <a:avLst/>
          </a:prstGeom>
        </p:spPr>
      </p:pic>
      <p:sp>
        <p:nvSpPr>
          <p:cNvPr id="31" name="Rectangle 30"/>
          <p:cNvSpPr/>
          <p:nvPr/>
        </p:nvSpPr>
        <p:spPr>
          <a:xfrm>
            <a:off x="189979" y="2771211"/>
            <a:ext cx="1217000" cy="480131"/>
          </a:xfrm>
          <a:prstGeom prst="rect">
            <a:avLst/>
          </a:prstGeom>
        </p:spPr>
        <p:txBody>
          <a:bodyPr wrap="none">
            <a:spAutoFit/>
          </a:bodyPr>
          <a:lstStyle/>
          <a:p>
            <a:pPr algn="r" defTabSz="411480" eaLnBrk="0" hangingPunct="0"/>
            <a:r>
              <a:rPr lang="en-US" sz="1260" dirty="0">
                <a:solidFill>
                  <a:srgbClr val="2C2E34"/>
                </a:solidFill>
                <a:ea typeface="Arial" charset="0"/>
                <a:cs typeface="Arial" charset="0"/>
              </a:rPr>
              <a:t>Policy in</a:t>
            </a:r>
          </a:p>
          <a:p>
            <a:pPr algn="r" defTabSz="411480" eaLnBrk="0" hangingPunct="0"/>
            <a:r>
              <a:rPr lang="en-US" sz="1260" dirty="0">
                <a:solidFill>
                  <a:srgbClr val="2C2E34"/>
                </a:solidFill>
                <a:ea typeface="Arial" charset="0"/>
                <a:cs typeface="Arial" charset="0"/>
              </a:rPr>
              <a:t>NSO triggered</a:t>
            </a:r>
          </a:p>
        </p:txBody>
      </p:sp>
      <p:sp>
        <p:nvSpPr>
          <p:cNvPr id="35" name="Rounded Rectangle 34"/>
          <p:cNvSpPr/>
          <p:nvPr/>
        </p:nvSpPr>
        <p:spPr>
          <a:xfrm>
            <a:off x="1429424" y="2837088"/>
            <a:ext cx="594886" cy="431717"/>
          </a:xfrm>
          <a:prstGeom prst="round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NSO</a:t>
            </a:r>
          </a:p>
        </p:txBody>
      </p:sp>
      <p:sp>
        <p:nvSpPr>
          <p:cNvPr id="36" name="Rounded Rectangle 35"/>
          <p:cNvSpPr/>
          <p:nvPr/>
        </p:nvSpPr>
        <p:spPr>
          <a:xfrm>
            <a:off x="1439242" y="4129270"/>
            <a:ext cx="1363846" cy="431717"/>
          </a:xfrm>
          <a:prstGeom prst="round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Netrounds Control Center</a:t>
            </a:r>
          </a:p>
        </p:txBody>
      </p:sp>
      <p:sp>
        <p:nvSpPr>
          <p:cNvPr id="37" name="Rectangle 36"/>
          <p:cNvSpPr/>
          <p:nvPr/>
        </p:nvSpPr>
        <p:spPr>
          <a:xfrm>
            <a:off x="484707" y="3727538"/>
            <a:ext cx="1115113" cy="286232"/>
          </a:xfrm>
          <a:prstGeom prst="rect">
            <a:avLst/>
          </a:prstGeom>
        </p:spPr>
        <p:txBody>
          <a:bodyPr wrap="none">
            <a:spAutoFit/>
          </a:bodyPr>
          <a:lstStyle/>
          <a:p>
            <a:pPr defTabSz="411480" eaLnBrk="0" hangingPunct="0"/>
            <a:r>
              <a:rPr lang="en-US" sz="1260" dirty="0">
                <a:solidFill>
                  <a:srgbClr val="2C2E34"/>
                </a:solidFill>
                <a:ea typeface="Arial" charset="0"/>
                <a:cs typeface="Arial" charset="0"/>
              </a:rPr>
              <a:t>SLA violation</a:t>
            </a:r>
          </a:p>
        </p:txBody>
      </p:sp>
      <p:cxnSp>
        <p:nvCxnSpPr>
          <p:cNvPr id="38" name="Straight Arrow Connector 37"/>
          <p:cNvCxnSpPr>
            <a:endCxn id="35" idx="2"/>
          </p:cNvCxnSpPr>
          <p:nvPr/>
        </p:nvCxnSpPr>
        <p:spPr>
          <a:xfrm flipV="1">
            <a:off x="1719627" y="3268805"/>
            <a:ext cx="7240" cy="788434"/>
          </a:xfrm>
          <a:prstGeom prst="straightConnector1">
            <a:avLst/>
          </a:prstGeom>
          <a:ln>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7663303" y="2838170"/>
            <a:ext cx="594886" cy="431717"/>
          </a:xfrm>
          <a:prstGeom prst="round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r>
              <a:rPr lang="en-US" sz="1260" dirty="0">
                <a:solidFill>
                  <a:srgbClr val="FFFFFF"/>
                </a:solidFill>
                <a:latin typeface="Arial" charset="0"/>
                <a:ea typeface="Arial" charset="0"/>
                <a:cs typeface="Arial" charset="0"/>
              </a:rPr>
              <a:t>NSO</a:t>
            </a:r>
          </a:p>
        </p:txBody>
      </p:sp>
      <p:sp>
        <p:nvSpPr>
          <p:cNvPr id="44" name="Rectangle 43"/>
          <p:cNvSpPr/>
          <p:nvPr/>
        </p:nvSpPr>
        <p:spPr>
          <a:xfrm>
            <a:off x="2275782" y="2748100"/>
            <a:ext cx="1116011" cy="480131"/>
          </a:xfrm>
          <a:prstGeom prst="rect">
            <a:avLst/>
          </a:prstGeom>
        </p:spPr>
        <p:txBody>
          <a:bodyPr wrap="none">
            <a:spAutoFit/>
          </a:bodyPr>
          <a:lstStyle/>
          <a:p>
            <a:pPr defTabSz="411480" eaLnBrk="0" hangingPunct="0"/>
            <a:r>
              <a:rPr lang="en-US" sz="1260" dirty="0">
                <a:solidFill>
                  <a:srgbClr val="2C2E34"/>
                </a:solidFill>
                <a:ea typeface="Arial" charset="0"/>
                <a:cs typeface="Arial" charset="0"/>
              </a:rPr>
              <a:t>Check config</a:t>
            </a:r>
          </a:p>
          <a:p>
            <a:pPr defTabSz="411480" eaLnBrk="0" hangingPunct="0"/>
            <a:r>
              <a:rPr lang="en-US" sz="1260" dirty="0">
                <a:solidFill>
                  <a:srgbClr val="2C2E34"/>
                </a:solidFill>
                <a:ea typeface="Arial" charset="0"/>
                <a:cs typeface="Arial" charset="0"/>
              </a:rPr>
              <a:t>(redeploy?)</a:t>
            </a:r>
          </a:p>
        </p:txBody>
      </p:sp>
      <p:sp>
        <p:nvSpPr>
          <p:cNvPr id="48" name="Oval 47"/>
          <p:cNvSpPr/>
          <p:nvPr/>
        </p:nvSpPr>
        <p:spPr>
          <a:xfrm>
            <a:off x="1868885" y="2624244"/>
            <a:ext cx="381816" cy="374647"/>
          </a:xfrm>
          <a:prstGeom prst="ellipse">
            <a:avLst/>
          </a:prstGeom>
          <a:noFill/>
          <a:ln w="25400">
            <a:solidFill>
              <a:schemeClr val="accent2"/>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a:solidFill>
                <a:srgbClr val="FFFFFF"/>
              </a:solidFill>
              <a:latin typeface="Arial" charset="0"/>
              <a:ea typeface="Arial" charset="0"/>
              <a:cs typeface="Arial" charset="0"/>
            </a:endParaRPr>
          </a:p>
        </p:txBody>
      </p:sp>
      <p:sp>
        <p:nvSpPr>
          <p:cNvPr id="51" name="Triangle 50"/>
          <p:cNvSpPr/>
          <p:nvPr/>
        </p:nvSpPr>
        <p:spPr>
          <a:xfrm flipV="1">
            <a:off x="1809233" y="2735359"/>
            <a:ext cx="107489" cy="123880"/>
          </a:xfrm>
          <a:prstGeom prst="triangle">
            <a:avLst/>
          </a:prstGeom>
          <a:solidFill>
            <a:schemeClr val="accent2"/>
          </a:solidFill>
          <a:ln>
            <a:solidFill>
              <a:schemeClr val="accent2"/>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411480" eaLnBrk="0" hangingPunct="0"/>
            <a:endParaRPr lang="en-US" sz="162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17235645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Poll 3</a:t>
            </a:r>
            <a:endParaRPr lang="en-US" dirty="0">
              <a:latin typeface="Arial" charset="0"/>
              <a:ea typeface="Arial" charset="0"/>
              <a:cs typeface="Arial" charset="0"/>
            </a:endParaRPr>
          </a:p>
        </p:txBody>
      </p:sp>
    </p:spTree>
    <p:extLst>
      <p:ext uri="{BB962C8B-B14F-4D97-AF65-F5344CB8AC3E}">
        <p14:creationId xmlns:p14="http://schemas.microsoft.com/office/powerpoint/2010/main" val="326084525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Summary</a:t>
            </a:r>
            <a:endParaRPr lang="en-US" dirty="0"/>
          </a:p>
        </p:txBody>
      </p:sp>
    </p:spTree>
    <p:extLst>
      <p:ext uri="{BB962C8B-B14F-4D97-AF65-F5344CB8AC3E}">
        <p14:creationId xmlns:p14="http://schemas.microsoft.com/office/powerpoint/2010/main" val="167295332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latin typeface="Arial" charset="0"/>
                <a:ea typeface="Arial" charset="0"/>
                <a:cs typeface="Arial" charset="0"/>
              </a:rPr>
              <a:t>Agenda</a:t>
            </a:r>
            <a:endParaRPr lang="en-US" dirty="0">
              <a:latin typeface="Arial" charset="0"/>
              <a:ea typeface="Arial" charset="0"/>
              <a:cs typeface="Arial" charset="0"/>
            </a:endParaRPr>
          </a:p>
        </p:txBody>
      </p:sp>
      <p:pic>
        <p:nvPicPr>
          <p:cNvPr id="29" name="Picture 28"/>
          <p:cNvPicPr>
            <a:picLocks noChangeAspect="1"/>
          </p:cNvPicPr>
          <p:nvPr/>
        </p:nvPicPr>
        <p:blipFill rotWithShape="1">
          <a:blip r:embed="rId3" cstate="screen">
            <a:alphaModFix/>
            <a:extLst>
              <a:ext uri="{28A0092B-C50C-407E-A947-70E740481C1C}">
                <a14:useLocalDpi xmlns:a14="http://schemas.microsoft.com/office/drawing/2010/main"/>
              </a:ext>
            </a:extLst>
          </a:blip>
          <a:srcRect l="467" t="1749" r="17296" b="17404"/>
          <a:stretch/>
        </p:blipFill>
        <p:spPr>
          <a:xfrm flipH="1">
            <a:off x="4355224" y="1347169"/>
            <a:ext cx="4788776" cy="2980984"/>
          </a:xfrm>
          <a:prstGeom prst="rect">
            <a:avLst/>
          </a:prstGeom>
        </p:spPr>
      </p:pic>
      <p:sp>
        <p:nvSpPr>
          <p:cNvPr id="2" name="Rectangle 1"/>
          <p:cNvSpPr/>
          <p:nvPr/>
        </p:nvSpPr>
        <p:spPr>
          <a:xfrm>
            <a:off x="4479667" y="2473444"/>
            <a:ext cx="312931"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Arial" charset="0"/>
                <a:ea typeface="ＭＳ Ｐゴシック" charset="0"/>
              </a:rPr>
              <a:t> </a:t>
            </a:r>
            <a:r>
              <a:rPr kumimoji="0" lang="sk-SK" sz="1800" b="0" i="0" u="none" strike="noStrike" kern="1200" cap="none" spc="0" normalizeH="0" baseline="0" noProof="0" dirty="0">
                <a:ln>
                  <a:noFill/>
                </a:ln>
                <a:solidFill>
                  <a:srgbClr val="282828"/>
                </a:solidFill>
                <a:effectLst/>
                <a:uLnTx/>
                <a:uFillTx/>
                <a:latin typeface="Arial" charset="0"/>
                <a:ea typeface="ＭＳ Ｐゴシック" charset="0"/>
              </a:rPr>
              <a:t> </a:t>
            </a: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2" name="Content Placeholder 2"/>
          <p:cNvSpPr txBox="1">
            <a:spLocks/>
          </p:cNvSpPr>
          <p:nvPr/>
        </p:nvSpPr>
        <p:spPr>
          <a:xfrm>
            <a:off x="4408170" y="1298101"/>
            <a:ext cx="4735831" cy="59298"/>
          </a:xfrm>
          <a:prstGeom prst="rect">
            <a:avLst/>
          </a:prstGeom>
          <a:solidFill>
            <a:schemeClr val="bg1"/>
          </a:solidFill>
        </p:spPr>
        <p:txBody>
          <a:bodyPr anchor="t">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4213" rtl="0" eaLnBrk="1" fontAlgn="base" latinLnBrk="0" hangingPunct="1">
              <a:lnSpc>
                <a:spcPct val="100000"/>
              </a:lnSpc>
              <a:spcBef>
                <a:spcPts val="0"/>
              </a:spcBef>
              <a:spcAft>
                <a:spcPts val="200"/>
              </a:spcAft>
              <a:buClr>
                <a:srgbClr val="2968AF"/>
              </a:buClr>
              <a:buSzPct val="90000"/>
              <a:buFont typeface="Arial" charset="0"/>
              <a:buNone/>
              <a:tabLst/>
              <a:defRPr/>
            </a:pPr>
            <a:endParaRPr kumimoji="0" lang="en-US" sz="2400" b="0" i="0" u="none" strike="noStrike" kern="1200" cap="none" spc="0" normalizeH="0" baseline="0" noProof="0" dirty="0">
              <a:ln>
                <a:noFill/>
              </a:ln>
              <a:solidFill>
                <a:srgbClr val="676767"/>
              </a:solidFill>
              <a:effectLst/>
              <a:uLnTx/>
              <a:uFillTx/>
              <a:latin typeface="CiscoSansTT ExtraLight"/>
              <a:ea typeface="ＭＳ Ｐゴシック" charset="0"/>
            </a:endParaRPr>
          </a:p>
        </p:txBody>
      </p:sp>
      <p:grpSp>
        <p:nvGrpSpPr>
          <p:cNvPr id="8" name="Group 7"/>
          <p:cNvGrpSpPr/>
          <p:nvPr/>
        </p:nvGrpSpPr>
        <p:grpSpPr>
          <a:xfrm>
            <a:off x="705460" y="1301981"/>
            <a:ext cx="3446516" cy="557132"/>
            <a:chOff x="705460" y="1215621"/>
            <a:chExt cx="3275286" cy="557132"/>
          </a:xfrm>
        </p:grpSpPr>
        <p:sp>
          <p:nvSpPr>
            <p:cNvPr id="4" name="Rounded Rectangle 3"/>
            <p:cNvSpPr/>
            <p:nvPr/>
          </p:nvSpPr>
          <p:spPr>
            <a:xfrm>
              <a:off x="705460" y="1215621"/>
              <a:ext cx="3275286" cy="55713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endParaRPr>
            </a:p>
          </p:txBody>
        </p:sp>
        <p:sp>
          <p:nvSpPr>
            <p:cNvPr id="6" name="Oval 5"/>
            <p:cNvSpPr/>
            <p:nvPr/>
          </p:nvSpPr>
          <p:spPr>
            <a:xfrm>
              <a:off x="759891" y="1261759"/>
              <a:ext cx="464857" cy="464857"/>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rPr>
                <a:t>1</a:t>
              </a:r>
            </a:p>
          </p:txBody>
        </p:sp>
        <p:sp>
          <p:nvSpPr>
            <p:cNvPr id="7" name="Rectangle 6"/>
            <p:cNvSpPr/>
            <p:nvPr/>
          </p:nvSpPr>
          <p:spPr>
            <a:xfrm>
              <a:off x="1224747" y="1240706"/>
              <a:ext cx="2460774" cy="523220"/>
            </a:xfrm>
            <a:prstGeom prst="rect">
              <a:avLst/>
            </a:prstGeom>
          </p:spPr>
          <p:txBody>
            <a:bodyPr wrap="square" anchor="ctr">
              <a:spAutoFit/>
            </a:bodyPr>
            <a:lstStyle/>
            <a:p>
              <a:pPr lvl="0"/>
              <a:r>
                <a:rPr lang="en-US" sz="1400" b="1" dirty="0">
                  <a:solidFill>
                    <a:srgbClr val="005073"/>
                  </a:solidFill>
                  <a:ea typeface="Arial" charset="0"/>
                  <a:cs typeface="Arial" charset="0"/>
                </a:rPr>
                <a:t>Architecture for Lifecycle Service Automation</a:t>
              </a:r>
            </a:p>
          </p:txBody>
        </p:sp>
      </p:grpSp>
      <p:grpSp>
        <p:nvGrpSpPr>
          <p:cNvPr id="31" name="Group 30"/>
          <p:cNvGrpSpPr/>
          <p:nvPr/>
        </p:nvGrpSpPr>
        <p:grpSpPr>
          <a:xfrm>
            <a:off x="705460" y="1916193"/>
            <a:ext cx="3516168" cy="557132"/>
            <a:chOff x="705460" y="1215621"/>
            <a:chExt cx="3275286" cy="557132"/>
          </a:xfrm>
        </p:grpSpPr>
        <p:sp>
          <p:nvSpPr>
            <p:cNvPr id="32" name="Rounded Rectangle 31"/>
            <p:cNvSpPr/>
            <p:nvPr/>
          </p:nvSpPr>
          <p:spPr>
            <a:xfrm>
              <a:off x="705460" y="1215621"/>
              <a:ext cx="3275286" cy="55713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endParaRPr>
            </a:p>
          </p:txBody>
        </p:sp>
        <p:sp>
          <p:nvSpPr>
            <p:cNvPr id="33" name="Oval 32"/>
            <p:cNvSpPr/>
            <p:nvPr/>
          </p:nvSpPr>
          <p:spPr>
            <a:xfrm>
              <a:off x="759891" y="1261759"/>
              <a:ext cx="464857" cy="464857"/>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rPr>
                <a:t>2</a:t>
              </a:r>
            </a:p>
          </p:txBody>
        </p:sp>
        <p:sp>
          <p:nvSpPr>
            <p:cNvPr id="34" name="Rectangle 33"/>
            <p:cNvSpPr/>
            <p:nvPr/>
          </p:nvSpPr>
          <p:spPr>
            <a:xfrm>
              <a:off x="1224747" y="1240706"/>
              <a:ext cx="2691119" cy="523220"/>
            </a:xfrm>
            <a:prstGeom prst="rect">
              <a:avLst/>
            </a:prstGeom>
          </p:spPr>
          <p:txBody>
            <a:bodyPr wrap="square" anchor="ctr">
              <a:spAutoFit/>
            </a:bodyPr>
            <a:lstStyle/>
            <a:p>
              <a:pPr lvl="0">
                <a:defRPr/>
              </a:pPr>
              <a:r>
                <a:rPr lang="en-US" sz="1400" b="1" dirty="0">
                  <a:solidFill>
                    <a:srgbClr val="005073"/>
                  </a:solidFill>
                  <a:ea typeface="Arial" charset="0"/>
                  <a:cs typeface="Arial" charset="0"/>
                </a:rPr>
                <a:t>Cisco’s NSO Solution and Value Proposition</a:t>
              </a:r>
            </a:p>
          </p:txBody>
        </p:sp>
      </p:grpSp>
      <p:grpSp>
        <p:nvGrpSpPr>
          <p:cNvPr id="35" name="Group 34"/>
          <p:cNvGrpSpPr/>
          <p:nvPr/>
        </p:nvGrpSpPr>
        <p:grpSpPr>
          <a:xfrm>
            <a:off x="705460" y="2530405"/>
            <a:ext cx="3649763" cy="557132"/>
            <a:chOff x="705460" y="1215621"/>
            <a:chExt cx="3399729" cy="557132"/>
          </a:xfrm>
        </p:grpSpPr>
        <p:sp>
          <p:nvSpPr>
            <p:cNvPr id="36" name="Rounded Rectangle 35"/>
            <p:cNvSpPr/>
            <p:nvPr/>
          </p:nvSpPr>
          <p:spPr>
            <a:xfrm>
              <a:off x="705460" y="1215621"/>
              <a:ext cx="3275286" cy="55713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endParaRPr>
            </a:p>
          </p:txBody>
        </p:sp>
        <p:sp>
          <p:nvSpPr>
            <p:cNvPr id="40" name="Oval 39"/>
            <p:cNvSpPr/>
            <p:nvPr/>
          </p:nvSpPr>
          <p:spPr>
            <a:xfrm>
              <a:off x="759891" y="1261759"/>
              <a:ext cx="464857" cy="464857"/>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rPr>
                <a:t>3</a:t>
              </a:r>
            </a:p>
          </p:txBody>
        </p:sp>
        <p:sp>
          <p:nvSpPr>
            <p:cNvPr id="41" name="Rectangle 40"/>
            <p:cNvSpPr/>
            <p:nvPr/>
          </p:nvSpPr>
          <p:spPr>
            <a:xfrm>
              <a:off x="1224747" y="1240705"/>
              <a:ext cx="2880442" cy="523220"/>
            </a:xfrm>
            <a:prstGeom prst="rect">
              <a:avLst/>
            </a:prstGeom>
          </p:spPr>
          <p:txBody>
            <a:bodyPr wrap="square" anchor="ctr">
              <a:spAutoFit/>
            </a:bodyPr>
            <a:lstStyle/>
            <a:p>
              <a:pPr lvl="0">
                <a:buSzPts val="900"/>
              </a:pPr>
              <a:r>
                <a:rPr lang="en-US" sz="1400" b="1" dirty="0" smtClean="0">
                  <a:solidFill>
                    <a:srgbClr val="005073"/>
                  </a:solidFill>
                  <a:ea typeface="Arial" charset="0"/>
                  <a:cs typeface="Arial" charset="0"/>
                </a:rPr>
                <a:t>Automated </a:t>
              </a:r>
              <a:r>
                <a:rPr lang="en-US" sz="1400" b="1" dirty="0">
                  <a:solidFill>
                    <a:srgbClr val="005073"/>
                  </a:solidFill>
                  <a:ea typeface="Arial" charset="0"/>
                  <a:cs typeface="Arial" charset="0"/>
                </a:rPr>
                <a:t>Verification of Service Quality </a:t>
              </a:r>
              <a:r>
                <a:rPr lang="en-US" sz="1400" b="1" dirty="0" smtClean="0">
                  <a:solidFill>
                    <a:srgbClr val="005073"/>
                  </a:solidFill>
                  <a:ea typeface="Arial" charset="0"/>
                  <a:cs typeface="Arial" charset="0"/>
                </a:rPr>
                <a:t>with Netrounds </a:t>
              </a:r>
              <a:endParaRPr kumimoji="0" lang="en-US" sz="1400" b="1" i="0" u="none" strike="noStrike" kern="1200" cap="none" spc="0" normalizeH="0" baseline="0" noProof="0" dirty="0">
                <a:ln>
                  <a:noFill/>
                </a:ln>
                <a:solidFill>
                  <a:srgbClr val="005073"/>
                </a:solidFill>
                <a:effectLst/>
                <a:uLnTx/>
                <a:uFillTx/>
                <a:ea typeface="Arial" charset="0"/>
                <a:cs typeface="Arial" charset="0"/>
              </a:endParaRPr>
            </a:p>
          </p:txBody>
        </p:sp>
      </p:grpSp>
      <p:grpSp>
        <p:nvGrpSpPr>
          <p:cNvPr id="42" name="Group 41"/>
          <p:cNvGrpSpPr/>
          <p:nvPr/>
        </p:nvGrpSpPr>
        <p:grpSpPr>
          <a:xfrm>
            <a:off x="705460" y="3144617"/>
            <a:ext cx="3446516" cy="557132"/>
            <a:chOff x="705460" y="1215621"/>
            <a:chExt cx="3275286" cy="557132"/>
          </a:xfrm>
        </p:grpSpPr>
        <p:sp>
          <p:nvSpPr>
            <p:cNvPr id="43" name="Rounded Rectangle 42"/>
            <p:cNvSpPr/>
            <p:nvPr/>
          </p:nvSpPr>
          <p:spPr>
            <a:xfrm>
              <a:off x="705460" y="1215621"/>
              <a:ext cx="3275286" cy="55713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endParaRPr>
            </a:p>
          </p:txBody>
        </p:sp>
        <p:sp>
          <p:nvSpPr>
            <p:cNvPr id="44" name="Oval 43"/>
            <p:cNvSpPr/>
            <p:nvPr/>
          </p:nvSpPr>
          <p:spPr>
            <a:xfrm>
              <a:off x="759891" y="1261759"/>
              <a:ext cx="464857" cy="464857"/>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rPr>
                <a:t>4</a:t>
              </a:r>
            </a:p>
          </p:txBody>
        </p:sp>
        <p:sp>
          <p:nvSpPr>
            <p:cNvPr id="45" name="Rectangle 44"/>
            <p:cNvSpPr/>
            <p:nvPr/>
          </p:nvSpPr>
          <p:spPr>
            <a:xfrm>
              <a:off x="1224747" y="1240705"/>
              <a:ext cx="2755999" cy="523220"/>
            </a:xfrm>
            <a:prstGeom prst="rect">
              <a:avLst/>
            </a:prstGeom>
          </p:spPr>
          <p:txBody>
            <a:bodyPr wrap="square" anchor="ctr">
              <a:spAutoFit/>
            </a:bodyPr>
            <a:lstStyle/>
            <a:p>
              <a:pPr lvl="0"/>
              <a:r>
                <a:rPr lang="en-US" sz="1400" b="1" dirty="0" smtClean="0">
                  <a:solidFill>
                    <a:srgbClr val="005073"/>
                  </a:solidFill>
                  <a:ea typeface="Arial" charset="0"/>
                  <a:cs typeface="Arial" charset="0"/>
                </a:rPr>
                <a:t>Key Concepts, Real World Use Cases, and Demo </a:t>
              </a:r>
              <a:endParaRPr lang="en-US" sz="1400" b="1" dirty="0">
                <a:solidFill>
                  <a:srgbClr val="005073"/>
                </a:solidFill>
                <a:ea typeface="Arial" charset="0"/>
                <a:cs typeface="Arial" charset="0"/>
              </a:endParaRPr>
            </a:p>
          </p:txBody>
        </p:sp>
      </p:grpSp>
      <p:grpSp>
        <p:nvGrpSpPr>
          <p:cNvPr id="46" name="Group 45"/>
          <p:cNvGrpSpPr/>
          <p:nvPr/>
        </p:nvGrpSpPr>
        <p:grpSpPr>
          <a:xfrm>
            <a:off x="705460" y="3758829"/>
            <a:ext cx="3446516" cy="557132"/>
            <a:chOff x="705460" y="1215621"/>
            <a:chExt cx="3275286" cy="557132"/>
          </a:xfrm>
        </p:grpSpPr>
        <p:sp>
          <p:nvSpPr>
            <p:cNvPr id="47" name="Rounded Rectangle 46"/>
            <p:cNvSpPr/>
            <p:nvPr/>
          </p:nvSpPr>
          <p:spPr>
            <a:xfrm>
              <a:off x="705460" y="1215621"/>
              <a:ext cx="3275286" cy="55713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endParaRPr>
            </a:p>
          </p:txBody>
        </p:sp>
        <p:sp>
          <p:nvSpPr>
            <p:cNvPr id="48" name="Oval 47"/>
            <p:cNvSpPr/>
            <p:nvPr/>
          </p:nvSpPr>
          <p:spPr>
            <a:xfrm>
              <a:off x="759891" y="1261759"/>
              <a:ext cx="464857" cy="464857"/>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5073"/>
                  </a:solidFill>
                  <a:effectLst/>
                  <a:uLnTx/>
                  <a:uFillTx/>
                  <a:latin typeface="Arial" charset="0"/>
                  <a:ea typeface="Arial" charset="0"/>
                  <a:cs typeface="Arial" charset="0"/>
                </a:rPr>
                <a:t>5</a:t>
              </a:r>
            </a:p>
          </p:txBody>
        </p:sp>
        <p:sp>
          <p:nvSpPr>
            <p:cNvPr id="49" name="Rectangle 48"/>
            <p:cNvSpPr/>
            <p:nvPr/>
          </p:nvSpPr>
          <p:spPr>
            <a:xfrm>
              <a:off x="1224748" y="1257602"/>
              <a:ext cx="2034032" cy="286232"/>
            </a:xfrm>
            <a:prstGeom prst="rect">
              <a:avLst/>
            </a:prstGeom>
          </p:spPr>
          <p:txBody>
            <a:bodyPr wrap="square">
              <a:spAutoFit/>
            </a:body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5073"/>
                  </a:solidFill>
                  <a:effectLst/>
                  <a:uLnTx/>
                  <a:uFillTx/>
                  <a:ea typeface="Arial" charset="0"/>
                  <a:cs typeface="Arial" charset="0"/>
                </a:rPr>
                <a:t>Summary</a:t>
              </a:r>
              <a:endParaRPr kumimoji="0" lang="en-US" sz="1400" b="1" i="0" u="none" strike="noStrike" kern="1200" cap="none" spc="0" normalizeH="0" baseline="0" noProof="0" dirty="0">
                <a:ln>
                  <a:noFill/>
                </a:ln>
                <a:solidFill>
                  <a:srgbClr val="005073"/>
                </a:solidFill>
                <a:effectLst/>
                <a:uLnTx/>
                <a:uFillTx/>
                <a:ea typeface="Arial" charset="0"/>
                <a:cs typeface="Arial" charset="0"/>
              </a:endParaRPr>
            </a:p>
          </p:txBody>
        </p:sp>
      </p:grpSp>
    </p:spTree>
    <p:extLst>
      <p:ext uri="{BB962C8B-B14F-4D97-AF65-F5344CB8AC3E}">
        <p14:creationId xmlns:p14="http://schemas.microsoft.com/office/powerpoint/2010/main" val="403907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Wrapping It All Up</a:t>
            </a:r>
            <a:endParaRPr lang="en-US" dirty="0">
              <a:latin typeface="Arial" charset="0"/>
              <a:ea typeface="Arial" charset="0"/>
              <a:cs typeface="Arial" charset="0"/>
            </a:endParaRPr>
          </a:p>
        </p:txBody>
      </p:sp>
      <p:grpSp>
        <p:nvGrpSpPr>
          <p:cNvPr id="12" name="Group 11"/>
          <p:cNvGrpSpPr>
            <a:grpSpLocks noChangeAspect="1"/>
          </p:cNvGrpSpPr>
          <p:nvPr/>
        </p:nvGrpSpPr>
        <p:grpSpPr>
          <a:xfrm>
            <a:off x="1832903" y="1302711"/>
            <a:ext cx="5330518" cy="2962800"/>
            <a:chOff x="1247109" y="1580324"/>
            <a:chExt cx="6651886" cy="3697351"/>
          </a:xfrm>
        </p:grpSpPr>
        <p:sp>
          <p:nvSpPr>
            <p:cNvPr id="13" name="Freeform 40"/>
            <p:cNvSpPr>
              <a:spLocks/>
            </p:cNvSpPr>
            <p:nvPr/>
          </p:nvSpPr>
          <p:spPr bwMode="auto">
            <a:xfrm>
              <a:off x="3358293" y="1599714"/>
              <a:ext cx="10859" cy="1551"/>
            </a:xfrm>
            <a:custGeom>
              <a:avLst/>
              <a:gdLst>
                <a:gd name="T0" fmla="*/ 14 w 14"/>
                <a:gd name="T1" fmla="*/ 2 h 2"/>
                <a:gd name="T2" fmla="*/ 14 w 14"/>
                <a:gd name="T3" fmla="*/ 2 h 2"/>
                <a:gd name="T4" fmla="*/ 0 w 14"/>
                <a:gd name="T5" fmla="*/ 0 h 2"/>
                <a:gd name="T6" fmla="*/ 14 w 14"/>
                <a:gd name="T7" fmla="*/ 2 h 2"/>
              </a:gdLst>
              <a:ahLst/>
              <a:cxnLst>
                <a:cxn ang="0">
                  <a:pos x="T0" y="T1"/>
                </a:cxn>
                <a:cxn ang="0">
                  <a:pos x="T2" y="T3"/>
                </a:cxn>
                <a:cxn ang="0">
                  <a:pos x="T4" y="T5"/>
                </a:cxn>
                <a:cxn ang="0">
                  <a:pos x="T6" y="T7"/>
                </a:cxn>
              </a:cxnLst>
              <a:rect l="0" t="0" r="r" b="b"/>
              <a:pathLst>
                <a:path w="14" h="2">
                  <a:moveTo>
                    <a:pt x="14" y="2"/>
                  </a:moveTo>
                  <a:cubicBezTo>
                    <a:pt x="14" y="2"/>
                    <a:pt x="14" y="2"/>
                    <a:pt x="14" y="2"/>
                  </a:cubicBezTo>
                  <a:cubicBezTo>
                    <a:pt x="10" y="1"/>
                    <a:pt x="5" y="1"/>
                    <a:pt x="0" y="0"/>
                  </a:cubicBezTo>
                  <a:cubicBezTo>
                    <a:pt x="5" y="1"/>
                    <a:pt x="10" y="2"/>
                    <a:pt x="14" y="2"/>
                  </a:cubicBezTo>
                  <a:close/>
                </a:path>
              </a:pathLst>
            </a:custGeom>
            <a:solidFill>
              <a:srgbClr val="2C2E34"/>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14" name="Freeform 41"/>
            <p:cNvSpPr>
              <a:spLocks/>
            </p:cNvSpPr>
            <p:nvPr/>
          </p:nvSpPr>
          <p:spPr bwMode="auto">
            <a:xfrm>
              <a:off x="3291590" y="1591183"/>
              <a:ext cx="34903" cy="4654"/>
            </a:xfrm>
            <a:custGeom>
              <a:avLst/>
              <a:gdLst>
                <a:gd name="T0" fmla="*/ 0 w 45"/>
                <a:gd name="T1" fmla="*/ 0 h 6"/>
                <a:gd name="T2" fmla="*/ 45 w 45"/>
                <a:gd name="T3" fmla="*/ 6 h 6"/>
                <a:gd name="T4" fmla="*/ 0 w 45"/>
                <a:gd name="T5" fmla="*/ 0 h 6"/>
              </a:gdLst>
              <a:ahLst/>
              <a:cxnLst>
                <a:cxn ang="0">
                  <a:pos x="T0" y="T1"/>
                </a:cxn>
                <a:cxn ang="0">
                  <a:pos x="T2" y="T3"/>
                </a:cxn>
                <a:cxn ang="0">
                  <a:pos x="T4" y="T5"/>
                </a:cxn>
              </a:cxnLst>
              <a:rect l="0" t="0" r="r" b="b"/>
              <a:pathLst>
                <a:path w="45" h="6">
                  <a:moveTo>
                    <a:pt x="0" y="0"/>
                  </a:moveTo>
                  <a:cubicBezTo>
                    <a:pt x="15" y="2"/>
                    <a:pt x="30" y="4"/>
                    <a:pt x="45" y="6"/>
                  </a:cubicBezTo>
                  <a:cubicBezTo>
                    <a:pt x="30" y="4"/>
                    <a:pt x="15" y="2"/>
                    <a:pt x="0" y="0"/>
                  </a:cubicBezTo>
                  <a:close/>
                </a:path>
              </a:pathLst>
            </a:custGeom>
            <a:solidFill>
              <a:srgbClr val="2C2E34"/>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15" name="Freeform 42"/>
            <p:cNvSpPr>
              <a:spLocks/>
            </p:cNvSpPr>
            <p:nvPr/>
          </p:nvSpPr>
          <p:spPr bwMode="auto">
            <a:xfrm>
              <a:off x="1256250" y="1580324"/>
              <a:ext cx="2029523" cy="2032237"/>
            </a:xfrm>
            <a:custGeom>
              <a:avLst/>
              <a:gdLst>
                <a:gd name="T0" fmla="*/ 2134 w 2616"/>
                <a:gd name="T1" fmla="*/ 491 h 2619"/>
                <a:gd name="T2" fmla="*/ 2612 w 2616"/>
                <a:gd name="T3" fmla="*/ 13 h 2619"/>
                <a:gd name="T4" fmla="*/ 2370 w 2616"/>
                <a:gd name="T5" fmla="*/ 0 h 2619"/>
                <a:gd name="T6" fmla="*/ 104 w 2616"/>
                <a:gd name="T7" fmla="*/ 1648 h 2619"/>
                <a:gd name="T8" fmla="*/ 103 w 2616"/>
                <a:gd name="T9" fmla="*/ 1649 h 2619"/>
                <a:gd name="T10" fmla="*/ 93 w 2616"/>
                <a:gd name="T11" fmla="*/ 1681 h 2619"/>
                <a:gd name="T12" fmla="*/ 90 w 2616"/>
                <a:gd name="T13" fmla="*/ 1693 h 2619"/>
                <a:gd name="T14" fmla="*/ 61 w 2616"/>
                <a:gd name="T15" fmla="*/ 1796 h 2619"/>
                <a:gd name="T16" fmla="*/ 57 w 2616"/>
                <a:gd name="T17" fmla="*/ 1812 h 2619"/>
                <a:gd name="T18" fmla="*/ 57 w 2616"/>
                <a:gd name="T19" fmla="*/ 1812 h 2619"/>
                <a:gd name="T20" fmla="*/ 38 w 2616"/>
                <a:gd name="T21" fmla="*/ 1894 h 2619"/>
                <a:gd name="T22" fmla="*/ 37 w 2616"/>
                <a:gd name="T23" fmla="*/ 1900 h 2619"/>
                <a:gd name="T24" fmla="*/ 37 w 2616"/>
                <a:gd name="T25" fmla="*/ 1900 h 2619"/>
                <a:gd name="T26" fmla="*/ 37 w 2616"/>
                <a:gd name="T27" fmla="*/ 1900 h 2619"/>
                <a:gd name="T28" fmla="*/ 3 w 2616"/>
                <a:gd name="T29" fmla="*/ 2113 h 2619"/>
                <a:gd name="T30" fmla="*/ 3 w 2616"/>
                <a:gd name="T31" fmla="*/ 2113 h 2619"/>
                <a:gd name="T32" fmla="*/ 0 w 2616"/>
                <a:gd name="T33" fmla="*/ 2140 h 2619"/>
                <a:gd name="T34" fmla="*/ 1 w 2616"/>
                <a:gd name="T35" fmla="*/ 2141 h 2619"/>
                <a:gd name="T36" fmla="*/ 479 w 2616"/>
                <a:gd name="T37" fmla="*/ 2619 h 2619"/>
                <a:gd name="T38" fmla="*/ 962 w 2616"/>
                <a:gd name="T39" fmla="*/ 2136 h 2619"/>
                <a:gd name="T40" fmla="*/ 962 w 2616"/>
                <a:gd name="T41" fmla="*/ 2136 h 2619"/>
                <a:gd name="T42" fmla="*/ 976 w 2616"/>
                <a:gd name="T43" fmla="*/ 2063 h 2619"/>
                <a:gd name="T44" fmla="*/ 979 w 2616"/>
                <a:gd name="T45" fmla="*/ 2052 h 2619"/>
                <a:gd name="T46" fmla="*/ 977 w 2616"/>
                <a:gd name="T47" fmla="*/ 2060 h 2619"/>
                <a:gd name="T48" fmla="*/ 979 w 2616"/>
                <a:gd name="T49" fmla="*/ 2052 h 2619"/>
                <a:gd name="T50" fmla="*/ 979 w 2616"/>
                <a:gd name="T51" fmla="*/ 2052 h 2619"/>
                <a:gd name="T52" fmla="*/ 994 w 2616"/>
                <a:gd name="T53" fmla="*/ 1995 h 2619"/>
                <a:gd name="T54" fmla="*/ 996 w 2616"/>
                <a:gd name="T55" fmla="*/ 1986 h 2619"/>
                <a:gd name="T56" fmla="*/ 1046 w 2616"/>
                <a:gd name="T57" fmla="*/ 1842 h 2619"/>
                <a:gd name="T58" fmla="*/ 2370 w 2616"/>
                <a:gd name="T59" fmla="*/ 953 h 2619"/>
                <a:gd name="T60" fmla="*/ 2616 w 2616"/>
                <a:gd name="T61" fmla="*/ 974 h 2619"/>
                <a:gd name="T62" fmla="*/ 2134 w 2616"/>
                <a:gd name="T63" fmla="*/ 491 h 2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16" h="2619">
                  <a:moveTo>
                    <a:pt x="2134" y="491"/>
                  </a:moveTo>
                  <a:cubicBezTo>
                    <a:pt x="2612" y="13"/>
                    <a:pt x="2612" y="13"/>
                    <a:pt x="2612" y="13"/>
                  </a:cubicBezTo>
                  <a:cubicBezTo>
                    <a:pt x="2532" y="5"/>
                    <a:pt x="2452" y="0"/>
                    <a:pt x="2370" y="0"/>
                  </a:cubicBezTo>
                  <a:cubicBezTo>
                    <a:pt x="1311" y="0"/>
                    <a:pt x="414" y="692"/>
                    <a:pt x="104" y="1648"/>
                  </a:cubicBezTo>
                  <a:cubicBezTo>
                    <a:pt x="103" y="1649"/>
                    <a:pt x="103" y="1649"/>
                    <a:pt x="103" y="1649"/>
                  </a:cubicBezTo>
                  <a:cubicBezTo>
                    <a:pt x="100" y="1660"/>
                    <a:pt x="97" y="1670"/>
                    <a:pt x="93" y="1681"/>
                  </a:cubicBezTo>
                  <a:cubicBezTo>
                    <a:pt x="92" y="1685"/>
                    <a:pt x="91" y="1689"/>
                    <a:pt x="90" y="1693"/>
                  </a:cubicBezTo>
                  <a:cubicBezTo>
                    <a:pt x="79" y="1727"/>
                    <a:pt x="70" y="1762"/>
                    <a:pt x="61" y="1796"/>
                  </a:cubicBezTo>
                  <a:cubicBezTo>
                    <a:pt x="60" y="1802"/>
                    <a:pt x="58" y="1807"/>
                    <a:pt x="57" y="1812"/>
                  </a:cubicBezTo>
                  <a:cubicBezTo>
                    <a:pt x="57" y="1812"/>
                    <a:pt x="57" y="1812"/>
                    <a:pt x="57" y="1812"/>
                  </a:cubicBezTo>
                  <a:cubicBezTo>
                    <a:pt x="50" y="1839"/>
                    <a:pt x="44" y="1867"/>
                    <a:pt x="38" y="1894"/>
                  </a:cubicBezTo>
                  <a:cubicBezTo>
                    <a:pt x="38" y="1896"/>
                    <a:pt x="37" y="1898"/>
                    <a:pt x="37" y="1900"/>
                  </a:cubicBezTo>
                  <a:cubicBezTo>
                    <a:pt x="37" y="1900"/>
                    <a:pt x="37" y="1900"/>
                    <a:pt x="37" y="1900"/>
                  </a:cubicBezTo>
                  <a:cubicBezTo>
                    <a:pt x="37" y="1900"/>
                    <a:pt x="37" y="1900"/>
                    <a:pt x="37" y="1900"/>
                  </a:cubicBezTo>
                  <a:cubicBezTo>
                    <a:pt x="23" y="1970"/>
                    <a:pt x="12" y="2041"/>
                    <a:pt x="3" y="2113"/>
                  </a:cubicBezTo>
                  <a:cubicBezTo>
                    <a:pt x="3" y="2113"/>
                    <a:pt x="3" y="2113"/>
                    <a:pt x="3" y="2113"/>
                  </a:cubicBezTo>
                  <a:cubicBezTo>
                    <a:pt x="2" y="2122"/>
                    <a:pt x="1" y="2131"/>
                    <a:pt x="0" y="2140"/>
                  </a:cubicBezTo>
                  <a:cubicBezTo>
                    <a:pt x="1" y="2141"/>
                    <a:pt x="1" y="2141"/>
                    <a:pt x="1" y="2141"/>
                  </a:cubicBezTo>
                  <a:cubicBezTo>
                    <a:pt x="479" y="2619"/>
                    <a:pt x="479" y="2619"/>
                    <a:pt x="479" y="2619"/>
                  </a:cubicBezTo>
                  <a:cubicBezTo>
                    <a:pt x="962" y="2136"/>
                    <a:pt x="962" y="2136"/>
                    <a:pt x="962" y="2136"/>
                  </a:cubicBezTo>
                  <a:cubicBezTo>
                    <a:pt x="962" y="2136"/>
                    <a:pt x="962" y="2136"/>
                    <a:pt x="962" y="2136"/>
                  </a:cubicBezTo>
                  <a:cubicBezTo>
                    <a:pt x="966" y="2112"/>
                    <a:pt x="971" y="2087"/>
                    <a:pt x="976" y="2063"/>
                  </a:cubicBezTo>
                  <a:cubicBezTo>
                    <a:pt x="977" y="2060"/>
                    <a:pt x="978" y="2056"/>
                    <a:pt x="979" y="2052"/>
                  </a:cubicBezTo>
                  <a:cubicBezTo>
                    <a:pt x="979" y="2055"/>
                    <a:pt x="978" y="2057"/>
                    <a:pt x="977" y="2060"/>
                  </a:cubicBezTo>
                  <a:cubicBezTo>
                    <a:pt x="978" y="2057"/>
                    <a:pt x="979" y="2055"/>
                    <a:pt x="979" y="2052"/>
                  </a:cubicBezTo>
                  <a:cubicBezTo>
                    <a:pt x="979" y="2052"/>
                    <a:pt x="979" y="2052"/>
                    <a:pt x="979" y="2052"/>
                  </a:cubicBezTo>
                  <a:cubicBezTo>
                    <a:pt x="984" y="2033"/>
                    <a:pt x="989" y="2014"/>
                    <a:pt x="994" y="1995"/>
                  </a:cubicBezTo>
                  <a:cubicBezTo>
                    <a:pt x="995" y="1992"/>
                    <a:pt x="995" y="1989"/>
                    <a:pt x="996" y="1986"/>
                  </a:cubicBezTo>
                  <a:cubicBezTo>
                    <a:pt x="1011" y="1936"/>
                    <a:pt x="1027" y="1888"/>
                    <a:pt x="1046" y="1842"/>
                  </a:cubicBezTo>
                  <a:cubicBezTo>
                    <a:pt x="1260" y="1320"/>
                    <a:pt x="1772" y="953"/>
                    <a:pt x="2370" y="953"/>
                  </a:cubicBezTo>
                  <a:cubicBezTo>
                    <a:pt x="2454" y="953"/>
                    <a:pt x="2536" y="960"/>
                    <a:pt x="2616" y="974"/>
                  </a:cubicBezTo>
                  <a:lnTo>
                    <a:pt x="2134" y="491"/>
                  </a:lnTo>
                  <a:close/>
                </a:path>
              </a:pathLst>
            </a:custGeom>
            <a:solidFill>
              <a:schemeClr val="accent6"/>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16" name="Freeform 43"/>
            <p:cNvSpPr>
              <a:spLocks/>
            </p:cNvSpPr>
            <p:nvPr/>
          </p:nvSpPr>
          <p:spPr bwMode="auto">
            <a:xfrm>
              <a:off x="1247109" y="3237680"/>
              <a:ext cx="2028747" cy="2030400"/>
            </a:xfrm>
            <a:custGeom>
              <a:avLst/>
              <a:gdLst>
                <a:gd name="T0" fmla="*/ 2131 w 2615"/>
                <a:gd name="T1" fmla="*/ 1654 h 2616"/>
                <a:gd name="T2" fmla="*/ 1921 w 2615"/>
                <a:gd name="T3" fmla="*/ 1600 h 2616"/>
                <a:gd name="T4" fmla="*/ 1894 w 2615"/>
                <a:gd name="T5" fmla="*/ 1591 h 2616"/>
                <a:gd name="T6" fmla="*/ 1857 w 2615"/>
                <a:gd name="T7" fmla="*/ 1577 h 2616"/>
                <a:gd name="T8" fmla="*/ 952 w 2615"/>
                <a:gd name="T9" fmla="*/ 247 h 2616"/>
                <a:gd name="T10" fmla="*/ 974 w 2615"/>
                <a:gd name="T11" fmla="*/ 0 h 2616"/>
                <a:gd name="T12" fmla="*/ 491 w 2615"/>
                <a:gd name="T13" fmla="*/ 483 h 2616"/>
                <a:gd name="T14" fmla="*/ 13 w 2615"/>
                <a:gd name="T15" fmla="*/ 5 h 2616"/>
                <a:gd name="T16" fmla="*/ 0 w 2615"/>
                <a:gd name="T17" fmla="*/ 247 h 2616"/>
                <a:gd name="T18" fmla="*/ 1642 w 2615"/>
                <a:gd name="T19" fmla="*/ 2511 h 2616"/>
                <a:gd name="T20" fmla="*/ 1642 w 2615"/>
                <a:gd name="T21" fmla="*/ 2512 h 2616"/>
                <a:gd name="T22" fmla="*/ 1722 w 2615"/>
                <a:gd name="T23" fmla="*/ 2536 h 2616"/>
                <a:gd name="T24" fmla="*/ 1738 w 2615"/>
                <a:gd name="T25" fmla="*/ 2540 h 2616"/>
                <a:gd name="T26" fmla="*/ 1830 w 2615"/>
                <a:gd name="T27" fmla="*/ 2564 h 2616"/>
                <a:gd name="T28" fmla="*/ 1832 w 2615"/>
                <a:gd name="T29" fmla="*/ 2565 h 2616"/>
                <a:gd name="T30" fmla="*/ 1930 w 2615"/>
                <a:gd name="T31" fmla="*/ 2586 h 2616"/>
                <a:gd name="T32" fmla="*/ 1933 w 2615"/>
                <a:gd name="T33" fmla="*/ 2586 h 2616"/>
                <a:gd name="T34" fmla="*/ 1933 w 2615"/>
                <a:gd name="T35" fmla="*/ 2586 h 2616"/>
                <a:gd name="T36" fmla="*/ 2137 w 2615"/>
                <a:gd name="T37" fmla="*/ 2616 h 2616"/>
                <a:gd name="T38" fmla="*/ 2615 w 2615"/>
                <a:gd name="T39" fmla="*/ 2139 h 2616"/>
                <a:gd name="T40" fmla="*/ 2131 w 2615"/>
                <a:gd name="T41" fmla="*/ 1654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5" h="2616">
                  <a:moveTo>
                    <a:pt x="2131" y="1654"/>
                  </a:moveTo>
                  <a:cubicBezTo>
                    <a:pt x="2059" y="1642"/>
                    <a:pt x="1989" y="1623"/>
                    <a:pt x="1921" y="1600"/>
                  </a:cubicBezTo>
                  <a:cubicBezTo>
                    <a:pt x="1912" y="1597"/>
                    <a:pt x="1903" y="1594"/>
                    <a:pt x="1894" y="1591"/>
                  </a:cubicBezTo>
                  <a:cubicBezTo>
                    <a:pt x="1882" y="1586"/>
                    <a:pt x="1870" y="1582"/>
                    <a:pt x="1857" y="1577"/>
                  </a:cubicBezTo>
                  <a:cubicBezTo>
                    <a:pt x="1327" y="1367"/>
                    <a:pt x="952" y="851"/>
                    <a:pt x="952" y="247"/>
                  </a:cubicBezTo>
                  <a:cubicBezTo>
                    <a:pt x="952" y="163"/>
                    <a:pt x="960" y="80"/>
                    <a:pt x="974" y="0"/>
                  </a:cubicBezTo>
                  <a:cubicBezTo>
                    <a:pt x="491" y="483"/>
                    <a:pt x="491" y="483"/>
                    <a:pt x="491" y="483"/>
                  </a:cubicBezTo>
                  <a:cubicBezTo>
                    <a:pt x="13" y="5"/>
                    <a:pt x="13" y="5"/>
                    <a:pt x="13" y="5"/>
                  </a:cubicBezTo>
                  <a:cubicBezTo>
                    <a:pt x="5" y="84"/>
                    <a:pt x="0" y="165"/>
                    <a:pt x="0" y="247"/>
                  </a:cubicBezTo>
                  <a:cubicBezTo>
                    <a:pt x="0" y="1304"/>
                    <a:pt x="689" y="2200"/>
                    <a:pt x="1642" y="2511"/>
                  </a:cubicBezTo>
                  <a:cubicBezTo>
                    <a:pt x="1642" y="2512"/>
                    <a:pt x="1642" y="2512"/>
                    <a:pt x="1642" y="2512"/>
                  </a:cubicBezTo>
                  <a:cubicBezTo>
                    <a:pt x="1669" y="2520"/>
                    <a:pt x="1695" y="2528"/>
                    <a:pt x="1722" y="2536"/>
                  </a:cubicBezTo>
                  <a:cubicBezTo>
                    <a:pt x="1727" y="2537"/>
                    <a:pt x="1733" y="2539"/>
                    <a:pt x="1738" y="2540"/>
                  </a:cubicBezTo>
                  <a:cubicBezTo>
                    <a:pt x="1769" y="2549"/>
                    <a:pt x="1799" y="2557"/>
                    <a:pt x="1830" y="2564"/>
                  </a:cubicBezTo>
                  <a:cubicBezTo>
                    <a:pt x="1831" y="2565"/>
                    <a:pt x="1832" y="2565"/>
                    <a:pt x="1832" y="2565"/>
                  </a:cubicBezTo>
                  <a:cubicBezTo>
                    <a:pt x="1865" y="2573"/>
                    <a:pt x="1897" y="2580"/>
                    <a:pt x="1930" y="2586"/>
                  </a:cubicBezTo>
                  <a:cubicBezTo>
                    <a:pt x="1931" y="2586"/>
                    <a:pt x="1932" y="2586"/>
                    <a:pt x="1933" y="2586"/>
                  </a:cubicBezTo>
                  <a:cubicBezTo>
                    <a:pt x="1933" y="2586"/>
                    <a:pt x="1933" y="2586"/>
                    <a:pt x="1933" y="2586"/>
                  </a:cubicBezTo>
                  <a:cubicBezTo>
                    <a:pt x="2000" y="2599"/>
                    <a:pt x="2068" y="2609"/>
                    <a:pt x="2137" y="2616"/>
                  </a:cubicBezTo>
                  <a:cubicBezTo>
                    <a:pt x="2615" y="2139"/>
                    <a:pt x="2615" y="2139"/>
                    <a:pt x="2615" y="2139"/>
                  </a:cubicBezTo>
                  <a:lnTo>
                    <a:pt x="2131" y="1654"/>
                  </a:lnTo>
                  <a:close/>
                </a:path>
              </a:pathLst>
            </a:custGeom>
            <a:solidFill>
              <a:srgbClr val="0B6DB3"/>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17" name="Freeform 44"/>
            <p:cNvSpPr>
              <a:spLocks/>
            </p:cNvSpPr>
            <p:nvPr/>
          </p:nvSpPr>
          <p:spPr bwMode="auto">
            <a:xfrm>
              <a:off x="5856287" y="1580324"/>
              <a:ext cx="2033401" cy="2032237"/>
            </a:xfrm>
            <a:custGeom>
              <a:avLst/>
              <a:gdLst>
                <a:gd name="T0" fmla="*/ 2518 w 2621"/>
                <a:gd name="T1" fmla="*/ 1650 h 2619"/>
                <a:gd name="T2" fmla="*/ 2518 w 2621"/>
                <a:gd name="T3" fmla="*/ 1650 h 2619"/>
                <a:gd name="T4" fmla="*/ 2518 w 2621"/>
                <a:gd name="T5" fmla="*/ 1650 h 2619"/>
                <a:gd name="T6" fmla="*/ 2526 w 2621"/>
                <a:gd name="T7" fmla="*/ 1676 h 2619"/>
                <a:gd name="T8" fmla="*/ 2545 w 2621"/>
                <a:gd name="T9" fmla="*/ 1740 h 2619"/>
                <a:gd name="T10" fmla="*/ 2552 w 2621"/>
                <a:gd name="T11" fmla="*/ 1766 h 2619"/>
                <a:gd name="T12" fmla="*/ 2572 w 2621"/>
                <a:gd name="T13" fmla="*/ 1847 h 2619"/>
                <a:gd name="T14" fmla="*/ 2578 w 2621"/>
                <a:gd name="T15" fmla="*/ 1872 h 2619"/>
                <a:gd name="T16" fmla="*/ 2595 w 2621"/>
                <a:gd name="T17" fmla="*/ 1959 h 2619"/>
                <a:gd name="T18" fmla="*/ 2596 w 2621"/>
                <a:gd name="T19" fmla="*/ 1964 h 2619"/>
                <a:gd name="T20" fmla="*/ 2596 w 2621"/>
                <a:gd name="T21" fmla="*/ 1964 h 2619"/>
                <a:gd name="T22" fmla="*/ 2621 w 2621"/>
                <a:gd name="T23" fmla="*/ 2141 h 2619"/>
                <a:gd name="T24" fmla="*/ 2142 w 2621"/>
                <a:gd name="T25" fmla="*/ 2619 h 2619"/>
                <a:gd name="T26" fmla="*/ 1659 w 2621"/>
                <a:gd name="T27" fmla="*/ 2137 h 2619"/>
                <a:gd name="T28" fmla="*/ 1575 w 2621"/>
                <a:gd name="T29" fmla="*/ 1843 h 2619"/>
                <a:gd name="T30" fmla="*/ 251 w 2621"/>
                <a:gd name="T31" fmla="*/ 953 h 2619"/>
                <a:gd name="T32" fmla="*/ 0 w 2621"/>
                <a:gd name="T33" fmla="*/ 975 h 2619"/>
                <a:gd name="T34" fmla="*/ 484 w 2621"/>
                <a:gd name="T35" fmla="*/ 491 h 2619"/>
                <a:gd name="T36" fmla="*/ 6 w 2621"/>
                <a:gd name="T37" fmla="*/ 13 h 2619"/>
                <a:gd name="T38" fmla="*/ 251 w 2621"/>
                <a:gd name="T39" fmla="*/ 0 h 2619"/>
                <a:gd name="T40" fmla="*/ 2518 w 2621"/>
                <a:gd name="T41" fmla="*/ 1650 h 2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21" h="2619">
                  <a:moveTo>
                    <a:pt x="2518" y="1650"/>
                  </a:moveTo>
                  <a:cubicBezTo>
                    <a:pt x="2518" y="1650"/>
                    <a:pt x="2518" y="1650"/>
                    <a:pt x="2518" y="1650"/>
                  </a:cubicBezTo>
                  <a:cubicBezTo>
                    <a:pt x="2518" y="1650"/>
                    <a:pt x="2518" y="1650"/>
                    <a:pt x="2518" y="1650"/>
                  </a:cubicBezTo>
                  <a:cubicBezTo>
                    <a:pt x="2521" y="1659"/>
                    <a:pt x="2523" y="1667"/>
                    <a:pt x="2526" y="1676"/>
                  </a:cubicBezTo>
                  <a:cubicBezTo>
                    <a:pt x="2533" y="1697"/>
                    <a:pt x="2539" y="1719"/>
                    <a:pt x="2545" y="1740"/>
                  </a:cubicBezTo>
                  <a:cubicBezTo>
                    <a:pt x="2547" y="1749"/>
                    <a:pt x="2550" y="1757"/>
                    <a:pt x="2552" y="1766"/>
                  </a:cubicBezTo>
                  <a:cubicBezTo>
                    <a:pt x="2559" y="1793"/>
                    <a:pt x="2566" y="1820"/>
                    <a:pt x="2572" y="1847"/>
                  </a:cubicBezTo>
                  <a:cubicBezTo>
                    <a:pt x="2574" y="1856"/>
                    <a:pt x="2576" y="1864"/>
                    <a:pt x="2578" y="1872"/>
                  </a:cubicBezTo>
                  <a:cubicBezTo>
                    <a:pt x="2584" y="1901"/>
                    <a:pt x="2590" y="1930"/>
                    <a:pt x="2595" y="1959"/>
                  </a:cubicBezTo>
                  <a:cubicBezTo>
                    <a:pt x="2596" y="1960"/>
                    <a:pt x="2596" y="1962"/>
                    <a:pt x="2596" y="1964"/>
                  </a:cubicBezTo>
                  <a:cubicBezTo>
                    <a:pt x="2596" y="1964"/>
                    <a:pt x="2596" y="1964"/>
                    <a:pt x="2596" y="1964"/>
                  </a:cubicBezTo>
                  <a:cubicBezTo>
                    <a:pt x="2606" y="2022"/>
                    <a:pt x="2615" y="2081"/>
                    <a:pt x="2621" y="2141"/>
                  </a:cubicBezTo>
                  <a:cubicBezTo>
                    <a:pt x="2142" y="2619"/>
                    <a:pt x="2142" y="2619"/>
                    <a:pt x="2142" y="2619"/>
                  </a:cubicBezTo>
                  <a:cubicBezTo>
                    <a:pt x="1659" y="2137"/>
                    <a:pt x="1659" y="2137"/>
                    <a:pt x="1659" y="2137"/>
                  </a:cubicBezTo>
                  <a:cubicBezTo>
                    <a:pt x="1642" y="2035"/>
                    <a:pt x="1613" y="1936"/>
                    <a:pt x="1575" y="1843"/>
                  </a:cubicBezTo>
                  <a:cubicBezTo>
                    <a:pt x="1362" y="1321"/>
                    <a:pt x="850" y="953"/>
                    <a:pt x="251" y="953"/>
                  </a:cubicBezTo>
                  <a:cubicBezTo>
                    <a:pt x="165" y="953"/>
                    <a:pt x="81" y="960"/>
                    <a:pt x="0" y="975"/>
                  </a:cubicBezTo>
                  <a:cubicBezTo>
                    <a:pt x="484" y="491"/>
                    <a:pt x="484" y="491"/>
                    <a:pt x="484" y="491"/>
                  </a:cubicBezTo>
                  <a:cubicBezTo>
                    <a:pt x="6" y="13"/>
                    <a:pt x="6" y="13"/>
                    <a:pt x="6" y="13"/>
                  </a:cubicBezTo>
                  <a:cubicBezTo>
                    <a:pt x="106" y="3"/>
                    <a:pt x="187" y="0"/>
                    <a:pt x="251" y="0"/>
                  </a:cubicBezTo>
                  <a:cubicBezTo>
                    <a:pt x="1311" y="0"/>
                    <a:pt x="2209" y="693"/>
                    <a:pt x="2518" y="1650"/>
                  </a:cubicBezTo>
                  <a:close/>
                </a:path>
              </a:pathLst>
            </a:custGeom>
            <a:solidFill>
              <a:schemeClr val="tx2"/>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18" name="Freeform 45"/>
            <p:cNvSpPr>
              <a:spLocks/>
            </p:cNvSpPr>
            <p:nvPr/>
          </p:nvSpPr>
          <p:spPr bwMode="auto">
            <a:xfrm>
              <a:off x="7878053" y="3153140"/>
              <a:ext cx="1551" cy="10859"/>
            </a:xfrm>
            <a:custGeom>
              <a:avLst/>
              <a:gdLst>
                <a:gd name="T0" fmla="*/ 0 w 2"/>
                <a:gd name="T1" fmla="*/ 0 h 14"/>
                <a:gd name="T2" fmla="*/ 1 w 2"/>
                <a:gd name="T3" fmla="*/ 0 h 14"/>
                <a:gd name="T4" fmla="*/ 2 w 2"/>
                <a:gd name="T5" fmla="*/ 14 h 14"/>
                <a:gd name="T6" fmla="*/ 0 w 2"/>
                <a:gd name="T7" fmla="*/ 0 h 14"/>
              </a:gdLst>
              <a:ahLst/>
              <a:cxnLst>
                <a:cxn ang="0">
                  <a:pos x="T0" y="T1"/>
                </a:cxn>
                <a:cxn ang="0">
                  <a:pos x="T2" y="T3"/>
                </a:cxn>
                <a:cxn ang="0">
                  <a:pos x="T4" y="T5"/>
                </a:cxn>
                <a:cxn ang="0">
                  <a:pos x="T6" y="T7"/>
                </a:cxn>
              </a:cxnLst>
              <a:rect l="0" t="0" r="r" b="b"/>
              <a:pathLst>
                <a:path w="2" h="14">
                  <a:moveTo>
                    <a:pt x="0" y="0"/>
                  </a:moveTo>
                  <a:cubicBezTo>
                    <a:pt x="1" y="0"/>
                    <a:pt x="1" y="0"/>
                    <a:pt x="1" y="0"/>
                  </a:cubicBezTo>
                  <a:cubicBezTo>
                    <a:pt x="1" y="4"/>
                    <a:pt x="2" y="9"/>
                    <a:pt x="2" y="14"/>
                  </a:cubicBezTo>
                  <a:cubicBezTo>
                    <a:pt x="2" y="9"/>
                    <a:pt x="1" y="4"/>
                    <a:pt x="0" y="0"/>
                  </a:cubicBezTo>
                  <a:close/>
                </a:path>
              </a:pathLst>
            </a:custGeom>
            <a:solidFill>
              <a:srgbClr val="EF3341"/>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19" name="Freeform 46"/>
            <p:cNvSpPr>
              <a:spLocks/>
            </p:cNvSpPr>
            <p:nvPr/>
          </p:nvSpPr>
          <p:spPr bwMode="auto">
            <a:xfrm>
              <a:off x="7884258" y="3195798"/>
              <a:ext cx="3878" cy="34903"/>
            </a:xfrm>
            <a:custGeom>
              <a:avLst/>
              <a:gdLst>
                <a:gd name="T0" fmla="*/ 5 w 5"/>
                <a:gd name="T1" fmla="*/ 45 h 45"/>
                <a:gd name="T2" fmla="*/ 0 w 5"/>
                <a:gd name="T3" fmla="*/ 0 h 45"/>
                <a:gd name="T4" fmla="*/ 5 w 5"/>
                <a:gd name="T5" fmla="*/ 45 h 45"/>
              </a:gdLst>
              <a:ahLst/>
              <a:cxnLst>
                <a:cxn ang="0">
                  <a:pos x="T0" y="T1"/>
                </a:cxn>
                <a:cxn ang="0">
                  <a:pos x="T2" y="T3"/>
                </a:cxn>
                <a:cxn ang="0">
                  <a:pos x="T4" y="T5"/>
                </a:cxn>
              </a:cxnLst>
              <a:rect l="0" t="0" r="r" b="b"/>
              <a:pathLst>
                <a:path w="5" h="45">
                  <a:moveTo>
                    <a:pt x="5" y="45"/>
                  </a:moveTo>
                  <a:cubicBezTo>
                    <a:pt x="4" y="30"/>
                    <a:pt x="2" y="15"/>
                    <a:pt x="0" y="0"/>
                  </a:cubicBezTo>
                  <a:cubicBezTo>
                    <a:pt x="2" y="15"/>
                    <a:pt x="4" y="30"/>
                    <a:pt x="5" y="45"/>
                  </a:cubicBezTo>
                  <a:close/>
                </a:path>
              </a:pathLst>
            </a:custGeom>
            <a:solidFill>
              <a:srgbClr val="EF3341"/>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20" name="Freeform 47"/>
            <p:cNvSpPr>
              <a:spLocks/>
            </p:cNvSpPr>
            <p:nvPr/>
          </p:nvSpPr>
          <p:spPr bwMode="auto">
            <a:xfrm>
              <a:off x="5867145" y="3238457"/>
              <a:ext cx="2031850" cy="2029911"/>
            </a:xfrm>
            <a:custGeom>
              <a:avLst/>
              <a:gdLst>
                <a:gd name="T0" fmla="*/ 2128 w 2619"/>
                <a:gd name="T1" fmla="*/ 482 h 2616"/>
                <a:gd name="T2" fmla="*/ 2607 w 2619"/>
                <a:gd name="T3" fmla="*/ 4 h 2616"/>
                <a:gd name="T4" fmla="*/ 2619 w 2619"/>
                <a:gd name="T5" fmla="*/ 246 h 2616"/>
                <a:gd name="T6" fmla="*/ 971 w 2619"/>
                <a:gd name="T7" fmla="*/ 2512 h 2616"/>
                <a:gd name="T8" fmla="*/ 970 w 2619"/>
                <a:gd name="T9" fmla="*/ 2513 h 2616"/>
                <a:gd name="T10" fmla="*/ 938 w 2619"/>
                <a:gd name="T11" fmla="*/ 2523 h 2616"/>
                <a:gd name="T12" fmla="*/ 926 w 2619"/>
                <a:gd name="T13" fmla="*/ 2526 h 2616"/>
                <a:gd name="T14" fmla="*/ 823 w 2619"/>
                <a:gd name="T15" fmla="*/ 2555 h 2616"/>
                <a:gd name="T16" fmla="*/ 807 w 2619"/>
                <a:gd name="T17" fmla="*/ 2559 h 2616"/>
                <a:gd name="T18" fmla="*/ 807 w 2619"/>
                <a:gd name="T19" fmla="*/ 2559 h 2616"/>
                <a:gd name="T20" fmla="*/ 725 w 2619"/>
                <a:gd name="T21" fmla="*/ 2578 h 2616"/>
                <a:gd name="T22" fmla="*/ 720 w 2619"/>
                <a:gd name="T23" fmla="*/ 2579 h 2616"/>
                <a:gd name="T24" fmla="*/ 720 w 2619"/>
                <a:gd name="T25" fmla="*/ 2579 h 2616"/>
                <a:gd name="T26" fmla="*/ 720 w 2619"/>
                <a:gd name="T27" fmla="*/ 2579 h 2616"/>
                <a:gd name="T28" fmla="*/ 506 w 2619"/>
                <a:gd name="T29" fmla="*/ 2613 h 2616"/>
                <a:gd name="T30" fmla="*/ 507 w 2619"/>
                <a:gd name="T31" fmla="*/ 2613 h 2616"/>
                <a:gd name="T32" fmla="*/ 479 w 2619"/>
                <a:gd name="T33" fmla="*/ 2616 h 2616"/>
                <a:gd name="T34" fmla="*/ 479 w 2619"/>
                <a:gd name="T35" fmla="*/ 2615 h 2616"/>
                <a:gd name="T36" fmla="*/ 0 w 2619"/>
                <a:gd name="T37" fmla="*/ 2137 h 2616"/>
                <a:gd name="T38" fmla="*/ 483 w 2619"/>
                <a:gd name="T39" fmla="*/ 1654 h 2616"/>
                <a:gd name="T40" fmla="*/ 483 w 2619"/>
                <a:gd name="T41" fmla="*/ 1654 h 2616"/>
                <a:gd name="T42" fmla="*/ 556 w 2619"/>
                <a:gd name="T43" fmla="*/ 1640 h 2616"/>
                <a:gd name="T44" fmla="*/ 559 w 2619"/>
                <a:gd name="T45" fmla="*/ 1639 h 2616"/>
                <a:gd name="T46" fmla="*/ 568 w 2619"/>
                <a:gd name="T47" fmla="*/ 1637 h 2616"/>
                <a:gd name="T48" fmla="*/ 624 w 2619"/>
                <a:gd name="T49" fmla="*/ 1622 h 2616"/>
                <a:gd name="T50" fmla="*/ 634 w 2619"/>
                <a:gd name="T51" fmla="*/ 1620 h 2616"/>
                <a:gd name="T52" fmla="*/ 778 w 2619"/>
                <a:gd name="T53" fmla="*/ 1570 h 2616"/>
                <a:gd name="T54" fmla="*/ 1667 w 2619"/>
                <a:gd name="T55" fmla="*/ 246 h 2616"/>
                <a:gd name="T56" fmla="*/ 1646 w 2619"/>
                <a:gd name="T57" fmla="*/ 0 h 2616"/>
                <a:gd name="T58" fmla="*/ 2128 w 2619"/>
                <a:gd name="T59" fmla="*/ 482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19" h="2616">
                  <a:moveTo>
                    <a:pt x="2128" y="482"/>
                  </a:moveTo>
                  <a:cubicBezTo>
                    <a:pt x="2607" y="4"/>
                    <a:pt x="2607" y="4"/>
                    <a:pt x="2607" y="4"/>
                  </a:cubicBezTo>
                  <a:cubicBezTo>
                    <a:pt x="2615" y="84"/>
                    <a:pt x="2619" y="164"/>
                    <a:pt x="2619" y="246"/>
                  </a:cubicBezTo>
                  <a:cubicBezTo>
                    <a:pt x="2619" y="1305"/>
                    <a:pt x="1927" y="2202"/>
                    <a:pt x="971" y="2512"/>
                  </a:cubicBezTo>
                  <a:cubicBezTo>
                    <a:pt x="970" y="2513"/>
                    <a:pt x="970" y="2513"/>
                    <a:pt x="970" y="2513"/>
                  </a:cubicBezTo>
                  <a:cubicBezTo>
                    <a:pt x="960" y="2516"/>
                    <a:pt x="949" y="2519"/>
                    <a:pt x="938" y="2523"/>
                  </a:cubicBezTo>
                  <a:cubicBezTo>
                    <a:pt x="934" y="2524"/>
                    <a:pt x="930" y="2525"/>
                    <a:pt x="926" y="2526"/>
                  </a:cubicBezTo>
                  <a:cubicBezTo>
                    <a:pt x="892" y="2537"/>
                    <a:pt x="858" y="2546"/>
                    <a:pt x="823" y="2555"/>
                  </a:cubicBezTo>
                  <a:cubicBezTo>
                    <a:pt x="818" y="2556"/>
                    <a:pt x="813" y="2558"/>
                    <a:pt x="807" y="2559"/>
                  </a:cubicBezTo>
                  <a:cubicBezTo>
                    <a:pt x="807" y="2559"/>
                    <a:pt x="807" y="2559"/>
                    <a:pt x="807" y="2559"/>
                  </a:cubicBezTo>
                  <a:cubicBezTo>
                    <a:pt x="780" y="2566"/>
                    <a:pt x="753" y="2572"/>
                    <a:pt x="725" y="2578"/>
                  </a:cubicBezTo>
                  <a:cubicBezTo>
                    <a:pt x="723" y="2578"/>
                    <a:pt x="722" y="2579"/>
                    <a:pt x="720" y="2579"/>
                  </a:cubicBezTo>
                  <a:cubicBezTo>
                    <a:pt x="720" y="2579"/>
                    <a:pt x="720" y="2579"/>
                    <a:pt x="720" y="2579"/>
                  </a:cubicBezTo>
                  <a:cubicBezTo>
                    <a:pt x="720" y="2579"/>
                    <a:pt x="720" y="2579"/>
                    <a:pt x="720" y="2579"/>
                  </a:cubicBezTo>
                  <a:cubicBezTo>
                    <a:pt x="650" y="2593"/>
                    <a:pt x="578" y="2605"/>
                    <a:pt x="506" y="2613"/>
                  </a:cubicBezTo>
                  <a:cubicBezTo>
                    <a:pt x="506" y="2613"/>
                    <a:pt x="507" y="2613"/>
                    <a:pt x="507" y="2613"/>
                  </a:cubicBezTo>
                  <a:cubicBezTo>
                    <a:pt x="498" y="2614"/>
                    <a:pt x="488" y="2615"/>
                    <a:pt x="479" y="2616"/>
                  </a:cubicBezTo>
                  <a:cubicBezTo>
                    <a:pt x="479" y="2615"/>
                    <a:pt x="479" y="2615"/>
                    <a:pt x="479" y="2615"/>
                  </a:cubicBezTo>
                  <a:cubicBezTo>
                    <a:pt x="0" y="2137"/>
                    <a:pt x="0" y="2137"/>
                    <a:pt x="0" y="2137"/>
                  </a:cubicBezTo>
                  <a:cubicBezTo>
                    <a:pt x="483" y="1654"/>
                    <a:pt x="483" y="1654"/>
                    <a:pt x="483" y="1654"/>
                  </a:cubicBezTo>
                  <a:cubicBezTo>
                    <a:pt x="483" y="1654"/>
                    <a:pt x="483" y="1654"/>
                    <a:pt x="483" y="1654"/>
                  </a:cubicBezTo>
                  <a:cubicBezTo>
                    <a:pt x="508" y="1650"/>
                    <a:pt x="532" y="1645"/>
                    <a:pt x="556" y="1640"/>
                  </a:cubicBezTo>
                  <a:cubicBezTo>
                    <a:pt x="560" y="1639"/>
                    <a:pt x="562" y="1638"/>
                    <a:pt x="559" y="1639"/>
                  </a:cubicBezTo>
                  <a:cubicBezTo>
                    <a:pt x="562" y="1638"/>
                    <a:pt x="565" y="1637"/>
                    <a:pt x="568" y="1637"/>
                  </a:cubicBezTo>
                  <a:cubicBezTo>
                    <a:pt x="568" y="1637"/>
                    <a:pt x="605" y="1627"/>
                    <a:pt x="624" y="1622"/>
                  </a:cubicBezTo>
                  <a:cubicBezTo>
                    <a:pt x="627" y="1621"/>
                    <a:pt x="631" y="1621"/>
                    <a:pt x="634" y="1620"/>
                  </a:cubicBezTo>
                  <a:cubicBezTo>
                    <a:pt x="683" y="1605"/>
                    <a:pt x="731" y="1589"/>
                    <a:pt x="778" y="1570"/>
                  </a:cubicBezTo>
                  <a:cubicBezTo>
                    <a:pt x="1299" y="1356"/>
                    <a:pt x="1667" y="844"/>
                    <a:pt x="1667" y="246"/>
                  </a:cubicBezTo>
                  <a:cubicBezTo>
                    <a:pt x="1667" y="162"/>
                    <a:pt x="1660" y="80"/>
                    <a:pt x="1646" y="0"/>
                  </a:cubicBezTo>
                  <a:lnTo>
                    <a:pt x="2128" y="482"/>
                  </a:lnTo>
                  <a:close/>
                </a:path>
              </a:pathLst>
            </a:custGeom>
            <a:solidFill>
              <a:schemeClr val="accent4"/>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21" name="Freeform 48"/>
            <p:cNvSpPr>
              <a:spLocks/>
            </p:cNvSpPr>
            <p:nvPr/>
          </p:nvSpPr>
          <p:spPr bwMode="auto">
            <a:xfrm>
              <a:off x="4202290" y="3070924"/>
              <a:ext cx="2039606" cy="2206751"/>
            </a:xfrm>
            <a:custGeom>
              <a:avLst/>
              <a:gdLst>
                <a:gd name="T0" fmla="*/ 2146 w 2629"/>
                <a:gd name="T1" fmla="*/ 2353 h 2844"/>
                <a:gd name="T2" fmla="*/ 2629 w 2629"/>
                <a:gd name="T3" fmla="*/ 1870 h 2844"/>
                <a:gd name="T4" fmla="*/ 2383 w 2629"/>
                <a:gd name="T5" fmla="*/ 1892 h 2844"/>
                <a:gd name="T6" fmla="*/ 1053 w 2629"/>
                <a:gd name="T7" fmla="*/ 987 h 2844"/>
                <a:gd name="T8" fmla="*/ 1039 w 2629"/>
                <a:gd name="T9" fmla="*/ 950 h 2844"/>
                <a:gd name="T10" fmla="*/ 1029 w 2629"/>
                <a:gd name="T11" fmla="*/ 923 h 2844"/>
                <a:gd name="T12" fmla="*/ 975 w 2629"/>
                <a:gd name="T13" fmla="*/ 713 h 2844"/>
                <a:gd name="T14" fmla="*/ 975 w 2629"/>
                <a:gd name="T15" fmla="*/ 713 h 2844"/>
                <a:gd name="T16" fmla="*/ 953 w 2629"/>
                <a:gd name="T17" fmla="*/ 462 h 2844"/>
                <a:gd name="T18" fmla="*/ 953 w 2629"/>
                <a:gd name="T19" fmla="*/ 462 h 2844"/>
                <a:gd name="T20" fmla="*/ 518 w 2629"/>
                <a:gd name="T21" fmla="*/ 0 h 2844"/>
                <a:gd name="T22" fmla="*/ 0 w 2629"/>
                <a:gd name="T23" fmla="*/ 462 h 2844"/>
                <a:gd name="T24" fmla="*/ 0 w 2629"/>
                <a:gd name="T25" fmla="*/ 462 h 2844"/>
                <a:gd name="T26" fmla="*/ 43 w 2629"/>
                <a:gd name="T27" fmla="*/ 911 h 2844"/>
                <a:gd name="T28" fmla="*/ 43 w 2629"/>
                <a:gd name="T29" fmla="*/ 911 h 2844"/>
                <a:gd name="T30" fmla="*/ 43 w 2629"/>
                <a:gd name="T31" fmla="*/ 911 h 2844"/>
                <a:gd name="T32" fmla="*/ 118 w 2629"/>
                <a:gd name="T33" fmla="*/ 1202 h 2844"/>
                <a:gd name="T34" fmla="*/ 118 w 2629"/>
                <a:gd name="T35" fmla="*/ 1202 h 2844"/>
                <a:gd name="T36" fmla="*/ 118 w 2629"/>
                <a:gd name="T37" fmla="*/ 1202 h 2844"/>
                <a:gd name="T38" fmla="*/ 1121 w 2629"/>
                <a:gd name="T39" fmla="*/ 2483 h 2844"/>
                <a:gd name="T40" fmla="*/ 1125 w 2629"/>
                <a:gd name="T41" fmla="*/ 2485 h 2844"/>
                <a:gd name="T42" fmla="*/ 1281 w 2629"/>
                <a:gd name="T43" fmla="*/ 2574 h 2844"/>
                <a:gd name="T44" fmla="*/ 1285 w 2629"/>
                <a:gd name="T45" fmla="*/ 2577 h 2844"/>
                <a:gd name="T46" fmla="*/ 1364 w 2629"/>
                <a:gd name="T47" fmla="*/ 2616 h 2844"/>
                <a:gd name="T48" fmla="*/ 1371 w 2629"/>
                <a:gd name="T49" fmla="*/ 2619 h 2844"/>
                <a:gd name="T50" fmla="*/ 1533 w 2629"/>
                <a:gd name="T51" fmla="*/ 2688 h 2844"/>
                <a:gd name="T52" fmla="*/ 1544 w 2629"/>
                <a:gd name="T53" fmla="*/ 2692 h 2844"/>
                <a:gd name="T54" fmla="*/ 1625 w 2629"/>
                <a:gd name="T55" fmla="*/ 2721 h 2844"/>
                <a:gd name="T56" fmla="*/ 1630 w 2629"/>
                <a:gd name="T57" fmla="*/ 2723 h 2844"/>
                <a:gd name="T58" fmla="*/ 1710 w 2629"/>
                <a:gd name="T59" fmla="*/ 2747 h 2844"/>
                <a:gd name="T60" fmla="*/ 1720 w 2629"/>
                <a:gd name="T61" fmla="*/ 2751 h 2844"/>
                <a:gd name="T62" fmla="*/ 1802 w 2629"/>
                <a:gd name="T63" fmla="*/ 2773 h 2844"/>
                <a:gd name="T64" fmla="*/ 1816 w 2629"/>
                <a:gd name="T65" fmla="*/ 2776 h 2844"/>
                <a:gd name="T66" fmla="*/ 1900 w 2629"/>
                <a:gd name="T67" fmla="*/ 2795 h 2844"/>
                <a:gd name="T68" fmla="*/ 1901 w 2629"/>
                <a:gd name="T69" fmla="*/ 2795 h 2844"/>
                <a:gd name="T70" fmla="*/ 1986 w 2629"/>
                <a:gd name="T71" fmla="*/ 2811 h 2844"/>
                <a:gd name="T72" fmla="*/ 2002 w 2629"/>
                <a:gd name="T73" fmla="*/ 2814 h 2844"/>
                <a:gd name="T74" fmla="*/ 2087 w 2629"/>
                <a:gd name="T75" fmla="*/ 2826 h 2844"/>
                <a:gd name="T76" fmla="*/ 2098 w 2629"/>
                <a:gd name="T77" fmla="*/ 2827 h 2844"/>
                <a:gd name="T78" fmla="*/ 2178 w 2629"/>
                <a:gd name="T79" fmla="*/ 2835 h 2844"/>
                <a:gd name="T80" fmla="*/ 2191 w 2629"/>
                <a:gd name="T81" fmla="*/ 2836 h 2844"/>
                <a:gd name="T82" fmla="*/ 2277 w 2629"/>
                <a:gd name="T83" fmla="*/ 2841 h 2844"/>
                <a:gd name="T84" fmla="*/ 2294 w 2629"/>
                <a:gd name="T85" fmla="*/ 2842 h 2844"/>
                <a:gd name="T86" fmla="*/ 2383 w 2629"/>
                <a:gd name="T87" fmla="*/ 2844 h 2844"/>
                <a:gd name="T88" fmla="*/ 2383 w 2629"/>
                <a:gd name="T89" fmla="*/ 2844 h 2844"/>
                <a:gd name="T90" fmla="*/ 2625 w 2629"/>
                <a:gd name="T91" fmla="*/ 2831 h 2844"/>
                <a:gd name="T92" fmla="*/ 2146 w 2629"/>
                <a:gd name="T93" fmla="*/ 2353 h 2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29" h="2844">
                  <a:moveTo>
                    <a:pt x="2146" y="2353"/>
                  </a:moveTo>
                  <a:cubicBezTo>
                    <a:pt x="2629" y="1870"/>
                    <a:pt x="2629" y="1870"/>
                    <a:pt x="2629" y="1870"/>
                  </a:cubicBezTo>
                  <a:cubicBezTo>
                    <a:pt x="2549" y="1884"/>
                    <a:pt x="2467" y="1892"/>
                    <a:pt x="2383" y="1892"/>
                  </a:cubicBezTo>
                  <a:cubicBezTo>
                    <a:pt x="1778" y="1892"/>
                    <a:pt x="1262" y="1517"/>
                    <a:pt x="1053" y="987"/>
                  </a:cubicBezTo>
                  <a:cubicBezTo>
                    <a:pt x="1048" y="974"/>
                    <a:pt x="1043" y="962"/>
                    <a:pt x="1039" y="950"/>
                  </a:cubicBezTo>
                  <a:cubicBezTo>
                    <a:pt x="1035" y="941"/>
                    <a:pt x="1032" y="932"/>
                    <a:pt x="1029" y="923"/>
                  </a:cubicBezTo>
                  <a:cubicBezTo>
                    <a:pt x="1006" y="855"/>
                    <a:pt x="988" y="785"/>
                    <a:pt x="975" y="713"/>
                  </a:cubicBezTo>
                  <a:cubicBezTo>
                    <a:pt x="975" y="713"/>
                    <a:pt x="975" y="713"/>
                    <a:pt x="975" y="713"/>
                  </a:cubicBezTo>
                  <a:cubicBezTo>
                    <a:pt x="960" y="632"/>
                    <a:pt x="953" y="548"/>
                    <a:pt x="953" y="462"/>
                  </a:cubicBezTo>
                  <a:cubicBezTo>
                    <a:pt x="953" y="462"/>
                    <a:pt x="953" y="462"/>
                    <a:pt x="953" y="462"/>
                  </a:cubicBezTo>
                  <a:cubicBezTo>
                    <a:pt x="518" y="0"/>
                    <a:pt x="518" y="0"/>
                    <a:pt x="518" y="0"/>
                  </a:cubicBezTo>
                  <a:cubicBezTo>
                    <a:pt x="0" y="462"/>
                    <a:pt x="0" y="462"/>
                    <a:pt x="0" y="462"/>
                  </a:cubicBezTo>
                  <a:cubicBezTo>
                    <a:pt x="0" y="462"/>
                    <a:pt x="0" y="462"/>
                    <a:pt x="0" y="462"/>
                  </a:cubicBezTo>
                  <a:cubicBezTo>
                    <a:pt x="0" y="615"/>
                    <a:pt x="15" y="766"/>
                    <a:pt x="43" y="911"/>
                  </a:cubicBezTo>
                  <a:cubicBezTo>
                    <a:pt x="43" y="911"/>
                    <a:pt x="43" y="911"/>
                    <a:pt x="43" y="911"/>
                  </a:cubicBezTo>
                  <a:cubicBezTo>
                    <a:pt x="43" y="911"/>
                    <a:pt x="43" y="911"/>
                    <a:pt x="43" y="911"/>
                  </a:cubicBezTo>
                  <a:cubicBezTo>
                    <a:pt x="62" y="1010"/>
                    <a:pt x="87" y="1107"/>
                    <a:pt x="118" y="1202"/>
                  </a:cubicBezTo>
                  <a:cubicBezTo>
                    <a:pt x="118" y="1202"/>
                    <a:pt x="118" y="1202"/>
                    <a:pt x="118" y="1202"/>
                  </a:cubicBezTo>
                  <a:cubicBezTo>
                    <a:pt x="118" y="1202"/>
                    <a:pt x="118" y="1202"/>
                    <a:pt x="118" y="1202"/>
                  </a:cubicBezTo>
                  <a:cubicBezTo>
                    <a:pt x="293" y="1737"/>
                    <a:pt x="652" y="2189"/>
                    <a:pt x="1121" y="2483"/>
                  </a:cubicBezTo>
                  <a:cubicBezTo>
                    <a:pt x="1123" y="2484"/>
                    <a:pt x="1124" y="2484"/>
                    <a:pt x="1125" y="2485"/>
                  </a:cubicBezTo>
                  <a:cubicBezTo>
                    <a:pt x="1176" y="2517"/>
                    <a:pt x="1228" y="2546"/>
                    <a:pt x="1281" y="2574"/>
                  </a:cubicBezTo>
                  <a:cubicBezTo>
                    <a:pt x="1282" y="2575"/>
                    <a:pt x="1284" y="2576"/>
                    <a:pt x="1285" y="2577"/>
                  </a:cubicBezTo>
                  <a:cubicBezTo>
                    <a:pt x="1311" y="2590"/>
                    <a:pt x="1338" y="2603"/>
                    <a:pt x="1364" y="2616"/>
                  </a:cubicBezTo>
                  <a:cubicBezTo>
                    <a:pt x="1367" y="2617"/>
                    <a:pt x="1369" y="2618"/>
                    <a:pt x="1371" y="2619"/>
                  </a:cubicBezTo>
                  <a:cubicBezTo>
                    <a:pt x="1424" y="2644"/>
                    <a:pt x="1478" y="2667"/>
                    <a:pt x="1533" y="2688"/>
                  </a:cubicBezTo>
                  <a:cubicBezTo>
                    <a:pt x="1536" y="2689"/>
                    <a:pt x="1540" y="2690"/>
                    <a:pt x="1544" y="2692"/>
                  </a:cubicBezTo>
                  <a:cubicBezTo>
                    <a:pt x="1571" y="2702"/>
                    <a:pt x="1598" y="2712"/>
                    <a:pt x="1625" y="2721"/>
                  </a:cubicBezTo>
                  <a:cubicBezTo>
                    <a:pt x="1627" y="2722"/>
                    <a:pt x="1629" y="2722"/>
                    <a:pt x="1630" y="2723"/>
                  </a:cubicBezTo>
                  <a:cubicBezTo>
                    <a:pt x="1657" y="2731"/>
                    <a:pt x="1683" y="2740"/>
                    <a:pt x="1710" y="2747"/>
                  </a:cubicBezTo>
                  <a:cubicBezTo>
                    <a:pt x="1713" y="2748"/>
                    <a:pt x="1717" y="2749"/>
                    <a:pt x="1720" y="2751"/>
                  </a:cubicBezTo>
                  <a:cubicBezTo>
                    <a:pt x="1747" y="2758"/>
                    <a:pt x="1775" y="2766"/>
                    <a:pt x="1802" y="2773"/>
                  </a:cubicBezTo>
                  <a:cubicBezTo>
                    <a:pt x="1807" y="2774"/>
                    <a:pt x="1811" y="2775"/>
                    <a:pt x="1816" y="2776"/>
                  </a:cubicBezTo>
                  <a:cubicBezTo>
                    <a:pt x="1844" y="2783"/>
                    <a:pt x="1872" y="2789"/>
                    <a:pt x="1900" y="2795"/>
                  </a:cubicBezTo>
                  <a:cubicBezTo>
                    <a:pt x="1900" y="2795"/>
                    <a:pt x="1901" y="2795"/>
                    <a:pt x="1901" y="2795"/>
                  </a:cubicBezTo>
                  <a:cubicBezTo>
                    <a:pt x="1929" y="2801"/>
                    <a:pt x="1957" y="2806"/>
                    <a:pt x="1986" y="2811"/>
                  </a:cubicBezTo>
                  <a:cubicBezTo>
                    <a:pt x="1991" y="2812"/>
                    <a:pt x="1997" y="2813"/>
                    <a:pt x="2002" y="2814"/>
                  </a:cubicBezTo>
                  <a:cubicBezTo>
                    <a:pt x="2030" y="2818"/>
                    <a:pt x="2058" y="2822"/>
                    <a:pt x="2087" y="2826"/>
                  </a:cubicBezTo>
                  <a:cubicBezTo>
                    <a:pt x="2090" y="2826"/>
                    <a:pt x="2094" y="2827"/>
                    <a:pt x="2098" y="2827"/>
                  </a:cubicBezTo>
                  <a:cubicBezTo>
                    <a:pt x="2124" y="2830"/>
                    <a:pt x="2151" y="2833"/>
                    <a:pt x="2178" y="2835"/>
                  </a:cubicBezTo>
                  <a:cubicBezTo>
                    <a:pt x="2182" y="2835"/>
                    <a:pt x="2186" y="2836"/>
                    <a:pt x="2191" y="2836"/>
                  </a:cubicBezTo>
                  <a:cubicBezTo>
                    <a:pt x="2219" y="2839"/>
                    <a:pt x="2248" y="2840"/>
                    <a:pt x="2277" y="2841"/>
                  </a:cubicBezTo>
                  <a:cubicBezTo>
                    <a:pt x="2282" y="2842"/>
                    <a:pt x="2288" y="2842"/>
                    <a:pt x="2294" y="2842"/>
                  </a:cubicBezTo>
                  <a:cubicBezTo>
                    <a:pt x="2323" y="2843"/>
                    <a:pt x="2353" y="2844"/>
                    <a:pt x="2383" y="2844"/>
                  </a:cubicBezTo>
                  <a:cubicBezTo>
                    <a:pt x="2383" y="2844"/>
                    <a:pt x="2383" y="2844"/>
                    <a:pt x="2383" y="2844"/>
                  </a:cubicBezTo>
                  <a:cubicBezTo>
                    <a:pt x="2464" y="2844"/>
                    <a:pt x="2545" y="2839"/>
                    <a:pt x="2625" y="2831"/>
                  </a:cubicBezTo>
                  <a:lnTo>
                    <a:pt x="2146" y="2353"/>
                  </a:lnTo>
                  <a:close/>
                </a:path>
              </a:pathLst>
            </a:custGeom>
            <a:solidFill>
              <a:srgbClr val="4299D3"/>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22" name="Freeform 49"/>
            <p:cNvSpPr>
              <a:spLocks/>
            </p:cNvSpPr>
            <p:nvPr/>
          </p:nvSpPr>
          <p:spPr bwMode="auto">
            <a:xfrm>
              <a:off x="2909859" y="1590407"/>
              <a:ext cx="2031850" cy="1838980"/>
            </a:xfrm>
            <a:custGeom>
              <a:avLst/>
              <a:gdLst>
                <a:gd name="T0" fmla="*/ 776 w 2619"/>
                <a:gd name="T1" fmla="*/ 1045 h 2370"/>
                <a:gd name="T2" fmla="*/ 1666 w 2619"/>
                <a:gd name="T3" fmla="*/ 2370 h 2370"/>
                <a:gd name="T4" fmla="*/ 1667 w 2619"/>
                <a:gd name="T5" fmla="*/ 2370 h 2370"/>
                <a:gd name="T6" fmla="*/ 2184 w 2619"/>
                <a:gd name="T7" fmla="*/ 1908 h 2370"/>
                <a:gd name="T8" fmla="*/ 2619 w 2619"/>
                <a:gd name="T9" fmla="*/ 2370 h 2370"/>
                <a:gd name="T10" fmla="*/ 969 w 2619"/>
                <a:gd name="T11" fmla="*/ 103 h 2370"/>
                <a:gd name="T12" fmla="*/ 969 w 2619"/>
                <a:gd name="T13" fmla="*/ 103 h 2370"/>
                <a:gd name="T14" fmla="*/ 969 w 2619"/>
                <a:gd name="T15" fmla="*/ 102 h 2370"/>
                <a:gd name="T16" fmla="*/ 943 w 2619"/>
                <a:gd name="T17" fmla="*/ 94 h 2370"/>
                <a:gd name="T18" fmla="*/ 879 w 2619"/>
                <a:gd name="T19" fmla="*/ 75 h 2370"/>
                <a:gd name="T20" fmla="*/ 853 w 2619"/>
                <a:gd name="T21" fmla="*/ 68 h 2370"/>
                <a:gd name="T22" fmla="*/ 772 w 2619"/>
                <a:gd name="T23" fmla="*/ 48 h 2370"/>
                <a:gd name="T24" fmla="*/ 747 w 2619"/>
                <a:gd name="T25" fmla="*/ 43 h 2370"/>
                <a:gd name="T26" fmla="*/ 660 w 2619"/>
                <a:gd name="T27" fmla="*/ 25 h 2370"/>
                <a:gd name="T28" fmla="*/ 655 w 2619"/>
                <a:gd name="T29" fmla="*/ 24 h 2370"/>
                <a:gd name="T30" fmla="*/ 655 w 2619"/>
                <a:gd name="T31" fmla="*/ 24 h 2370"/>
                <a:gd name="T32" fmla="*/ 478 w 2619"/>
                <a:gd name="T33" fmla="*/ 0 h 2370"/>
                <a:gd name="T34" fmla="*/ 0 w 2619"/>
                <a:gd name="T35" fmla="*/ 478 h 2370"/>
                <a:gd name="T36" fmla="*/ 482 w 2619"/>
                <a:gd name="T37" fmla="*/ 961 h 2370"/>
                <a:gd name="T38" fmla="*/ 776 w 2619"/>
                <a:gd name="T39" fmla="*/ 1045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19" h="2370">
                  <a:moveTo>
                    <a:pt x="776" y="1045"/>
                  </a:moveTo>
                  <a:cubicBezTo>
                    <a:pt x="1298" y="1258"/>
                    <a:pt x="1666" y="1771"/>
                    <a:pt x="1666" y="2370"/>
                  </a:cubicBezTo>
                  <a:cubicBezTo>
                    <a:pt x="1667" y="2370"/>
                    <a:pt x="1667" y="2370"/>
                    <a:pt x="1667" y="2370"/>
                  </a:cubicBezTo>
                  <a:cubicBezTo>
                    <a:pt x="2184" y="1908"/>
                    <a:pt x="2184" y="1908"/>
                    <a:pt x="2184" y="1908"/>
                  </a:cubicBezTo>
                  <a:cubicBezTo>
                    <a:pt x="2619" y="2370"/>
                    <a:pt x="2619" y="2370"/>
                    <a:pt x="2619" y="2370"/>
                  </a:cubicBezTo>
                  <a:cubicBezTo>
                    <a:pt x="2619" y="1310"/>
                    <a:pt x="1926" y="412"/>
                    <a:pt x="969" y="103"/>
                  </a:cubicBezTo>
                  <a:cubicBezTo>
                    <a:pt x="969" y="103"/>
                    <a:pt x="969" y="103"/>
                    <a:pt x="969" y="103"/>
                  </a:cubicBezTo>
                  <a:cubicBezTo>
                    <a:pt x="969" y="102"/>
                    <a:pt x="969" y="102"/>
                    <a:pt x="969" y="102"/>
                  </a:cubicBezTo>
                  <a:cubicBezTo>
                    <a:pt x="960" y="100"/>
                    <a:pt x="952" y="97"/>
                    <a:pt x="943" y="94"/>
                  </a:cubicBezTo>
                  <a:cubicBezTo>
                    <a:pt x="922" y="88"/>
                    <a:pt x="900" y="81"/>
                    <a:pt x="879" y="75"/>
                  </a:cubicBezTo>
                  <a:cubicBezTo>
                    <a:pt x="870" y="73"/>
                    <a:pt x="862" y="71"/>
                    <a:pt x="853" y="68"/>
                  </a:cubicBezTo>
                  <a:cubicBezTo>
                    <a:pt x="826" y="61"/>
                    <a:pt x="799" y="54"/>
                    <a:pt x="772" y="48"/>
                  </a:cubicBezTo>
                  <a:cubicBezTo>
                    <a:pt x="763" y="46"/>
                    <a:pt x="755" y="44"/>
                    <a:pt x="747" y="43"/>
                  </a:cubicBezTo>
                  <a:cubicBezTo>
                    <a:pt x="718" y="36"/>
                    <a:pt x="689" y="30"/>
                    <a:pt x="660" y="25"/>
                  </a:cubicBezTo>
                  <a:cubicBezTo>
                    <a:pt x="659" y="25"/>
                    <a:pt x="657" y="24"/>
                    <a:pt x="655" y="24"/>
                  </a:cubicBezTo>
                  <a:cubicBezTo>
                    <a:pt x="655" y="24"/>
                    <a:pt x="655" y="24"/>
                    <a:pt x="655" y="24"/>
                  </a:cubicBezTo>
                  <a:cubicBezTo>
                    <a:pt x="597" y="14"/>
                    <a:pt x="538" y="6"/>
                    <a:pt x="478" y="0"/>
                  </a:cubicBezTo>
                  <a:cubicBezTo>
                    <a:pt x="0" y="478"/>
                    <a:pt x="0" y="478"/>
                    <a:pt x="0" y="478"/>
                  </a:cubicBezTo>
                  <a:cubicBezTo>
                    <a:pt x="482" y="961"/>
                    <a:pt x="482" y="961"/>
                    <a:pt x="482" y="961"/>
                  </a:cubicBezTo>
                  <a:cubicBezTo>
                    <a:pt x="584" y="979"/>
                    <a:pt x="683" y="1007"/>
                    <a:pt x="776" y="1045"/>
                  </a:cubicBezTo>
                  <a:close/>
                </a:path>
              </a:pathLst>
            </a:custGeom>
            <a:solidFill>
              <a:srgbClr val="4299D3"/>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23" name="Freeform 50"/>
            <p:cNvSpPr>
              <a:spLocks/>
            </p:cNvSpPr>
            <p:nvPr/>
          </p:nvSpPr>
          <p:spPr bwMode="auto">
            <a:xfrm>
              <a:off x="4202290" y="1590407"/>
              <a:ext cx="2029523" cy="1838980"/>
            </a:xfrm>
            <a:custGeom>
              <a:avLst/>
              <a:gdLst>
                <a:gd name="T0" fmla="*/ 518 w 2616"/>
                <a:gd name="T1" fmla="*/ 1908 h 2370"/>
                <a:gd name="T2" fmla="*/ 953 w 2616"/>
                <a:gd name="T3" fmla="*/ 2370 h 2370"/>
                <a:gd name="T4" fmla="*/ 1839 w 2616"/>
                <a:gd name="T5" fmla="*/ 1047 h 2370"/>
                <a:gd name="T6" fmla="*/ 1839 w 2616"/>
                <a:gd name="T7" fmla="*/ 1047 h 2370"/>
                <a:gd name="T8" fmla="*/ 2132 w 2616"/>
                <a:gd name="T9" fmla="*/ 962 h 2370"/>
                <a:gd name="T10" fmla="*/ 2132 w 2616"/>
                <a:gd name="T11" fmla="*/ 962 h 2370"/>
                <a:gd name="T12" fmla="*/ 2616 w 2616"/>
                <a:gd name="T13" fmla="*/ 478 h 2370"/>
                <a:gd name="T14" fmla="*/ 2138 w 2616"/>
                <a:gd name="T15" fmla="*/ 0 h 2370"/>
                <a:gd name="T16" fmla="*/ 2138 w 2616"/>
                <a:gd name="T17" fmla="*/ 0 h 2370"/>
                <a:gd name="T18" fmla="*/ 1897 w 2616"/>
                <a:gd name="T19" fmla="*/ 37 h 2370"/>
                <a:gd name="T20" fmla="*/ 1897 w 2616"/>
                <a:gd name="T21" fmla="*/ 37 h 2370"/>
                <a:gd name="T22" fmla="*/ 1892 w 2616"/>
                <a:gd name="T23" fmla="*/ 38 h 2370"/>
                <a:gd name="T24" fmla="*/ 1808 w 2616"/>
                <a:gd name="T25" fmla="*/ 58 h 2370"/>
                <a:gd name="T26" fmla="*/ 1783 w 2616"/>
                <a:gd name="T27" fmla="*/ 64 h 2370"/>
                <a:gd name="T28" fmla="*/ 1703 w 2616"/>
                <a:gd name="T29" fmla="*/ 86 h 2370"/>
                <a:gd name="T30" fmla="*/ 1681 w 2616"/>
                <a:gd name="T31" fmla="*/ 93 h 2370"/>
                <a:gd name="T32" fmla="*/ 1643 w 2616"/>
                <a:gd name="T33" fmla="*/ 105 h 2370"/>
                <a:gd name="T34" fmla="*/ 1643 w 2616"/>
                <a:gd name="T35" fmla="*/ 105 h 2370"/>
                <a:gd name="T36" fmla="*/ 0 w 2616"/>
                <a:gd name="T37" fmla="*/ 2370 h 2370"/>
                <a:gd name="T38" fmla="*/ 518 w 2616"/>
                <a:gd name="T39" fmla="*/ 1908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16" h="2370">
                  <a:moveTo>
                    <a:pt x="518" y="1908"/>
                  </a:moveTo>
                  <a:cubicBezTo>
                    <a:pt x="953" y="2370"/>
                    <a:pt x="953" y="2370"/>
                    <a:pt x="953" y="2370"/>
                  </a:cubicBezTo>
                  <a:cubicBezTo>
                    <a:pt x="953" y="1772"/>
                    <a:pt x="1319" y="1261"/>
                    <a:pt x="1839" y="1047"/>
                  </a:cubicBezTo>
                  <a:cubicBezTo>
                    <a:pt x="1839" y="1047"/>
                    <a:pt x="1839" y="1047"/>
                    <a:pt x="1839" y="1047"/>
                  </a:cubicBezTo>
                  <a:cubicBezTo>
                    <a:pt x="1932" y="1009"/>
                    <a:pt x="2030" y="980"/>
                    <a:pt x="2132" y="962"/>
                  </a:cubicBezTo>
                  <a:cubicBezTo>
                    <a:pt x="2132" y="962"/>
                    <a:pt x="2132" y="962"/>
                    <a:pt x="2132" y="962"/>
                  </a:cubicBezTo>
                  <a:cubicBezTo>
                    <a:pt x="2616" y="478"/>
                    <a:pt x="2616" y="478"/>
                    <a:pt x="2616" y="478"/>
                  </a:cubicBezTo>
                  <a:cubicBezTo>
                    <a:pt x="2138" y="0"/>
                    <a:pt x="2138" y="0"/>
                    <a:pt x="2138" y="0"/>
                  </a:cubicBezTo>
                  <a:cubicBezTo>
                    <a:pt x="2138" y="0"/>
                    <a:pt x="2138" y="0"/>
                    <a:pt x="2138" y="0"/>
                  </a:cubicBezTo>
                  <a:cubicBezTo>
                    <a:pt x="2056" y="8"/>
                    <a:pt x="1976" y="21"/>
                    <a:pt x="1897" y="37"/>
                  </a:cubicBezTo>
                  <a:cubicBezTo>
                    <a:pt x="1897" y="37"/>
                    <a:pt x="1897" y="37"/>
                    <a:pt x="1897" y="37"/>
                  </a:cubicBezTo>
                  <a:cubicBezTo>
                    <a:pt x="1895" y="37"/>
                    <a:pt x="1894" y="38"/>
                    <a:pt x="1892" y="38"/>
                  </a:cubicBezTo>
                  <a:cubicBezTo>
                    <a:pt x="1864" y="44"/>
                    <a:pt x="1836" y="51"/>
                    <a:pt x="1808" y="58"/>
                  </a:cubicBezTo>
                  <a:cubicBezTo>
                    <a:pt x="1800" y="60"/>
                    <a:pt x="1791" y="62"/>
                    <a:pt x="1783" y="64"/>
                  </a:cubicBezTo>
                  <a:cubicBezTo>
                    <a:pt x="1756" y="71"/>
                    <a:pt x="1729" y="78"/>
                    <a:pt x="1703" y="86"/>
                  </a:cubicBezTo>
                  <a:cubicBezTo>
                    <a:pt x="1695" y="88"/>
                    <a:pt x="1688" y="91"/>
                    <a:pt x="1681" y="93"/>
                  </a:cubicBezTo>
                  <a:cubicBezTo>
                    <a:pt x="1669" y="97"/>
                    <a:pt x="1656" y="100"/>
                    <a:pt x="1643" y="105"/>
                  </a:cubicBezTo>
                  <a:cubicBezTo>
                    <a:pt x="1643" y="105"/>
                    <a:pt x="1643" y="105"/>
                    <a:pt x="1643" y="105"/>
                  </a:cubicBezTo>
                  <a:cubicBezTo>
                    <a:pt x="689" y="417"/>
                    <a:pt x="0" y="1312"/>
                    <a:pt x="0" y="2370"/>
                  </a:cubicBezTo>
                  <a:lnTo>
                    <a:pt x="518" y="1908"/>
                  </a:lnTo>
                  <a:close/>
                </a:path>
              </a:pathLst>
            </a:custGeom>
            <a:solidFill>
              <a:srgbClr val="F16B3C"/>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sp>
          <p:nvSpPr>
            <p:cNvPr id="24" name="Freeform 51"/>
            <p:cNvSpPr>
              <a:spLocks/>
            </p:cNvSpPr>
            <p:nvPr/>
          </p:nvSpPr>
          <p:spPr bwMode="auto">
            <a:xfrm>
              <a:off x="2898225" y="3070924"/>
              <a:ext cx="2043484" cy="2206751"/>
            </a:xfrm>
            <a:custGeom>
              <a:avLst/>
              <a:gdLst>
                <a:gd name="T0" fmla="*/ 2199 w 2634"/>
                <a:gd name="T1" fmla="*/ 0 h 2844"/>
                <a:gd name="T2" fmla="*/ 1681 w 2634"/>
                <a:gd name="T3" fmla="*/ 462 h 2844"/>
                <a:gd name="T4" fmla="*/ 1681 w 2634"/>
                <a:gd name="T5" fmla="*/ 462 h 2844"/>
                <a:gd name="T6" fmla="*/ 1681 w 2634"/>
                <a:gd name="T7" fmla="*/ 462 h 2844"/>
                <a:gd name="T8" fmla="*/ 251 w 2634"/>
                <a:gd name="T9" fmla="*/ 1891 h 2844"/>
                <a:gd name="T10" fmla="*/ 0 w 2634"/>
                <a:gd name="T11" fmla="*/ 1869 h 2844"/>
                <a:gd name="T12" fmla="*/ 0 w 2634"/>
                <a:gd name="T13" fmla="*/ 1869 h 2844"/>
                <a:gd name="T14" fmla="*/ 484 w 2634"/>
                <a:gd name="T15" fmla="*/ 2354 h 2844"/>
                <a:gd name="T16" fmla="*/ 7 w 2634"/>
                <a:gd name="T17" fmla="*/ 2831 h 2844"/>
                <a:gd name="T18" fmla="*/ 251 w 2634"/>
                <a:gd name="T19" fmla="*/ 2844 h 2844"/>
                <a:gd name="T20" fmla="*/ 251 w 2634"/>
                <a:gd name="T21" fmla="*/ 2844 h 2844"/>
                <a:gd name="T22" fmla="*/ 251 w 2634"/>
                <a:gd name="T23" fmla="*/ 2844 h 2844"/>
                <a:gd name="T24" fmla="*/ 341 w 2634"/>
                <a:gd name="T25" fmla="*/ 2842 h 2844"/>
                <a:gd name="T26" fmla="*/ 357 w 2634"/>
                <a:gd name="T27" fmla="*/ 2842 h 2844"/>
                <a:gd name="T28" fmla="*/ 444 w 2634"/>
                <a:gd name="T29" fmla="*/ 2836 h 2844"/>
                <a:gd name="T30" fmla="*/ 456 w 2634"/>
                <a:gd name="T31" fmla="*/ 2835 h 2844"/>
                <a:gd name="T32" fmla="*/ 537 w 2634"/>
                <a:gd name="T33" fmla="*/ 2827 h 2844"/>
                <a:gd name="T34" fmla="*/ 547 w 2634"/>
                <a:gd name="T35" fmla="*/ 2826 h 2844"/>
                <a:gd name="T36" fmla="*/ 633 w 2634"/>
                <a:gd name="T37" fmla="*/ 2813 h 2844"/>
                <a:gd name="T38" fmla="*/ 647 w 2634"/>
                <a:gd name="T39" fmla="*/ 2811 h 2844"/>
                <a:gd name="T40" fmla="*/ 819 w 2634"/>
                <a:gd name="T41" fmla="*/ 2776 h 2844"/>
                <a:gd name="T42" fmla="*/ 831 w 2634"/>
                <a:gd name="T43" fmla="*/ 2773 h 2844"/>
                <a:gd name="T44" fmla="*/ 915 w 2634"/>
                <a:gd name="T45" fmla="*/ 2750 h 2844"/>
                <a:gd name="T46" fmla="*/ 922 w 2634"/>
                <a:gd name="T47" fmla="*/ 2748 h 2844"/>
                <a:gd name="T48" fmla="*/ 1007 w 2634"/>
                <a:gd name="T49" fmla="*/ 2722 h 2844"/>
                <a:gd name="T50" fmla="*/ 1008 w 2634"/>
                <a:gd name="T51" fmla="*/ 2721 h 2844"/>
                <a:gd name="T52" fmla="*/ 1092 w 2634"/>
                <a:gd name="T53" fmla="*/ 2691 h 2844"/>
                <a:gd name="T54" fmla="*/ 1100 w 2634"/>
                <a:gd name="T55" fmla="*/ 2688 h 2844"/>
                <a:gd name="T56" fmla="*/ 1266 w 2634"/>
                <a:gd name="T57" fmla="*/ 2617 h 2844"/>
                <a:gd name="T58" fmla="*/ 1268 w 2634"/>
                <a:gd name="T59" fmla="*/ 2617 h 2844"/>
                <a:gd name="T60" fmla="*/ 2634 w 2634"/>
                <a:gd name="T61" fmla="*/ 462 h 2844"/>
                <a:gd name="T62" fmla="*/ 2634 w 2634"/>
                <a:gd name="T63" fmla="*/ 462 h 2844"/>
                <a:gd name="T64" fmla="*/ 2199 w 2634"/>
                <a:gd name="T65" fmla="*/ 0 h 2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4" h="2844">
                  <a:moveTo>
                    <a:pt x="2199" y="0"/>
                  </a:moveTo>
                  <a:cubicBezTo>
                    <a:pt x="1681" y="462"/>
                    <a:pt x="1681" y="462"/>
                    <a:pt x="1681" y="462"/>
                  </a:cubicBezTo>
                  <a:cubicBezTo>
                    <a:pt x="1681" y="462"/>
                    <a:pt x="1681" y="462"/>
                    <a:pt x="1681" y="462"/>
                  </a:cubicBezTo>
                  <a:cubicBezTo>
                    <a:pt x="1681" y="462"/>
                    <a:pt x="1681" y="462"/>
                    <a:pt x="1681" y="462"/>
                  </a:cubicBezTo>
                  <a:cubicBezTo>
                    <a:pt x="1681" y="1252"/>
                    <a:pt x="1041" y="1891"/>
                    <a:pt x="251" y="1891"/>
                  </a:cubicBezTo>
                  <a:cubicBezTo>
                    <a:pt x="166" y="1891"/>
                    <a:pt x="82" y="1883"/>
                    <a:pt x="0" y="1869"/>
                  </a:cubicBezTo>
                  <a:cubicBezTo>
                    <a:pt x="0" y="1869"/>
                    <a:pt x="0" y="1869"/>
                    <a:pt x="0" y="1869"/>
                  </a:cubicBezTo>
                  <a:cubicBezTo>
                    <a:pt x="484" y="2354"/>
                    <a:pt x="484" y="2354"/>
                    <a:pt x="484" y="2354"/>
                  </a:cubicBezTo>
                  <a:cubicBezTo>
                    <a:pt x="7" y="2831"/>
                    <a:pt x="7" y="2831"/>
                    <a:pt x="7" y="2831"/>
                  </a:cubicBezTo>
                  <a:cubicBezTo>
                    <a:pt x="87" y="2839"/>
                    <a:pt x="169" y="2844"/>
                    <a:pt x="251" y="2844"/>
                  </a:cubicBezTo>
                  <a:cubicBezTo>
                    <a:pt x="251" y="2844"/>
                    <a:pt x="251" y="2844"/>
                    <a:pt x="251" y="2844"/>
                  </a:cubicBezTo>
                  <a:cubicBezTo>
                    <a:pt x="251" y="2844"/>
                    <a:pt x="251" y="2844"/>
                    <a:pt x="251" y="2844"/>
                  </a:cubicBezTo>
                  <a:cubicBezTo>
                    <a:pt x="281" y="2844"/>
                    <a:pt x="311" y="2843"/>
                    <a:pt x="341" y="2842"/>
                  </a:cubicBezTo>
                  <a:cubicBezTo>
                    <a:pt x="346" y="2842"/>
                    <a:pt x="352" y="2842"/>
                    <a:pt x="357" y="2842"/>
                  </a:cubicBezTo>
                  <a:cubicBezTo>
                    <a:pt x="386" y="2840"/>
                    <a:pt x="415" y="2839"/>
                    <a:pt x="444" y="2836"/>
                  </a:cubicBezTo>
                  <a:cubicBezTo>
                    <a:pt x="448" y="2836"/>
                    <a:pt x="452" y="2836"/>
                    <a:pt x="456" y="2835"/>
                  </a:cubicBezTo>
                  <a:cubicBezTo>
                    <a:pt x="483" y="2833"/>
                    <a:pt x="510" y="2830"/>
                    <a:pt x="537" y="2827"/>
                  </a:cubicBezTo>
                  <a:cubicBezTo>
                    <a:pt x="540" y="2826"/>
                    <a:pt x="544" y="2826"/>
                    <a:pt x="547" y="2826"/>
                  </a:cubicBezTo>
                  <a:cubicBezTo>
                    <a:pt x="576" y="2822"/>
                    <a:pt x="604" y="2818"/>
                    <a:pt x="633" y="2813"/>
                  </a:cubicBezTo>
                  <a:cubicBezTo>
                    <a:pt x="638" y="2813"/>
                    <a:pt x="642" y="2812"/>
                    <a:pt x="647" y="2811"/>
                  </a:cubicBezTo>
                  <a:cubicBezTo>
                    <a:pt x="705" y="2801"/>
                    <a:pt x="763" y="2789"/>
                    <a:pt x="819" y="2776"/>
                  </a:cubicBezTo>
                  <a:cubicBezTo>
                    <a:pt x="823" y="2775"/>
                    <a:pt x="827" y="2774"/>
                    <a:pt x="831" y="2773"/>
                  </a:cubicBezTo>
                  <a:cubicBezTo>
                    <a:pt x="859" y="2766"/>
                    <a:pt x="887" y="2758"/>
                    <a:pt x="915" y="2750"/>
                  </a:cubicBezTo>
                  <a:cubicBezTo>
                    <a:pt x="917" y="2749"/>
                    <a:pt x="920" y="2749"/>
                    <a:pt x="922" y="2748"/>
                  </a:cubicBezTo>
                  <a:cubicBezTo>
                    <a:pt x="951" y="2740"/>
                    <a:pt x="979" y="2731"/>
                    <a:pt x="1007" y="2722"/>
                  </a:cubicBezTo>
                  <a:cubicBezTo>
                    <a:pt x="1007" y="2722"/>
                    <a:pt x="1007" y="2721"/>
                    <a:pt x="1008" y="2721"/>
                  </a:cubicBezTo>
                  <a:cubicBezTo>
                    <a:pt x="1036" y="2712"/>
                    <a:pt x="1064" y="2702"/>
                    <a:pt x="1092" y="2691"/>
                  </a:cubicBezTo>
                  <a:cubicBezTo>
                    <a:pt x="1095" y="2690"/>
                    <a:pt x="1097" y="2689"/>
                    <a:pt x="1100" y="2688"/>
                  </a:cubicBezTo>
                  <a:cubicBezTo>
                    <a:pt x="1156" y="2667"/>
                    <a:pt x="1212" y="2643"/>
                    <a:pt x="1266" y="2617"/>
                  </a:cubicBezTo>
                  <a:cubicBezTo>
                    <a:pt x="1267" y="2617"/>
                    <a:pt x="1267" y="2617"/>
                    <a:pt x="1268" y="2617"/>
                  </a:cubicBezTo>
                  <a:cubicBezTo>
                    <a:pt x="2075" y="2235"/>
                    <a:pt x="2634" y="1414"/>
                    <a:pt x="2634" y="462"/>
                  </a:cubicBezTo>
                  <a:cubicBezTo>
                    <a:pt x="2634" y="462"/>
                    <a:pt x="2634" y="462"/>
                    <a:pt x="2634" y="462"/>
                  </a:cubicBezTo>
                  <a:lnTo>
                    <a:pt x="2199" y="0"/>
                  </a:lnTo>
                  <a:close/>
                </a:path>
              </a:pathLst>
            </a:custGeom>
            <a:solidFill>
              <a:srgbClr val="2C2E34"/>
            </a:solidFill>
            <a:ln w="254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ea typeface="Arial" charset="0"/>
                <a:cs typeface="Arial" charset="0"/>
              </a:endParaRPr>
            </a:p>
          </p:txBody>
        </p:sp>
      </p:grpSp>
      <p:grpSp>
        <p:nvGrpSpPr>
          <p:cNvPr id="66" name="Group 65"/>
          <p:cNvGrpSpPr/>
          <p:nvPr/>
        </p:nvGrpSpPr>
        <p:grpSpPr>
          <a:xfrm>
            <a:off x="-34551" y="874880"/>
            <a:ext cx="4019699" cy="655963"/>
            <a:chOff x="-34551" y="874880"/>
            <a:chExt cx="4019699" cy="655963"/>
          </a:xfrm>
        </p:grpSpPr>
        <p:grpSp>
          <p:nvGrpSpPr>
            <p:cNvPr id="25" name="Group 24"/>
            <p:cNvGrpSpPr/>
            <p:nvPr/>
          </p:nvGrpSpPr>
          <p:grpSpPr>
            <a:xfrm>
              <a:off x="1909450" y="897150"/>
              <a:ext cx="2075698" cy="633693"/>
              <a:chOff x="2305783" y="1340584"/>
              <a:chExt cx="2341783" cy="501155"/>
            </a:xfrm>
          </p:grpSpPr>
          <p:sp>
            <p:nvSpPr>
              <p:cNvPr id="26" name="Rectangle 25"/>
              <p:cNvSpPr/>
              <p:nvPr/>
            </p:nvSpPr>
            <p:spPr>
              <a:xfrm>
                <a:off x="2307566" y="1443728"/>
                <a:ext cx="2340000" cy="18000"/>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7" name="Rectangle 26"/>
              <p:cNvSpPr/>
              <p:nvPr/>
            </p:nvSpPr>
            <p:spPr>
              <a:xfrm rot="16200000">
                <a:off x="4444060" y="1638233"/>
                <a:ext cx="389012" cy="18000"/>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8" name="Rectangle 27"/>
              <p:cNvSpPr/>
              <p:nvPr/>
            </p:nvSpPr>
            <p:spPr>
              <a:xfrm rot="16200000">
                <a:off x="2135373" y="1510994"/>
                <a:ext cx="358820" cy="18000"/>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45" name="TextBox 44"/>
            <p:cNvSpPr txBox="1"/>
            <p:nvPr/>
          </p:nvSpPr>
          <p:spPr>
            <a:xfrm>
              <a:off x="-34551" y="874880"/>
              <a:ext cx="1802242" cy="523220"/>
            </a:xfrm>
            <a:prstGeom prst="rect">
              <a:avLst/>
            </a:prstGeom>
            <a:noFill/>
          </p:spPr>
          <p:txBody>
            <a:bodyPr wrap="square" rtlCol="0">
              <a:spAutoFit/>
            </a:bodyPr>
            <a:lstStyle/>
            <a:p>
              <a:pPr algn="r"/>
              <a:r>
                <a:rPr lang="en-US" sz="1400" dirty="0" smtClean="0">
                  <a:ea typeface="Arial" charset="0"/>
                  <a:cs typeface="Arial" charset="0"/>
                </a:rPr>
                <a:t>Service design</a:t>
              </a:r>
            </a:p>
            <a:p>
              <a:pPr algn="r"/>
              <a:r>
                <a:rPr lang="en-US" sz="1400" dirty="0" smtClean="0">
                  <a:ea typeface="Arial" charset="0"/>
                  <a:cs typeface="Arial" charset="0"/>
                </a:rPr>
                <a:t>Test design</a:t>
              </a:r>
            </a:p>
          </p:txBody>
        </p:sp>
        <p:sp>
          <p:nvSpPr>
            <p:cNvPr id="46" name="Rectangle 45"/>
            <p:cNvSpPr>
              <a:spLocks noChangeAspect="1"/>
            </p:cNvSpPr>
            <p:nvPr/>
          </p:nvSpPr>
          <p:spPr>
            <a:xfrm>
              <a:off x="1770199" y="1013625"/>
              <a:ext cx="50400" cy="50400"/>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7" name="Rectangle 46"/>
            <p:cNvSpPr>
              <a:spLocks noChangeAspect="1"/>
            </p:cNvSpPr>
            <p:nvPr/>
          </p:nvSpPr>
          <p:spPr>
            <a:xfrm>
              <a:off x="1770199" y="1235762"/>
              <a:ext cx="50400" cy="50400"/>
            </a:xfrm>
            <a:prstGeom prst="rect">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48" name="Rectangle 47"/>
          <p:cNvSpPr/>
          <p:nvPr/>
        </p:nvSpPr>
        <p:spPr>
          <a:xfrm>
            <a:off x="2159974" y="1624121"/>
            <a:ext cx="2334062" cy="2334062"/>
          </a:xfrm>
          <a:prstGeom prst="rect">
            <a:avLst/>
          </a:prstGeom>
          <a:noFill/>
        </p:spPr>
        <p:txBody>
          <a:bodyPr wrap="none" lIns="91440" tIns="45720" rIns="91440" bIns="45720">
            <a:prstTxWarp prst="textButton">
              <a:avLst/>
            </a:prstTxWarp>
            <a:spAutoFit/>
          </a:bodyPr>
          <a:lstStyle/>
          <a:p>
            <a:pPr algn="ctr"/>
            <a:r>
              <a:rPr lang="en-US" sz="1200" b="1" cap="none" spc="0" dirty="0" smtClean="0">
                <a:ln w="0"/>
                <a:solidFill>
                  <a:schemeClr val="bg1"/>
                </a:solidFill>
                <a:ea typeface="Arial" charset="0"/>
                <a:cs typeface="Arial" charset="0"/>
              </a:rPr>
              <a:t>        CREATE                               PLAN                  </a:t>
            </a:r>
            <a:endParaRPr lang="en-US" sz="1200" b="1" cap="none" spc="0" dirty="0">
              <a:ln w="0"/>
              <a:solidFill>
                <a:schemeClr val="bg1"/>
              </a:solidFill>
              <a:ea typeface="Arial" charset="0"/>
              <a:cs typeface="Arial" charset="0"/>
            </a:endParaRPr>
          </a:p>
        </p:txBody>
      </p:sp>
      <p:sp>
        <p:nvSpPr>
          <p:cNvPr id="49" name="Rectangle 48"/>
          <p:cNvSpPr/>
          <p:nvPr/>
        </p:nvSpPr>
        <p:spPr>
          <a:xfrm rot="20617592">
            <a:off x="2113811" y="1579202"/>
            <a:ext cx="2423900" cy="2423900"/>
          </a:xfrm>
          <a:prstGeom prst="rect">
            <a:avLst/>
          </a:prstGeom>
          <a:noFill/>
        </p:spPr>
        <p:txBody>
          <a:bodyPr wrap="none" lIns="91440" tIns="45720" rIns="91440" bIns="45720">
            <a:prstTxWarp prst="textArchDown">
              <a:avLst/>
            </a:prstTxWarp>
            <a:spAutoFit/>
          </a:bodyPr>
          <a:lstStyle/>
          <a:p>
            <a:pPr algn="ctr"/>
            <a:r>
              <a:rPr lang="en-US" sz="1200" b="1" cap="none" spc="0" dirty="0" smtClean="0">
                <a:ln w="0"/>
                <a:solidFill>
                  <a:schemeClr val="bg1"/>
                </a:solidFill>
                <a:ea typeface="Arial" charset="0"/>
                <a:cs typeface="Arial" charset="0"/>
              </a:rPr>
              <a:t>VERIFY                                     PACKAGE                  </a:t>
            </a:r>
            <a:endParaRPr lang="en-US" sz="1200" b="1" cap="none" spc="0" dirty="0">
              <a:ln w="0"/>
              <a:solidFill>
                <a:schemeClr val="bg1"/>
              </a:solidFill>
              <a:ea typeface="Arial" charset="0"/>
              <a:cs typeface="Arial" charset="0"/>
            </a:endParaRPr>
          </a:p>
        </p:txBody>
      </p:sp>
      <p:sp>
        <p:nvSpPr>
          <p:cNvPr id="50" name="Rectangle 49"/>
          <p:cNvSpPr/>
          <p:nvPr/>
        </p:nvSpPr>
        <p:spPr>
          <a:xfrm rot="21111256">
            <a:off x="4526989" y="1634642"/>
            <a:ext cx="2306102" cy="2306102"/>
          </a:xfrm>
          <a:prstGeom prst="rect">
            <a:avLst/>
          </a:prstGeom>
          <a:noFill/>
        </p:spPr>
        <p:txBody>
          <a:bodyPr wrap="none" lIns="91440" tIns="45720" rIns="91440" bIns="45720">
            <a:prstTxWarp prst="textButton">
              <a:avLst/>
            </a:prstTxWarp>
            <a:spAutoFit/>
          </a:bodyPr>
          <a:lstStyle/>
          <a:p>
            <a:pPr algn="ctr"/>
            <a:r>
              <a:rPr lang="en-US" sz="1200" b="1" cap="none" spc="0" dirty="0" smtClean="0">
                <a:ln w="0"/>
                <a:solidFill>
                  <a:schemeClr val="bg1"/>
                </a:solidFill>
                <a:ea typeface="Arial" charset="0"/>
                <a:cs typeface="Arial" charset="0"/>
              </a:rPr>
              <a:t>              </a:t>
            </a:r>
            <a:r>
              <a:rPr lang="en-US" sz="1200" b="1" cap="none" spc="0" smtClean="0">
                <a:ln w="0"/>
                <a:solidFill>
                  <a:schemeClr val="bg1"/>
                </a:solidFill>
                <a:ea typeface="Arial" charset="0"/>
                <a:cs typeface="Arial" charset="0"/>
              </a:rPr>
              <a:t>RELEASE                              CONFIGURE</a:t>
            </a:r>
            <a:endParaRPr lang="en-US" sz="1200" b="1" cap="none" spc="0" dirty="0">
              <a:ln w="0"/>
              <a:solidFill>
                <a:schemeClr val="bg1"/>
              </a:solidFill>
              <a:ea typeface="Arial" charset="0"/>
              <a:cs typeface="Arial" charset="0"/>
            </a:endParaRPr>
          </a:p>
        </p:txBody>
      </p:sp>
      <p:sp>
        <p:nvSpPr>
          <p:cNvPr id="51" name="Rectangle 50"/>
          <p:cNvSpPr/>
          <p:nvPr/>
        </p:nvSpPr>
        <p:spPr>
          <a:xfrm rot="20617592">
            <a:off x="4433109" y="1579201"/>
            <a:ext cx="2423900" cy="2423900"/>
          </a:xfrm>
          <a:prstGeom prst="rect">
            <a:avLst/>
          </a:prstGeom>
          <a:noFill/>
        </p:spPr>
        <p:txBody>
          <a:bodyPr wrap="none" lIns="91440" tIns="45720" rIns="91440" bIns="45720">
            <a:prstTxWarp prst="textArchDown">
              <a:avLst/>
            </a:prstTxWarp>
            <a:spAutoFit/>
          </a:bodyPr>
          <a:lstStyle/>
          <a:p>
            <a:pPr algn="ctr"/>
            <a:r>
              <a:rPr lang="en-US" sz="1200" b="1" cap="none" spc="0" dirty="0" smtClean="0">
                <a:ln w="0"/>
                <a:solidFill>
                  <a:schemeClr val="bg1"/>
                </a:solidFill>
                <a:ea typeface="Arial" charset="0"/>
                <a:cs typeface="Arial" charset="0"/>
              </a:rPr>
              <a:t>                                               MONITOR                  </a:t>
            </a:r>
            <a:endParaRPr lang="en-US" sz="1200" b="1" cap="none" spc="0" dirty="0">
              <a:ln w="0"/>
              <a:solidFill>
                <a:schemeClr val="bg1"/>
              </a:solidFill>
              <a:ea typeface="Arial" charset="0"/>
              <a:cs typeface="Arial" charset="0"/>
            </a:endParaRPr>
          </a:p>
        </p:txBody>
      </p:sp>
      <p:grpSp>
        <p:nvGrpSpPr>
          <p:cNvPr id="68" name="Group 67"/>
          <p:cNvGrpSpPr/>
          <p:nvPr/>
        </p:nvGrpSpPr>
        <p:grpSpPr>
          <a:xfrm>
            <a:off x="-276816" y="1702818"/>
            <a:ext cx="2307162" cy="954107"/>
            <a:chOff x="-276816" y="1702818"/>
            <a:chExt cx="2307162" cy="954107"/>
          </a:xfrm>
        </p:grpSpPr>
        <p:grpSp>
          <p:nvGrpSpPr>
            <p:cNvPr id="29" name="Group 28"/>
            <p:cNvGrpSpPr/>
            <p:nvPr/>
          </p:nvGrpSpPr>
          <p:grpSpPr>
            <a:xfrm>
              <a:off x="1711251" y="1807157"/>
              <a:ext cx="319095" cy="824400"/>
              <a:chOff x="2307565" y="2118053"/>
              <a:chExt cx="385200" cy="824400"/>
            </a:xfrm>
          </p:grpSpPr>
          <p:sp>
            <p:nvSpPr>
              <p:cNvPr id="30" name="Rectangle 29"/>
              <p:cNvSpPr/>
              <p:nvPr/>
            </p:nvSpPr>
            <p:spPr>
              <a:xfrm rot="16200000">
                <a:off x="1904365" y="2521253"/>
                <a:ext cx="824400" cy="18000"/>
              </a:xfrm>
              <a:prstGeom prst="rect">
                <a:avLst/>
              </a:prstGeom>
              <a:solidFill>
                <a:schemeClr val="accent6"/>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1" name="Rectangle 30"/>
              <p:cNvSpPr/>
              <p:nvPr/>
            </p:nvSpPr>
            <p:spPr>
              <a:xfrm>
                <a:off x="2307565" y="2565640"/>
                <a:ext cx="385200" cy="18000"/>
              </a:xfrm>
              <a:prstGeom prst="rect">
                <a:avLst/>
              </a:prstGeom>
              <a:solidFill>
                <a:schemeClr val="accent6"/>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52" name="TextBox 51"/>
            <p:cNvSpPr txBox="1"/>
            <p:nvPr/>
          </p:nvSpPr>
          <p:spPr>
            <a:xfrm>
              <a:off x="-276816" y="1702818"/>
              <a:ext cx="1800271" cy="954107"/>
            </a:xfrm>
            <a:prstGeom prst="rect">
              <a:avLst/>
            </a:prstGeom>
            <a:noFill/>
          </p:spPr>
          <p:txBody>
            <a:bodyPr wrap="square" rtlCol="0">
              <a:spAutoFit/>
            </a:bodyPr>
            <a:lstStyle/>
            <a:p>
              <a:pPr algn="r"/>
              <a:r>
                <a:rPr lang="en-US" sz="1400" dirty="0" smtClean="0">
                  <a:ea typeface="Arial" charset="0"/>
                  <a:cs typeface="Arial" charset="0"/>
                </a:rPr>
                <a:t>Service model</a:t>
              </a:r>
            </a:p>
            <a:p>
              <a:pPr algn="r"/>
              <a:r>
                <a:rPr lang="en-US" sz="1400" dirty="0" smtClean="0">
                  <a:ea typeface="Arial" charset="0"/>
                  <a:cs typeface="Arial" charset="0"/>
                </a:rPr>
                <a:t>Service logic</a:t>
              </a:r>
            </a:p>
            <a:p>
              <a:pPr algn="r"/>
              <a:r>
                <a:rPr lang="en-US" sz="1400" dirty="0" err="1" smtClean="0">
                  <a:ea typeface="Arial" charset="0"/>
                  <a:cs typeface="Arial" charset="0"/>
                </a:rPr>
                <a:t>Netrounds</a:t>
              </a:r>
              <a:endParaRPr lang="en-US" sz="1400" dirty="0">
                <a:ea typeface="Arial" charset="0"/>
                <a:cs typeface="Arial" charset="0"/>
              </a:endParaRPr>
            </a:p>
            <a:p>
              <a:pPr algn="r"/>
              <a:r>
                <a:rPr lang="en-US" sz="1400" dirty="0" smtClean="0">
                  <a:ea typeface="Arial" charset="0"/>
                  <a:cs typeface="Arial" charset="0"/>
                </a:rPr>
                <a:t>templates</a:t>
              </a:r>
            </a:p>
          </p:txBody>
        </p:sp>
        <p:sp>
          <p:nvSpPr>
            <p:cNvPr id="55" name="Rectangle 54"/>
            <p:cNvSpPr>
              <a:spLocks noChangeAspect="1"/>
            </p:cNvSpPr>
            <p:nvPr/>
          </p:nvSpPr>
          <p:spPr>
            <a:xfrm>
              <a:off x="1524509" y="1848600"/>
              <a:ext cx="50400" cy="50400"/>
            </a:xfrm>
            <a:prstGeom prst="rect">
              <a:avLst/>
            </a:prstGeom>
            <a:solidFill>
              <a:schemeClr val="accent6"/>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6" name="Rectangle 55"/>
            <p:cNvSpPr>
              <a:spLocks noChangeAspect="1"/>
            </p:cNvSpPr>
            <p:nvPr/>
          </p:nvSpPr>
          <p:spPr>
            <a:xfrm>
              <a:off x="1524509" y="2080527"/>
              <a:ext cx="50400" cy="50400"/>
            </a:xfrm>
            <a:prstGeom prst="rect">
              <a:avLst/>
            </a:prstGeom>
            <a:solidFill>
              <a:schemeClr val="accent6"/>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7" name="Rectangle 56"/>
            <p:cNvSpPr>
              <a:spLocks noChangeAspect="1"/>
            </p:cNvSpPr>
            <p:nvPr/>
          </p:nvSpPr>
          <p:spPr>
            <a:xfrm>
              <a:off x="1524509" y="2311602"/>
              <a:ext cx="50400" cy="50400"/>
            </a:xfrm>
            <a:prstGeom prst="rect">
              <a:avLst/>
            </a:prstGeom>
            <a:solidFill>
              <a:schemeClr val="accent6"/>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grpSp>
        <p:nvGrpSpPr>
          <p:cNvPr id="69" name="Group 68"/>
          <p:cNvGrpSpPr/>
          <p:nvPr/>
        </p:nvGrpSpPr>
        <p:grpSpPr>
          <a:xfrm>
            <a:off x="18288" y="3049471"/>
            <a:ext cx="2012058" cy="523220"/>
            <a:chOff x="18288" y="3049471"/>
            <a:chExt cx="2012058" cy="523220"/>
          </a:xfrm>
        </p:grpSpPr>
        <p:grpSp>
          <p:nvGrpSpPr>
            <p:cNvPr id="32" name="Group 31"/>
            <p:cNvGrpSpPr/>
            <p:nvPr/>
          </p:nvGrpSpPr>
          <p:grpSpPr>
            <a:xfrm>
              <a:off x="1692485" y="3134134"/>
              <a:ext cx="337861" cy="358530"/>
              <a:chOff x="2305783" y="3445030"/>
              <a:chExt cx="386982" cy="358530"/>
            </a:xfrm>
          </p:grpSpPr>
          <p:sp>
            <p:nvSpPr>
              <p:cNvPr id="33" name="Rectangle 32"/>
              <p:cNvSpPr/>
              <p:nvPr/>
            </p:nvSpPr>
            <p:spPr>
              <a:xfrm rot="16200000" flipV="1">
                <a:off x="2135518" y="3615295"/>
                <a:ext cx="358530" cy="18000"/>
              </a:xfrm>
              <a:prstGeom prst="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4" name="Rectangle 33"/>
              <p:cNvSpPr/>
              <p:nvPr/>
            </p:nvSpPr>
            <p:spPr>
              <a:xfrm>
                <a:off x="2307565" y="3613121"/>
                <a:ext cx="385200" cy="18000"/>
              </a:xfrm>
              <a:prstGeom prst="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53" name="TextBox 52"/>
            <p:cNvSpPr txBox="1"/>
            <p:nvPr/>
          </p:nvSpPr>
          <p:spPr>
            <a:xfrm>
              <a:off x="18288" y="3049471"/>
              <a:ext cx="1508240" cy="523220"/>
            </a:xfrm>
            <a:prstGeom prst="rect">
              <a:avLst/>
            </a:prstGeom>
            <a:noFill/>
          </p:spPr>
          <p:txBody>
            <a:bodyPr wrap="square" rtlCol="0">
              <a:spAutoFit/>
            </a:bodyPr>
            <a:lstStyle/>
            <a:p>
              <a:pPr algn="r"/>
              <a:r>
                <a:rPr lang="en-US" sz="1400" dirty="0" smtClean="0">
                  <a:ea typeface="Arial" charset="0"/>
                  <a:cs typeface="Arial" charset="0"/>
                </a:rPr>
                <a:t>Execute </a:t>
              </a:r>
            </a:p>
            <a:p>
              <a:pPr algn="r"/>
              <a:r>
                <a:rPr lang="en-US" sz="1400" dirty="0" smtClean="0">
                  <a:ea typeface="Arial" charset="0"/>
                  <a:cs typeface="Arial" charset="0"/>
                </a:rPr>
                <a:t>service tests</a:t>
              </a:r>
            </a:p>
          </p:txBody>
        </p:sp>
        <p:sp>
          <p:nvSpPr>
            <p:cNvPr id="58" name="Rectangle 57"/>
            <p:cNvSpPr>
              <a:spLocks noChangeAspect="1"/>
            </p:cNvSpPr>
            <p:nvPr/>
          </p:nvSpPr>
          <p:spPr>
            <a:xfrm>
              <a:off x="1529758" y="3196229"/>
              <a:ext cx="50400" cy="50400"/>
            </a:xfrm>
            <a:prstGeom prst="rect">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grpSp>
        <p:nvGrpSpPr>
          <p:cNvPr id="70" name="Group 69"/>
          <p:cNvGrpSpPr/>
          <p:nvPr/>
        </p:nvGrpSpPr>
        <p:grpSpPr>
          <a:xfrm>
            <a:off x="-55637" y="3854755"/>
            <a:ext cx="4040785" cy="738664"/>
            <a:chOff x="-55637" y="3854755"/>
            <a:chExt cx="4040785" cy="738664"/>
          </a:xfrm>
        </p:grpSpPr>
        <p:grpSp>
          <p:nvGrpSpPr>
            <p:cNvPr id="35" name="Group 34"/>
            <p:cNvGrpSpPr/>
            <p:nvPr/>
          </p:nvGrpSpPr>
          <p:grpSpPr>
            <a:xfrm>
              <a:off x="1909451" y="3898225"/>
              <a:ext cx="2075697" cy="648629"/>
              <a:chOff x="2305783" y="4209121"/>
              <a:chExt cx="2341783" cy="648629"/>
            </a:xfrm>
            <a:solidFill>
              <a:schemeClr val="tx1"/>
            </a:solidFill>
          </p:grpSpPr>
          <p:sp>
            <p:nvSpPr>
              <p:cNvPr id="36" name="Rectangle 35"/>
              <p:cNvSpPr/>
              <p:nvPr/>
            </p:nvSpPr>
            <p:spPr>
              <a:xfrm rot="10800000">
                <a:off x="2305783" y="4733356"/>
                <a:ext cx="2340000" cy="18000"/>
              </a:xfrm>
              <a:prstGeom prst="rect">
                <a:avLst/>
              </a:prstGeom>
              <a:gr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7" name="Rectangle 36"/>
              <p:cNvSpPr/>
              <p:nvPr/>
            </p:nvSpPr>
            <p:spPr>
              <a:xfrm rot="5400000">
                <a:off x="1990468" y="4524436"/>
                <a:ext cx="648629" cy="18000"/>
              </a:xfrm>
              <a:prstGeom prst="rect">
                <a:avLst/>
              </a:prstGeom>
              <a:gr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8" name="Rectangle 37"/>
              <p:cNvSpPr/>
              <p:nvPr/>
            </p:nvSpPr>
            <p:spPr>
              <a:xfrm rot="5400000">
                <a:off x="4459156" y="4562947"/>
                <a:ext cx="358820" cy="18000"/>
              </a:xfrm>
              <a:prstGeom prst="rect">
                <a:avLst/>
              </a:prstGeom>
              <a:gr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54" name="TextBox 53"/>
            <p:cNvSpPr txBox="1"/>
            <p:nvPr/>
          </p:nvSpPr>
          <p:spPr>
            <a:xfrm>
              <a:off x="-55637" y="3854755"/>
              <a:ext cx="1800161" cy="738664"/>
            </a:xfrm>
            <a:prstGeom prst="rect">
              <a:avLst/>
            </a:prstGeom>
            <a:noFill/>
          </p:spPr>
          <p:txBody>
            <a:bodyPr wrap="square" rtlCol="0">
              <a:spAutoFit/>
            </a:bodyPr>
            <a:lstStyle/>
            <a:p>
              <a:pPr algn="r"/>
              <a:r>
                <a:rPr lang="en-US" sz="1400" dirty="0" smtClean="0">
                  <a:ea typeface="Arial" charset="0"/>
                  <a:cs typeface="Arial" charset="0"/>
                </a:rPr>
                <a:t>NSO package</a:t>
              </a:r>
            </a:p>
            <a:p>
              <a:pPr algn="r"/>
              <a:r>
                <a:rPr lang="en-US" sz="1400" dirty="0" smtClean="0">
                  <a:ea typeface="Arial" charset="0"/>
                  <a:cs typeface="Arial" charset="0"/>
                </a:rPr>
                <a:t>Publish </a:t>
              </a:r>
              <a:r>
                <a:rPr lang="en-US" sz="1400" dirty="0" err="1" smtClean="0">
                  <a:ea typeface="Arial" charset="0"/>
                  <a:cs typeface="Arial" charset="0"/>
                </a:rPr>
                <a:t>Netrounds</a:t>
              </a:r>
              <a:endParaRPr lang="en-US" sz="1400" dirty="0" smtClean="0">
                <a:ea typeface="Arial" charset="0"/>
                <a:cs typeface="Arial" charset="0"/>
              </a:endParaRPr>
            </a:p>
            <a:p>
              <a:pPr algn="r"/>
              <a:r>
                <a:rPr lang="en-US" sz="1400" dirty="0" smtClean="0">
                  <a:ea typeface="Arial" charset="0"/>
                  <a:cs typeface="Arial" charset="0"/>
                </a:rPr>
                <a:t>template</a:t>
              </a:r>
            </a:p>
          </p:txBody>
        </p:sp>
        <p:sp>
          <p:nvSpPr>
            <p:cNvPr id="59" name="Rectangle 58"/>
            <p:cNvSpPr>
              <a:spLocks noChangeAspect="1"/>
            </p:cNvSpPr>
            <p:nvPr/>
          </p:nvSpPr>
          <p:spPr>
            <a:xfrm>
              <a:off x="1748875" y="3998804"/>
              <a:ext cx="50400" cy="50400"/>
            </a:xfrm>
            <a:prstGeom prst="rect">
              <a:avLst/>
            </a:prstGeom>
            <a:solidFill>
              <a:schemeClr val="accent3"/>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0" name="Rectangle 59"/>
            <p:cNvSpPr>
              <a:spLocks noChangeAspect="1"/>
            </p:cNvSpPr>
            <p:nvPr/>
          </p:nvSpPr>
          <p:spPr>
            <a:xfrm>
              <a:off x="1748875" y="4223101"/>
              <a:ext cx="50400" cy="50400"/>
            </a:xfrm>
            <a:prstGeom prst="rect">
              <a:avLst/>
            </a:prstGeom>
            <a:solidFill>
              <a:schemeClr val="accent3"/>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grpSp>
        <p:nvGrpSpPr>
          <p:cNvPr id="71" name="Group 70"/>
          <p:cNvGrpSpPr/>
          <p:nvPr/>
        </p:nvGrpSpPr>
        <p:grpSpPr>
          <a:xfrm>
            <a:off x="6472095" y="1019465"/>
            <a:ext cx="2511031" cy="1169551"/>
            <a:chOff x="6472095" y="1019465"/>
            <a:chExt cx="2511031" cy="1169551"/>
          </a:xfrm>
        </p:grpSpPr>
        <p:grpSp>
          <p:nvGrpSpPr>
            <p:cNvPr id="39" name="Group 38"/>
            <p:cNvGrpSpPr/>
            <p:nvPr/>
          </p:nvGrpSpPr>
          <p:grpSpPr>
            <a:xfrm>
              <a:off x="6472095" y="1036486"/>
              <a:ext cx="778218" cy="1062329"/>
              <a:chOff x="7134513" y="1347382"/>
              <a:chExt cx="884676" cy="1062329"/>
            </a:xfrm>
            <a:solidFill>
              <a:schemeClr val="accent1"/>
            </a:solidFill>
          </p:grpSpPr>
          <p:sp>
            <p:nvSpPr>
              <p:cNvPr id="40" name="Rectangle 39"/>
              <p:cNvSpPr/>
              <p:nvPr/>
            </p:nvSpPr>
            <p:spPr>
              <a:xfrm rot="16200000" flipV="1">
                <a:off x="7479024" y="1869547"/>
                <a:ext cx="1062329" cy="18000"/>
              </a:xfrm>
              <a:prstGeom prst="rect">
                <a:avLst/>
              </a:prstGeom>
              <a:gr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1" name="Rectangle 40"/>
              <p:cNvSpPr/>
              <p:nvPr/>
            </p:nvSpPr>
            <p:spPr>
              <a:xfrm>
                <a:off x="7134513" y="1870425"/>
                <a:ext cx="884675" cy="18000"/>
              </a:xfrm>
              <a:prstGeom prst="rect">
                <a:avLst/>
              </a:prstGeom>
              <a:gr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61" name="TextBox 60"/>
            <p:cNvSpPr txBox="1"/>
            <p:nvPr/>
          </p:nvSpPr>
          <p:spPr>
            <a:xfrm>
              <a:off x="7348148" y="1019465"/>
              <a:ext cx="1634978" cy="1169551"/>
            </a:xfrm>
            <a:prstGeom prst="rect">
              <a:avLst/>
            </a:prstGeom>
            <a:noFill/>
          </p:spPr>
          <p:txBody>
            <a:bodyPr wrap="square" lIns="0" rIns="90000" rtlCol="0">
              <a:spAutoFit/>
            </a:bodyPr>
            <a:lstStyle/>
            <a:p>
              <a:pPr marL="182563" indent="-173038">
                <a:buClr>
                  <a:schemeClr val="tx2"/>
                </a:buClr>
                <a:buFont typeface="Wingdings" charset="2"/>
                <a:buChar char="§"/>
              </a:pPr>
              <a:r>
                <a:rPr lang="en-US" sz="1400" dirty="0">
                  <a:ea typeface="Arial" charset="0"/>
                  <a:cs typeface="Arial" charset="0"/>
                </a:rPr>
                <a:t>Create, </a:t>
              </a:r>
              <a:r>
                <a:rPr lang="en-US" sz="1400" dirty="0" smtClean="0">
                  <a:ea typeface="Arial" charset="0"/>
                  <a:cs typeface="Arial" charset="0"/>
                </a:rPr>
                <a:t>modify &amp; </a:t>
              </a:r>
              <a:r>
                <a:rPr lang="en-US" sz="1400" dirty="0">
                  <a:ea typeface="Arial" charset="0"/>
                  <a:cs typeface="Arial" charset="0"/>
                </a:rPr>
                <a:t>delete </a:t>
              </a:r>
              <a:r>
                <a:rPr lang="en-US" sz="1400" dirty="0" smtClean="0">
                  <a:ea typeface="Arial" charset="0"/>
                  <a:cs typeface="Arial" charset="0"/>
                </a:rPr>
                <a:t>service instance</a:t>
              </a:r>
            </a:p>
            <a:p>
              <a:pPr marL="182563" indent="-173038">
                <a:buClr>
                  <a:schemeClr val="tx2"/>
                </a:buClr>
                <a:buFont typeface="Wingdings" charset="2"/>
                <a:buChar char="§"/>
              </a:pPr>
              <a:r>
                <a:rPr lang="en-US" sz="1400" dirty="0">
                  <a:ea typeface="Arial" charset="0"/>
                  <a:cs typeface="Arial" charset="0"/>
                </a:rPr>
                <a:t>Run </a:t>
              </a:r>
              <a:r>
                <a:rPr lang="en-US" sz="1400" dirty="0" smtClean="0">
                  <a:ea typeface="Arial" charset="0"/>
                  <a:cs typeface="Arial" charset="0"/>
                </a:rPr>
                <a:t>activation tests</a:t>
              </a:r>
            </a:p>
          </p:txBody>
        </p:sp>
      </p:grpSp>
      <p:grpSp>
        <p:nvGrpSpPr>
          <p:cNvPr id="72" name="Group 71"/>
          <p:cNvGrpSpPr/>
          <p:nvPr/>
        </p:nvGrpSpPr>
        <p:grpSpPr>
          <a:xfrm>
            <a:off x="6365704" y="2946414"/>
            <a:ext cx="2734958" cy="1600438"/>
            <a:chOff x="6365704" y="2946414"/>
            <a:chExt cx="2734958" cy="1600438"/>
          </a:xfrm>
        </p:grpSpPr>
        <p:grpSp>
          <p:nvGrpSpPr>
            <p:cNvPr id="42" name="Group 41"/>
            <p:cNvGrpSpPr/>
            <p:nvPr/>
          </p:nvGrpSpPr>
          <p:grpSpPr>
            <a:xfrm>
              <a:off x="6365704" y="3042052"/>
              <a:ext cx="900973" cy="1504800"/>
              <a:chOff x="7028122" y="3352948"/>
              <a:chExt cx="991066" cy="1504800"/>
            </a:xfrm>
            <a:solidFill>
              <a:schemeClr val="accent4"/>
            </a:solidFill>
          </p:grpSpPr>
          <p:sp>
            <p:nvSpPr>
              <p:cNvPr id="43" name="Rectangle 42"/>
              <p:cNvSpPr/>
              <p:nvPr/>
            </p:nvSpPr>
            <p:spPr>
              <a:xfrm rot="16200000" flipV="1">
                <a:off x="7257788" y="4096348"/>
                <a:ext cx="1504800" cy="18000"/>
              </a:xfrm>
              <a:prstGeom prst="rect">
                <a:avLst/>
              </a:prstGeom>
              <a:gr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4" name="Rectangle 43"/>
              <p:cNvSpPr/>
              <p:nvPr/>
            </p:nvSpPr>
            <p:spPr>
              <a:xfrm>
                <a:off x="7028122" y="4313998"/>
                <a:ext cx="991066" cy="18000"/>
              </a:xfrm>
              <a:prstGeom prst="rect">
                <a:avLst/>
              </a:prstGeom>
              <a:grp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62" name="TextBox 61"/>
            <p:cNvSpPr txBox="1"/>
            <p:nvPr/>
          </p:nvSpPr>
          <p:spPr>
            <a:xfrm>
              <a:off x="7348148" y="2946414"/>
              <a:ext cx="1752514" cy="1600438"/>
            </a:xfrm>
            <a:prstGeom prst="rect">
              <a:avLst/>
            </a:prstGeom>
            <a:noFill/>
          </p:spPr>
          <p:txBody>
            <a:bodyPr wrap="square" lIns="0" rIns="90000" rtlCol="0">
              <a:spAutoFit/>
            </a:bodyPr>
            <a:lstStyle/>
            <a:p>
              <a:pPr marL="182563" indent="-173038">
                <a:buClr>
                  <a:schemeClr val="accent4"/>
                </a:buClr>
                <a:buFont typeface="Wingdings" charset="2"/>
                <a:buChar char="§"/>
              </a:pPr>
              <a:r>
                <a:rPr lang="en-US" sz="1400" dirty="0">
                  <a:ea typeface="Arial" charset="0"/>
                  <a:cs typeface="Arial" charset="0"/>
                </a:rPr>
                <a:t>Ongoing service </a:t>
              </a:r>
              <a:r>
                <a:rPr lang="en-US" sz="1400" dirty="0" smtClean="0">
                  <a:ea typeface="Arial" charset="0"/>
                  <a:cs typeface="Arial" charset="0"/>
                </a:rPr>
                <a:t>monitoring</a:t>
              </a:r>
            </a:p>
            <a:p>
              <a:pPr marL="182563" indent="-173038">
                <a:buClr>
                  <a:schemeClr val="accent4"/>
                </a:buClr>
                <a:buFont typeface="Wingdings" charset="2"/>
                <a:buChar char="§"/>
              </a:pPr>
              <a:r>
                <a:rPr lang="en-US" sz="1400" dirty="0">
                  <a:ea typeface="Arial" charset="0"/>
                  <a:cs typeface="Arial" charset="0"/>
                </a:rPr>
                <a:t>Detect </a:t>
              </a:r>
              <a:r>
                <a:rPr lang="en-US" sz="1400" dirty="0" smtClean="0">
                  <a:ea typeface="Arial" charset="0"/>
                  <a:cs typeface="Arial" charset="0"/>
                </a:rPr>
                <a:t>SLA violation</a:t>
              </a:r>
            </a:p>
            <a:p>
              <a:pPr marL="182563" indent="-173038">
                <a:buClr>
                  <a:schemeClr val="accent4"/>
                </a:buClr>
                <a:buFont typeface="Wingdings" charset="2"/>
                <a:buChar char="§"/>
              </a:pPr>
              <a:r>
                <a:rPr lang="en-US" sz="1400" dirty="0" smtClean="0">
                  <a:ea typeface="Arial" charset="0"/>
                  <a:cs typeface="Arial" charset="0"/>
                </a:rPr>
                <a:t>Troubleshoot</a:t>
              </a:r>
            </a:p>
            <a:p>
              <a:pPr marL="182563" indent="-173038">
                <a:buClr>
                  <a:schemeClr val="accent4"/>
                </a:buClr>
                <a:buFont typeface="Wingdings" charset="2"/>
                <a:buChar char="§"/>
              </a:pPr>
              <a:r>
                <a:rPr lang="en-US" sz="1400" dirty="0" smtClean="0">
                  <a:ea typeface="Arial" charset="0"/>
                  <a:cs typeface="Arial" charset="0"/>
                </a:rPr>
                <a:t>Heal</a:t>
              </a:r>
            </a:p>
            <a:p>
              <a:pPr marL="182563" indent="-173038">
                <a:buClr>
                  <a:schemeClr val="accent4"/>
                </a:buClr>
                <a:buFont typeface="Wingdings" charset="2"/>
                <a:buChar char="§"/>
              </a:pPr>
              <a:r>
                <a:rPr lang="en-US" sz="1400" dirty="0">
                  <a:ea typeface="Arial" charset="0"/>
                  <a:cs typeface="Arial" charset="0"/>
                </a:rPr>
                <a:t>Retest</a:t>
              </a:r>
              <a:endParaRPr lang="en-US" sz="1400" dirty="0" smtClean="0">
                <a:ea typeface="Arial" charset="0"/>
                <a:cs typeface="Arial" charset="0"/>
              </a:endParaRPr>
            </a:p>
          </p:txBody>
        </p:sp>
      </p:grpSp>
      <p:sp>
        <p:nvSpPr>
          <p:cNvPr id="3" name="TextBox 2"/>
          <p:cNvSpPr txBox="1"/>
          <p:nvPr/>
        </p:nvSpPr>
        <p:spPr>
          <a:xfrm>
            <a:off x="2873137" y="2531268"/>
            <a:ext cx="817853" cy="461665"/>
          </a:xfrm>
          <a:prstGeom prst="rect">
            <a:avLst/>
          </a:prstGeom>
          <a:noFill/>
        </p:spPr>
        <p:txBody>
          <a:bodyPr wrap="none" rtlCol="0">
            <a:spAutoFit/>
          </a:bodyPr>
          <a:lstStyle/>
          <a:p>
            <a:r>
              <a:rPr lang="en-US" sz="2400" b="1" dirty="0" smtClean="0">
                <a:ea typeface="Arial" charset="0"/>
                <a:cs typeface="Arial" charset="0"/>
              </a:rPr>
              <a:t>DEV</a:t>
            </a:r>
          </a:p>
        </p:txBody>
      </p:sp>
      <p:sp>
        <p:nvSpPr>
          <p:cNvPr id="63" name="TextBox 62"/>
          <p:cNvSpPr txBox="1"/>
          <p:nvPr/>
        </p:nvSpPr>
        <p:spPr>
          <a:xfrm>
            <a:off x="5282833" y="2529204"/>
            <a:ext cx="833883" cy="461665"/>
          </a:xfrm>
          <a:prstGeom prst="rect">
            <a:avLst/>
          </a:prstGeom>
          <a:noFill/>
        </p:spPr>
        <p:txBody>
          <a:bodyPr wrap="none" rtlCol="0">
            <a:spAutoFit/>
          </a:bodyPr>
          <a:lstStyle/>
          <a:p>
            <a:r>
              <a:rPr lang="en-US" sz="2400" b="1" dirty="0" smtClean="0">
                <a:ea typeface="Arial" charset="0"/>
                <a:cs typeface="Arial" charset="0"/>
              </a:rPr>
              <a:t>OPS</a:t>
            </a:r>
          </a:p>
        </p:txBody>
      </p:sp>
    </p:spTree>
    <p:extLst>
      <p:ext uri="{BB962C8B-B14F-4D97-AF65-F5344CB8AC3E}">
        <p14:creationId xmlns:p14="http://schemas.microsoft.com/office/powerpoint/2010/main" val="155219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Gain with Cisco Automation</a:t>
            </a:r>
          </a:p>
        </p:txBody>
      </p:sp>
      <p:pic>
        <p:nvPicPr>
          <p:cNvPr id="3" name="Picture 2" descr="C:\Users\radilli\Desktop\Stock\HMH0069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4593"/>
            <a:ext cx="9144000" cy="333120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278924" y="1380582"/>
            <a:ext cx="8651288" cy="2919547"/>
            <a:chOff x="278924" y="1380582"/>
            <a:chExt cx="8651288" cy="2919547"/>
          </a:xfrm>
        </p:grpSpPr>
        <p:sp>
          <p:nvSpPr>
            <p:cNvPr id="6" name="Rectangle 5"/>
            <p:cNvSpPr/>
            <p:nvPr/>
          </p:nvSpPr>
          <p:spPr>
            <a:xfrm>
              <a:off x="278924" y="1380582"/>
              <a:ext cx="8596312" cy="2919547"/>
            </a:xfrm>
            <a:prstGeom prst="rect">
              <a:avLst/>
            </a:prstGeom>
            <a:solidFill>
              <a:schemeClr val="tx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7" name="Text Placeholder 1"/>
            <p:cNvSpPr txBox="1">
              <a:spLocks/>
            </p:cNvSpPr>
            <p:nvPr/>
          </p:nvSpPr>
          <p:spPr>
            <a:xfrm>
              <a:off x="640269" y="1539240"/>
              <a:ext cx="8289943" cy="2546567"/>
            </a:xfrm>
            <a:prstGeom prst="rect">
              <a:avLst/>
            </a:prstGeom>
          </p:spPr>
          <p:txBody>
            <a:bodyPr wrap="square" lIns="0" tIns="0" bIns="0" anchor="ctr" anchorCtr="0">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Agility throughout service lifecycle</a:t>
              </a:r>
              <a:r>
                <a:rPr lang="en-US" sz="1600" dirty="0">
                  <a:solidFill>
                    <a:schemeClr val="bg1"/>
                  </a:solidFill>
                  <a:latin typeface="+mj-lt"/>
                </a:rPr>
                <a:t> </a:t>
              </a: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Full automation</a:t>
              </a: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Robust and proven in tier-1 deployments</a:t>
              </a: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Industry’s broadest multivendor support</a:t>
              </a:r>
              <a:endParaRPr lang="en-US" sz="1600" dirty="0">
                <a:solidFill>
                  <a:schemeClr val="bg1"/>
                </a:solidFill>
                <a:latin typeface="+mj-lt"/>
              </a:endParaRPr>
            </a:p>
            <a:p>
              <a:pPr>
                <a:lnSpc>
                  <a:spcPct val="90000"/>
                </a:lnSpc>
                <a:spcBef>
                  <a:spcPts val="0"/>
                </a:spcBef>
                <a:spcAft>
                  <a:spcPts val="600"/>
                </a:spcAft>
                <a:buClr>
                  <a:schemeClr val="bg1"/>
                </a:buClr>
                <a:buFont typeface="Arial" panose="020B0604020202020204" pitchFamily="34" charset="0"/>
                <a:buChar char="•"/>
              </a:pPr>
              <a:r>
                <a:rPr lang="en-US" sz="1600" dirty="0">
                  <a:solidFill>
                    <a:schemeClr val="bg1"/>
                  </a:solidFill>
                  <a:latin typeface="+mj-lt"/>
                </a:rPr>
                <a:t>Most scalable service orchestration</a:t>
              </a:r>
            </a:p>
            <a:p>
              <a:pPr>
                <a:lnSpc>
                  <a:spcPct val="90000"/>
                </a:lnSpc>
                <a:spcBef>
                  <a:spcPts val="0"/>
                </a:spcBef>
                <a:spcAft>
                  <a:spcPts val="600"/>
                </a:spcAft>
                <a:buClr>
                  <a:schemeClr val="bg1"/>
                </a:buClr>
                <a:buFont typeface="Arial" panose="020B0604020202020204" pitchFamily="34" charset="0"/>
                <a:buChar char="•"/>
              </a:pPr>
              <a:r>
                <a:rPr lang="en-US" sz="1600" dirty="0">
                  <a:solidFill>
                    <a:schemeClr val="bg1"/>
                  </a:solidFill>
                  <a:latin typeface="+mj-lt"/>
                </a:rPr>
                <a:t>ETSI MANO compliant NFVO, VNFM</a:t>
              </a:r>
              <a:endParaRPr sz="1600" dirty="0">
                <a:solidFill>
                  <a:schemeClr val="bg1"/>
                </a:solidFill>
                <a:latin typeface="+mj-lt"/>
              </a:endParaRPr>
            </a:p>
            <a:p>
              <a:pPr>
                <a:lnSpc>
                  <a:spcPct val="90000"/>
                </a:lnSpc>
                <a:spcBef>
                  <a:spcPts val="0"/>
                </a:spcBef>
                <a:spcAft>
                  <a:spcPts val="600"/>
                </a:spcAft>
                <a:buClr>
                  <a:schemeClr val="bg1"/>
                </a:buClr>
                <a:buFont typeface="Arial" panose="020B0604020202020204" pitchFamily="34" charset="0"/>
                <a:buChar char="•"/>
              </a:pPr>
              <a:r>
                <a:rPr sz="1600" dirty="0">
                  <a:solidFill>
                    <a:schemeClr val="bg1"/>
                  </a:solidFill>
                  <a:latin typeface="+mj-lt"/>
                </a:rPr>
                <a:t>Relevant in today’s and tomorrow’s networks</a:t>
              </a:r>
            </a:p>
          </p:txBody>
        </p:sp>
      </p:grpSp>
      <p:sp>
        <p:nvSpPr>
          <p:cNvPr id="9" name="Rectangle 8"/>
          <p:cNvSpPr/>
          <p:nvPr/>
        </p:nvSpPr>
        <p:spPr>
          <a:xfrm rot="5400000" flipH="1">
            <a:off x="6655377" y="1638808"/>
            <a:ext cx="1001286" cy="3430681"/>
          </a:xfrm>
          <a:prstGeom prst="rect">
            <a:avLst/>
          </a:prstGeom>
          <a:gradFill flip="none" rotWithShape="1">
            <a:gsLst>
              <a:gs pos="0">
                <a:schemeClr val="bg1">
                  <a:lumMod val="85000"/>
                  <a:alpha val="65000"/>
                </a:schemeClr>
              </a:gs>
              <a:gs pos="100000">
                <a:schemeClr val="bg1">
                  <a:lumMod val="95000"/>
                  <a:alpha val="0"/>
                </a:schemeClr>
              </a:gs>
            </a:gsLst>
            <a:lin ang="54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5" name="Group 4"/>
          <p:cNvGrpSpPr/>
          <p:nvPr/>
        </p:nvGrpSpPr>
        <p:grpSpPr>
          <a:xfrm>
            <a:off x="7162992" y="2679647"/>
            <a:ext cx="1349003" cy="1349003"/>
            <a:chOff x="743957" y="2464621"/>
            <a:chExt cx="777768" cy="777768"/>
          </a:xfrm>
        </p:grpSpPr>
        <p:sp>
          <p:nvSpPr>
            <p:cNvPr id="11" name="Oval 10"/>
            <p:cNvSpPr/>
            <p:nvPr/>
          </p:nvSpPr>
          <p:spPr>
            <a:xfrm>
              <a:off x="743957" y="2464621"/>
              <a:ext cx="777768" cy="777768"/>
            </a:xfrm>
            <a:prstGeom prst="ellipse">
              <a:avLst/>
            </a:prstGeom>
            <a:solidFill>
              <a:schemeClr val="bg1"/>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2" name="Group 11"/>
            <p:cNvGrpSpPr/>
            <p:nvPr/>
          </p:nvGrpSpPr>
          <p:grpSpPr>
            <a:xfrm>
              <a:off x="906642" y="2574285"/>
              <a:ext cx="468718" cy="611140"/>
              <a:chOff x="849766" y="2627159"/>
              <a:chExt cx="526009" cy="685840"/>
            </a:xfrm>
          </p:grpSpPr>
          <p:pic>
            <p:nvPicPr>
              <p:cNvPr id="13" name="Picture 3" descr="Y:\Training\Cisco Templates\2010_Updated Templates\New Cisco Brand\Kubrik Icons\256 Pixel Size\settings_0016_256_No shadows.png"/>
              <p:cNvPicPr>
                <a:picLocks noChangeAspect="1" noChangeArrowheads="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052513" y="2627159"/>
                <a:ext cx="323262" cy="320487"/>
              </a:xfrm>
              <a:prstGeom prst="rect">
                <a:avLst/>
              </a:prstGeom>
              <a:noFill/>
            </p:spPr>
          </p:pic>
          <p:pic>
            <p:nvPicPr>
              <p:cNvPr id="14" name="Picture 4" descr="Y:\Training\Cisco Templates\2010_Updated Templates\New Cisco Brand\Kubrik Icons\256 Pixel Size\settings_0016_256.png"/>
              <p:cNvPicPr>
                <a:picLocks noChangeAspect="1" noChangeArrowheads="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49766" y="2869747"/>
                <a:ext cx="443252" cy="443252"/>
              </a:xfrm>
              <a:prstGeom prst="rect">
                <a:avLst/>
              </a:prstGeom>
              <a:noFill/>
            </p:spPr>
          </p:pic>
          <p:pic>
            <p:nvPicPr>
              <p:cNvPr id="15" name="Picture 3" descr="Y:\Training\Cisco Templates\2010_Updated Templates\New Cisco Brand\Kubrik Icons\256 Pixel Size\settings_0016_256_No shadows.png"/>
              <p:cNvPicPr>
                <a:picLocks noChangeAspect="1" noChangeArrowheads="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76299" y="2627612"/>
                <a:ext cx="216105" cy="214250"/>
              </a:xfrm>
              <a:prstGeom prst="rect">
                <a:avLst/>
              </a:prstGeom>
              <a:noFill/>
            </p:spPr>
          </p:pic>
        </p:grpSp>
      </p:grpSp>
    </p:spTree>
    <p:extLst>
      <p:ext uri="{BB962C8B-B14F-4D97-AF65-F5344CB8AC3E}">
        <p14:creationId xmlns:p14="http://schemas.microsoft.com/office/powerpoint/2010/main" val="4082011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 </a:t>
            </a:r>
            <a:r>
              <a:rPr lang="en-US" dirty="0" smtClean="0"/>
              <a:t>More </a:t>
            </a:r>
            <a:r>
              <a:rPr lang="en-US" dirty="0"/>
              <a:t>I</a:t>
            </a:r>
            <a:r>
              <a:rPr lang="en-US" dirty="0" smtClean="0"/>
              <a:t>nformation</a:t>
            </a:r>
            <a:endParaRPr lang="en-US" dirty="0"/>
          </a:p>
        </p:txBody>
      </p:sp>
      <p:sp>
        <p:nvSpPr>
          <p:cNvPr id="6" name="Text Placeholder 5"/>
          <p:cNvSpPr>
            <a:spLocks noGrp="1"/>
          </p:cNvSpPr>
          <p:nvPr>
            <p:ph type="body" sz="quarter" idx="4294967295"/>
          </p:nvPr>
        </p:nvSpPr>
        <p:spPr>
          <a:xfrm>
            <a:off x="419100" y="953810"/>
            <a:ext cx="8305800" cy="3543300"/>
          </a:xfrm>
          <a:prstGeom prst="rect">
            <a:avLst/>
          </a:prstGeom>
          <a:solidFill>
            <a:schemeClr val="bg1">
              <a:lumMod val="95000"/>
            </a:schemeClr>
          </a:solidFill>
        </p:spPr>
        <p:txBody>
          <a:bodyPr lIns="137160" tIns="91440" rIns="137160" bIns="91440"/>
          <a:lstStyle/>
          <a:p>
            <a:pPr marL="0" indent="0">
              <a:lnSpc>
                <a:spcPct val="100000"/>
              </a:lnSpc>
              <a:spcBef>
                <a:spcPts val="600"/>
              </a:spcBef>
              <a:buNone/>
            </a:pPr>
            <a:endParaRPr lang="en-US" sz="1600" b="1" dirty="0"/>
          </a:p>
          <a:p>
            <a:pPr marL="0" indent="0">
              <a:lnSpc>
                <a:spcPct val="100000"/>
              </a:lnSpc>
              <a:spcBef>
                <a:spcPts val="600"/>
              </a:spcBef>
              <a:buNone/>
            </a:pPr>
            <a:r>
              <a:rPr lang="en-US" sz="2400" b="1" dirty="0"/>
              <a:t>Visit:</a:t>
            </a:r>
          </a:p>
          <a:p>
            <a:pPr marL="0" indent="0">
              <a:lnSpc>
                <a:spcPct val="100000"/>
              </a:lnSpc>
              <a:spcBef>
                <a:spcPts val="600"/>
              </a:spcBef>
              <a:buNone/>
            </a:pPr>
            <a:r>
              <a:rPr lang="en-US" sz="2800" dirty="0">
                <a:hlinkClick r:id="rId3"/>
              </a:rPr>
              <a:t>www.cisco.com/go/nso</a:t>
            </a:r>
            <a:r>
              <a:rPr lang="en-US" sz="2800" dirty="0"/>
              <a:t> </a:t>
            </a:r>
            <a:endParaRPr lang="en-US" sz="2800" dirty="0" smtClean="0"/>
          </a:p>
          <a:p>
            <a:pPr marL="0" indent="0">
              <a:lnSpc>
                <a:spcPct val="100000"/>
              </a:lnSpc>
              <a:spcBef>
                <a:spcPts val="600"/>
              </a:spcBef>
              <a:buNone/>
            </a:pPr>
            <a:r>
              <a:rPr lang="en-US" sz="2800" dirty="0" smtClean="0">
                <a:hlinkClick r:id="rId4"/>
              </a:rPr>
              <a:t>www.orchestratedassurance.net</a:t>
            </a:r>
            <a:endParaRPr lang="en-US" sz="2800" dirty="0" smtClean="0"/>
          </a:p>
          <a:p>
            <a:pPr marL="0" indent="0">
              <a:lnSpc>
                <a:spcPct val="100000"/>
              </a:lnSpc>
              <a:spcBef>
                <a:spcPts val="600"/>
              </a:spcBef>
              <a:buNone/>
            </a:pPr>
            <a:r>
              <a:rPr lang="en-US" sz="2400" dirty="0" smtClean="0"/>
              <a:t>and </a:t>
            </a:r>
            <a:r>
              <a:rPr lang="en-US" sz="2400" dirty="0"/>
              <a:t>contact your Cisco </a:t>
            </a:r>
            <a:r>
              <a:rPr lang="en-US" sz="2400" dirty="0" smtClean="0"/>
              <a:t>and Netrounds account representatives</a:t>
            </a:r>
          </a:p>
          <a:p>
            <a:pPr marL="0" indent="0">
              <a:lnSpc>
                <a:spcPct val="100000"/>
              </a:lnSpc>
              <a:spcBef>
                <a:spcPts val="600"/>
              </a:spcBef>
              <a:buNone/>
            </a:pPr>
            <a:endParaRPr lang="en-US" sz="2400" dirty="0"/>
          </a:p>
        </p:txBody>
      </p:sp>
      <p:sp>
        <p:nvSpPr>
          <p:cNvPr id="5" name="Text Placeholder 5"/>
          <p:cNvSpPr txBox="1">
            <a:spLocks/>
          </p:cNvSpPr>
          <p:nvPr/>
        </p:nvSpPr>
        <p:spPr>
          <a:xfrm>
            <a:off x="419100" y="4488942"/>
            <a:ext cx="8305800" cy="64008"/>
          </a:xfrm>
          <a:prstGeom prst="rect">
            <a:avLst/>
          </a:prstGeom>
          <a:solidFill>
            <a:schemeClr val="tx2"/>
          </a:solidFill>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600"/>
              </a:spcBef>
              <a:buFont typeface="Arial" charset="0"/>
              <a:buNone/>
            </a:pPr>
            <a:endParaRPr lang="en-US" sz="2000" dirty="0"/>
          </a:p>
        </p:txBody>
      </p:sp>
      <p:grpSp>
        <p:nvGrpSpPr>
          <p:cNvPr id="2" name="Group 1"/>
          <p:cNvGrpSpPr/>
          <p:nvPr/>
        </p:nvGrpSpPr>
        <p:grpSpPr>
          <a:xfrm>
            <a:off x="7330254" y="3275367"/>
            <a:ext cx="1128736" cy="1128736"/>
            <a:chOff x="6897664" y="2673289"/>
            <a:chExt cx="1128736" cy="1128736"/>
          </a:xfrm>
        </p:grpSpPr>
        <p:sp>
          <p:nvSpPr>
            <p:cNvPr id="17" name="Oval 16"/>
            <p:cNvSpPr/>
            <p:nvPr/>
          </p:nvSpPr>
          <p:spPr>
            <a:xfrm rot="16200000">
              <a:off x="6897664" y="2673289"/>
              <a:ext cx="1128736" cy="112873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8" name="Oval 17"/>
            <p:cNvSpPr/>
            <p:nvPr/>
          </p:nvSpPr>
          <p:spPr>
            <a:xfrm rot="16200000">
              <a:off x="6963551" y="2739176"/>
              <a:ext cx="996962" cy="99696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Freeform 7"/>
            <p:cNvSpPr>
              <a:spLocks/>
            </p:cNvSpPr>
            <p:nvPr/>
          </p:nvSpPr>
          <p:spPr bwMode="auto">
            <a:xfrm>
              <a:off x="7092136" y="3006003"/>
              <a:ext cx="739788" cy="450382"/>
            </a:xfrm>
            <a:custGeom>
              <a:avLst/>
              <a:gdLst/>
              <a:ahLst/>
              <a:cxnLst/>
              <a:rect l="l" t="t" r="r" b="b"/>
              <a:pathLst>
                <a:path w="1822529" h="1109555">
                  <a:moveTo>
                    <a:pt x="341442" y="686899"/>
                  </a:moveTo>
                  <a:cubicBezTo>
                    <a:pt x="376723" y="679869"/>
                    <a:pt x="419060" y="707989"/>
                    <a:pt x="433172" y="750169"/>
                  </a:cubicBezTo>
                  <a:cubicBezTo>
                    <a:pt x="440228" y="715019"/>
                    <a:pt x="482565" y="693929"/>
                    <a:pt x="517846" y="700959"/>
                  </a:cubicBezTo>
                  <a:cubicBezTo>
                    <a:pt x="553127" y="707989"/>
                    <a:pt x="581351" y="743139"/>
                    <a:pt x="581351" y="778289"/>
                  </a:cubicBezTo>
                  <a:cubicBezTo>
                    <a:pt x="581351" y="778283"/>
                    <a:pt x="581351" y="778218"/>
                    <a:pt x="581351" y="777410"/>
                  </a:cubicBezTo>
                  <a:lnTo>
                    <a:pt x="581351" y="771259"/>
                  </a:lnTo>
                  <a:cubicBezTo>
                    <a:pt x="588407" y="729079"/>
                    <a:pt x="630744" y="707989"/>
                    <a:pt x="673081" y="715019"/>
                  </a:cubicBezTo>
                  <a:cubicBezTo>
                    <a:pt x="715418" y="722049"/>
                    <a:pt x="743643" y="764229"/>
                    <a:pt x="729530" y="806408"/>
                  </a:cubicBezTo>
                  <a:cubicBezTo>
                    <a:pt x="729528" y="806422"/>
                    <a:pt x="729410" y="807248"/>
                    <a:pt x="722474" y="855618"/>
                  </a:cubicBezTo>
                  <a:cubicBezTo>
                    <a:pt x="736586" y="827498"/>
                    <a:pt x="771867" y="813438"/>
                    <a:pt x="807148" y="820468"/>
                  </a:cubicBezTo>
                  <a:cubicBezTo>
                    <a:pt x="842429" y="827498"/>
                    <a:pt x="870653" y="869678"/>
                    <a:pt x="863597" y="911858"/>
                  </a:cubicBezTo>
                  <a:cubicBezTo>
                    <a:pt x="863595" y="911868"/>
                    <a:pt x="863334" y="912973"/>
                    <a:pt x="835372" y="1031367"/>
                  </a:cubicBezTo>
                  <a:cubicBezTo>
                    <a:pt x="821260" y="1073546"/>
                    <a:pt x="785979" y="1094636"/>
                    <a:pt x="750699" y="1094636"/>
                  </a:cubicBezTo>
                  <a:lnTo>
                    <a:pt x="744602" y="1094636"/>
                  </a:lnTo>
                  <a:cubicBezTo>
                    <a:pt x="701306" y="1080576"/>
                    <a:pt x="680137" y="1045427"/>
                    <a:pt x="680137" y="1010277"/>
                  </a:cubicBezTo>
                  <a:cubicBezTo>
                    <a:pt x="666025" y="1031367"/>
                    <a:pt x="637800" y="1045427"/>
                    <a:pt x="609576" y="1045427"/>
                  </a:cubicBezTo>
                  <a:lnTo>
                    <a:pt x="603479" y="1045427"/>
                  </a:lnTo>
                  <a:cubicBezTo>
                    <a:pt x="560183" y="1031367"/>
                    <a:pt x="531958" y="989187"/>
                    <a:pt x="539014" y="954037"/>
                  </a:cubicBezTo>
                  <a:cubicBezTo>
                    <a:pt x="539018" y="954033"/>
                    <a:pt x="539072" y="953980"/>
                    <a:pt x="539896" y="953158"/>
                  </a:cubicBezTo>
                  <a:lnTo>
                    <a:pt x="546071" y="947007"/>
                  </a:lnTo>
                  <a:cubicBezTo>
                    <a:pt x="524902" y="968097"/>
                    <a:pt x="496678" y="982157"/>
                    <a:pt x="468453" y="982157"/>
                  </a:cubicBezTo>
                  <a:cubicBezTo>
                    <a:pt x="468446" y="982157"/>
                    <a:pt x="468376" y="982157"/>
                    <a:pt x="467571" y="982157"/>
                  </a:cubicBezTo>
                  <a:lnTo>
                    <a:pt x="461397" y="982157"/>
                  </a:lnTo>
                  <a:cubicBezTo>
                    <a:pt x="433172" y="975127"/>
                    <a:pt x="412004" y="954037"/>
                    <a:pt x="404948" y="925917"/>
                  </a:cubicBezTo>
                  <a:cubicBezTo>
                    <a:pt x="397892" y="932947"/>
                    <a:pt x="397892" y="932947"/>
                    <a:pt x="390835" y="932947"/>
                  </a:cubicBezTo>
                  <a:cubicBezTo>
                    <a:pt x="383779" y="932947"/>
                    <a:pt x="376723" y="932947"/>
                    <a:pt x="369667" y="932947"/>
                  </a:cubicBezTo>
                  <a:cubicBezTo>
                    <a:pt x="334386" y="932947"/>
                    <a:pt x="306162" y="904828"/>
                    <a:pt x="299106" y="876708"/>
                  </a:cubicBezTo>
                  <a:cubicBezTo>
                    <a:pt x="299102" y="876692"/>
                    <a:pt x="298837" y="875458"/>
                    <a:pt x="277937" y="778289"/>
                  </a:cubicBezTo>
                  <a:cubicBezTo>
                    <a:pt x="270881" y="736109"/>
                    <a:pt x="299106" y="700959"/>
                    <a:pt x="341442" y="686899"/>
                  </a:cubicBezTo>
                  <a:close/>
                  <a:moveTo>
                    <a:pt x="362511" y="142762"/>
                  </a:moveTo>
                  <a:cubicBezTo>
                    <a:pt x="362554" y="142762"/>
                    <a:pt x="390795" y="142762"/>
                    <a:pt x="433141" y="142762"/>
                  </a:cubicBezTo>
                  <a:cubicBezTo>
                    <a:pt x="404889" y="170990"/>
                    <a:pt x="383700" y="206274"/>
                    <a:pt x="383700" y="241559"/>
                  </a:cubicBezTo>
                  <a:cubicBezTo>
                    <a:pt x="376637" y="276843"/>
                    <a:pt x="383700" y="305071"/>
                    <a:pt x="397826" y="333298"/>
                  </a:cubicBezTo>
                  <a:cubicBezTo>
                    <a:pt x="426078" y="382696"/>
                    <a:pt x="468457" y="410924"/>
                    <a:pt x="517898" y="410924"/>
                  </a:cubicBezTo>
                  <a:cubicBezTo>
                    <a:pt x="546150" y="417981"/>
                    <a:pt x="581465" y="410924"/>
                    <a:pt x="609717" y="396810"/>
                  </a:cubicBezTo>
                  <a:cubicBezTo>
                    <a:pt x="609726" y="396804"/>
                    <a:pt x="610149" y="396523"/>
                    <a:pt x="630907" y="382696"/>
                  </a:cubicBezTo>
                  <a:cubicBezTo>
                    <a:pt x="630927" y="382685"/>
                    <a:pt x="632883" y="381599"/>
                    <a:pt x="821609" y="276843"/>
                  </a:cubicBezTo>
                  <a:cubicBezTo>
                    <a:pt x="821623" y="276849"/>
                    <a:pt x="822935" y="277432"/>
                    <a:pt x="948744" y="333298"/>
                  </a:cubicBezTo>
                  <a:cubicBezTo>
                    <a:pt x="948758" y="333309"/>
                    <a:pt x="951606" y="335362"/>
                    <a:pt x="1506724" y="735540"/>
                  </a:cubicBezTo>
                  <a:cubicBezTo>
                    <a:pt x="1534976" y="756711"/>
                    <a:pt x="1542039" y="806109"/>
                    <a:pt x="1520850" y="841394"/>
                  </a:cubicBezTo>
                  <a:cubicBezTo>
                    <a:pt x="1506724" y="862564"/>
                    <a:pt x="1485535" y="876678"/>
                    <a:pt x="1457283" y="876678"/>
                  </a:cubicBezTo>
                  <a:cubicBezTo>
                    <a:pt x="1457268" y="876667"/>
                    <a:pt x="1455327" y="875252"/>
                    <a:pt x="1195950" y="686142"/>
                  </a:cubicBezTo>
                  <a:cubicBezTo>
                    <a:pt x="1188887" y="679085"/>
                    <a:pt x="1181824" y="686142"/>
                    <a:pt x="1174761" y="693199"/>
                  </a:cubicBezTo>
                  <a:cubicBezTo>
                    <a:pt x="1174761" y="700256"/>
                    <a:pt x="1174761" y="707313"/>
                    <a:pt x="1181824" y="714370"/>
                  </a:cubicBezTo>
                  <a:cubicBezTo>
                    <a:pt x="1181837" y="714379"/>
                    <a:pt x="1183505" y="715545"/>
                    <a:pt x="1393715" y="862564"/>
                  </a:cubicBezTo>
                  <a:cubicBezTo>
                    <a:pt x="1393715" y="883735"/>
                    <a:pt x="1393715" y="904906"/>
                    <a:pt x="1379589" y="926076"/>
                  </a:cubicBezTo>
                  <a:cubicBezTo>
                    <a:pt x="1365463" y="947247"/>
                    <a:pt x="1337211" y="961361"/>
                    <a:pt x="1316022" y="961361"/>
                  </a:cubicBezTo>
                  <a:cubicBezTo>
                    <a:pt x="1316007" y="961350"/>
                    <a:pt x="1314082" y="959908"/>
                    <a:pt x="1061752" y="770825"/>
                  </a:cubicBezTo>
                  <a:cubicBezTo>
                    <a:pt x="1054689" y="770825"/>
                    <a:pt x="1040563" y="770825"/>
                    <a:pt x="1040563" y="777882"/>
                  </a:cubicBezTo>
                  <a:cubicBezTo>
                    <a:pt x="1033500" y="784939"/>
                    <a:pt x="1033500" y="791995"/>
                    <a:pt x="1040563" y="799052"/>
                  </a:cubicBezTo>
                  <a:cubicBezTo>
                    <a:pt x="1040576" y="799061"/>
                    <a:pt x="1042204" y="800199"/>
                    <a:pt x="1252454" y="947247"/>
                  </a:cubicBezTo>
                  <a:cubicBezTo>
                    <a:pt x="1252454" y="968418"/>
                    <a:pt x="1252454" y="989588"/>
                    <a:pt x="1238328" y="1010759"/>
                  </a:cubicBezTo>
                  <a:cubicBezTo>
                    <a:pt x="1224202" y="1031930"/>
                    <a:pt x="1203013" y="1038986"/>
                    <a:pt x="1174761" y="1038986"/>
                  </a:cubicBezTo>
                  <a:cubicBezTo>
                    <a:pt x="1174742" y="1038973"/>
                    <a:pt x="1172878" y="1037684"/>
                    <a:pt x="991122" y="911962"/>
                  </a:cubicBezTo>
                  <a:cubicBezTo>
                    <a:pt x="984059" y="904906"/>
                    <a:pt x="976996" y="904906"/>
                    <a:pt x="969933" y="911962"/>
                  </a:cubicBezTo>
                  <a:cubicBezTo>
                    <a:pt x="969933" y="919019"/>
                    <a:pt x="969933" y="926076"/>
                    <a:pt x="976996" y="933133"/>
                  </a:cubicBezTo>
                  <a:cubicBezTo>
                    <a:pt x="977008" y="933143"/>
                    <a:pt x="978180" y="934021"/>
                    <a:pt x="1090004" y="1017816"/>
                  </a:cubicBezTo>
                  <a:cubicBezTo>
                    <a:pt x="1097067" y="1038986"/>
                    <a:pt x="1090004" y="1060157"/>
                    <a:pt x="1082941" y="1074271"/>
                  </a:cubicBezTo>
                  <a:cubicBezTo>
                    <a:pt x="1061752" y="1095441"/>
                    <a:pt x="1040563" y="1109555"/>
                    <a:pt x="1019374" y="1109555"/>
                  </a:cubicBezTo>
                  <a:cubicBezTo>
                    <a:pt x="1019361" y="1109546"/>
                    <a:pt x="1018089" y="1108628"/>
                    <a:pt x="892239" y="1017816"/>
                  </a:cubicBezTo>
                  <a:cubicBezTo>
                    <a:pt x="892243" y="1017797"/>
                    <a:pt x="892533" y="1016447"/>
                    <a:pt x="913428" y="919019"/>
                  </a:cubicBezTo>
                  <a:cubicBezTo>
                    <a:pt x="913428" y="918992"/>
                    <a:pt x="913428" y="911948"/>
                    <a:pt x="913428" y="904906"/>
                  </a:cubicBezTo>
                  <a:cubicBezTo>
                    <a:pt x="920491" y="841394"/>
                    <a:pt x="878113" y="784939"/>
                    <a:pt x="814546" y="770825"/>
                  </a:cubicBezTo>
                  <a:cubicBezTo>
                    <a:pt x="807483" y="763768"/>
                    <a:pt x="807483" y="763768"/>
                    <a:pt x="800420" y="763768"/>
                  </a:cubicBezTo>
                  <a:cubicBezTo>
                    <a:pt x="793357" y="763768"/>
                    <a:pt x="786294" y="763768"/>
                    <a:pt x="779230" y="763768"/>
                  </a:cubicBezTo>
                  <a:cubicBezTo>
                    <a:pt x="772167" y="714370"/>
                    <a:pt x="736852" y="679085"/>
                    <a:pt x="687411" y="664972"/>
                  </a:cubicBezTo>
                  <a:cubicBezTo>
                    <a:pt x="680357" y="664972"/>
                    <a:pt x="673304" y="664972"/>
                    <a:pt x="673285" y="664972"/>
                  </a:cubicBezTo>
                  <a:cubicBezTo>
                    <a:pt x="637970" y="657915"/>
                    <a:pt x="609717" y="664972"/>
                    <a:pt x="588528" y="679085"/>
                  </a:cubicBezTo>
                  <a:cubicBezTo>
                    <a:pt x="574402" y="664972"/>
                    <a:pt x="553213" y="650858"/>
                    <a:pt x="524961" y="650858"/>
                  </a:cubicBezTo>
                  <a:cubicBezTo>
                    <a:pt x="524931" y="650858"/>
                    <a:pt x="517917" y="650858"/>
                    <a:pt x="517898" y="650858"/>
                  </a:cubicBezTo>
                  <a:cubicBezTo>
                    <a:pt x="489646" y="643801"/>
                    <a:pt x="461394" y="650858"/>
                    <a:pt x="440204" y="664972"/>
                  </a:cubicBezTo>
                  <a:cubicBezTo>
                    <a:pt x="419015" y="650858"/>
                    <a:pt x="390763" y="636744"/>
                    <a:pt x="369574" y="636744"/>
                  </a:cubicBezTo>
                  <a:cubicBezTo>
                    <a:pt x="355448" y="636744"/>
                    <a:pt x="341322" y="636744"/>
                    <a:pt x="327196" y="636744"/>
                  </a:cubicBezTo>
                  <a:cubicBezTo>
                    <a:pt x="284817" y="650858"/>
                    <a:pt x="256565" y="672028"/>
                    <a:pt x="242439" y="707313"/>
                  </a:cubicBezTo>
                  <a:cubicBezTo>
                    <a:pt x="242430" y="707310"/>
                    <a:pt x="242003" y="707167"/>
                    <a:pt x="221250" y="700256"/>
                  </a:cubicBezTo>
                  <a:cubicBezTo>
                    <a:pt x="214188" y="425073"/>
                    <a:pt x="362473" y="142834"/>
                    <a:pt x="362511" y="142762"/>
                  </a:cubicBezTo>
                  <a:close/>
                  <a:moveTo>
                    <a:pt x="1723364" y="112687"/>
                  </a:moveTo>
                  <a:cubicBezTo>
                    <a:pt x="1743550" y="115333"/>
                    <a:pt x="1760758" y="129886"/>
                    <a:pt x="1766052" y="156347"/>
                  </a:cubicBezTo>
                  <a:cubicBezTo>
                    <a:pt x="1766054" y="156361"/>
                    <a:pt x="1766355" y="158999"/>
                    <a:pt x="1822529" y="650276"/>
                  </a:cubicBezTo>
                  <a:cubicBezTo>
                    <a:pt x="1822529" y="678501"/>
                    <a:pt x="1801350" y="706725"/>
                    <a:pt x="1766052" y="706725"/>
                  </a:cubicBezTo>
                  <a:cubicBezTo>
                    <a:pt x="1766043" y="706725"/>
                    <a:pt x="1765216" y="706725"/>
                    <a:pt x="1688397" y="706725"/>
                  </a:cubicBezTo>
                  <a:cubicBezTo>
                    <a:pt x="1709572" y="332816"/>
                    <a:pt x="1533148" y="156409"/>
                    <a:pt x="1533086" y="156347"/>
                  </a:cubicBezTo>
                  <a:cubicBezTo>
                    <a:pt x="1533096" y="156345"/>
                    <a:pt x="1534390" y="156021"/>
                    <a:pt x="1702516" y="114010"/>
                  </a:cubicBezTo>
                  <a:cubicBezTo>
                    <a:pt x="1709576" y="112246"/>
                    <a:pt x="1716635" y="111805"/>
                    <a:pt x="1723364" y="112687"/>
                  </a:cubicBezTo>
                  <a:close/>
                  <a:moveTo>
                    <a:pt x="216121" y="52882"/>
                  </a:moveTo>
                  <a:cubicBezTo>
                    <a:pt x="222948" y="53102"/>
                    <a:pt x="229996" y="54864"/>
                    <a:pt x="237043" y="58387"/>
                  </a:cubicBezTo>
                  <a:cubicBezTo>
                    <a:pt x="237043" y="58387"/>
                    <a:pt x="237043" y="58387"/>
                    <a:pt x="321609" y="107717"/>
                  </a:cubicBezTo>
                  <a:cubicBezTo>
                    <a:pt x="321609" y="107717"/>
                    <a:pt x="159524" y="410746"/>
                    <a:pt x="173618" y="706726"/>
                  </a:cubicBezTo>
                  <a:cubicBezTo>
                    <a:pt x="173618" y="706726"/>
                    <a:pt x="173618" y="706726"/>
                    <a:pt x="39721" y="678538"/>
                  </a:cubicBezTo>
                  <a:cubicBezTo>
                    <a:pt x="11533" y="678538"/>
                    <a:pt x="-9609" y="650349"/>
                    <a:pt x="4485" y="615113"/>
                  </a:cubicBezTo>
                  <a:cubicBezTo>
                    <a:pt x="4485" y="615113"/>
                    <a:pt x="4485" y="615113"/>
                    <a:pt x="166571" y="86576"/>
                  </a:cubicBezTo>
                  <a:cubicBezTo>
                    <a:pt x="177142" y="65434"/>
                    <a:pt x="195640" y="52221"/>
                    <a:pt x="216121" y="52882"/>
                  </a:cubicBezTo>
                  <a:close/>
                  <a:moveTo>
                    <a:pt x="811860" y="637"/>
                  </a:moveTo>
                  <a:cubicBezTo>
                    <a:pt x="827743" y="-1131"/>
                    <a:pt x="843626" y="637"/>
                    <a:pt x="857745" y="7709"/>
                  </a:cubicBezTo>
                  <a:cubicBezTo>
                    <a:pt x="857763" y="7717"/>
                    <a:pt x="860458" y="8948"/>
                    <a:pt x="1260115" y="191579"/>
                  </a:cubicBezTo>
                  <a:cubicBezTo>
                    <a:pt x="1281293" y="205723"/>
                    <a:pt x="1302470" y="212795"/>
                    <a:pt x="1316589" y="212795"/>
                  </a:cubicBezTo>
                  <a:cubicBezTo>
                    <a:pt x="1358938" y="226937"/>
                    <a:pt x="1507151" y="198657"/>
                    <a:pt x="1507185" y="198651"/>
                  </a:cubicBezTo>
                  <a:cubicBezTo>
                    <a:pt x="1507263" y="198732"/>
                    <a:pt x="1655423" y="354319"/>
                    <a:pt x="1641309" y="679541"/>
                  </a:cubicBezTo>
                  <a:cubicBezTo>
                    <a:pt x="1641290" y="679545"/>
                    <a:pt x="1639948" y="679833"/>
                    <a:pt x="1542481" y="700757"/>
                  </a:cubicBezTo>
                  <a:cubicBezTo>
                    <a:pt x="1542454" y="700730"/>
                    <a:pt x="1535433" y="693697"/>
                    <a:pt x="1535422" y="693685"/>
                  </a:cubicBezTo>
                  <a:cubicBezTo>
                    <a:pt x="1535404" y="693673"/>
                    <a:pt x="1532978" y="691937"/>
                    <a:pt x="1189524" y="446168"/>
                  </a:cubicBezTo>
                  <a:cubicBezTo>
                    <a:pt x="1189512" y="446159"/>
                    <a:pt x="1187911" y="444983"/>
                    <a:pt x="977750" y="290586"/>
                  </a:cubicBezTo>
                  <a:cubicBezTo>
                    <a:pt x="977733" y="290578"/>
                    <a:pt x="976153" y="289858"/>
                    <a:pt x="822449" y="219867"/>
                  </a:cubicBezTo>
                  <a:cubicBezTo>
                    <a:pt x="822435" y="219874"/>
                    <a:pt x="820645" y="220824"/>
                    <a:pt x="582438" y="347161"/>
                  </a:cubicBezTo>
                  <a:cubicBezTo>
                    <a:pt x="568320" y="361305"/>
                    <a:pt x="547143" y="361305"/>
                    <a:pt x="525965" y="361305"/>
                  </a:cubicBezTo>
                  <a:cubicBezTo>
                    <a:pt x="490669" y="361305"/>
                    <a:pt x="462433" y="340089"/>
                    <a:pt x="448315" y="311802"/>
                  </a:cubicBezTo>
                  <a:cubicBezTo>
                    <a:pt x="420078" y="262298"/>
                    <a:pt x="434196" y="198651"/>
                    <a:pt x="483610" y="170363"/>
                  </a:cubicBezTo>
                  <a:cubicBezTo>
                    <a:pt x="483624" y="170356"/>
                    <a:pt x="484873" y="169694"/>
                    <a:pt x="603616" y="106715"/>
                  </a:cubicBezTo>
                  <a:cubicBezTo>
                    <a:pt x="603633" y="106706"/>
                    <a:pt x="605286" y="105770"/>
                    <a:pt x="765976" y="14781"/>
                  </a:cubicBezTo>
                  <a:cubicBezTo>
                    <a:pt x="780094" y="7709"/>
                    <a:pt x="795977" y="2405"/>
                    <a:pt x="811860" y="63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ln>
                  <a:solidFill>
                    <a:schemeClr val="tx1">
                      <a:alpha val="0"/>
                    </a:schemeClr>
                  </a:solidFill>
                </a:ln>
              </a:endParaRPr>
            </a:p>
          </p:txBody>
        </p:sp>
      </p:grpSp>
    </p:spTree>
    <p:extLst>
      <p:ext uri="{BB962C8B-B14F-4D97-AF65-F5344CB8AC3E}">
        <p14:creationId xmlns:p14="http://schemas.microsoft.com/office/powerpoint/2010/main" val="179260478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lcome to Cover Me &lt;strong&gt;Q&amp;A&lt;/strong&gt;, where we take your questions about cov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219" y="1326229"/>
            <a:ext cx="7268864" cy="3050327"/>
          </a:xfrm>
          <a:prstGeom prst="rect">
            <a:avLst/>
          </a:prstGeom>
        </p:spPr>
      </p:pic>
      <p:sp>
        <p:nvSpPr>
          <p:cNvPr id="5" name="Title 4"/>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111778285"/>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4101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6424" y="915409"/>
            <a:ext cx="8384675" cy="2569946"/>
          </a:xfrm>
        </p:spPr>
        <p:txBody>
          <a:bodyPr/>
          <a:lstStyle/>
          <a:p>
            <a:r>
              <a:rPr lang="en-US" dirty="0"/>
              <a:t>Cisco NSO – Our Industry Leading Automation &amp; Orchestration Platform</a:t>
            </a:r>
          </a:p>
        </p:txBody>
      </p:sp>
    </p:spTree>
    <p:extLst>
      <p:ext uri="{BB962C8B-B14F-4D97-AF65-F5344CB8AC3E}">
        <p14:creationId xmlns:p14="http://schemas.microsoft.com/office/powerpoint/2010/main" val="402090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Market </a:t>
            </a:r>
            <a:r>
              <a:rPr lang="en-US" dirty="0" smtClean="0"/>
              <a:t>Trend Observations</a:t>
            </a:r>
            <a:endParaRPr lang="en-US" dirty="0"/>
          </a:p>
        </p:txBody>
      </p:sp>
      <p:sp>
        <p:nvSpPr>
          <p:cNvPr id="3" name="Rectangle 2"/>
          <p:cNvSpPr/>
          <p:nvPr/>
        </p:nvSpPr>
        <p:spPr>
          <a:xfrm>
            <a:off x="546100" y="1073153"/>
            <a:ext cx="2554889" cy="128149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7" name="Rectangle 6"/>
          <p:cNvSpPr/>
          <p:nvPr/>
        </p:nvSpPr>
        <p:spPr>
          <a:xfrm>
            <a:off x="546100" y="2354648"/>
            <a:ext cx="2554889" cy="1835474"/>
          </a:xfrm>
          <a:prstGeom prst="rect">
            <a:avLst/>
          </a:prstGeom>
          <a:gradFill flip="none" rotWithShape="1">
            <a:gsLst>
              <a:gs pos="0">
                <a:schemeClr val="bg1">
                  <a:lumMod val="85000"/>
                </a:schemeClr>
              </a:gs>
              <a:gs pos="10000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Oval 11"/>
          <p:cNvSpPr/>
          <p:nvPr/>
        </p:nvSpPr>
        <p:spPr>
          <a:xfrm>
            <a:off x="1370466" y="1901570"/>
            <a:ext cx="906156" cy="906156"/>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3" name="Rectangle 12"/>
          <p:cNvSpPr/>
          <p:nvPr/>
        </p:nvSpPr>
        <p:spPr>
          <a:xfrm>
            <a:off x="546101" y="1215277"/>
            <a:ext cx="2530988"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Execution at the speed of software</a:t>
            </a:r>
          </a:p>
        </p:txBody>
      </p:sp>
      <p:sp>
        <p:nvSpPr>
          <p:cNvPr id="14" name="Rectangle 13"/>
          <p:cNvSpPr/>
          <p:nvPr/>
        </p:nvSpPr>
        <p:spPr>
          <a:xfrm>
            <a:off x="556261" y="2862227"/>
            <a:ext cx="2446020" cy="492443"/>
          </a:xfrm>
          <a:prstGeom prst="rect">
            <a:avLst/>
          </a:prstGeom>
        </p:spPr>
        <p:txBody>
          <a:bodyPr wrap="square">
            <a:spAutoFit/>
          </a:bodyPr>
          <a:lstStyle/>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Agility, DevOps, NFV, SDN, new services platforms</a:t>
            </a:r>
          </a:p>
        </p:txBody>
      </p:sp>
      <p:sp>
        <p:nvSpPr>
          <p:cNvPr id="15" name="Rectangle 14"/>
          <p:cNvSpPr/>
          <p:nvPr/>
        </p:nvSpPr>
        <p:spPr>
          <a:xfrm>
            <a:off x="6043011" y="1073153"/>
            <a:ext cx="2554889" cy="1281495"/>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6" name="Rectangle 15"/>
          <p:cNvSpPr/>
          <p:nvPr/>
        </p:nvSpPr>
        <p:spPr>
          <a:xfrm>
            <a:off x="6043011" y="2354648"/>
            <a:ext cx="2554889" cy="1835474"/>
          </a:xfrm>
          <a:prstGeom prst="rect">
            <a:avLst/>
          </a:prstGeom>
          <a:gradFill flip="none" rotWithShape="1">
            <a:gsLst>
              <a:gs pos="0">
                <a:schemeClr val="accent5">
                  <a:lumMod val="20000"/>
                  <a:lumOff val="80000"/>
                </a:schemeClr>
              </a:gs>
              <a:gs pos="10000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Oval 16"/>
          <p:cNvSpPr/>
          <p:nvPr/>
        </p:nvSpPr>
        <p:spPr>
          <a:xfrm>
            <a:off x="6867377" y="1901570"/>
            <a:ext cx="906156" cy="906156"/>
          </a:xfrm>
          <a:prstGeom prst="ellipse">
            <a:avLst/>
          </a:prstGeom>
          <a:solidFill>
            <a:schemeClr val="bg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8" name="Rectangle 17"/>
          <p:cNvSpPr/>
          <p:nvPr/>
        </p:nvSpPr>
        <p:spPr>
          <a:xfrm>
            <a:off x="6043012" y="1215277"/>
            <a:ext cx="2530988"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Rapidly changing business models</a:t>
            </a:r>
          </a:p>
        </p:txBody>
      </p:sp>
      <p:sp>
        <p:nvSpPr>
          <p:cNvPr id="19" name="Rectangle 18"/>
          <p:cNvSpPr/>
          <p:nvPr/>
        </p:nvSpPr>
        <p:spPr>
          <a:xfrm>
            <a:off x="6068411" y="2862227"/>
            <a:ext cx="2463449" cy="1195199"/>
          </a:xfrm>
          <a:prstGeom prst="rect">
            <a:avLst/>
          </a:prstGeom>
        </p:spPr>
        <p:txBody>
          <a:bodyPr wrap="square">
            <a:spAutoFit/>
          </a:bodyPr>
          <a:lstStyle/>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Cloud services, virtualization, programmable networks</a:t>
            </a:r>
          </a:p>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New ecosystems </a:t>
            </a: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and</a:t>
            </a:r>
            <a:b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b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value </a:t>
            </a: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chains</a:t>
            </a:r>
          </a:p>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OTT C</a:t>
            </a: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o-opetition</a:t>
            </a:r>
            <a:endPar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endParaRPr>
          </a:p>
        </p:txBody>
      </p:sp>
      <p:sp>
        <p:nvSpPr>
          <p:cNvPr id="20" name="Rectangle 19"/>
          <p:cNvSpPr/>
          <p:nvPr/>
        </p:nvSpPr>
        <p:spPr>
          <a:xfrm>
            <a:off x="3299811" y="1073153"/>
            <a:ext cx="2554889" cy="128149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1" name="Rectangle 20"/>
          <p:cNvSpPr/>
          <p:nvPr/>
        </p:nvSpPr>
        <p:spPr>
          <a:xfrm>
            <a:off x="3299811" y="2354648"/>
            <a:ext cx="2554889" cy="1835474"/>
          </a:xfrm>
          <a:prstGeom prst="rect">
            <a:avLst/>
          </a:prstGeom>
          <a:gradFill flip="none" rotWithShape="1">
            <a:gsLst>
              <a:gs pos="0">
                <a:schemeClr val="accent4">
                  <a:lumMod val="20000"/>
                  <a:lumOff val="80000"/>
                </a:schemeClr>
              </a:gs>
              <a:gs pos="100000">
                <a:schemeClr val="bg1">
                  <a:lumMod val="95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Oval 21"/>
          <p:cNvSpPr/>
          <p:nvPr/>
        </p:nvSpPr>
        <p:spPr>
          <a:xfrm>
            <a:off x="4124177" y="1901570"/>
            <a:ext cx="906156" cy="906156"/>
          </a:xfrm>
          <a:prstGeom prst="ellipse">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3" name="Rectangle 22"/>
          <p:cNvSpPr/>
          <p:nvPr/>
        </p:nvSpPr>
        <p:spPr>
          <a:xfrm>
            <a:off x="3299812" y="1079661"/>
            <a:ext cx="2530988" cy="83099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Changing customer behavior and new expectations</a:t>
            </a:r>
          </a:p>
        </p:txBody>
      </p:sp>
      <p:sp>
        <p:nvSpPr>
          <p:cNvPr id="24" name="Rectangle 23"/>
          <p:cNvSpPr/>
          <p:nvPr/>
        </p:nvSpPr>
        <p:spPr>
          <a:xfrm>
            <a:off x="3309971" y="2862227"/>
            <a:ext cx="2435509" cy="743793"/>
          </a:xfrm>
          <a:prstGeom prst="rect">
            <a:avLst/>
          </a:prstGeom>
        </p:spPr>
        <p:txBody>
          <a:bodyPr wrap="square">
            <a:spAutoFit/>
          </a:bodyPr>
          <a:lstStyle/>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Everything on demand</a:t>
            </a:r>
          </a:p>
          <a:p>
            <a:pPr marL="117475" marR="0" lvl="0" indent="-117475" algn="l" defTabSz="4572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New services with a </a:t>
            </a: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press</a:t>
            </a:r>
            <a:b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br>
            <a:r>
              <a:rPr kumimoji="0" lang="en-US" sz="1300" b="0" i="0" u="none" strike="noStrike" kern="1200" cap="none" spc="0" normalizeH="0" baseline="0" noProof="0" dirty="0" smtClean="0">
                <a:ln>
                  <a:noFill/>
                </a:ln>
                <a:solidFill>
                  <a:srgbClr val="4D4D4C"/>
                </a:solidFill>
                <a:effectLst/>
                <a:uLnTx/>
                <a:uFillTx/>
                <a:latin typeface="Arial"/>
                <a:ea typeface="ＭＳ Ｐゴシック" pitchFamily="34" charset="-128"/>
                <a:cs typeface="+mn-cs"/>
              </a:rPr>
              <a:t>of </a:t>
            </a:r>
            <a:r>
              <a:rPr kumimoji="0" lang="en-US" sz="1300" b="0" i="0" u="none" strike="noStrike" kern="1200" cap="none" spc="0" normalizeH="0" baseline="0" noProof="0" dirty="0">
                <a:ln>
                  <a:noFill/>
                </a:ln>
                <a:solidFill>
                  <a:srgbClr val="4D4D4C"/>
                </a:solidFill>
                <a:effectLst/>
                <a:uLnTx/>
                <a:uFillTx/>
                <a:latin typeface="Arial"/>
                <a:ea typeface="ＭＳ Ｐゴシック" pitchFamily="34" charset="-128"/>
                <a:cs typeface="+mn-cs"/>
              </a:rPr>
              <a:t>a button</a:t>
            </a:r>
          </a:p>
        </p:txBody>
      </p:sp>
      <p:sp>
        <p:nvSpPr>
          <p:cNvPr id="31" name="Rectangle 30"/>
          <p:cNvSpPr/>
          <p:nvPr/>
        </p:nvSpPr>
        <p:spPr>
          <a:xfrm>
            <a:off x="0" y="4109603"/>
            <a:ext cx="9143999" cy="497634"/>
          </a:xfrm>
          <a:prstGeom prst="rect">
            <a:avLst/>
          </a:prstGeom>
          <a:solidFill>
            <a:schemeClr val="tx1"/>
          </a:solidFill>
        </p:spPr>
        <p:txBody>
          <a:bodyPr wrap="none" anchor="ctr" anchorCtr="0">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pitchFamily="34" charset="-128"/>
                <a:cs typeface="+mn-cs"/>
              </a:rPr>
              <a:t>All of this requires successful, flexible automation. </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pitchFamily="34" charset="-128"/>
                <a:cs typeface="+mn-cs"/>
              </a:rPr>
              <a:t>But complexity has destroyed many automation initiatives.</a:t>
            </a:r>
          </a:p>
        </p:txBody>
      </p:sp>
      <p:pic>
        <p:nvPicPr>
          <p:cNvPr id="1026" name="Picture 2" descr="Y:\Training\Cisco Templates\2010_Updated Templates\New Cisco Brand\Kubrik Icons\256 Pixel Size\Smart_install_1219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1329" y="2082433"/>
            <a:ext cx="554591" cy="554591"/>
          </a:xfrm>
          <a:prstGeom prst="rect">
            <a:avLst/>
          </a:prstGeom>
          <a:noFill/>
          <a:effectLst>
            <a:outerShdw blurRad="50800" dist="38100" dir="5400000" algn="t" rotWithShape="0">
              <a:prstClr val="black">
                <a:alpha val="40000"/>
              </a:prstClr>
            </a:outerShdw>
          </a:effectLst>
        </p:spPr>
      </p:pic>
      <p:pic>
        <p:nvPicPr>
          <p:cNvPr id="4" name="Picture 2" descr="Y:\Training\Cisco Templates\2010_Updated Templates\New Cisco Brand\Kubrik Icons\256 Pixel Size\user_0020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455" y="2049848"/>
            <a:ext cx="609600" cy="609600"/>
          </a:xfrm>
          <a:prstGeom prst="rect">
            <a:avLst/>
          </a:prstGeom>
          <a:noFill/>
        </p:spPr>
      </p:pic>
      <p:grpSp>
        <p:nvGrpSpPr>
          <p:cNvPr id="25" name="Group 24"/>
          <p:cNvGrpSpPr/>
          <p:nvPr/>
        </p:nvGrpSpPr>
        <p:grpSpPr>
          <a:xfrm>
            <a:off x="7008017" y="2014835"/>
            <a:ext cx="611984" cy="625406"/>
            <a:chOff x="7034212" y="2012950"/>
            <a:chExt cx="615157" cy="628650"/>
          </a:xfrm>
        </p:grpSpPr>
        <p:pic>
          <p:nvPicPr>
            <p:cNvPr id="1027" name="Picture 3" descr="Y:\Training\Cisco Templates\2010_Updated Templates\New Cisco Brand\Kubrik Icons\256 Pixel Size\Work_1192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34212" y="2012950"/>
              <a:ext cx="609600" cy="609600"/>
            </a:xfrm>
            <a:prstGeom prst="rect">
              <a:avLst/>
            </a:prstGeom>
            <a:noFill/>
          </p:spPr>
        </p:pic>
        <p:pic>
          <p:nvPicPr>
            <p:cNvPr id="1028" name="Picture 4" descr="Y:\Training\Cisco Templates\2010_Updated Templates\New Cisco Brand\Kubrik Icons\256 Pixel Size\forward_1083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5213" y="2407444"/>
              <a:ext cx="234156" cy="234156"/>
            </a:xfrm>
            <a:prstGeom prst="rect">
              <a:avLst/>
            </a:prstGeom>
            <a:noFill/>
          </p:spPr>
        </p:pic>
      </p:grpSp>
    </p:spTree>
    <p:extLst>
      <p:ext uri="{BB962C8B-B14F-4D97-AF65-F5344CB8AC3E}">
        <p14:creationId xmlns:p14="http://schemas.microsoft.com/office/powerpoint/2010/main" val="263876262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Four Pillars of Orchestration</a:t>
            </a:r>
            <a:endParaRPr lang="en-US" sz="2000" dirty="0"/>
          </a:p>
        </p:txBody>
      </p:sp>
      <p:grpSp>
        <p:nvGrpSpPr>
          <p:cNvPr id="4" name="Group 3"/>
          <p:cNvGrpSpPr/>
          <p:nvPr/>
        </p:nvGrpSpPr>
        <p:grpSpPr>
          <a:xfrm>
            <a:off x="1737707" y="1466068"/>
            <a:ext cx="2733933" cy="1045639"/>
            <a:chOff x="1737707" y="1466068"/>
            <a:chExt cx="2733933" cy="1045639"/>
          </a:xfrm>
        </p:grpSpPr>
        <p:sp>
          <p:nvSpPr>
            <p:cNvPr id="33" name="Rounded Rectangle 32"/>
            <p:cNvSpPr/>
            <p:nvPr/>
          </p:nvSpPr>
          <p:spPr>
            <a:xfrm>
              <a:off x="1817234" y="1532641"/>
              <a:ext cx="2654406" cy="979066"/>
            </a:xfrm>
            <a:prstGeom prst="roundRect">
              <a:avLst/>
            </a:prstGeom>
            <a:solidFill>
              <a:schemeClr val="accent3">
                <a:lumMod val="60000"/>
                <a:lumOff val="40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20239" y="1710907"/>
              <a:ext cx="2448390" cy="646331"/>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latin typeface="+mn-lt"/>
                  <a:ea typeface="Apple LiGothic Medium"/>
                  <a:cs typeface="Apple LiGothic Medium"/>
                </a:rPr>
                <a:t>Orchestration Across Multiple Domains</a:t>
              </a:r>
            </a:p>
          </p:txBody>
        </p:sp>
        <p:grpSp>
          <p:nvGrpSpPr>
            <p:cNvPr id="29" name="Group 28"/>
            <p:cNvGrpSpPr/>
            <p:nvPr/>
          </p:nvGrpSpPr>
          <p:grpSpPr>
            <a:xfrm>
              <a:off x="1737707" y="1466068"/>
              <a:ext cx="355721" cy="278095"/>
              <a:chOff x="535248" y="1170967"/>
              <a:chExt cx="355721" cy="278095"/>
            </a:xfrm>
          </p:grpSpPr>
          <p:sp>
            <p:nvSpPr>
              <p:cNvPr id="30"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pPr>
                  <a:defRPr/>
                </a:pPr>
                <a:endParaRPr lang="en-US" sz="1400" dirty="0">
                  <a:solidFill>
                    <a:srgbClr val="62D1FE"/>
                  </a:solidFill>
                  <a:latin typeface="Arial" charset="0"/>
                  <a:ea typeface="ＭＳ Ｐゴシック" charset="-128"/>
                  <a:cs typeface="ＭＳ Ｐゴシック" charset="-128"/>
                </a:endParaRPr>
              </a:p>
            </p:txBody>
          </p:sp>
          <p:sp>
            <p:nvSpPr>
              <p:cNvPr id="31"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dirty="0">
                  <a:solidFill>
                    <a:srgbClr val="62D1FE"/>
                  </a:solidFill>
                  <a:ea typeface="MS PGothic" pitchFamily="34" charset="-128"/>
                  <a:cs typeface="Arial" pitchFamily="34" charset="0"/>
                </a:endParaRPr>
              </a:p>
            </p:txBody>
          </p:sp>
          <p:sp>
            <p:nvSpPr>
              <p:cNvPr id="32" name="TextBox 31"/>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1</a:t>
                </a:r>
              </a:p>
            </p:txBody>
          </p:sp>
        </p:grpSp>
      </p:grpSp>
      <p:sp>
        <p:nvSpPr>
          <p:cNvPr id="59" name="Rounded Rectangle 58"/>
          <p:cNvSpPr/>
          <p:nvPr/>
        </p:nvSpPr>
        <p:spPr>
          <a:xfrm>
            <a:off x="4678178" y="1532641"/>
            <a:ext cx="2654405" cy="979066"/>
          </a:xfrm>
          <a:prstGeom prst="roundRect">
            <a:avLst/>
          </a:prstGeom>
          <a:solidFill>
            <a:schemeClr val="bg2">
              <a:lumMod val="65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4928836" y="1710907"/>
            <a:ext cx="2153086" cy="646331"/>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latin typeface="+mn-lt"/>
                <a:ea typeface="Apple LiGothic Medium"/>
                <a:cs typeface="Apple LiGothic Medium"/>
              </a:rPr>
              <a:t>State </a:t>
            </a:r>
            <a:br>
              <a:rPr lang="en-US" kern="0" dirty="0" smtClean="0">
                <a:solidFill>
                  <a:prstClr val="white"/>
                </a:solidFill>
                <a:latin typeface="+mn-lt"/>
                <a:ea typeface="Apple LiGothic Medium"/>
                <a:cs typeface="Apple LiGothic Medium"/>
              </a:rPr>
            </a:br>
            <a:r>
              <a:rPr lang="en-US" kern="0" dirty="0" smtClean="0">
                <a:solidFill>
                  <a:prstClr val="white"/>
                </a:solidFill>
                <a:latin typeface="+mn-lt"/>
                <a:ea typeface="Apple LiGothic Medium"/>
                <a:cs typeface="Apple LiGothic Medium"/>
              </a:rPr>
              <a:t>Convergence</a:t>
            </a:r>
          </a:p>
        </p:txBody>
      </p:sp>
      <p:grpSp>
        <p:nvGrpSpPr>
          <p:cNvPr id="37" name="Group 36"/>
          <p:cNvGrpSpPr/>
          <p:nvPr/>
        </p:nvGrpSpPr>
        <p:grpSpPr>
          <a:xfrm>
            <a:off x="4551163" y="1466068"/>
            <a:ext cx="355721" cy="278095"/>
            <a:chOff x="535248" y="1170967"/>
            <a:chExt cx="355721" cy="278095"/>
          </a:xfrm>
        </p:grpSpPr>
        <p:sp>
          <p:nvSpPr>
            <p:cNvPr id="56"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endParaRPr lang="en-US" sz="1400" dirty="0">
                <a:solidFill>
                  <a:srgbClr val="62D1FE"/>
                </a:solidFill>
                <a:ea typeface="ＭＳ Ｐゴシック" charset="-128"/>
                <a:cs typeface="ＭＳ Ｐゴシック" charset="-128"/>
              </a:endParaRPr>
            </a:p>
          </p:txBody>
        </p:sp>
        <p:sp>
          <p:nvSpPr>
            <p:cNvPr id="57"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dirty="0">
                <a:solidFill>
                  <a:srgbClr val="62D1FE"/>
                </a:solidFill>
                <a:ea typeface="MS PGothic" pitchFamily="34" charset="-128"/>
                <a:cs typeface="Arial" pitchFamily="34" charset="0"/>
              </a:endParaRPr>
            </a:p>
          </p:txBody>
        </p:sp>
        <p:sp>
          <p:nvSpPr>
            <p:cNvPr id="58" name="TextBox 57"/>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2</a:t>
              </a:r>
            </a:p>
          </p:txBody>
        </p:sp>
      </p:grpSp>
      <p:sp>
        <p:nvSpPr>
          <p:cNvPr id="67" name="Rounded Rectangle 66"/>
          <p:cNvSpPr/>
          <p:nvPr/>
        </p:nvSpPr>
        <p:spPr>
          <a:xfrm>
            <a:off x="1817234" y="2678535"/>
            <a:ext cx="2654406" cy="979066"/>
          </a:xfrm>
          <a:prstGeom prst="roundRect">
            <a:avLst/>
          </a:prstGeom>
          <a:solidFill>
            <a:schemeClr val="accent5"/>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1817228" y="2995300"/>
            <a:ext cx="2654414" cy="369332"/>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latin typeface="+mn-lt"/>
                <a:ea typeface="Apple LiGothic Medium"/>
                <a:cs typeface="Apple LiGothic Medium"/>
              </a:rPr>
              <a:t>Orchestrated Assurance</a:t>
            </a:r>
          </a:p>
        </p:txBody>
      </p:sp>
      <p:grpSp>
        <p:nvGrpSpPr>
          <p:cNvPr id="63" name="Group 62"/>
          <p:cNvGrpSpPr/>
          <p:nvPr/>
        </p:nvGrpSpPr>
        <p:grpSpPr>
          <a:xfrm>
            <a:off x="1737707" y="2628621"/>
            <a:ext cx="355721" cy="278095"/>
            <a:chOff x="535248" y="1170967"/>
            <a:chExt cx="355721" cy="278095"/>
          </a:xfrm>
        </p:grpSpPr>
        <p:sp>
          <p:nvSpPr>
            <p:cNvPr id="64"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endParaRPr lang="en-US" sz="1400" dirty="0">
                <a:solidFill>
                  <a:srgbClr val="62D1FE"/>
                </a:solidFill>
                <a:ea typeface="ＭＳ Ｐゴシック" charset="-128"/>
                <a:cs typeface="ＭＳ Ｐゴシック" charset="-128"/>
              </a:endParaRPr>
            </a:p>
          </p:txBody>
        </p:sp>
        <p:sp>
          <p:nvSpPr>
            <p:cNvPr id="65"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dirty="0">
                <a:solidFill>
                  <a:srgbClr val="62D1FE"/>
                </a:solidFill>
                <a:ea typeface="MS PGothic" pitchFamily="34" charset="-128"/>
                <a:cs typeface="Arial" pitchFamily="34" charset="0"/>
              </a:endParaRPr>
            </a:p>
          </p:txBody>
        </p:sp>
        <p:sp>
          <p:nvSpPr>
            <p:cNvPr id="66" name="TextBox 65"/>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3</a:t>
              </a:r>
            </a:p>
          </p:txBody>
        </p:sp>
      </p:grpSp>
      <p:sp>
        <p:nvSpPr>
          <p:cNvPr id="75" name="Rounded Rectangle 74"/>
          <p:cNvSpPr/>
          <p:nvPr/>
        </p:nvSpPr>
        <p:spPr>
          <a:xfrm>
            <a:off x="4678180" y="2678535"/>
            <a:ext cx="2654406" cy="979066"/>
          </a:xfrm>
          <a:prstGeom prst="roundRect">
            <a:avLst/>
          </a:prstGeom>
          <a:solidFill>
            <a:schemeClr val="bg2">
              <a:lumMod val="65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TextBox 75"/>
          <p:cNvSpPr txBox="1"/>
          <p:nvPr/>
        </p:nvSpPr>
        <p:spPr>
          <a:xfrm>
            <a:off x="4678174" y="2856801"/>
            <a:ext cx="2654414" cy="646331"/>
          </a:xfrm>
          <a:prstGeom prst="rect">
            <a:avLst/>
          </a:prstGeom>
          <a:noFill/>
        </p:spPr>
        <p:txBody>
          <a:bodyPr wrap="square" rtlCol="0" anchor="ctr">
            <a:spAutoFit/>
          </a:bodyPr>
          <a:lstStyle/>
          <a:p>
            <a:pPr algn="ctr" defTabSz="685492" fontAlgn="auto">
              <a:spcBef>
                <a:spcPts val="0"/>
              </a:spcBef>
              <a:spcAft>
                <a:spcPts val="0"/>
              </a:spcAft>
              <a:defRPr/>
            </a:pPr>
            <a:r>
              <a:rPr lang="en-US" kern="0" dirty="0" smtClean="0">
                <a:solidFill>
                  <a:prstClr val="white"/>
                </a:solidFill>
                <a:ea typeface="Apple LiGothic Medium"/>
                <a:cs typeface="Apple LiGothic Medium"/>
              </a:rPr>
              <a:t>Data Models and Data Model Mapping</a:t>
            </a:r>
            <a:endParaRPr lang="en-US" kern="0" dirty="0" smtClean="0">
              <a:solidFill>
                <a:prstClr val="white"/>
              </a:solidFill>
              <a:latin typeface="+mn-lt"/>
              <a:ea typeface="Apple LiGothic Medium"/>
              <a:cs typeface="Apple LiGothic Medium"/>
            </a:endParaRPr>
          </a:p>
        </p:txBody>
      </p:sp>
      <p:grpSp>
        <p:nvGrpSpPr>
          <p:cNvPr id="71" name="Group 70"/>
          <p:cNvGrpSpPr/>
          <p:nvPr/>
        </p:nvGrpSpPr>
        <p:grpSpPr>
          <a:xfrm>
            <a:off x="4551163" y="2628621"/>
            <a:ext cx="355721" cy="278095"/>
            <a:chOff x="535248" y="1170967"/>
            <a:chExt cx="355721" cy="278095"/>
          </a:xfrm>
        </p:grpSpPr>
        <p:sp>
          <p:nvSpPr>
            <p:cNvPr id="72" name="Oval 10"/>
            <p:cNvSpPr>
              <a:spLocks noChangeArrowheads="1"/>
            </p:cNvSpPr>
            <p:nvPr/>
          </p:nvSpPr>
          <p:spPr bwMode="auto">
            <a:xfrm>
              <a:off x="576270" y="1170967"/>
              <a:ext cx="278095" cy="278095"/>
            </a:xfrm>
            <a:prstGeom prst="ellipse">
              <a:avLst/>
            </a:prstGeom>
            <a:solidFill>
              <a:schemeClr val="accent5">
                <a:lumMod val="50000"/>
              </a:schemeClr>
            </a:solidFill>
            <a:ln w="19050">
              <a:solidFill>
                <a:srgbClr val="FFFFFF"/>
              </a:solidFill>
              <a:round/>
              <a:headEnd/>
              <a:tailEnd/>
            </a:ln>
            <a:effectLst>
              <a:outerShdw blurRad="63500" sx="102000" sy="102000" algn="ctr" rotWithShape="0">
                <a:prstClr val="black">
                  <a:alpha val="40000"/>
                </a:prstClr>
              </a:outerShdw>
            </a:effectLst>
          </p:spPr>
          <p:txBody>
            <a:bodyPr wrap="none" lIns="73025" tIns="36511" rIns="73025" bIns="36511" anchor="ctr"/>
            <a:lstStyle/>
            <a:p>
              <a:endParaRPr lang="en-US" sz="1400" dirty="0">
                <a:solidFill>
                  <a:srgbClr val="62D1FE"/>
                </a:solidFill>
                <a:ea typeface="ＭＳ Ｐゴシック" charset="-128"/>
                <a:cs typeface="ＭＳ Ｐゴシック" charset="-128"/>
              </a:endParaRPr>
            </a:p>
          </p:txBody>
        </p:sp>
        <p:sp>
          <p:nvSpPr>
            <p:cNvPr id="73" name="AutoShape 12"/>
            <p:cNvSpPr>
              <a:spLocks noChangeArrowheads="1"/>
            </p:cNvSpPr>
            <p:nvPr/>
          </p:nvSpPr>
          <p:spPr bwMode="auto">
            <a:xfrm rot="5400000">
              <a:off x="662600" y="1124806"/>
              <a:ext cx="103317" cy="230661"/>
            </a:xfrm>
            <a:prstGeom prst="moon">
              <a:avLst>
                <a:gd name="adj" fmla="val 50000"/>
              </a:avLst>
            </a:prstGeom>
            <a:gradFill rotWithShape="1">
              <a:gsLst>
                <a:gs pos="0">
                  <a:srgbClr val="FFFFFF">
                    <a:alpha val="29999"/>
                  </a:srgbClr>
                </a:gs>
                <a:gs pos="100000">
                  <a:srgbClr val="66327E">
                    <a:alpha val="0"/>
                  </a:srgbClr>
                </a:gs>
              </a:gsLst>
              <a:lin ang="0" scaled="1"/>
            </a:gradFill>
            <a:ln w="50800">
              <a:noFill/>
              <a:miter lim="800000"/>
              <a:headEnd/>
              <a:tailEnd/>
            </a:ln>
          </p:spPr>
          <p:txBody>
            <a:bodyPr rot="10800000" vert="eaVert" wrap="none" anchor="ctr"/>
            <a:lstStyle/>
            <a:p>
              <a:endParaRPr lang="en-US" sz="1400" dirty="0">
                <a:solidFill>
                  <a:srgbClr val="62D1FE"/>
                </a:solidFill>
                <a:ea typeface="MS PGothic" pitchFamily="34" charset="-128"/>
                <a:cs typeface="Arial" pitchFamily="34" charset="0"/>
              </a:endParaRPr>
            </a:p>
          </p:txBody>
        </p:sp>
        <p:sp>
          <p:nvSpPr>
            <p:cNvPr id="74" name="TextBox 73"/>
            <p:cNvSpPr txBox="1"/>
            <p:nvPr/>
          </p:nvSpPr>
          <p:spPr>
            <a:xfrm>
              <a:off x="535248" y="1186481"/>
              <a:ext cx="355721" cy="258532"/>
            </a:xfrm>
            <a:prstGeom prst="rect">
              <a:avLst/>
            </a:prstGeom>
            <a:noFill/>
          </p:spPr>
          <p:txBody>
            <a:bodyPr wrap="square" rtlCol="0">
              <a:spAutoFit/>
            </a:bodyPr>
            <a:lstStyle/>
            <a:p>
              <a:pPr algn="ctr">
                <a:lnSpc>
                  <a:spcPct val="90000"/>
                </a:lnSpc>
                <a:spcBef>
                  <a:spcPts val="600"/>
                </a:spcBef>
              </a:pPr>
              <a:r>
                <a:rPr lang="en-US" sz="1200" dirty="0" smtClean="0">
                  <a:solidFill>
                    <a:schemeClr val="bg1"/>
                  </a:solidFill>
                </a:rPr>
                <a:t>4</a:t>
              </a:r>
            </a:p>
          </p:txBody>
        </p:sp>
      </p:grpSp>
      <p:sp>
        <p:nvSpPr>
          <p:cNvPr id="77" name="Rectangle 76"/>
          <p:cNvSpPr/>
          <p:nvPr/>
        </p:nvSpPr>
        <p:spPr>
          <a:xfrm>
            <a:off x="0" y="3962623"/>
            <a:ext cx="9143999" cy="497634"/>
          </a:xfrm>
          <a:prstGeom prst="rect">
            <a:avLst/>
          </a:prstGeom>
          <a:solidFill>
            <a:schemeClr val="accent4"/>
          </a:solidFill>
        </p:spPr>
        <p:txBody>
          <a:bodyPr wrap="none" anchor="ctr" anchorCtr="0">
            <a:noAutofit/>
          </a:bodyPr>
          <a:lstStyle/>
          <a:p>
            <a:pPr algn="ctr"/>
            <a:r>
              <a:rPr lang="en-US" sz="2000" dirty="0" smtClean="0">
                <a:solidFill>
                  <a:schemeClr val="bg1"/>
                </a:solidFill>
                <a:latin typeface="+mj-lt"/>
              </a:rPr>
              <a:t>Foundation for Full Lifecycle Service Automation</a:t>
            </a:r>
            <a:endParaRPr lang="en-US" sz="2000" dirty="0">
              <a:solidFill>
                <a:schemeClr val="bg1"/>
              </a:solidFill>
              <a:latin typeface="+mj-lt"/>
            </a:endParaRPr>
          </a:p>
        </p:txBody>
      </p:sp>
    </p:spTree>
    <p:extLst>
      <p:ext uri="{BB962C8B-B14F-4D97-AF65-F5344CB8AC3E}">
        <p14:creationId xmlns:p14="http://schemas.microsoft.com/office/powerpoint/2010/main" val="33357879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NSO System Overview</a:t>
            </a:r>
            <a:endParaRPr lang="en-US" dirty="0"/>
          </a:p>
        </p:txBody>
      </p:sp>
      <p:grpSp>
        <p:nvGrpSpPr>
          <p:cNvPr id="20" name="Group 19"/>
          <p:cNvGrpSpPr/>
          <p:nvPr/>
        </p:nvGrpSpPr>
        <p:grpSpPr>
          <a:xfrm>
            <a:off x="805082" y="1075195"/>
            <a:ext cx="5711952" cy="3327909"/>
            <a:chOff x="1591056" y="1231645"/>
            <a:chExt cx="5711952" cy="3327909"/>
          </a:xfrm>
        </p:grpSpPr>
        <p:sp>
          <p:nvSpPr>
            <p:cNvPr id="21" name="Rectangle 20"/>
            <p:cNvSpPr/>
            <p:nvPr/>
          </p:nvSpPr>
          <p:spPr>
            <a:xfrm>
              <a:off x="1603248" y="1865376"/>
              <a:ext cx="5687568" cy="2097024"/>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189"/>
              <a:r>
                <a:rPr lang="en-US" sz="1400" dirty="0">
                  <a:solidFill>
                    <a:srgbClr val="676767"/>
                  </a:solidFill>
                </a:rPr>
                <a:t>NSO</a:t>
              </a:r>
            </a:p>
          </p:txBody>
        </p:sp>
        <p:sp>
          <p:nvSpPr>
            <p:cNvPr id="22" name="Rectangle 21"/>
            <p:cNvSpPr/>
            <p:nvPr/>
          </p:nvSpPr>
          <p:spPr>
            <a:xfrm>
              <a:off x="1682496" y="2170176"/>
              <a:ext cx="3255264" cy="312765"/>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sz="1400" dirty="0" smtClean="0">
                  <a:solidFill>
                    <a:srgbClr val="FFFFFF"/>
                  </a:solidFill>
                </a:rPr>
                <a:t>      Service </a:t>
              </a:r>
              <a:r>
                <a:rPr lang="en-US" sz="1400" dirty="0">
                  <a:solidFill>
                    <a:srgbClr val="FFFFFF"/>
                  </a:solidFill>
                </a:rPr>
                <a:t>Manager</a:t>
              </a:r>
            </a:p>
          </p:txBody>
        </p:sp>
        <p:sp>
          <p:nvSpPr>
            <p:cNvPr id="23" name="Rectangle 22"/>
            <p:cNvSpPr/>
            <p:nvPr/>
          </p:nvSpPr>
          <p:spPr>
            <a:xfrm>
              <a:off x="4937760" y="2170176"/>
              <a:ext cx="2255520" cy="671125"/>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189"/>
              <a:r>
                <a:rPr lang="en-US" sz="1400" dirty="0">
                  <a:solidFill>
                    <a:srgbClr val="FFFFFF"/>
                  </a:solidFill>
                </a:rPr>
                <a:t>Package</a:t>
              </a:r>
            </a:p>
            <a:p>
              <a:pPr algn="r" defTabSz="457189"/>
              <a:r>
                <a:rPr lang="en-US" sz="1400" dirty="0">
                  <a:solidFill>
                    <a:srgbClr val="FFFFFF"/>
                  </a:solidFill>
                </a:rPr>
                <a:t>Manager</a:t>
              </a:r>
            </a:p>
          </p:txBody>
        </p:sp>
        <p:sp>
          <p:nvSpPr>
            <p:cNvPr id="24" name="Rectangle 23"/>
            <p:cNvSpPr/>
            <p:nvPr/>
          </p:nvSpPr>
          <p:spPr>
            <a:xfrm>
              <a:off x="4334256" y="2906546"/>
              <a:ext cx="2859024" cy="897358"/>
            </a:xfrm>
            <a:prstGeom prst="rect">
              <a:avLst/>
            </a:prstGeom>
            <a:solidFill>
              <a:schemeClr val="tx1">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189"/>
              <a:r>
                <a:rPr lang="en-US" sz="1400" dirty="0">
                  <a:solidFill>
                    <a:srgbClr val="676767"/>
                  </a:solidFill>
                </a:rPr>
                <a:t>ESC (VNFM)</a:t>
              </a:r>
            </a:p>
          </p:txBody>
        </p:sp>
        <p:sp>
          <p:nvSpPr>
            <p:cNvPr id="25" name="Rectangle 24"/>
            <p:cNvSpPr/>
            <p:nvPr/>
          </p:nvSpPr>
          <p:spPr>
            <a:xfrm>
              <a:off x="4437888" y="3241826"/>
              <a:ext cx="1280160" cy="452350"/>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dirty="0">
                  <a:solidFill>
                    <a:srgbClr val="FFFFFF"/>
                  </a:solidFill>
                </a:rPr>
                <a:t>VNF Lifecycle Manager</a:t>
              </a:r>
            </a:p>
          </p:txBody>
        </p:sp>
        <p:sp>
          <p:nvSpPr>
            <p:cNvPr id="26" name="Rectangle 25"/>
            <p:cNvSpPr/>
            <p:nvPr/>
          </p:nvSpPr>
          <p:spPr>
            <a:xfrm>
              <a:off x="1591056" y="4133711"/>
              <a:ext cx="5693664" cy="42584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Multi-domain Networks</a:t>
              </a:r>
            </a:p>
          </p:txBody>
        </p:sp>
        <p:sp>
          <p:nvSpPr>
            <p:cNvPr id="27" name="Rectangle 26"/>
            <p:cNvSpPr/>
            <p:nvPr/>
          </p:nvSpPr>
          <p:spPr>
            <a:xfrm>
              <a:off x="1682496" y="2906546"/>
              <a:ext cx="2599944" cy="897358"/>
            </a:xfrm>
            <a:prstGeom prst="rect">
              <a:avLst/>
            </a:prstGeom>
            <a:solidFill>
              <a:schemeClr val="tx1">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189"/>
              <a:r>
                <a:rPr lang="en-US" sz="1400" dirty="0">
                  <a:solidFill>
                    <a:srgbClr val="676767"/>
                  </a:solidFill>
                </a:rPr>
                <a:t>Device Abstraction</a:t>
              </a:r>
            </a:p>
          </p:txBody>
        </p:sp>
        <p:sp>
          <p:nvSpPr>
            <p:cNvPr id="28" name="Rectangle 27"/>
            <p:cNvSpPr/>
            <p:nvPr/>
          </p:nvSpPr>
          <p:spPr>
            <a:xfrm>
              <a:off x="1740408" y="3241826"/>
              <a:ext cx="71628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NED</a:t>
              </a:r>
            </a:p>
          </p:txBody>
        </p:sp>
        <p:sp>
          <p:nvSpPr>
            <p:cNvPr id="29" name="Rectangle 28"/>
            <p:cNvSpPr/>
            <p:nvPr/>
          </p:nvSpPr>
          <p:spPr>
            <a:xfrm>
              <a:off x="3462528" y="3236353"/>
              <a:ext cx="71628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NED</a:t>
              </a:r>
            </a:p>
          </p:txBody>
        </p:sp>
        <p:sp>
          <p:nvSpPr>
            <p:cNvPr id="30" name="Rectangle 29"/>
            <p:cNvSpPr/>
            <p:nvPr/>
          </p:nvSpPr>
          <p:spPr>
            <a:xfrm>
              <a:off x="2615184" y="3236353"/>
              <a:ext cx="71628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NED</a:t>
              </a:r>
            </a:p>
          </p:txBody>
        </p:sp>
        <p:sp>
          <p:nvSpPr>
            <p:cNvPr id="31" name="Down Arrow 30"/>
            <p:cNvSpPr/>
            <p:nvPr/>
          </p:nvSpPr>
          <p:spPr>
            <a:xfrm>
              <a:off x="1597152" y="1231647"/>
              <a:ext cx="1511808" cy="530720"/>
            </a:xfrm>
            <a:prstGeom prst="downArrow">
              <a:avLst>
                <a:gd name="adj1" fmla="val 100000"/>
                <a:gd name="adj2" fmla="val 2257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Operations</a:t>
              </a:r>
            </a:p>
          </p:txBody>
        </p:sp>
        <p:sp>
          <p:nvSpPr>
            <p:cNvPr id="32" name="Down Arrow 31"/>
            <p:cNvSpPr/>
            <p:nvPr/>
          </p:nvSpPr>
          <p:spPr>
            <a:xfrm>
              <a:off x="3310128" y="1231646"/>
              <a:ext cx="1511808" cy="530720"/>
            </a:xfrm>
            <a:prstGeom prst="downArrow">
              <a:avLst>
                <a:gd name="adj1" fmla="val 100000"/>
                <a:gd name="adj2" fmla="val 2257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OSS/BSS</a:t>
              </a:r>
            </a:p>
          </p:txBody>
        </p:sp>
        <p:sp>
          <p:nvSpPr>
            <p:cNvPr id="33" name="Down Arrow 32"/>
            <p:cNvSpPr/>
            <p:nvPr/>
          </p:nvSpPr>
          <p:spPr>
            <a:xfrm>
              <a:off x="5791200" y="1231645"/>
              <a:ext cx="1511808" cy="530720"/>
            </a:xfrm>
            <a:prstGeom prst="downArrow">
              <a:avLst>
                <a:gd name="adj1" fmla="val 100000"/>
                <a:gd name="adj2" fmla="val 2257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676767"/>
                  </a:solidFill>
                </a:rPr>
                <a:t>Developers</a:t>
              </a:r>
            </a:p>
          </p:txBody>
        </p:sp>
        <p:sp>
          <p:nvSpPr>
            <p:cNvPr id="34" name="Rectangle 33"/>
            <p:cNvSpPr/>
            <p:nvPr/>
          </p:nvSpPr>
          <p:spPr>
            <a:xfrm>
              <a:off x="5791200" y="3236353"/>
              <a:ext cx="1280160" cy="457823"/>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dirty="0">
                  <a:solidFill>
                    <a:srgbClr val="FFFFFF"/>
                  </a:solidFill>
                </a:rPr>
                <a:t>VNF Service Monitoring</a:t>
              </a:r>
            </a:p>
          </p:txBody>
        </p:sp>
        <p:sp>
          <p:nvSpPr>
            <p:cNvPr id="35" name="Rectangle 34"/>
            <p:cNvSpPr/>
            <p:nvPr/>
          </p:nvSpPr>
          <p:spPr>
            <a:xfrm>
              <a:off x="1682496" y="2528536"/>
              <a:ext cx="3255264" cy="312765"/>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sz="1400" dirty="0" smtClean="0">
                  <a:solidFill>
                    <a:srgbClr val="FFFFFF"/>
                  </a:solidFill>
                </a:rPr>
                <a:t>      Device </a:t>
              </a:r>
              <a:r>
                <a:rPr lang="en-US" sz="1400" dirty="0">
                  <a:solidFill>
                    <a:srgbClr val="FFFFFF"/>
                  </a:solidFill>
                </a:rPr>
                <a:t>Manager</a:t>
              </a:r>
            </a:p>
          </p:txBody>
        </p:sp>
        <p:sp>
          <p:nvSpPr>
            <p:cNvPr id="36" name="Can 35"/>
            <p:cNvSpPr/>
            <p:nvPr/>
          </p:nvSpPr>
          <p:spPr>
            <a:xfrm>
              <a:off x="4303776" y="2194560"/>
              <a:ext cx="1402080" cy="646741"/>
            </a:xfrm>
            <a:prstGeom prst="can">
              <a:avLst/>
            </a:prstGeom>
            <a:solidFill>
              <a:schemeClr val="tx1">
                <a:lumMod val="60000"/>
                <a:lumOff val="4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400" dirty="0">
                  <a:solidFill>
                    <a:srgbClr val="FFFFFF"/>
                  </a:solidFill>
                </a:rPr>
                <a:t>CDB</a:t>
              </a:r>
            </a:p>
          </p:txBody>
        </p:sp>
      </p:grpSp>
      <p:sp>
        <p:nvSpPr>
          <p:cNvPr id="37" name="Text Placeholder 2"/>
          <p:cNvSpPr txBox="1">
            <a:spLocks/>
          </p:cNvSpPr>
          <p:nvPr/>
        </p:nvSpPr>
        <p:spPr>
          <a:xfrm>
            <a:off x="6683775" y="953172"/>
            <a:ext cx="2076338" cy="3449932"/>
          </a:xfrm>
          <a:prstGeom prst="rect">
            <a:avLst/>
          </a:prstGeom>
        </p:spPr>
        <p:txBody>
          <a:bodyPr/>
          <a:lstStyle>
            <a:lvl1pPr marL="169842" indent="-169842" algn="l" defTabSz="684127"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30" indent="-215873" algn="l" defTabSz="684127"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46" indent="-169842" algn="l" defTabSz="684127"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75" indent="-169842" algn="l" defTabSz="68412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03" indent="-169842" algn="l" defTabSz="684127"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48" indent="-171424" algn="l" defTabSz="6856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27" indent="-171401" algn="l" defTabSz="6856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920" indent="0" algn="l" defTabSz="6856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4189" indent="-171424" algn="l" defTabSz="6856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2968AF"/>
              </a:buClr>
              <a:buSzPct val="100000"/>
            </a:pPr>
            <a:r>
              <a:rPr sz="1300" dirty="0">
                <a:solidFill>
                  <a:srgbClr val="676767"/>
                </a:solidFill>
              </a:rPr>
              <a:t>Model-driven end-to-end service lifecycle and customer experience in focus</a:t>
            </a:r>
          </a:p>
          <a:p>
            <a:pPr>
              <a:buClr>
                <a:srgbClr val="2968AF"/>
              </a:buClr>
              <a:buSzPct val="100000"/>
            </a:pPr>
            <a:r>
              <a:rPr sz="1300" dirty="0">
                <a:solidFill>
                  <a:srgbClr val="676767"/>
                </a:solidFill>
              </a:rPr>
              <a:t>Seamless integration with existing and future OSS/BSS environment</a:t>
            </a:r>
          </a:p>
          <a:p>
            <a:pPr>
              <a:buClr>
                <a:srgbClr val="2968AF"/>
              </a:buClr>
              <a:buSzPct val="100000"/>
            </a:pPr>
            <a:r>
              <a:rPr sz="1300" dirty="0">
                <a:solidFill>
                  <a:srgbClr val="676767"/>
                </a:solidFill>
              </a:rPr>
              <a:t>Loosely-coupled and modular architecture leveraging open APIs and standard protocols</a:t>
            </a:r>
          </a:p>
          <a:p>
            <a:pPr>
              <a:buClr>
                <a:srgbClr val="2968AF"/>
              </a:buClr>
              <a:buSzPct val="100000"/>
            </a:pPr>
            <a:r>
              <a:rPr sz="1300" dirty="0">
                <a:solidFill>
                  <a:srgbClr val="676767"/>
                </a:solidFill>
              </a:rPr>
              <a:t>Orchestration across multi-domain and multi-layer for centralized policy and services across entire network</a:t>
            </a:r>
          </a:p>
        </p:txBody>
      </p:sp>
    </p:spTree>
    <p:extLst>
      <p:ext uri="{BB962C8B-B14F-4D97-AF65-F5344CB8AC3E}">
        <p14:creationId xmlns:p14="http://schemas.microsoft.com/office/powerpoint/2010/main" val="130230819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5073"/>
                </a:solidFill>
                <a:latin typeface="CiscoSansTT ExtraLight"/>
              </a:rPr>
              <a:t>Automating Service Delivery</a:t>
            </a:r>
          </a:p>
        </p:txBody>
      </p:sp>
      <p:grpSp>
        <p:nvGrpSpPr>
          <p:cNvPr id="7" name="Group 13"/>
          <p:cNvGrpSpPr/>
          <p:nvPr/>
        </p:nvGrpSpPr>
        <p:grpSpPr>
          <a:xfrm>
            <a:off x="457198" y="1421545"/>
            <a:ext cx="3945469" cy="2149844"/>
            <a:chOff x="457198" y="1215496"/>
            <a:chExt cx="3945469" cy="2149844"/>
          </a:xfrm>
        </p:grpSpPr>
        <p:sp>
          <p:nvSpPr>
            <p:cNvPr id="3" name="Rectangle 2"/>
            <p:cNvSpPr/>
            <p:nvPr/>
          </p:nvSpPr>
          <p:spPr bwMode="auto">
            <a:xfrm>
              <a:off x="457200" y="1215496"/>
              <a:ext cx="3945467" cy="32004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Arial" charset="0"/>
                  <a:ea typeface="Arial" pitchFamily="-107" charset="0"/>
                  <a:cs typeface="Arial" pitchFamily="-107" charset="0"/>
                  <a:sym typeface="Arial" pitchFamily="-107" charset="0"/>
                </a:rPr>
                <a:t>Complexity</a:t>
              </a:r>
            </a:p>
          </p:txBody>
        </p:sp>
        <p:sp>
          <p:nvSpPr>
            <p:cNvPr id="5" name="Rectangle 4"/>
            <p:cNvSpPr/>
            <p:nvPr/>
          </p:nvSpPr>
          <p:spPr>
            <a:xfrm>
              <a:off x="457198" y="1536540"/>
              <a:ext cx="3750735" cy="1828800"/>
            </a:xfrm>
            <a:prstGeom prst="rect">
              <a:avLst/>
            </a:prstGeom>
            <a:solidFill>
              <a:schemeClr val="accent1">
                <a:lumMod val="20000"/>
                <a:lumOff val="80000"/>
              </a:schemeClr>
            </a:solidFill>
          </p:spPr>
          <p:txBody>
            <a:bodyPr wrap="square" rIns="457200">
              <a:noAutofit/>
            </a:bodyPr>
            <a:lstStyle/>
            <a:p>
              <a:pPr marL="0" marR="0" lvl="0" indent="0" algn="l" defTabSz="913539" rtl="0" eaLnBrk="1" fontAlgn="base" latinLnBrk="0" hangingPunct="1">
                <a:lnSpc>
                  <a:spcPct val="100000"/>
                </a:lnSpc>
                <a:spcBef>
                  <a:spcPts val="600"/>
                </a:spcBef>
                <a:spcAft>
                  <a:spcPct val="0"/>
                </a:spcAft>
                <a:buClrTx/>
                <a:buSzTx/>
                <a:buFontTx/>
                <a:buNone/>
                <a:tabLst/>
                <a:defRPr/>
              </a:pPr>
              <a:r>
                <a:rPr kumimoji="0" lang="en-US" sz="1400" b="1"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t>Before:</a:t>
              </a:r>
              <a:endParaRPr kumimoji="0" lang="en-US" sz="1400" b="1" i="0" u="none" strike="noStrike" kern="0" cap="none" spc="0" normalizeH="0" baseline="0" noProof="0" dirty="0">
                <a:ln>
                  <a:noFill/>
                </a:ln>
                <a:solidFill>
                  <a:srgbClr val="214794">
                    <a:lumMod val="75000"/>
                  </a:srgbClr>
                </a:solidFill>
                <a:effectLst/>
                <a:uLnTx/>
                <a:uFillTx/>
                <a:latin typeface="Arial" charset="0"/>
                <a:ea typeface="ＭＳ Ｐゴシック" charset="0"/>
                <a:cs typeface="+mn-cs"/>
              </a:endParaRPr>
            </a:p>
            <a:p>
              <a:pPr marL="114292" marR="0" lvl="0" indent="-114292" algn="l" defTabSz="913539" rtl="0" eaLnBrk="1" fontAlgn="base" latinLnBrk="0" hangingPunct="1">
                <a:lnSpc>
                  <a:spcPct val="100000"/>
                </a:lnSpc>
                <a:spcBef>
                  <a:spcPts val="300"/>
                </a:spcBef>
                <a:spcAft>
                  <a:spcPct val="0"/>
                </a:spcAft>
                <a:buClrTx/>
                <a:buSzPct val="80000"/>
                <a:buFont typeface="Arial"/>
                <a:buChar char="•"/>
                <a:tabLst>
                  <a:tab pos="114292" algn="l"/>
                </a:tabLst>
                <a:defRPr/>
              </a:pPr>
              <a: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t>Time-consuming, manual</a:t>
              </a:r>
              <a:b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br>
              <a: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t>provisioning processes</a:t>
              </a:r>
              <a:endParaRPr kumimoji="0" lang="en-US" sz="1400" b="0" i="0" u="none" strike="noStrike" kern="0" cap="none" spc="0" normalizeH="0" baseline="0" noProof="0" dirty="0">
                <a:ln>
                  <a:noFill/>
                </a:ln>
                <a:solidFill>
                  <a:srgbClr val="214794">
                    <a:lumMod val="75000"/>
                  </a:srgbClr>
                </a:solidFill>
                <a:effectLst/>
                <a:uLnTx/>
                <a:uFillTx/>
                <a:latin typeface="Arial" charset="0"/>
                <a:ea typeface="ＭＳ Ｐゴシック" charset="0"/>
                <a:cs typeface="+mn-cs"/>
              </a:endParaRPr>
            </a:p>
            <a:p>
              <a:pPr marL="114292" marR="0" lvl="0" indent="-114292" algn="l" defTabSz="913539" rtl="0" eaLnBrk="1" fontAlgn="base" latinLnBrk="0" hangingPunct="1">
                <a:lnSpc>
                  <a:spcPct val="100000"/>
                </a:lnSpc>
                <a:spcBef>
                  <a:spcPts val="300"/>
                </a:spcBef>
                <a:spcAft>
                  <a:spcPct val="0"/>
                </a:spcAft>
                <a:buClrTx/>
                <a:buSzPct val="80000"/>
                <a:buFont typeface="Arial"/>
                <a:buChar char="•"/>
                <a:tabLst>
                  <a:tab pos="114292" algn="l"/>
                </a:tabLst>
                <a:defRPr/>
              </a:pPr>
              <a:r>
                <a:rPr kumimoji="0" lang="en-US" sz="1400" b="0" i="0" u="none" strike="noStrike" kern="0" cap="none" spc="0" normalizeH="0" baseline="0" noProof="0" dirty="0">
                  <a:ln>
                    <a:noFill/>
                  </a:ln>
                  <a:solidFill>
                    <a:srgbClr val="214794">
                      <a:lumMod val="75000"/>
                    </a:srgbClr>
                  </a:solidFill>
                  <a:effectLst/>
                  <a:uLnTx/>
                  <a:uFillTx/>
                  <a:latin typeface="Arial" charset="0"/>
                  <a:ea typeface="ＭＳ Ｐゴシック" charset="0"/>
                  <a:cs typeface="+mn-cs"/>
                </a:rPr>
                <a:t>Days and weeks to </a:t>
              </a:r>
              <a: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t>implement</a:t>
              </a:r>
              <a:b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br>
              <a: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t>new </a:t>
              </a:r>
              <a:r>
                <a:rPr kumimoji="0" lang="en-US" sz="1400" b="0" i="0" u="none" strike="noStrike" kern="0" cap="none" spc="0" normalizeH="0" baseline="0" noProof="0" dirty="0">
                  <a:ln>
                    <a:noFill/>
                  </a:ln>
                  <a:solidFill>
                    <a:srgbClr val="214794">
                      <a:lumMod val="75000"/>
                    </a:srgbClr>
                  </a:solidFill>
                  <a:effectLst/>
                  <a:uLnTx/>
                  <a:uFillTx/>
                  <a:latin typeface="Arial" charset="0"/>
                  <a:ea typeface="ＭＳ Ｐゴシック" charset="0"/>
                  <a:cs typeface="+mn-cs"/>
                </a:rPr>
                <a:t>services</a:t>
              </a:r>
            </a:p>
            <a:p>
              <a:pPr marL="114292" marR="0" lvl="0" indent="-114292" algn="l" defTabSz="913539" rtl="0" eaLnBrk="1" fontAlgn="base" latinLnBrk="0" hangingPunct="1">
                <a:lnSpc>
                  <a:spcPct val="100000"/>
                </a:lnSpc>
                <a:spcBef>
                  <a:spcPts val="300"/>
                </a:spcBef>
                <a:spcAft>
                  <a:spcPct val="0"/>
                </a:spcAft>
                <a:buClrTx/>
                <a:buSzPct val="80000"/>
                <a:buFont typeface="Arial"/>
                <a:buChar char="•"/>
                <a:tabLst>
                  <a:tab pos="114292" algn="l"/>
                </a:tabLst>
                <a:defRPr/>
              </a:pPr>
              <a: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t>Poor visibility across network</a:t>
              </a:r>
              <a:b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br>
              <a:r>
                <a:rPr kumimoji="0" lang="en-US" sz="1400" b="0" i="0" u="none" strike="noStrike" kern="0" cap="none" spc="0" normalizeH="0" baseline="0" noProof="0" dirty="0" smtClean="0">
                  <a:ln>
                    <a:noFill/>
                  </a:ln>
                  <a:solidFill>
                    <a:srgbClr val="214794">
                      <a:lumMod val="75000"/>
                    </a:srgbClr>
                  </a:solidFill>
                  <a:effectLst/>
                  <a:uLnTx/>
                  <a:uFillTx/>
                  <a:latin typeface="Arial" charset="0"/>
                  <a:ea typeface="ＭＳ Ｐゴシック" charset="0"/>
                  <a:cs typeface="+mn-cs"/>
                </a:rPr>
                <a:t>during </a:t>
              </a:r>
              <a:r>
                <a:rPr kumimoji="0" lang="en-US" sz="1400" b="0" i="0" u="none" strike="noStrike" kern="0" cap="none" spc="0" normalizeH="0" baseline="0" noProof="0" dirty="0">
                  <a:ln>
                    <a:noFill/>
                  </a:ln>
                  <a:solidFill>
                    <a:srgbClr val="214794">
                      <a:lumMod val="75000"/>
                    </a:srgbClr>
                  </a:solidFill>
                  <a:effectLst/>
                  <a:uLnTx/>
                  <a:uFillTx/>
                  <a:latin typeface="Arial" charset="0"/>
                  <a:ea typeface="ＭＳ Ｐゴシック" charset="0"/>
                  <a:cs typeface="+mn-cs"/>
                </a:rPr>
                <a:t>service activations</a:t>
              </a:r>
            </a:p>
          </p:txBody>
        </p:sp>
      </p:grpSp>
      <p:grpSp>
        <p:nvGrpSpPr>
          <p:cNvPr id="8" name="Group 14"/>
          <p:cNvGrpSpPr/>
          <p:nvPr/>
        </p:nvGrpSpPr>
        <p:grpSpPr>
          <a:xfrm>
            <a:off x="4983480" y="1421545"/>
            <a:ext cx="3931920" cy="2149846"/>
            <a:chOff x="4983480" y="1215496"/>
            <a:chExt cx="3931920" cy="2149846"/>
          </a:xfrm>
        </p:grpSpPr>
        <p:sp>
          <p:nvSpPr>
            <p:cNvPr id="4" name="Rectangle 3"/>
            <p:cNvSpPr/>
            <p:nvPr/>
          </p:nvSpPr>
          <p:spPr bwMode="auto">
            <a:xfrm>
              <a:off x="4983480" y="1215496"/>
              <a:ext cx="3931920" cy="320040"/>
            </a:xfrm>
            <a:prstGeom prst="rect">
              <a:avLst/>
            </a:prstGeom>
            <a:solidFill>
              <a:schemeClr val="accent6"/>
            </a:solidFill>
            <a:ln w="12700" cap="flat">
              <a:noFill/>
              <a:miter lim="800000"/>
              <a:headEnd type="none" w="med" len="med"/>
              <a:tailEnd type="none" w="med" len="med"/>
            </a:ln>
          </p:spPr>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Arial" charset="0"/>
                  <a:ea typeface="Arial" pitchFamily="-107" charset="0"/>
                  <a:cs typeface="Arial" pitchFamily="-107" charset="0"/>
                  <a:sym typeface="Arial" pitchFamily="-107" charset="0"/>
                </a:rPr>
                <a:t>Simplicity</a:t>
              </a:r>
            </a:p>
          </p:txBody>
        </p:sp>
        <p:sp>
          <p:nvSpPr>
            <p:cNvPr id="6" name="Rectangle 5"/>
            <p:cNvSpPr/>
            <p:nvPr/>
          </p:nvSpPr>
          <p:spPr>
            <a:xfrm>
              <a:off x="5215468" y="1536542"/>
              <a:ext cx="3699932" cy="1828800"/>
            </a:xfrm>
            <a:prstGeom prst="rect">
              <a:avLst/>
            </a:prstGeom>
            <a:solidFill>
              <a:schemeClr val="accent1">
                <a:lumMod val="20000"/>
                <a:lumOff val="80000"/>
              </a:schemeClr>
            </a:solidFill>
          </p:spPr>
          <p:txBody>
            <a:bodyPr wrap="square" lIns="822960">
              <a:noAutofit/>
            </a:bodyPr>
            <a:lstStyle/>
            <a:p>
              <a:pPr marL="0" marR="0" lvl="0" indent="0" algn="l" defTabSz="913539" rtl="0" eaLnBrk="1" fontAlgn="base" latinLnBrk="0" hangingPunct="1">
                <a:lnSpc>
                  <a:spcPct val="100000"/>
                </a:lnSpc>
                <a:spcBef>
                  <a:spcPts val="600"/>
                </a:spcBef>
                <a:spcAft>
                  <a:spcPct val="0"/>
                </a:spcAft>
                <a:buClrTx/>
                <a:buSzTx/>
                <a:buFontTx/>
                <a:buNone/>
                <a:tabLst/>
                <a:defRPr/>
              </a:pPr>
              <a:r>
                <a:rPr kumimoji="0" lang="en-US" sz="1400" b="1"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t>After:</a:t>
              </a:r>
            </a:p>
            <a:p>
              <a:pPr marL="114292" marR="0" lvl="0" indent="-114292" algn="l" defTabSz="913539" rtl="0" eaLnBrk="1" fontAlgn="base" latinLnBrk="0" hangingPunct="1">
                <a:lnSpc>
                  <a:spcPct val="100000"/>
                </a:lnSpc>
                <a:spcBef>
                  <a:spcPts val="300"/>
                </a:spcBef>
                <a:spcAft>
                  <a:spcPct val="0"/>
                </a:spcAft>
                <a:buClrTx/>
                <a:buSzPct val="80000"/>
                <a:buFont typeface="Arial"/>
                <a:buChar char="•"/>
                <a:tabLst>
                  <a:tab pos="114292" algn="l"/>
                </a:tabLst>
                <a:defRPr/>
              </a:pPr>
              <a:r>
                <a:rPr kumimoji="0" lang="en-US" sz="1400" b="1"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t>70% operational</a:t>
              </a:r>
              <a:br>
                <a:rPr kumimoji="0" lang="en-US" sz="1400" b="1"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br>
              <a:r>
                <a:rPr kumimoji="0" lang="en-US" sz="1400" b="1"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t>efficiency </a:t>
              </a:r>
              <a:r>
                <a:rPr kumimoji="0" lang="en-US" sz="1400" b="0"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t>increase*</a:t>
              </a:r>
            </a:p>
            <a:p>
              <a:pPr marL="114292" marR="0" lvl="0" indent="-114292" algn="l" defTabSz="913539" rtl="0" eaLnBrk="1" fontAlgn="base" latinLnBrk="0" hangingPunct="1">
                <a:lnSpc>
                  <a:spcPct val="100000"/>
                </a:lnSpc>
                <a:spcBef>
                  <a:spcPts val="300"/>
                </a:spcBef>
                <a:spcAft>
                  <a:spcPct val="0"/>
                </a:spcAft>
                <a:buClrTx/>
                <a:buSzPct val="80000"/>
                <a:buFont typeface="Arial"/>
                <a:buChar char="•"/>
                <a:tabLst>
                  <a:tab pos="114292" algn="l"/>
                </a:tabLst>
                <a:defRPr/>
              </a:pPr>
              <a:r>
                <a:rPr kumimoji="0" lang="en-US" sz="1400" b="1"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t>60% reduced time </a:t>
              </a:r>
              <a:r>
                <a:rPr kumimoji="0" lang="en-US" sz="1400" b="0"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t>to revenue*</a:t>
              </a:r>
            </a:p>
            <a:p>
              <a:pPr marL="114292" marR="0" lvl="0" indent="-114292" algn="l" defTabSz="913539" rtl="0" eaLnBrk="1" fontAlgn="base" latinLnBrk="0" hangingPunct="1">
                <a:lnSpc>
                  <a:spcPct val="100000"/>
                </a:lnSpc>
                <a:spcBef>
                  <a:spcPts val="300"/>
                </a:spcBef>
                <a:spcAft>
                  <a:spcPct val="0"/>
                </a:spcAft>
                <a:buClrTx/>
                <a:buSzPct val="80000"/>
                <a:buFont typeface="Arial"/>
                <a:buChar char="•"/>
                <a:tabLst>
                  <a:tab pos="114292" algn="l"/>
                </a:tabLst>
                <a:defRPr/>
              </a:pPr>
              <a:r>
                <a:rPr kumimoji="0" lang="en-US" sz="1400" b="0" i="0" u="none" strike="noStrike" kern="0" cap="none" spc="0" normalizeH="0" baseline="0" noProof="0" dirty="0" smtClean="0">
                  <a:ln>
                    <a:noFill/>
                  </a:ln>
                  <a:solidFill>
                    <a:srgbClr val="0D868E">
                      <a:lumMod val="75000"/>
                    </a:srgbClr>
                  </a:solidFill>
                  <a:effectLst/>
                  <a:uLnTx/>
                  <a:uFillTx/>
                  <a:latin typeface="Arial" charset="0"/>
                  <a:ea typeface="ＭＳ Ｐゴシック" charset="0"/>
                </a:rPr>
                <a:t>Optimized service and network quality through better visibility</a:t>
              </a:r>
              <a:endParaRPr kumimoji="0" lang="en-US" sz="1400" b="0" i="0" u="none" strike="noStrike" kern="0" cap="none" spc="0" normalizeH="0" baseline="0" noProof="0" dirty="0">
                <a:ln>
                  <a:noFill/>
                </a:ln>
                <a:solidFill>
                  <a:srgbClr val="0D868E">
                    <a:lumMod val="75000"/>
                  </a:srgbClr>
                </a:solidFill>
                <a:effectLst/>
                <a:uLnTx/>
                <a:uFillTx/>
                <a:latin typeface="Arial" charset="0"/>
                <a:ea typeface="ＭＳ Ｐゴシック" charset="0"/>
              </a:endParaRPr>
            </a:p>
          </p:txBody>
        </p:sp>
      </p:grpSp>
      <p:grpSp>
        <p:nvGrpSpPr>
          <p:cNvPr id="11" name="Group 6"/>
          <p:cNvGrpSpPr/>
          <p:nvPr/>
        </p:nvGrpSpPr>
        <p:grpSpPr>
          <a:xfrm>
            <a:off x="3484372" y="1260475"/>
            <a:ext cx="2454657" cy="2448659"/>
            <a:chOff x="2954215" y="1769342"/>
            <a:chExt cx="2454725" cy="2448728"/>
          </a:xfrm>
        </p:grpSpPr>
        <p:sp>
          <p:nvSpPr>
            <p:cNvPr id="9" name="Oval 8"/>
            <p:cNvSpPr>
              <a:spLocks noChangeAspect="1"/>
            </p:cNvSpPr>
            <p:nvPr/>
          </p:nvSpPr>
          <p:spPr>
            <a:xfrm>
              <a:off x="2954215" y="1769342"/>
              <a:ext cx="2454725" cy="2448728"/>
            </a:xfrm>
            <a:prstGeom prst="ellipse">
              <a:avLst/>
            </a:prstGeom>
            <a:solidFill>
              <a:schemeClr val="tx1"/>
            </a:solidFill>
            <a:ln w="50800">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18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10" name="TextBox 9"/>
            <p:cNvSpPr txBox="1">
              <a:spLocks noChangeAspect="1"/>
            </p:cNvSpPr>
            <p:nvPr/>
          </p:nvSpPr>
          <p:spPr>
            <a:xfrm>
              <a:off x="3153613" y="2227945"/>
              <a:ext cx="2073890" cy="1668746"/>
            </a:xfrm>
            <a:prstGeom prst="rect">
              <a:avLst/>
            </a:prstGeom>
            <a:noFill/>
          </p:spPr>
          <p:txBody>
            <a:bodyPr wrap="square" anchor="ctr">
              <a:noAutofit/>
            </a:bodyPr>
            <a:lstStyle>
              <a:defPPr>
                <a:defRPr lang="en-US"/>
              </a:defPPr>
              <a:lvl1pPr algn="ctr">
                <a:defRPr sz="2800">
                  <a:solidFill>
                    <a:schemeClr val="tx1">
                      <a:lumMod val="75000"/>
                    </a:schemeClr>
                  </a:solidFill>
                  <a:latin typeface="Arial"/>
                  <a:cs typeface="Arial"/>
                </a:defRPr>
              </a:lvl1pPr>
            </a:lstStyle>
            <a:p>
              <a:pPr marL="0" marR="0" lvl="0" indent="0" algn="ctr" defTabSz="913539" rtl="0" eaLnBrk="1" fontAlgn="base" latinLnBrk="0" hangingPunct="1">
                <a:lnSpc>
                  <a:spcPct val="100000"/>
                </a:lnSpc>
                <a:spcBef>
                  <a:spcPct val="0"/>
                </a:spcBef>
                <a:spcAft>
                  <a:spcPts val="120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Arial"/>
                  <a:ea typeface="ＭＳ Ｐゴシック" charset="0"/>
                  <a:cs typeface="Arial"/>
                </a:rPr>
                <a:t>Multi-vendor</a:t>
              </a:r>
              <a:br>
                <a:rPr kumimoji="0" lang="en-US" sz="2000" b="1" i="0" u="none" strike="noStrike" kern="0" cap="none" spc="0" normalizeH="0" baseline="0" noProof="0" dirty="0" smtClean="0">
                  <a:ln>
                    <a:noFill/>
                  </a:ln>
                  <a:solidFill>
                    <a:srgbClr val="FFFFFF"/>
                  </a:solidFill>
                  <a:effectLst/>
                  <a:uLnTx/>
                  <a:uFillTx/>
                  <a:latin typeface="Arial"/>
                  <a:ea typeface="ＭＳ Ｐゴシック" charset="0"/>
                  <a:cs typeface="Arial"/>
                </a:rPr>
              </a:br>
              <a:r>
                <a:rPr kumimoji="0" lang="en-US" sz="2000" b="1" i="0" u="none" strike="noStrike" kern="0" cap="none" spc="0" normalizeH="0" baseline="0" noProof="0" dirty="0" smtClean="0">
                  <a:ln>
                    <a:noFill/>
                  </a:ln>
                  <a:solidFill>
                    <a:srgbClr val="FFFFFF"/>
                  </a:solidFill>
                  <a:effectLst/>
                  <a:uLnTx/>
                  <a:uFillTx/>
                  <a:latin typeface="Arial"/>
                  <a:ea typeface="ＭＳ Ｐゴシック" charset="0"/>
                  <a:cs typeface="Arial"/>
                </a:rPr>
                <a:t>Network</a:t>
              </a:r>
              <a:br>
                <a:rPr kumimoji="0" lang="en-US" sz="2000" b="1" i="0" u="none" strike="noStrike" kern="0" cap="none" spc="0" normalizeH="0" baseline="0" noProof="0" dirty="0" smtClean="0">
                  <a:ln>
                    <a:noFill/>
                  </a:ln>
                  <a:solidFill>
                    <a:srgbClr val="FFFFFF"/>
                  </a:solidFill>
                  <a:effectLst/>
                  <a:uLnTx/>
                  <a:uFillTx/>
                  <a:latin typeface="Arial"/>
                  <a:ea typeface="ＭＳ Ｐゴシック" charset="0"/>
                  <a:cs typeface="Arial"/>
                </a:rPr>
              </a:br>
              <a:r>
                <a:rPr kumimoji="0" lang="en-US" sz="2000" b="1" i="0" u="none" strike="noStrike" kern="0" cap="none" spc="0" normalizeH="0" baseline="0" noProof="0" dirty="0" smtClean="0">
                  <a:ln>
                    <a:noFill/>
                  </a:ln>
                  <a:solidFill>
                    <a:srgbClr val="FFFFFF"/>
                  </a:solidFill>
                  <a:effectLst/>
                  <a:uLnTx/>
                  <a:uFillTx/>
                  <a:latin typeface="Arial"/>
                  <a:ea typeface="ＭＳ Ｐゴシック" charset="0"/>
                  <a:cs typeface="Arial"/>
                </a:rPr>
                <a:t>Orchestration</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3539" rtl="0" eaLnBrk="1" fontAlgn="base" latinLnBrk="0" hangingPunct="1">
                <a:lnSpc>
                  <a:spcPct val="100000"/>
                </a:lnSpc>
                <a:spcBef>
                  <a:spcPct val="0"/>
                </a:spcBef>
                <a:spcAft>
                  <a:spcPts val="120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ＭＳ Ｐゴシック" charset="0"/>
                  <a:cs typeface="Arial"/>
                </a:rPr>
                <a:t>Comprehensive lifecycle service automation for hybrid networks </a:t>
              </a:r>
              <a:endParaRPr kumimoji="0" lang="en-US" sz="1200" b="0" i="0" u="none" strike="noStrike" kern="0" cap="none" spc="0" normalizeH="0" baseline="0" noProof="0" dirty="0">
                <a:ln>
                  <a:noFill/>
                </a:ln>
                <a:solidFill>
                  <a:srgbClr val="FFFFFF"/>
                </a:solidFill>
                <a:effectLst/>
                <a:uLnTx/>
                <a:uFillTx/>
                <a:latin typeface="Arial"/>
                <a:ea typeface="ＭＳ Ｐゴシック" charset="0"/>
                <a:cs typeface="Arial"/>
              </a:endParaRPr>
            </a:p>
          </p:txBody>
        </p:sp>
      </p:grpSp>
      <p:sp>
        <p:nvSpPr>
          <p:cNvPr id="12" name="Rectangle 11"/>
          <p:cNvSpPr/>
          <p:nvPr/>
        </p:nvSpPr>
        <p:spPr bwMode="auto">
          <a:xfrm>
            <a:off x="457200" y="3886200"/>
            <a:ext cx="8458200" cy="491067"/>
          </a:xfrm>
          <a:prstGeom prst="rect">
            <a:avLst/>
          </a:prstGeom>
          <a:solidFill>
            <a:schemeClr val="accent5"/>
          </a:solidFill>
          <a:ln w="12700" cap="flat">
            <a:noFill/>
            <a:miter lim="800000"/>
            <a:headEnd type="none" w="med" len="med"/>
            <a:tailEnd type="none" w="med" len="med"/>
          </a:ln>
        </p:spPr>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charset="0"/>
                <a:ea typeface="Arial" pitchFamily="-107" charset="0"/>
                <a:cs typeface="Arial" pitchFamily="-107" charset="0"/>
                <a:sym typeface="Arial" pitchFamily="-107" charset="0"/>
              </a:rPr>
              <a:t>Cisco Network Services Orchestrator (NSO) enabled by Tail-f</a:t>
            </a:r>
          </a:p>
        </p:txBody>
      </p:sp>
      <p:sp>
        <p:nvSpPr>
          <p:cNvPr id="14" name="Slide Number Placeholder 13"/>
          <p:cNvSpPr>
            <a:spLocks noGrp="1"/>
          </p:cNvSpPr>
          <p:nvPr>
            <p:ph type="sldNum" sz="quarter" idx="4"/>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6A97DD0-5BE7-4856-A2A9-C42C6688E607}" type="slidenum">
              <a:rPr kumimoji="0" lang="en-US" sz="600" b="0" i="0" u="none" strike="noStrike" kern="1200" cap="none" spc="0" normalizeH="0" baseline="0" noProof="0" smtClean="0">
                <a:ln>
                  <a:noFill/>
                </a:ln>
                <a:solidFill>
                  <a:srgbClr val="000000"/>
                </a:solidFill>
                <a:effectLst/>
                <a:uLnTx/>
                <a:uFillTx/>
                <a:latin typeface="Arial"/>
                <a:ea typeface="+mn-ea"/>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600" b="0" i="0" u="none" strike="noStrike" kern="1200" cap="none" spc="0" normalizeH="0" baseline="0" noProof="0" dirty="0">
              <a:ln>
                <a:noFill/>
              </a:ln>
              <a:solidFill>
                <a:srgbClr val="000000"/>
              </a:solidFill>
              <a:effectLst/>
              <a:uLnTx/>
              <a:uFillTx/>
              <a:latin typeface="Arial"/>
              <a:ea typeface="+mn-ea"/>
            </a:endParaRPr>
          </a:p>
        </p:txBody>
      </p:sp>
    </p:spTree>
    <p:extLst>
      <p:ext uri="{BB962C8B-B14F-4D97-AF65-F5344CB8AC3E}">
        <p14:creationId xmlns:p14="http://schemas.microsoft.com/office/powerpoint/2010/main" val="2601059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Poll 1</a:t>
            </a:r>
            <a:endParaRPr lang="en-US" dirty="0">
              <a:latin typeface="Arial" charset="0"/>
              <a:ea typeface="Arial" charset="0"/>
              <a:cs typeface="Arial" charset="0"/>
            </a:endParaRPr>
          </a:p>
        </p:txBody>
      </p:sp>
    </p:spTree>
    <p:extLst>
      <p:ext uri="{BB962C8B-B14F-4D97-AF65-F5344CB8AC3E}">
        <p14:creationId xmlns:p14="http://schemas.microsoft.com/office/powerpoint/2010/main" val="402450820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6x9_Cool_Template_Version_0.16">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Netrounds Theme v.1">
  <a:themeElements>
    <a:clrScheme name="Netrounds">
      <a:dk1>
        <a:srgbClr val="2C2E34"/>
      </a:dk1>
      <a:lt1>
        <a:srgbClr val="FFFFFF"/>
      </a:lt1>
      <a:dk2>
        <a:srgbClr val="3A9BE0"/>
      </a:dk2>
      <a:lt2>
        <a:srgbClr val="FFFFFF"/>
      </a:lt2>
      <a:accent1>
        <a:srgbClr val="3A9BE0"/>
      </a:accent1>
      <a:accent2>
        <a:srgbClr val="076CB4"/>
      </a:accent2>
      <a:accent3>
        <a:srgbClr val="2C2E34"/>
      </a:accent3>
      <a:accent4>
        <a:srgbClr val="696D78"/>
      </a:accent4>
      <a:accent5>
        <a:srgbClr val="FF6B36"/>
      </a:accent5>
      <a:accent6>
        <a:srgbClr val="FF4501"/>
      </a:accent6>
      <a:hlink>
        <a:srgbClr val="3A9BE0"/>
      </a:hlink>
      <a:folHlink>
        <a:srgbClr val="4B81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20000"/>
            <a:lumOff val="80000"/>
          </a:schemeClr>
        </a:solidFill>
        <a:effectLst/>
      </a:spPr>
      <a:bodyPr rtlCol="0" anchor="ctr"/>
      <a:lstStyle>
        <a:defPPr algn="ctr">
          <a:defRPr/>
        </a:defPPr>
      </a:lstStyle>
      <a:style>
        <a:lnRef idx="1">
          <a:schemeClr val="accent1"/>
        </a:lnRef>
        <a:fillRef idx="1001">
          <a:schemeClr val="lt1"/>
        </a:fillRef>
        <a:effectRef idx="2">
          <a:schemeClr val="accent1"/>
        </a:effectRef>
        <a:fontRef idx="minor">
          <a:schemeClr val="lt1"/>
        </a:fontRef>
      </a:style>
    </a:spDef>
    <a:lnDef>
      <a:spPr>
        <a:ln>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Flexo Medium" charset="0"/>
            <a:ea typeface="Flexo Medium" charset="0"/>
            <a:cs typeface="Flexo Medium" charset="0"/>
          </a:defRPr>
        </a:defPPr>
      </a:lstStyle>
    </a:txDef>
  </a:objectDefaults>
  <a:extraClrSchemeLst/>
  <a:extLst>
    <a:ext uri="{05A4C25C-085E-4340-85A3-A5531E510DB2}">
      <thm15:themeFamily xmlns:thm15="http://schemas.microsoft.com/office/thememl/2012/main" name="nr-ppt-template" id="{04711033-6B43-9F45-B778-CF129A493A91}" vid="{084318ED-49E6-3849-AFAE-EBB8207B65A6}"/>
    </a:ext>
  </a:extLst>
</a:theme>
</file>

<file path=ppt/theme/theme6.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141526</TotalTime>
  <Words>2863</Words>
  <Application>Microsoft Office PowerPoint</Application>
  <PresentationFormat>On-screen Show (16:9)</PresentationFormat>
  <Paragraphs>496</Paragraphs>
  <Slides>34</Slides>
  <Notes>17</Notes>
  <HiddenSlides>0</HiddenSlides>
  <MMClips>0</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34</vt:i4>
      </vt:variant>
    </vt:vector>
  </HeadingPairs>
  <TitlesOfParts>
    <vt:vector size="62" baseType="lpstr">
      <vt:lpstr>ＭＳ Ｐゴシック</vt:lpstr>
      <vt:lpstr>ＭＳ Ｐゴシック</vt:lpstr>
      <vt:lpstr>Apple LiGothic Medium</vt:lpstr>
      <vt:lpstr>Arial</vt:lpstr>
      <vt:lpstr>Broadway</vt:lpstr>
      <vt:lpstr>Calibri</vt:lpstr>
      <vt:lpstr>Ciscolight</vt:lpstr>
      <vt:lpstr>CiscoSans</vt:lpstr>
      <vt:lpstr>CiscoSans ExtraLight</vt:lpstr>
      <vt:lpstr>CiscoSans Thin</vt:lpstr>
      <vt:lpstr>CiscoSansTT ExtraLight</vt:lpstr>
      <vt:lpstr>CiscoSansTT Light</vt:lpstr>
      <vt:lpstr>CiscoSansTT Thin</vt:lpstr>
      <vt:lpstr>Flexo</vt:lpstr>
      <vt:lpstr>Flexo Black</vt:lpstr>
      <vt:lpstr>Flexo Demi</vt:lpstr>
      <vt:lpstr>Flexo Heavy</vt:lpstr>
      <vt:lpstr>Flexo Medium</vt:lpstr>
      <vt:lpstr>Open Sans</vt:lpstr>
      <vt:lpstr>Raleway Light</vt:lpstr>
      <vt:lpstr>Tipo de letra del sistema Fina</vt:lpstr>
      <vt:lpstr>Wingdings</vt:lpstr>
      <vt:lpstr>Blue theme 2014 16x9</vt:lpstr>
      <vt:lpstr>16x9_Cool_Template_Version_0.16</vt:lpstr>
      <vt:lpstr>1_Blue theme 2014 16x9</vt:lpstr>
      <vt:lpstr>Blue theme 2015 16x9</vt:lpstr>
      <vt:lpstr>Netrounds Theme v.1</vt:lpstr>
      <vt:lpstr>1_Blue theme 2015 16x9</vt:lpstr>
      <vt:lpstr>Assuring and Troubleshooting Business VPNs with Cisco Orchestrated Assurance powered by Netrounds</vt:lpstr>
      <vt:lpstr>Today’s Presenters</vt:lpstr>
      <vt:lpstr>Agenda</vt:lpstr>
      <vt:lpstr>Cisco NSO – Our Industry Leading Automation &amp; Orchestration Platform</vt:lpstr>
      <vt:lpstr>Key Market Trend Observations</vt:lpstr>
      <vt:lpstr>The Four Pillars of Orchestration</vt:lpstr>
      <vt:lpstr>NSO System Overview</vt:lpstr>
      <vt:lpstr>Automating Service Delivery</vt:lpstr>
      <vt:lpstr>Poll 1</vt:lpstr>
      <vt:lpstr>Assuring and Troubleshooting Business VPNs with Cisco Orchestrated Assurance powered by Netrounds</vt:lpstr>
      <vt:lpstr>How Operators Should Meet Expectations</vt:lpstr>
      <vt:lpstr>Poll 2</vt:lpstr>
      <vt:lpstr>Why Active Test and Assurance?</vt:lpstr>
      <vt:lpstr>Active Test and Assurance Dimensions</vt:lpstr>
      <vt:lpstr>What Do You Get With Netrounds?</vt:lpstr>
      <vt:lpstr>Problems Identified by Netrounds – Examples </vt:lpstr>
      <vt:lpstr>Use Case – Global Business VPN Throughput</vt:lpstr>
      <vt:lpstr>Use Case – Off-net Enterprise VPN QoS</vt:lpstr>
      <vt:lpstr>Netrounds System Overview</vt:lpstr>
      <vt:lpstr>Fulfillment and Assurance Challenges</vt:lpstr>
      <vt:lpstr>The Two Disconnected Lists</vt:lpstr>
      <vt:lpstr>Orchestrated Fulfillment and Assurance</vt:lpstr>
      <vt:lpstr>A Process View Example</vt:lpstr>
      <vt:lpstr>PowerPoint Presentation</vt:lpstr>
      <vt:lpstr>Demo Step 1: Activation and Enable Monitoring</vt:lpstr>
      <vt:lpstr>Adding 10% One-way Packet Loss in Best Effort</vt:lpstr>
      <vt:lpstr>Demo Step 2: Troubleshoot</vt:lpstr>
      <vt:lpstr>Poll 3</vt:lpstr>
      <vt:lpstr>Summary</vt:lpstr>
      <vt:lpstr>Wrapping It All Up</vt:lpstr>
      <vt:lpstr>What You Gain with Cisco Automation</vt:lpstr>
      <vt:lpstr>For More Information</vt:lpstr>
      <vt:lpstr>Questions</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Malzahn</dc:creator>
  <cp:lastModifiedBy>Katie Lindner -X (kalindne - MAC MEETINGS AND EVENTS LLC at Cisco)</cp:lastModifiedBy>
  <cp:revision>1399</cp:revision>
  <dcterms:created xsi:type="dcterms:W3CDTF">2014-07-09T19:55:36Z</dcterms:created>
  <dcterms:modified xsi:type="dcterms:W3CDTF">2017-11-01T14:28:06Z</dcterms:modified>
</cp:coreProperties>
</file>