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8" r:id="rId2"/>
    <p:sldId id="298" r:id="rId3"/>
    <p:sldId id="300" r:id="rId4"/>
    <p:sldId id="301" r:id="rId5"/>
    <p:sldId id="303" r:id="rId6"/>
    <p:sldId id="304" r:id="rId7"/>
    <p:sldId id="406" r:id="rId8"/>
    <p:sldId id="407" r:id="rId9"/>
    <p:sldId id="311" r:id="rId10"/>
    <p:sldId id="297" r:id="rId11"/>
    <p:sldId id="312" r:id="rId12"/>
    <p:sldId id="323" r:id="rId13"/>
    <p:sldId id="324" r:id="rId14"/>
    <p:sldId id="325" r:id="rId15"/>
    <p:sldId id="409" r:id="rId16"/>
    <p:sldId id="408" r:id="rId17"/>
    <p:sldId id="326" r:id="rId18"/>
    <p:sldId id="313" r:id="rId19"/>
    <p:sldId id="314" r:id="rId20"/>
    <p:sldId id="338" r:id="rId21"/>
    <p:sldId id="339" r:id="rId22"/>
    <p:sldId id="343" r:id="rId23"/>
    <p:sldId id="346" r:id="rId24"/>
    <p:sldId id="315" r:id="rId25"/>
    <p:sldId id="347" r:id="rId26"/>
    <p:sldId id="393" r:id="rId27"/>
    <p:sldId id="394" r:id="rId28"/>
    <p:sldId id="375" r:id="rId29"/>
    <p:sldId id="376" r:id="rId30"/>
    <p:sldId id="395" r:id="rId31"/>
    <p:sldId id="396" r:id="rId32"/>
    <p:sldId id="397" r:id="rId33"/>
    <p:sldId id="398" r:id="rId34"/>
    <p:sldId id="352" r:id="rId35"/>
    <p:sldId id="383" r:id="rId36"/>
    <p:sldId id="386" r:id="rId37"/>
    <p:sldId id="384" r:id="rId38"/>
    <p:sldId id="385" r:id="rId39"/>
    <p:sldId id="284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 userDrawn="1">
          <p15:clr>
            <a:srgbClr val="A4A3A4"/>
          </p15:clr>
        </p15:guide>
        <p15:guide id="3" pos="5638" userDrawn="1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18"/>
    <a:srgbClr val="008000"/>
    <a:srgbClr val="373752"/>
    <a:srgbClr val="676767"/>
    <a:srgbClr val="546568"/>
    <a:srgbClr val="005073"/>
    <a:srgbClr val="0B6B75"/>
    <a:srgbClr val="F04C37"/>
    <a:srgbClr val="6EBE4A"/>
    <a:srgbClr val="00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1" autoAdjust="0"/>
    <p:restoredTop sz="91436" autoAdjust="0"/>
  </p:normalViewPr>
  <p:slideViewPr>
    <p:cSldViewPr>
      <p:cViewPr varScale="1">
        <p:scale>
          <a:sx n="71" d="100"/>
          <a:sy n="71" d="100"/>
        </p:scale>
        <p:origin x="462" y="66"/>
      </p:cViewPr>
      <p:guideLst>
        <p:guide orient="horz" pos="653"/>
        <p:guide pos="563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74"/>
    </p:cViewPr>
  </p:sorterViewPr>
  <p:notesViewPr>
    <p:cSldViewPr>
      <p:cViewPr>
        <p:scale>
          <a:sx n="50" d="100"/>
          <a:sy n="50" d="100"/>
        </p:scale>
        <p:origin x="2850" y="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Cisco Live 2017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3CD3-4EAB-48A3-B158-FB87638D9ECA}" type="datetime1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A43E-2B08-42A3-9C92-4D138A04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502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Cisco Live 2017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4267C-63FB-431D-907B-9A6257C1CF7B}" type="datetime1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A4A4-C10A-49FC-AF1A-861163FE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6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45D06B4-4940-4FC5-BD93-B190C2872260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Cisco Live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7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D60695-1949-4851-9C06-FF2A76CC45CF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Cisco Live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E46228-F0B8-462E-A090-3F5C9383225B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Cisco Live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0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31DC12-C487-4B98-B50B-2B2282AAC63B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Cisco Live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0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Cisco Live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BA7F6E-7928-4F23-9DEF-585C39445BCE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A4A4-C10A-49FC-AF1A-861163FEA0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54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AB1C37-ACE0-4C0E-957B-EFD07975EB4F}" type="datetime1">
              <a:rPr lang="en-US" smtClean="0">
                <a:solidFill>
                  <a:prstClr val="black"/>
                </a:solidFill>
                <a:latin typeface="Calibri"/>
              </a:rPr>
              <a:t>10/17/2017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Cisco Live 2017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00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4050EA-3D85-41C6-8193-9FEBD871C836}" type="datetime1">
              <a:rPr lang="en-US" smtClean="0"/>
              <a:t>10/17/2017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Cisco Live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live.com/us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iscolive.com/Online" TargetMode="External"/><Relationship Id="rId4" Type="http://schemas.openxmlformats.org/officeDocument/2006/relationships/hyperlink" Target="http://ciscolive.com/Online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336625" y="1489433"/>
            <a:ext cx="5515536" cy="1249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 anchor="b"/>
          <a:lstStyle>
            <a:lvl1pPr algn="l">
              <a:defRPr lang="en-US" sz="4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Presentation Title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2484" y="3479701"/>
            <a:ext cx="5503386" cy="336551"/>
          </a:xfrm>
        </p:spPr>
        <p:txBody>
          <a:bodyPr lIns="91440" tIns="45720" rIns="91440" bIns="45720" anchor="b"/>
          <a:lstStyle>
            <a:lvl1pPr marL="1785" indent="0" algn="l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192881" indent="0">
              <a:buNone/>
              <a:defRPr/>
            </a:lvl2pPr>
            <a:lvl3pPr marL="386655" indent="0">
              <a:buNone/>
              <a:defRPr/>
            </a:lvl3pPr>
            <a:lvl4pPr marL="546497" indent="0">
              <a:buNone/>
              <a:defRPr/>
            </a:lvl4pPr>
            <a:lvl5pPr marL="706338" indent="0">
              <a:buNone/>
              <a:defRPr/>
            </a:lvl5pPr>
          </a:lstStyle>
          <a:p>
            <a:pPr lvl="0"/>
            <a:r>
              <a:rPr lang="en-US" dirty="0" smtClean="0"/>
              <a:t>Presenter Name and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2482" y="3825499"/>
            <a:ext cx="5221886" cy="250298"/>
          </a:xfrm>
        </p:spPr>
        <p:txBody>
          <a:bodyPr/>
          <a:lstStyle>
            <a:lvl1pPr marL="1785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Session ID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11259" r="40485" b="3373"/>
          <a:stretch/>
        </p:blipFill>
        <p:spPr>
          <a:xfrm flipV="1">
            <a:off x="5955029" y="0"/>
            <a:ext cx="31889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7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5593906" y="2047382"/>
            <a:ext cx="3007926" cy="2640715"/>
            <a:chOff x="5593906" y="2047382"/>
            <a:chExt cx="3007926" cy="2640715"/>
          </a:xfrm>
        </p:grpSpPr>
        <p:grpSp>
          <p:nvGrpSpPr>
            <p:cNvPr id="56" name="Group 55"/>
            <p:cNvGrpSpPr/>
            <p:nvPr userDrawn="1"/>
          </p:nvGrpSpPr>
          <p:grpSpPr>
            <a:xfrm>
              <a:off x="6236566" y="2659914"/>
              <a:ext cx="2365266" cy="2028183"/>
              <a:chOff x="-40619363" y="-23406100"/>
              <a:chExt cx="40290751" cy="34548763"/>
            </a:xfrm>
            <a:solidFill>
              <a:schemeClr val="bg1"/>
            </a:solidFill>
          </p:grpSpPr>
          <p:sp>
            <p:nvSpPr>
              <p:cNvPr id="40" name="Freeform 24"/>
              <p:cNvSpPr>
                <a:spLocks noEditPoints="1"/>
              </p:cNvSpPr>
              <p:nvPr userDrawn="1"/>
            </p:nvSpPr>
            <p:spPr bwMode="auto">
              <a:xfrm>
                <a:off x="-3292475" y="4124325"/>
                <a:ext cx="2963863" cy="6958013"/>
              </a:xfrm>
              <a:custGeom>
                <a:avLst/>
                <a:gdLst>
                  <a:gd name="T0" fmla="*/ 16 w 49"/>
                  <a:gd name="T1" fmla="*/ 53 h 115"/>
                  <a:gd name="T2" fmla="*/ 14 w 49"/>
                  <a:gd name="T3" fmla="*/ 62 h 115"/>
                  <a:gd name="T4" fmla="*/ 12 w 49"/>
                  <a:gd name="T5" fmla="*/ 70 h 115"/>
                  <a:gd name="T6" fmla="*/ 12 w 49"/>
                  <a:gd name="T7" fmla="*/ 72 h 115"/>
                  <a:gd name="T8" fmla="*/ 15 w 49"/>
                  <a:gd name="T9" fmla="*/ 77 h 115"/>
                  <a:gd name="T10" fmla="*/ 20 w 49"/>
                  <a:gd name="T11" fmla="*/ 82 h 115"/>
                  <a:gd name="T12" fmla="*/ 24 w 49"/>
                  <a:gd name="T13" fmla="*/ 78 h 115"/>
                  <a:gd name="T14" fmla="*/ 24 w 49"/>
                  <a:gd name="T15" fmla="*/ 77 h 115"/>
                  <a:gd name="T16" fmla="*/ 28 w 49"/>
                  <a:gd name="T17" fmla="*/ 57 h 115"/>
                  <a:gd name="T18" fmla="*/ 39 w 49"/>
                  <a:gd name="T19" fmla="*/ 26 h 115"/>
                  <a:gd name="T20" fmla="*/ 44 w 49"/>
                  <a:gd name="T21" fmla="*/ 13 h 115"/>
                  <a:gd name="T22" fmla="*/ 49 w 49"/>
                  <a:gd name="T23" fmla="*/ 8 h 115"/>
                  <a:gd name="T24" fmla="*/ 49 w 49"/>
                  <a:gd name="T25" fmla="*/ 5 h 115"/>
                  <a:gd name="T26" fmla="*/ 48 w 49"/>
                  <a:gd name="T27" fmla="*/ 4 h 115"/>
                  <a:gd name="T28" fmla="*/ 44 w 49"/>
                  <a:gd name="T29" fmla="*/ 1 h 115"/>
                  <a:gd name="T30" fmla="*/ 44 w 49"/>
                  <a:gd name="T31" fmla="*/ 1 h 115"/>
                  <a:gd name="T32" fmla="*/ 40 w 49"/>
                  <a:gd name="T33" fmla="*/ 0 h 115"/>
                  <a:gd name="T34" fmla="*/ 35 w 49"/>
                  <a:gd name="T35" fmla="*/ 5 h 115"/>
                  <a:gd name="T36" fmla="*/ 16 w 49"/>
                  <a:gd name="T37" fmla="*/ 53 h 115"/>
                  <a:gd name="T38" fmla="*/ 2 w 49"/>
                  <a:gd name="T39" fmla="*/ 107 h 115"/>
                  <a:gd name="T40" fmla="*/ 2 w 49"/>
                  <a:gd name="T41" fmla="*/ 111 h 115"/>
                  <a:gd name="T42" fmla="*/ 2 w 49"/>
                  <a:gd name="T43" fmla="*/ 115 h 115"/>
                  <a:gd name="T44" fmla="*/ 6 w 49"/>
                  <a:gd name="T45" fmla="*/ 115 h 115"/>
                  <a:gd name="T46" fmla="*/ 17 w 49"/>
                  <a:gd name="T47" fmla="*/ 98 h 115"/>
                  <a:gd name="T48" fmla="*/ 17 w 49"/>
                  <a:gd name="T49" fmla="*/ 95 h 115"/>
                  <a:gd name="T50" fmla="*/ 15 w 49"/>
                  <a:gd name="T51" fmla="*/ 90 h 115"/>
                  <a:gd name="T52" fmla="*/ 14 w 49"/>
                  <a:gd name="T53" fmla="*/ 90 h 115"/>
                  <a:gd name="T54" fmla="*/ 2 w 49"/>
                  <a:gd name="T55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115">
                    <a:moveTo>
                      <a:pt x="16" y="53"/>
                    </a:moveTo>
                    <a:cubicBezTo>
                      <a:pt x="15" y="57"/>
                      <a:pt x="14" y="60"/>
                      <a:pt x="14" y="62"/>
                    </a:cubicBezTo>
                    <a:cubicBezTo>
                      <a:pt x="13" y="64"/>
                      <a:pt x="12" y="68"/>
                      <a:pt x="12" y="70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7" y="79"/>
                      <a:pt x="15" y="80"/>
                      <a:pt x="20" y="82"/>
                    </a:cubicBezTo>
                    <a:cubicBezTo>
                      <a:pt x="21" y="82"/>
                      <a:pt x="23" y="80"/>
                      <a:pt x="24" y="78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1"/>
                      <a:pt x="26" y="62"/>
                      <a:pt x="28" y="57"/>
                    </a:cubicBezTo>
                    <a:cubicBezTo>
                      <a:pt x="28" y="54"/>
                      <a:pt x="30" y="46"/>
                      <a:pt x="39" y="26"/>
                    </a:cubicBezTo>
                    <a:cubicBezTo>
                      <a:pt x="39" y="24"/>
                      <a:pt x="41" y="19"/>
                      <a:pt x="44" y="13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7" y="2"/>
                      <a:pt x="44" y="1"/>
                    </a:cubicBezTo>
                    <a:cubicBezTo>
                      <a:pt x="44" y="1"/>
                      <a:pt x="47" y="2"/>
                      <a:pt x="44" y="1"/>
                    </a:cubicBezTo>
                    <a:cubicBezTo>
                      <a:pt x="44" y="1"/>
                      <a:pt x="41" y="0"/>
                      <a:pt x="40" y="0"/>
                    </a:cubicBezTo>
                    <a:cubicBezTo>
                      <a:pt x="39" y="0"/>
                      <a:pt x="37" y="2"/>
                      <a:pt x="35" y="5"/>
                    </a:cubicBezTo>
                    <a:lnTo>
                      <a:pt x="16" y="53"/>
                    </a:lnTo>
                    <a:close/>
                    <a:moveTo>
                      <a:pt x="2" y="107"/>
                    </a:move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3"/>
                      <a:pt x="0" y="114"/>
                      <a:pt x="2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0" y="113"/>
                      <a:pt x="12" y="110"/>
                      <a:pt x="17" y="98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3"/>
                      <a:pt x="19" y="92"/>
                      <a:pt x="15" y="9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7" y="90"/>
                      <a:pt x="5" y="94"/>
                      <a:pt x="2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-11036300" y="4911725"/>
                <a:ext cx="1693863" cy="6170613"/>
              </a:xfrm>
              <a:custGeom>
                <a:avLst/>
                <a:gdLst>
                  <a:gd name="T0" fmla="*/ 16 w 28"/>
                  <a:gd name="T1" fmla="*/ 98 h 102"/>
                  <a:gd name="T2" fmla="*/ 12 w 28"/>
                  <a:gd name="T3" fmla="*/ 85 h 102"/>
                  <a:gd name="T4" fmla="*/ 16 w 28"/>
                  <a:gd name="T5" fmla="*/ 50 h 102"/>
                  <a:gd name="T6" fmla="*/ 24 w 28"/>
                  <a:gd name="T7" fmla="*/ 20 h 102"/>
                  <a:gd name="T8" fmla="*/ 28 w 28"/>
                  <a:gd name="T9" fmla="*/ 7 h 102"/>
                  <a:gd name="T10" fmla="*/ 18 w 28"/>
                  <a:gd name="T11" fmla="*/ 0 h 102"/>
                  <a:gd name="T12" fmla="*/ 17 w 28"/>
                  <a:gd name="T13" fmla="*/ 0 h 102"/>
                  <a:gd name="T14" fmla="*/ 17 w 28"/>
                  <a:gd name="T15" fmla="*/ 0 h 102"/>
                  <a:gd name="T16" fmla="*/ 16 w 28"/>
                  <a:gd name="T17" fmla="*/ 4 h 102"/>
                  <a:gd name="T18" fmla="*/ 14 w 28"/>
                  <a:gd name="T19" fmla="*/ 13 h 102"/>
                  <a:gd name="T20" fmla="*/ 8 w 28"/>
                  <a:gd name="T21" fmla="*/ 39 h 102"/>
                  <a:gd name="T22" fmla="*/ 1 w 28"/>
                  <a:gd name="T23" fmla="*/ 86 h 102"/>
                  <a:gd name="T24" fmla="*/ 5 w 28"/>
                  <a:gd name="T25" fmla="*/ 95 h 102"/>
                  <a:gd name="T26" fmla="*/ 17 w 28"/>
                  <a:gd name="T27" fmla="*/ 102 h 102"/>
                  <a:gd name="T28" fmla="*/ 16 w 28"/>
                  <a:gd name="T29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2">
                    <a:moveTo>
                      <a:pt x="16" y="98"/>
                    </a:moveTo>
                    <a:cubicBezTo>
                      <a:pt x="14" y="98"/>
                      <a:pt x="13" y="95"/>
                      <a:pt x="12" y="85"/>
                    </a:cubicBezTo>
                    <a:cubicBezTo>
                      <a:pt x="14" y="68"/>
                      <a:pt x="15" y="56"/>
                      <a:pt x="16" y="50"/>
                    </a:cubicBezTo>
                    <a:cubicBezTo>
                      <a:pt x="22" y="24"/>
                      <a:pt x="20" y="29"/>
                      <a:pt x="24" y="20"/>
                    </a:cubicBezTo>
                    <a:cubicBezTo>
                      <a:pt x="28" y="11"/>
                      <a:pt x="28" y="10"/>
                      <a:pt x="28" y="7"/>
                    </a:cubicBezTo>
                    <a:cubicBezTo>
                      <a:pt x="28" y="4"/>
                      <a:pt x="25" y="2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9" y="34"/>
                      <a:pt x="9" y="36"/>
                      <a:pt x="8" y="39"/>
                    </a:cubicBezTo>
                    <a:cubicBezTo>
                      <a:pt x="0" y="73"/>
                      <a:pt x="1" y="77"/>
                      <a:pt x="1" y="86"/>
                    </a:cubicBezTo>
                    <a:cubicBezTo>
                      <a:pt x="1" y="89"/>
                      <a:pt x="2" y="92"/>
                      <a:pt x="5" y="95"/>
                    </a:cubicBezTo>
                    <a:cubicBezTo>
                      <a:pt x="10" y="100"/>
                      <a:pt x="14" y="102"/>
                      <a:pt x="17" y="102"/>
                    </a:cubicBezTo>
                    <a:lnTo>
                      <a:pt x="1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Freeform 26"/>
              <p:cNvSpPr>
                <a:spLocks noEditPoints="1"/>
              </p:cNvSpPr>
              <p:nvPr userDrawn="1"/>
            </p:nvSpPr>
            <p:spPr bwMode="auto">
              <a:xfrm>
                <a:off x="-9766300" y="6121400"/>
                <a:ext cx="1755775" cy="5021263"/>
              </a:xfrm>
              <a:custGeom>
                <a:avLst/>
                <a:gdLst>
                  <a:gd name="T0" fmla="*/ 22 w 29"/>
                  <a:gd name="T1" fmla="*/ 0 h 83"/>
                  <a:gd name="T2" fmla="*/ 18 w 29"/>
                  <a:gd name="T3" fmla="*/ 13 h 83"/>
                  <a:gd name="T4" fmla="*/ 20 w 29"/>
                  <a:gd name="T5" fmla="*/ 14 h 83"/>
                  <a:gd name="T6" fmla="*/ 29 w 29"/>
                  <a:gd name="T7" fmla="*/ 5 h 83"/>
                  <a:gd name="T8" fmla="*/ 29 w 29"/>
                  <a:gd name="T9" fmla="*/ 4 h 83"/>
                  <a:gd name="T10" fmla="*/ 22 w 29"/>
                  <a:gd name="T11" fmla="*/ 0 h 83"/>
                  <a:gd name="T12" fmla="*/ 15 w 29"/>
                  <a:gd name="T13" fmla="*/ 78 h 83"/>
                  <a:gd name="T14" fmla="*/ 14 w 29"/>
                  <a:gd name="T15" fmla="*/ 76 h 83"/>
                  <a:gd name="T16" fmla="*/ 14 w 29"/>
                  <a:gd name="T17" fmla="*/ 59 h 83"/>
                  <a:gd name="T18" fmla="*/ 14 w 29"/>
                  <a:gd name="T19" fmla="*/ 57 h 83"/>
                  <a:gd name="T20" fmla="*/ 14 w 29"/>
                  <a:gd name="T21" fmla="*/ 51 h 83"/>
                  <a:gd name="T22" fmla="*/ 17 w 29"/>
                  <a:gd name="T23" fmla="*/ 42 h 83"/>
                  <a:gd name="T24" fmla="*/ 23 w 29"/>
                  <a:gd name="T25" fmla="*/ 27 h 83"/>
                  <a:gd name="T26" fmla="*/ 12 w 29"/>
                  <a:gd name="T27" fmla="*/ 19 h 83"/>
                  <a:gd name="T28" fmla="*/ 6 w 29"/>
                  <a:gd name="T29" fmla="*/ 31 h 83"/>
                  <a:gd name="T30" fmla="*/ 1 w 29"/>
                  <a:gd name="T31" fmla="*/ 70 h 83"/>
                  <a:gd name="T32" fmla="*/ 4 w 29"/>
                  <a:gd name="T33" fmla="*/ 77 h 83"/>
                  <a:gd name="T34" fmla="*/ 16 w 29"/>
                  <a:gd name="T35" fmla="*/ 82 h 83"/>
                  <a:gd name="T36" fmla="*/ 15 w 29"/>
                  <a:gd name="T37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83">
                    <a:moveTo>
                      <a:pt x="22" y="0"/>
                    </a:moveTo>
                    <a:cubicBezTo>
                      <a:pt x="20" y="0"/>
                      <a:pt x="19" y="4"/>
                      <a:pt x="18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5" y="10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6" y="1"/>
                      <a:pt x="22" y="0"/>
                    </a:cubicBezTo>
                    <a:close/>
                    <a:moveTo>
                      <a:pt x="15" y="78"/>
                    </a:move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67"/>
                      <a:pt x="14" y="61"/>
                      <a:pt x="14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3"/>
                      <a:pt x="14" y="51"/>
                      <a:pt x="14" y="51"/>
                    </a:cubicBezTo>
                    <a:cubicBezTo>
                      <a:pt x="15" y="46"/>
                      <a:pt x="16" y="42"/>
                      <a:pt x="17" y="42"/>
                    </a:cubicBezTo>
                    <a:cubicBezTo>
                      <a:pt x="17" y="38"/>
                      <a:pt x="19" y="33"/>
                      <a:pt x="23" y="27"/>
                    </a:cubicBezTo>
                    <a:cubicBezTo>
                      <a:pt x="23" y="25"/>
                      <a:pt x="19" y="22"/>
                      <a:pt x="12" y="19"/>
                    </a:cubicBezTo>
                    <a:cubicBezTo>
                      <a:pt x="10" y="19"/>
                      <a:pt x="8" y="23"/>
                      <a:pt x="6" y="31"/>
                    </a:cubicBezTo>
                    <a:cubicBezTo>
                      <a:pt x="2" y="49"/>
                      <a:pt x="0" y="62"/>
                      <a:pt x="1" y="70"/>
                    </a:cubicBezTo>
                    <a:cubicBezTo>
                      <a:pt x="2" y="75"/>
                      <a:pt x="3" y="77"/>
                      <a:pt x="4" y="77"/>
                    </a:cubicBezTo>
                    <a:cubicBezTo>
                      <a:pt x="7" y="81"/>
                      <a:pt x="11" y="83"/>
                      <a:pt x="16" y="82"/>
                    </a:cubicBezTo>
                    <a:lnTo>
                      <a:pt x="1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-8072438" y="6665913"/>
                <a:ext cx="3509963" cy="4416425"/>
              </a:xfrm>
              <a:custGeom>
                <a:avLst/>
                <a:gdLst>
                  <a:gd name="T0" fmla="*/ 56 w 58"/>
                  <a:gd name="T1" fmla="*/ 11 h 73"/>
                  <a:gd name="T2" fmla="*/ 58 w 58"/>
                  <a:gd name="T3" fmla="*/ 7 h 73"/>
                  <a:gd name="T4" fmla="*/ 51 w 58"/>
                  <a:gd name="T5" fmla="*/ 0 h 73"/>
                  <a:gd name="T6" fmla="*/ 44 w 58"/>
                  <a:gd name="T7" fmla="*/ 7 h 73"/>
                  <a:gd name="T8" fmla="*/ 35 w 58"/>
                  <a:gd name="T9" fmla="*/ 26 h 73"/>
                  <a:gd name="T10" fmla="*/ 22 w 58"/>
                  <a:gd name="T11" fmla="*/ 51 h 73"/>
                  <a:gd name="T12" fmla="*/ 20 w 58"/>
                  <a:gd name="T13" fmla="*/ 55 h 73"/>
                  <a:gd name="T14" fmla="*/ 19 w 58"/>
                  <a:gd name="T15" fmla="*/ 55 h 73"/>
                  <a:gd name="T16" fmla="*/ 19 w 58"/>
                  <a:gd name="T17" fmla="*/ 50 h 73"/>
                  <a:gd name="T18" fmla="*/ 19 w 58"/>
                  <a:gd name="T19" fmla="*/ 37 h 73"/>
                  <a:gd name="T20" fmla="*/ 19 w 58"/>
                  <a:gd name="T21" fmla="*/ 32 h 73"/>
                  <a:gd name="T22" fmla="*/ 18 w 58"/>
                  <a:gd name="T23" fmla="*/ 27 h 73"/>
                  <a:gd name="T24" fmla="*/ 19 w 58"/>
                  <a:gd name="T25" fmla="*/ 26 h 73"/>
                  <a:gd name="T26" fmla="*/ 18 w 58"/>
                  <a:gd name="T27" fmla="*/ 24 h 73"/>
                  <a:gd name="T28" fmla="*/ 18 w 58"/>
                  <a:gd name="T29" fmla="*/ 22 h 73"/>
                  <a:gd name="T30" fmla="*/ 18 w 58"/>
                  <a:gd name="T31" fmla="*/ 22 h 73"/>
                  <a:gd name="T32" fmla="*/ 3 w 58"/>
                  <a:gd name="T33" fmla="*/ 14 h 73"/>
                  <a:gd name="T34" fmla="*/ 0 w 58"/>
                  <a:gd name="T35" fmla="*/ 16 h 73"/>
                  <a:gd name="T36" fmla="*/ 0 w 58"/>
                  <a:gd name="T37" fmla="*/ 17 h 73"/>
                  <a:gd name="T38" fmla="*/ 5 w 58"/>
                  <a:gd name="T39" fmla="*/ 59 h 73"/>
                  <a:gd name="T40" fmla="*/ 8 w 58"/>
                  <a:gd name="T41" fmla="*/ 69 h 73"/>
                  <a:gd name="T42" fmla="*/ 17 w 58"/>
                  <a:gd name="T43" fmla="*/ 73 h 73"/>
                  <a:gd name="T44" fmla="*/ 19 w 58"/>
                  <a:gd name="T45" fmla="*/ 73 h 73"/>
                  <a:gd name="T46" fmla="*/ 19 w 58"/>
                  <a:gd name="T47" fmla="*/ 73 h 73"/>
                  <a:gd name="T48" fmla="*/ 22 w 58"/>
                  <a:gd name="T49" fmla="*/ 68 h 73"/>
                  <a:gd name="T50" fmla="*/ 28 w 58"/>
                  <a:gd name="T51" fmla="*/ 55 h 73"/>
                  <a:gd name="T52" fmla="*/ 38 w 58"/>
                  <a:gd name="T53" fmla="*/ 35 h 73"/>
                  <a:gd name="T54" fmla="*/ 42 w 58"/>
                  <a:gd name="T55" fmla="*/ 28 h 73"/>
                  <a:gd name="T56" fmla="*/ 42 w 58"/>
                  <a:gd name="T57" fmla="*/ 28 h 73"/>
                  <a:gd name="T58" fmla="*/ 46 w 58"/>
                  <a:gd name="T59" fmla="*/ 24 h 73"/>
                  <a:gd name="T60" fmla="*/ 56 w 58"/>
                  <a:gd name="T61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73">
                    <a:moveTo>
                      <a:pt x="56" y="11"/>
                    </a:moveTo>
                    <a:cubicBezTo>
                      <a:pt x="58" y="9"/>
                      <a:pt x="58" y="8"/>
                      <a:pt x="58" y="7"/>
                    </a:cubicBezTo>
                    <a:cubicBezTo>
                      <a:pt x="58" y="3"/>
                      <a:pt x="57" y="1"/>
                      <a:pt x="51" y="0"/>
                    </a:cubicBezTo>
                    <a:cubicBezTo>
                      <a:pt x="49" y="0"/>
                      <a:pt x="47" y="3"/>
                      <a:pt x="44" y="7"/>
                    </a:cubicBezTo>
                    <a:cubicBezTo>
                      <a:pt x="41" y="17"/>
                      <a:pt x="38" y="23"/>
                      <a:pt x="35" y="26"/>
                    </a:cubicBezTo>
                    <a:cubicBezTo>
                      <a:pt x="29" y="39"/>
                      <a:pt x="25" y="47"/>
                      <a:pt x="22" y="51"/>
                    </a:cubicBezTo>
                    <a:cubicBezTo>
                      <a:pt x="21" y="54"/>
                      <a:pt x="20" y="55"/>
                      <a:pt x="20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0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19"/>
                      <a:pt x="13" y="16"/>
                      <a:pt x="3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3" y="31"/>
                      <a:pt x="5" y="59"/>
                    </a:cubicBezTo>
                    <a:cubicBezTo>
                      <a:pt x="5" y="64"/>
                      <a:pt x="6" y="68"/>
                      <a:pt x="8" y="69"/>
                    </a:cubicBezTo>
                    <a:cubicBezTo>
                      <a:pt x="11" y="72"/>
                      <a:pt x="14" y="73"/>
                      <a:pt x="17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20" y="73"/>
                      <a:pt x="22" y="68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3" y="43"/>
                      <a:pt x="36" y="37"/>
                      <a:pt x="38" y="35"/>
                    </a:cubicBezTo>
                    <a:cubicBezTo>
                      <a:pt x="40" y="31"/>
                      <a:pt x="41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6" y="24"/>
                    </a:cubicBezTo>
                    <a:lnTo>
                      <a:pt x="5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Freeform 28"/>
              <p:cNvSpPr>
                <a:spLocks noEditPoints="1"/>
              </p:cNvSpPr>
              <p:nvPr userDrawn="1"/>
            </p:nvSpPr>
            <p:spPr bwMode="auto">
              <a:xfrm>
                <a:off x="-5410200" y="6969125"/>
                <a:ext cx="2541588" cy="4113213"/>
              </a:xfrm>
              <a:custGeom>
                <a:avLst/>
                <a:gdLst>
                  <a:gd name="T0" fmla="*/ 26 w 42"/>
                  <a:gd name="T1" fmla="*/ 1 h 68"/>
                  <a:gd name="T2" fmla="*/ 26 w 42"/>
                  <a:gd name="T3" fmla="*/ 1 h 68"/>
                  <a:gd name="T4" fmla="*/ 22 w 42"/>
                  <a:gd name="T5" fmla="*/ 4 h 68"/>
                  <a:gd name="T6" fmla="*/ 13 w 42"/>
                  <a:gd name="T7" fmla="*/ 16 h 68"/>
                  <a:gd name="T8" fmla="*/ 13 w 42"/>
                  <a:gd name="T9" fmla="*/ 16 h 68"/>
                  <a:gd name="T10" fmla="*/ 12 w 42"/>
                  <a:gd name="T11" fmla="*/ 18 h 68"/>
                  <a:gd name="T12" fmla="*/ 8 w 42"/>
                  <a:gd name="T13" fmla="*/ 24 h 68"/>
                  <a:gd name="T14" fmla="*/ 0 w 42"/>
                  <a:gd name="T15" fmla="*/ 52 h 68"/>
                  <a:gd name="T16" fmla="*/ 0 w 42"/>
                  <a:gd name="T17" fmla="*/ 54 h 68"/>
                  <a:gd name="T18" fmla="*/ 4 w 42"/>
                  <a:gd name="T19" fmla="*/ 61 h 68"/>
                  <a:gd name="T20" fmla="*/ 14 w 42"/>
                  <a:gd name="T21" fmla="*/ 68 h 68"/>
                  <a:gd name="T22" fmla="*/ 19 w 42"/>
                  <a:gd name="T23" fmla="*/ 66 h 68"/>
                  <a:gd name="T24" fmla="*/ 23 w 42"/>
                  <a:gd name="T25" fmla="*/ 62 h 68"/>
                  <a:gd name="T26" fmla="*/ 32 w 42"/>
                  <a:gd name="T27" fmla="*/ 48 h 68"/>
                  <a:gd name="T28" fmla="*/ 32 w 42"/>
                  <a:gd name="T29" fmla="*/ 47 h 68"/>
                  <a:gd name="T30" fmla="*/ 31 w 42"/>
                  <a:gd name="T31" fmla="*/ 47 h 68"/>
                  <a:gd name="T32" fmla="*/ 30 w 42"/>
                  <a:gd name="T33" fmla="*/ 47 h 68"/>
                  <a:gd name="T34" fmla="*/ 14 w 42"/>
                  <a:gd name="T35" fmla="*/ 63 h 68"/>
                  <a:gd name="T36" fmla="*/ 12 w 42"/>
                  <a:gd name="T37" fmla="*/ 61 h 68"/>
                  <a:gd name="T38" fmla="*/ 21 w 42"/>
                  <a:gd name="T39" fmla="*/ 27 h 68"/>
                  <a:gd name="T40" fmla="*/ 24 w 42"/>
                  <a:gd name="T41" fmla="*/ 28 h 68"/>
                  <a:gd name="T42" fmla="*/ 28 w 42"/>
                  <a:gd name="T43" fmla="*/ 27 h 68"/>
                  <a:gd name="T44" fmla="*/ 34 w 42"/>
                  <a:gd name="T45" fmla="*/ 25 h 68"/>
                  <a:gd name="T46" fmla="*/ 42 w 42"/>
                  <a:gd name="T47" fmla="*/ 15 h 68"/>
                  <a:gd name="T48" fmla="*/ 42 w 42"/>
                  <a:gd name="T49" fmla="*/ 11 h 68"/>
                  <a:gd name="T50" fmla="*/ 29 w 42"/>
                  <a:gd name="T51" fmla="*/ 0 h 68"/>
                  <a:gd name="T52" fmla="*/ 26 w 42"/>
                  <a:gd name="T53" fmla="*/ 1 h 68"/>
                  <a:gd name="T54" fmla="*/ 24 w 42"/>
                  <a:gd name="T55" fmla="*/ 23 h 68"/>
                  <a:gd name="T56" fmla="*/ 24 w 42"/>
                  <a:gd name="T57" fmla="*/ 23 h 68"/>
                  <a:gd name="T58" fmla="*/ 34 w 42"/>
                  <a:gd name="T59" fmla="*/ 13 h 68"/>
                  <a:gd name="T60" fmla="*/ 35 w 42"/>
                  <a:gd name="T61" fmla="*/ 13 h 68"/>
                  <a:gd name="T62" fmla="*/ 35 w 42"/>
                  <a:gd name="T63" fmla="*/ 13 h 68"/>
                  <a:gd name="T64" fmla="*/ 26 w 42"/>
                  <a:gd name="T65" fmla="*/ 24 h 68"/>
                  <a:gd name="T66" fmla="*/ 24 w 42"/>
                  <a:gd name="T67" fmla="*/ 24 h 68"/>
                  <a:gd name="T68" fmla="*/ 24 w 42"/>
                  <a:gd name="T69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8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8"/>
                      <a:pt x="15" y="11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2" y="1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37"/>
                      <a:pt x="0" y="46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8"/>
                      <a:pt x="4" y="61"/>
                    </a:cubicBezTo>
                    <a:cubicBezTo>
                      <a:pt x="7" y="66"/>
                      <a:pt x="10" y="68"/>
                      <a:pt x="14" y="68"/>
                    </a:cubicBezTo>
                    <a:cubicBezTo>
                      <a:pt x="17" y="68"/>
                      <a:pt x="19" y="67"/>
                      <a:pt x="19" y="66"/>
                    </a:cubicBezTo>
                    <a:cubicBezTo>
                      <a:pt x="22" y="64"/>
                      <a:pt x="23" y="63"/>
                      <a:pt x="23" y="62"/>
                    </a:cubicBezTo>
                    <a:cubicBezTo>
                      <a:pt x="28" y="57"/>
                      <a:pt x="31" y="52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5" y="55"/>
                      <a:pt x="20" y="60"/>
                      <a:pt x="14" y="63"/>
                    </a:cubicBezTo>
                    <a:cubicBezTo>
                      <a:pt x="13" y="63"/>
                      <a:pt x="12" y="62"/>
                      <a:pt x="12" y="61"/>
                    </a:cubicBezTo>
                    <a:cubicBezTo>
                      <a:pt x="12" y="53"/>
                      <a:pt x="15" y="41"/>
                      <a:pt x="21" y="2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6" y="28"/>
                      <a:pt x="28" y="27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8" y="23"/>
                      <a:pt x="40" y="20"/>
                      <a:pt x="42" y="1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8"/>
                      <a:pt x="37" y="4"/>
                      <a:pt x="29" y="0"/>
                    </a:cubicBezTo>
                    <a:lnTo>
                      <a:pt x="26" y="1"/>
                    </a:lnTo>
                    <a:close/>
                    <a:moveTo>
                      <a:pt x="24" y="23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9" y="16"/>
                      <a:pt x="33" y="13"/>
                      <a:pt x="34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21"/>
                      <a:pt x="29" y="24"/>
                      <a:pt x="26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Freeform 29"/>
              <p:cNvSpPr>
                <a:spLocks noEditPoints="1"/>
              </p:cNvSpPr>
              <p:nvPr userDrawn="1"/>
            </p:nvSpPr>
            <p:spPr bwMode="auto">
              <a:xfrm>
                <a:off x="-21259800" y="8299450"/>
                <a:ext cx="9739313" cy="2782888"/>
              </a:xfrm>
              <a:custGeom>
                <a:avLst/>
                <a:gdLst>
                  <a:gd name="T0" fmla="*/ 32 w 161"/>
                  <a:gd name="T1" fmla="*/ 28 h 46"/>
                  <a:gd name="T2" fmla="*/ 22 w 161"/>
                  <a:gd name="T3" fmla="*/ 38 h 46"/>
                  <a:gd name="T4" fmla="*/ 10 w 161"/>
                  <a:gd name="T5" fmla="*/ 23 h 46"/>
                  <a:gd name="T6" fmla="*/ 22 w 161"/>
                  <a:gd name="T7" fmla="*/ 8 h 46"/>
                  <a:gd name="T8" fmla="*/ 32 w 161"/>
                  <a:gd name="T9" fmla="*/ 16 h 46"/>
                  <a:gd name="T10" fmla="*/ 41 w 161"/>
                  <a:gd name="T11" fmla="*/ 16 h 46"/>
                  <a:gd name="T12" fmla="*/ 22 w 161"/>
                  <a:gd name="T13" fmla="*/ 0 h 46"/>
                  <a:gd name="T14" fmla="*/ 0 w 161"/>
                  <a:gd name="T15" fmla="*/ 23 h 46"/>
                  <a:gd name="T16" fmla="*/ 22 w 161"/>
                  <a:gd name="T17" fmla="*/ 46 h 46"/>
                  <a:gd name="T18" fmla="*/ 41 w 161"/>
                  <a:gd name="T19" fmla="*/ 28 h 46"/>
                  <a:gd name="T20" fmla="*/ 32 w 161"/>
                  <a:gd name="T21" fmla="*/ 28 h 46"/>
                  <a:gd name="T22" fmla="*/ 55 w 161"/>
                  <a:gd name="T23" fmla="*/ 1 h 46"/>
                  <a:gd name="T24" fmla="*/ 46 w 161"/>
                  <a:gd name="T25" fmla="*/ 1 h 46"/>
                  <a:gd name="T26" fmla="*/ 46 w 161"/>
                  <a:gd name="T27" fmla="*/ 9 h 46"/>
                  <a:gd name="T28" fmla="*/ 55 w 161"/>
                  <a:gd name="T29" fmla="*/ 9 h 46"/>
                  <a:gd name="T30" fmla="*/ 55 w 161"/>
                  <a:gd name="T31" fmla="*/ 1 h 46"/>
                  <a:gd name="T32" fmla="*/ 55 w 161"/>
                  <a:gd name="T33" fmla="*/ 13 h 46"/>
                  <a:gd name="T34" fmla="*/ 46 w 161"/>
                  <a:gd name="T35" fmla="*/ 13 h 46"/>
                  <a:gd name="T36" fmla="*/ 46 w 161"/>
                  <a:gd name="T37" fmla="*/ 45 h 46"/>
                  <a:gd name="T38" fmla="*/ 55 w 161"/>
                  <a:gd name="T39" fmla="*/ 45 h 46"/>
                  <a:gd name="T40" fmla="*/ 55 w 161"/>
                  <a:gd name="T41" fmla="*/ 13 h 46"/>
                  <a:gd name="T42" fmla="*/ 73 w 161"/>
                  <a:gd name="T43" fmla="*/ 12 h 46"/>
                  <a:gd name="T44" fmla="*/ 60 w 161"/>
                  <a:gd name="T45" fmla="*/ 22 h 46"/>
                  <a:gd name="T46" fmla="*/ 69 w 161"/>
                  <a:gd name="T47" fmla="*/ 31 h 46"/>
                  <a:gd name="T48" fmla="*/ 73 w 161"/>
                  <a:gd name="T49" fmla="*/ 32 h 46"/>
                  <a:gd name="T50" fmla="*/ 80 w 161"/>
                  <a:gd name="T51" fmla="*/ 37 h 46"/>
                  <a:gd name="T52" fmla="*/ 74 w 161"/>
                  <a:gd name="T53" fmla="*/ 40 h 46"/>
                  <a:gd name="T54" fmla="*/ 68 w 161"/>
                  <a:gd name="T55" fmla="*/ 35 h 46"/>
                  <a:gd name="T56" fmla="*/ 59 w 161"/>
                  <a:gd name="T57" fmla="*/ 35 h 46"/>
                  <a:gd name="T58" fmla="*/ 74 w 161"/>
                  <a:gd name="T59" fmla="*/ 46 h 46"/>
                  <a:gd name="T60" fmla="*/ 89 w 161"/>
                  <a:gd name="T61" fmla="*/ 36 h 46"/>
                  <a:gd name="T62" fmla="*/ 79 w 161"/>
                  <a:gd name="T63" fmla="*/ 26 h 46"/>
                  <a:gd name="T64" fmla="*/ 75 w 161"/>
                  <a:gd name="T65" fmla="*/ 25 h 46"/>
                  <a:gd name="T66" fmla="*/ 69 w 161"/>
                  <a:gd name="T67" fmla="*/ 21 h 46"/>
                  <a:gd name="T68" fmla="*/ 74 w 161"/>
                  <a:gd name="T69" fmla="*/ 19 h 46"/>
                  <a:gd name="T70" fmla="*/ 80 w 161"/>
                  <a:gd name="T71" fmla="*/ 23 h 46"/>
                  <a:gd name="T72" fmla="*/ 88 w 161"/>
                  <a:gd name="T73" fmla="*/ 23 h 46"/>
                  <a:gd name="T74" fmla="*/ 73 w 161"/>
                  <a:gd name="T75" fmla="*/ 12 h 46"/>
                  <a:gd name="T76" fmla="*/ 116 w 161"/>
                  <a:gd name="T77" fmla="*/ 34 h 46"/>
                  <a:gd name="T78" fmla="*/ 109 w 161"/>
                  <a:gd name="T79" fmla="*/ 40 h 46"/>
                  <a:gd name="T80" fmla="*/ 101 w 161"/>
                  <a:gd name="T81" fmla="*/ 29 h 46"/>
                  <a:gd name="T82" fmla="*/ 109 w 161"/>
                  <a:gd name="T83" fmla="*/ 19 h 46"/>
                  <a:gd name="T84" fmla="*/ 115 w 161"/>
                  <a:gd name="T85" fmla="*/ 24 h 46"/>
                  <a:gd name="T86" fmla="*/ 124 w 161"/>
                  <a:gd name="T87" fmla="*/ 24 h 46"/>
                  <a:gd name="T88" fmla="*/ 109 w 161"/>
                  <a:gd name="T89" fmla="*/ 12 h 46"/>
                  <a:gd name="T90" fmla="*/ 92 w 161"/>
                  <a:gd name="T91" fmla="*/ 29 h 46"/>
                  <a:gd name="T92" fmla="*/ 109 w 161"/>
                  <a:gd name="T93" fmla="*/ 46 h 46"/>
                  <a:gd name="T94" fmla="*/ 125 w 161"/>
                  <a:gd name="T95" fmla="*/ 34 h 46"/>
                  <a:gd name="T96" fmla="*/ 116 w 161"/>
                  <a:gd name="T97" fmla="*/ 34 h 46"/>
                  <a:gd name="T98" fmla="*/ 127 w 161"/>
                  <a:gd name="T99" fmla="*/ 29 h 46"/>
                  <a:gd name="T100" fmla="*/ 144 w 161"/>
                  <a:gd name="T101" fmla="*/ 46 h 46"/>
                  <a:gd name="T102" fmla="*/ 161 w 161"/>
                  <a:gd name="T103" fmla="*/ 29 h 46"/>
                  <a:gd name="T104" fmla="*/ 144 w 161"/>
                  <a:gd name="T105" fmla="*/ 12 h 46"/>
                  <a:gd name="T106" fmla="*/ 127 w 161"/>
                  <a:gd name="T107" fmla="*/ 29 h 46"/>
                  <a:gd name="T108" fmla="*/ 144 w 161"/>
                  <a:gd name="T109" fmla="*/ 19 h 46"/>
                  <a:gd name="T110" fmla="*/ 152 w 161"/>
                  <a:gd name="T111" fmla="*/ 29 h 46"/>
                  <a:gd name="T112" fmla="*/ 144 w 161"/>
                  <a:gd name="T113" fmla="*/ 40 h 46"/>
                  <a:gd name="T114" fmla="*/ 137 w 161"/>
                  <a:gd name="T115" fmla="*/ 29 h 46"/>
                  <a:gd name="T116" fmla="*/ 144 w 161"/>
                  <a:gd name="T11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46">
                    <a:moveTo>
                      <a:pt x="32" y="28"/>
                    </a:moveTo>
                    <a:cubicBezTo>
                      <a:pt x="32" y="32"/>
                      <a:pt x="30" y="38"/>
                      <a:pt x="22" y="38"/>
                    </a:cubicBezTo>
                    <a:cubicBezTo>
                      <a:pt x="15" y="38"/>
                      <a:pt x="10" y="33"/>
                      <a:pt x="10" y="23"/>
                    </a:cubicBezTo>
                    <a:cubicBezTo>
                      <a:pt x="10" y="14"/>
                      <a:pt x="14" y="8"/>
                      <a:pt x="22" y="8"/>
                    </a:cubicBezTo>
                    <a:cubicBezTo>
                      <a:pt x="28" y="8"/>
                      <a:pt x="31" y="13"/>
                      <a:pt x="3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0"/>
                      <a:pt x="36" y="0"/>
                      <a:pt x="22" y="0"/>
                    </a:cubicBezTo>
                    <a:cubicBezTo>
                      <a:pt x="9" y="0"/>
                      <a:pt x="0" y="10"/>
                      <a:pt x="0" y="23"/>
                    </a:cubicBezTo>
                    <a:cubicBezTo>
                      <a:pt x="0" y="37"/>
                      <a:pt x="9" y="46"/>
                      <a:pt x="22" y="46"/>
                    </a:cubicBezTo>
                    <a:cubicBezTo>
                      <a:pt x="37" y="46"/>
                      <a:pt x="41" y="35"/>
                      <a:pt x="41" y="28"/>
                    </a:cubicBezTo>
                    <a:lnTo>
                      <a:pt x="32" y="28"/>
                    </a:lnTo>
                    <a:close/>
                    <a:moveTo>
                      <a:pt x="55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5" y="9"/>
                      <a:pt x="55" y="9"/>
                      <a:pt x="55" y="9"/>
                    </a:cubicBezTo>
                    <a:lnTo>
                      <a:pt x="55" y="1"/>
                    </a:lnTo>
                    <a:close/>
                    <a:moveTo>
                      <a:pt x="55" y="13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55" y="45"/>
                      <a:pt x="55" y="45"/>
                      <a:pt x="55" y="45"/>
                    </a:cubicBezTo>
                    <a:lnTo>
                      <a:pt x="55" y="13"/>
                    </a:lnTo>
                    <a:close/>
                    <a:moveTo>
                      <a:pt x="73" y="12"/>
                    </a:moveTo>
                    <a:cubicBezTo>
                      <a:pt x="63" y="12"/>
                      <a:pt x="60" y="17"/>
                      <a:pt x="60" y="22"/>
                    </a:cubicBezTo>
                    <a:cubicBezTo>
                      <a:pt x="60" y="29"/>
                      <a:pt x="66" y="31"/>
                      <a:pt x="69" y="31"/>
                    </a:cubicBezTo>
                    <a:cubicBezTo>
                      <a:pt x="70" y="32"/>
                      <a:pt x="72" y="32"/>
                      <a:pt x="73" y="32"/>
                    </a:cubicBezTo>
                    <a:cubicBezTo>
                      <a:pt x="76" y="33"/>
                      <a:pt x="80" y="34"/>
                      <a:pt x="80" y="37"/>
                    </a:cubicBezTo>
                    <a:cubicBezTo>
                      <a:pt x="80" y="38"/>
                      <a:pt x="78" y="40"/>
                      <a:pt x="74" y="40"/>
                    </a:cubicBezTo>
                    <a:cubicBezTo>
                      <a:pt x="70" y="40"/>
                      <a:pt x="68" y="38"/>
                      <a:pt x="68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8"/>
                      <a:pt x="61" y="46"/>
                      <a:pt x="74" y="46"/>
                    </a:cubicBezTo>
                    <a:cubicBezTo>
                      <a:pt x="86" y="46"/>
                      <a:pt x="89" y="40"/>
                      <a:pt x="89" y="36"/>
                    </a:cubicBezTo>
                    <a:cubicBezTo>
                      <a:pt x="89" y="32"/>
                      <a:pt x="87" y="28"/>
                      <a:pt x="79" y="26"/>
                    </a:cubicBezTo>
                    <a:cubicBezTo>
                      <a:pt x="78" y="26"/>
                      <a:pt x="75" y="25"/>
                      <a:pt x="75" y="25"/>
                    </a:cubicBezTo>
                    <a:cubicBezTo>
                      <a:pt x="71" y="24"/>
                      <a:pt x="69" y="23"/>
                      <a:pt x="69" y="21"/>
                    </a:cubicBezTo>
                    <a:cubicBezTo>
                      <a:pt x="69" y="20"/>
                      <a:pt x="71" y="19"/>
                      <a:pt x="74" y="19"/>
                    </a:cubicBezTo>
                    <a:cubicBezTo>
                      <a:pt x="79" y="19"/>
                      <a:pt x="80" y="21"/>
                      <a:pt x="80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19"/>
                      <a:pt x="86" y="12"/>
                      <a:pt x="73" y="12"/>
                    </a:cubicBezTo>
                    <a:moveTo>
                      <a:pt x="116" y="34"/>
                    </a:moveTo>
                    <a:cubicBezTo>
                      <a:pt x="115" y="37"/>
                      <a:pt x="113" y="40"/>
                      <a:pt x="109" y="40"/>
                    </a:cubicBezTo>
                    <a:cubicBezTo>
                      <a:pt x="104" y="40"/>
                      <a:pt x="101" y="35"/>
                      <a:pt x="101" y="29"/>
                    </a:cubicBezTo>
                    <a:cubicBezTo>
                      <a:pt x="101" y="25"/>
                      <a:pt x="103" y="19"/>
                      <a:pt x="109" y="19"/>
                    </a:cubicBezTo>
                    <a:cubicBezTo>
                      <a:pt x="113" y="19"/>
                      <a:pt x="115" y="22"/>
                      <a:pt x="115" y="24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4" y="19"/>
                      <a:pt x="120" y="12"/>
                      <a:pt x="109" y="12"/>
                    </a:cubicBezTo>
                    <a:cubicBezTo>
                      <a:pt x="99" y="12"/>
                      <a:pt x="92" y="19"/>
                      <a:pt x="92" y="29"/>
                    </a:cubicBezTo>
                    <a:cubicBezTo>
                      <a:pt x="92" y="40"/>
                      <a:pt x="99" y="46"/>
                      <a:pt x="109" y="46"/>
                    </a:cubicBezTo>
                    <a:cubicBezTo>
                      <a:pt x="121" y="46"/>
                      <a:pt x="124" y="39"/>
                      <a:pt x="125" y="34"/>
                    </a:cubicBezTo>
                    <a:lnTo>
                      <a:pt x="116" y="34"/>
                    </a:lnTo>
                    <a:close/>
                    <a:moveTo>
                      <a:pt x="127" y="29"/>
                    </a:moveTo>
                    <a:cubicBezTo>
                      <a:pt x="127" y="40"/>
                      <a:pt x="134" y="46"/>
                      <a:pt x="144" y="46"/>
                    </a:cubicBezTo>
                    <a:cubicBezTo>
                      <a:pt x="154" y="46"/>
                      <a:pt x="161" y="40"/>
                      <a:pt x="161" y="29"/>
                    </a:cubicBezTo>
                    <a:cubicBezTo>
                      <a:pt x="161" y="19"/>
                      <a:pt x="154" y="12"/>
                      <a:pt x="144" y="12"/>
                    </a:cubicBezTo>
                    <a:cubicBezTo>
                      <a:pt x="134" y="12"/>
                      <a:pt x="127" y="19"/>
                      <a:pt x="127" y="29"/>
                    </a:cubicBezTo>
                    <a:moveTo>
                      <a:pt x="144" y="19"/>
                    </a:moveTo>
                    <a:cubicBezTo>
                      <a:pt x="149" y="19"/>
                      <a:pt x="152" y="24"/>
                      <a:pt x="152" y="29"/>
                    </a:cubicBezTo>
                    <a:cubicBezTo>
                      <a:pt x="152" y="35"/>
                      <a:pt x="149" y="40"/>
                      <a:pt x="144" y="40"/>
                    </a:cubicBezTo>
                    <a:cubicBezTo>
                      <a:pt x="139" y="40"/>
                      <a:pt x="137" y="35"/>
                      <a:pt x="137" y="29"/>
                    </a:cubicBezTo>
                    <a:cubicBezTo>
                      <a:pt x="137" y="25"/>
                      <a:pt x="138" y="19"/>
                      <a:pt x="14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auto">
              <a:xfrm>
                <a:off x="-40619363" y="-12757150"/>
                <a:ext cx="9134475" cy="16760825"/>
              </a:xfrm>
              <a:custGeom>
                <a:avLst/>
                <a:gdLst>
                  <a:gd name="T0" fmla="*/ 0 w 151"/>
                  <a:gd name="T1" fmla="*/ 202 h 277"/>
                  <a:gd name="T2" fmla="*/ 0 w 151"/>
                  <a:gd name="T3" fmla="*/ 75 h 277"/>
                  <a:gd name="T4" fmla="*/ 75 w 151"/>
                  <a:gd name="T5" fmla="*/ 0 h 277"/>
                  <a:gd name="T6" fmla="*/ 75 w 151"/>
                  <a:gd name="T7" fmla="*/ 0 h 277"/>
                  <a:gd name="T8" fmla="*/ 151 w 151"/>
                  <a:gd name="T9" fmla="*/ 75 h 277"/>
                  <a:gd name="T10" fmla="*/ 151 w 151"/>
                  <a:gd name="T11" fmla="*/ 202 h 277"/>
                  <a:gd name="T12" fmla="*/ 75 w 151"/>
                  <a:gd name="T13" fmla="*/ 277 h 277"/>
                  <a:gd name="T14" fmla="*/ 75 w 151"/>
                  <a:gd name="T15" fmla="*/ 277 h 277"/>
                  <a:gd name="T16" fmla="*/ 0 w 151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4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1" y="34"/>
                      <a:pt x="151" y="75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43"/>
                      <a:pt x="117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4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Oval 37"/>
              <p:cNvSpPr>
                <a:spLocks noChangeArrowheads="1"/>
              </p:cNvSpPr>
              <p:nvPr userDrawn="1"/>
            </p:nvSpPr>
            <p:spPr bwMode="auto">
              <a:xfrm>
                <a:off x="-40619363" y="-23406100"/>
                <a:ext cx="9134475" cy="907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auto">
              <a:xfrm>
                <a:off x="-30214888" y="-23406100"/>
                <a:ext cx="20508913" cy="9075738"/>
              </a:xfrm>
              <a:custGeom>
                <a:avLst/>
                <a:gdLst>
                  <a:gd name="T0" fmla="*/ 264 w 339"/>
                  <a:gd name="T1" fmla="*/ 150 h 150"/>
                  <a:gd name="T2" fmla="*/ 75 w 339"/>
                  <a:gd name="T3" fmla="*/ 150 h 150"/>
                  <a:gd name="T4" fmla="*/ 0 w 339"/>
                  <a:gd name="T5" fmla="*/ 75 h 150"/>
                  <a:gd name="T6" fmla="*/ 0 w 339"/>
                  <a:gd name="T7" fmla="*/ 75 h 150"/>
                  <a:gd name="T8" fmla="*/ 75 w 339"/>
                  <a:gd name="T9" fmla="*/ 0 h 150"/>
                  <a:gd name="T10" fmla="*/ 264 w 339"/>
                  <a:gd name="T11" fmla="*/ 0 h 150"/>
                  <a:gd name="T12" fmla="*/ 339 w 339"/>
                  <a:gd name="T13" fmla="*/ 75 h 150"/>
                  <a:gd name="T14" fmla="*/ 339 w 339"/>
                  <a:gd name="T15" fmla="*/ 75 h 150"/>
                  <a:gd name="T16" fmla="*/ 264 w 33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150">
                    <a:moveTo>
                      <a:pt x="264" y="150"/>
                    </a:moveTo>
                    <a:cubicBezTo>
                      <a:pt x="75" y="150"/>
                      <a:pt x="75" y="150"/>
                      <a:pt x="75" y="150"/>
                    </a:cubicBezTo>
                    <a:cubicBezTo>
                      <a:pt x="34" y="150"/>
                      <a:pt x="0" y="116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34" y="0"/>
                      <a:pt x="75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306" y="0"/>
                      <a:pt x="339" y="33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116"/>
                      <a:pt x="306" y="150"/>
                      <a:pt x="26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auto">
              <a:xfrm>
                <a:off x="-24466550" y="-12757150"/>
                <a:ext cx="9074150" cy="16760825"/>
              </a:xfrm>
              <a:custGeom>
                <a:avLst/>
                <a:gdLst>
                  <a:gd name="T0" fmla="*/ 0 w 150"/>
                  <a:gd name="T1" fmla="*/ 202 h 277"/>
                  <a:gd name="T2" fmla="*/ 0 w 150"/>
                  <a:gd name="T3" fmla="*/ 75 h 277"/>
                  <a:gd name="T4" fmla="*/ 75 w 150"/>
                  <a:gd name="T5" fmla="*/ 0 h 277"/>
                  <a:gd name="T6" fmla="*/ 75 w 150"/>
                  <a:gd name="T7" fmla="*/ 0 h 277"/>
                  <a:gd name="T8" fmla="*/ 150 w 150"/>
                  <a:gd name="T9" fmla="*/ 75 h 277"/>
                  <a:gd name="T10" fmla="*/ 150 w 150"/>
                  <a:gd name="T11" fmla="*/ 202 h 277"/>
                  <a:gd name="T12" fmla="*/ 75 w 150"/>
                  <a:gd name="T13" fmla="*/ 277 h 277"/>
                  <a:gd name="T14" fmla="*/ 75 w 150"/>
                  <a:gd name="T15" fmla="*/ 277 h 277"/>
                  <a:gd name="T16" fmla="*/ 0 w 150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6" y="0"/>
                      <a:pt x="150" y="34"/>
                      <a:pt x="150" y="75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43"/>
                      <a:pt x="116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3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 userDrawn="1"/>
          </p:nvGrpSpPr>
          <p:grpSpPr>
            <a:xfrm>
              <a:off x="5593906" y="2047382"/>
              <a:ext cx="1182542" cy="358270"/>
              <a:chOff x="-59269313" y="-32937450"/>
              <a:chExt cx="105651301" cy="32008762"/>
            </a:xfrm>
            <a:solidFill>
              <a:schemeClr val="bg1"/>
            </a:solidFill>
          </p:grpSpPr>
          <p:sp>
            <p:nvSpPr>
              <p:cNvPr id="48" name="Freeform 24"/>
              <p:cNvSpPr>
                <a:spLocks/>
              </p:cNvSpPr>
              <p:nvPr userDrawn="1"/>
            </p:nvSpPr>
            <p:spPr bwMode="auto">
              <a:xfrm>
                <a:off x="-59269313" y="-32937450"/>
                <a:ext cx="26123900" cy="31362650"/>
              </a:xfrm>
              <a:custGeom>
                <a:avLst/>
                <a:gdLst>
                  <a:gd name="T0" fmla="*/ 1097 w 16456"/>
                  <a:gd name="T1" fmla="*/ 0 h 19756"/>
                  <a:gd name="T2" fmla="*/ 8197 w 16456"/>
                  <a:gd name="T3" fmla="*/ 11049 h 19756"/>
                  <a:gd name="T4" fmla="*/ 15421 w 16456"/>
                  <a:gd name="T5" fmla="*/ 0 h 19756"/>
                  <a:gd name="T6" fmla="*/ 16456 w 16456"/>
                  <a:gd name="T7" fmla="*/ 0 h 19756"/>
                  <a:gd name="T8" fmla="*/ 8727 w 16456"/>
                  <a:gd name="T9" fmla="*/ 12048 h 19756"/>
                  <a:gd name="T10" fmla="*/ 8727 w 16456"/>
                  <a:gd name="T11" fmla="*/ 19756 h 19756"/>
                  <a:gd name="T12" fmla="*/ 7704 w 16456"/>
                  <a:gd name="T13" fmla="*/ 19756 h 19756"/>
                  <a:gd name="T14" fmla="*/ 7704 w 16456"/>
                  <a:gd name="T15" fmla="*/ 11987 h 19756"/>
                  <a:gd name="T16" fmla="*/ 0 w 16456"/>
                  <a:gd name="T17" fmla="*/ 0 h 19756"/>
                  <a:gd name="T18" fmla="*/ 1097 w 16456"/>
                  <a:gd name="T19" fmla="*/ 0 h 19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56" h="19756">
                    <a:moveTo>
                      <a:pt x="1097" y="0"/>
                    </a:moveTo>
                    <a:lnTo>
                      <a:pt x="8197" y="11049"/>
                    </a:lnTo>
                    <a:lnTo>
                      <a:pt x="15421" y="0"/>
                    </a:lnTo>
                    <a:lnTo>
                      <a:pt x="16456" y="0"/>
                    </a:lnTo>
                    <a:lnTo>
                      <a:pt x="8727" y="12048"/>
                    </a:lnTo>
                    <a:lnTo>
                      <a:pt x="8727" y="19756"/>
                    </a:lnTo>
                    <a:lnTo>
                      <a:pt x="7704" y="19756"/>
                    </a:lnTo>
                    <a:lnTo>
                      <a:pt x="7704" y="11987"/>
                    </a:ln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" name="Group 59"/>
              <p:cNvGrpSpPr/>
              <p:nvPr userDrawn="1"/>
            </p:nvGrpSpPr>
            <p:grpSpPr>
              <a:xfrm>
                <a:off x="-37469763" y="-32937450"/>
                <a:ext cx="83851751" cy="32008762"/>
                <a:chOff x="-37469763" y="-32937450"/>
                <a:chExt cx="83851751" cy="32008762"/>
              </a:xfrm>
              <a:grpFill/>
            </p:grpSpPr>
            <p:sp>
              <p:nvSpPr>
                <p:cNvPr id="49" name="Freeform 25"/>
                <p:cNvSpPr>
                  <a:spLocks noEditPoints="1"/>
                </p:cNvSpPr>
                <p:nvPr userDrawn="1"/>
              </p:nvSpPr>
              <p:spPr bwMode="auto">
                <a:xfrm>
                  <a:off x="-37469763" y="-24892000"/>
                  <a:ext cx="20234275" cy="23963312"/>
                </a:xfrm>
                <a:custGeom>
                  <a:avLst/>
                  <a:gdLst>
                    <a:gd name="T0" fmla="*/ 82 w 1034"/>
                    <a:gd name="T1" fmla="*/ 612 h 1224"/>
                    <a:gd name="T2" fmla="*/ 115 w 1034"/>
                    <a:gd name="T3" fmla="*/ 850 h 1224"/>
                    <a:gd name="T4" fmla="*/ 208 w 1034"/>
                    <a:gd name="T5" fmla="*/ 1021 h 1224"/>
                    <a:gd name="T6" fmla="*/ 347 w 1034"/>
                    <a:gd name="T7" fmla="*/ 1123 h 1224"/>
                    <a:gd name="T8" fmla="*/ 518 w 1034"/>
                    <a:gd name="T9" fmla="*/ 1157 h 1224"/>
                    <a:gd name="T10" fmla="*/ 692 w 1034"/>
                    <a:gd name="T11" fmla="*/ 1123 h 1224"/>
                    <a:gd name="T12" fmla="*/ 830 w 1034"/>
                    <a:gd name="T13" fmla="*/ 1021 h 1224"/>
                    <a:gd name="T14" fmla="*/ 920 w 1034"/>
                    <a:gd name="T15" fmla="*/ 850 h 1224"/>
                    <a:gd name="T16" fmla="*/ 952 w 1034"/>
                    <a:gd name="T17" fmla="*/ 612 h 1224"/>
                    <a:gd name="T18" fmla="*/ 920 w 1034"/>
                    <a:gd name="T19" fmla="*/ 374 h 1224"/>
                    <a:gd name="T20" fmla="*/ 830 w 1034"/>
                    <a:gd name="T21" fmla="*/ 203 h 1224"/>
                    <a:gd name="T22" fmla="*/ 692 w 1034"/>
                    <a:gd name="T23" fmla="*/ 100 h 1224"/>
                    <a:gd name="T24" fmla="*/ 518 w 1034"/>
                    <a:gd name="T25" fmla="*/ 67 h 1224"/>
                    <a:gd name="T26" fmla="*/ 344 w 1034"/>
                    <a:gd name="T27" fmla="*/ 102 h 1224"/>
                    <a:gd name="T28" fmla="*/ 205 w 1034"/>
                    <a:gd name="T29" fmla="*/ 204 h 1224"/>
                    <a:gd name="T30" fmla="*/ 114 w 1034"/>
                    <a:gd name="T31" fmla="*/ 374 h 1224"/>
                    <a:gd name="T32" fmla="*/ 82 w 1034"/>
                    <a:gd name="T33" fmla="*/ 612 h 1224"/>
                    <a:gd name="T34" fmla="*/ 0 w 1034"/>
                    <a:gd name="T35" fmla="*/ 612 h 1224"/>
                    <a:gd name="T36" fmla="*/ 39 w 1034"/>
                    <a:gd name="T37" fmla="*/ 346 h 1224"/>
                    <a:gd name="T38" fmla="*/ 148 w 1034"/>
                    <a:gd name="T39" fmla="*/ 155 h 1224"/>
                    <a:gd name="T40" fmla="*/ 312 w 1034"/>
                    <a:gd name="T41" fmla="*/ 39 h 1224"/>
                    <a:gd name="T42" fmla="*/ 518 w 1034"/>
                    <a:gd name="T43" fmla="*/ 0 h 1224"/>
                    <a:gd name="T44" fmla="*/ 726 w 1034"/>
                    <a:gd name="T45" fmla="*/ 39 h 1224"/>
                    <a:gd name="T46" fmla="*/ 890 w 1034"/>
                    <a:gd name="T47" fmla="*/ 156 h 1224"/>
                    <a:gd name="T48" fmla="*/ 997 w 1034"/>
                    <a:gd name="T49" fmla="*/ 349 h 1224"/>
                    <a:gd name="T50" fmla="*/ 1034 w 1034"/>
                    <a:gd name="T51" fmla="*/ 612 h 1224"/>
                    <a:gd name="T52" fmla="*/ 996 w 1034"/>
                    <a:gd name="T53" fmla="*/ 878 h 1224"/>
                    <a:gd name="T54" fmla="*/ 889 w 1034"/>
                    <a:gd name="T55" fmla="*/ 1070 h 1224"/>
                    <a:gd name="T56" fmla="*/ 726 w 1034"/>
                    <a:gd name="T57" fmla="*/ 1185 h 1224"/>
                    <a:gd name="T58" fmla="*/ 523 w 1034"/>
                    <a:gd name="T59" fmla="*/ 1224 h 1224"/>
                    <a:gd name="T60" fmla="*/ 316 w 1034"/>
                    <a:gd name="T61" fmla="*/ 1184 h 1224"/>
                    <a:gd name="T62" fmla="*/ 150 w 1034"/>
                    <a:gd name="T63" fmla="*/ 1067 h 1224"/>
                    <a:gd name="T64" fmla="*/ 40 w 1034"/>
                    <a:gd name="T65" fmla="*/ 876 h 1224"/>
                    <a:gd name="T66" fmla="*/ 0 w 1034"/>
                    <a:gd name="T67" fmla="*/ 612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34" h="1224">
                      <a:moveTo>
                        <a:pt x="82" y="612"/>
                      </a:moveTo>
                      <a:cubicBezTo>
                        <a:pt x="82" y="703"/>
                        <a:pt x="93" y="782"/>
                        <a:pt x="115" y="850"/>
                      </a:cubicBezTo>
                      <a:cubicBezTo>
                        <a:pt x="138" y="919"/>
                        <a:pt x="168" y="975"/>
                        <a:pt x="208" y="1021"/>
                      </a:cubicBezTo>
                      <a:cubicBezTo>
                        <a:pt x="247" y="1066"/>
                        <a:pt x="294" y="1100"/>
                        <a:pt x="347" y="1123"/>
                      </a:cubicBezTo>
                      <a:cubicBezTo>
                        <a:pt x="400" y="1146"/>
                        <a:pt x="458" y="1157"/>
                        <a:pt x="518" y="1157"/>
                      </a:cubicBezTo>
                      <a:cubicBezTo>
                        <a:pt x="581" y="1157"/>
                        <a:pt x="639" y="1146"/>
                        <a:pt x="692" y="1123"/>
                      </a:cubicBezTo>
                      <a:cubicBezTo>
                        <a:pt x="745" y="1100"/>
                        <a:pt x="791" y="1066"/>
                        <a:pt x="830" y="1021"/>
                      </a:cubicBezTo>
                      <a:cubicBezTo>
                        <a:pt x="868" y="975"/>
                        <a:pt x="899" y="919"/>
                        <a:pt x="920" y="850"/>
                      </a:cubicBezTo>
                      <a:cubicBezTo>
                        <a:pt x="942" y="782"/>
                        <a:pt x="952" y="703"/>
                        <a:pt x="952" y="612"/>
                      </a:cubicBezTo>
                      <a:cubicBezTo>
                        <a:pt x="952" y="522"/>
                        <a:pt x="942" y="442"/>
                        <a:pt x="920" y="374"/>
                      </a:cubicBezTo>
                      <a:cubicBezTo>
                        <a:pt x="899" y="306"/>
                        <a:pt x="868" y="249"/>
                        <a:pt x="830" y="203"/>
                      </a:cubicBezTo>
                      <a:cubicBezTo>
                        <a:pt x="791" y="157"/>
                        <a:pt x="745" y="123"/>
                        <a:pt x="692" y="100"/>
                      </a:cubicBezTo>
                      <a:cubicBezTo>
                        <a:pt x="639" y="78"/>
                        <a:pt x="581" y="67"/>
                        <a:pt x="518" y="67"/>
                      </a:cubicBezTo>
                      <a:cubicBezTo>
                        <a:pt x="456" y="67"/>
                        <a:pt x="398" y="79"/>
                        <a:pt x="344" y="102"/>
                      </a:cubicBezTo>
                      <a:cubicBezTo>
                        <a:pt x="291" y="125"/>
                        <a:pt x="245" y="159"/>
                        <a:pt x="205" y="204"/>
                      </a:cubicBezTo>
                      <a:cubicBezTo>
                        <a:pt x="166" y="249"/>
                        <a:pt x="136" y="306"/>
                        <a:pt x="114" y="374"/>
                      </a:cubicBezTo>
                      <a:cubicBezTo>
                        <a:pt x="93" y="442"/>
                        <a:pt x="82" y="522"/>
                        <a:pt x="82" y="612"/>
                      </a:cubicBezTo>
                      <a:moveTo>
                        <a:pt x="0" y="612"/>
                      </a:moveTo>
                      <a:cubicBezTo>
                        <a:pt x="0" y="511"/>
                        <a:pt x="13" y="423"/>
                        <a:pt x="39" y="346"/>
                      </a:cubicBezTo>
                      <a:cubicBezTo>
                        <a:pt x="65" y="270"/>
                        <a:pt x="101" y="206"/>
                        <a:pt x="148" y="155"/>
                      </a:cubicBezTo>
                      <a:cubicBezTo>
                        <a:pt x="194" y="104"/>
                        <a:pt x="249" y="65"/>
                        <a:pt x="312" y="39"/>
                      </a:cubicBezTo>
                      <a:cubicBezTo>
                        <a:pt x="375" y="13"/>
                        <a:pt x="444" y="0"/>
                        <a:pt x="518" y="0"/>
                      </a:cubicBezTo>
                      <a:cubicBezTo>
                        <a:pt x="594" y="0"/>
                        <a:pt x="663" y="13"/>
                        <a:pt x="726" y="39"/>
                      </a:cubicBezTo>
                      <a:cubicBezTo>
                        <a:pt x="789" y="65"/>
                        <a:pt x="844" y="104"/>
                        <a:pt x="890" y="156"/>
                      </a:cubicBezTo>
                      <a:cubicBezTo>
                        <a:pt x="936" y="208"/>
                        <a:pt x="971" y="272"/>
                        <a:pt x="997" y="349"/>
                      </a:cubicBezTo>
                      <a:cubicBezTo>
                        <a:pt x="1022" y="425"/>
                        <a:pt x="1034" y="513"/>
                        <a:pt x="1034" y="612"/>
                      </a:cubicBezTo>
                      <a:cubicBezTo>
                        <a:pt x="1034" y="713"/>
                        <a:pt x="1021" y="802"/>
                        <a:pt x="996" y="878"/>
                      </a:cubicBezTo>
                      <a:cubicBezTo>
                        <a:pt x="970" y="955"/>
                        <a:pt x="934" y="1018"/>
                        <a:pt x="889" y="1070"/>
                      </a:cubicBezTo>
                      <a:cubicBezTo>
                        <a:pt x="843" y="1121"/>
                        <a:pt x="789" y="1159"/>
                        <a:pt x="726" y="1185"/>
                      </a:cubicBezTo>
                      <a:cubicBezTo>
                        <a:pt x="663" y="1211"/>
                        <a:pt x="596" y="1224"/>
                        <a:pt x="523" y="1224"/>
                      </a:cubicBezTo>
                      <a:cubicBezTo>
                        <a:pt x="449" y="1224"/>
                        <a:pt x="380" y="1211"/>
                        <a:pt x="316" y="1184"/>
                      </a:cubicBezTo>
                      <a:cubicBezTo>
                        <a:pt x="252" y="1157"/>
                        <a:pt x="196" y="1119"/>
                        <a:pt x="150" y="1067"/>
                      </a:cubicBezTo>
                      <a:cubicBezTo>
                        <a:pt x="103" y="1016"/>
                        <a:pt x="66" y="952"/>
                        <a:pt x="40" y="876"/>
                      </a:cubicBezTo>
                      <a:cubicBezTo>
                        <a:pt x="13" y="800"/>
                        <a:pt x="0" y="712"/>
                        <a:pt x="0" y="6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 userDrawn="1"/>
              </p:nvSpPr>
              <p:spPr bwMode="auto">
                <a:xfrm>
                  <a:off x="-13498513" y="-24225250"/>
                  <a:ext cx="16849725" cy="23296562"/>
                </a:xfrm>
                <a:custGeom>
                  <a:avLst/>
                  <a:gdLst>
                    <a:gd name="T0" fmla="*/ 80 w 861"/>
                    <a:gd name="T1" fmla="*/ 0 h 1190"/>
                    <a:gd name="T2" fmla="*/ 80 w 861"/>
                    <a:gd name="T3" fmla="*/ 792 h 1190"/>
                    <a:gd name="T4" fmla="*/ 169 w 861"/>
                    <a:gd name="T5" fmla="*/ 1041 h 1190"/>
                    <a:gd name="T6" fmla="*/ 409 w 861"/>
                    <a:gd name="T7" fmla="*/ 1123 h 1190"/>
                    <a:gd name="T8" fmla="*/ 555 w 861"/>
                    <a:gd name="T9" fmla="*/ 1092 h 1190"/>
                    <a:gd name="T10" fmla="*/ 673 w 861"/>
                    <a:gd name="T11" fmla="*/ 1007 h 1190"/>
                    <a:gd name="T12" fmla="*/ 752 w 861"/>
                    <a:gd name="T13" fmla="*/ 876 h 1190"/>
                    <a:gd name="T14" fmla="*/ 781 w 861"/>
                    <a:gd name="T15" fmla="*/ 712 h 1190"/>
                    <a:gd name="T16" fmla="*/ 781 w 861"/>
                    <a:gd name="T17" fmla="*/ 0 h 1190"/>
                    <a:gd name="T18" fmla="*/ 861 w 861"/>
                    <a:gd name="T19" fmla="*/ 0 h 1190"/>
                    <a:gd name="T20" fmla="*/ 861 w 861"/>
                    <a:gd name="T21" fmla="*/ 1157 h 1190"/>
                    <a:gd name="T22" fmla="*/ 794 w 861"/>
                    <a:gd name="T23" fmla="*/ 1157 h 1190"/>
                    <a:gd name="T24" fmla="*/ 783 w 861"/>
                    <a:gd name="T25" fmla="*/ 950 h 1190"/>
                    <a:gd name="T26" fmla="*/ 708 w 861"/>
                    <a:gd name="T27" fmla="*/ 1058 h 1190"/>
                    <a:gd name="T28" fmla="*/ 613 w 861"/>
                    <a:gd name="T29" fmla="*/ 1132 h 1190"/>
                    <a:gd name="T30" fmla="*/ 504 w 861"/>
                    <a:gd name="T31" fmla="*/ 1176 h 1190"/>
                    <a:gd name="T32" fmla="*/ 391 w 861"/>
                    <a:gd name="T33" fmla="*/ 1190 h 1190"/>
                    <a:gd name="T34" fmla="*/ 235 w 861"/>
                    <a:gd name="T35" fmla="*/ 1166 h 1190"/>
                    <a:gd name="T36" fmla="*/ 112 w 861"/>
                    <a:gd name="T37" fmla="*/ 1092 h 1190"/>
                    <a:gd name="T38" fmla="*/ 30 w 861"/>
                    <a:gd name="T39" fmla="*/ 969 h 1190"/>
                    <a:gd name="T40" fmla="*/ 0 w 861"/>
                    <a:gd name="T41" fmla="*/ 796 h 1190"/>
                    <a:gd name="T42" fmla="*/ 0 w 861"/>
                    <a:gd name="T43" fmla="*/ 0 h 1190"/>
                    <a:gd name="T44" fmla="*/ 80 w 861"/>
                    <a:gd name="T45" fmla="*/ 0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1" h="1190">
                      <a:moveTo>
                        <a:pt x="80" y="0"/>
                      </a:moveTo>
                      <a:cubicBezTo>
                        <a:pt x="80" y="792"/>
                        <a:pt x="80" y="792"/>
                        <a:pt x="80" y="792"/>
                      </a:cubicBezTo>
                      <a:cubicBezTo>
                        <a:pt x="80" y="903"/>
                        <a:pt x="109" y="986"/>
                        <a:pt x="169" y="1041"/>
                      </a:cubicBezTo>
                      <a:cubicBezTo>
                        <a:pt x="228" y="1096"/>
                        <a:pt x="308" y="1123"/>
                        <a:pt x="409" y="1123"/>
                      </a:cubicBezTo>
                      <a:cubicBezTo>
                        <a:pt x="461" y="1123"/>
                        <a:pt x="510" y="1113"/>
                        <a:pt x="555" y="1092"/>
                      </a:cubicBezTo>
                      <a:cubicBezTo>
                        <a:pt x="600" y="1072"/>
                        <a:pt x="639" y="1043"/>
                        <a:pt x="673" y="1007"/>
                      </a:cubicBezTo>
                      <a:cubicBezTo>
                        <a:pt x="706" y="970"/>
                        <a:pt x="733" y="927"/>
                        <a:pt x="752" y="876"/>
                      </a:cubicBezTo>
                      <a:cubicBezTo>
                        <a:pt x="771" y="826"/>
                        <a:pt x="781" y="771"/>
                        <a:pt x="781" y="712"/>
                      </a:cubicBezTo>
                      <a:cubicBezTo>
                        <a:pt x="781" y="0"/>
                        <a:pt x="781" y="0"/>
                        <a:pt x="781" y="0"/>
                      </a:cubicBezTo>
                      <a:cubicBezTo>
                        <a:pt x="861" y="0"/>
                        <a:pt x="861" y="0"/>
                        <a:pt x="861" y="0"/>
                      </a:cubicBezTo>
                      <a:cubicBezTo>
                        <a:pt x="861" y="1157"/>
                        <a:pt x="861" y="1157"/>
                        <a:pt x="861" y="1157"/>
                      </a:cubicBezTo>
                      <a:cubicBezTo>
                        <a:pt x="794" y="1157"/>
                        <a:pt x="794" y="1157"/>
                        <a:pt x="794" y="1157"/>
                      </a:cubicBezTo>
                      <a:cubicBezTo>
                        <a:pt x="783" y="950"/>
                        <a:pt x="783" y="950"/>
                        <a:pt x="783" y="950"/>
                      </a:cubicBezTo>
                      <a:cubicBezTo>
                        <a:pt x="762" y="991"/>
                        <a:pt x="737" y="1027"/>
                        <a:pt x="708" y="1058"/>
                      </a:cubicBezTo>
                      <a:cubicBezTo>
                        <a:pt x="679" y="1088"/>
                        <a:pt x="648" y="1113"/>
                        <a:pt x="613" y="1132"/>
                      </a:cubicBezTo>
                      <a:cubicBezTo>
                        <a:pt x="578" y="1152"/>
                        <a:pt x="541" y="1166"/>
                        <a:pt x="504" y="1176"/>
                      </a:cubicBezTo>
                      <a:cubicBezTo>
                        <a:pt x="466" y="1185"/>
                        <a:pt x="428" y="1190"/>
                        <a:pt x="391" y="1190"/>
                      </a:cubicBezTo>
                      <a:cubicBezTo>
                        <a:pt x="335" y="1190"/>
                        <a:pt x="283" y="1182"/>
                        <a:pt x="235" y="1166"/>
                      </a:cubicBezTo>
                      <a:cubicBezTo>
                        <a:pt x="188" y="1149"/>
                        <a:pt x="147" y="1125"/>
                        <a:pt x="112" y="1092"/>
                      </a:cubicBezTo>
                      <a:cubicBezTo>
                        <a:pt x="77" y="1060"/>
                        <a:pt x="49" y="1019"/>
                        <a:pt x="30" y="969"/>
                      </a:cubicBezTo>
                      <a:cubicBezTo>
                        <a:pt x="10" y="919"/>
                        <a:pt x="0" y="862"/>
                        <a:pt x="0" y="79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 userDrawn="1"/>
              </p:nvSpPr>
              <p:spPr bwMode="auto">
                <a:xfrm>
                  <a:off x="8281988" y="-32937450"/>
                  <a:ext cx="4051300" cy="8653462"/>
                </a:xfrm>
                <a:custGeom>
                  <a:avLst/>
                  <a:gdLst>
                    <a:gd name="T0" fmla="*/ 207 w 207"/>
                    <a:gd name="T1" fmla="*/ 135 h 442"/>
                    <a:gd name="T2" fmla="*/ 154 w 207"/>
                    <a:gd name="T3" fmla="*/ 338 h 442"/>
                    <a:gd name="T4" fmla="*/ 0 w 207"/>
                    <a:gd name="T5" fmla="*/ 442 h 442"/>
                    <a:gd name="T6" fmla="*/ 0 w 207"/>
                    <a:gd name="T7" fmla="*/ 378 h 442"/>
                    <a:gd name="T8" fmla="*/ 94 w 207"/>
                    <a:gd name="T9" fmla="*/ 297 h 442"/>
                    <a:gd name="T10" fmla="*/ 123 w 207"/>
                    <a:gd name="T11" fmla="*/ 142 h 442"/>
                    <a:gd name="T12" fmla="*/ 82 w 207"/>
                    <a:gd name="T13" fmla="*/ 142 h 442"/>
                    <a:gd name="T14" fmla="*/ 82 w 207"/>
                    <a:gd name="T15" fmla="*/ 0 h 442"/>
                    <a:gd name="T16" fmla="*/ 207 w 207"/>
                    <a:gd name="T17" fmla="*/ 0 h 442"/>
                    <a:gd name="T18" fmla="*/ 207 w 207"/>
                    <a:gd name="T19" fmla="*/ 135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442">
                      <a:moveTo>
                        <a:pt x="207" y="135"/>
                      </a:moveTo>
                      <a:cubicBezTo>
                        <a:pt x="207" y="221"/>
                        <a:pt x="189" y="289"/>
                        <a:pt x="154" y="338"/>
                      </a:cubicBezTo>
                      <a:cubicBezTo>
                        <a:pt x="118" y="387"/>
                        <a:pt x="67" y="422"/>
                        <a:pt x="0" y="442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43" y="360"/>
                        <a:pt x="75" y="333"/>
                        <a:pt x="94" y="297"/>
                      </a:cubicBezTo>
                      <a:cubicBezTo>
                        <a:pt x="113" y="260"/>
                        <a:pt x="123" y="209"/>
                        <a:pt x="123" y="142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lnTo>
                        <a:pt x="207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 userDrawn="1"/>
              </p:nvSpPr>
              <p:spPr bwMode="auto">
                <a:xfrm>
                  <a:off x="15151100" y="-24892000"/>
                  <a:ext cx="10390188" cy="23317200"/>
                </a:xfrm>
                <a:custGeom>
                  <a:avLst/>
                  <a:gdLst>
                    <a:gd name="T0" fmla="*/ 0 w 531"/>
                    <a:gd name="T1" fmla="*/ 1191 h 1191"/>
                    <a:gd name="T2" fmla="*/ 0 w 531"/>
                    <a:gd name="T3" fmla="*/ 34 h 1191"/>
                    <a:gd name="T4" fmla="*/ 64 w 531"/>
                    <a:gd name="T5" fmla="*/ 34 h 1191"/>
                    <a:gd name="T6" fmla="*/ 78 w 531"/>
                    <a:gd name="T7" fmla="*/ 279 h 1191"/>
                    <a:gd name="T8" fmla="*/ 212 w 531"/>
                    <a:gd name="T9" fmla="*/ 66 h 1191"/>
                    <a:gd name="T10" fmla="*/ 416 w 531"/>
                    <a:gd name="T11" fmla="*/ 0 h 1191"/>
                    <a:gd name="T12" fmla="*/ 479 w 531"/>
                    <a:gd name="T13" fmla="*/ 6 h 1191"/>
                    <a:gd name="T14" fmla="*/ 531 w 531"/>
                    <a:gd name="T15" fmla="*/ 18 h 1191"/>
                    <a:gd name="T16" fmla="*/ 531 w 531"/>
                    <a:gd name="T17" fmla="*/ 96 h 1191"/>
                    <a:gd name="T18" fmla="*/ 473 w 531"/>
                    <a:gd name="T19" fmla="*/ 82 h 1191"/>
                    <a:gd name="T20" fmla="*/ 409 w 531"/>
                    <a:gd name="T21" fmla="*/ 76 h 1191"/>
                    <a:gd name="T22" fmla="*/ 282 w 531"/>
                    <a:gd name="T23" fmla="*/ 109 h 1191"/>
                    <a:gd name="T24" fmla="*/ 177 w 531"/>
                    <a:gd name="T25" fmla="*/ 204 h 1191"/>
                    <a:gd name="T26" fmla="*/ 106 w 531"/>
                    <a:gd name="T27" fmla="*/ 350 h 1191"/>
                    <a:gd name="T28" fmla="*/ 80 w 531"/>
                    <a:gd name="T29" fmla="*/ 537 h 1191"/>
                    <a:gd name="T30" fmla="*/ 80 w 531"/>
                    <a:gd name="T31" fmla="*/ 1191 h 1191"/>
                    <a:gd name="T32" fmla="*/ 0 w 531"/>
                    <a:gd name="T33" fmla="*/ 1191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1" h="1191">
                      <a:moveTo>
                        <a:pt x="0" y="1191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78" y="279"/>
                        <a:pt x="78" y="279"/>
                        <a:pt x="78" y="279"/>
                      </a:cubicBezTo>
                      <a:cubicBezTo>
                        <a:pt x="107" y="181"/>
                        <a:pt x="152" y="110"/>
                        <a:pt x="212" y="66"/>
                      </a:cubicBezTo>
                      <a:cubicBezTo>
                        <a:pt x="272" y="22"/>
                        <a:pt x="340" y="0"/>
                        <a:pt x="416" y="0"/>
                      </a:cubicBezTo>
                      <a:cubicBezTo>
                        <a:pt x="436" y="0"/>
                        <a:pt x="458" y="2"/>
                        <a:pt x="479" y="6"/>
                      </a:cubicBezTo>
                      <a:cubicBezTo>
                        <a:pt x="501" y="10"/>
                        <a:pt x="518" y="14"/>
                        <a:pt x="531" y="18"/>
                      </a:cubicBezTo>
                      <a:cubicBezTo>
                        <a:pt x="531" y="96"/>
                        <a:pt x="531" y="96"/>
                        <a:pt x="531" y="96"/>
                      </a:cubicBezTo>
                      <a:cubicBezTo>
                        <a:pt x="512" y="90"/>
                        <a:pt x="493" y="85"/>
                        <a:pt x="473" y="82"/>
                      </a:cubicBezTo>
                      <a:cubicBezTo>
                        <a:pt x="452" y="78"/>
                        <a:pt x="431" y="76"/>
                        <a:pt x="409" y="76"/>
                      </a:cubicBezTo>
                      <a:cubicBezTo>
                        <a:pt x="364" y="76"/>
                        <a:pt x="322" y="87"/>
                        <a:pt x="282" y="109"/>
                      </a:cubicBezTo>
                      <a:cubicBezTo>
                        <a:pt x="242" y="132"/>
                        <a:pt x="207" y="163"/>
                        <a:pt x="177" y="204"/>
                      </a:cubicBezTo>
                      <a:cubicBezTo>
                        <a:pt x="148" y="245"/>
                        <a:pt x="124" y="293"/>
                        <a:pt x="106" y="350"/>
                      </a:cubicBezTo>
                      <a:cubicBezTo>
                        <a:pt x="89" y="406"/>
                        <a:pt x="80" y="468"/>
                        <a:pt x="80" y="537"/>
                      </a:cubicBezTo>
                      <a:cubicBezTo>
                        <a:pt x="80" y="1191"/>
                        <a:pt x="80" y="1191"/>
                        <a:pt x="80" y="1191"/>
                      </a:cubicBezTo>
                      <a:lnTo>
                        <a:pt x="0" y="1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/>
                <p:cNvSpPr>
                  <a:spLocks noEditPoints="1"/>
                </p:cNvSpPr>
                <p:nvPr userDrawn="1"/>
              </p:nvSpPr>
              <p:spPr bwMode="auto">
                <a:xfrm>
                  <a:off x="26225500" y="-24892000"/>
                  <a:ext cx="20156488" cy="23963312"/>
                </a:xfrm>
                <a:custGeom>
                  <a:avLst/>
                  <a:gdLst>
                    <a:gd name="T0" fmla="*/ 514 w 1030"/>
                    <a:gd name="T1" fmla="*/ 67 h 1224"/>
                    <a:gd name="T2" fmla="*/ 351 w 1030"/>
                    <a:gd name="T3" fmla="*/ 99 h 1224"/>
                    <a:gd name="T4" fmla="*/ 218 w 1030"/>
                    <a:gd name="T5" fmla="*/ 194 h 1224"/>
                    <a:gd name="T6" fmla="*/ 124 w 1030"/>
                    <a:gd name="T7" fmla="*/ 350 h 1224"/>
                    <a:gd name="T8" fmla="*/ 82 w 1030"/>
                    <a:gd name="T9" fmla="*/ 563 h 1224"/>
                    <a:gd name="T10" fmla="*/ 945 w 1030"/>
                    <a:gd name="T11" fmla="*/ 563 h 1224"/>
                    <a:gd name="T12" fmla="*/ 903 w 1030"/>
                    <a:gd name="T13" fmla="*/ 348 h 1224"/>
                    <a:gd name="T14" fmla="*/ 810 w 1030"/>
                    <a:gd name="T15" fmla="*/ 192 h 1224"/>
                    <a:gd name="T16" fmla="*/ 676 w 1030"/>
                    <a:gd name="T17" fmla="*/ 98 h 1224"/>
                    <a:gd name="T18" fmla="*/ 514 w 1030"/>
                    <a:gd name="T19" fmla="*/ 67 h 1224"/>
                    <a:gd name="T20" fmla="*/ 1008 w 1030"/>
                    <a:gd name="T21" fmla="*/ 884 h 1224"/>
                    <a:gd name="T22" fmla="*/ 841 w 1030"/>
                    <a:gd name="T23" fmla="*/ 1133 h 1224"/>
                    <a:gd name="T24" fmla="*/ 540 w 1030"/>
                    <a:gd name="T25" fmla="*/ 1224 h 1224"/>
                    <a:gd name="T26" fmla="*/ 326 w 1030"/>
                    <a:gd name="T27" fmla="*/ 1184 h 1224"/>
                    <a:gd name="T28" fmla="*/ 155 w 1030"/>
                    <a:gd name="T29" fmla="*/ 1065 h 1224"/>
                    <a:gd name="T30" fmla="*/ 41 w 1030"/>
                    <a:gd name="T31" fmla="*/ 873 h 1224"/>
                    <a:gd name="T32" fmla="*/ 0 w 1030"/>
                    <a:gd name="T33" fmla="*/ 612 h 1224"/>
                    <a:gd name="T34" fmla="*/ 40 w 1030"/>
                    <a:gd name="T35" fmla="*/ 351 h 1224"/>
                    <a:gd name="T36" fmla="*/ 149 w 1030"/>
                    <a:gd name="T37" fmla="*/ 158 h 1224"/>
                    <a:gd name="T38" fmla="*/ 313 w 1030"/>
                    <a:gd name="T39" fmla="*/ 40 h 1224"/>
                    <a:gd name="T40" fmla="*/ 514 w 1030"/>
                    <a:gd name="T41" fmla="*/ 0 h 1224"/>
                    <a:gd name="T42" fmla="*/ 715 w 1030"/>
                    <a:gd name="T43" fmla="*/ 39 h 1224"/>
                    <a:gd name="T44" fmla="*/ 880 w 1030"/>
                    <a:gd name="T45" fmla="*/ 156 h 1224"/>
                    <a:gd name="T46" fmla="*/ 990 w 1030"/>
                    <a:gd name="T47" fmla="*/ 353 h 1224"/>
                    <a:gd name="T48" fmla="*/ 1030 w 1030"/>
                    <a:gd name="T49" fmla="*/ 632 h 1224"/>
                    <a:gd name="T50" fmla="*/ 82 w 1030"/>
                    <a:gd name="T51" fmla="*/ 632 h 1224"/>
                    <a:gd name="T52" fmla="*/ 122 w 1030"/>
                    <a:gd name="T53" fmla="*/ 865 h 1224"/>
                    <a:gd name="T54" fmla="*/ 222 w 1030"/>
                    <a:gd name="T55" fmla="*/ 1028 h 1224"/>
                    <a:gd name="T56" fmla="*/ 367 w 1030"/>
                    <a:gd name="T57" fmla="*/ 1124 h 1224"/>
                    <a:gd name="T58" fmla="*/ 543 w 1030"/>
                    <a:gd name="T59" fmla="*/ 1155 h 1224"/>
                    <a:gd name="T60" fmla="*/ 786 w 1030"/>
                    <a:gd name="T61" fmla="*/ 1085 h 1224"/>
                    <a:gd name="T62" fmla="*/ 924 w 1030"/>
                    <a:gd name="T63" fmla="*/ 884 h 1224"/>
                    <a:gd name="T64" fmla="*/ 1008 w 1030"/>
                    <a:gd name="T65" fmla="*/ 884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30" h="1224">
                      <a:moveTo>
                        <a:pt x="514" y="67"/>
                      </a:moveTo>
                      <a:cubicBezTo>
                        <a:pt x="456" y="67"/>
                        <a:pt x="402" y="78"/>
                        <a:pt x="351" y="99"/>
                      </a:cubicBezTo>
                      <a:cubicBezTo>
                        <a:pt x="301" y="121"/>
                        <a:pt x="256" y="152"/>
                        <a:pt x="218" y="194"/>
                      </a:cubicBezTo>
                      <a:cubicBezTo>
                        <a:pt x="179" y="236"/>
                        <a:pt x="148" y="287"/>
                        <a:pt x="124" y="350"/>
                      </a:cubicBezTo>
                      <a:cubicBezTo>
                        <a:pt x="101" y="412"/>
                        <a:pt x="87" y="483"/>
                        <a:pt x="82" y="563"/>
                      </a:cubicBezTo>
                      <a:cubicBezTo>
                        <a:pt x="945" y="563"/>
                        <a:pt x="945" y="563"/>
                        <a:pt x="945" y="563"/>
                      </a:cubicBezTo>
                      <a:cubicBezTo>
                        <a:pt x="941" y="482"/>
                        <a:pt x="927" y="410"/>
                        <a:pt x="903" y="348"/>
                      </a:cubicBezTo>
                      <a:cubicBezTo>
                        <a:pt x="880" y="285"/>
                        <a:pt x="848" y="233"/>
                        <a:pt x="810" y="192"/>
                      </a:cubicBezTo>
                      <a:cubicBezTo>
                        <a:pt x="771" y="150"/>
                        <a:pt x="727" y="119"/>
                        <a:pt x="676" y="98"/>
                      </a:cubicBezTo>
                      <a:cubicBezTo>
                        <a:pt x="626" y="78"/>
                        <a:pt x="572" y="67"/>
                        <a:pt x="514" y="67"/>
                      </a:cubicBezTo>
                      <a:moveTo>
                        <a:pt x="1008" y="884"/>
                      </a:moveTo>
                      <a:cubicBezTo>
                        <a:pt x="980" y="989"/>
                        <a:pt x="924" y="1072"/>
                        <a:pt x="841" y="1133"/>
                      </a:cubicBezTo>
                      <a:cubicBezTo>
                        <a:pt x="758" y="1194"/>
                        <a:pt x="658" y="1224"/>
                        <a:pt x="540" y="1224"/>
                      </a:cubicBezTo>
                      <a:cubicBezTo>
                        <a:pt x="463" y="1224"/>
                        <a:pt x="392" y="1211"/>
                        <a:pt x="326" y="1184"/>
                      </a:cubicBezTo>
                      <a:cubicBezTo>
                        <a:pt x="260" y="1157"/>
                        <a:pt x="203" y="1118"/>
                        <a:pt x="155" y="1065"/>
                      </a:cubicBezTo>
                      <a:cubicBezTo>
                        <a:pt x="106" y="1012"/>
                        <a:pt x="69" y="948"/>
                        <a:pt x="41" y="873"/>
                      </a:cubicBezTo>
                      <a:cubicBezTo>
                        <a:pt x="13" y="797"/>
                        <a:pt x="0" y="710"/>
                        <a:pt x="0" y="612"/>
                      </a:cubicBezTo>
                      <a:cubicBezTo>
                        <a:pt x="0" y="514"/>
                        <a:pt x="13" y="427"/>
                        <a:pt x="40" y="351"/>
                      </a:cubicBezTo>
                      <a:cubicBezTo>
                        <a:pt x="66" y="274"/>
                        <a:pt x="103" y="210"/>
                        <a:pt x="149" y="158"/>
                      </a:cubicBezTo>
                      <a:cubicBezTo>
                        <a:pt x="195" y="106"/>
                        <a:pt x="250" y="67"/>
                        <a:pt x="313" y="40"/>
                      </a:cubicBezTo>
                      <a:cubicBezTo>
                        <a:pt x="375" y="14"/>
                        <a:pt x="443" y="0"/>
                        <a:pt x="514" y="0"/>
                      </a:cubicBezTo>
                      <a:cubicBezTo>
                        <a:pt x="585" y="0"/>
                        <a:pt x="652" y="13"/>
                        <a:pt x="715" y="39"/>
                      </a:cubicBezTo>
                      <a:cubicBezTo>
                        <a:pt x="778" y="65"/>
                        <a:pt x="833" y="104"/>
                        <a:pt x="880" y="156"/>
                      </a:cubicBezTo>
                      <a:cubicBezTo>
                        <a:pt x="927" y="208"/>
                        <a:pt x="963" y="274"/>
                        <a:pt x="990" y="353"/>
                      </a:cubicBezTo>
                      <a:cubicBezTo>
                        <a:pt x="1017" y="432"/>
                        <a:pt x="1030" y="526"/>
                        <a:pt x="1030" y="632"/>
                      </a:cubicBezTo>
                      <a:cubicBezTo>
                        <a:pt x="82" y="632"/>
                        <a:pt x="82" y="632"/>
                        <a:pt x="82" y="632"/>
                      </a:cubicBezTo>
                      <a:cubicBezTo>
                        <a:pt x="83" y="721"/>
                        <a:pt x="97" y="799"/>
                        <a:pt x="122" y="865"/>
                      </a:cubicBezTo>
                      <a:cubicBezTo>
                        <a:pt x="148" y="931"/>
                        <a:pt x="181" y="985"/>
                        <a:pt x="222" y="1028"/>
                      </a:cubicBezTo>
                      <a:cubicBezTo>
                        <a:pt x="264" y="1071"/>
                        <a:pt x="312" y="1103"/>
                        <a:pt x="367" y="1124"/>
                      </a:cubicBezTo>
                      <a:cubicBezTo>
                        <a:pt x="422" y="1145"/>
                        <a:pt x="480" y="1155"/>
                        <a:pt x="543" y="1155"/>
                      </a:cubicBezTo>
                      <a:cubicBezTo>
                        <a:pt x="636" y="1155"/>
                        <a:pt x="717" y="1132"/>
                        <a:pt x="786" y="1085"/>
                      </a:cubicBezTo>
                      <a:cubicBezTo>
                        <a:pt x="854" y="1038"/>
                        <a:pt x="900" y="971"/>
                        <a:pt x="924" y="884"/>
                      </a:cubicBezTo>
                      <a:lnTo>
                        <a:pt x="1008" y="8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567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3" y="159126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95"/>
            <a:ext cx="359666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latin typeface="Arial"/>
              <a:ea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74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3" y="159126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95"/>
            <a:ext cx="359666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latin typeface="Arial"/>
              <a:ea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44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703" r="67036"/>
          <a:stretch/>
        </p:blipFill>
        <p:spPr>
          <a:xfrm rot="16200000" flipV="1">
            <a:off x="3270632" y="-729869"/>
            <a:ext cx="2602737" cy="914400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7458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-2541"/>
            <a:ext cx="9144000" cy="5146041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588184" y="-2541"/>
            <a:ext cx="4555816" cy="51460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3324643"/>
            <a:ext cx="9144000" cy="1818857"/>
            <a:chOff x="0" y="3324643"/>
            <a:chExt cx="9144000" cy="1818857"/>
          </a:xfrm>
          <a:solidFill>
            <a:srgbClr val="00BCEB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40"/>
            </a:xfrm>
            <a:grpFill/>
          </p:grpSpPr>
          <p:sp>
            <p:nvSpPr>
              <p:cNvPr id="20" name="Freeform: Shape 1"/>
              <p:cNvSpPr/>
              <p:nvPr/>
            </p:nvSpPr>
            <p:spPr>
              <a:xfrm>
                <a:off x="2676240" y="2204280"/>
                <a:ext cx="5323318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2"/>
              <p:cNvSpPr/>
              <p:nvPr/>
            </p:nvSpPr>
            <p:spPr>
              <a:xfrm>
                <a:off x="440927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2" name="Freeform: Shape 3"/>
              <p:cNvSpPr/>
              <p:nvPr/>
            </p:nvSpPr>
            <p:spPr>
              <a:xfrm>
                <a:off x="4554360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4"/>
              <p:cNvSpPr/>
              <p:nvPr/>
            </p:nvSpPr>
            <p:spPr>
              <a:xfrm>
                <a:off x="473327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5"/>
              <p:cNvSpPr/>
              <p:nvPr/>
            </p:nvSpPr>
            <p:spPr>
              <a:xfrm>
                <a:off x="4659120" y="2103122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6"/>
              <p:cNvSpPr/>
              <p:nvPr/>
            </p:nvSpPr>
            <p:spPr>
              <a:xfrm>
                <a:off x="4938479" y="2107802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7"/>
              <p:cNvSpPr/>
              <p:nvPr/>
            </p:nvSpPr>
            <p:spPr>
              <a:xfrm>
                <a:off x="4640040" y="2163242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8"/>
              <p:cNvSpPr/>
              <p:nvPr/>
            </p:nvSpPr>
            <p:spPr>
              <a:xfrm>
                <a:off x="310715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9"/>
              <p:cNvSpPr/>
              <p:nvPr/>
            </p:nvSpPr>
            <p:spPr>
              <a:xfrm>
                <a:off x="7894078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0"/>
              <p:cNvSpPr/>
              <p:nvPr/>
            </p:nvSpPr>
            <p:spPr>
              <a:xfrm>
                <a:off x="3252239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11"/>
              <p:cNvSpPr/>
              <p:nvPr/>
            </p:nvSpPr>
            <p:spPr>
              <a:xfrm>
                <a:off x="343223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12"/>
              <p:cNvSpPr/>
              <p:nvPr/>
            </p:nvSpPr>
            <p:spPr>
              <a:xfrm>
                <a:off x="352475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13"/>
              <p:cNvSpPr/>
              <p:nvPr/>
            </p:nvSpPr>
            <p:spPr>
              <a:xfrm>
                <a:off x="361727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14"/>
              <p:cNvSpPr/>
              <p:nvPr/>
            </p:nvSpPr>
            <p:spPr>
              <a:xfrm>
                <a:off x="3357720" y="2103122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>
                <a:off x="3337920" y="2163242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4827960" y="1766522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17"/>
              <p:cNvSpPr/>
              <p:nvPr/>
            </p:nvSpPr>
            <p:spPr>
              <a:xfrm>
                <a:off x="4920120" y="1765802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18"/>
              <p:cNvSpPr/>
              <p:nvPr/>
            </p:nvSpPr>
            <p:spPr>
              <a:xfrm>
                <a:off x="5095800" y="1842841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5043240" y="1868762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0"/>
              <p:cNvSpPr/>
              <p:nvPr/>
            </p:nvSpPr>
            <p:spPr>
              <a:xfrm>
                <a:off x="5657759" y="198972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21"/>
              <p:cNvSpPr/>
              <p:nvPr/>
            </p:nvSpPr>
            <p:spPr>
              <a:xfrm>
                <a:off x="6043678" y="1942920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6156359" y="2048041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23"/>
              <p:cNvSpPr/>
              <p:nvPr/>
            </p:nvSpPr>
            <p:spPr>
              <a:xfrm>
                <a:off x="6084719" y="1850401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24"/>
              <p:cNvSpPr/>
              <p:nvPr/>
            </p:nvSpPr>
            <p:spPr>
              <a:xfrm>
                <a:off x="4007879" y="1970641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3802320" y="1924920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26"/>
              <p:cNvSpPr/>
              <p:nvPr/>
            </p:nvSpPr>
            <p:spPr>
              <a:xfrm>
                <a:off x="3755880" y="2027520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6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2777400" y="1970641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8" name="Freeform: Shape 29"/>
              <p:cNvSpPr/>
              <p:nvPr/>
            </p:nvSpPr>
            <p:spPr>
              <a:xfrm>
                <a:off x="6325200" y="1788481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6464159" y="1778041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" name="Freeform: Shape 31"/>
              <p:cNvSpPr/>
              <p:nvPr/>
            </p:nvSpPr>
            <p:spPr>
              <a:xfrm>
                <a:off x="7193519" y="1638001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7260120" y="2180521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accent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3276" y="1347788"/>
            <a:ext cx="4075155" cy="285560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 bwMode="auto">
          <a:xfrm>
            <a:off x="356616" y="341313"/>
            <a:ext cx="4108704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72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8513064" cy="29521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81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78" y="0"/>
            <a:ext cx="370612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546262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6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6440" r="23541" b="-306"/>
          <a:stretch/>
        </p:blipFill>
        <p:spPr>
          <a:xfrm>
            <a:off x="4572000" y="0"/>
            <a:ext cx="4572000" cy="516031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45076" y="1464400"/>
            <a:ext cx="4194105" cy="2185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Give us your feedback to be entered into a Daily Survey Drawing. A daily winner will receive a $750 gift card.</a:t>
            </a:r>
          </a:p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Complete your session surveys through the Cisco Live mobile app or on </a:t>
            </a: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www.</a:t>
            </a:r>
            <a:r>
              <a:rPr lang="en-US" sz="2000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CiscoLive.com/us</a:t>
            </a: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FFFFFF">
                    <a:alpha val="60000"/>
                  </a:srgbClr>
                </a:solidFill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hlinkClick r:id="rId4"/>
          </p:cNvPr>
          <p:cNvSpPr/>
          <p:nvPr userDrawn="1"/>
        </p:nvSpPr>
        <p:spPr bwMode="auto">
          <a:xfrm>
            <a:off x="4738254" y="4205808"/>
            <a:ext cx="1898073" cy="2205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0896" y="734015"/>
            <a:ext cx="42153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6251" indent="-6251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Complete Your Online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Session </a:t>
            </a: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Evaluation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6727" y="3861869"/>
            <a:ext cx="375427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schemeClr val="bg1"/>
                </a:solidFill>
              </a:rPr>
              <a:t>Don’t forget: Cisco Live sessions will be available for viewing </a:t>
            </a:r>
            <a:r>
              <a:rPr lang="en-US" sz="1400" dirty="0" smtClean="0">
                <a:solidFill>
                  <a:schemeClr val="bg1"/>
                </a:solidFill>
              </a:rPr>
              <a:t>on demand </a:t>
            </a:r>
            <a:r>
              <a:rPr lang="en-US" sz="1400" dirty="0">
                <a:solidFill>
                  <a:schemeClr val="bg1"/>
                </a:solidFill>
              </a:rPr>
              <a:t>after the event </a:t>
            </a:r>
            <a:r>
              <a:rPr lang="en-US" sz="1400" dirty="0" smtClean="0">
                <a:solidFill>
                  <a:schemeClr val="bg1"/>
                </a:solidFill>
              </a:rPr>
              <a:t>at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www.</a:t>
            </a:r>
            <a:r>
              <a:rPr lang="en-US" sz="1400" u="sng" dirty="0" smtClean="0">
                <a:solidFill>
                  <a:schemeClr val="accent1"/>
                </a:solidFill>
                <a:hlinkClick r:id="rId5"/>
              </a:rPr>
              <a:t>CiscoLive.com/Online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13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 userDrawn="1"/>
        </p:nvSpPr>
        <p:spPr>
          <a:xfrm>
            <a:off x="5474241" y="2786875"/>
            <a:ext cx="2935468" cy="1000213"/>
          </a:xfrm>
          <a:prstGeom prst="rect">
            <a:avLst/>
          </a:prstGeom>
        </p:spPr>
        <p:txBody>
          <a:bodyPr anchor="ctr"/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4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60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7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9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56616" y="217715"/>
            <a:ext cx="8513064" cy="76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6616" y="1079426"/>
            <a:ext cx="8513064" cy="33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000000"/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ea typeface="ＭＳ Ｐゴシック" charset="0"/>
                <a:cs typeface="CiscoSans Thin"/>
              </a:rPr>
              <a:t>2017  </a:t>
            </a:r>
            <a:r>
              <a:rPr lang="en-US" sz="600" dirty="0">
                <a:solidFill>
                  <a:srgbClr val="000000"/>
                </a:solidFill>
                <a:ea typeface="ＭＳ Ｐゴシック" charset="0"/>
                <a:cs typeface="CiscoSans Thin"/>
              </a:rPr>
              <a:t>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14670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01" r:id="rId5"/>
    <p:sldLayoutId id="2147483702" r:id="rId6"/>
    <p:sldLayoutId id="2147483687" r:id="rId7"/>
    <p:sldLayoutId id="2147483698" r:id="rId8"/>
    <p:sldLayoutId id="2147483699" r:id="rId9"/>
    <p:sldLayoutId id="2147483700" r:id="rId10"/>
    <p:sldLayoutId id="2147483733" r:id="rId11"/>
    <p:sldLayoutId id="2147483860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b="0" kern="1200" dirty="0" smtClean="0">
          <a:solidFill>
            <a:schemeClr val="accent6"/>
          </a:solidFill>
          <a:latin typeface="+mj-lt"/>
          <a:ea typeface="+mj-ea"/>
          <a:cs typeface="+mj-cs"/>
          <a:sym typeface="Arial" pitchFamily="34" charset="0"/>
        </a:defRPr>
      </a:lvl1pPr>
      <a:lvl2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34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2060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77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49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523" indent="-18573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86656" indent="-193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546497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706339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773311" indent="-66973" algn="l" rtl="0" eaLnBrk="1" fontAlgn="base" hangingPunct="1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624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342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3059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777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96" userDrawn="1">
          <p15:clr>
            <a:srgbClr val="F26B43"/>
          </p15:clr>
        </p15:guide>
        <p15:guide id="5" orient="horz" pos="5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1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1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1.w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11.wmf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2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11.wmf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0.png"/><Relationship Id="rId7" Type="http://schemas.openxmlformats.org/officeDocument/2006/relationships/image" Target="../media/image1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7.png"/><Relationship Id="rId7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1.wmf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7.png"/><Relationship Id="rId7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63.png"/><Relationship Id="rId4" Type="http://schemas.openxmlformats.org/officeDocument/2006/relationships/image" Target="../media/image25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70.png"/><Relationship Id="rId21" Type="http://schemas.openxmlformats.org/officeDocument/2006/relationships/image" Target="../media/image82.png"/><Relationship Id="rId7" Type="http://schemas.openxmlformats.org/officeDocument/2006/relationships/image" Target="../media/image72.png"/><Relationship Id="rId12" Type="http://schemas.openxmlformats.org/officeDocument/2006/relationships/image" Target="../media/image9.png"/><Relationship Id="rId17" Type="http://schemas.openxmlformats.org/officeDocument/2006/relationships/image" Target="../media/image80.png"/><Relationship Id="rId2" Type="http://schemas.openxmlformats.org/officeDocument/2006/relationships/image" Target="../media/image69.jpeg"/><Relationship Id="rId16" Type="http://schemas.openxmlformats.org/officeDocument/2006/relationships/image" Target="../media/image7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11" Type="http://schemas.openxmlformats.org/officeDocument/2006/relationships/image" Target="../media/image75.png"/><Relationship Id="rId5" Type="http://schemas.openxmlformats.org/officeDocument/2006/relationships/image" Target="../media/image21.png"/><Relationship Id="rId15" Type="http://schemas.openxmlformats.org/officeDocument/2006/relationships/image" Target="../media/image78.png"/><Relationship Id="rId23" Type="http://schemas.openxmlformats.org/officeDocument/2006/relationships/image" Target="../media/image84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1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live.com/online/connect/sessionDetail.ww?SESSION_ID=95450&amp;backBtn=true" TargetMode="External"/><Relationship Id="rId2" Type="http://schemas.openxmlformats.org/officeDocument/2006/relationships/hyperlink" Target="http://www.cisco.com/c/en/us/td/docs/switches/datacenter/aci/apic/sw/kb/b_kb-aci-stretched-fabric.html#concept_524263C54D8749F2AD248FAEBA7DAD7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hyperlink" Target="https://www.cisco.com/c/en/us/solutions/collateral/data-center-virtualization/application-centric-infrastructure/white-paper-c11-739609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625" y="1489433"/>
            <a:ext cx="5515536" cy="1249508"/>
          </a:xfrm>
        </p:spPr>
        <p:txBody>
          <a:bodyPr/>
          <a:lstStyle/>
          <a:p>
            <a:r>
              <a:rPr lang="en-US" sz="3600" dirty="0"/>
              <a:t>ACI Multi-Site Architecture and Deployment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352484" y="3479701"/>
            <a:ext cx="5503386" cy="336551"/>
          </a:xfrm>
        </p:spPr>
        <p:txBody>
          <a:bodyPr/>
          <a:lstStyle/>
          <a:p>
            <a:r>
              <a:rPr lang="en-US" dirty="0" smtClean="0"/>
              <a:t>Max Ardica </a:t>
            </a:r>
          </a:p>
          <a:p>
            <a:r>
              <a:rPr lang="en-US" dirty="0" smtClean="0"/>
              <a:t>Principal Engineer - INSBU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51" y="2166220"/>
            <a:ext cx="4898749" cy="1142052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Overview and Use Cases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131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sz="2400" dirty="0">
                <a:solidFill>
                  <a:schemeClr val="accent6"/>
                </a:solidFill>
                <a:latin typeface="Arial"/>
              </a:rPr>
              <a:t>ACI Multi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-Site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sz="2000" dirty="0">
                <a:solidFill>
                  <a:schemeClr val="accent6"/>
                </a:solidFill>
                <a:latin typeface="Arial"/>
              </a:rPr>
              <a:t>Overview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sp>
        <p:nvSpPr>
          <p:cNvPr id="133" name="Text Placeholder 2"/>
          <p:cNvSpPr txBox="1">
            <a:spLocks/>
          </p:cNvSpPr>
          <p:nvPr/>
        </p:nvSpPr>
        <p:spPr bwMode="auto">
          <a:xfrm>
            <a:off x="239113" y="3730509"/>
            <a:ext cx="4942487" cy="1254970"/>
          </a:xfrm>
          <a:prstGeom prst="rect">
            <a:avLst/>
          </a:prstGeom>
          <a:noFill/>
          <a:ln>
            <a:noFill/>
          </a:ln>
          <a:extLst/>
        </p:spPr>
        <p:txBody>
          <a:bodyPr lIns="68566" tIns="34283" rIns="68566" bIns="34283"/>
          <a:lstStyle>
            <a:lvl1pPr marL="455613" indent="-28575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7338" marR="0" lvl="0" indent="-117475" defTabSz="684184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90000"/>
              <a:buFont typeface="Wingdings" charset="0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MS PGothic" charset="0"/>
                <a:cs typeface="Apple LiGothic Medium" charset="0"/>
              </a:rPr>
              <a:t>Separate ACI Fabrics with independent APIC clusters</a:t>
            </a:r>
          </a:p>
          <a:p>
            <a:pPr marL="287338" marR="0" lvl="0" indent="-117475" defTabSz="684184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90000"/>
              <a:buFont typeface="Wingdings" charset="0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MS PGothic" charset="0"/>
                <a:cs typeface="MS PGothic" charset="0"/>
              </a:rPr>
              <a:t>ACI Multi-Site pushes cross-fabric configuration to multiple APIC clusters providing scoping of all configuration changes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charset="0"/>
              <a:ea typeface="MS PGothic" charset="0"/>
              <a:cs typeface="Apple LiGothic Medium" charset="0"/>
            </a:endParaRPr>
          </a:p>
        </p:txBody>
      </p:sp>
      <p:sp>
        <p:nvSpPr>
          <p:cNvPr id="134" name="Text Placeholder 2"/>
          <p:cNvSpPr txBox="1">
            <a:spLocks/>
          </p:cNvSpPr>
          <p:nvPr/>
        </p:nvSpPr>
        <p:spPr bwMode="auto">
          <a:xfrm>
            <a:off x="4776614" y="3754362"/>
            <a:ext cx="4164361" cy="1231117"/>
          </a:xfrm>
          <a:prstGeom prst="rect">
            <a:avLst/>
          </a:prstGeom>
          <a:noFill/>
          <a:ln>
            <a:noFill/>
          </a:ln>
          <a:extLst/>
        </p:spPr>
        <p:txBody>
          <a:bodyPr lIns="68566" tIns="34283" rIns="68566" bIns="34283"/>
          <a:lstStyle>
            <a:lvl1pPr marL="455613" indent="-28575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7338" indent="-117475" defTabSz="684184" fontAlgn="base">
              <a:spcBef>
                <a:spcPts val="500"/>
              </a:spcBef>
              <a:spcAft>
                <a:spcPct val="0"/>
              </a:spcAft>
              <a:buSzPct val="90000"/>
              <a:buFont typeface="Wingdings" charset="0"/>
              <a:buChar char="§"/>
              <a:defRPr/>
            </a:pPr>
            <a:r>
              <a:rPr lang="en-US" sz="1400" kern="0" dirty="0" smtClean="0">
                <a:solidFill>
                  <a:srgbClr val="676767"/>
                </a:solidFill>
                <a:latin typeface="Arial"/>
                <a:cs typeface="Apple LiGothic Medium" charset="0"/>
              </a:rPr>
              <a:t>MP-BGP EVPN control plane between sites</a:t>
            </a:r>
          </a:p>
          <a:p>
            <a:pPr marL="287338" indent="-117475" defTabSz="684184" fontAlgn="base">
              <a:spcBef>
                <a:spcPts val="500"/>
              </a:spcBef>
              <a:spcAft>
                <a:spcPct val="0"/>
              </a:spcAft>
              <a:buSzPct val="90000"/>
              <a:buFont typeface="Wingdings" charset="0"/>
              <a:buChar char="§"/>
              <a:defRPr/>
            </a:pPr>
            <a:r>
              <a:rPr lang="en-US" sz="1400" kern="0" dirty="0" smtClean="0">
                <a:solidFill>
                  <a:srgbClr val="676767"/>
                </a:solidFill>
                <a:cs typeface="Apple LiGothic Medium" charset="0"/>
              </a:rPr>
              <a:t>Data </a:t>
            </a:r>
            <a:r>
              <a:rPr lang="en-US" sz="1400" kern="0" dirty="0">
                <a:solidFill>
                  <a:srgbClr val="676767"/>
                </a:solidFill>
                <a:cs typeface="Apple LiGothic Medium" charset="0"/>
              </a:rPr>
              <a:t>Plane VXLAN encapsulation </a:t>
            </a:r>
            <a:r>
              <a:rPr lang="en-US" sz="1400" kern="0" dirty="0" smtClean="0">
                <a:solidFill>
                  <a:srgbClr val="676767"/>
                </a:solidFill>
                <a:cs typeface="Apple LiGothic Medium" charset="0"/>
              </a:rPr>
              <a:t>across sites</a:t>
            </a:r>
          </a:p>
          <a:p>
            <a:pPr marL="287338" indent="-117475" defTabSz="684184" fontAlgn="base">
              <a:spcBef>
                <a:spcPts val="500"/>
              </a:spcBef>
              <a:spcAft>
                <a:spcPct val="0"/>
              </a:spcAft>
              <a:buSzPct val="90000"/>
              <a:buFont typeface="Wingdings" charset="0"/>
              <a:buChar char="§"/>
              <a:defRPr/>
            </a:pPr>
            <a:r>
              <a:rPr lang="en-US" sz="1400" kern="0" dirty="0" smtClean="0">
                <a:solidFill>
                  <a:srgbClr val="676767"/>
                </a:solidFill>
                <a:cs typeface="Apple LiGothic Medium" charset="0"/>
              </a:rPr>
              <a:t>End-to-end policy definition and enforcement</a:t>
            </a:r>
            <a:endParaRPr lang="en-US" sz="1400" kern="0" dirty="0">
              <a:solidFill>
                <a:srgbClr val="676767"/>
              </a:solidFill>
              <a:cs typeface="Apple LiGothic Medium" charset="0"/>
            </a:endParaRPr>
          </a:p>
        </p:txBody>
      </p:sp>
      <p:sp>
        <p:nvSpPr>
          <p:cNvPr id="135" name="Rounded Rectangle 246"/>
          <p:cNvSpPr>
            <a:spLocks noChangeArrowheads="1"/>
          </p:cNvSpPr>
          <p:nvPr/>
        </p:nvSpPr>
        <p:spPr bwMode="auto">
          <a:xfrm>
            <a:off x="5559743" y="1166301"/>
            <a:ext cx="2913062" cy="1748562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4555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Apple LiGothic Medium" charset="0"/>
            </a:endParaRPr>
          </a:p>
        </p:txBody>
      </p:sp>
      <p:sp>
        <p:nvSpPr>
          <p:cNvPr id="136" name="Rounded Rectangle 245"/>
          <p:cNvSpPr>
            <a:spLocks noChangeArrowheads="1"/>
          </p:cNvSpPr>
          <p:nvPr/>
        </p:nvSpPr>
        <p:spPr bwMode="auto">
          <a:xfrm>
            <a:off x="606744" y="1162346"/>
            <a:ext cx="2827337" cy="1797555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4555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Apple LiGothic Medium" charset="0"/>
            </a:endParaRPr>
          </a:p>
        </p:txBody>
      </p:sp>
      <p:pic>
        <p:nvPicPr>
          <p:cNvPr id="137" name="Picture 126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389359"/>
            <a:ext cx="3190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27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69" y="1394121"/>
            <a:ext cx="3190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28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1394121"/>
            <a:ext cx="3190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29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4" y="1389359"/>
            <a:ext cx="319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3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81" y="2254547"/>
            <a:ext cx="4000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31" descr="ToR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05" y="2256134"/>
            <a:ext cx="40163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32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19" y="2254547"/>
            <a:ext cx="401637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33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0" y="2256134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Straight Connector 144"/>
          <p:cNvCxnSpPr>
            <a:endCxn id="137" idx="2"/>
          </p:cNvCxnSpPr>
          <p:nvPr/>
        </p:nvCxnSpPr>
        <p:spPr>
          <a:xfrm flipV="1">
            <a:off x="932180" y="1724322"/>
            <a:ext cx="400050" cy="530225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6" name="Straight Connector 145"/>
          <p:cNvCxnSpPr>
            <a:endCxn id="138" idx="2"/>
          </p:cNvCxnSpPr>
          <p:nvPr/>
        </p:nvCxnSpPr>
        <p:spPr>
          <a:xfrm flipV="1">
            <a:off x="932180" y="1729084"/>
            <a:ext cx="896938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Straight Connector 146"/>
          <p:cNvCxnSpPr>
            <a:endCxn id="139" idx="2"/>
          </p:cNvCxnSpPr>
          <p:nvPr/>
        </p:nvCxnSpPr>
        <p:spPr>
          <a:xfrm flipV="1">
            <a:off x="932181" y="1729084"/>
            <a:ext cx="1393825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Straight Connector 147"/>
          <p:cNvCxnSpPr>
            <a:endCxn id="140" idx="2"/>
          </p:cNvCxnSpPr>
          <p:nvPr/>
        </p:nvCxnSpPr>
        <p:spPr>
          <a:xfrm flipV="1">
            <a:off x="932181" y="1724322"/>
            <a:ext cx="1890713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9" name="Straight Connector 148"/>
          <p:cNvCxnSpPr>
            <a:endCxn id="137" idx="2"/>
          </p:cNvCxnSpPr>
          <p:nvPr/>
        </p:nvCxnSpPr>
        <p:spPr>
          <a:xfrm flipH="1" flipV="1">
            <a:off x="1332231" y="1724322"/>
            <a:ext cx="55563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0" name="Straight Connector 149"/>
          <p:cNvCxnSpPr>
            <a:endCxn id="138" idx="2"/>
          </p:cNvCxnSpPr>
          <p:nvPr/>
        </p:nvCxnSpPr>
        <p:spPr>
          <a:xfrm flipV="1">
            <a:off x="1387793" y="1729084"/>
            <a:ext cx="441325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1" name="Straight Connector 150"/>
          <p:cNvCxnSpPr>
            <a:endCxn id="139" idx="2"/>
          </p:cNvCxnSpPr>
          <p:nvPr/>
        </p:nvCxnSpPr>
        <p:spPr>
          <a:xfrm flipV="1">
            <a:off x="1387793" y="1729084"/>
            <a:ext cx="938212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2" name="Straight Connector 151"/>
          <p:cNvCxnSpPr>
            <a:endCxn id="140" idx="2"/>
          </p:cNvCxnSpPr>
          <p:nvPr/>
        </p:nvCxnSpPr>
        <p:spPr>
          <a:xfrm flipV="1">
            <a:off x="1387793" y="1724322"/>
            <a:ext cx="1435100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3" name="Straight Connector 152"/>
          <p:cNvCxnSpPr>
            <a:stCxn id="141" idx="0"/>
            <a:endCxn id="137" idx="2"/>
          </p:cNvCxnSpPr>
          <p:nvPr/>
        </p:nvCxnSpPr>
        <p:spPr>
          <a:xfrm flipH="1" flipV="1">
            <a:off x="1332231" y="1724322"/>
            <a:ext cx="511175" cy="530225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4" name="Straight Connector 153"/>
          <p:cNvCxnSpPr>
            <a:stCxn id="141" idx="0"/>
            <a:endCxn id="138" idx="2"/>
          </p:cNvCxnSpPr>
          <p:nvPr/>
        </p:nvCxnSpPr>
        <p:spPr>
          <a:xfrm flipH="1" flipV="1">
            <a:off x="1829119" y="1729084"/>
            <a:ext cx="14287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5" name="Straight Connector 154"/>
          <p:cNvCxnSpPr>
            <a:stCxn id="142" idx="0"/>
            <a:endCxn id="138" idx="2"/>
          </p:cNvCxnSpPr>
          <p:nvPr/>
        </p:nvCxnSpPr>
        <p:spPr>
          <a:xfrm flipH="1" flipV="1">
            <a:off x="1829118" y="1729084"/>
            <a:ext cx="469900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6" name="Straight Connector 155"/>
          <p:cNvCxnSpPr>
            <a:stCxn id="143" idx="0"/>
            <a:endCxn id="138" idx="2"/>
          </p:cNvCxnSpPr>
          <p:nvPr/>
        </p:nvCxnSpPr>
        <p:spPr>
          <a:xfrm flipH="1" flipV="1">
            <a:off x="1829119" y="1729084"/>
            <a:ext cx="923925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7" name="Straight Connector 156"/>
          <p:cNvCxnSpPr>
            <a:stCxn id="144" idx="0"/>
            <a:endCxn id="138" idx="2"/>
          </p:cNvCxnSpPr>
          <p:nvPr/>
        </p:nvCxnSpPr>
        <p:spPr>
          <a:xfrm flipH="1" flipV="1">
            <a:off x="1829118" y="1729084"/>
            <a:ext cx="1379537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8" name="Straight Connector 157"/>
          <p:cNvCxnSpPr>
            <a:stCxn id="142" idx="0"/>
            <a:endCxn id="137" idx="2"/>
          </p:cNvCxnSpPr>
          <p:nvPr/>
        </p:nvCxnSpPr>
        <p:spPr>
          <a:xfrm flipH="1" flipV="1">
            <a:off x="1332230" y="1724322"/>
            <a:ext cx="966788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Straight Connector 158"/>
          <p:cNvCxnSpPr>
            <a:stCxn id="141" idx="0"/>
            <a:endCxn id="139" idx="2"/>
          </p:cNvCxnSpPr>
          <p:nvPr/>
        </p:nvCxnSpPr>
        <p:spPr>
          <a:xfrm flipV="1">
            <a:off x="1843405" y="1729084"/>
            <a:ext cx="482600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0" name="Straight Connector 159"/>
          <p:cNvCxnSpPr>
            <a:stCxn id="141" idx="0"/>
            <a:endCxn id="140" idx="2"/>
          </p:cNvCxnSpPr>
          <p:nvPr/>
        </p:nvCxnSpPr>
        <p:spPr>
          <a:xfrm flipV="1">
            <a:off x="1843405" y="1724322"/>
            <a:ext cx="979488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1" name="Straight Connector 160"/>
          <p:cNvCxnSpPr>
            <a:stCxn id="143" idx="0"/>
            <a:endCxn id="137" idx="2"/>
          </p:cNvCxnSpPr>
          <p:nvPr/>
        </p:nvCxnSpPr>
        <p:spPr>
          <a:xfrm flipH="1" flipV="1">
            <a:off x="1332231" y="1724322"/>
            <a:ext cx="1420813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2" name="Straight Connector 161"/>
          <p:cNvCxnSpPr>
            <a:stCxn id="144" idx="0"/>
            <a:endCxn id="139" idx="2"/>
          </p:cNvCxnSpPr>
          <p:nvPr/>
        </p:nvCxnSpPr>
        <p:spPr>
          <a:xfrm flipH="1" flipV="1">
            <a:off x="2326005" y="1729084"/>
            <a:ext cx="882650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3" name="Straight Connector 162"/>
          <p:cNvCxnSpPr>
            <a:stCxn id="144" idx="0"/>
            <a:endCxn id="140" idx="2"/>
          </p:cNvCxnSpPr>
          <p:nvPr/>
        </p:nvCxnSpPr>
        <p:spPr>
          <a:xfrm flipH="1" flipV="1">
            <a:off x="2822893" y="1724322"/>
            <a:ext cx="385762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4" name="Straight Connector 163"/>
          <p:cNvCxnSpPr>
            <a:stCxn id="144" idx="0"/>
            <a:endCxn id="137" idx="2"/>
          </p:cNvCxnSpPr>
          <p:nvPr/>
        </p:nvCxnSpPr>
        <p:spPr>
          <a:xfrm flipH="1" flipV="1">
            <a:off x="1332231" y="1724322"/>
            <a:ext cx="1876425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5" name="Straight Connector 164"/>
          <p:cNvCxnSpPr>
            <a:stCxn id="142" idx="0"/>
            <a:endCxn id="139" idx="2"/>
          </p:cNvCxnSpPr>
          <p:nvPr/>
        </p:nvCxnSpPr>
        <p:spPr>
          <a:xfrm flipV="1">
            <a:off x="2299019" y="1729084"/>
            <a:ext cx="26987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6" name="Straight Connector 165"/>
          <p:cNvCxnSpPr>
            <a:stCxn id="142" idx="0"/>
            <a:endCxn id="140" idx="2"/>
          </p:cNvCxnSpPr>
          <p:nvPr/>
        </p:nvCxnSpPr>
        <p:spPr>
          <a:xfrm flipV="1">
            <a:off x="2299019" y="1724322"/>
            <a:ext cx="523875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7" name="Straight Connector 166"/>
          <p:cNvCxnSpPr>
            <a:stCxn id="143" idx="0"/>
            <a:endCxn id="139" idx="2"/>
          </p:cNvCxnSpPr>
          <p:nvPr/>
        </p:nvCxnSpPr>
        <p:spPr>
          <a:xfrm flipH="1" flipV="1">
            <a:off x="2326005" y="1729084"/>
            <a:ext cx="427038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8" name="Straight Connector 167"/>
          <p:cNvCxnSpPr>
            <a:stCxn id="143" idx="0"/>
            <a:endCxn id="140" idx="2"/>
          </p:cNvCxnSpPr>
          <p:nvPr/>
        </p:nvCxnSpPr>
        <p:spPr>
          <a:xfrm flipV="1">
            <a:off x="2753043" y="1724322"/>
            <a:ext cx="69850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169" name="Picture 158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68" y="2246609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15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8" y="2251372"/>
            <a:ext cx="4000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1" name="Group 161"/>
          <p:cNvGrpSpPr>
            <a:grpSpLocks/>
          </p:cNvGrpSpPr>
          <p:nvPr/>
        </p:nvGrpSpPr>
        <p:grpSpPr bwMode="auto">
          <a:xfrm>
            <a:off x="5794694" y="1378247"/>
            <a:ext cx="2478087" cy="931862"/>
            <a:chOff x="3980503" y="2090050"/>
            <a:chExt cx="4559300" cy="2260600"/>
          </a:xfrm>
        </p:grpSpPr>
        <p:pic>
          <p:nvPicPr>
            <p:cNvPr id="172" name="Picture 210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003" y="2090050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211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403" y="2103166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212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803" y="2103166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213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03" y="2090050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214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603" y="4192646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215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803" y="4195448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216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003" y="4192646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217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203" y="4195448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>
              <a:endCxn id="172" idx="2"/>
            </p:cNvCxnSpPr>
            <p:nvPr/>
          </p:nvCxnSpPr>
          <p:spPr>
            <a:xfrm flipV="1">
              <a:off x="3980503" y="2902633"/>
              <a:ext cx="738950" cy="128627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1" name="Straight Connector 180"/>
            <p:cNvCxnSpPr>
              <a:endCxn id="173" idx="2"/>
            </p:cNvCxnSpPr>
            <p:nvPr/>
          </p:nvCxnSpPr>
          <p:spPr>
            <a:xfrm flipV="1">
              <a:off x="3980503" y="2914187"/>
              <a:ext cx="1653148" cy="127471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2" name="Straight Connector 181"/>
            <p:cNvCxnSpPr>
              <a:endCxn id="174" idx="2"/>
            </p:cNvCxnSpPr>
            <p:nvPr/>
          </p:nvCxnSpPr>
          <p:spPr>
            <a:xfrm flipV="1">
              <a:off x="3980503" y="2914187"/>
              <a:ext cx="2567344" cy="127471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3" name="Straight Connector 182"/>
            <p:cNvCxnSpPr>
              <a:endCxn id="175" idx="2"/>
            </p:cNvCxnSpPr>
            <p:nvPr/>
          </p:nvCxnSpPr>
          <p:spPr>
            <a:xfrm flipV="1">
              <a:off x="3980503" y="2902633"/>
              <a:ext cx="3481542" cy="128627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4" name="Straight Connector 183"/>
            <p:cNvCxnSpPr>
              <a:endCxn id="172" idx="2"/>
            </p:cNvCxnSpPr>
            <p:nvPr/>
          </p:nvCxnSpPr>
          <p:spPr>
            <a:xfrm flipH="1" flipV="1">
              <a:off x="4719453" y="2902633"/>
              <a:ext cx="99306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5" name="Straight Connector 184"/>
            <p:cNvCxnSpPr>
              <a:endCxn id="173" idx="2"/>
            </p:cNvCxnSpPr>
            <p:nvPr/>
          </p:nvCxnSpPr>
          <p:spPr>
            <a:xfrm flipV="1">
              <a:off x="4818759" y="2914187"/>
              <a:ext cx="814892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6" name="Straight Connector 185"/>
            <p:cNvCxnSpPr>
              <a:endCxn id="174" idx="2"/>
            </p:cNvCxnSpPr>
            <p:nvPr/>
          </p:nvCxnSpPr>
          <p:spPr>
            <a:xfrm flipV="1">
              <a:off x="4818759" y="2914187"/>
              <a:ext cx="1729088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7" name="Straight Connector 186"/>
            <p:cNvCxnSpPr>
              <a:endCxn id="175" idx="2"/>
            </p:cNvCxnSpPr>
            <p:nvPr/>
          </p:nvCxnSpPr>
          <p:spPr>
            <a:xfrm flipV="1">
              <a:off x="4818759" y="2902633"/>
              <a:ext cx="2643286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8" name="Straight Connector 187"/>
            <p:cNvCxnSpPr>
              <a:stCxn id="176" idx="0"/>
              <a:endCxn id="172" idx="2"/>
            </p:cNvCxnSpPr>
            <p:nvPr/>
          </p:nvCxnSpPr>
          <p:spPr>
            <a:xfrm flipH="1" flipV="1">
              <a:off x="4719453" y="2902633"/>
              <a:ext cx="937564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9" name="Straight Connector 188"/>
            <p:cNvCxnSpPr>
              <a:stCxn id="176" idx="0"/>
              <a:endCxn id="173" idx="2"/>
            </p:cNvCxnSpPr>
            <p:nvPr/>
          </p:nvCxnSpPr>
          <p:spPr>
            <a:xfrm flipH="1" flipV="1">
              <a:off x="5633651" y="2914187"/>
              <a:ext cx="23366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0" name="Straight Connector 189"/>
            <p:cNvCxnSpPr>
              <a:stCxn id="177" idx="0"/>
              <a:endCxn id="173" idx="2"/>
            </p:cNvCxnSpPr>
            <p:nvPr/>
          </p:nvCxnSpPr>
          <p:spPr>
            <a:xfrm flipH="1" flipV="1">
              <a:off x="5633651" y="2914187"/>
              <a:ext cx="861622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1" name="Straight Connector 190"/>
            <p:cNvCxnSpPr>
              <a:stCxn id="178" idx="0"/>
              <a:endCxn id="173" idx="2"/>
            </p:cNvCxnSpPr>
            <p:nvPr/>
          </p:nvCxnSpPr>
          <p:spPr>
            <a:xfrm flipH="1" flipV="1">
              <a:off x="5633651" y="2914187"/>
              <a:ext cx="1699880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2" name="Straight Connector 191"/>
            <p:cNvCxnSpPr>
              <a:stCxn id="179" idx="0"/>
              <a:endCxn id="173" idx="2"/>
            </p:cNvCxnSpPr>
            <p:nvPr/>
          </p:nvCxnSpPr>
          <p:spPr>
            <a:xfrm flipH="1" flipV="1">
              <a:off x="5633651" y="2914187"/>
              <a:ext cx="2538136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3" name="Straight Connector 192"/>
            <p:cNvCxnSpPr>
              <a:stCxn id="177" idx="0"/>
              <a:endCxn id="172" idx="2"/>
            </p:cNvCxnSpPr>
            <p:nvPr/>
          </p:nvCxnSpPr>
          <p:spPr>
            <a:xfrm flipH="1" flipV="1">
              <a:off x="4719453" y="2902633"/>
              <a:ext cx="1775820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4" name="Straight Connector 193"/>
            <p:cNvCxnSpPr>
              <a:stCxn id="176" idx="0"/>
              <a:endCxn id="174" idx="2"/>
            </p:cNvCxnSpPr>
            <p:nvPr/>
          </p:nvCxnSpPr>
          <p:spPr>
            <a:xfrm flipV="1">
              <a:off x="5657017" y="2914187"/>
              <a:ext cx="890830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5" name="Straight Connector 194"/>
            <p:cNvCxnSpPr>
              <a:stCxn id="176" idx="0"/>
              <a:endCxn id="175" idx="2"/>
            </p:cNvCxnSpPr>
            <p:nvPr/>
          </p:nvCxnSpPr>
          <p:spPr>
            <a:xfrm flipV="1">
              <a:off x="5657017" y="2902633"/>
              <a:ext cx="1805028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6" name="Straight Connector 195"/>
            <p:cNvCxnSpPr>
              <a:stCxn id="178" idx="0"/>
              <a:endCxn id="172" idx="2"/>
            </p:cNvCxnSpPr>
            <p:nvPr/>
          </p:nvCxnSpPr>
          <p:spPr>
            <a:xfrm flipH="1" flipV="1">
              <a:off x="4719453" y="2902633"/>
              <a:ext cx="2614078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7" name="Straight Connector 196"/>
            <p:cNvCxnSpPr>
              <a:stCxn id="179" idx="0"/>
              <a:endCxn id="174" idx="2"/>
            </p:cNvCxnSpPr>
            <p:nvPr/>
          </p:nvCxnSpPr>
          <p:spPr>
            <a:xfrm flipH="1" flipV="1">
              <a:off x="6547847" y="2914187"/>
              <a:ext cx="1623941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8" name="Straight Connector 197"/>
            <p:cNvCxnSpPr>
              <a:stCxn id="179" idx="0"/>
              <a:endCxn id="175" idx="2"/>
            </p:cNvCxnSpPr>
            <p:nvPr/>
          </p:nvCxnSpPr>
          <p:spPr>
            <a:xfrm flipH="1" flipV="1">
              <a:off x="7462045" y="2902633"/>
              <a:ext cx="709743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9" name="Straight Connector 198"/>
            <p:cNvCxnSpPr>
              <a:stCxn id="179" idx="0"/>
              <a:endCxn id="172" idx="2"/>
            </p:cNvCxnSpPr>
            <p:nvPr/>
          </p:nvCxnSpPr>
          <p:spPr>
            <a:xfrm flipH="1" flipV="1">
              <a:off x="4719453" y="2902633"/>
              <a:ext cx="3452334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0" name="Straight Connector 199"/>
            <p:cNvCxnSpPr>
              <a:stCxn id="177" idx="0"/>
              <a:endCxn id="174" idx="2"/>
            </p:cNvCxnSpPr>
            <p:nvPr/>
          </p:nvCxnSpPr>
          <p:spPr>
            <a:xfrm flipV="1">
              <a:off x="6495273" y="2914187"/>
              <a:ext cx="52574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1" name="Straight Connector 200"/>
            <p:cNvCxnSpPr>
              <a:stCxn id="177" idx="0"/>
              <a:endCxn id="175" idx="2"/>
            </p:cNvCxnSpPr>
            <p:nvPr/>
          </p:nvCxnSpPr>
          <p:spPr>
            <a:xfrm flipV="1">
              <a:off x="6495273" y="2902633"/>
              <a:ext cx="966771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2" name="Straight Connector 201"/>
            <p:cNvCxnSpPr>
              <a:stCxn id="178" idx="0"/>
              <a:endCxn id="174" idx="2"/>
            </p:cNvCxnSpPr>
            <p:nvPr/>
          </p:nvCxnSpPr>
          <p:spPr>
            <a:xfrm flipH="1" flipV="1">
              <a:off x="6547847" y="2914187"/>
              <a:ext cx="785684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3" name="Straight Connector 202"/>
            <p:cNvCxnSpPr>
              <a:stCxn id="178" idx="0"/>
              <a:endCxn id="175" idx="2"/>
            </p:cNvCxnSpPr>
            <p:nvPr/>
          </p:nvCxnSpPr>
          <p:spPr>
            <a:xfrm flipV="1">
              <a:off x="7333531" y="2902633"/>
              <a:ext cx="128513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04" name="Picture 162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0" y="2235497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163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69" y="2241846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93" y="2373609"/>
            <a:ext cx="2270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130" descr="File Server_Updated2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3" y="2383134"/>
            <a:ext cx="2651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1" y="2384721"/>
            <a:ext cx="2270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43" y="2364083"/>
            <a:ext cx="2270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81" y="2375196"/>
            <a:ext cx="2270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130" descr="File Server_Updated2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69" y="2395834"/>
            <a:ext cx="2667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179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18" y="695622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180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19" y="695622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4" name="Straight Connector 213"/>
          <p:cNvCxnSpPr>
            <a:stCxn id="212" idx="2"/>
            <a:endCxn id="140" idx="0"/>
          </p:cNvCxnSpPr>
          <p:nvPr/>
        </p:nvCxnSpPr>
        <p:spPr>
          <a:xfrm flipH="1">
            <a:off x="2822893" y="759121"/>
            <a:ext cx="1289050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5" name="Straight Connector 214"/>
          <p:cNvCxnSpPr>
            <a:stCxn id="213" idx="2"/>
            <a:endCxn id="139" idx="0"/>
          </p:cNvCxnSpPr>
          <p:nvPr/>
        </p:nvCxnSpPr>
        <p:spPr>
          <a:xfrm flipH="1">
            <a:off x="2326005" y="759122"/>
            <a:ext cx="2395538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6" name="Straight Connector 215"/>
          <p:cNvCxnSpPr>
            <a:stCxn id="212" idx="2"/>
            <a:endCxn id="139" idx="0"/>
          </p:cNvCxnSpPr>
          <p:nvPr/>
        </p:nvCxnSpPr>
        <p:spPr>
          <a:xfrm flipH="1">
            <a:off x="2326005" y="759122"/>
            <a:ext cx="1785938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7" name="Straight Connector 216"/>
          <p:cNvCxnSpPr>
            <a:stCxn id="213" idx="2"/>
            <a:endCxn id="140" idx="0"/>
          </p:cNvCxnSpPr>
          <p:nvPr/>
        </p:nvCxnSpPr>
        <p:spPr>
          <a:xfrm flipH="1">
            <a:off x="2822893" y="759121"/>
            <a:ext cx="1898650" cy="630237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8" name="Straight Connector 217"/>
          <p:cNvCxnSpPr>
            <a:stCxn id="212" idx="2"/>
            <a:endCxn id="174" idx="0"/>
          </p:cNvCxnSpPr>
          <p:nvPr/>
        </p:nvCxnSpPr>
        <p:spPr>
          <a:xfrm>
            <a:off x="4111944" y="759122"/>
            <a:ext cx="3078162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9" name="Straight Connector 218"/>
          <p:cNvCxnSpPr>
            <a:stCxn id="212" idx="2"/>
            <a:endCxn id="175" idx="0"/>
          </p:cNvCxnSpPr>
          <p:nvPr/>
        </p:nvCxnSpPr>
        <p:spPr>
          <a:xfrm>
            <a:off x="4111943" y="759121"/>
            <a:ext cx="3575050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0" name="Straight Connector 219"/>
          <p:cNvCxnSpPr>
            <a:stCxn id="213" idx="2"/>
            <a:endCxn id="172" idx="0"/>
          </p:cNvCxnSpPr>
          <p:nvPr/>
        </p:nvCxnSpPr>
        <p:spPr>
          <a:xfrm>
            <a:off x="4721544" y="759121"/>
            <a:ext cx="1474787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1" name="Straight Connector 220"/>
          <p:cNvCxnSpPr>
            <a:stCxn id="213" idx="2"/>
            <a:endCxn id="173" idx="0"/>
          </p:cNvCxnSpPr>
          <p:nvPr/>
        </p:nvCxnSpPr>
        <p:spPr>
          <a:xfrm>
            <a:off x="4721544" y="759122"/>
            <a:ext cx="1971675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2" name="Straight Connector 221"/>
          <p:cNvCxnSpPr>
            <a:stCxn id="212" idx="2"/>
            <a:endCxn id="138" idx="0"/>
          </p:cNvCxnSpPr>
          <p:nvPr/>
        </p:nvCxnSpPr>
        <p:spPr>
          <a:xfrm flipH="1">
            <a:off x="1829118" y="759122"/>
            <a:ext cx="2282825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3" name="Straight Connector 222"/>
          <p:cNvCxnSpPr>
            <a:stCxn id="213" idx="2"/>
            <a:endCxn id="138" idx="0"/>
          </p:cNvCxnSpPr>
          <p:nvPr/>
        </p:nvCxnSpPr>
        <p:spPr>
          <a:xfrm flipH="1">
            <a:off x="1829119" y="759122"/>
            <a:ext cx="2892425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4" name="Straight Connector 223"/>
          <p:cNvCxnSpPr>
            <a:stCxn id="212" idx="2"/>
            <a:endCxn id="137" idx="0"/>
          </p:cNvCxnSpPr>
          <p:nvPr/>
        </p:nvCxnSpPr>
        <p:spPr>
          <a:xfrm flipH="1">
            <a:off x="1332231" y="759121"/>
            <a:ext cx="2779713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5" name="Straight Connector 224"/>
          <p:cNvCxnSpPr>
            <a:stCxn id="213" idx="2"/>
            <a:endCxn id="137" idx="0"/>
          </p:cNvCxnSpPr>
          <p:nvPr/>
        </p:nvCxnSpPr>
        <p:spPr>
          <a:xfrm flipH="1">
            <a:off x="1332231" y="759121"/>
            <a:ext cx="3389313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6" name="Straight Connector 225"/>
          <p:cNvCxnSpPr>
            <a:stCxn id="213" idx="2"/>
            <a:endCxn id="175" idx="0"/>
          </p:cNvCxnSpPr>
          <p:nvPr/>
        </p:nvCxnSpPr>
        <p:spPr>
          <a:xfrm>
            <a:off x="4721543" y="759121"/>
            <a:ext cx="2965450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7" name="Straight Connector 226"/>
          <p:cNvCxnSpPr>
            <a:stCxn id="212" idx="2"/>
            <a:endCxn id="172" idx="0"/>
          </p:cNvCxnSpPr>
          <p:nvPr/>
        </p:nvCxnSpPr>
        <p:spPr>
          <a:xfrm>
            <a:off x="4111944" y="759121"/>
            <a:ext cx="2084387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8" name="Straight Connector 227"/>
          <p:cNvCxnSpPr>
            <a:stCxn id="213" idx="2"/>
            <a:endCxn id="174" idx="0"/>
          </p:cNvCxnSpPr>
          <p:nvPr/>
        </p:nvCxnSpPr>
        <p:spPr>
          <a:xfrm>
            <a:off x="4721543" y="759122"/>
            <a:ext cx="2468562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9" name="Straight Connector 228"/>
          <p:cNvCxnSpPr>
            <a:stCxn id="212" idx="2"/>
            <a:endCxn id="173" idx="0"/>
          </p:cNvCxnSpPr>
          <p:nvPr/>
        </p:nvCxnSpPr>
        <p:spPr>
          <a:xfrm>
            <a:off x="4111943" y="759122"/>
            <a:ext cx="2581275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30" name="Left-Right Arrow 229"/>
          <p:cNvSpPr/>
          <p:nvPr/>
        </p:nvSpPr>
        <p:spPr>
          <a:xfrm>
            <a:off x="3175318" y="1346497"/>
            <a:ext cx="2622550" cy="422275"/>
          </a:xfrm>
          <a:prstGeom prst="leftRightArrow">
            <a:avLst/>
          </a:prstGeom>
          <a:solidFill>
            <a:srgbClr val="33828D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1809" tIns="60904" rIns="121809" bIns="60904" anchor="ctr"/>
          <a:lstStyle/>
          <a:p>
            <a:pPr algn="ctr" defTabSz="6089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iscoSansTT Light"/>
                <a:ea typeface="MS PGothic" charset="0"/>
                <a:cs typeface="MS PGothic" charset="0"/>
              </a:rPr>
              <a:t>MP-BGP - EVPN</a:t>
            </a:r>
          </a:p>
        </p:txBody>
      </p:sp>
      <p:sp>
        <p:nvSpPr>
          <p:cNvPr id="231" name="Cloud 230"/>
          <p:cNvSpPr/>
          <p:nvPr/>
        </p:nvSpPr>
        <p:spPr>
          <a:xfrm>
            <a:off x="3668342" y="442445"/>
            <a:ext cx="1438275" cy="725487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14" tIns="60907" rIns="121814" bIns="60907" anchor="ctr"/>
          <a:lstStyle/>
          <a:p>
            <a:pPr algn="ctr" defTabSz="6089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kern="0" dirty="0">
              <a:solidFill>
                <a:srgbClr val="0183B7"/>
              </a:solidFill>
              <a:latin typeface="Arial"/>
              <a:ea typeface="Apple LiGothic Medium"/>
              <a:cs typeface="Apple LiGothic Medium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2465953" y="2459654"/>
            <a:ext cx="824200" cy="338706"/>
            <a:chOff x="2397373" y="2905424"/>
            <a:chExt cx="824200" cy="338706"/>
          </a:xfrm>
        </p:grpSpPr>
        <p:grpSp>
          <p:nvGrpSpPr>
            <p:cNvPr id="233" name="Group 232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37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8" name="Group 237"/>
          <p:cNvGrpSpPr/>
          <p:nvPr/>
        </p:nvGrpSpPr>
        <p:grpSpPr>
          <a:xfrm>
            <a:off x="5670321" y="2434832"/>
            <a:ext cx="824200" cy="338706"/>
            <a:chOff x="-196768" y="7031906"/>
            <a:chExt cx="896169" cy="338706"/>
          </a:xfrm>
        </p:grpSpPr>
        <p:sp>
          <p:nvSpPr>
            <p:cNvPr id="239" name="Rounded Rectangle 238"/>
            <p:cNvSpPr/>
            <p:nvPr/>
          </p:nvSpPr>
          <p:spPr>
            <a:xfrm>
              <a:off x="-181661" y="7031906"/>
              <a:ext cx="881062" cy="338706"/>
            </a:xfrm>
            <a:prstGeom prst="roundRect">
              <a:avLst/>
            </a:prstGeom>
            <a:solidFill>
              <a:srgbClr val="3CBBB9">
                <a:lumMod val="40000"/>
                <a:lumOff val="60000"/>
                <a:alpha val="32000"/>
              </a:srgbClr>
            </a:solidFill>
            <a:ln w="12700" cap="flat" cmpd="sng" algn="ctr">
              <a:solidFill>
                <a:srgbClr val="33828D"/>
              </a:solidFill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6" tIns="45718" rIns="91436" bIns="45718" rtlCol="0" anchor="ctr"/>
            <a:lstStyle/>
            <a:p>
              <a:pPr algn="ctr" defTabSz="9143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0" dirty="0" smtClean="0">
                <a:solidFill>
                  <a:srgbClr val="FFFFFF"/>
                </a:solidFill>
                <a:latin typeface="CiscoSansTT Light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4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768" y="7055312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052" y="2458238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955" y="2466161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" name="Left-Right Arrow 242"/>
          <p:cNvSpPr/>
          <p:nvPr/>
        </p:nvSpPr>
        <p:spPr>
          <a:xfrm>
            <a:off x="610191" y="2967824"/>
            <a:ext cx="2823890" cy="290992"/>
          </a:xfrm>
          <a:prstGeom prst="leftRightArrow">
            <a:avLst/>
          </a:prstGeom>
          <a:solidFill>
            <a:srgbClr val="800000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315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Availability Zone ‘A’</a:t>
            </a:r>
            <a:endParaRPr lang="en-US" sz="1200" kern="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44" name="Left-Right Arrow 243"/>
          <p:cNvSpPr/>
          <p:nvPr/>
        </p:nvSpPr>
        <p:spPr>
          <a:xfrm>
            <a:off x="5536067" y="2964216"/>
            <a:ext cx="2936738" cy="229487"/>
          </a:xfrm>
          <a:prstGeom prst="leftRightArrow">
            <a:avLst/>
          </a:prstGeom>
          <a:solidFill>
            <a:srgbClr val="0D868E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3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Availability Zone ‘B’</a:t>
            </a:r>
          </a:p>
        </p:txBody>
      </p:sp>
      <p:cxnSp>
        <p:nvCxnSpPr>
          <p:cNvPr id="245" name="Straight Arrow Connector 244"/>
          <p:cNvCxnSpPr/>
          <p:nvPr/>
        </p:nvCxnSpPr>
        <p:spPr>
          <a:xfrm flipV="1">
            <a:off x="4253611" y="2544360"/>
            <a:ext cx="0" cy="235574"/>
          </a:xfrm>
          <a:prstGeom prst="straightConnector1">
            <a:avLst/>
          </a:prstGeom>
          <a:noFill/>
          <a:ln w="25400" cap="flat" cmpd="sng" algn="ctr">
            <a:solidFill>
              <a:srgbClr val="214794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7" name="TextBox 246"/>
          <p:cNvSpPr txBox="1"/>
          <p:nvPr/>
        </p:nvSpPr>
        <p:spPr>
          <a:xfrm>
            <a:off x="3817056" y="638618"/>
            <a:ext cx="1141128" cy="307706"/>
          </a:xfrm>
          <a:prstGeom prst="rect">
            <a:avLst/>
          </a:prstGeom>
          <a:noFill/>
        </p:spPr>
        <p:txBody>
          <a:bodyPr wrap="square" lIns="121851" tIns="60925" rIns="121851" bIns="60925">
            <a:spAutoFit/>
          </a:bodyPr>
          <a:lstStyle/>
          <a:p>
            <a:pPr algn="ctr" defTabSz="6089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405"/>
                </a:solidFill>
                <a:latin typeface="Arial Narrow"/>
                <a:ea typeface="Apple LiGothic Medium"/>
                <a:cs typeface="Arial Narrow"/>
              </a:rPr>
              <a:t>IP Network</a:t>
            </a:r>
            <a:endParaRPr lang="en-US" sz="1200" kern="0" dirty="0">
              <a:solidFill>
                <a:srgbClr val="000405"/>
              </a:solidFill>
              <a:latin typeface="Arial Narrow"/>
              <a:ea typeface="Apple LiGothic Medium"/>
              <a:cs typeface="Arial Narrow"/>
            </a:endParaRPr>
          </a:p>
        </p:txBody>
      </p:sp>
      <p:cxnSp>
        <p:nvCxnSpPr>
          <p:cNvPr id="248" name="Straight Arrow Connector 247"/>
          <p:cNvCxnSpPr>
            <a:stCxn id="236" idx="3"/>
          </p:cNvCxnSpPr>
          <p:nvPr/>
        </p:nvCxnSpPr>
        <p:spPr>
          <a:xfrm flipV="1">
            <a:off x="3290153" y="2286220"/>
            <a:ext cx="708694" cy="342787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49" name="Straight Arrow Connector 248"/>
          <p:cNvCxnSpPr>
            <a:endCxn id="240" idx="1"/>
          </p:cNvCxnSpPr>
          <p:nvPr/>
        </p:nvCxnSpPr>
        <p:spPr>
          <a:xfrm>
            <a:off x="4999932" y="2286220"/>
            <a:ext cx="670389" cy="309906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50" name="Rounded Rectangle 249"/>
          <p:cNvSpPr/>
          <p:nvPr/>
        </p:nvSpPr>
        <p:spPr>
          <a:xfrm>
            <a:off x="3970784" y="2790012"/>
            <a:ext cx="544764" cy="357404"/>
          </a:xfrm>
          <a:prstGeom prst="roundRect">
            <a:avLst/>
          </a:prstGeom>
          <a:gradFill rotWithShape="1">
            <a:gsLst>
              <a:gs pos="0">
                <a:srgbClr val="32B2DF">
                  <a:shade val="51000"/>
                  <a:satMod val="130000"/>
                </a:srgbClr>
              </a:gs>
              <a:gs pos="80000">
                <a:srgbClr val="32B2DF">
                  <a:shade val="93000"/>
                  <a:satMod val="130000"/>
                </a:srgbClr>
              </a:gs>
              <a:gs pos="100000">
                <a:srgbClr val="32B2D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4560038" y="2790012"/>
            <a:ext cx="510395" cy="357404"/>
          </a:xfrm>
          <a:prstGeom prst="roundRect">
            <a:avLst/>
          </a:prstGeom>
          <a:gradFill rotWithShape="1">
            <a:gsLst>
              <a:gs pos="0">
                <a:srgbClr val="32B2DF">
                  <a:shade val="51000"/>
                  <a:satMod val="130000"/>
                </a:srgbClr>
              </a:gs>
              <a:gs pos="80000">
                <a:srgbClr val="32B2DF">
                  <a:shade val="93000"/>
                  <a:satMod val="130000"/>
                </a:srgbClr>
              </a:gs>
              <a:gs pos="100000">
                <a:srgbClr val="32B2D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flipV="1">
            <a:off x="4819338" y="2555570"/>
            <a:ext cx="0" cy="235574"/>
          </a:xfrm>
          <a:prstGeom prst="straightConnector1">
            <a:avLst/>
          </a:prstGeom>
          <a:noFill/>
          <a:ln w="25400" cap="flat" cmpd="sng" algn="ctr">
            <a:solidFill>
              <a:srgbClr val="214794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3" name="Left-Right Arrow 252"/>
          <p:cNvSpPr/>
          <p:nvPr/>
        </p:nvSpPr>
        <p:spPr>
          <a:xfrm>
            <a:off x="629035" y="3323158"/>
            <a:ext cx="7843769" cy="244991"/>
          </a:xfrm>
          <a:prstGeom prst="leftRightArrow">
            <a:avLst/>
          </a:prstGeom>
          <a:solidFill>
            <a:srgbClr val="8EBCDC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3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Region ‘C’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361618" y="150932"/>
            <a:ext cx="1590083" cy="543779"/>
          </a:xfrm>
          <a:prstGeom prst="roundRect">
            <a:avLst/>
          </a:prstGeom>
          <a:solidFill>
            <a:srgbClr val="2968A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ACI 3.0 Release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28" y="2114550"/>
            <a:ext cx="972661" cy="3829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8" name="Freeform 127"/>
          <p:cNvSpPr/>
          <p:nvPr/>
        </p:nvSpPr>
        <p:spPr bwMode="auto">
          <a:xfrm>
            <a:off x="1828800" y="787823"/>
            <a:ext cx="5574890" cy="1551060"/>
          </a:xfrm>
          <a:custGeom>
            <a:avLst/>
            <a:gdLst>
              <a:gd name="connsiteX0" fmla="*/ 0 w 5574890"/>
              <a:gd name="connsiteY0" fmla="*/ 1485101 h 1551469"/>
              <a:gd name="connsiteX1" fmla="*/ 228600 w 5574890"/>
              <a:gd name="connsiteY1" fmla="*/ 1138514 h 1551469"/>
              <a:gd name="connsiteX2" fmla="*/ 619432 w 5574890"/>
              <a:gd name="connsiteY2" fmla="*/ 681314 h 1551469"/>
              <a:gd name="connsiteX3" fmla="*/ 1622322 w 5574890"/>
              <a:gd name="connsiteY3" fmla="*/ 194617 h 1551469"/>
              <a:gd name="connsiteX4" fmla="*/ 2507226 w 5574890"/>
              <a:gd name="connsiteY4" fmla="*/ 2888 h 1551469"/>
              <a:gd name="connsiteX5" fmla="*/ 3377380 w 5574890"/>
              <a:gd name="connsiteY5" fmla="*/ 98752 h 1551469"/>
              <a:gd name="connsiteX6" fmla="*/ 4107426 w 5574890"/>
              <a:gd name="connsiteY6" fmla="*/ 356849 h 1551469"/>
              <a:gd name="connsiteX7" fmla="*/ 4844845 w 5574890"/>
              <a:gd name="connsiteY7" fmla="*/ 806675 h 1551469"/>
              <a:gd name="connsiteX8" fmla="*/ 5449529 w 5574890"/>
              <a:gd name="connsiteY8" fmla="*/ 1367114 h 1551469"/>
              <a:gd name="connsiteX9" fmla="*/ 5574890 w 5574890"/>
              <a:gd name="connsiteY9" fmla="*/ 1551469 h 1551469"/>
              <a:gd name="connsiteX0" fmla="*/ 0 w 5574890"/>
              <a:gd name="connsiteY0" fmla="*/ 1485101 h 1551469"/>
              <a:gd name="connsiteX1" fmla="*/ 228600 w 5574890"/>
              <a:gd name="connsiteY1" fmla="*/ 1138514 h 1551469"/>
              <a:gd name="connsiteX2" fmla="*/ 671051 w 5574890"/>
              <a:gd name="connsiteY2" fmla="*/ 592823 h 1551469"/>
              <a:gd name="connsiteX3" fmla="*/ 1622322 w 5574890"/>
              <a:gd name="connsiteY3" fmla="*/ 194617 h 1551469"/>
              <a:gd name="connsiteX4" fmla="*/ 2507226 w 5574890"/>
              <a:gd name="connsiteY4" fmla="*/ 2888 h 1551469"/>
              <a:gd name="connsiteX5" fmla="*/ 3377380 w 5574890"/>
              <a:gd name="connsiteY5" fmla="*/ 98752 h 1551469"/>
              <a:gd name="connsiteX6" fmla="*/ 4107426 w 5574890"/>
              <a:gd name="connsiteY6" fmla="*/ 356849 h 1551469"/>
              <a:gd name="connsiteX7" fmla="*/ 4844845 w 5574890"/>
              <a:gd name="connsiteY7" fmla="*/ 806675 h 1551469"/>
              <a:gd name="connsiteX8" fmla="*/ 5449529 w 5574890"/>
              <a:gd name="connsiteY8" fmla="*/ 1367114 h 1551469"/>
              <a:gd name="connsiteX9" fmla="*/ 5574890 w 5574890"/>
              <a:gd name="connsiteY9" fmla="*/ 1551469 h 1551469"/>
              <a:gd name="connsiteX0" fmla="*/ 0 w 5574890"/>
              <a:gd name="connsiteY0" fmla="*/ 1485101 h 1551469"/>
              <a:gd name="connsiteX1" fmla="*/ 213852 w 5574890"/>
              <a:gd name="connsiteY1" fmla="*/ 1050024 h 1551469"/>
              <a:gd name="connsiteX2" fmla="*/ 671051 w 5574890"/>
              <a:gd name="connsiteY2" fmla="*/ 592823 h 1551469"/>
              <a:gd name="connsiteX3" fmla="*/ 1622322 w 5574890"/>
              <a:gd name="connsiteY3" fmla="*/ 194617 h 1551469"/>
              <a:gd name="connsiteX4" fmla="*/ 2507226 w 5574890"/>
              <a:gd name="connsiteY4" fmla="*/ 2888 h 1551469"/>
              <a:gd name="connsiteX5" fmla="*/ 3377380 w 5574890"/>
              <a:gd name="connsiteY5" fmla="*/ 98752 h 1551469"/>
              <a:gd name="connsiteX6" fmla="*/ 4107426 w 5574890"/>
              <a:gd name="connsiteY6" fmla="*/ 356849 h 1551469"/>
              <a:gd name="connsiteX7" fmla="*/ 4844845 w 5574890"/>
              <a:gd name="connsiteY7" fmla="*/ 806675 h 1551469"/>
              <a:gd name="connsiteX8" fmla="*/ 5449529 w 5574890"/>
              <a:gd name="connsiteY8" fmla="*/ 1367114 h 1551469"/>
              <a:gd name="connsiteX9" fmla="*/ 5574890 w 5574890"/>
              <a:gd name="connsiteY9" fmla="*/ 1551469 h 1551469"/>
              <a:gd name="connsiteX0" fmla="*/ 0 w 5574890"/>
              <a:gd name="connsiteY0" fmla="*/ 1483527 h 1549895"/>
              <a:gd name="connsiteX1" fmla="*/ 213852 w 5574890"/>
              <a:gd name="connsiteY1" fmla="*/ 1048450 h 1549895"/>
              <a:gd name="connsiteX2" fmla="*/ 671051 w 5574890"/>
              <a:gd name="connsiteY2" fmla="*/ 591249 h 1549895"/>
              <a:gd name="connsiteX3" fmla="*/ 1592826 w 5574890"/>
              <a:gd name="connsiteY3" fmla="*/ 156172 h 1549895"/>
              <a:gd name="connsiteX4" fmla="*/ 2507226 w 5574890"/>
              <a:gd name="connsiteY4" fmla="*/ 1314 h 1549895"/>
              <a:gd name="connsiteX5" fmla="*/ 3377380 w 5574890"/>
              <a:gd name="connsiteY5" fmla="*/ 97178 h 1549895"/>
              <a:gd name="connsiteX6" fmla="*/ 4107426 w 5574890"/>
              <a:gd name="connsiteY6" fmla="*/ 355275 h 1549895"/>
              <a:gd name="connsiteX7" fmla="*/ 4844845 w 5574890"/>
              <a:gd name="connsiteY7" fmla="*/ 805101 h 1549895"/>
              <a:gd name="connsiteX8" fmla="*/ 5449529 w 5574890"/>
              <a:gd name="connsiteY8" fmla="*/ 1365540 h 1549895"/>
              <a:gd name="connsiteX9" fmla="*/ 5574890 w 5574890"/>
              <a:gd name="connsiteY9" fmla="*/ 1549895 h 1549895"/>
              <a:gd name="connsiteX0" fmla="*/ 0 w 5574890"/>
              <a:gd name="connsiteY0" fmla="*/ 1483612 h 1549980"/>
              <a:gd name="connsiteX1" fmla="*/ 213852 w 5574890"/>
              <a:gd name="connsiteY1" fmla="*/ 1048535 h 1549980"/>
              <a:gd name="connsiteX2" fmla="*/ 671051 w 5574890"/>
              <a:gd name="connsiteY2" fmla="*/ 591334 h 1549980"/>
              <a:gd name="connsiteX3" fmla="*/ 1592826 w 5574890"/>
              <a:gd name="connsiteY3" fmla="*/ 156257 h 1549980"/>
              <a:gd name="connsiteX4" fmla="*/ 2507226 w 5574890"/>
              <a:gd name="connsiteY4" fmla="*/ 1399 h 1549980"/>
              <a:gd name="connsiteX5" fmla="*/ 3377380 w 5574890"/>
              <a:gd name="connsiteY5" fmla="*/ 97263 h 1549980"/>
              <a:gd name="connsiteX6" fmla="*/ 4240161 w 5574890"/>
              <a:gd name="connsiteY6" fmla="*/ 377483 h 1549980"/>
              <a:gd name="connsiteX7" fmla="*/ 4844845 w 5574890"/>
              <a:gd name="connsiteY7" fmla="*/ 805186 h 1549980"/>
              <a:gd name="connsiteX8" fmla="*/ 5449529 w 5574890"/>
              <a:gd name="connsiteY8" fmla="*/ 1365625 h 1549980"/>
              <a:gd name="connsiteX9" fmla="*/ 5574890 w 5574890"/>
              <a:gd name="connsiteY9" fmla="*/ 1549980 h 1549980"/>
              <a:gd name="connsiteX0" fmla="*/ 0 w 5574890"/>
              <a:gd name="connsiteY0" fmla="*/ 1484879 h 1551247"/>
              <a:gd name="connsiteX1" fmla="*/ 213852 w 5574890"/>
              <a:gd name="connsiteY1" fmla="*/ 1049802 h 1551247"/>
              <a:gd name="connsiteX2" fmla="*/ 671051 w 5574890"/>
              <a:gd name="connsiteY2" fmla="*/ 592601 h 1551247"/>
              <a:gd name="connsiteX3" fmla="*/ 1592826 w 5574890"/>
              <a:gd name="connsiteY3" fmla="*/ 157524 h 1551247"/>
              <a:gd name="connsiteX4" fmla="*/ 2507226 w 5574890"/>
              <a:gd name="connsiteY4" fmla="*/ 2666 h 1551247"/>
              <a:gd name="connsiteX5" fmla="*/ 3406876 w 5574890"/>
              <a:gd name="connsiteY5" fmla="*/ 83781 h 1551247"/>
              <a:gd name="connsiteX6" fmla="*/ 4240161 w 5574890"/>
              <a:gd name="connsiteY6" fmla="*/ 378750 h 1551247"/>
              <a:gd name="connsiteX7" fmla="*/ 4844845 w 5574890"/>
              <a:gd name="connsiteY7" fmla="*/ 806453 h 1551247"/>
              <a:gd name="connsiteX8" fmla="*/ 5449529 w 5574890"/>
              <a:gd name="connsiteY8" fmla="*/ 1366892 h 1551247"/>
              <a:gd name="connsiteX9" fmla="*/ 5574890 w 5574890"/>
              <a:gd name="connsiteY9" fmla="*/ 1551247 h 1551247"/>
              <a:gd name="connsiteX0" fmla="*/ 0 w 5575886"/>
              <a:gd name="connsiteY0" fmla="*/ 1484879 h 1551247"/>
              <a:gd name="connsiteX1" fmla="*/ 213852 w 5575886"/>
              <a:gd name="connsiteY1" fmla="*/ 1049802 h 1551247"/>
              <a:gd name="connsiteX2" fmla="*/ 671051 w 5575886"/>
              <a:gd name="connsiteY2" fmla="*/ 592601 h 1551247"/>
              <a:gd name="connsiteX3" fmla="*/ 1592826 w 5575886"/>
              <a:gd name="connsiteY3" fmla="*/ 157524 h 1551247"/>
              <a:gd name="connsiteX4" fmla="*/ 2507226 w 5575886"/>
              <a:gd name="connsiteY4" fmla="*/ 2666 h 1551247"/>
              <a:gd name="connsiteX5" fmla="*/ 3406876 w 5575886"/>
              <a:gd name="connsiteY5" fmla="*/ 83781 h 1551247"/>
              <a:gd name="connsiteX6" fmla="*/ 4240161 w 5575886"/>
              <a:gd name="connsiteY6" fmla="*/ 378750 h 1551247"/>
              <a:gd name="connsiteX7" fmla="*/ 4844845 w 5575886"/>
              <a:gd name="connsiteY7" fmla="*/ 806453 h 1551247"/>
              <a:gd name="connsiteX8" fmla="*/ 5471651 w 5575886"/>
              <a:gd name="connsiteY8" fmla="*/ 1352144 h 1551247"/>
              <a:gd name="connsiteX9" fmla="*/ 5574890 w 5575886"/>
              <a:gd name="connsiteY9" fmla="*/ 1551247 h 1551247"/>
              <a:gd name="connsiteX0" fmla="*/ 0 w 5575268"/>
              <a:gd name="connsiteY0" fmla="*/ 1484879 h 1551247"/>
              <a:gd name="connsiteX1" fmla="*/ 213852 w 5575268"/>
              <a:gd name="connsiteY1" fmla="*/ 1049802 h 1551247"/>
              <a:gd name="connsiteX2" fmla="*/ 671051 w 5575268"/>
              <a:gd name="connsiteY2" fmla="*/ 592601 h 1551247"/>
              <a:gd name="connsiteX3" fmla="*/ 1592826 w 5575268"/>
              <a:gd name="connsiteY3" fmla="*/ 157524 h 1551247"/>
              <a:gd name="connsiteX4" fmla="*/ 2507226 w 5575268"/>
              <a:gd name="connsiteY4" fmla="*/ 2666 h 1551247"/>
              <a:gd name="connsiteX5" fmla="*/ 3406876 w 5575268"/>
              <a:gd name="connsiteY5" fmla="*/ 83781 h 1551247"/>
              <a:gd name="connsiteX6" fmla="*/ 4240161 w 5575268"/>
              <a:gd name="connsiteY6" fmla="*/ 378750 h 1551247"/>
              <a:gd name="connsiteX7" fmla="*/ 4881716 w 5575268"/>
              <a:gd name="connsiteY7" fmla="*/ 762208 h 1551247"/>
              <a:gd name="connsiteX8" fmla="*/ 5471651 w 5575268"/>
              <a:gd name="connsiteY8" fmla="*/ 1352144 h 1551247"/>
              <a:gd name="connsiteX9" fmla="*/ 5574890 w 5575268"/>
              <a:gd name="connsiteY9" fmla="*/ 1551247 h 1551247"/>
              <a:gd name="connsiteX0" fmla="*/ 0 w 5574890"/>
              <a:gd name="connsiteY0" fmla="*/ 1484879 h 1551247"/>
              <a:gd name="connsiteX1" fmla="*/ 213852 w 5574890"/>
              <a:gd name="connsiteY1" fmla="*/ 1049802 h 1551247"/>
              <a:gd name="connsiteX2" fmla="*/ 671051 w 5574890"/>
              <a:gd name="connsiteY2" fmla="*/ 592601 h 1551247"/>
              <a:gd name="connsiteX3" fmla="*/ 1592826 w 5574890"/>
              <a:gd name="connsiteY3" fmla="*/ 157524 h 1551247"/>
              <a:gd name="connsiteX4" fmla="*/ 2507226 w 5574890"/>
              <a:gd name="connsiteY4" fmla="*/ 2666 h 1551247"/>
              <a:gd name="connsiteX5" fmla="*/ 3406876 w 5574890"/>
              <a:gd name="connsiteY5" fmla="*/ 83781 h 1551247"/>
              <a:gd name="connsiteX6" fmla="*/ 4240161 w 5574890"/>
              <a:gd name="connsiteY6" fmla="*/ 378750 h 1551247"/>
              <a:gd name="connsiteX7" fmla="*/ 4881716 w 5574890"/>
              <a:gd name="connsiteY7" fmla="*/ 762208 h 1551247"/>
              <a:gd name="connsiteX8" fmla="*/ 5412658 w 5574890"/>
              <a:gd name="connsiteY8" fmla="*/ 1359518 h 1551247"/>
              <a:gd name="connsiteX9" fmla="*/ 5574890 w 5574890"/>
              <a:gd name="connsiteY9" fmla="*/ 1551247 h 1551247"/>
              <a:gd name="connsiteX0" fmla="*/ 0 w 5574890"/>
              <a:gd name="connsiteY0" fmla="*/ 1484879 h 1551247"/>
              <a:gd name="connsiteX1" fmla="*/ 213852 w 5574890"/>
              <a:gd name="connsiteY1" fmla="*/ 1049802 h 1551247"/>
              <a:gd name="connsiteX2" fmla="*/ 671051 w 5574890"/>
              <a:gd name="connsiteY2" fmla="*/ 592601 h 1551247"/>
              <a:gd name="connsiteX3" fmla="*/ 1592826 w 5574890"/>
              <a:gd name="connsiteY3" fmla="*/ 157524 h 1551247"/>
              <a:gd name="connsiteX4" fmla="*/ 2507226 w 5574890"/>
              <a:gd name="connsiteY4" fmla="*/ 2666 h 1551247"/>
              <a:gd name="connsiteX5" fmla="*/ 3406876 w 5574890"/>
              <a:gd name="connsiteY5" fmla="*/ 83781 h 1551247"/>
              <a:gd name="connsiteX6" fmla="*/ 4240161 w 5574890"/>
              <a:gd name="connsiteY6" fmla="*/ 378750 h 1551247"/>
              <a:gd name="connsiteX7" fmla="*/ 4881716 w 5574890"/>
              <a:gd name="connsiteY7" fmla="*/ 762208 h 1551247"/>
              <a:gd name="connsiteX8" fmla="*/ 5427406 w 5574890"/>
              <a:gd name="connsiteY8" fmla="*/ 1359518 h 1551247"/>
              <a:gd name="connsiteX9" fmla="*/ 5574890 w 5574890"/>
              <a:gd name="connsiteY9" fmla="*/ 1551247 h 1551247"/>
              <a:gd name="connsiteX0" fmla="*/ 0 w 5574890"/>
              <a:gd name="connsiteY0" fmla="*/ 1484692 h 1551060"/>
              <a:gd name="connsiteX1" fmla="*/ 213852 w 5574890"/>
              <a:gd name="connsiteY1" fmla="*/ 1049615 h 1551060"/>
              <a:gd name="connsiteX2" fmla="*/ 671051 w 5574890"/>
              <a:gd name="connsiteY2" fmla="*/ 592414 h 1551060"/>
              <a:gd name="connsiteX3" fmla="*/ 1592826 w 5574890"/>
              <a:gd name="connsiteY3" fmla="*/ 157337 h 1551060"/>
              <a:gd name="connsiteX4" fmla="*/ 2507226 w 5574890"/>
              <a:gd name="connsiteY4" fmla="*/ 2479 h 1551060"/>
              <a:gd name="connsiteX5" fmla="*/ 3406876 w 5574890"/>
              <a:gd name="connsiteY5" fmla="*/ 83594 h 1551060"/>
              <a:gd name="connsiteX6" fmla="*/ 4262283 w 5574890"/>
              <a:gd name="connsiteY6" fmla="*/ 356440 h 1551060"/>
              <a:gd name="connsiteX7" fmla="*/ 4881716 w 5574890"/>
              <a:gd name="connsiteY7" fmla="*/ 762021 h 1551060"/>
              <a:gd name="connsiteX8" fmla="*/ 5427406 w 5574890"/>
              <a:gd name="connsiteY8" fmla="*/ 1359331 h 1551060"/>
              <a:gd name="connsiteX9" fmla="*/ 5574890 w 5574890"/>
              <a:gd name="connsiteY9" fmla="*/ 1551060 h 15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4890" h="1551060">
                <a:moveTo>
                  <a:pt x="0" y="1484692"/>
                </a:moveTo>
                <a:cubicBezTo>
                  <a:pt x="62680" y="1378380"/>
                  <a:pt x="102010" y="1198328"/>
                  <a:pt x="213852" y="1049615"/>
                </a:cubicBezTo>
                <a:cubicBezTo>
                  <a:pt x="325694" y="900902"/>
                  <a:pt x="441222" y="741127"/>
                  <a:pt x="671051" y="592414"/>
                </a:cubicBezTo>
                <a:cubicBezTo>
                  <a:pt x="900880" y="443701"/>
                  <a:pt x="1286797" y="255659"/>
                  <a:pt x="1592826" y="157337"/>
                </a:cubicBezTo>
                <a:cubicBezTo>
                  <a:pt x="1898855" y="59015"/>
                  <a:pt x="2204884" y="14769"/>
                  <a:pt x="2507226" y="2479"/>
                </a:cubicBezTo>
                <a:cubicBezTo>
                  <a:pt x="2809568" y="-9811"/>
                  <a:pt x="3114367" y="24601"/>
                  <a:pt x="3406876" y="83594"/>
                </a:cubicBezTo>
                <a:cubicBezTo>
                  <a:pt x="3699385" y="142587"/>
                  <a:pt x="4016476" y="243369"/>
                  <a:pt x="4262283" y="356440"/>
                </a:cubicBezTo>
                <a:cubicBezTo>
                  <a:pt x="4508090" y="469511"/>
                  <a:pt x="4687529" y="594872"/>
                  <a:pt x="4881716" y="762021"/>
                </a:cubicBezTo>
                <a:cubicBezTo>
                  <a:pt x="5075903" y="929170"/>
                  <a:pt x="5311877" y="1227825"/>
                  <a:pt x="5427406" y="1359331"/>
                </a:cubicBezTo>
                <a:cubicBezTo>
                  <a:pt x="5542935" y="1490837"/>
                  <a:pt x="5574890" y="1551060"/>
                  <a:pt x="5574890" y="1551060"/>
                </a:cubicBezTo>
              </a:path>
            </a:pathLst>
          </a:custGeom>
          <a:noFill/>
          <a:ln w="38100" cap="flat">
            <a:solidFill>
              <a:srgbClr val="373752"/>
            </a:solidFill>
            <a:miter lim="800000"/>
            <a:headEnd type="arrow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5409673" y="438150"/>
            <a:ext cx="603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smtClean="0"/>
              <a:t>VXLAN</a:t>
            </a:r>
            <a:endParaRPr lang="en-US" sz="1000" dirty="0" err="1" smtClean="0"/>
          </a:p>
        </p:txBody>
      </p:sp>
      <p:cxnSp>
        <p:nvCxnSpPr>
          <p:cNvPr id="130" name="Straight Arrow Connector 129"/>
          <p:cNvCxnSpPr/>
          <p:nvPr/>
        </p:nvCxnSpPr>
        <p:spPr bwMode="auto">
          <a:xfrm flipH="1">
            <a:off x="5378731" y="631266"/>
            <a:ext cx="185738" cy="179799"/>
          </a:xfrm>
          <a:prstGeom prst="straightConnector1">
            <a:avLst/>
          </a:prstGeom>
          <a:solidFill>
            <a:srgbClr val="0183B7"/>
          </a:solidFill>
          <a:ln w="9525" cap="flat" cmpd="sng" algn="ctr">
            <a:solidFill>
              <a:srgbClr val="37375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32" name="Group 131"/>
          <p:cNvGrpSpPr/>
          <p:nvPr/>
        </p:nvGrpSpPr>
        <p:grpSpPr>
          <a:xfrm>
            <a:off x="1752600" y="2190750"/>
            <a:ext cx="156742" cy="147313"/>
            <a:chOff x="6391352" y="2442150"/>
            <a:chExt cx="1275036" cy="1275036"/>
          </a:xfrm>
        </p:grpSpPr>
        <p:sp>
          <p:nvSpPr>
            <p:cNvPr id="254" name="Oval 253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56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259962" y="1460763"/>
            <a:ext cx="156742" cy="147313"/>
            <a:chOff x="6391352" y="2442150"/>
            <a:chExt cx="1275036" cy="1275036"/>
          </a:xfrm>
        </p:grpSpPr>
        <p:sp>
          <p:nvSpPr>
            <p:cNvPr id="258" name="Oval 257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59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6627548" y="1462662"/>
            <a:ext cx="156742" cy="147313"/>
            <a:chOff x="6391352" y="2442150"/>
            <a:chExt cx="1275036" cy="1275036"/>
          </a:xfrm>
        </p:grpSpPr>
        <p:sp>
          <p:nvSpPr>
            <p:cNvPr id="261" name="Oval 260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62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187073" y="2196978"/>
            <a:ext cx="156742" cy="147313"/>
            <a:chOff x="6391352" y="2442150"/>
            <a:chExt cx="1275036" cy="1275036"/>
          </a:xfrm>
        </p:grpSpPr>
        <p:sp>
          <p:nvSpPr>
            <p:cNvPr id="264" name="Oval 263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65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03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152" name="Rounded Rectangle 151"/>
          <p:cNvSpPr/>
          <p:nvPr/>
        </p:nvSpPr>
        <p:spPr>
          <a:xfrm>
            <a:off x="957798" y="2820664"/>
            <a:ext cx="3035303" cy="137526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35" tIns="60917" rIns="121835" bIns="60917" rtlCol="0" anchor="ctr"/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010132" y="2944947"/>
            <a:ext cx="2847894" cy="817651"/>
            <a:chOff x="1131348" y="3139529"/>
            <a:chExt cx="2847894" cy="109020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157" name="Picture 156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58" name="Picture 157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59" name="Picture 158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60" name="Picture 159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61" name="Picture 160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62" name="Picture 16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63" name="Picture 16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64" name="Picture 163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165" name="Straight Connector 164"/>
              <p:cNvCxnSpPr>
                <a:endCxn id="157" idx="2"/>
              </p:cNvCxnSpPr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6" name="Straight Connector 165"/>
              <p:cNvCxnSpPr>
                <a:endCxn id="158" idx="2"/>
              </p:cNvCxnSpPr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7" name="Straight Connector 166"/>
              <p:cNvCxnSpPr>
                <a:endCxn id="159" idx="2"/>
              </p:cNvCxnSpPr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8" name="Straight Connector 167"/>
              <p:cNvCxnSpPr>
                <a:endCxn id="160" idx="2"/>
              </p:cNvCxnSpPr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9" name="Straight Connector 168"/>
              <p:cNvCxnSpPr>
                <a:endCxn id="157" idx="2"/>
              </p:cNvCxnSpPr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0" name="Straight Connector 169"/>
              <p:cNvCxnSpPr>
                <a:endCxn id="158" idx="2"/>
              </p:cNvCxnSpPr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1" name="Straight Connector 170"/>
              <p:cNvCxnSpPr>
                <a:endCxn id="159" idx="2"/>
              </p:cNvCxnSpPr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2" name="Straight Connector 171"/>
              <p:cNvCxnSpPr>
                <a:endCxn id="160" idx="2"/>
              </p:cNvCxnSpPr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3" name="Straight Connector 172"/>
              <p:cNvCxnSpPr>
                <a:stCxn id="161" idx="0"/>
                <a:endCxn id="157" idx="2"/>
              </p:cNvCxnSpPr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4" name="Straight Connector 173"/>
              <p:cNvCxnSpPr>
                <a:stCxn id="161" idx="0"/>
                <a:endCxn id="158" idx="2"/>
              </p:cNvCxnSpPr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5" name="Straight Connector 174"/>
              <p:cNvCxnSpPr>
                <a:stCxn id="162" idx="0"/>
                <a:endCxn id="158" idx="2"/>
              </p:cNvCxnSpPr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6" name="Straight Connector 175"/>
              <p:cNvCxnSpPr>
                <a:stCxn id="163" idx="0"/>
                <a:endCxn id="158" idx="2"/>
              </p:cNvCxnSpPr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7" name="Straight Connector 176"/>
              <p:cNvCxnSpPr>
                <a:stCxn id="164" idx="0"/>
                <a:endCxn id="158" idx="2"/>
              </p:cNvCxnSpPr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8" name="Straight Connector 177"/>
              <p:cNvCxnSpPr>
                <a:stCxn id="162" idx="0"/>
                <a:endCxn id="157" idx="2"/>
              </p:cNvCxnSpPr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9" name="Straight Connector 178"/>
              <p:cNvCxnSpPr>
                <a:stCxn id="161" idx="0"/>
                <a:endCxn id="159" idx="2"/>
              </p:cNvCxnSpPr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0" name="Straight Connector 179"/>
              <p:cNvCxnSpPr>
                <a:stCxn id="161" idx="0"/>
                <a:endCxn id="160" idx="2"/>
              </p:cNvCxnSpPr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1" name="Straight Connector 180"/>
              <p:cNvCxnSpPr>
                <a:stCxn id="163" idx="0"/>
                <a:endCxn id="157" idx="2"/>
              </p:cNvCxnSpPr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2" name="Straight Connector 181"/>
              <p:cNvCxnSpPr>
                <a:stCxn id="164" idx="0"/>
                <a:endCxn id="159" idx="2"/>
              </p:cNvCxnSpPr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3" name="Straight Connector 182"/>
              <p:cNvCxnSpPr>
                <a:stCxn id="164" idx="0"/>
                <a:endCxn id="160" idx="2"/>
              </p:cNvCxnSpPr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4" name="Straight Connector 183"/>
              <p:cNvCxnSpPr>
                <a:stCxn id="164" idx="0"/>
                <a:endCxn id="157" idx="2"/>
              </p:cNvCxnSpPr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5" name="Straight Connector 184"/>
              <p:cNvCxnSpPr>
                <a:stCxn id="162" idx="0"/>
                <a:endCxn id="159" idx="2"/>
              </p:cNvCxnSpPr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6" name="Straight Connector 185"/>
              <p:cNvCxnSpPr>
                <a:stCxn id="162" idx="0"/>
                <a:endCxn id="160" idx="2"/>
              </p:cNvCxnSpPr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7" name="Straight Connector 186"/>
              <p:cNvCxnSpPr>
                <a:stCxn id="163" idx="0"/>
                <a:endCxn id="159" idx="2"/>
              </p:cNvCxnSpPr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8" name="Straight Connector 187"/>
              <p:cNvCxnSpPr>
                <a:stCxn id="163" idx="0"/>
                <a:endCxn id="160" idx="2"/>
              </p:cNvCxnSpPr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55" name="Picture 154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156" name="Picture 155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189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631" y="3771780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666" y="3844352"/>
            <a:ext cx="316323" cy="3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792" y="3784656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Rounded Rectangle 191"/>
          <p:cNvSpPr/>
          <p:nvPr/>
        </p:nvSpPr>
        <p:spPr>
          <a:xfrm>
            <a:off x="5022049" y="2790258"/>
            <a:ext cx="3035303" cy="137526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35" tIns="60917" rIns="121835" bIns="60917" rtlCol="0" anchor="ctr"/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5074383" y="2914541"/>
            <a:ext cx="2847894" cy="817651"/>
            <a:chOff x="1131348" y="3139529"/>
            <a:chExt cx="2847894" cy="1090201"/>
          </a:xfrm>
        </p:grpSpPr>
        <p:grpSp>
          <p:nvGrpSpPr>
            <p:cNvPr id="194" name="Group 193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197" name="Picture 196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98" name="Picture 197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99" name="Picture 198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200" name="Picture 199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201" name="Picture 200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202" name="Picture 20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203" name="Picture 20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204" name="Picture 203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205" name="Straight Connector 204"/>
              <p:cNvCxnSpPr>
                <a:endCxn id="197" idx="2"/>
              </p:cNvCxnSpPr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6" name="Straight Connector 205"/>
              <p:cNvCxnSpPr>
                <a:endCxn id="198" idx="2"/>
              </p:cNvCxnSpPr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7" name="Straight Connector 206"/>
              <p:cNvCxnSpPr>
                <a:endCxn id="199" idx="2"/>
              </p:cNvCxnSpPr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8" name="Straight Connector 207"/>
              <p:cNvCxnSpPr>
                <a:endCxn id="200" idx="2"/>
              </p:cNvCxnSpPr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9" name="Straight Connector 208"/>
              <p:cNvCxnSpPr>
                <a:endCxn id="197" idx="2"/>
              </p:cNvCxnSpPr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0" name="Straight Connector 209"/>
              <p:cNvCxnSpPr>
                <a:endCxn id="198" idx="2"/>
              </p:cNvCxnSpPr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1" name="Straight Connector 210"/>
              <p:cNvCxnSpPr>
                <a:endCxn id="199" idx="2"/>
              </p:cNvCxnSpPr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2" name="Straight Connector 211"/>
              <p:cNvCxnSpPr>
                <a:endCxn id="200" idx="2"/>
              </p:cNvCxnSpPr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3" name="Straight Connector 212"/>
              <p:cNvCxnSpPr>
                <a:stCxn id="201" idx="0"/>
                <a:endCxn id="197" idx="2"/>
              </p:cNvCxnSpPr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4" name="Straight Connector 213"/>
              <p:cNvCxnSpPr>
                <a:stCxn id="201" idx="0"/>
                <a:endCxn id="198" idx="2"/>
              </p:cNvCxnSpPr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5" name="Straight Connector 214"/>
              <p:cNvCxnSpPr>
                <a:stCxn id="202" idx="0"/>
                <a:endCxn id="198" idx="2"/>
              </p:cNvCxnSpPr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6" name="Straight Connector 215"/>
              <p:cNvCxnSpPr>
                <a:stCxn id="203" idx="0"/>
                <a:endCxn id="198" idx="2"/>
              </p:cNvCxnSpPr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7" name="Straight Connector 216"/>
              <p:cNvCxnSpPr>
                <a:stCxn id="204" idx="0"/>
                <a:endCxn id="198" idx="2"/>
              </p:cNvCxnSpPr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8" name="Straight Connector 217"/>
              <p:cNvCxnSpPr>
                <a:stCxn id="202" idx="0"/>
                <a:endCxn id="197" idx="2"/>
              </p:cNvCxnSpPr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9" name="Straight Connector 218"/>
              <p:cNvCxnSpPr>
                <a:stCxn id="201" idx="0"/>
                <a:endCxn id="199" idx="2"/>
              </p:cNvCxnSpPr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0" name="Straight Connector 219"/>
              <p:cNvCxnSpPr>
                <a:stCxn id="201" idx="0"/>
                <a:endCxn id="200" idx="2"/>
              </p:cNvCxnSpPr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1" name="Straight Connector 220"/>
              <p:cNvCxnSpPr>
                <a:stCxn id="203" idx="0"/>
                <a:endCxn id="197" idx="2"/>
              </p:cNvCxnSpPr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2" name="Straight Connector 221"/>
              <p:cNvCxnSpPr>
                <a:stCxn id="204" idx="0"/>
                <a:endCxn id="199" idx="2"/>
              </p:cNvCxnSpPr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3" name="Straight Connector 222"/>
              <p:cNvCxnSpPr>
                <a:stCxn id="204" idx="0"/>
                <a:endCxn id="200" idx="2"/>
              </p:cNvCxnSpPr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4" name="Straight Connector 223"/>
              <p:cNvCxnSpPr>
                <a:stCxn id="204" idx="0"/>
                <a:endCxn id="197" idx="2"/>
              </p:cNvCxnSpPr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5" name="Straight Connector 224"/>
              <p:cNvCxnSpPr>
                <a:stCxn id="202" idx="0"/>
                <a:endCxn id="199" idx="2"/>
              </p:cNvCxnSpPr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6" name="Straight Connector 225"/>
              <p:cNvCxnSpPr>
                <a:stCxn id="202" idx="0"/>
                <a:endCxn id="200" idx="2"/>
              </p:cNvCxnSpPr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7" name="Straight Connector 226"/>
              <p:cNvCxnSpPr>
                <a:stCxn id="203" idx="0"/>
                <a:endCxn id="199" idx="2"/>
              </p:cNvCxnSpPr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8" name="Straight Connector 227"/>
              <p:cNvCxnSpPr>
                <a:stCxn id="203" idx="0"/>
                <a:endCxn id="200" idx="2"/>
              </p:cNvCxnSpPr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95" name="Picture 194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196" name="Picture 195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229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882" y="3741374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043" y="3754250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Cloud 230"/>
          <p:cNvSpPr/>
          <p:nvPr/>
        </p:nvSpPr>
        <p:spPr>
          <a:xfrm>
            <a:off x="2565110" y="2084513"/>
            <a:ext cx="3792243" cy="482915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676767"/>
                </a:solidFill>
                <a:latin typeface="Arial" charset="0"/>
                <a:ea typeface="MS PGothic" charset="0"/>
                <a:cs typeface="MS PGothic" charset="0"/>
              </a:rPr>
              <a:t>      IP Network</a:t>
            </a:r>
            <a:endParaRPr lang="en-US" sz="1400" kern="0" dirty="0">
              <a:solidFill>
                <a:srgbClr val="676767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flipV="1">
            <a:off x="3245710" y="2567428"/>
            <a:ext cx="188781" cy="377519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3" name="Straight Connector 232"/>
          <p:cNvCxnSpPr>
            <a:stCxn id="159" idx="0"/>
          </p:cNvCxnSpPr>
          <p:nvPr/>
        </p:nvCxnSpPr>
        <p:spPr>
          <a:xfrm flipV="1">
            <a:off x="2706797" y="2567428"/>
            <a:ext cx="727694" cy="382263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4" name="Straight Connector 233"/>
          <p:cNvCxnSpPr>
            <a:stCxn id="158" idx="0"/>
          </p:cNvCxnSpPr>
          <p:nvPr/>
        </p:nvCxnSpPr>
        <p:spPr>
          <a:xfrm flipV="1">
            <a:off x="2178548" y="2567428"/>
            <a:ext cx="1255943" cy="382263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5" name="Straight Connector 234"/>
          <p:cNvCxnSpPr>
            <a:stCxn id="157" idx="0"/>
          </p:cNvCxnSpPr>
          <p:nvPr/>
        </p:nvCxnSpPr>
        <p:spPr>
          <a:xfrm flipV="1">
            <a:off x="1650299" y="2567428"/>
            <a:ext cx="1784192" cy="377519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6" name="Straight Connector 235"/>
          <p:cNvCxnSpPr>
            <a:stCxn id="157" idx="0"/>
          </p:cNvCxnSpPr>
          <p:nvPr/>
        </p:nvCxnSpPr>
        <p:spPr>
          <a:xfrm flipV="1">
            <a:off x="1650299" y="2572134"/>
            <a:ext cx="1032165" cy="372813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7" name="Straight Connector 236"/>
          <p:cNvCxnSpPr>
            <a:stCxn id="158" idx="0"/>
          </p:cNvCxnSpPr>
          <p:nvPr/>
        </p:nvCxnSpPr>
        <p:spPr>
          <a:xfrm flipV="1">
            <a:off x="2178548" y="2572134"/>
            <a:ext cx="503916" cy="377557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8" name="Straight Connector 237"/>
          <p:cNvCxnSpPr/>
          <p:nvPr/>
        </p:nvCxnSpPr>
        <p:spPr>
          <a:xfrm flipH="1" flipV="1">
            <a:off x="2682464" y="2572134"/>
            <a:ext cx="34997" cy="351404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39" name="Straight Connector 238"/>
          <p:cNvCxnSpPr>
            <a:stCxn id="160" idx="0"/>
          </p:cNvCxnSpPr>
          <p:nvPr/>
        </p:nvCxnSpPr>
        <p:spPr>
          <a:xfrm flipH="1" flipV="1">
            <a:off x="2682464" y="2572134"/>
            <a:ext cx="552581" cy="372813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0" name="Straight Connector 239"/>
          <p:cNvCxnSpPr>
            <a:stCxn id="197" idx="0"/>
          </p:cNvCxnSpPr>
          <p:nvPr/>
        </p:nvCxnSpPr>
        <p:spPr>
          <a:xfrm flipH="1" flipV="1">
            <a:off x="5490771" y="2550611"/>
            <a:ext cx="223779" cy="363930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1" name="Straight Connector 240"/>
          <p:cNvCxnSpPr>
            <a:endCxn id="198" idx="0"/>
          </p:cNvCxnSpPr>
          <p:nvPr/>
        </p:nvCxnSpPr>
        <p:spPr>
          <a:xfrm>
            <a:off x="5499917" y="2555355"/>
            <a:ext cx="742882" cy="363930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2" name="Straight Connector 241"/>
          <p:cNvCxnSpPr>
            <a:endCxn id="199" idx="0"/>
          </p:cNvCxnSpPr>
          <p:nvPr/>
        </p:nvCxnSpPr>
        <p:spPr>
          <a:xfrm>
            <a:off x="5513202" y="2546919"/>
            <a:ext cx="1257846" cy="372366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3" name="Straight Connector 242"/>
          <p:cNvCxnSpPr>
            <a:endCxn id="200" idx="0"/>
          </p:cNvCxnSpPr>
          <p:nvPr/>
        </p:nvCxnSpPr>
        <p:spPr>
          <a:xfrm>
            <a:off x="5490771" y="2550611"/>
            <a:ext cx="1808525" cy="363930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4" name="Straight Connector 243"/>
          <p:cNvCxnSpPr>
            <a:stCxn id="197" idx="0"/>
          </p:cNvCxnSpPr>
          <p:nvPr/>
        </p:nvCxnSpPr>
        <p:spPr>
          <a:xfrm flipV="1">
            <a:off x="5714550" y="2545905"/>
            <a:ext cx="528248" cy="368636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5" name="Straight Connector 244"/>
          <p:cNvCxnSpPr/>
          <p:nvPr/>
        </p:nvCxnSpPr>
        <p:spPr>
          <a:xfrm flipV="1">
            <a:off x="6204903" y="2545905"/>
            <a:ext cx="37895" cy="358482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6" name="Straight Connector 245"/>
          <p:cNvCxnSpPr>
            <a:stCxn id="199" idx="0"/>
          </p:cNvCxnSpPr>
          <p:nvPr/>
        </p:nvCxnSpPr>
        <p:spPr>
          <a:xfrm flipH="1" flipV="1">
            <a:off x="6242798" y="2545905"/>
            <a:ext cx="528250" cy="373380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7" name="Straight Connector 246"/>
          <p:cNvCxnSpPr/>
          <p:nvPr/>
        </p:nvCxnSpPr>
        <p:spPr>
          <a:xfrm>
            <a:off x="6242798" y="2545905"/>
            <a:ext cx="1065644" cy="363226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/>
        </p:spPr>
      </p:cxnSp>
      <p:cxnSp>
        <p:nvCxnSpPr>
          <p:cNvPr id="248" name="Straight Arrow Connector 247"/>
          <p:cNvCxnSpPr/>
          <p:nvPr/>
        </p:nvCxnSpPr>
        <p:spPr>
          <a:xfrm flipH="1" flipV="1">
            <a:off x="3471276" y="4215976"/>
            <a:ext cx="528848" cy="334907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50" name="Rectangle 249"/>
          <p:cNvSpPr/>
          <p:nvPr/>
        </p:nvSpPr>
        <p:spPr>
          <a:xfrm>
            <a:off x="2833965" y="1691347"/>
            <a:ext cx="804333" cy="30035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algn="ctr" defTabSz="6093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Arial"/>
                <a:ea typeface="Apple LiGothic Medium"/>
                <a:cs typeface="Arial"/>
              </a:rPr>
              <a:t>VTEP IP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634740" y="1691347"/>
            <a:ext cx="764655" cy="29167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algn="ctr" defTabSz="6093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Arial"/>
                <a:ea typeface="Apple LiGothic Medium"/>
                <a:cs typeface="Arial"/>
              </a:rPr>
              <a:t>VNID</a:t>
            </a:r>
            <a:endParaRPr lang="en-US" sz="1000" b="1" kern="0" dirty="0">
              <a:solidFill>
                <a:prstClr val="black"/>
              </a:solidFill>
              <a:latin typeface="Arial"/>
              <a:ea typeface="Apple LiGothic Medium"/>
              <a:cs typeface="Arial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099113" y="1691472"/>
            <a:ext cx="1037178" cy="29167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algn="ctr" defTabSz="6093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/>
                <a:ea typeface="Apple LiGothic Medium"/>
                <a:cs typeface="Arial"/>
              </a:rPr>
              <a:t>Tenant Packet</a:t>
            </a:r>
          </a:p>
        </p:txBody>
      </p:sp>
      <p:cxnSp>
        <p:nvCxnSpPr>
          <p:cNvPr id="253" name="Straight Arrow Connector 252"/>
          <p:cNvCxnSpPr>
            <a:stCxn id="279" idx="3"/>
            <a:endCxn id="251" idx="0"/>
          </p:cNvCxnSpPr>
          <p:nvPr/>
        </p:nvCxnSpPr>
        <p:spPr>
          <a:xfrm>
            <a:off x="3470581" y="1325398"/>
            <a:ext cx="546487" cy="365949"/>
          </a:xfrm>
          <a:prstGeom prst="straightConnector1">
            <a:avLst/>
          </a:prstGeom>
          <a:noFill/>
          <a:ln w="25400" cap="flat" cmpd="sng" algn="ctr">
            <a:solidFill>
              <a:srgbClr val="37375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4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188" y="3793158"/>
            <a:ext cx="316323" cy="3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5" name="Straight Arrow Connector 254"/>
          <p:cNvCxnSpPr/>
          <p:nvPr/>
        </p:nvCxnSpPr>
        <p:spPr>
          <a:xfrm flipV="1">
            <a:off x="4796701" y="4215976"/>
            <a:ext cx="450204" cy="345870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56" name="Left-Right Arrow 255"/>
          <p:cNvSpPr/>
          <p:nvPr/>
        </p:nvSpPr>
        <p:spPr>
          <a:xfrm>
            <a:off x="3573526" y="2848679"/>
            <a:ext cx="1794123" cy="382828"/>
          </a:xfrm>
          <a:prstGeom prst="leftRightArrow">
            <a:avLst/>
          </a:prstGeom>
          <a:solidFill>
            <a:srgbClr val="33828D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1809" tIns="60904" rIns="121809" bIns="60904" anchor="ctr"/>
          <a:lstStyle/>
          <a:p>
            <a:pPr algn="ctr" defTabSz="6089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CiscoSansTT Light"/>
                <a:ea typeface="MS PGothic" charset="0"/>
                <a:cs typeface="MS PGothic" charset="0"/>
              </a:rPr>
              <a:t>MP-BGP - EVPN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6700085" y="1761823"/>
            <a:ext cx="1899543" cy="746362"/>
          </a:xfrm>
          <a:prstGeom prst="rect">
            <a:avLst/>
          </a:prstGeom>
          <a:noFill/>
        </p:spPr>
        <p:txBody>
          <a:bodyPr wrap="square" lIns="68583" tIns="34292" rIns="68583" bIns="34292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 Narrow" charset="0"/>
                <a:cs typeface="Arial Narrow" charset="0"/>
              </a:rPr>
              <a:t>No Multicast Requirement in Backbone, Head-End Replication (HER) for any Layer 2 BUM traffic)</a:t>
            </a:r>
            <a:endParaRPr lang="en-US" sz="1100" kern="0" dirty="0">
              <a:solidFill>
                <a:srgbClr val="000000"/>
              </a:solidFill>
              <a:latin typeface="Arial"/>
              <a:ea typeface="Arial Narrow" charset="0"/>
              <a:cs typeface="Arial Narrow" charset="0"/>
            </a:endParaRPr>
          </a:p>
        </p:txBody>
      </p:sp>
      <p:cxnSp>
        <p:nvCxnSpPr>
          <p:cNvPr id="258" name="Straight Arrow Connector 257"/>
          <p:cNvCxnSpPr/>
          <p:nvPr/>
        </p:nvCxnSpPr>
        <p:spPr>
          <a:xfrm flipH="1">
            <a:off x="6073407" y="2057061"/>
            <a:ext cx="652481" cy="134455"/>
          </a:xfrm>
          <a:prstGeom prst="straightConnector1">
            <a:avLst/>
          </a:prstGeom>
          <a:noFill/>
          <a:ln w="12700" cap="flat" cmpd="sng" algn="ctr">
            <a:solidFill>
              <a:srgbClr val="37375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59" name="Group 258"/>
          <p:cNvGrpSpPr/>
          <p:nvPr/>
        </p:nvGrpSpPr>
        <p:grpSpPr>
          <a:xfrm>
            <a:off x="3022391" y="3800043"/>
            <a:ext cx="824200" cy="338706"/>
            <a:chOff x="2397373" y="2905424"/>
            <a:chExt cx="824200" cy="338706"/>
          </a:xfrm>
        </p:grpSpPr>
        <p:grpSp>
          <p:nvGrpSpPr>
            <p:cNvPr id="260" name="Group 25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63" name="Rounded Rectangle 26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6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5" name="Group 264"/>
          <p:cNvGrpSpPr/>
          <p:nvPr/>
        </p:nvGrpSpPr>
        <p:grpSpPr>
          <a:xfrm>
            <a:off x="5133058" y="3779920"/>
            <a:ext cx="824200" cy="338706"/>
            <a:chOff x="2397373" y="2905424"/>
            <a:chExt cx="824200" cy="338706"/>
          </a:xfrm>
        </p:grpSpPr>
        <p:grpSp>
          <p:nvGrpSpPr>
            <p:cNvPr id="266" name="Group 265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69" name="Rounded Rectangle 268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7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2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505" y="2401360"/>
            <a:ext cx="354066" cy="204671"/>
          </a:xfrm>
          <a:prstGeom prst="rect">
            <a:avLst/>
          </a:prstGeom>
          <a:noFill/>
        </p:spPr>
      </p:pic>
      <p:pic>
        <p:nvPicPr>
          <p:cNvPr id="273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459" y="2401360"/>
            <a:ext cx="354066" cy="204671"/>
          </a:xfrm>
          <a:prstGeom prst="rect">
            <a:avLst/>
          </a:prstGeom>
          <a:noFill/>
        </p:spPr>
      </p:pic>
      <p:pic>
        <p:nvPicPr>
          <p:cNvPr id="274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371" y="2405065"/>
            <a:ext cx="354066" cy="204671"/>
          </a:xfrm>
          <a:prstGeom prst="rect">
            <a:avLst/>
          </a:prstGeom>
          <a:noFill/>
        </p:spPr>
      </p:pic>
      <p:pic>
        <p:nvPicPr>
          <p:cNvPr id="275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407" y="2401360"/>
            <a:ext cx="354066" cy="204671"/>
          </a:xfrm>
          <a:prstGeom prst="rect">
            <a:avLst/>
          </a:prstGeom>
          <a:noFill/>
        </p:spPr>
      </p:pic>
      <p:sp>
        <p:nvSpPr>
          <p:cNvPr id="277" name="Rectangle 276"/>
          <p:cNvSpPr/>
          <p:nvPr/>
        </p:nvSpPr>
        <p:spPr>
          <a:xfrm>
            <a:off x="4357347" y="1695157"/>
            <a:ext cx="754518" cy="29167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algn="ctr" defTabSz="6093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Arial"/>
                <a:ea typeface="Apple LiGothic Medium"/>
                <a:cs typeface="Arial"/>
              </a:rPr>
              <a:t>Class-ID</a:t>
            </a:r>
            <a:endParaRPr lang="en-US" sz="1000" b="1" kern="0" dirty="0">
              <a:solidFill>
                <a:prstClr val="black"/>
              </a:solidFill>
              <a:latin typeface="Arial"/>
              <a:ea typeface="Apple LiGothic Medium"/>
              <a:cs typeface="Arial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4401183" y="1690391"/>
            <a:ext cx="639016" cy="30001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685800" y="1106106"/>
            <a:ext cx="2784781" cy="43858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 Narrow" charset="0"/>
                <a:cs typeface="Arial Narrow" charset="0"/>
              </a:rPr>
              <a:t>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 Narrow" charset="0"/>
                <a:cs typeface="Arial Narrow" charset="0"/>
              </a:rPr>
              <a:t>information carried across Fabrics (Availability Zones)</a:t>
            </a:r>
          </a:p>
        </p:txBody>
      </p:sp>
      <p:cxnSp>
        <p:nvCxnSpPr>
          <p:cNvPr id="280" name="Straight Arrow Connector 279"/>
          <p:cNvCxnSpPr>
            <a:stCxn id="282" idx="1"/>
            <a:endCxn id="277" idx="0"/>
          </p:cNvCxnSpPr>
          <p:nvPr/>
        </p:nvCxnSpPr>
        <p:spPr>
          <a:xfrm flipH="1">
            <a:off x="4734606" y="1325398"/>
            <a:ext cx="537732" cy="369759"/>
          </a:xfrm>
          <a:prstGeom prst="straightConnector1">
            <a:avLst/>
          </a:prstGeom>
          <a:noFill/>
          <a:ln w="25400" cap="flat" cmpd="sng" algn="ctr">
            <a:solidFill>
              <a:srgbClr val="37375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2" name="TextBox 281"/>
          <p:cNvSpPr txBox="1"/>
          <p:nvPr/>
        </p:nvSpPr>
        <p:spPr>
          <a:xfrm>
            <a:off x="5272338" y="1106106"/>
            <a:ext cx="2814874" cy="43858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 Narrow" charset="0"/>
                <a:cs typeface="Arial Narrow" charset="0"/>
              </a:rPr>
              <a:t>Identity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 Narrow" charset="0"/>
                <a:cs typeface="Arial Narrow" charset="0"/>
              </a:rPr>
              <a:t>information carried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 Narrow" charset="0"/>
                <a:cs typeface="Arial Narrow" charset="0"/>
              </a:rPr>
              <a:t>across Fabrics (Availability Zones)</a:t>
            </a:r>
            <a:endParaRPr lang="en-US" sz="1200" kern="0" dirty="0">
              <a:solidFill>
                <a:srgbClr val="000000"/>
              </a:solidFill>
              <a:latin typeface="Arial"/>
              <a:ea typeface="Arial Narrow" charset="0"/>
              <a:cs typeface="Arial Narrow" charset="0"/>
            </a:endParaRPr>
          </a:p>
        </p:txBody>
      </p:sp>
      <p:sp>
        <p:nvSpPr>
          <p:cNvPr id="283" name="Freeform 282"/>
          <p:cNvSpPr/>
          <p:nvPr/>
        </p:nvSpPr>
        <p:spPr>
          <a:xfrm>
            <a:off x="1753419" y="3088968"/>
            <a:ext cx="401484" cy="614516"/>
          </a:xfrm>
          <a:custGeom>
            <a:avLst/>
            <a:gdLst>
              <a:gd name="connsiteX0" fmla="*/ 0 w 401484"/>
              <a:gd name="connsiteY0" fmla="*/ 614516 h 614516"/>
              <a:gd name="connsiteX1" fmla="*/ 221226 w 401484"/>
              <a:gd name="connsiteY1" fmla="*/ 303161 h 614516"/>
              <a:gd name="connsiteX2" fmla="*/ 401484 w 401484"/>
              <a:gd name="connsiteY2" fmla="*/ 0 h 61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84" h="614516">
                <a:moveTo>
                  <a:pt x="0" y="614516"/>
                </a:moveTo>
                <a:cubicBezTo>
                  <a:pt x="77156" y="510048"/>
                  <a:pt x="154312" y="405580"/>
                  <a:pt x="221226" y="303161"/>
                </a:cubicBezTo>
                <a:cubicBezTo>
                  <a:pt x="288140" y="200742"/>
                  <a:pt x="401484" y="0"/>
                  <a:pt x="401484" y="0"/>
                </a:cubicBezTo>
              </a:path>
            </a:pathLst>
          </a:custGeom>
          <a:noFill/>
          <a:ln w="25400" cap="flat" cmpd="sng" algn="ctr">
            <a:solidFill>
              <a:srgbClr val="37375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4" name="Group 283"/>
          <p:cNvGrpSpPr/>
          <p:nvPr/>
        </p:nvGrpSpPr>
        <p:grpSpPr>
          <a:xfrm>
            <a:off x="2106775" y="2990729"/>
            <a:ext cx="156742" cy="147313"/>
            <a:chOff x="6391352" y="2442150"/>
            <a:chExt cx="1275036" cy="1275036"/>
          </a:xfrm>
        </p:grpSpPr>
        <p:sp>
          <p:nvSpPr>
            <p:cNvPr id="285" name="Oval 284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86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sp>
        <p:nvSpPr>
          <p:cNvPr id="287" name="Freeform 286"/>
          <p:cNvSpPr/>
          <p:nvPr/>
        </p:nvSpPr>
        <p:spPr>
          <a:xfrm>
            <a:off x="2195871" y="2262507"/>
            <a:ext cx="4621161" cy="777299"/>
          </a:xfrm>
          <a:custGeom>
            <a:avLst/>
            <a:gdLst>
              <a:gd name="connsiteX0" fmla="*/ 0 w 4621161"/>
              <a:gd name="connsiteY0" fmla="*/ 728138 h 777299"/>
              <a:gd name="connsiteX1" fmla="*/ 327742 w 4621161"/>
              <a:gd name="connsiteY1" fmla="*/ 424977 h 777299"/>
              <a:gd name="connsiteX2" fmla="*/ 655484 w 4621161"/>
              <a:gd name="connsiteY2" fmla="*/ 236525 h 777299"/>
              <a:gd name="connsiteX3" fmla="*/ 1778000 w 4621161"/>
              <a:gd name="connsiteY3" fmla="*/ 31687 h 777299"/>
              <a:gd name="connsiteX4" fmla="*/ 2441677 w 4621161"/>
              <a:gd name="connsiteY4" fmla="*/ 7106 h 777299"/>
              <a:gd name="connsiteX5" fmla="*/ 3523226 w 4621161"/>
              <a:gd name="connsiteY5" fmla="*/ 97235 h 777299"/>
              <a:gd name="connsiteX6" fmla="*/ 3941097 w 4621161"/>
              <a:gd name="connsiteY6" fmla="*/ 228332 h 777299"/>
              <a:gd name="connsiteX7" fmla="*/ 4473677 w 4621161"/>
              <a:gd name="connsiteY7" fmla="*/ 629816 h 777299"/>
              <a:gd name="connsiteX8" fmla="*/ 4621161 w 4621161"/>
              <a:gd name="connsiteY8" fmla="*/ 77729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1161" h="777299">
                <a:moveTo>
                  <a:pt x="0" y="728138"/>
                </a:moveTo>
                <a:cubicBezTo>
                  <a:pt x="109247" y="617525"/>
                  <a:pt x="218495" y="506912"/>
                  <a:pt x="327742" y="424977"/>
                </a:cubicBezTo>
                <a:cubicBezTo>
                  <a:pt x="436989" y="343042"/>
                  <a:pt x="413774" y="302073"/>
                  <a:pt x="655484" y="236525"/>
                </a:cubicBezTo>
                <a:cubicBezTo>
                  <a:pt x="897194" y="170977"/>
                  <a:pt x="1480301" y="69924"/>
                  <a:pt x="1778000" y="31687"/>
                </a:cubicBezTo>
                <a:cubicBezTo>
                  <a:pt x="2075699" y="-6550"/>
                  <a:pt x="2150806" y="-3819"/>
                  <a:pt x="2441677" y="7106"/>
                </a:cubicBezTo>
                <a:cubicBezTo>
                  <a:pt x="2732548" y="18031"/>
                  <a:pt x="3273323" y="60364"/>
                  <a:pt x="3523226" y="97235"/>
                </a:cubicBezTo>
                <a:cubicBezTo>
                  <a:pt x="3773129" y="134106"/>
                  <a:pt x="3782688" y="139568"/>
                  <a:pt x="3941097" y="228332"/>
                </a:cubicBezTo>
                <a:cubicBezTo>
                  <a:pt x="4099506" y="317096"/>
                  <a:pt x="4360333" y="538322"/>
                  <a:pt x="4473677" y="629816"/>
                </a:cubicBezTo>
                <a:cubicBezTo>
                  <a:pt x="4587021" y="721310"/>
                  <a:pt x="4621161" y="777299"/>
                  <a:pt x="4621161" y="777299"/>
                </a:cubicBezTo>
              </a:path>
            </a:pathLst>
          </a:custGeom>
          <a:noFill/>
          <a:ln w="25400" cap="flat" cmpd="sng" algn="ctr">
            <a:solidFill>
              <a:srgbClr val="37375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8" name="Group 287"/>
          <p:cNvGrpSpPr/>
          <p:nvPr/>
        </p:nvGrpSpPr>
        <p:grpSpPr>
          <a:xfrm>
            <a:off x="6692677" y="2960031"/>
            <a:ext cx="156742" cy="147313"/>
            <a:chOff x="6391352" y="2442150"/>
            <a:chExt cx="1275036" cy="1275036"/>
          </a:xfrm>
        </p:grpSpPr>
        <p:sp>
          <p:nvSpPr>
            <p:cNvPr id="289" name="Oval 288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90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sp>
        <p:nvSpPr>
          <p:cNvPr id="291" name="Freeform 290"/>
          <p:cNvSpPr/>
          <p:nvPr/>
        </p:nvSpPr>
        <p:spPr>
          <a:xfrm flipH="1">
            <a:off x="6779241" y="3100504"/>
            <a:ext cx="446041" cy="596604"/>
          </a:xfrm>
          <a:custGeom>
            <a:avLst/>
            <a:gdLst>
              <a:gd name="connsiteX0" fmla="*/ 0 w 401484"/>
              <a:gd name="connsiteY0" fmla="*/ 614516 h 614516"/>
              <a:gd name="connsiteX1" fmla="*/ 221226 w 401484"/>
              <a:gd name="connsiteY1" fmla="*/ 303161 h 614516"/>
              <a:gd name="connsiteX2" fmla="*/ 401484 w 401484"/>
              <a:gd name="connsiteY2" fmla="*/ 0 h 61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84" h="614516">
                <a:moveTo>
                  <a:pt x="0" y="614516"/>
                </a:moveTo>
                <a:cubicBezTo>
                  <a:pt x="77156" y="510048"/>
                  <a:pt x="154312" y="405580"/>
                  <a:pt x="221226" y="303161"/>
                </a:cubicBezTo>
                <a:cubicBezTo>
                  <a:pt x="288140" y="200742"/>
                  <a:pt x="401484" y="0"/>
                  <a:pt x="401484" y="0"/>
                </a:cubicBezTo>
              </a:path>
            </a:pathLst>
          </a:custGeom>
          <a:noFill/>
          <a:ln w="25400" cap="flat" cmpd="sng" algn="ctr">
            <a:solidFill>
              <a:srgbClr val="37375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2" name="Group 291"/>
          <p:cNvGrpSpPr/>
          <p:nvPr/>
        </p:nvGrpSpPr>
        <p:grpSpPr>
          <a:xfrm>
            <a:off x="1650299" y="3637343"/>
            <a:ext cx="156742" cy="147313"/>
            <a:chOff x="6391352" y="2442150"/>
            <a:chExt cx="1275036" cy="1275036"/>
          </a:xfrm>
        </p:grpSpPr>
        <p:sp>
          <p:nvSpPr>
            <p:cNvPr id="293" name="Oval 292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94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7161076" y="3632805"/>
            <a:ext cx="156742" cy="147313"/>
            <a:chOff x="6391352" y="2442150"/>
            <a:chExt cx="1275036" cy="1275036"/>
          </a:xfrm>
        </p:grpSpPr>
        <p:sp>
          <p:nvSpPr>
            <p:cNvPr id="296" name="Oval 295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97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sp>
        <p:nvSpPr>
          <p:cNvPr id="298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sz="2400" dirty="0">
                <a:solidFill>
                  <a:schemeClr val="accent6"/>
                </a:solidFill>
                <a:latin typeface="Arial"/>
              </a:rPr>
              <a:t>ACI Multi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-Site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>
                <a:solidFill>
                  <a:schemeClr val="accent6"/>
                </a:solidFill>
              </a:rPr>
              <a:t>Network and Identity Extended between Fabrics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3753645" y="1686641"/>
            <a:ext cx="533400" cy="30001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64" y="4612304"/>
            <a:ext cx="972661" cy="3829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960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159" name="Left-Right Arrow 158"/>
          <p:cNvSpPr/>
          <p:nvPr/>
        </p:nvSpPr>
        <p:spPr>
          <a:xfrm>
            <a:off x="3419567" y="3050866"/>
            <a:ext cx="2066743" cy="435839"/>
          </a:xfrm>
          <a:prstGeom prst="leftRightArrow">
            <a:avLst>
              <a:gd name="adj1" fmla="val 50000"/>
              <a:gd name="adj2" fmla="val 44915"/>
            </a:avLst>
          </a:prstGeom>
          <a:solidFill>
            <a:srgbClr val="8EBCDC"/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62" tIns="34282" rIns="68562" bIns="34282" rtlCol="0" anchor="ctr"/>
          <a:lstStyle/>
          <a:p>
            <a:pPr marL="0" marR="0" lvl="0" indent="0" algn="ctr" defTabSz="45694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Site to Site VTEP traffic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(VTEPs, VNID and Class-ID are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mapped on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spine)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676767">
                  <a:lumMod val="50000"/>
                </a:srgb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60" name="Left-Right Arrow 159"/>
          <p:cNvSpPr/>
          <p:nvPr/>
        </p:nvSpPr>
        <p:spPr>
          <a:xfrm>
            <a:off x="481898" y="3264917"/>
            <a:ext cx="2961716" cy="435839"/>
          </a:xfrm>
          <a:prstGeom prst="leftRightArrow">
            <a:avLst>
              <a:gd name="adj1" fmla="val 50000"/>
              <a:gd name="adj2" fmla="val 44915"/>
            </a:avLst>
          </a:prstGeom>
          <a:solidFill>
            <a:srgbClr val="8EBCDC"/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62" tIns="34282" rIns="68562" bIns="34282" rtlCol="0" anchor="ctr"/>
          <a:lstStyle/>
          <a:p>
            <a:pPr marL="0" marR="0" lvl="0" indent="0" algn="ctr" defTabSz="45694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Leaf to Leaf VTEP,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Class-ID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is local to the Fabric</a:t>
            </a:r>
          </a:p>
        </p:txBody>
      </p:sp>
      <p:sp>
        <p:nvSpPr>
          <p:cNvPr id="161" name="Left-Right Arrow 160"/>
          <p:cNvSpPr/>
          <p:nvPr/>
        </p:nvSpPr>
        <p:spPr>
          <a:xfrm>
            <a:off x="5480325" y="3193464"/>
            <a:ext cx="3031052" cy="435839"/>
          </a:xfrm>
          <a:prstGeom prst="leftRightArrow">
            <a:avLst>
              <a:gd name="adj1" fmla="val 50000"/>
              <a:gd name="adj2" fmla="val 44915"/>
            </a:avLst>
          </a:prstGeom>
          <a:solidFill>
            <a:srgbClr val="8EBCDC"/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62" tIns="34282" rIns="68562" bIns="34282" rtlCol="0" anchor="ctr"/>
          <a:lstStyle/>
          <a:p>
            <a:pPr marL="0" marR="0" lvl="0" indent="0" algn="ctr" defTabSz="45694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Leaf to Leaf VTEP,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Class-ID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7676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is local to the Fabric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398434" y="3603734"/>
            <a:ext cx="2648762" cy="263661"/>
            <a:chOff x="3706082" y="4577590"/>
            <a:chExt cx="5767012" cy="392340"/>
          </a:xfrm>
        </p:grpSpPr>
        <p:sp>
          <p:nvSpPr>
            <p:cNvPr id="163" name="Rectangle 162"/>
            <p:cNvSpPr/>
            <p:nvPr/>
          </p:nvSpPr>
          <p:spPr>
            <a:xfrm>
              <a:off x="3706082" y="4588930"/>
              <a:ext cx="1117309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VTEP IP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839127" y="4577590"/>
              <a:ext cx="1372962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Class-ID</a:t>
              </a: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00747" y="4577753"/>
              <a:ext cx="2272347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Tenant Packet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810267" y="4582841"/>
              <a:ext cx="1117309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VNID</a:t>
              </a: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1371599" y="4250324"/>
            <a:ext cx="7237463" cy="630853"/>
          </a:xfrm>
          <a:prstGeom prst="rect">
            <a:avLst/>
          </a:prstGeom>
          <a:solidFill>
            <a:srgbClr val="FFFFFF"/>
          </a:solidFill>
        </p:spPr>
        <p:txBody>
          <a:bodyPr wrap="square" lIns="91352" tIns="45676" rIns="91352" bIns="45676" rtlCol="0">
            <a:spAutoFit/>
          </a:bodyPr>
          <a:lstStyle/>
          <a:p>
            <a:pPr marL="173038" marR="0" lvl="0" indent="-173038" defTabSz="4567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Narrow"/>
              </a:rPr>
              <a:t>Maintain separate name spaces with ID translation performed on the spine nodes</a:t>
            </a:r>
          </a:p>
          <a:p>
            <a:pPr marL="173038" marR="0" lvl="0" indent="-173038" defTabSz="45677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Narrow"/>
              </a:rPr>
              <a:t>Requires specific HW on the spine to support for this functionality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charset="0"/>
              <a:ea typeface="ＭＳ Ｐゴシック" charset="0"/>
              <a:cs typeface="Arial Narrow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566991" y="3767138"/>
            <a:ext cx="2648762" cy="263661"/>
            <a:chOff x="3706082" y="4577590"/>
            <a:chExt cx="5767012" cy="392340"/>
          </a:xfrm>
        </p:grpSpPr>
        <p:sp>
          <p:nvSpPr>
            <p:cNvPr id="169" name="Rectangle 168"/>
            <p:cNvSpPr/>
            <p:nvPr/>
          </p:nvSpPr>
          <p:spPr>
            <a:xfrm>
              <a:off x="3706082" y="4588930"/>
              <a:ext cx="1117309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VTEP IP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839127" y="4577590"/>
              <a:ext cx="1372962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Class-ID</a:t>
              </a: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200747" y="4577753"/>
              <a:ext cx="2272347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Tenant Packet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810267" y="4582841"/>
              <a:ext cx="1117309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VNID</a:t>
              </a: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212995" y="3826061"/>
            <a:ext cx="2648762" cy="263661"/>
            <a:chOff x="3706082" y="4577590"/>
            <a:chExt cx="5767012" cy="392340"/>
          </a:xfrm>
        </p:grpSpPr>
        <p:sp>
          <p:nvSpPr>
            <p:cNvPr id="174" name="Rectangle 173"/>
            <p:cNvSpPr/>
            <p:nvPr/>
          </p:nvSpPr>
          <p:spPr>
            <a:xfrm>
              <a:off x="3706082" y="4588930"/>
              <a:ext cx="1117309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VTEP IP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39127" y="4577590"/>
              <a:ext cx="1372962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Class-ID</a:t>
              </a: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200747" y="4577753"/>
              <a:ext cx="2272347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Tenant Packet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810267" y="4582841"/>
              <a:ext cx="1117309" cy="381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lIns="91424" tIns="45712" rIns="91424" bIns="45712" rtlCol="0" anchor="ctr"/>
            <a:lstStyle/>
            <a:p>
              <a:pPr marL="0" marR="0" lvl="0" indent="0" algn="ctr" defTabSz="45700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VNID</a:t>
              </a: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8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sz="2400" dirty="0">
                <a:solidFill>
                  <a:schemeClr val="accent6"/>
                </a:solidFill>
                <a:latin typeface="Arial"/>
              </a:rPr>
              <a:t>ACI Multi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-Site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sz="2000" dirty="0" smtClean="0">
                <a:solidFill>
                  <a:schemeClr val="accent6"/>
                </a:solidFill>
                <a:latin typeface="Arial"/>
              </a:rPr>
              <a:t>Namespace Normalization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sp>
        <p:nvSpPr>
          <p:cNvPr id="179" name="Rounded Rectangle 246"/>
          <p:cNvSpPr>
            <a:spLocks noChangeArrowheads="1"/>
          </p:cNvSpPr>
          <p:nvPr/>
        </p:nvSpPr>
        <p:spPr bwMode="auto">
          <a:xfrm>
            <a:off x="5491163" y="1429190"/>
            <a:ext cx="2913062" cy="1836737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4555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Apple LiGothic Medium" charset="0"/>
            </a:endParaRPr>
          </a:p>
        </p:txBody>
      </p:sp>
      <p:sp>
        <p:nvSpPr>
          <p:cNvPr id="180" name="Rounded Rectangle 245"/>
          <p:cNvSpPr>
            <a:spLocks noChangeArrowheads="1"/>
          </p:cNvSpPr>
          <p:nvPr/>
        </p:nvSpPr>
        <p:spPr bwMode="auto">
          <a:xfrm>
            <a:off x="538164" y="1425236"/>
            <a:ext cx="2827337" cy="1871662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4555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Apple LiGothic Medium" charset="0"/>
            </a:endParaRPr>
          </a:p>
        </p:txBody>
      </p:sp>
      <p:pic>
        <p:nvPicPr>
          <p:cNvPr id="181" name="Picture 126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52249"/>
            <a:ext cx="3190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27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1657011"/>
            <a:ext cx="3190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8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657011"/>
            <a:ext cx="3190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29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652249"/>
            <a:ext cx="319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3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2517437"/>
            <a:ext cx="4000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131" descr="ToR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519024"/>
            <a:ext cx="40163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32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2517437"/>
            <a:ext cx="401637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33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519024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9" name="Straight Connector 188"/>
          <p:cNvCxnSpPr>
            <a:endCxn id="181" idx="2"/>
          </p:cNvCxnSpPr>
          <p:nvPr/>
        </p:nvCxnSpPr>
        <p:spPr>
          <a:xfrm flipV="1">
            <a:off x="863600" y="1987212"/>
            <a:ext cx="400050" cy="530225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0" name="Straight Connector 189"/>
          <p:cNvCxnSpPr>
            <a:endCxn id="182" idx="2"/>
          </p:cNvCxnSpPr>
          <p:nvPr/>
        </p:nvCxnSpPr>
        <p:spPr>
          <a:xfrm flipV="1">
            <a:off x="863600" y="1991974"/>
            <a:ext cx="896938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1" name="Straight Connector 190"/>
          <p:cNvCxnSpPr>
            <a:endCxn id="183" idx="2"/>
          </p:cNvCxnSpPr>
          <p:nvPr/>
        </p:nvCxnSpPr>
        <p:spPr>
          <a:xfrm flipV="1">
            <a:off x="863601" y="1991974"/>
            <a:ext cx="1393825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2" name="Straight Connector 191"/>
          <p:cNvCxnSpPr>
            <a:endCxn id="184" idx="2"/>
          </p:cNvCxnSpPr>
          <p:nvPr/>
        </p:nvCxnSpPr>
        <p:spPr>
          <a:xfrm flipV="1">
            <a:off x="863601" y="1987212"/>
            <a:ext cx="1890713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3" name="Straight Connector 192"/>
          <p:cNvCxnSpPr>
            <a:endCxn id="181" idx="2"/>
          </p:cNvCxnSpPr>
          <p:nvPr/>
        </p:nvCxnSpPr>
        <p:spPr>
          <a:xfrm flipH="1" flipV="1">
            <a:off x="1263651" y="1987212"/>
            <a:ext cx="55563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4" name="Straight Connector 193"/>
          <p:cNvCxnSpPr>
            <a:endCxn id="182" idx="2"/>
          </p:cNvCxnSpPr>
          <p:nvPr/>
        </p:nvCxnSpPr>
        <p:spPr>
          <a:xfrm flipV="1">
            <a:off x="1319213" y="1991974"/>
            <a:ext cx="441325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5" name="Straight Connector 194"/>
          <p:cNvCxnSpPr>
            <a:endCxn id="183" idx="2"/>
          </p:cNvCxnSpPr>
          <p:nvPr/>
        </p:nvCxnSpPr>
        <p:spPr>
          <a:xfrm flipV="1">
            <a:off x="1319213" y="1991974"/>
            <a:ext cx="938212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6" name="Straight Connector 195"/>
          <p:cNvCxnSpPr>
            <a:endCxn id="184" idx="2"/>
          </p:cNvCxnSpPr>
          <p:nvPr/>
        </p:nvCxnSpPr>
        <p:spPr>
          <a:xfrm flipV="1">
            <a:off x="1319213" y="1987212"/>
            <a:ext cx="1435100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7" name="Straight Connector 196"/>
          <p:cNvCxnSpPr>
            <a:stCxn id="185" idx="0"/>
            <a:endCxn id="181" idx="2"/>
          </p:cNvCxnSpPr>
          <p:nvPr/>
        </p:nvCxnSpPr>
        <p:spPr>
          <a:xfrm flipH="1" flipV="1">
            <a:off x="1263651" y="1987212"/>
            <a:ext cx="511175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8" name="Straight Connector 197"/>
          <p:cNvCxnSpPr>
            <a:stCxn id="185" idx="0"/>
            <a:endCxn id="182" idx="2"/>
          </p:cNvCxnSpPr>
          <p:nvPr/>
        </p:nvCxnSpPr>
        <p:spPr>
          <a:xfrm flipH="1" flipV="1">
            <a:off x="1760539" y="1991974"/>
            <a:ext cx="14287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9" name="Straight Connector 198"/>
          <p:cNvCxnSpPr>
            <a:stCxn id="186" idx="0"/>
            <a:endCxn id="182" idx="2"/>
          </p:cNvCxnSpPr>
          <p:nvPr/>
        </p:nvCxnSpPr>
        <p:spPr>
          <a:xfrm flipH="1" flipV="1">
            <a:off x="1760538" y="1991974"/>
            <a:ext cx="469900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0" name="Straight Connector 199"/>
          <p:cNvCxnSpPr>
            <a:stCxn id="187" idx="0"/>
            <a:endCxn id="182" idx="2"/>
          </p:cNvCxnSpPr>
          <p:nvPr/>
        </p:nvCxnSpPr>
        <p:spPr>
          <a:xfrm flipH="1" flipV="1">
            <a:off x="1760539" y="1991974"/>
            <a:ext cx="923925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1" name="Straight Connector 200"/>
          <p:cNvCxnSpPr>
            <a:stCxn id="188" idx="0"/>
            <a:endCxn id="182" idx="2"/>
          </p:cNvCxnSpPr>
          <p:nvPr/>
        </p:nvCxnSpPr>
        <p:spPr>
          <a:xfrm flipH="1" flipV="1">
            <a:off x="1760538" y="1991974"/>
            <a:ext cx="1379537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2" name="Straight Connector 201"/>
          <p:cNvCxnSpPr>
            <a:stCxn id="186" idx="0"/>
            <a:endCxn id="181" idx="2"/>
          </p:cNvCxnSpPr>
          <p:nvPr/>
        </p:nvCxnSpPr>
        <p:spPr>
          <a:xfrm flipH="1" flipV="1">
            <a:off x="1263650" y="1987212"/>
            <a:ext cx="966788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Straight Connector 202"/>
          <p:cNvCxnSpPr>
            <a:stCxn id="185" idx="0"/>
            <a:endCxn id="183" idx="2"/>
          </p:cNvCxnSpPr>
          <p:nvPr/>
        </p:nvCxnSpPr>
        <p:spPr>
          <a:xfrm flipV="1">
            <a:off x="1774825" y="1991974"/>
            <a:ext cx="482600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Straight Connector 203"/>
          <p:cNvCxnSpPr>
            <a:stCxn id="185" idx="0"/>
            <a:endCxn id="184" idx="2"/>
          </p:cNvCxnSpPr>
          <p:nvPr/>
        </p:nvCxnSpPr>
        <p:spPr>
          <a:xfrm flipV="1">
            <a:off x="1774825" y="1987212"/>
            <a:ext cx="979488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Straight Connector 204"/>
          <p:cNvCxnSpPr>
            <a:stCxn id="187" idx="0"/>
            <a:endCxn id="181" idx="2"/>
          </p:cNvCxnSpPr>
          <p:nvPr/>
        </p:nvCxnSpPr>
        <p:spPr>
          <a:xfrm flipH="1" flipV="1">
            <a:off x="1263651" y="1987212"/>
            <a:ext cx="1420813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Straight Connector 205"/>
          <p:cNvCxnSpPr>
            <a:stCxn id="188" idx="0"/>
            <a:endCxn id="183" idx="2"/>
          </p:cNvCxnSpPr>
          <p:nvPr/>
        </p:nvCxnSpPr>
        <p:spPr>
          <a:xfrm flipH="1" flipV="1">
            <a:off x="2257425" y="1991974"/>
            <a:ext cx="882650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7" name="Straight Connector 206"/>
          <p:cNvCxnSpPr>
            <a:stCxn id="188" idx="0"/>
            <a:endCxn id="184" idx="2"/>
          </p:cNvCxnSpPr>
          <p:nvPr/>
        </p:nvCxnSpPr>
        <p:spPr>
          <a:xfrm flipH="1" flipV="1">
            <a:off x="2754313" y="1987212"/>
            <a:ext cx="385762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8" name="Straight Connector 207"/>
          <p:cNvCxnSpPr>
            <a:stCxn id="188" idx="0"/>
            <a:endCxn id="181" idx="2"/>
          </p:cNvCxnSpPr>
          <p:nvPr/>
        </p:nvCxnSpPr>
        <p:spPr>
          <a:xfrm flipH="1" flipV="1">
            <a:off x="1263651" y="1987212"/>
            <a:ext cx="1876425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9" name="Straight Connector 208"/>
          <p:cNvCxnSpPr>
            <a:stCxn id="186" idx="0"/>
            <a:endCxn id="183" idx="2"/>
          </p:cNvCxnSpPr>
          <p:nvPr/>
        </p:nvCxnSpPr>
        <p:spPr>
          <a:xfrm flipV="1">
            <a:off x="2230439" y="1991974"/>
            <a:ext cx="26987" cy="52705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0" name="Straight Connector 209"/>
          <p:cNvCxnSpPr>
            <a:stCxn id="186" idx="0"/>
            <a:endCxn id="184" idx="2"/>
          </p:cNvCxnSpPr>
          <p:nvPr/>
        </p:nvCxnSpPr>
        <p:spPr>
          <a:xfrm flipV="1">
            <a:off x="2230439" y="1987212"/>
            <a:ext cx="523875" cy="5318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1" name="Straight Connector 210"/>
          <p:cNvCxnSpPr>
            <a:stCxn id="187" idx="0"/>
            <a:endCxn id="183" idx="2"/>
          </p:cNvCxnSpPr>
          <p:nvPr/>
        </p:nvCxnSpPr>
        <p:spPr>
          <a:xfrm flipH="1" flipV="1">
            <a:off x="2257425" y="1991974"/>
            <a:ext cx="427038" cy="52546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2" name="Straight Connector 211"/>
          <p:cNvCxnSpPr>
            <a:stCxn id="187" idx="0"/>
            <a:endCxn id="184" idx="2"/>
          </p:cNvCxnSpPr>
          <p:nvPr/>
        </p:nvCxnSpPr>
        <p:spPr>
          <a:xfrm flipV="1">
            <a:off x="2684463" y="1987212"/>
            <a:ext cx="69850" cy="530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13" name="Picture 158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509499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15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514262"/>
            <a:ext cx="4000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" name="Group 161"/>
          <p:cNvGrpSpPr>
            <a:grpSpLocks/>
          </p:cNvGrpSpPr>
          <p:nvPr/>
        </p:nvGrpSpPr>
        <p:grpSpPr bwMode="auto">
          <a:xfrm>
            <a:off x="5726114" y="1641137"/>
            <a:ext cx="2478087" cy="931862"/>
            <a:chOff x="3980503" y="2090050"/>
            <a:chExt cx="4559300" cy="2260600"/>
          </a:xfrm>
        </p:grpSpPr>
        <p:pic>
          <p:nvPicPr>
            <p:cNvPr id="216" name="Picture 210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003" y="2090050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1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403" y="2103166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2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803" y="2103166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3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03" y="2090050"/>
              <a:ext cx="586434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4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603" y="4192646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5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803" y="4195448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6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003" y="4192646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17" descr="ToR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203" y="4195448"/>
              <a:ext cx="736600" cy="1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4" name="Straight Connector 223"/>
            <p:cNvCxnSpPr>
              <a:endCxn id="216" idx="2"/>
            </p:cNvCxnSpPr>
            <p:nvPr/>
          </p:nvCxnSpPr>
          <p:spPr>
            <a:xfrm flipV="1">
              <a:off x="3980503" y="2902633"/>
              <a:ext cx="738950" cy="128627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5" name="Straight Connector 224"/>
            <p:cNvCxnSpPr>
              <a:endCxn id="217" idx="2"/>
            </p:cNvCxnSpPr>
            <p:nvPr/>
          </p:nvCxnSpPr>
          <p:spPr>
            <a:xfrm flipV="1">
              <a:off x="3980503" y="2914187"/>
              <a:ext cx="1653148" cy="127471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6" name="Straight Connector 225"/>
            <p:cNvCxnSpPr>
              <a:endCxn id="218" idx="2"/>
            </p:cNvCxnSpPr>
            <p:nvPr/>
          </p:nvCxnSpPr>
          <p:spPr>
            <a:xfrm flipV="1">
              <a:off x="3980503" y="2914187"/>
              <a:ext cx="2567344" cy="127471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7" name="Straight Connector 226"/>
            <p:cNvCxnSpPr>
              <a:endCxn id="219" idx="2"/>
            </p:cNvCxnSpPr>
            <p:nvPr/>
          </p:nvCxnSpPr>
          <p:spPr>
            <a:xfrm flipV="1">
              <a:off x="3980503" y="2902633"/>
              <a:ext cx="3481542" cy="128627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8" name="Straight Connector 227"/>
            <p:cNvCxnSpPr>
              <a:endCxn id="216" idx="2"/>
            </p:cNvCxnSpPr>
            <p:nvPr/>
          </p:nvCxnSpPr>
          <p:spPr>
            <a:xfrm flipH="1" flipV="1">
              <a:off x="4719453" y="2902633"/>
              <a:ext cx="99306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9" name="Straight Connector 228"/>
            <p:cNvCxnSpPr>
              <a:endCxn id="217" idx="2"/>
            </p:cNvCxnSpPr>
            <p:nvPr/>
          </p:nvCxnSpPr>
          <p:spPr>
            <a:xfrm flipV="1">
              <a:off x="4818759" y="2914187"/>
              <a:ext cx="814892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0" name="Straight Connector 229"/>
            <p:cNvCxnSpPr>
              <a:endCxn id="218" idx="2"/>
            </p:cNvCxnSpPr>
            <p:nvPr/>
          </p:nvCxnSpPr>
          <p:spPr>
            <a:xfrm flipV="1">
              <a:off x="4818759" y="2914187"/>
              <a:ext cx="1729088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1" name="Straight Connector 230"/>
            <p:cNvCxnSpPr>
              <a:endCxn id="219" idx="2"/>
            </p:cNvCxnSpPr>
            <p:nvPr/>
          </p:nvCxnSpPr>
          <p:spPr>
            <a:xfrm flipV="1">
              <a:off x="4818759" y="2902633"/>
              <a:ext cx="2643286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2" name="Straight Connector 231"/>
            <p:cNvCxnSpPr>
              <a:stCxn id="220" idx="0"/>
              <a:endCxn id="216" idx="2"/>
            </p:cNvCxnSpPr>
            <p:nvPr/>
          </p:nvCxnSpPr>
          <p:spPr>
            <a:xfrm flipH="1" flipV="1">
              <a:off x="4719453" y="2902633"/>
              <a:ext cx="937564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3" name="Straight Connector 232"/>
            <p:cNvCxnSpPr>
              <a:stCxn id="220" idx="0"/>
              <a:endCxn id="217" idx="2"/>
            </p:cNvCxnSpPr>
            <p:nvPr/>
          </p:nvCxnSpPr>
          <p:spPr>
            <a:xfrm flipH="1" flipV="1">
              <a:off x="5633651" y="2914187"/>
              <a:ext cx="23366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4" name="Straight Connector 233"/>
            <p:cNvCxnSpPr>
              <a:stCxn id="221" idx="0"/>
              <a:endCxn id="217" idx="2"/>
            </p:cNvCxnSpPr>
            <p:nvPr/>
          </p:nvCxnSpPr>
          <p:spPr>
            <a:xfrm flipH="1" flipV="1">
              <a:off x="5633651" y="2914187"/>
              <a:ext cx="861622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5" name="Straight Connector 234"/>
            <p:cNvCxnSpPr>
              <a:stCxn id="222" idx="0"/>
              <a:endCxn id="217" idx="2"/>
            </p:cNvCxnSpPr>
            <p:nvPr/>
          </p:nvCxnSpPr>
          <p:spPr>
            <a:xfrm flipH="1" flipV="1">
              <a:off x="5633651" y="2914187"/>
              <a:ext cx="1699880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6" name="Straight Connector 235"/>
            <p:cNvCxnSpPr>
              <a:stCxn id="223" idx="0"/>
              <a:endCxn id="217" idx="2"/>
            </p:cNvCxnSpPr>
            <p:nvPr/>
          </p:nvCxnSpPr>
          <p:spPr>
            <a:xfrm flipH="1" flipV="1">
              <a:off x="5633651" y="2914187"/>
              <a:ext cx="2538136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7" name="Straight Connector 236"/>
            <p:cNvCxnSpPr>
              <a:stCxn id="221" idx="0"/>
              <a:endCxn id="216" idx="2"/>
            </p:cNvCxnSpPr>
            <p:nvPr/>
          </p:nvCxnSpPr>
          <p:spPr>
            <a:xfrm flipH="1" flipV="1">
              <a:off x="4719453" y="2902633"/>
              <a:ext cx="1775820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8" name="Straight Connector 237"/>
            <p:cNvCxnSpPr>
              <a:stCxn id="220" idx="0"/>
              <a:endCxn id="218" idx="2"/>
            </p:cNvCxnSpPr>
            <p:nvPr/>
          </p:nvCxnSpPr>
          <p:spPr>
            <a:xfrm flipV="1">
              <a:off x="5657017" y="2914187"/>
              <a:ext cx="890830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9" name="Straight Connector 238"/>
            <p:cNvCxnSpPr>
              <a:stCxn id="220" idx="0"/>
              <a:endCxn id="219" idx="2"/>
            </p:cNvCxnSpPr>
            <p:nvPr/>
          </p:nvCxnSpPr>
          <p:spPr>
            <a:xfrm flipV="1">
              <a:off x="5657017" y="2902633"/>
              <a:ext cx="1805028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0" name="Straight Connector 239"/>
            <p:cNvCxnSpPr>
              <a:stCxn id="222" idx="0"/>
              <a:endCxn id="216" idx="2"/>
            </p:cNvCxnSpPr>
            <p:nvPr/>
          </p:nvCxnSpPr>
          <p:spPr>
            <a:xfrm flipH="1" flipV="1">
              <a:off x="4719453" y="2902633"/>
              <a:ext cx="2614078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1" name="Straight Connector 240"/>
            <p:cNvCxnSpPr>
              <a:stCxn id="223" idx="0"/>
              <a:endCxn id="218" idx="2"/>
            </p:cNvCxnSpPr>
            <p:nvPr/>
          </p:nvCxnSpPr>
          <p:spPr>
            <a:xfrm flipH="1" flipV="1">
              <a:off x="6547847" y="2914187"/>
              <a:ext cx="1623941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2" name="Straight Connector 241"/>
            <p:cNvCxnSpPr>
              <a:stCxn id="223" idx="0"/>
              <a:endCxn id="219" idx="2"/>
            </p:cNvCxnSpPr>
            <p:nvPr/>
          </p:nvCxnSpPr>
          <p:spPr>
            <a:xfrm flipH="1" flipV="1">
              <a:off x="7462045" y="2902633"/>
              <a:ext cx="709743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3" name="Straight Connector 242"/>
            <p:cNvCxnSpPr>
              <a:stCxn id="223" idx="0"/>
              <a:endCxn id="216" idx="2"/>
            </p:cNvCxnSpPr>
            <p:nvPr/>
          </p:nvCxnSpPr>
          <p:spPr>
            <a:xfrm flipH="1" flipV="1">
              <a:off x="4719453" y="2902633"/>
              <a:ext cx="3452334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4" name="Straight Connector 243"/>
            <p:cNvCxnSpPr>
              <a:stCxn id="221" idx="0"/>
              <a:endCxn id="218" idx="2"/>
            </p:cNvCxnSpPr>
            <p:nvPr/>
          </p:nvCxnSpPr>
          <p:spPr>
            <a:xfrm flipV="1">
              <a:off x="6495273" y="2914187"/>
              <a:ext cx="52574" cy="128241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5" name="Straight Connector 244"/>
            <p:cNvCxnSpPr>
              <a:stCxn id="221" idx="0"/>
              <a:endCxn id="219" idx="2"/>
            </p:cNvCxnSpPr>
            <p:nvPr/>
          </p:nvCxnSpPr>
          <p:spPr>
            <a:xfrm flipV="1">
              <a:off x="6495273" y="2902633"/>
              <a:ext cx="966771" cy="129397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6" name="Straight Connector 245"/>
            <p:cNvCxnSpPr>
              <a:stCxn id="222" idx="0"/>
              <a:endCxn id="218" idx="2"/>
            </p:cNvCxnSpPr>
            <p:nvPr/>
          </p:nvCxnSpPr>
          <p:spPr>
            <a:xfrm flipH="1" flipV="1">
              <a:off x="6547847" y="2914187"/>
              <a:ext cx="785684" cy="127856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7" name="Straight Connector 246"/>
            <p:cNvCxnSpPr>
              <a:stCxn id="222" idx="0"/>
              <a:endCxn id="219" idx="2"/>
            </p:cNvCxnSpPr>
            <p:nvPr/>
          </p:nvCxnSpPr>
          <p:spPr>
            <a:xfrm flipV="1">
              <a:off x="7333531" y="2902633"/>
              <a:ext cx="128513" cy="129012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48" name="Picture 162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498387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163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9" y="2504736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TextBox 249"/>
          <p:cNvSpPr txBox="1"/>
          <p:nvPr/>
        </p:nvSpPr>
        <p:spPr>
          <a:xfrm>
            <a:off x="313600" y="2977448"/>
            <a:ext cx="1093788" cy="307700"/>
          </a:xfrm>
          <a:prstGeom prst="rect">
            <a:avLst/>
          </a:prstGeom>
          <a:noFill/>
        </p:spPr>
        <p:txBody>
          <a:bodyPr lIns="121846" tIns="60922" rIns="121846" bIns="60922">
            <a:spAutoFit/>
          </a:bodyPr>
          <a:lstStyle/>
          <a:p>
            <a:pPr algn="ctr" defTabSz="6089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 smtClean="0">
                <a:solidFill>
                  <a:srgbClr val="214794"/>
                </a:solidFill>
                <a:latin typeface="Arial"/>
                <a:ea typeface="MS PGothic" charset="0"/>
                <a:cs typeface="MS PGothic" charset="0"/>
              </a:rPr>
              <a:t>Site 1</a:t>
            </a:r>
            <a:endParaRPr lang="en-US" sz="1200" b="1" kern="0" dirty="0">
              <a:solidFill>
                <a:srgbClr val="214794"/>
              </a:solidFill>
              <a:latin typeface="Arial"/>
              <a:ea typeface="MS PGothic" charset="0"/>
              <a:cs typeface="MS PGothic" charset="0"/>
            </a:endParaRPr>
          </a:p>
        </p:txBody>
      </p:sp>
      <p:pic>
        <p:nvPicPr>
          <p:cNvPr id="251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636499"/>
            <a:ext cx="2270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130" descr="File Server_Updated2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46024"/>
            <a:ext cx="2651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2647611"/>
            <a:ext cx="2270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2626973"/>
            <a:ext cx="2270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150" descr="ICON_VM_basic_label_Q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2638086"/>
            <a:ext cx="2270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130" descr="File Server_Updated2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9" y="2658724"/>
            <a:ext cx="2667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179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958512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180" descr="ToR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958512"/>
            <a:ext cx="4000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9" name="Straight Connector 258"/>
          <p:cNvCxnSpPr>
            <a:stCxn id="257" idx="2"/>
            <a:endCxn id="184" idx="0"/>
          </p:cNvCxnSpPr>
          <p:nvPr/>
        </p:nvCxnSpPr>
        <p:spPr>
          <a:xfrm flipH="1">
            <a:off x="2754313" y="1022011"/>
            <a:ext cx="1289050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0" name="Straight Connector 259"/>
          <p:cNvCxnSpPr>
            <a:stCxn id="258" idx="2"/>
            <a:endCxn id="183" idx="0"/>
          </p:cNvCxnSpPr>
          <p:nvPr/>
        </p:nvCxnSpPr>
        <p:spPr>
          <a:xfrm flipH="1">
            <a:off x="2257425" y="1022012"/>
            <a:ext cx="2395538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1" name="Straight Connector 260"/>
          <p:cNvCxnSpPr>
            <a:stCxn id="257" idx="2"/>
            <a:endCxn id="183" idx="0"/>
          </p:cNvCxnSpPr>
          <p:nvPr/>
        </p:nvCxnSpPr>
        <p:spPr>
          <a:xfrm flipH="1">
            <a:off x="2257425" y="1022012"/>
            <a:ext cx="1785938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2" name="Straight Connector 261"/>
          <p:cNvCxnSpPr/>
          <p:nvPr/>
        </p:nvCxnSpPr>
        <p:spPr>
          <a:xfrm flipH="1">
            <a:off x="2744764" y="1022011"/>
            <a:ext cx="1898650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3" name="Straight Connector 262"/>
          <p:cNvCxnSpPr>
            <a:stCxn id="257" idx="2"/>
            <a:endCxn id="218" idx="0"/>
          </p:cNvCxnSpPr>
          <p:nvPr/>
        </p:nvCxnSpPr>
        <p:spPr>
          <a:xfrm>
            <a:off x="4043364" y="1022012"/>
            <a:ext cx="3078162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4" name="Straight Connector 263"/>
          <p:cNvCxnSpPr>
            <a:stCxn id="257" idx="2"/>
            <a:endCxn id="219" idx="0"/>
          </p:cNvCxnSpPr>
          <p:nvPr/>
        </p:nvCxnSpPr>
        <p:spPr>
          <a:xfrm>
            <a:off x="4043363" y="1022011"/>
            <a:ext cx="3575050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5" name="Straight Connector 264"/>
          <p:cNvCxnSpPr>
            <a:stCxn id="258" idx="2"/>
            <a:endCxn id="216" idx="0"/>
          </p:cNvCxnSpPr>
          <p:nvPr/>
        </p:nvCxnSpPr>
        <p:spPr>
          <a:xfrm>
            <a:off x="4652964" y="1022011"/>
            <a:ext cx="1474787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6" name="Straight Connector 265"/>
          <p:cNvCxnSpPr>
            <a:stCxn id="258" idx="2"/>
            <a:endCxn id="217" idx="0"/>
          </p:cNvCxnSpPr>
          <p:nvPr/>
        </p:nvCxnSpPr>
        <p:spPr>
          <a:xfrm>
            <a:off x="4652964" y="1022012"/>
            <a:ext cx="1971675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7" name="Straight Connector 266"/>
          <p:cNvCxnSpPr>
            <a:stCxn id="257" idx="2"/>
            <a:endCxn id="182" idx="0"/>
          </p:cNvCxnSpPr>
          <p:nvPr/>
        </p:nvCxnSpPr>
        <p:spPr>
          <a:xfrm flipH="1">
            <a:off x="1760538" y="1022012"/>
            <a:ext cx="2282825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8" name="Straight Connector 267"/>
          <p:cNvCxnSpPr>
            <a:stCxn id="258" idx="2"/>
            <a:endCxn id="182" idx="0"/>
          </p:cNvCxnSpPr>
          <p:nvPr/>
        </p:nvCxnSpPr>
        <p:spPr>
          <a:xfrm flipH="1">
            <a:off x="1760539" y="1022012"/>
            <a:ext cx="2892425" cy="635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9" name="Straight Connector 268"/>
          <p:cNvCxnSpPr>
            <a:stCxn id="257" idx="2"/>
            <a:endCxn id="181" idx="0"/>
          </p:cNvCxnSpPr>
          <p:nvPr/>
        </p:nvCxnSpPr>
        <p:spPr>
          <a:xfrm flipH="1">
            <a:off x="1263651" y="1022011"/>
            <a:ext cx="2779713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0" name="Straight Connector 269"/>
          <p:cNvCxnSpPr>
            <a:stCxn id="258" idx="2"/>
            <a:endCxn id="181" idx="0"/>
          </p:cNvCxnSpPr>
          <p:nvPr/>
        </p:nvCxnSpPr>
        <p:spPr>
          <a:xfrm flipH="1">
            <a:off x="1263651" y="1022011"/>
            <a:ext cx="3389313" cy="63023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1" name="Straight Connector 270"/>
          <p:cNvCxnSpPr>
            <a:stCxn id="258" idx="2"/>
            <a:endCxn id="219" idx="0"/>
          </p:cNvCxnSpPr>
          <p:nvPr/>
        </p:nvCxnSpPr>
        <p:spPr>
          <a:xfrm>
            <a:off x="4652963" y="1022011"/>
            <a:ext cx="2965450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2" name="Straight Connector 271"/>
          <p:cNvCxnSpPr>
            <a:stCxn id="257" idx="2"/>
            <a:endCxn id="216" idx="0"/>
          </p:cNvCxnSpPr>
          <p:nvPr/>
        </p:nvCxnSpPr>
        <p:spPr>
          <a:xfrm>
            <a:off x="4043364" y="1022011"/>
            <a:ext cx="2084387" cy="6191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3" name="Straight Connector 272"/>
          <p:cNvCxnSpPr>
            <a:stCxn id="258" idx="2"/>
            <a:endCxn id="218" idx="0"/>
          </p:cNvCxnSpPr>
          <p:nvPr/>
        </p:nvCxnSpPr>
        <p:spPr>
          <a:xfrm>
            <a:off x="4652963" y="1022012"/>
            <a:ext cx="2468562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4" name="Straight Connector 273"/>
          <p:cNvCxnSpPr>
            <a:stCxn id="257" idx="2"/>
            <a:endCxn id="217" idx="0"/>
          </p:cNvCxnSpPr>
          <p:nvPr/>
        </p:nvCxnSpPr>
        <p:spPr>
          <a:xfrm>
            <a:off x="4043363" y="1022012"/>
            <a:ext cx="2581275" cy="6238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75" name="Left-Right Arrow 274"/>
          <p:cNvSpPr/>
          <p:nvPr/>
        </p:nvSpPr>
        <p:spPr>
          <a:xfrm>
            <a:off x="3106738" y="1609387"/>
            <a:ext cx="2622550" cy="422275"/>
          </a:xfrm>
          <a:prstGeom prst="leftRightArrow">
            <a:avLst/>
          </a:prstGeom>
          <a:solidFill>
            <a:srgbClr val="33828D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1809" tIns="60904" rIns="121809" bIns="60904" anchor="ctr"/>
          <a:lstStyle/>
          <a:p>
            <a:pPr algn="ctr" defTabSz="6089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iscoSansTT Light"/>
                <a:ea typeface="MS PGothic" charset="0"/>
                <a:cs typeface="MS PGothic" charset="0"/>
              </a:rPr>
              <a:t>MP-BGP - EVPN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7508926" y="2974249"/>
            <a:ext cx="1100137" cy="307682"/>
          </a:xfrm>
          <a:prstGeom prst="rect">
            <a:avLst/>
          </a:prstGeom>
          <a:noFill/>
        </p:spPr>
        <p:txBody>
          <a:bodyPr lIns="121826" tIns="60913" rIns="121826" bIns="60913">
            <a:spAutoFit/>
          </a:bodyPr>
          <a:lstStyle/>
          <a:p>
            <a:pPr algn="ctr" defTabSz="6089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 smtClean="0">
                <a:solidFill>
                  <a:srgbClr val="214794"/>
                </a:solidFill>
                <a:latin typeface="Arial"/>
                <a:ea typeface="MS PGothic" charset="0"/>
                <a:cs typeface="MS PGothic" charset="0"/>
              </a:rPr>
              <a:t>Site n</a:t>
            </a:r>
            <a:endParaRPr lang="en-US" sz="1200" b="1" kern="0" dirty="0">
              <a:solidFill>
                <a:srgbClr val="214794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277" name="TextBox 2"/>
          <p:cNvSpPr txBox="1">
            <a:spLocks noChangeArrowheads="1"/>
          </p:cNvSpPr>
          <p:nvPr/>
        </p:nvSpPr>
        <p:spPr bwMode="auto">
          <a:xfrm>
            <a:off x="4041776" y="1823698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defTabSz="45718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…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78" name="Cloud 277"/>
          <p:cNvSpPr/>
          <p:nvPr/>
        </p:nvSpPr>
        <p:spPr>
          <a:xfrm>
            <a:off x="3599762" y="705335"/>
            <a:ext cx="1438275" cy="725487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14" tIns="60907" rIns="121814" bIns="60907" anchor="ctr"/>
          <a:lstStyle/>
          <a:p>
            <a:pPr algn="ctr" defTabSz="6089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kern="0" dirty="0">
              <a:solidFill>
                <a:srgbClr val="0183B7"/>
              </a:solidFill>
              <a:latin typeface="Arial"/>
              <a:ea typeface="Apple LiGothic Medium"/>
              <a:cs typeface="Apple LiGothic Medium"/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2397373" y="2905424"/>
            <a:ext cx="824200" cy="338706"/>
            <a:chOff x="2397373" y="2905424"/>
            <a:chExt cx="824200" cy="338706"/>
          </a:xfrm>
        </p:grpSpPr>
        <p:grpSp>
          <p:nvGrpSpPr>
            <p:cNvPr id="280" name="Group 27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83" name="Rounded Rectangle 28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8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5" name="Group 284"/>
          <p:cNvGrpSpPr/>
          <p:nvPr/>
        </p:nvGrpSpPr>
        <p:grpSpPr>
          <a:xfrm>
            <a:off x="5601741" y="2880602"/>
            <a:ext cx="824200" cy="338706"/>
            <a:chOff x="-196768" y="7031906"/>
            <a:chExt cx="896169" cy="338706"/>
          </a:xfrm>
        </p:grpSpPr>
        <p:sp>
          <p:nvSpPr>
            <p:cNvPr id="286" name="Rounded Rectangle 285"/>
            <p:cNvSpPr/>
            <p:nvPr/>
          </p:nvSpPr>
          <p:spPr>
            <a:xfrm>
              <a:off x="-181661" y="7031906"/>
              <a:ext cx="881062" cy="338706"/>
            </a:xfrm>
            <a:prstGeom prst="roundRect">
              <a:avLst/>
            </a:prstGeom>
            <a:solidFill>
              <a:srgbClr val="3CBBB9">
                <a:lumMod val="40000"/>
                <a:lumOff val="60000"/>
                <a:alpha val="32000"/>
              </a:srgbClr>
            </a:solidFill>
            <a:ln w="12700" cap="flat" cmpd="sng" algn="ctr">
              <a:solidFill>
                <a:srgbClr val="33828D"/>
              </a:solidFill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6" tIns="45718" rIns="91436" bIns="45718" rtlCol="0" anchor="ctr"/>
            <a:lstStyle/>
            <a:p>
              <a:pPr algn="ctr" defTabSz="9143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0" dirty="0" smtClean="0">
                <a:solidFill>
                  <a:srgbClr val="FFFFFF"/>
                </a:solidFill>
                <a:latin typeface="CiscoSansTT Light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8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768" y="7055312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472" y="2904008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375" y="2911931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" name="Rounded Rectangle 289"/>
          <p:cNvSpPr/>
          <p:nvPr/>
        </p:nvSpPr>
        <p:spPr>
          <a:xfrm>
            <a:off x="1067949" y="1561158"/>
            <a:ext cx="1910515" cy="164583"/>
          </a:xfrm>
          <a:prstGeom prst="roundRect">
            <a:avLst/>
          </a:prstGeom>
          <a:solidFill>
            <a:srgbClr val="0D868E">
              <a:lumMod val="40000"/>
              <a:lumOff val="60000"/>
              <a:alpha val="32000"/>
            </a:srgbClr>
          </a:solidFill>
          <a:ln w="12700" cap="flat" cmpd="sng" algn="ctr">
            <a:solidFill>
              <a:srgbClr val="32B2DF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71" tIns="34286" rIns="68571" bIns="34286" rtlCol="0" anchor="ctr"/>
          <a:lstStyle/>
          <a:p>
            <a:pPr marL="0" marR="0" lvl="0" indent="0" algn="ctr" defTabSz="45694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Rounded Rectangle 290"/>
          <p:cNvSpPr/>
          <p:nvPr/>
        </p:nvSpPr>
        <p:spPr>
          <a:xfrm>
            <a:off x="5906853" y="1560301"/>
            <a:ext cx="1910515" cy="164583"/>
          </a:xfrm>
          <a:prstGeom prst="roundRect">
            <a:avLst/>
          </a:prstGeom>
          <a:solidFill>
            <a:srgbClr val="0D868E">
              <a:lumMod val="40000"/>
              <a:lumOff val="60000"/>
              <a:alpha val="32000"/>
            </a:srgbClr>
          </a:solidFill>
          <a:ln w="12700" cap="flat" cmpd="sng" algn="ctr">
            <a:solidFill>
              <a:srgbClr val="32B2DF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71" tIns="34286" rIns="68571" bIns="34286" rtlCol="0" anchor="ctr"/>
          <a:lstStyle/>
          <a:p>
            <a:pPr marL="0" marR="0" lvl="0" indent="0" algn="ctr" defTabSz="45694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888851" y="913320"/>
            <a:ext cx="1639120" cy="377030"/>
          </a:xfrm>
          <a:prstGeom prst="rect">
            <a:avLst/>
          </a:prstGeom>
          <a:noFill/>
        </p:spPr>
        <p:txBody>
          <a:bodyPr wrap="square" lIns="68583" tIns="34292" rIns="68583" bIns="34292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charset="0"/>
                <a:ea typeface="MS PGothic" charset="0"/>
                <a:cs typeface="MS PGothic" charset="0"/>
              </a:rPr>
              <a:t>Translation of </a:t>
            </a:r>
            <a:r>
              <a:rPr lang="en-US" sz="1000" kern="0" dirty="0" smtClean="0">
                <a:solidFill>
                  <a:sysClr val="windowText" lastClr="000000"/>
                </a:solidFill>
                <a:latin typeface="Arial" charset="0"/>
                <a:ea typeface="MS PGothic" charset="0"/>
                <a:cs typeface="MS PGothic" charset="0"/>
              </a:rPr>
              <a:t>Source </a:t>
            </a:r>
            <a:r>
              <a:rPr lang="en-US" sz="1000" kern="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VTEP address</a:t>
            </a:r>
            <a:endParaRPr lang="en-US" sz="1000" kern="0" dirty="0">
              <a:solidFill>
                <a:sysClr val="windowText" lastClr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>
            <a:off x="1760538" y="1309623"/>
            <a:ext cx="123826" cy="254905"/>
          </a:xfrm>
          <a:prstGeom prst="straightConnector1">
            <a:avLst/>
          </a:prstGeom>
          <a:noFill/>
          <a:ln w="127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94" name="Group 293"/>
          <p:cNvGrpSpPr/>
          <p:nvPr/>
        </p:nvGrpSpPr>
        <p:grpSpPr>
          <a:xfrm>
            <a:off x="6493582" y="1554663"/>
            <a:ext cx="156742" cy="147313"/>
            <a:chOff x="6391352" y="2442150"/>
            <a:chExt cx="1275036" cy="1275036"/>
          </a:xfrm>
        </p:grpSpPr>
        <p:sp>
          <p:nvSpPr>
            <p:cNvPr id="295" name="Oval 294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96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1440283" y="2465131"/>
            <a:ext cx="156742" cy="147313"/>
            <a:chOff x="6391352" y="2442150"/>
            <a:chExt cx="1275036" cy="1275036"/>
          </a:xfrm>
        </p:grpSpPr>
        <p:sp>
          <p:nvSpPr>
            <p:cNvPr id="298" name="Oval 297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99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7233317" y="2489186"/>
            <a:ext cx="156742" cy="147313"/>
            <a:chOff x="6391352" y="2442150"/>
            <a:chExt cx="1275036" cy="1275036"/>
          </a:xfrm>
        </p:grpSpPr>
        <p:sp>
          <p:nvSpPr>
            <p:cNvPr id="301" name="Oval 300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02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9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sp>
        <p:nvSpPr>
          <p:cNvPr id="303" name="Freeform 302"/>
          <p:cNvSpPr/>
          <p:nvPr/>
        </p:nvSpPr>
        <p:spPr>
          <a:xfrm>
            <a:off x="6656552" y="1637862"/>
            <a:ext cx="648138" cy="849586"/>
          </a:xfrm>
          <a:custGeom>
            <a:avLst/>
            <a:gdLst>
              <a:gd name="connsiteX0" fmla="*/ 0 w 648138"/>
              <a:gd name="connsiteY0" fmla="*/ 0 h 849586"/>
              <a:gd name="connsiteX1" fmla="*/ 429172 w 648138"/>
              <a:gd name="connsiteY1" fmla="*/ 306552 h 849586"/>
              <a:gd name="connsiteX2" fmla="*/ 648138 w 648138"/>
              <a:gd name="connsiteY2" fmla="*/ 849586 h 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138" h="849586">
                <a:moveTo>
                  <a:pt x="0" y="0"/>
                </a:moveTo>
                <a:cubicBezTo>
                  <a:pt x="160574" y="82477"/>
                  <a:pt x="321149" y="164954"/>
                  <a:pt x="429172" y="306552"/>
                </a:cubicBezTo>
                <a:cubicBezTo>
                  <a:pt x="537195" y="448150"/>
                  <a:pt x="648138" y="849586"/>
                  <a:pt x="648138" y="849586"/>
                </a:cubicBezTo>
              </a:path>
            </a:pathLst>
          </a:custGeom>
          <a:noFill/>
          <a:ln w="25400" cap="flat" cmpd="sng" algn="ctr">
            <a:solidFill>
              <a:srgbClr val="373752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4" name="Straight Arrow Connector 303"/>
          <p:cNvCxnSpPr/>
          <p:nvPr/>
        </p:nvCxnSpPr>
        <p:spPr>
          <a:xfrm flipV="1">
            <a:off x="3398921" y="2811401"/>
            <a:ext cx="409711" cy="209160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05" name="Straight Arrow Connector 304"/>
          <p:cNvCxnSpPr/>
          <p:nvPr/>
        </p:nvCxnSpPr>
        <p:spPr>
          <a:xfrm>
            <a:off x="4976665" y="2777981"/>
            <a:ext cx="450914" cy="209159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06" name="TextBox 305"/>
          <p:cNvSpPr txBox="1"/>
          <p:nvPr/>
        </p:nvSpPr>
        <p:spPr>
          <a:xfrm>
            <a:off x="3748476" y="901508"/>
            <a:ext cx="1141128" cy="307706"/>
          </a:xfrm>
          <a:prstGeom prst="rect">
            <a:avLst/>
          </a:prstGeom>
          <a:noFill/>
        </p:spPr>
        <p:txBody>
          <a:bodyPr wrap="square" lIns="121851" tIns="60925" rIns="121851" bIns="60925">
            <a:spAutoFit/>
          </a:bodyPr>
          <a:lstStyle/>
          <a:p>
            <a:pPr algn="ctr" defTabSz="6089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405"/>
                </a:solidFill>
                <a:latin typeface="Arial Narrow"/>
                <a:ea typeface="Apple LiGothic Medium"/>
                <a:cs typeface="Arial Narrow"/>
              </a:rPr>
              <a:t>IP Network</a:t>
            </a:r>
            <a:endParaRPr lang="en-US" sz="1200" kern="0" dirty="0">
              <a:solidFill>
                <a:srgbClr val="000405"/>
              </a:solidFill>
              <a:latin typeface="Arial Narrow"/>
              <a:ea typeface="Apple LiGothic Medium"/>
              <a:cs typeface="Arial Narrow"/>
            </a:endParaRPr>
          </a:p>
        </p:txBody>
      </p:sp>
      <p:sp>
        <p:nvSpPr>
          <p:cNvPr id="309" name="Freeform 308"/>
          <p:cNvSpPr/>
          <p:nvPr/>
        </p:nvSpPr>
        <p:spPr>
          <a:xfrm>
            <a:off x="1393281" y="1029948"/>
            <a:ext cx="5118176" cy="1595110"/>
          </a:xfrm>
          <a:custGeom>
            <a:avLst/>
            <a:gdLst>
              <a:gd name="connsiteX0" fmla="*/ 0 w 5118176"/>
              <a:gd name="connsiteY0" fmla="*/ 1575356 h 1575356"/>
              <a:gd name="connsiteX1" fmla="*/ 151650 w 5118176"/>
              <a:gd name="connsiteY1" fmla="*/ 1158379 h 1575356"/>
              <a:gd name="connsiteX2" fmla="*/ 331734 w 5118176"/>
              <a:gd name="connsiteY2" fmla="*/ 798263 h 1575356"/>
              <a:gd name="connsiteX3" fmla="*/ 530774 w 5118176"/>
              <a:gd name="connsiteY3" fmla="*/ 551868 h 1575356"/>
              <a:gd name="connsiteX4" fmla="*/ 1516497 w 5118176"/>
              <a:gd name="connsiteY4" fmla="*/ 134891 h 1575356"/>
              <a:gd name="connsiteX5" fmla="*/ 2729694 w 5118176"/>
              <a:gd name="connsiteY5" fmla="*/ 2217 h 1575356"/>
              <a:gd name="connsiteX6" fmla="*/ 3952369 w 5118176"/>
              <a:gd name="connsiteY6" fmla="*/ 220182 h 1575356"/>
              <a:gd name="connsiteX7" fmla="*/ 5118176 w 5118176"/>
              <a:gd name="connsiteY7" fmla="*/ 523438 h 1575356"/>
              <a:gd name="connsiteX0" fmla="*/ 0 w 5118176"/>
              <a:gd name="connsiteY0" fmla="*/ 1574934 h 1574934"/>
              <a:gd name="connsiteX1" fmla="*/ 151650 w 5118176"/>
              <a:gd name="connsiteY1" fmla="*/ 1157957 h 1574934"/>
              <a:gd name="connsiteX2" fmla="*/ 331734 w 5118176"/>
              <a:gd name="connsiteY2" fmla="*/ 797841 h 1574934"/>
              <a:gd name="connsiteX3" fmla="*/ 758249 w 5118176"/>
              <a:gd name="connsiteY3" fmla="*/ 447202 h 1574934"/>
              <a:gd name="connsiteX4" fmla="*/ 1516497 w 5118176"/>
              <a:gd name="connsiteY4" fmla="*/ 134469 h 1574934"/>
              <a:gd name="connsiteX5" fmla="*/ 2729694 w 5118176"/>
              <a:gd name="connsiteY5" fmla="*/ 1795 h 1574934"/>
              <a:gd name="connsiteX6" fmla="*/ 3952369 w 5118176"/>
              <a:gd name="connsiteY6" fmla="*/ 219760 h 1574934"/>
              <a:gd name="connsiteX7" fmla="*/ 5118176 w 5118176"/>
              <a:gd name="connsiteY7" fmla="*/ 523016 h 1574934"/>
              <a:gd name="connsiteX0" fmla="*/ 0 w 5118176"/>
              <a:gd name="connsiteY0" fmla="*/ 1574934 h 1574934"/>
              <a:gd name="connsiteX1" fmla="*/ 123215 w 5118176"/>
              <a:gd name="connsiteY1" fmla="*/ 1176910 h 1574934"/>
              <a:gd name="connsiteX2" fmla="*/ 331734 w 5118176"/>
              <a:gd name="connsiteY2" fmla="*/ 797841 h 1574934"/>
              <a:gd name="connsiteX3" fmla="*/ 758249 w 5118176"/>
              <a:gd name="connsiteY3" fmla="*/ 447202 h 1574934"/>
              <a:gd name="connsiteX4" fmla="*/ 1516497 w 5118176"/>
              <a:gd name="connsiteY4" fmla="*/ 134469 h 1574934"/>
              <a:gd name="connsiteX5" fmla="*/ 2729694 w 5118176"/>
              <a:gd name="connsiteY5" fmla="*/ 1795 h 1574934"/>
              <a:gd name="connsiteX6" fmla="*/ 3952369 w 5118176"/>
              <a:gd name="connsiteY6" fmla="*/ 219760 h 1574934"/>
              <a:gd name="connsiteX7" fmla="*/ 5118176 w 5118176"/>
              <a:gd name="connsiteY7" fmla="*/ 523016 h 1574934"/>
              <a:gd name="connsiteX0" fmla="*/ 0 w 5118176"/>
              <a:gd name="connsiteY0" fmla="*/ 1593608 h 1593608"/>
              <a:gd name="connsiteX1" fmla="*/ 123215 w 5118176"/>
              <a:gd name="connsiteY1" fmla="*/ 1195584 h 1593608"/>
              <a:gd name="connsiteX2" fmla="*/ 331734 w 5118176"/>
              <a:gd name="connsiteY2" fmla="*/ 816515 h 1593608"/>
              <a:gd name="connsiteX3" fmla="*/ 758249 w 5118176"/>
              <a:gd name="connsiteY3" fmla="*/ 465876 h 1593608"/>
              <a:gd name="connsiteX4" fmla="*/ 1516497 w 5118176"/>
              <a:gd name="connsiteY4" fmla="*/ 153143 h 1593608"/>
              <a:gd name="connsiteX5" fmla="*/ 3108818 w 5118176"/>
              <a:gd name="connsiteY5" fmla="*/ 1516 h 1593608"/>
              <a:gd name="connsiteX6" fmla="*/ 3952369 w 5118176"/>
              <a:gd name="connsiteY6" fmla="*/ 238434 h 1593608"/>
              <a:gd name="connsiteX7" fmla="*/ 5118176 w 5118176"/>
              <a:gd name="connsiteY7" fmla="*/ 541690 h 1593608"/>
              <a:gd name="connsiteX0" fmla="*/ 0 w 5118176"/>
              <a:gd name="connsiteY0" fmla="*/ 1593325 h 1593325"/>
              <a:gd name="connsiteX1" fmla="*/ 123215 w 5118176"/>
              <a:gd name="connsiteY1" fmla="*/ 1195301 h 1593325"/>
              <a:gd name="connsiteX2" fmla="*/ 331734 w 5118176"/>
              <a:gd name="connsiteY2" fmla="*/ 816232 h 1593325"/>
              <a:gd name="connsiteX3" fmla="*/ 758249 w 5118176"/>
              <a:gd name="connsiteY3" fmla="*/ 465593 h 1593325"/>
              <a:gd name="connsiteX4" fmla="*/ 1516497 w 5118176"/>
              <a:gd name="connsiteY4" fmla="*/ 152860 h 1593325"/>
              <a:gd name="connsiteX5" fmla="*/ 3108818 w 5118176"/>
              <a:gd name="connsiteY5" fmla="*/ 1233 h 1593325"/>
              <a:gd name="connsiteX6" fmla="*/ 4198800 w 5118176"/>
              <a:gd name="connsiteY6" fmla="*/ 228674 h 1593325"/>
              <a:gd name="connsiteX7" fmla="*/ 5118176 w 5118176"/>
              <a:gd name="connsiteY7" fmla="*/ 541407 h 1593325"/>
              <a:gd name="connsiteX0" fmla="*/ 0 w 5118176"/>
              <a:gd name="connsiteY0" fmla="*/ 1593325 h 1593325"/>
              <a:gd name="connsiteX1" fmla="*/ 123215 w 5118176"/>
              <a:gd name="connsiteY1" fmla="*/ 1195301 h 1593325"/>
              <a:gd name="connsiteX2" fmla="*/ 331734 w 5118176"/>
              <a:gd name="connsiteY2" fmla="*/ 816232 h 1593325"/>
              <a:gd name="connsiteX3" fmla="*/ 758249 w 5118176"/>
              <a:gd name="connsiteY3" fmla="*/ 465593 h 1593325"/>
              <a:gd name="connsiteX4" fmla="*/ 1516497 w 5118176"/>
              <a:gd name="connsiteY4" fmla="*/ 152860 h 1593325"/>
              <a:gd name="connsiteX5" fmla="*/ 3108818 w 5118176"/>
              <a:gd name="connsiteY5" fmla="*/ 1233 h 1593325"/>
              <a:gd name="connsiteX6" fmla="*/ 4312537 w 5118176"/>
              <a:gd name="connsiteY6" fmla="*/ 228674 h 1593325"/>
              <a:gd name="connsiteX7" fmla="*/ 5118176 w 5118176"/>
              <a:gd name="connsiteY7" fmla="*/ 541407 h 1593325"/>
              <a:gd name="connsiteX0" fmla="*/ 0 w 5118176"/>
              <a:gd name="connsiteY0" fmla="*/ 1595837 h 1595837"/>
              <a:gd name="connsiteX1" fmla="*/ 123215 w 5118176"/>
              <a:gd name="connsiteY1" fmla="*/ 1197813 h 1595837"/>
              <a:gd name="connsiteX2" fmla="*/ 331734 w 5118176"/>
              <a:gd name="connsiteY2" fmla="*/ 818744 h 1595837"/>
              <a:gd name="connsiteX3" fmla="*/ 758249 w 5118176"/>
              <a:gd name="connsiteY3" fmla="*/ 468105 h 1595837"/>
              <a:gd name="connsiteX4" fmla="*/ 1687103 w 5118176"/>
              <a:gd name="connsiteY4" fmla="*/ 117465 h 1595837"/>
              <a:gd name="connsiteX5" fmla="*/ 3108818 w 5118176"/>
              <a:gd name="connsiteY5" fmla="*/ 3745 h 1595837"/>
              <a:gd name="connsiteX6" fmla="*/ 4312537 w 5118176"/>
              <a:gd name="connsiteY6" fmla="*/ 231186 h 1595837"/>
              <a:gd name="connsiteX7" fmla="*/ 5118176 w 5118176"/>
              <a:gd name="connsiteY7" fmla="*/ 543919 h 1595837"/>
              <a:gd name="connsiteX0" fmla="*/ 0 w 5118176"/>
              <a:gd name="connsiteY0" fmla="*/ 1595322 h 1595322"/>
              <a:gd name="connsiteX1" fmla="*/ 123215 w 5118176"/>
              <a:gd name="connsiteY1" fmla="*/ 1197298 h 1595322"/>
              <a:gd name="connsiteX2" fmla="*/ 331734 w 5118176"/>
              <a:gd name="connsiteY2" fmla="*/ 818229 h 1595322"/>
              <a:gd name="connsiteX3" fmla="*/ 900421 w 5118176"/>
              <a:gd name="connsiteY3" fmla="*/ 391776 h 1595322"/>
              <a:gd name="connsiteX4" fmla="*/ 1687103 w 5118176"/>
              <a:gd name="connsiteY4" fmla="*/ 116950 h 1595322"/>
              <a:gd name="connsiteX5" fmla="*/ 3108818 w 5118176"/>
              <a:gd name="connsiteY5" fmla="*/ 3230 h 1595322"/>
              <a:gd name="connsiteX6" fmla="*/ 4312537 w 5118176"/>
              <a:gd name="connsiteY6" fmla="*/ 230671 h 1595322"/>
              <a:gd name="connsiteX7" fmla="*/ 5118176 w 5118176"/>
              <a:gd name="connsiteY7" fmla="*/ 543404 h 1595322"/>
              <a:gd name="connsiteX0" fmla="*/ 0 w 5118176"/>
              <a:gd name="connsiteY0" fmla="*/ 1595322 h 1595322"/>
              <a:gd name="connsiteX1" fmla="*/ 123215 w 5118176"/>
              <a:gd name="connsiteY1" fmla="*/ 1197298 h 1595322"/>
              <a:gd name="connsiteX2" fmla="*/ 417037 w 5118176"/>
              <a:gd name="connsiteY2" fmla="*/ 695031 h 1595322"/>
              <a:gd name="connsiteX3" fmla="*/ 900421 w 5118176"/>
              <a:gd name="connsiteY3" fmla="*/ 391776 h 1595322"/>
              <a:gd name="connsiteX4" fmla="*/ 1687103 w 5118176"/>
              <a:gd name="connsiteY4" fmla="*/ 116950 h 1595322"/>
              <a:gd name="connsiteX5" fmla="*/ 3108818 w 5118176"/>
              <a:gd name="connsiteY5" fmla="*/ 3230 h 1595322"/>
              <a:gd name="connsiteX6" fmla="*/ 4312537 w 5118176"/>
              <a:gd name="connsiteY6" fmla="*/ 230671 h 1595322"/>
              <a:gd name="connsiteX7" fmla="*/ 5118176 w 5118176"/>
              <a:gd name="connsiteY7" fmla="*/ 543404 h 1595322"/>
              <a:gd name="connsiteX0" fmla="*/ 0 w 5118176"/>
              <a:gd name="connsiteY0" fmla="*/ 1595110 h 1595110"/>
              <a:gd name="connsiteX1" fmla="*/ 123215 w 5118176"/>
              <a:gd name="connsiteY1" fmla="*/ 1197086 h 1595110"/>
              <a:gd name="connsiteX2" fmla="*/ 417037 w 5118176"/>
              <a:gd name="connsiteY2" fmla="*/ 694819 h 1595110"/>
              <a:gd name="connsiteX3" fmla="*/ 900421 w 5118176"/>
              <a:gd name="connsiteY3" fmla="*/ 353657 h 1595110"/>
              <a:gd name="connsiteX4" fmla="*/ 1687103 w 5118176"/>
              <a:gd name="connsiteY4" fmla="*/ 116738 h 1595110"/>
              <a:gd name="connsiteX5" fmla="*/ 3108818 w 5118176"/>
              <a:gd name="connsiteY5" fmla="*/ 3018 h 1595110"/>
              <a:gd name="connsiteX6" fmla="*/ 4312537 w 5118176"/>
              <a:gd name="connsiteY6" fmla="*/ 230459 h 1595110"/>
              <a:gd name="connsiteX7" fmla="*/ 5118176 w 5118176"/>
              <a:gd name="connsiteY7" fmla="*/ 543192 h 15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8176" h="1595110">
                <a:moveTo>
                  <a:pt x="0" y="1595110"/>
                </a:moveTo>
                <a:cubicBezTo>
                  <a:pt x="48180" y="1451379"/>
                  <a:pt x="53709" y="1347134"/>
                  <a:pt x="123215" y="1197086"/>
                </a:cubicBezTo>
                <a:cubicBezTo>
                  <a:pt x="192721" y="1047038"/>
                  <a:pt x="287503" y="835390"/>
                  <a:pt x="417037" y="694819"/>
                </a:cubicBezTo>
                <a:cubicBezTo>
                  <a:pt x="546571" y="554248"/>
                  <a:pt x="688743" y="450004"/>
                  <a:pt x="900421" y="353657"/>
                </a:cubicBezTo>
                <a:cubicBezTo>
                  <a:pt x="1112099" y="257310"/>
                  <a:pt x="1319037" y="175178"/>
                  <a:pt x="1687103" y="116738"/>
                </a:cubicBezTo>
                <a:cubicBezTo>
                  <a:pt x="2055169" y="58298"/>
                  <a:pt x="2671246" y="-15935"/>
                  <a:pt x="3108818" y="3018"/>
                </a:cubicBezTo>
                <a:cubicBezTo>
                  <a:pt x="3546390" y="21971"/>
                  <a:pt x="3977644" y="140430"/>
                  <a:pt x="4312537" y="230459"/>
                </a:cubicBezTo>
                <a:lnTo>
                  <a:pt x="5118176" y="543192"/>
                </a:lnTo>
              </a:path>
            </a:pathLst>
          </a:custGeom>
          <a:noFill/>
          <a:ln w="25400" cap="flat" cmpd="sng" algn="ctr">
            <a:solidFill>
              <a:srgbClr val="373752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385351" y="780057"/>
            <a:ext cx="2080297" cy="377030"/>
          </a:xfrm>
          <a:prstGeom prst="rect">
            <a:avLst/>
          </a:prstGeom>
          <a:noFill/>
        </p:spPr>
        <p:txBody>
          <a:bodyPr wrap="square" lIns="68583" tIns="34292" rIns="68583" bIns="34292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charset="0"/>
                <a:ea typeface="MS PGothic" charset="0"/>
                <a:cs typeface="MS PGothic" charset="0"/>
              </a:rPr>
              <a:t>Translation of </a:t>
            </a:r>
            <a:r>
              <a:rPr lang="en-US" sz="1000" kern="0" dirty="0" smtClean="0">
                <a:solidFill>
                  <a:sysClr val="windowText" lastClr="000000"/>
                </a:solidFill>
                <a:latin typeface="Arial" charset="0"/>
                <a:ea typeface="MS PGothic" charset="0"/>
                <a:cs typeface="MS PGothic" charset="0"/>
              </a:rPr>
              <a:t>Class-</a:t>
            </a:r>
            <a:r>
              <a:rPr lang="en-US" sz="1000" kern="0" dirty="0">
                <a:solidFill>
                  <a:sysClr val="windowText" lastClr="000000"/>
                </a:solidFill>
                <a:latin typeface="Arial" charset="0"/>
                <a:ea typeface="MS PGothic" charset="0"/>
                <a:cs typeface="MS PGothic" charset="0"/>
              </a:rPr>
              <a:t>ID, VNID (scoping of name spaces)</a:t>
            </a:r>
          </a:p>
        </p:txBody>
      </p:sp>
      <p:cxnSp>
        <p:nvCxnSpPr>
          <p:cNvPr id="311" name="Straight Arrow Connector 310"/>
          <p:cNvCxnSpPr/>
          <p:nvPr/>
        </p:nvCxnSpPr>
        <p:spPr>
          <a:xfrm flipH="1">
            <a:off x="6621890" y="1184593"/>
            <a:ext cx="221301" cy="322687"/>
          </a:xfrm>
          <a:prstGeom prst="straightConnector1">
            <a:avLst/>
          </a:prstGeom>
          <a:noFill/>
          <a:ln w="127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6" name="Picture 1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93574"/>
            <a:ext cx="972661" cy="3829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60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69" name="Rounded Rectangle 245"/>
          <p:cNvSpPr>
            <a:spLocks noChangeArrowheads="1"/>
          </p:cNvSpPr>
          <p:nvPr/>
        </p:nvSpPr>
        <p:spPr bwMode="auto">
          <a:xfrm>
            <a:off x="5037893" y="2625478"/>
            <a:ext cx="2711373" cy="1168679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455594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Apple LiGothic Medium" charset="0"/>
            </a:endParaRPr>
          </a:p>
        </p:txBody>
      </p:sp>
      <p:sp>
        <p:nvSpPr>
          <p:cNvPr id="70" name="Text Placeholder 1"/>
          <p:cNvSpPr txBox="1">
            <a:spLocks/>
          </p:cNvSpPr>
          <p:nvPr/>
        </p:nvSpPr>
        <p:spPr>
          <a:xfrm>
            <a:off x="358383" y="1428750"/>
            <a:ext cx="4423975" cy="234564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Support all ACI leaf switches (1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st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 Generation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, -EX and -FX)</a:t>
            </a:r>
          </a:p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Only -EX spine nodes (or newer) to connect to the inter-site network</a:t>
            </a:r>
          </a:p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New FX non modular spine (9364C, 64x40G/100G ports) will be supported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for Multi-Site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in Q1CY18 timeframe</a:t>
            </a:r>
          </a:p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1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st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 generation spines (including 9336PQ) not supported </a:t>
            </a:r>
          </a:p>
          <a:p>
            <a:pPr marL="292040" marR="0" lvl="1" indent="0" algn="l" defTabSz="684213" rtl="0" eaLnBrk="1" fontAlgn="base" latinLnBrk="0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Can still leverage those for intra-site leaf to leaf communication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88552" y="2574664"/>
            <a:ext cx="600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000" baseline="30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 Gen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051730" y="2790474"/>
            <a:ext cx="2644146" cy="617919"/>
            <a:chOff x="1131348" y="3139529"/>
            <a:chExt cx="2847894" cy="1090201"/>
          </a:xfrm>
        </p:grpSpPr>
        <p:grpSp>
          <p:nvGrpSpPr>
            <p:cNvPr id="73" name="Group 72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76" name="Picture 75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77" name="Picture 76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78" name="Picture 77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79" name="Picture 78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80" name="Picture 79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81" name="Picture 80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82" name="Picture 8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83" name="Picture 8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84" name="Straight Connector 83"/>
              <p:cNvCxnSpPr>
                <a:endCxn id="76" idx="2"/>
              </p:cNvCxnSpPr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5" name="Straight Connector 84"/>
              <p:cNvCxnSpPr>
                <a:endCxn id="77" idx="2"/>
              </p:cNvCxnSpPr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6" name="Straight Connector 85"/>
              <p:cNvCxnSpPr>
                <a:endCxn id="78" idx="2"/>
              </p:cNvCxnSpPr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7" name="Straight Connector 86"/>
              <p:cNvCxnSpPr>
                <a:endCxn id="79" idx="2"/>
              </p:cNvCxnSpPr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8" name="Straight Connector 87"/>
              <p:cNvCxnSpPr>
                <a:endCxn id="76" idx="2"/>
              </p:cNvCxnSpPr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" name="Straight Connector 88"/>
              <p:cNvCxnSpPr>
                <a:endCxn id="77" idx="2"/>
              </p:cNvCxnSpPr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0" name="Straight Connector 89"/>
              <p:cNvCxnSpPr>
                <a:endCxn id="78" idx="2"/>
              </p:cNvCxnSpPr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1" name="Straight Connector 90"/>
              <p:cNvCxnSpPr>
                <a:endCxn id="79" idx="2"/>
              </p:cNvCxnSpPr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2" name="Straight Connector 91"/>
              <p:cNvCxnSpPr>
                <a:stCxn id="80" idx="0"/>
                <a:endCxn id="76" idx="2"/>
              </p:cNvCxnSpPr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3" name="Straight Connector 92"/>
              <p:cNvCxnSpPr>
                <a:stCxn id="80" idx="0"/>
                <a:endCxn id="77" idx="2"/>
              </p:cNvCxnSpPr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4" name="Straight Connector 93"/>
              <p:cNvCxnSpPr>
                <a:stCxn id="81" idx="0"/>
                <a:endCxn id="77" idx="2"/>
              </p:cNvCxnSpPr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5" name="Straight Connector 94"/>
              <p:cNvCxnSpPr>
                <a:stCxn id="82" idx="0"/>
                <a:endCxn id="77" idx="2"/>
              </p:cNvCxnSpPr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6" name="Straight Connector 95"/>
              <p:cNvCxnSpPr>
                <a:stCxn id="83" idx="0"/>
                <a:endCxn id="77" idx="2"/>
              </p:cNvCxnSpPr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7" name="Straight Connector 96"/>
              <p:cNvCxnSpPr>
                <a:stCxn id="81" idx="0"/>
                <a:endCxn id="76" idx="2"/>
              </p:cNvCxnSpPr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8" name="Straight Connector 97"/>
              <p:cNvCxnSpPr>
                <a:stCxn id="80" idx="0"/>
                <a:endCxn id="78" idx="2"/>
              </p:cNvCxnSpPr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9" name="Straight Connector 98"/>
              <p:cNvCxnSpPr>
                <a:stCxn id="80" idx="0"/>
                <a:endCxn id="79" idx="2"/>
              </p:cNvCxnSpPr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0" name="Straight Connector 99"/>
              <p:cNvCxnSpPr>
                <a:stCxn id="82" idx="0"/>
                <a:endCxn id="76" idx="2"/>
              </p:cNvCxnSpPr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1" name="Straight Connector 100"/>
              <p:cNvCxnSpPr>
                <a:stCxn id="83" idx="0"/>
                <a:endCxn id="78" idx="2"/>
              </p:cNvCxnSpPr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2" name="Straight Connector 101"/>
              <p:cNvCxnSpPr>
                <a:stCxn id="83" idx="0"/>
                <a:endCxn id="79" idx="2"/>
              </p:cNvCxnSpPr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3" name="Straight Connector 102"/>
              <p:cNvCxnSpPr>
                <a:stCxn id="83" idx="0"/>
                <a:endCxn id="76" idx="2"/>
              </p:cNvCxnSpPr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4" name="Straight Connector 103"/>
              <p:cNvCxnSpPr>
                <a:stCxn id="81" idx="0"/>
                <a:endCxn id="78" idx="2"/>
              </p:cNvCxnSpPr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5" name="Straight Connector 104"/>
              <p:cNvCxnSpPr>
                <a:stCxn id="81" idx="0"/>
                <a:endCxn id="79" idx="2"/>
              </p:cNvCxnSpPr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6" name="Straight Connector 105"/>
              <p:cNvCxnSpPr>
                <a:stCxn id="82" idx="0"/>
                <a:endCxn id="78" idx="2"/>
              </p:cNvCxnSpPr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7" name="Straight Connector 106"/>
              <p:cNvCxnSpPr>
                <a:stCxn id="82" idx="0"/>
                <a:endCxn id="79" idx="2"/>
              </p:cNvCxnSpPr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74" name="Picture 73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75" name="Picture 74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108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30" y="3443608"/>
            <a:ext cx="223860" cy="1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206" y="3451985"/>
            <a:ext cx="139001" cy="1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232" y="3460977"/>
            <a:ext cx="223860" cy="1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" name="Straight Connector 110"/>
          <p:cNvCxnSpPr>
            <a:stCxn id="78" idx="0"/>
          </p:cNvCxnSpPr>
          <p:nvPr/>
        </p:nvCxnSpPr>
        <p:spPr>
          <a:xfrm flipV="1">
            <a:off x="6627010" y="2429853"/>
            <a:ext cx="0" cy="364206"/>
          </a:xfrm>
          <a:prstGeom prst="line">
            <a:avLst/>
          </a:prstGeom>
          <a:noFill/>
          <a:ln w="9525" cap="flat" cmpd="sng" algn="ctr">
            <a:solidFill>
              <a:srgbClr val="214794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2" name="Straight Connector 111"/>
          <p:cNvCxnSpPr>
            <a:stCxn id="79" idx="0"/>
          </p:cNvCxnSpPr>
          <p:nvPr/>
        </p:nvCxnSpPr>
        <p:spPr>
          <a:xfrm flipV="1">
            <a:off x="7117465" y="2324559"/>
            <a:ext cx="0" cy="465915"/>
          </a:xfrm>
          <a:prstGeom prst="line">
            <a:avLst/>
          </a:prstGeom>
          <a:noFill/>
          <a:ln w="9525" cap="flat" cmpd="sng" algn="ctr">
            <a:solidFill>
              <a:srgbClr val="214794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3" name="Cloud 112"/>
          <p:cNvSpPr/>
          <p:nvPr/>
        </p:nvSpPr>
        <p:spPr>
          <a:xfrm>
            <a:off x="5488825" y="1856030"/>
            <a:ext cx="1757465" cy="597325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rtlCol="0" anchor="ctr"/>
          <a:lstStyle/>
          <a:p>
            <a:pPr algn="ctr" defTabSz="685315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 dirty="0" smtClean="0">
                <a:solidFill>
                  <a:srgbClr val="676767"/>
                </a:solidFill>
                <a:latin typeface="Arial"/>
                <a:ea typeface="ＭＳ Ｐゴシック" charset="0"/>
                <a:cs typeface="ＭＳ Ｐゴシック" charset="0"/>
              </a:rPr>
              <a:t>IP Network</a:t>
            </a:r>
            <a:endParaRPr lang="en-US" sz="1000" kern="0" dirty="0">
              <a:solidFill>
                <a:srgbClr val="676767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36807" y="2597116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-EX 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577036" y="2597116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-EX 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6" name="Picture 115" descr="File:GreenCheck.png - Wikipedia, the free encyclo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31" y="2435547"/>
            <a:ext cx="253069" cy="253069"/>
          </a:xfrm>
          <a:prstGeom prst="rect">
            <a:avLst/>
          </a:prstGeom>
        </p:spPr>
      </p:pic>
      <p:pic>
        <p:nvPicPr>
          <p:cNvPr id="117" name="Picture 116" descr="File:GreenCheck.png - Wikipedia, the free encyclo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73" y="2433221"/>
            <a:ext cx="253069" cy="25306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7621682" y="1812306"/>
            <a:ext cx="1536734" cy="530919"/>
          </a:xfrm>
          <a:prstGeom prst="rect">
            <a:avLst/>
          </a:prstGeom>
          <a:noFill/>
        </p:spPr>
        <p:txBody>
          <a:bodyPr wrap="square" lIns="68583" tIns="34292" rIns="68583" bIns="34292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373752"/>
                </a:solidFill>
                <a:latin typeface="Arial" charset="0"/>
                <a:ea typeface="MS PGothic" charset="0"/>
                <a:cs typeface="MS PGothic" charset="0"/>
              </a:rPr>
              <a:t>Can have only a subset of spines connecting to the IP network</a:t>
            </a:r>
            <a:endParaRPr lang="en-US" sz="1000" kern="0" dirty="0">
              <a:solidFill>
                <a:srgbClr val="37375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7398134" y="2189336"/>
            <a:ext cx="351132" cy="295813"/>
          </a:xfrm>
          <a:prstGeom prst="straightConnector1">
            <a:avLst/>
          </a:prstGeom>
          <a:noFill/>
          <a:ln w="127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21" name="Group 120"/>
          <p:cNvGrpSpPr/>
          <p:nvPr/>
        </p:nvGrpSpPr>
        <p:grpSpPr>
          <a:xfrm>
            <a:off x="5095036" y="3484357"/>
            <a:ext cx="506254" cy="229551"/>
            <a:chOff x="2397373" y="2905424"/>
            <a:chExt cx="824200" cy="338706"/>
          </a:xfrm>
        </p:grpSpPr>
        <p:grpSp>
          <p:nvGrpSpPr>
            <p:cNvPr id="122" name="Group 121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7" name="TextBox 126"/>
          <p:cNvSpPr txBox="1"/>
          <p:nvPr/>
        </p:nvSpPr>
        <p:spPr>
          <a:xfrm>
            <a:off x="5810552" y="2579246"/>
            <a:ext cx="600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000" baseline="30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 Gen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5723134" y="3033302"/>
            <a:ext cx="907176" cy="418195"/>
          </a:xfrm>
          <a:custGeom>
            <a:avLst/>
            <a:gdLst>
              <a:gd name="connsiteX0" fmla="*/ 0 w 907176"/>
              <a:gd name="connsiteY0" fmla="*/ 398037 h 418195"/>
              <a:gd name="connsiteX1" fmla="*/ 87357 w 907176"/>
              <a:gd name="connsiteY1" fmla="*/ 270374 h 418195"/>
              <a:gd name="connsiteX2" fmla="*/ 194875 w 907176"/>
              <a:gd name="connsiteY2" fmla="*/ 102395 h 418195"/>
              <a:gd name="connsiteX3" fmla="*/ 369590 w 907176"/>
              <a:gd name="connsiteY3" fmla="*/ 1608 h 418195"/>
              <a:gd name="connsiteX4" fmla="*/ 577905 w 907176"/>
              <a:gd name="connsiteY4" fmla="*/ 55361 h 418195"/>
              <a:gd name="connsiteX5" fmla="*/ 806379 w 907176"/>
              <a:gd name="connsiteY5" fmla="*/ 243497 h 418195"/>
              <a:gd name="connsiteX6" fmla="*/ 907176 w 907176"/>
              <a:gd name="connsiteY6" fmla="*/ 418195 h 418195"/>
              <a:gd name="connsiteX0" fmla="*/ 0 w 907176"/>
              <a:gd name="connsiteY0" fmla="*/ 398037 h 418195"/>
              <a:gd name="connsiteX1" fmla="*/ 53758 w 907176"/>
              <a:gd name="connsiteY1" fmla="*/ 263655 h 418195"/>
              <a:gd name="connsiteX2" fmla="*/ 194875 w 907176"/>
              <a:gd name="connsiteY2" fmla="*/ 102395 h 418195"/>
              <a:gd name="connsiteX3" fmla="*/ 369590 w 907176"/>
              <a:gd name="connsiteY3" fmla="*/ 1608 h 418195"/>
              <a:gd name="connsiteX4" fmla="*/ 577905 w 907176"/>
              <a:gd name="connsiteY4" fmla="*/ 55361 h 418195"/>
              <a:gd name="connsiteX5" fmla="*/ 806379 w 907176"/>
              <a:gd name="connsiteY5" fmla="*/ 243497 h 418195"/>
              <a:gd name="connsiteX6" fmla="*/ 907176 w 907176"/>
              <a:gd name="connsiteY6" fmla="*/ 418195 h 4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76" h="418195">
                <a:moveTo>
                  <a:pt x="0" y="398037"/>
                </a:moveTo>
                <a:cubicBezTo>
                  <a:pt x="27439" y="358842"/>
                  <a:pt x="21279" y="312929"/>
                  <a:pt x="53758" y="263655"/>
                </a:cubicBezTo>
                <a:cubicBezTo>
                  <a:pt x="86237" y="214381"/>
                  <a:pt x="142236" y="146070"/>
                  <a:pt x="194875" y="102395"/>
                </a:cubicBezTo>
                <a:cubicBezTo>
                  <a:pt x="247514" y="58720"/>
                  <a:pt x="305752" y="9447"/>
                  <a:pt x="369590" y="1608"/>
                </a:cubicBezTo>
                <a:cubicBezTo>
                  <a:pt x="433428" y="-6231"/>
                  <a:pt x="505107" y="15046"/>
                  <a:pt x="577905" y="55361"/>
                </a:cubicBezTo>
                <a:cubicBezTo>
                  <a:pt x="650703" y="95676"/>
                  <a:pt x="751501" y="183025"/>
                  <a:pt x="806379" y="243497"/>
                </a:cubicBezTo>
                <a:cubicBezTo>
                  <a:pt x="861258" y="303969"/>
                  <a:pt x="907176" y="418195"/>
                  <a:pt x="907176" y="418195"/>
                </a:cubicBezTo>
              </a:path>
            </a:pathLst>
          </a:custGeom>
          <a:noFill/>
          <a:ln w="19050" cap="flat" cmpd="sng" algn="ctr">
            <a:solidFill>
              <a:srgbClr val="214794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H="1" flipV="1">
            <a:off x="5584862" y="3713908"/>
            <a:ext cx="252498" cy="261174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32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sz="2400" dirty="0">
                <a:solidFill>
                  <a:schemeClr val="accent6"/>
                </a:solidFill>
                <a:latin typeface="Arial"/>
              </a:rPr>
              <a:t>ACI Multi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-Site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>
                <a:solidFill>
                  <a:schemeClr val="accent6"/>
                </a:solidFill>
              </a:rPr>
              <a:t>Hardware Requirements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39" y="4019550"/>
            <a:ext cx="972661" cy="3829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60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159" name="Rounded Rectangle 158"/>
          <p:cNvSpPr/>
          <p:nvPr/>
        </p:nvSpPr>
        <p:spPr>
          <a:xfrm>
            <a:off x="5531307" y="2321963"/>
            <a:ext cx="2912533" cy="1837267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600413" y="2240744"/>
            <a:ext cx="2827866" cy="1871133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/>
              <a:ea typeface="Apple LiGothic Medium"/>
              <a:cs typeface="Apple LiGothic Medium"/>
            </a:endParaRPr>
          </a:p>
        </p:txBody>
      </p:sp>
      <p:pic>
        <p:nvPicPr>
          <p:cNvPr id="161" name="Picture 160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9" y="2489049"/>
            <a:ext cx="318675" cy="334907"/>
          </a:xfrm>
          <a:prstGeom prst="rect">
            <a:avLst/>
          </a:prstGeom>
        </p:spPr>
      </p:pic>
      <p:pic>
        <p:nvPicPr>
          <p:cNvPr id="162" name="Picture 161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5" y="2494452"/>
            <a:ext cx="318675" cy="334907"/>
          </a:xfrm>
          <a:prstGeom prst="rect">
            <a:avLst/>
          </a:prstGeom>
        </p:spPr>
      </p:pic>
      <p:pic>
        <p:nvPicPr>
          <p:cNvPr id="163" name="Picture 162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80" y="2494452"/>
            <a:ext cx="318675" cy="334907"/>
          </a:xfrm>
          <a:prstGeom prst="rect">
            <a:avLst/>
          </a:prstGeom>
        </p:spPr>
      </p:pic>
      <p:pic>
        <p:nvPicPr>
          <p:cNvPr id="164" name="Picture 163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75" y="2489049"/>
            <a:ext cx="318675" cy="334907"/>
          </a:xfrm>
          <a:prstGeom prst="rect">
            <a:avLst/>
          </a:prstGeom>
        </p:spPr>
      </p:pic>
      <p:pic>
        <p:nvPicPr>
          <p:cNvPr id="165" name="Picture 164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57" y="3356548"/>
            <a:ext cx="400277" cy="63949"/>
          </a:xfrm>
          <a:prstGeom prst="rect">
            <a:avLst/>
          </a:prstGeom>
        </p:spPr>
      </p:pic>
      <p:pic>
        <p:nvPicPr>
          <p:cNvPr id="166" name="Picture 165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42" y="3355393"/>
            <a:ext cx="400277" cy="63949"/>
          </a:xfrm>
          <a:prstGeom prst="rect">
            <a:avLst/>
          </a:prstGeom>
          <a:effectLst/>
        </p:spPr>
      </p:pic>
      <p:pic>
        <p:nvPicPr>
          <p:cNvPr id="167" name="Picture 166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29" y="3356548"/>
            <a:ext cx="400277" cy="63949"/>
          </a:xfrm>
          <a:prstGeom prst="rect">
            <a:avLst/>
          </a:prstGeom>
          <a:effectLst/>
        </p:spPr>
      </p:pic>
      <p:cxnSp>
        <p:nvCxnSpPr>
          <p:cNvPr id="168" name="Straight Connector 167"/>
          <p:cNvCxnSpPr>
            <a:endCxn id="163" idx="2"/>
          </p:cNvCxnSpPr>
          <p:nvPr/>
        </p:nvCxnSpPr>
        <p:spPr>
          <a:xfrm flipV="1">
            <a:off x="903231" y="2829357"/>
            <a:ext cx="1394674" cy="52488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Straight Connector 168"/>
          <p:cNvCxnSpPr>
            <a:endCxn id="164" idx="2"/>
          </p:cNvCxnSpPr>
          <p:nvPr/>
        </p:nvCxnSpPr>
        <p:spPr>
          <a:xfrm flipV="1">
            <a:off x="903244" y="2823945"/>
            <a:ext cx="1891569" cy="53029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0" name="Straight Connector 169"/>
          <p:cNvCxnSpPr>
            <a:endCxn id="163" idx="2"/>
          </p:cNvCxnSpPr>
          <p:nvPr/>
        </p:nvCxnSpPr>
        <p:spPr>
          <a:xfrm flipV="1">
            <a:off x="1358719" y="2829354"/>
            <a:ext cx="939186" cy="526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1" name="Straight Connector 170"/>
          <p:cNvCxnSpPr>
            <a:endCxn id="164" idx="2"/>
          </p:cNvCxnSpPr>
          <p:nvPr/>
        </p:nvCxnSpPr>
        <p:spPr>
          <a:xfrm flipV="1">
            <a:off x="1358720" y="2823946"/>
            <a:ext cx="1436082" cy="53144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2" name="Straight Connector 171"/>
          <p:cNvCxnSpPr>
            <a:stCxn id="165" idx="0"/>
            <a:endCxn id="162" idx="2"/>
          </p:cNvCxnSpPr>
          <p:nvPr/>
        </p:nvCxnSpPr>
        <p:spPr>
          <a:xfrm flipH="1" flipV="1">
            <a:off x="1801010" y="2829352"/>
            <a:ext cx="468682" cy="52719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3" name="Straight Connector 172"/>
          <p:cNvCxnSpPr>
            <a:stCxn id="166" idx="0"/>
            <a:endCxn id="162" idx="2"/>
          </p:cNvCxnSpPr>
          <p:nvPr/>
        </p:nvCxnSpPr>
        <p:spPr>
          <a:xfrm flipH="1" flipV="1">
            <a:off x="1801009" y="2829354"/>
            <a:ext cx="924170" cy="526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4" name="Straight Connector 173"/>
          <p:cNvCxnSpPr>
            <a:stCxn id="167" idx="0"/>
            <a:endCxn id="162" idx="2"/>
          </p:cNvCxnSpPr>
          <p:nvPr/>
        </p:nvCxnSpPr>
        <p:spPr>
          <a:xfrm flipH="1" flipV="1">
            <a:off x="1801009" y="2829352"/>
            <a:ext cx="1379657" cy="52719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5" name="Straight Connector 174"/>
          <p:cNvCxnSpPr>
            <a:stCxn id="165" idx="0"/>
            <a:endCxn id="161" idx="2"/>
          </p:cNvCxnSpPr>
          <p:nvPr/>
        </p:nvCxnSpPr>
        <p:spPr>
          <a:xfrm flipH="1" flipV="1">
            <a:off x="1304123" y="2823942"/>
            <a:ext cx="965578" cy="532602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  <a:headEnd type="none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6" name="Straight Connector 175"/>
          <p:cNvCxnSpPr>
            <a:endCxn id="163" idx="2"/>
          </p:cNvCxnSpPr>
          <p:nvPr/>
        </p:nvCxnSpPr>
        <p:spPr>
          <a:xfrm flipV="1">
            <a:off x="1814206" y="2829354"/>
            <a:ext cx="483699" cy="526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7" name="Straight Connector 176"/>
          <p:cNvCxnSpPr>
            <a:endCxn id="164" idx="2"/>
          </p:cNvCxnSpPr>
          <p:nvPr/>
        </p:nvCxnSpPr>
        <p:spPr>
          <a:xfrm flipV="1">
            <a:off x="1814214" y="2823946"/>
            <a:ext cx="980595" cy="53144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Straight Connector 177"/>
          <p:cNvCxnSpPr>
            <a:stCxn id="166" idx="0"/>
            <a:endCxn id="161" idx="2"/>
          </p:cNvCxnSpPr>
          <p:nvPr/>
        </p:nvCxnSpPr>
        <p:spPr>
          <a:xfrm flipH="1" flipV="1">
            <a:off x="1304116" y="2823946"/>
            <a:ext cx="1421065" cy="53144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Straight Connector 178"/>
          <p:cNvCxnSpPr>
            <a:stCxn id="167" idx="0"/>
            <a:endCxn id="163" idx="2"/>
          </p:cNvCxnSpPr>
          <p:nvPr/>
        </p:nvCxnSpPr>
        <p:spPr>
          <a:xfrm flipH="1" flipV="1">
            <a:off x="2297908" y="2829352"/>
            <a:ext cx="882761" cy="52719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Straight Connector 179"/>
          <p:cNvCxnSpPr>
            <a:stCxn id="167" idx="0"/>
            <a:endCxn id="164" idx="2"/>
          </p:cNvCxnSpPr>
          <p:nvPr/>
        </p:nvCxnSpPr>
        <p:spPr>
          <a:xfrm flipH="1" flipV="1">
            <a:off x="2794812" y="2823942"/>
            <a:ext cx="385867" cy="532602"/>
          </a:xfrm>
          <a:prstGeom prst="line">
            <a:avLst/>
          </a:prstGeom>
          <a:noFill/>
          <a:ln w="9525" cap="flat" cmpd="sng" algn="ctr">
            <a:solidFill>
              <a:srgbClr val="2F818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1" name="Straight Connector 180"/>
          <p:cNvCxnSpPr>
            <a:stCxn id="167" idx="0"/>
            <a:endCxn id="161" idx="2"/>
          </p:cNvCxnSpPr>
          <p:nvPr/>
        </p:nvCxnSpPr>
        <p:spPr>
          <a:xfrm flipH="1" flipV="1">
            <a:off x="1304115" y="2823942"/>
            <a:ext cx="1876551" cy="53260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2" name="Straight Connector 181"/>
          <p:cNvCxnSpPr>
            <a:stCxn id="165" idx="0"/>
            <a:endCxn id="164" idx="2"/>
          </p:cNvCxnSpPr>
          <p:nvPr/>
        </p:nvCxnSpPr>
        <p:spPr>
          <a:xfrm flipV="1">
            <a:off x="2269702" y="2823942"/>
            <a:ext cx="525107" cy="53260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3" name="Straight Connector 182"/>
          <p:cNvCxnSpPr>
            <a:stCxn id="166" idx="0"/>
            <a:endCxn id="163" idx="2"/>
          </p:cNvCxnSpPr>
          <p:nvPr/>
        </p:nvCxnSpPr>
        <p:spPr>
          <a:xfrm flipH="1" flipV="1">
            <a:off x="2297913" y="2829354"/>
            <a:ext cx="427274" cy="526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4" name="Straight Connector 183"/>
          <p:cNvCxnSpPr>
            <a:stCxn id="166" idx="0"/>
            <a:endCxn id="164" idx="2"/>
          </p:cNvCxnSpPr>
          <p:nvPr/>
        </p:nvCxnSpPr>
        <p:spPr>
          <a:xfrm flipV="1">
            <a:off x="2725181" y="2823946"/>
            <a:ext cx="69620" cy="53144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185" name="Group 184"/>
          <p:cNvGrpSpPr/>
          <p:nvPr/>
        </p:nvGrpSpPr>
        <p:grpSpPr>
          <a:xfrm>
            <a:off x="5766788" y="2478391"/>
            <a:ext cx="2477573" cy="931457"/>
            <a:chOff x="3980503" y="2090050"/>
            <a:chExt cx="4559300" cy="2260600"/>
          </a:xfrm>
        </p:grpSpPr>
        <p:pic>
          <p:nvPicPr>
            <p:cNvPr id="186" name="Picture 185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3" y="2090050"/>
              <a:ext cx="586434" cy="812800"/>
            </a:xfrm>
            <a:prstGeom prst="rect">
              <a:avLst/>
            </a:prstGeom>
          </p:spPr>
        </p:pic>
        <p:pic>
          <p:nvPicPr>
            <p:cNvPr id="187" name="Picture 186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403" y="2103166"/>
              <a:ext cx="586434" cy="812800"/>
            </a:xfrm>
            <a:prstGeom prst="rect">
              <a:avLst/>
            </a:prstGeom>
          </p:spPr>
        </p:pic>
        <p:pic>
          <p:nvPicPr>
            <p:cNvPr id="188" name="Picture 187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3803" y="2103166"/>
              <a:ext cx="586434" cy="812800"/>
            </a:xfrm>
            <a:prstGeom prst="rect">
              <a:avLst/>
            </a:prstGeom>
          </p:spPr>
        </p:pic>
        <p:pic>
          <p:nvPicPr>
            <p:cNvPr id="189" name="Picture 188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203" y="2090050"/>
              <a:ext cx="586434" cy="812800"/>
            </a:xfrm>
            <a:prstGeom prst="rect">
              <a:avLst/>
            </a:prstGeom>
          </p:spPr>
        </p:pic>
        <p:pic>
          <p:nvPicPr>
            <p:cNvPr id="190" name="Picture 189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603" y="4192646"/>
              <a:ext cx="736600" cy="155202"/>
            </a:xfrm>
            <a:prstGeom prst="rect">
              <a:avLst/>
            </a:prstGeom>
          </p:spPr>
        </p:pic>
        <p:pic>
          <p:nvPicPr>
            <p:cNvPr id="191" name="Picture 190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803" y="4195448"/>
              <a:ext cx="736600" cy="155202"/>
            </a:xfrm>
            <a:prstGeom prst="rect">
              <a:avLst/>
            </a:prstGeom>
          </p:spPr>
        </p:pic>
        <p:pic>
          <p:nvPicPr>
            <p:cNvPr id="192" name="Picture 191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003" y="4192646"/>
              <a:ext cx="736600" cy="155202"/>
            </a:xfrm>
            <a:prstGeom prst="rect">
              <a:avLst/>
            </a:prstGeom>
          </p:spPr>
        </p:pic>
        <p:pic>
          <p:nvPicPr>
            <p:cNvPr id="193" name="Picture 192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203" y="4195448"/>
              <a:ext cx="736600" cy="155202"/>
            </a:xfrm>
            <a:prstGeom prst="rect">
              <a:avLst/>
            </a:prstGeom>
          </p:spPr>
        </p:pic>
        <p:cxnSp>
          <p:nvCxnSpPr>
            <p:cNvPr id="194" name="Straight Connector 193"/>
            <p:cNvCxnSpPr>
              <a:endCxn id="186" idx="2"/>
            </p:cNvCxnSpPr>
            <p:nvPr/>
          </p:nvCxnSpPr>
          <p:spPr>
            <a:xfrm flipV="1">
              <a:off x="3980503" y="2902850"/>
              <a:ext cx="737717" cy="1286994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5" name="Straight Connector 194"/>
            <p:cNvCxnSpPr>
              <a:endCxn id="187" idx="2"/>
            </p:cNvCxnSpPr>
            <p:nvPr/>
          </p:nvCxnSpPr>
          <p:spPr>
            <a:xfrm flipV="1">
              <a:off x="3980503" y="2915966"/>
              <a:ext cx="1652117" cy="127387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6" name="Straight Connector 195"/>
            <p:cNvCxnSpPr>
              <a:endCxn id="188" idx="2"/>
            </p:cNvCxnSpPr>
            <p:nvPr/>
          </p:nvCxnSpPr>
          <p:spPr>
            <a:xfrm flipV="1">
              <a:off x="3980503" y="2915966"/>
              <a:ext cx="2566517" cy="127387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7" name="Straight Connector 196"/>
            <p:cNvCxnSpPr>
              <a:endCxn id="189" idx="2"/>
            </p:cNvCxnSpPr>
            <p:nvPr/>
          </p:nvCxnSpPr>
          <p:spPr>
            <a:xfrm flipV="1">
              <a:off x="3980503" y="2902850"/>
              <a:ext cx="3480917" cy="1286994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8" name="Straight Connector 197"/>
            <p:cNvCxnSpPr>
              <a:endCxn id="186" idx="2"/>
            </p:cNvCxnSpPr>
            <p:nvPr/>
          </p:nvCxnSpPr>
          <p:spPr>
            <a:xfrm flipH="1" flipV="1">
              <a:off x="4718220" y="2902850"/>
              <a:ext cx="100483" cy="128979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9" name="Straight Connector 198"/>
            <p:cNvCxnSpPr>
              <a:endCxn id="187" idx="2"/>
            </p:cNvCxnSpPr>
            <p:nvPr/>
          </p:nvCxnSpPr>
          <p:spPr>
            <a:xfrm flipV="1">
              <a:off x="4818703" y="2915966"/>
              <a:ext cx="813917" cy="1276680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0" name="Straight Connector 199"/>
            <p:cNvCxnSpPr>
              <a:endCxn id="188" idx="2"/>
            </p:cNvCxnSpPr>
            <p:nvPr/>
          </p:nvCxnSpPr>
          <p:spPr>
            <a:xfrm flipV="1">
              <a:off x="4818703" y="2915966"/>
              <a:ext cx="1728317" cy="1276680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1" name="Straight Connector 200"/>
            <p:cNvCxnSpPr>
              <a:endCxn id="189" idx="2"/>
            </p:cNvCxnSpPr>
            <p:nvPr/>
          </p:nvCxnSpPr>
          <p:spPr>
            <a:xfrm flipV="1">
              <a:off x="4818703" y="2902850"/>
              <a:ext cx="2642717" cy="128979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2" name="Straight Connector 201"/>
            <p:cNvCxnSpPr>
              <a:stCxn id="190" idx="0"/>
              <a:endCxn id="186" idx="2"/>
            </p:cNvCxnSpPr>
            <p:nvPr/>
          </p:nvCxnSpPr>
          <p:spPr>
            <a:xfrm flipH="1" flipV="1">
              <a:off x="4718220" y="2902850"/>
              <a:ext cx="938683" cy="128979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3" name="Straight Connector 202"/>
            <p:cNvCxnSpPr>
              <a:stCxn id="190" idx="0"/>
              <a:endCxn id="187" idx="2"/>
            </p:cNvCxnSpPr>
            <p:nvPr/>
          </p:nvCxnSpPr>
          <p:spPr>
            <a:xfrm flipH="1" flipV="1">
              <a:off x="5632620" y="2915966"/>
              <a:ext cx="24283" cy="1276680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4" name="Straight Connector 203"/>
            <p:cNvCxnSpPr>
              <a:stCxn id="191" idx="0"/>
              <a:endCxn id="187" idx="2"/>
            </p:cNvCxnSpPr>
            <p:nvPr/>
          </p:nvCxnSpPr>
          <p:spPr>
            <a:xfrm flipH="1" flipV="1">
              <a:off x="5632620" y="2915966"/>
              <a:ext cx="862483" cy="12794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5" name="Straight Connector 204"/>
            <p:cNvCxnSpPr>
              <a:stCxn id="192" idx="0"/>
              <a:endCxn id="187" idx="2"/>
            </p:cNvCxnSpPr>
            <p:nvPr/>
          </p:nvCxnSpPr>
          <p:spPr>
            <a:xfrm flipH="1" flipV="1">
              <a:off x="5632620" y="2915966"/>
              <a:ext cx="1700683" cy="1276680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6" name="Straight Connector 205"/>
            <p:cNvCxnSpPr>
              <a:stCxn id="193" idx="0"/>
              <a:endCxn id="187" idx="2"/>
            </p:cNvCxnSpPr>
            <p:nvPr/>
          </p:nvCxnSpPr>
          <p:spPr>
            <a:xfrm flipH="1" flipV="1">
              <a:off x="5632620" y="2915966"/>
              <a:ext cx="2538883" cy="12794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7" name="Straight Connector 206"/>
            <p:cNvCxnSpPr>
              <a:stCxn id="191" idx="0"/>
              <a:endCxn id="186" idx="2"/>
            </p:cNvCxnSpPr>
            <p:nvPr/>
          </p:nvCxnSpPr>
          <p:spPr>
            <a:xfrm flipH="1" flipV="1">
              <a:off x="4718220" y="2902850"/>
              <a:ext cx="1776883" cy="129259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8" name="Straight Connector 207"/>
            <p:cNvCxnSpPr>
              <a:stCxn id="190" idx="0"/>
              <a:endCxn id="188" idx="2"/>
            </p:cNvCxnSpPr>
            <p:nvPr/>
          </p:nvCxnSpPr>
          <p:spPr>
            <a:xfrm flipV="1">
              <a:off x="5656903" y="2915966"/>
              <a:ext cx="890117" cy="1276680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9" name="Straight Connector 208"/>
            <p:cNvCxnSpPr>
              <a:stCxn id="190" idx="0"/>
              <a:endCxn id="189" idx="2"/>
            </p:cNvCxnSpPr>
            <p:nvPr/>
          </p:nvCxnSpPr>
          <p:spPr>
            <a:xfrm flipV="1">
              <a:off x="5656903" y="2902850"/>
              <a:ext cx="1804517" cy="128979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0" name="Straight Connector 209"/>
            <p:cNvCxnSpPr>
              <a:stCxn id="192" idx="0"/>
              <a:endCxn id="186" idx="2"/>
            </p:cNvCxnSpPr>
            <p:nvPr/>
          </p:nvCxnSpPr>
          <p:spPr>
            <a:xfrm flipH="1" flipV="1">
              <a:off x="4718220" y="2902850"/>
              <a:ext cx="2615083" cy="128979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Straight Connector 210"/>
            <p:cNvCxnSpPr>
              <a:stCxn id="193" idx="0"/>
              <a:endCxn id="188" idx="2"/>
            </p:cNvCxnSpPr>
            <p:nvPr/>
          </p:nvCxnSpPr>
          <p:spPr>
            <a:xfrm flipH="1" flipV="1">
              <a:off x="6547020" y="2915966"/>
              <a:ext cx="1624483" cy="12794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Straight Connector 211"/>
            <p:cNvCxnSpPr>
              <a:stCxn id="193" idx="0"/>
              <a:endCxn id="189" idx="2"/>
            </p:cNvCxnSpPr>
            <p:nvPr/>
          </p:nvCxnSpPr>
          <p:spPr>
            <a:xfrm flipH="1" flipV="1">
              <a:off x="7461420" y="2902850"/>
              <a:ext cx="710083" cy="129259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3" name="Straight Connector 212"/>
            <p:cNvCxnSpPr>
              <a:stCxn id="193" idx="0"/>
              <a:endCxn id="186" idx="2"/>
            </p:cNvCxnSpPr>
            <p:nvPr/>
          </p:nvCxnSpPr>
          <p:spPr>
            <a:xfrm flipH="1" flipV="1">
              <a:off x="4718220" y="2902850"/>
              <a:ext cx="3453283" cy="129259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4" name="Straight Connector 213"/>
            <p:cNvCxnSpPr>
              <a:stCxn id="191" idx="0"/>
              <a:endCxn id="188" idx="2"/>
            </p:cNvCxnSpPr>
            <p:nvPr/>
          </p:nvCxnSpPr>
          <p:spPr>
            <a:xfrm flipV="1">
              <a:off x="6495103" y="2915966"/>
              <a:ext cx="51917" cy="12794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5" name="Straight Connector 214"/>
            <p:cNvCxnSpPr>
              <a:stCxn id="191" idx="0"/>
              <a:endCxn id="189" idx="2"/>
            </p:cNvCxnSpPr>
            <p:nvPr/>
          </p:nvCxnSpPr>
          <p:spPr>
            <a:xfrm flipV="1">
              <a:off x="6495103" y="2902850"/>
              <a:ext cx="966317" cy="129259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6" name="Straight Connector 215"/>
            <p:cNvCxnSpPr>
              <a:stCxn id="192" idx="0"/>
              <a:endCxn id="188" idx="2"/>
            </p:cNvCxnSpPr>
            <p:nvPr/>
          </p:nvCxnSpPr>
          <p:spPr>
            <a:xfrm flipH="1" flipV="1">
              <a:off x="6547020" y="2915966"/>
              <a:ext cx="786283" cy="1276680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7" name="Straight Connector 216"/>
            <p:cNvCxnSpPr>
              <a:stCxn id="192" idx="0"/>
              <a:endCxn id="189" idx="2"/>
            </p:cNvCxnSpPr>
            <p:nvPr/>
          </p:nvCxnSpPr>
          <p:spPr>
            <a:xfrm flipV="1">
              <a:off x="7333303" y="2902850"/>
              <a:ext cx="128117" cy="1289796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18" name="Picture 217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37" y="3335236"/>
            <a:ext cx="400277" cy="63949"/>
          </a:xfrm>
          <a:prstGeom prst="rect">
            <a:avLst/>
          </a:prstGeom>
          <a:effectLst/>
        </p:spPr>
      </p:pic>
      <p:pic>
        <p:nvPicPr>
          <p:cNvPr id="219" name="Picture 218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01" y="3341509"/>
            <a:ext cx="400277" cy="63949"/>
          </a:xfrm>
          <a:prstGeom prst="rect">
            <a:avLst/>
          </a:prstGeom>
          <a:effectLst/>
        </p:spPr>
      </p:pic>
      <p:pic>
        <p:nvPicPr>
          <p:cNvPr id="220" name="Picture 21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69" y="3355393"/>
            <a:ext cx="400277" cy="63949"/>
          </a:xfrm>
          <a:prstGeom prst="rect">
            <a:avLst/>
          </a:prstGeom>
        </p:spPr>
      </p:pic>
      <p:pic>
        <p:nvPicPr>
          <p:cNvPr id="221" name="Picture 22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82" y="3345892"/>
            <a:ext cx="400277" cy="63949"/>
          </a:xfrm>
          <a:prstGeom prst="rect">
            <a:avLst/>
          </a:prstGeom>
        </p:spPr>
      </p:pic>
      <p:pic>
        <p:nvPicPr>
          <p:cNvPr id="222" name="Picture 221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7" y="3352165"/>
            <a:ext cx="400277" cy="63949"/>
          </a:xfrm>
          <a:prstGeom prst="rect">
            <a:avLst/>
          </a:prstGeom>
        </p:spPr>
      </p:pic>
      <p:cxnSp>
        <p:nvCxnSpPr>
          <p:cNvPr id="223" name="Straight Connector 222"/>
          <p:cNvCxnSpPr/>
          <p:nvPr/>
        </p:nvCxnSpPr>
        <p:spPr>
          <a:xfrm flipV="1">
            <a:off x="903242" y="2831950"/>
            <a:ext cx="400884" cy="53029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4" name="Straight Connector 223"/>
          <p:cNvCxnSpPr/>
          <p:nvPr/>
        </p:nvCxnSpPr>
        <p:spPr>
          <a:xfrm flipV="1">
            <a:off x="903233" y="2837358"/>
            <a:ext cx="897778" cy="52488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5" name="Straight Connector 224"/>
          <p:cNvCxnSpPr/>
          <p:nvPr/>
        </p:nvCxnSpPr>
        <p:spPr>
          <a:xfrm flipH="1" flipV="1">
            <a:off x="1304124" y="2831947"/>
            <a:ext cx="54604" cy="53144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6" name="Straight Connector 225"/>
          <p:cNvCxnSpPr/>
          <p:nvPr/>
        </p:nvCxnSpPr>
        <p:spPr>
          <a:xfrm flipV="1">
            <a:off x="1358720" y="2837356"/>
            <a:ext cx="442292" cy="526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7" name="Straight Connector 226"/>
          <p:cNvCxnSpPr/>
          <p:nvPr/>
        </p:nvCxnSpPr>
        <p:spPr>
          <a:xfrm flipH="1" flipV="1">
            <a:off x="1304119" y="2831947"/>
            <a:ext cx="510091" cy="53144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8" name="Straight Connector 227"/>
          <p:cNvCxnSpPr/>
          <p:nvPr/>
        </p:nvCxnSpPr>
        <p:spPr>
          <a:xfrm flipH="1" flipV="1">
            <a:off x="1801016" y="2837356"/>
            <a:ext cx="13195" cy="526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29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883" y="3508158"/>
            <a:ext cx="231317" cy="244197"/>
          </a:xfrm>
          <a:prstGeom prst="rect">
            <a:avLst/>
          </a:prstGeom>
          <a:solidFill>
            <a:srgbClr val="FBAB18"/>
          </a:solidFill>
          <a:ln w="9525">
            <a:noFill/>
            <a:miter lim="800000"/>
            <a:headEnd/>
            <a:tailEnd/>
          </a:ln>
        </p:spPr>
      </p:pic>
      <p:sp>
        <p:nvSpPr>
          <p:cNvPr id="230" name="TextBox 229"/>
          <p:cNvSpPr txBox="1"/>
          <p:nvPr/>
        </p:nvSpPr>
        <p:spPr>
          <a:xfrm>
            <a:off x="6905269" y="3715057"/>
            <a:ext cx="457435" cy="26543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EP2</a:t>
            </a:r>
          </a:p>
        </p:txBody>
      </p:sp>
      <p:pic>
        <p:nvPicPr>
          <p:cNvPr id="231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957" y="3500826"/>
            <a:ext cx="231317" cy="24419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  <p:sp>
        <p:nvSpPr>
          <p:cNvPr id="232" name="TextBox 231"/>
          <p:cNvSpPr txBox="1"/>
          <p:nvPr/>
        </p:nvSpPr>
        <p:spPr>
          <a:xfrm>
            <a:off x="2057343" y="3707724"/>
            <a:ext cx="457435" cy="26543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EP1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-238202" y="2068643"/>
            <a:ext cx="1696226" cy="242372"/>
          </a:xfrm>
          <a:prstGeom prst="rect">
            <a:avLst/>
          </a:prstGeom>
        </p:spPr>
        <p:txBody>
          <a:bodyPr wrap="square" lIns="68580" tIns="34291" rIns="68580" bIns="34291">
            <a:spAutoFit/>
          </a:bodyPr>
          <a:lstStyle/>
          <a:p>
            <a:pPr algn="ctr" defTabSz="9132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414141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236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40"/>
            <a:r>
              <a:rPr sz="2400" dirty="0">
                <a:solidFill>
                  <a:schemeClr val="accent6"/>
                </a:solidFill>
                <a:latin typeface="Arial"/>
                <a:ea typeface="Apple LiGothic Medium"/>
                <a:cs typeface="Apple LiGothic Medium"/>
              </a:rPr>
              <a:t>ACI Multi-Site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kern="0" dirty="0" smtClean="0">
                <a:solidFill>
                  <a:schemeClr val="accent6"/>
                </a:solidFill>
                <a:latin typeface="Arial"/>
                <a:ea typeface="Apple LiGothic Medium"/>
              </a:rPr>
              <a:t>The Easiest DCI Solution in the Industry!</a:t>
            </a:r>
            <a:endParaRPr sz="2000" kern="0" dirty="0">
              <a:solidFill>
                <a:schemeClr val="accent6"/>
              </a:solidFill>
              <a:latin typeface="Arial"/>
              <a:ea typeface="Apple LiGothic Medium"/>
            </a:endParaRPr>
          </a:p>
          <a:p>
            <a:pPr defTabSz="685640"/>
            <a:endParaRPr sz="2000" kern="0" dirty="0">
              <a:solidFill>
                <a:srgbClr val="676767"/>
              </a:solidFill>
              <a:latin typeface="Arial"/>
              <a:ea typeface="Apple LiGothic Medium"/>
            </a:endParaRPr>
          </a:p>
          <a:p>
            <a:pPr defTabSz="685640"/>
            <a:endParaRPr sz="2000" dirty="0">
              <a:solidFill>
                <a:srgbClr val="676767"/>
              </a:solidFill>
              <a:latin typeface="Arial"/>
              <a:ea typeface="Apple LiGothic Medium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164688" y="4243670"/>
            <a:ext cx="1654958" cy="247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16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rPr>
              <a:t>= VXLAN Encap/Decap</a:t>
            </a:r>
          </a:p>
        </p:txBody>
      </p:sp>
      <p:grpSp>
        <p:nvGrpSpPr>
          <p:cNvPr id="239" name="Group 238"/>
          <p:cNvGrpSpPr/>
          <p:nvPr/>
        </p:nvGrpSpPr>
        <p:grpSpPr>
          <a:xfrm>
            <a:off x="7005945" y="4266729"/>
            <a:ext cx="181821" cy="182880"/>
            <a:chOff x="6391352" y="2442150"/>
            <a:chExt cx="1275036" cy="1275036"/>
          </a:xfrm>
        </p:grpSpPr>
        <p:sp>
          <p:nvSpPr>
            <p:cNvPr id="240" name="Oval 239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241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7588719" y="2272568"/>
            <a:ext cx="1100137" cy="307682"/>
          </a:xfrm>
          <a:prstGeom prst="rect">
            <a:avLst/>
          </a:prstGeom>
          <a:noFill/>
        </p:spPr>
        <p:txBody>
          <a:bodyPr lIns="121816" tIns="60907" rIns="121816" bIns="60907">
            <a:spAutoFit/>
          </a:bodyPr>
          <a:lstStyle/>
          <a:p>
            <a:pPr algn="ctr" defTabSz="6089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214794"/>
                </a:solidFill>
                <a:latin typeface="Arial"/>
                <a:ea typeface="MS PGothic" charset="0"/>
                <a:cs typeface="MS PGothic" charset="0"/>
              </a:rPr>
              <a:t>Site 2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2542049" y="3745023"/>
            <a:ext cx="824200" cy="338706"/>
            <a:chOff x="2397373" y="2905424"/>
            <a:chExt cx="824200" cy="338706"/>
          </a:xfrm>
        </p:grpSpPr>
        <p:grpSp>
          <p:nvGrpSpPr>
            <p:cNvPr id="244" name="Group 243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47" name="Rounded Rectangle 246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4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9" name="Group 248"/>
          <p:cNvGrpSpPr/>
          <p:nvPr/>
        </p:nvGrpSpPr>
        <p:grpSpPr>
          <a:xfrm>
            <a:off x="5551881" y="3774595"/>
            <a:ext cx="824200" cy="338706"/>
            <a:chOff x="2397373" y="2905424"/>
            <a:chExt cx="824200" cy="338706"/>
          </a:xfrm>
        </p:grpSpPr>
        <p:grpSp>
          <p:nvGrpSpPr>
            <p:cNvPr id="250" name="Group 24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53" name="Rounded Rectangle 25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5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5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55" name="Straight Arrow Connector 254"/>
          <p:cNvCxnSpPr/>
          <p:nvPr/>
        </p:nvCxnSpPr>
        <p:spPr>
          <a:xfrm flipV="1">
            <a:off x="3475126" y="3540582"/>
            <a:ext cx="409711" cy="209160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56" name="Straight Arrow Connector 255"/>
          <p:cNvCxnSpPr/>
          <p:nvPr/>
        </p:nvCxnSpPr>
        <p:spPr>
          <a:xfrm>
            <a:off x="4971181" y="3567195"/>
            <a:ext cx="450914" cy="209159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58" name="Rounded Rectangle 257"/>
          <p:cNvSpPr/>
          <p:nvPr/>
        </p:nvSpPr>
        <p:spPr>
          <a:xfrm>
            <a:off x="1102224" y="2433103"/>
            <a:ext cx="1887712" cy="134234"/>
          </a:xfrm>
          <a:prstGeom prst="roundRect">
            <a:avLst/>
          </a:prstGeom>
          <a:solidFill>
            <a:srgbClr val="0D868E">
              <a:lumMod val="40000"/>
              <a:lumOff val="60000"/>
              <a:alpha val="32000"/>
            </a:srgbClr>
          </a:solidFill>
          <a:ln w="12700" cap="flat" cmpd="sng" algn="ctr">
            <a:solidFill>
              <a:srgbClr val="32B2DF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65" tIns="34283" rIns="68565" bIns="34283" rtlCol="0" anchor="ctr"/>
          <a:lstStyle/>
          <a:p>
            <a:pPr marL="0" marR="0" lvl="0" indent="0" algn="ctr" defTabSz="45691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150292" y="2627096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641372" y="2627090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S2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2132458" y="2627090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S3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2623538" y="2627085"/>
            <a:ext cx="351354" cy="24620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S4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6014710" y="2613380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S5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6505790" y="2613372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S6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6996875" y="2613372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S7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487955" y="2613368"/>
            <a:ext cx="341514" cy="24621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S8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5972325" y="2414291"/>
            <a:ext cx="1871760" cy="128203"/>
          </a:xfrm>
          <a:prstGeom prst="roundRect">
            <a:avLst/>
          </a:prstGeom>
          <a:solidFill>
            <a:srgbClr val="0D868E">
              <a:lumMod val="40000"/>
              <a:lumOff val="60000"/>
              <a:alpha val="32000"/>
            </a:srgbClr>
          </a:solidFill>
          <a:ln w="12700" cap="flat" cmpd="sng" algn="ctr">
            <a:solidFill>
              <a:srgbClr val="32B2DF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68565" tIns="34283" rIns="68565" bIns="34283" rtlCol="0" anchor="ctr"/>
          <a:lstStyle/>
          <a:p>
            <a:pPr marL="0" marR="0" lvl="0" indent="0" algn="ctr" defTabSz="45691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60330" y="895350"/>
            <a:ext cx="7412445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37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 Narrow"/>
                <a:ea typeface="MS PGothic" charset="0"/>
                <a:cs typeface="Arial Narrow"/>
              </a:rPr>
              <a:t>Communication between endpoints in separate sites (Layer 2 and/or Layer 3) is enabled simply by creating and pushing a contract between </a:t>
            </a:r>
            <a:r>
              <a:rPr lang="en-US" sz="1400" kern="0" smtClean="0">
                <a:solidFill>
                  <a:srgbClr val="000000"/>
                </a:solidFill>
                <a:latin typeface="Arial Narrow"/>
                <a:ea typeface="MS PGothic" charset="0"/>
                <a:cs typeface="Arial Narrow"/>
              </a:rPr>
              <a:t>the endpoints’ EPGs </a:t>
            </a:r>
            <a:endParaRPr lang="en-US" sz="1400" kern="0" dirty="0">
              <a:solidFill>
                <a:srgbClr val="000000"/>
              </a:solidFill>
              <a:latin typeface="Arial Narrow"/>
              <a:ea typeface="MS PGothic" charset="0"/>
              <a:cs typeface="Arial Narrow"/>
            </a:endParaRPr>
          </a:p>
        </p:txBody>
      </p:sp>
      <p:cxnSp>
        <p:nvCxnSpPr>
          <p:cNvPr id="270" name="Straight Connector 269"/>
          <p:cNvCxnSpPr/>
          <p:nvPr/>
        </p:nvCxnSpPr>
        <p:spPr>
          <a:xfrm>
            <a:off x="4083766" y="1859218"/>
            <a:ext cx="3077696" cy="62457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1" name="Straight Connector 270"/>
          <p:cNvCxnSpPr/>
          <p:nvPr/>
        </p:nvCxnSpPr>
        <p:spPr>
          <a:xfrm>
            <a:off x="4083766" y="1859219"/>
            <a:ext cx="3574591" cy="6191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2" name="Straight Connector 271"/>
          <p:cNvCxnSpPr/>
          <p:nvPr/>
        </p:nvCxnSpPr>
        <p:spPr>
          <a:xfrm>
            <a:off x="4693561" y="1859219"/>
            <a:ext cx="1474110" cy="6191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3" name="Straight Connector 272"/>
          <p:cNvCxnSpPr/>
          <p:nvPr/>
        </p:nvCxnSpPr>
        <p:spPr>
          <a:xfrm>
            <a:off x="4693561" y="1859218"/>
            <a:ext cx="1971005" cy="62457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4" name="Straight Connector 273"/>
          <p:cNvCxnSpPr/>
          <p:nvPr/>
        </p:nvCxnSpPr>
        <p:spPr>
          <a:xfrm>
            <a:off x="4693564" y="1859219"/>
            <a:ext cx="2964795" cy="6191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5" name="Straight Connector 274"/>
          <p:cNvCxnSpPr/>
          <p:nvPr/>
        </p:nvCxnSpPr>
        <p:spPr>
          <a:xfrm>
            <a:off x="4083766" y="1859219"/>
            <a:ext cx="2083906" cy="6191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6" name="Straight Connector 275"/>
          <p:cNvCxnSpPr/>
          <p:nvPr/>
        </p:nvCxnSpPr>
        <p:spPr>
          <a:xfrm>
            <a:off x="4693561" y="1859218"/>
            <a:ext cx="2467900" cy="62457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7" name="Straight Connector 276"/>
          <p:cNvCxnSpPr/>
          <p:nvPr/>
        </p:nvCxnSpPr>
        <p:spPr>
          <a:xfrm>
            <a:off x="4083767" y="1859218"/>
            <a:ext cx="2580801" cy="62457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8" name="Straight Connector 277"/>
          <p:cNvCxnSpPr/>
          <p:nvPr/>
        </p:nvCxnSpPr>
        <p:spPr>
          <a:xfrm flipH="1">
            <a:off x="2794808" y="1859219"/>
            <a:ext cx="1288958" cy="6298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9" name="Straight Connector 278"/>
          <p:cNvCxnSpPr/>
          <p:nvPr/>
        </p:nvCxnSpPr>
        <p:spPr>
          <a:xfrm flipH="1">
            <a:off x="2297914" y="1859221"/>
            <a:ext cx="1785852" cy="63523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0" name="Straight Connector 279"/>
          <p:cNvCxnSpPr/>
          <p:nvPr/>
        </p:nvCxnSpPr>
        <p:spPr>
          <a:xfrm flipH="1">
            <a:off x="2794811" y="1859219"/>
            <a:ext cx="1898753" cy="6298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1" name="Straight Connector 280"/>
          <p:cNvCxnSpPr/>
          <p:nvPr/>
        </p:nvCxnSpPr>
        <p:spPr>
          <a:xfrm flipH="1">
            <a:off x="2297914" y="1859221"/>
            <a:ext cx="2395647" cy="63523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82" name="Cloud 281"/>
          <p:cNvSpPr/>
          <p:nvPr/>
        </p:nvSpPr>
        <p:spPr>
          <a:xfrm>
            <a:off x="3676949" y="1585359"/>
            <a:ext cx="1437513" cy="725922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799" tIns="60898" rIns="121799" bIns="60898" rtlCol="0" anchor="ctr"/>
          <a:lstStyle/>
          <a:p>
            <a:pPr algn="ctr" defTabSz="6089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kern="0" dirty="0">
              <a:solidFill>
                <a:srgbClr val="0183B7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250269" y="1760837"/>
            <a:ext cx="357377" cy="31160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IP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38197" y="2389013"/>
            <a:ext cx="800203" cy="2308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DP-ETEP </a:t>
            </a:r>
            <a:r>
              <a:rPr lang="en-US" sz="9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6577698" y="2352890"/>
            <a:ext cx="791825" cy="2308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DP-ETEP </a:t>
            </a:r>
            <a:r>
              <a:rPr lang="en-US" sz="9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310391" y="2242562"/>
            <a:ext cx="1093788" cy="307700"/>
          </a:xfrm>
          <a:prstGeom prst="rect">
            <a:avLst/>
          </a:prstGeom>
          <a:noFill/>
        </p:spPr>
        <p:txBody>
          <a:bodyPr lIns="121836" tIns="60916" rIns="121836" bIns="60916">
            <a:spAutoFit/>
          </a:bodyPr>
          <a:lstStyle/>
          <a:p>
            <a:pPr algn="ctr" defTabSz="6089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214794"/>
                </a:solidFill>
                <a:latin typeface="Arial"/>
                <a:ea typeface="MS PGothic" charset="0"/>
                <a:cs typeface="MS PGothic" charset="0"/>
              </a:rPr>
              <a:t>Site 1</a:t>
            </a:r>
          </a:p>
        </p:txBody>
      </p:sp>
      <p:grpSp>
        <p:nvGrpSpPr>
          <p:cNvPr id="312" name="Group 311"/>
          <p:cNvGrpSpPr/>
          <p:nvPr/>
        </p:nvGrpSpPr>
        <p:grpSpPr>
          <a:xfrm>
            <a:off x="2934979" y="4450122"/>
            <a:ext cx="3164430" cy="407628"/>
            <a:chOff x="4740002" y="4577919"/>
            <a:chExt cx="3164430" cy="407628"/>
          </a:xfrm>
        </p:grpSpPr>
        <p:sp>
          <p:nvSpPr>
            <p:cNvPr id="313" name="Oval 312"/>
            <p:cNvSpPr/>
            <p:nvPr/>
          </p:nvSpPr>
          <p:spPr>
            <a:xfrm>
              <a:off x="4740002" y="4577919"/>
              <a:ext cx="641271" cy="40762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676767"/>
              </a:solidFill>
              <a:prstDash val="solid"/>
            </a:ln>
            <a:effectLst/>
          </p:spPr>
          <p:txBody>
            <a:bodyPr lIns="0" tIns="45716" rIns="0" bIns="45716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EP1 EPG</a:t>
              </a:r>
            </a:p>
          </p:txBody>
        </p:sp>
        <p:sp>
          <p:nvSpPr>
            <p:cNvPr id="314" name="Oval 313"/>
            <p:cNvSpPr/>
            <p:nvPr/>
          </p:nvSpPr>
          <p:spPr>
            <a:xfrm>
              <a:off x="7263161" y="4577919"/>
              <a:ext cx="641271" cy="407628"/>
            </a:xfrm>
            <a:prstGeom prst="ellipse">
              <a:avLst/>
            </a:prstGeom>
            <a:solidFill>
              <a:srgbClr val="FBAB18"/>
            </a:solidFill>
            <a:ln w="12700" cap="flat" cmpd="sng" algn="ctr">
              <a:solidFill>
                <a:srgbClr val="676767"/>
              </a:solidFill>
              <a:prstDash val="solid"/>
            </a:ln>
            <a:effectLst/>
          </p:spPr>
          <p:txBody>
            <a:bodyPr lIns="0" tIns="45716" rIns="0" bIns="45716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EP2 EPG</a:t>
              </a:r>
            </a:p>
          </p:txBody>
        </p:sp>
        <p:cxnSp>
          <p:nvCxnSpPr>
            <p:cNvPr id="315" name="Straight Arrow Connector 314"/>
            <p:cNvCxnSpPr>
              <a:stCxn id="314" idx="2"/>
              <a:endCxn id="313" idx="6"/>
            </p:cNvCxnSpPr>
            <p:nvPr/>
          </p:nvCxnSpPr>
          <p:spPr>
            <a:xfrm flipH="1">
              <a:off x="5381273" y="4781733"/>
              <a:ext cx="18818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214794"/>
              </a:solidFill>
              <a:prstDash val="solid"/>
              <a:tailEnd type="arrow"/>
            </a:ln>
            <a:effectLst/>
          </p:spPr>
        </p:cxnSp>
        <p:sp>
          <p:nvSpPr>
            <p:cNvPr id="316" name="Rounded Rectangle 315"/>
            <p:cNvSpPr/>
            <p:nvPr/>
          </p:nvSpPr>
          <p:spPr>
            <a:xfrm>
              <a:off x="6102071" y="4626453"/>
              <a:ext cx="397580" cy="294012"/>
            </a:xfrm>
            <a:prstGeom prst="roundRect">
              <a:avLst/>
            </a:prstGeom>
            <a:solidFill>
              <a:srgbClr val="36A4D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55" name="Picture 1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52" y="3283549"/>
            <a:ext cx="998736" cy="4614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56" name="Straight Arrow Connector 155"/>
          <p:cNvCxnSpPr/>
          <p:nvPr/>
        </p:nvCxnSpPr>
        <p:spPr bwMode="auto">
          <a:xfrm flipV="1">
            <a:off x="4445625" y="3793586"/>
            <a:ext cx="0" cy="432288"/>
          </a:xfrm>
          <a:prstGeom prst="straightConnector1">
            <a:avLst/>
          </a:prstGeom>
          <a:solidFill>
            <a:srgbClr val="0183B7"/>
          </a:solidFill>
          <a:ln w="28575" cap="flat" cmpd="sng" algn="ctr">
            <a:solidFill>
              <a:srgbClr val="37375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7" name="TextBox 156"/>
          <p:cNvSpPr txBox="1"/>
          <p:nvPr/>
        </p:nvSpPr>
        <p:spPr>
          <a:xfrm>
            <a:off x="3409819" y="4195582"/>
            <a:ext cx="219162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Define </a:t>
            </a:r>
            <a:r>
              <a:rPr lang="en-US" sz="1100" smtClean="0"/>
              <a:t>and push inter-site policy</a:t>
            </a:r>
            <a:endParaRPr lang="en-US" sz="1100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2328760" y="1983265"/>
            <a:ext cx="4749903" cy="1563075"/>
          </a:xfrm>
          <a:custGeom>
            <a:avLst/>
            <a:gdLst>
              <a:gd name="connsiteX0" fmla="*/ 0 w 4710146"/>
              <a:gd name="connsiteY0" fmla="*/ 1476982 h 1483561"/>
              <a:gd name="connsiteX1" fmla="*/ 355234 w 4710146"/>
              <a:gd name="connsiteY1" fmla="*/ 884925 h 1483561"/>
              <a:gd name="connsiteX2" fmla="*/ 868351 w 4710146"/>
              <a:gd name="connsiteY2" fmla="*/ 365230 h 1483561"/>
              <a:gd name="connsiteX3" fmla="*/ 1776172 w 4710146"/>
              <a:gd name="connsiteY3" fmla="*/ 23152 h 1483561"/>
              <a:gd name="connsiteX4" fmla="*/ 2762935 w 4710146"/>
              <a:gd name="connsiteY4" fmla="*/ 95515 h 1483561"/>
              <a:gd name="connsiteX5" fmla="*/ 3993099 w 4710146"/>
              <a:gd name="connsiteY5" fmla="*/ 615210 h 1483561"/>
              <a:gd name="connsiteX6" fmla="*/ 4710146 w 4710146"/>
              <a:gd name="connsiteY6" fmla="*/ 1483561 h 1483561"/>
              <a:gd name="connsiteX0" fmla="*/ 0 w 4749903"/>
              <a:gd name="connsiteY0" fmla="*/ 1476982 h 1563075"/>
              <a:gd name="connsiteX1" fmla="*/ 355234 w 4749903"/>
              <a:gd name="connsiteY1" fmla="*/ 884925 h 1563075"/>
              <a:gd name="connsiteX2" fmla="*/ 868351 w 4749903"/>
              <a:gd name="connsiteY2" fmla="*/ 365230 h 1563075"/>
              <a:gd name="connsiteX3" fmla="*/ 1776172 w 4749903"/>
              <a:gd name="connsiteY3" fmla="*/ 23152 h 1563075"/>
              <a:gd name="connsiteX4" fmla="*/ 2762935 w 4749903"/>
              <a:gd name="connsiteY4" fmla="*/ 95515 h 1563075"/>
              <a:gd name="connsiteX5" fmla="*/ 3993099 w 4749903"/>
              <a:gd name="connsiteY5" fmla="*/ 615210 h 1563075"/>
              <a:gd name="connsiteX6" fmla="*/ 4749903 w 4749903"/>
              <a:gd name="connsiteY6" fmla="*/ 1563075 h 15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9903" h="1563075">
                <a:moveTo>
                  <a:pt x="0" y="1476982"/>
                </a:moveTo>
                <a:cubicBezTo>
                  <a:pt x="105254" y="1273599"/>
                  <a:pt x="210509" y="1070217"/>
                  <a:pt x="355234" y="884925"/>
                </a:cubicBezTo>
                <a:cubicBezTo>
                  <a:pt x="499959" y="699633"/>
                  <a:pt x="631528" y="508859"/>
                  <a:pt x="868351" y="365230"/>
                </a:cubicBezTo>
                <a:cubicBezTo>
                  <a:pt x="1105174" y="221601"/>
                  <a:pt x="1460408" y="68105"/>
                  <a:pt x="1776172" y="23152"/>
                </a:cubicBezTo>
                <a:cubicBezTo>
                  <a:pt x="2091936" y="-21801"/>
                  <a:pt x="2393447" y="-3161"/>
                  <a:pt x="2762935" y="95515"/>
                </a:cubicBezTo>
                <a:cubicBezTo>
                  <a:pt x="3132423" y="194191"/>
                  <a:pt x="3661938" y="370617"/>
                  <a:pt x="3993099" y="615210"/>
                </a:cubicBezTo>
                <a:cubicBezTo>
                  <a:pt x="4324260" y="859803"/>
                  <a:pt x="4749903" y="1563075"/>
                  <a:pt x="4749903" y="1563075"/>
                </a:cubicBezTo>
              </a:path>
            </a:pathLst>
          </a:custGeom>
          <a:noFill/>
          <a:ln w="28575" cap="flat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 bwMode="auto">
          <a:xfrm>
            <a:off x="2230610" y="1835613"/>
            <a:ext cx="4953021" cy="1678235"/>
          </a:xfrm>
          <a:custGeom>
            <a:avLst/>
            <a:gdLst>
              <a:gd name="connsiteX0" fmla="*/ 5023291 w 5023291"/>
              <a:gd name="connsiteY0" fmla="*/ 1607295 h 1673769"/>
              <a:gd name="connsiteX1" fmla="*/ 4700948 w 5023291"/>
              <a:gd name="connsiteY1" fmla="*/ 1061286 h 1673769"/>
              <a:gd name="connsiteX2" fmla="*/ 3747078 w 5023291"/>
              <a:gd name="connsiteY2" fmla="*/ 350817 h 1673769"/>
              <a:gd name="connsiteX3" fmla="*/ 2589276 w 5023291"/>
              <a:gd name="connsiteY3" fmla="*/ 8739 h 1673769"/>
              <a:gd name="connsiteX4" fmla="*/ 1405161 w 5023291"/>
              <a:gd name="connsiteY4" fmla="*/ 153464 h 1673769"/>
              <a:gd name="connsiteX5" fmla="*/ 569702 w 5023291"/>
              <a:gd name="connsiteY5" fmla="*/ 699473 h 1673769"/>
              <a:gd name="connsiteX6" fmla="*/ 50007 w 5023291"/>
              <a:gd name="connsiteY6" fmla="*/ 1548089 h 1673769"/>
              <a:gd name="connsiteX7" fmla="*/ 50007 w 5023291"/>
              <a:gd name="connsiteY7" fmla="*/ 1653344 h 1673769"/>
              <a:gd name="connsiteX0" fmla="*/ 5003204 w 5003204"/>
              <a:gd name="connsiteY0" fmla="*/ 1607295 h 1659615"/>
              <a:gd name="connsiteX1" fmla="*/ 4680861 w 5003204"/>
              <a:gd name="connsiteY1" fmla="*/ 1061286 h 1659615"/>
              <a:gd name="connsiteX2" fmla="*/ 3726991 w 5003204"/>
              <a:gd name="connsiteY2" fmla="*/ 350817 h 1659615"/>
              <a:gd name="connsiteX3" fmla="*/ 2569189 w 5003204"/>
              <a:gd name="connsiteY3" fmla="*/ 8739 h 1659615"/>
              <a:gd name="connsiteX4" fmla="*/ 1385074 w 5003204"/>
              <a:gd name="connsiteY4" fmla="*/ 153464 h 1659615"/>
              <a:gd name="connsiteX5" fmla="*/ 549615 w 5003204"/>
              <a:gd name="connsiteY5" fmla="*/ 699473 h 1659615"/>
              <a:gd name="connsiteX6" fmla="*/ 69390 w 5003204"/>
              <a:gd name="connsiteY6" fmla="*/ 1462570 h 1659615"/>
              <a:gd name="connsiteX7" fmla="*/ 29920 w 5003204"/>
              <a:gd name="connsiteY7" fmla="*/ 1653344 h 1659615"/>
              <a:gd name="connsiteX0" fmla="*/ 4998505 w 4998505"/>
              <a:gd name="connsiteY0" fmla="*/ 1607295 h 1656468"/>
              <a:gd name="connsiteX1" fmla="*/ 4676162 w 4998505"/>
              <a:gd name="connsiteY1" fmla="*/ 1061286 h 1656468"/>
              <a:gd name="connsiteX2" fmla="*/ 3722292 w 4998505"/>
              <a:gd name="connsiteY2" fmla="*/ 350817 h 1656468"/>
              <a:gd name="connsiteX3" fmla="*/ 2564490 w 4998505"/>
              <a:gd name="connsiteY3" fmla="*/ 8739 h 1656468"/>
              <a:gd name="connsiteX4" fmla="*/ 1380375 w 4998505"/>
              <a:gd name="connsiteY4" fmla="*/ 153464 h 1656468"/>
              <a:gd name="connsiteX5" fmla="*/ 544916 w 4998505"/>
              <a:gd name="connsiteY5" fmla="*/ 699473 h 1656468"/>
              <a:gd name="connsiteX6" fmla="*/ 77848 w 4998505"/>
              <a:gd name="connsiteY6" fmla="*/ 1370473 h 1656468"/>
              <a:gd name="connsiteX7" fmla="*/ 25221 w 4998505"/>
              <a:gd name="connsiteY7" fmla="*/ 1653344 h 1656468"/>
              <a:gd name="connsiteX0" fmla="*/ 4996509 w 4996509"/>
              <a:gd name="connsiteY0" fmla="*/ 1607295 h 1655560"/>
              <a:gd name="connsiteX1" fmla="*/ 4674166 w 4996509"/>
              <a:gd name="connsiteY1" fmla="*/ 1061286 h 1655560"/>
              <a:gd name="connsiteX2" fmla="*/ 3720296 w 4996509"/>
              <a:gd name="connsiteY2" fmla="*/ 350817 h 1655560"/>
              <a:gd name="connsiteX3" fmla="*/ 2562494 w 4996509"/>
              <a:gd name="connsiteY3" fmla="*/ 8739 h 1655560"/>
              <a:gd name="connsiteX4" fmla="*/ 1378379 w 4996509"/>
              <a:gd name="connsiteY4" fmla="*/ 153464 h 1655560"/>
              <a:gd name="connsiteX5" fmla="*/ 542920 w 4996509"/>
              <a:gd name="connsiteY5" fmla="*/ 699473 h 1655560"/>
              <a:gd name="connsiteX6" fmla="*/ 82430 w 4996509"/>
              <a:gd name="connsiteY6" fmla="*/ 1298111 h 1655560"/>
              <a:gd name="connsiteX7" fmla="*/ 23225 w 4996509"/>
              <a:gd name="connsiteY7" fmla="*/ 1653344 h 1655560"/>
              <a:gd name="connsiteX0" fmla="*/ 4982743 w 4982743"/>
              <a:gd name="connsiteY0" fmla="*/ 1607295 h 1654694"/>
              <a:gd name="connsiteX1" fmla="*/ 4660400 w 4982743"/>
              <a:gd name="connsiteY1" fmla="*/ 1061286 h 1654694"/>
              <a:gd name="connsiteX2" fmla="*/ 3706530 w 4982743"/>
              <a:gd name="connsiteY2" fmla="*/ 350817 h 1654694"/>
              <a:gd name="connsiteX3" fmla="*/ 2548728 w 4982743"/>
              <a:gd name="connsiteY3" fmla="*/ 8739 h 1654694"/>
              <a:gd name="connsiteX4" fmla="*/ 1364613 w 4982743"/>
              <a:gd name="connsiteY4" fmla="*/ 153464 h 1654694"/>
              <a:gd name="connsiteX5" fmla="*/ 529154 w 4982743"/>
              <a:gd name="connsiteY5" fmla="*/ 699473 h 1654694"/>
              <a:gd name="connsiteX6" fmla="*/ 167340 w 4982743"/>
              <a:gd name="connsiteY6" fmla="*/ 1140229 h 1654694"/>
              <a:gd name="connsiteX7" fmla="*/ 9459 w 4982743"/>
              <a:gd name="connsiteY7" fmla="*/ 1653344 h 1654694"/>
              <a:gd name="connsiteX0" fmla="*/ 4982357 w 4982357"/>
              <a:gd name="connsiteY0" fmla="*/ 1607295 h 1654538"/>
              <a:gd name="connsiteX1" fmla="*/ 4660014 w 4982357"/>
              <a:gd name="connsiteY1" fmla="*/ 1061286 h 1654538"/>
              <a:gd name="connsiteX2" fmla="*/ 3706144 w 4982357"/>
              <a:gd name="connsiteY2" fmla="*/ 350817 h 1654538"/>
              <a:gd name="connsiteX3" fmla="*/ 2548342 w 4982357"/>
              <a:gd name="connsiteY3" fmla="*/ 8739 h 1654538"/>
              <a:gd name="connsiteX4" fmla="*/ 1364227 w 4982357"/>
              <a:gd name="connsiteY4" fmla="*/ 153464 h 1654538"/>
              <a:gd name="connsiteX5" fmla="*/ 528768 w 4982357"/>
              <a:gd name="connsiteY5" fmla="*/ 699473 h 1654538"/>
              <a:gd name="connsiteX6" fmla="*/ 173532 w 4982357"/>
              <a:gd name="connsiteY6" fmla="*/ 1087601 h 1654538"/>
              <a:gd name="connsiteX7" fmla="*/ 9073 w 4982357"/>
              <a:gd name="connsiteY7" fmla="*/ 1653344 h 1654538"/>
              <a:gd name="connsiteX0" fmla="*/ 4982978 w 4982978"/>
              <a:gd name="connsiteY0" fmla="*/ 1606000 h 1653293"/>
              <a:gd name="connsiteX1" fmla="*/ 4660635 w 4982978"/>
              <a:gd name="connsiteY1" fmla="*/ 1059991 h 1653293"/>
              <a:gd name="connsiteX2" fmla="*/ 3706765 w 4982978"/>
              <a:gd name="connsiteY2" fmla="*/ 349522 h 1653293"/>
              <a:gd name="connsiteX3" fmla="*/ 2548963 w 4982978"/>
              <a:gd name="connsiteY3" fmla="*/ 7444 h 1653293"/>
              <a:gd name="connsiteX4" fmla="*/ 1364848 w 4982978"/>
              <a:gd name="connsiteY4" fmla="*/ 152169 h 1653293"/>
              <a:gd name="connsiteX5" fmla="*/ 595173 w 4982978"/>
              <a:gd name="connsiteY5" fmla="*/ 586345 h 1653293"/>
              <a:gd name="connsiteX6" fmla="*/ 174153 w 4982978"/>
              <a:gd name="connsiteY6" fmla="*/ 1086306 h 1653293"/>
              <a:gd name="connsiteX7" fmla="*/ 9694 w 4982978"/>
              <a:gd name="connsiteY7" fmla="*/ 1652049 h 1653293"/>
              <a:gd name="connsiteX0" fmla="*/ 4982978 w 4982978"/>
              <a:gd name="connsiteY0" fmla="*/ 1611036 h 1658329"/>
              <a:gd name="connsiteX1" fmla="*/ 4660635 w 4982978"/>
              <a:gd name="connsiteY1" fmla="*/ 1065027 h 1658329"/>
              <a:gd name="connsiteX2" fmla="*/ 3706765 w 4982978"/>
              <a:gd name="connsiteY2" fmla="*/ 354558 h 1658329"/>
              <a:gd name="connsiteX3" fmla="*/ 2548963 w 4982978"/>
              <a:gd name="connsiteY3" fmla="*/ 12480 h 1658329"/>
              <a:gd name="connsiteX4" fmla="*/ 1391162 w 4982978"/>
              <a:gd name="connsiteY4" fmla="*/ 124313 h 1658329"/>
              <a:gd name="connsiteX5" fmla="*/ 595173 w 4982978"/>
              <a:gd name="connsiteY5" fmla="*/ 591381 h 1658329"/>
              <a:gd name="connsiteX6" fmla="*/ 174153 w 4982978"/>
              <a:gd name="connsiteY6" fmla="*/ 1091342 h 1658329"/>
              <a:gd name="connsiteX7" fmla="*/ 9694 w 4982978"/>
              <a:gd name="connsiteY7" fmla="*/ 1657085 h 1658329"/>
              <a:gd name="connsiteX0" fmla="*/ 4982978 w 4982978"/>
              <a:gd name="connsiteY0" fmla="*/ 1611478 h 1658771"/>
              <a:gd name="connsiteX1" fmla="*/ 4660635 w 4982978"/>
              <a:gd name="connsiteY1" fmla="*/ 1065469 h 1658771"/>
              <a:gd name="connsiteX2" fmla="*/ 3779127 w 4982978"/>
              <a:gd name="connsiteY2" fmla="*/ 361578 h 1658771"/>
              <a:gd name="connsiteX3" fmla="*/ 2548963 w 4982978"/>
              <a:gd name="connsiteY3" fmla="*/ 12922 h 1658771"/>
              <a:gd name="connsiteX4" fmla="*/ 1391162 w 4982978"/>
              <a:gd name="connsiteY4" fmla="*/ 124755 h 1658771"/>
              <a:gd name="connsiteX5" fmla="*/ 595173 w 4982978"/>
              <a:gd name="connsiteY5" fmla="*/ 591823 h 1658771"/>
              <a:gd name="connsiteX6" fmla="*/ 174153 w 4982978"/>
              <a:gd name="connsiteY6" fmla="*/ 1091784 h 1658771"/>
              <a:gd name="connsiteX7" fmla="*/ 9694 w 4982978"/>
              <a:gd name="connsiteY7" fmla="*/ 1657527 h 1658771"/>
              <a:gd name="connsiteX0" fmla="*/ 4976766 w 4976766"/>
              <a:gd name="connsiteY0" fmla="*/ 1611478 h 1611478"/>
              <a:gd name="connsiteX1" fmla="*/ 4654423 w 4976766"/>
              <a:gd name="connsiteY1" fmla="*/ 1065469 h 1611478"/>
              <a:gd name="connsiteX2" fmla="*/ 3772915 w 4976766"/>
              <a:gd name="connsiteY2" fmla="*/ 361578 h 1611478"/>
              <a:gd name="connsiteX3" fmla="*/ 2542751 w 4976766"/>
              <a:gd name="connsiteY3" fmla="*/ 12922 h 1611478"/>
              <a:gd name="connsiteX4" fmla="*/ 1384950 w 4976766"/>
              <a:gd name="connsiteY4" fmla="*/ 124755 h 1611478"/>
              <a:gd name="connsiteX5" fmla="*/ 588961 w 4976766"/>
              <a:gd name="connsiteY5" fmla="*/ 591823 h 1611478"/>
              <a:gd name="connsiteX6" fmla="*/ 167941 w 4976766"/>
              <a:gd name="connsiteY6" fmla="*/ 1091784 h 1611478"/>
              <a:gd name="connsiteX7" fmla="*/ 10061 w 4976766"/>
              <a:gd name="connsiteY7" fmla="*/ 1604899 h 1611478"/>
              <a:gd name="connsiteX0" fmla="*/ 5027043 w 5027043"/>
              <a:gd name="connsiteY0" fmla="*/ 1611478 h 1611478"/>
              <a:gd name="connsiteX1" fmla="*/ 4704700 w 5027043"/>
              <a:gd name="connsiteY1" fmla="*/ 1065469 h 1611478"/>
              <a:gd name="connsiteX2" fmla="*/ 3823192 w 5027043"/>
              <a:gd name="connsiteY2" fmla="*/ 361578 h 1611478"/>
              <a:gd name="connsiteX3" fmla="*/ 2593028 w 5027043"/>
              <a:gd name="connsiteY3" fmla="*/ 12922 h 1611478"/>
              <a:gd name="connsiteX4" fmla="*/ 1435227 w 5027043"/>
              <a:gd name="connsiteY4" fmla="*/ 124755 h 1611478"/>
              <a:gd name="connsiteX5" fmla="*/ 639238 w 5027043"/>
              <a:gd name="connsiteY5" fmla="*/ 591823 h 1611478"/>
              <a:gd name="connsiteX6" fmla="*/ 218218 w 5027043"/>
              <a:gd name="connsiteY6" fmla="*/ 1091784 h 1611478"/>
              <a:gd name="connsiteX7" fmla="*/ 7710 w 5027043"/>
              <a:gd name="connsiteY7" fmla="*/ 1598321 h 1611478"/>
              <a:gd name="connsiteX0" fmla="*/ 4911183 w 4911183"/>
              <a:gd name="connsiteY0" fmla="*/ 1611478 h 1612842"/>
              <a:gd name="connsiteX1" fmla="*/ 4588840 w 4911183"/>
              <a:gd name="connsiteY1" fmla="*/ 1065469 h 1612842"/>
              <a:gd name="connsiteX2" fmla="*/ 3707332 w 4911183"/>
              <a:gd name="connsiteY2" fmla="*/ 361578 h 1612842"/>
              <a:gd name="connsiteX3" fmla="*/ 2477168 w 4911183"/>
              <a:gd name="connsiteY3" fmla="*/ 12922 h 1612842"/>
              <a:gd name="connsiteX4" fmla="*/ 1319367 w 4911183"/>
              <a:gd name="connsiteY4" fmla="*/ 124755 h 1612842"/>
              <a:gd name="connsiteX5" fmla="*/ 523378 w 4911183"/>
              <a:gd name="connsiteY5" fmla="*/ 591823 h 1612842"/>
              <a:gd name="connsiteX6" fmla="*/ 102358 w 4911183"/>
              <a:gd name="connsiteY6" fmla="*/ 1091784 h 1612842"/>
              <a:gd name="connsiteX7" fmla="*/ 16840 w 4911183"/>
              <a:gd name="connsiteY7" fmla="*/ 1611478 h 1612842"/>
              <a:gd name="connsiteX0" fmla="*/ 4928373 w 4928373"/>
              <a:gd name="connsiteY0" fmla="*/ 1611478 h 1632523"/>
              <a:gd name="connsiteX1" fmla="*/ 4606030 w 4928373"/>
              <a:gd name="connsiteY1" fmla="*/ 1065469 h 1632523"/>
              <a:gd name="connsiteX2" fmla="*/ 3724522 w 4928373"/>
              <a:gd name="connsiteY2" fmla="*/ 361578 h 1632523"/>
              <a:gd name="connsiteX3" fmla="*/ 2494358 w 4928373"/>
              <a:gd name="connsiteY3" fmla="*/ 12922 h 1632523"/>
              <a:gd name="connsiteX4" fmla="*/ 1336557 w 4928373"/>
              <a:gd name="connsiteY4" fmla="*/ 124755 h 1632523"/>
              <a:gd name="connsiteX5" fmla="*/ 540568 w 4928373"/>
              <a:gd name="connsiteY5" fmla="*/ 591823 h 1632523"/>
              <a:gd name="connsiteX6" fmla="*/ 119548 w 4928373"/>
              <a:gd name="connsiteY6" fmla="*/ 1091784 h 1632523"/>
              <a:gd name="connsiteX7" fmla="*/ 14295 w 4928373"/>
              <a:gd name="connsiteY7" fmla="*/ 1631213 h 1632523"/>
              <a:gd name="connsiteX0" fmla="*/ 4928373 w 4928373"/>
              <a:gd name="connsiteY0" fmla="*/ 1611478 h 1632409"/>
              <a:gd name="connsiteX1" fmla="*/ 4606030 w 4928373"/>
              <a:gd name="connsiteY1" fmla="*/ 1065469 h 1632409"/>
              <a:gd name="connsiteX2" fmla="*/ 3724522 w 4928373"/>
              <a:gd name="connsiteY2" fmla="*/ 361578 h 1632409"/>
              <a:gd name="connsiteX3" fmla="*/ 2494358 w 4928373"/>
              <a:gd name="connsiteY3" fmla="*/ 12922 h 1632409"/>
              <a:gd name="connsiteX4" fmla="*/ 1336557 w 4928373"/>
              <a:gd name="connsiteY4" fmla="*/ 124755 h 1632409"/>
              <a:gd name="connsiteX5" fmla="*/ 540568 w 4928373"/>
              <a:gd name="connsiteY5" fmla="*/ 591823 h 1632409"/>
              <a:gd name="connsiteX6" fmla="*/ 119548 w 4928373"/>
              <a:gd name="connsiteY6" fmla="*/ 1052314 h 1632409"/>
              <a:gd name="connsiteX7" fmla="*/ 14295 w 4928373"/>
              <a:gd name="connsiteY7" fmla="*/ 1631213 h 1632409"/>
              <a:gd name="connsiteX0" fmla="*/ 5136292 w 5136292"/>
              <a:gd name="connsiteY0" fmla="*/ 1611478 h 1632409"/>
              <a:gd name="connsiteX1" fmla="*/ 4813949 w 5136292"/>
              <a:gd name="connsiteY1" fmla="*/ 1065469 h 1632409"/>
              <a:gd name="connsiteX2" fmla="*/ 3932441 w 5136292"/>
              <a:gd name="connsiteY2" fmla="*/ 361578 h 1632409"/>
              <a:gd name="connsiteX3" fmla="*/ 2702277 w 5136292"/>
              <a:gd name="connsiteY3" fmla="*/ 12922 h 1632409"/>
              <a:gd name="connsiteX4" fmla="*/ 1544476 w 5136292"/>
              <a:gd name="connsiteY4" fmla="*/ 124755 h 1632409"/>
              <a:gd name="connsiteX5" fmla="*/ 748487 w 5136292"/>
              <a:gd name="connsiteY5" fmla="*/ 591823 h 1632409"/>
              <a:gd name="connsiteX6" fmla="*/ 327467 w 5136292"/>
              <a:gd name="connsiteY6" fmla="*/ 1052314 h 1632409"/>
              <a:gd name="connsiteX7" fmla="*/ 5127 w 5136292"/>
              <a:gd name="connsiteY7" fmla="*/ 1631213 h 1632409"/>
              <a:gd name="connsiteX0" fmla="*/ 5097512 w 5097512"/>
              <a:gd name="connsiteY0" fmla="*/ 1611478 h 1611478"/>
              <a:gd name="connsiteX1" fmla="*/ 4775169 w 5097512"/>
              <a:gd name="connsiteY1" fmla="*/ 1065469 h 1611478"/>
              <a:gd name="connsiteX2" fmla="*/ 3893661 w 5097512"/>
              <a:gd name="connsiteY2" fmla="*/ 361578 h 1611478"/>
              <a:gd name="connsiteX3" fmla="*/ 2663497 w 5097512"/>
              <a:gd name="connsiteY3" fmla="*/ 12922 h 1611478"/>
              <a:gd name="connsiteX4" fmla="*/ 1505696 w 5097512"/>
              <a:gd name="connsiteY4" fmla="*/ 124755 h 1611478"/>
              <a:gd name="connsiteX5" fmla="*/ 709707 w 5097512"/>
              <a:gd name="connsiteY5" fmla="*/ 591823 h 1611478"/>
              <a:gd name="connsiteX6" fmla="*/ 288687 w 5097512"/>
              <a:gd name="connsiteY6" fmla="*/ 1052314 h 1611478"/>
              <a:gd name="connsiteX7" fmla="*/ 5818 w 5097512"/>
              <a:gd name="connsiteY7" fmla="*/ 1433860 h 1611478"/>
              <a:gd name="connsiteX0" fmla="*/ 5058943 w 5058943"/>
              <a:gd name="connsiteY0" fmla="*/ 1611478 h 1611478"/>
              <a:gd name="connsiteX1" fmla="*/ 4736600 w 5058943"/>
              <a:gd name="connsiteY1" fmla="*/ 1065469 h 1611478"/>
              <a:gd name="connsiteX2" fmla="*/ 3855092 w 5058943"/>
              <a:gd name="connsiteY2" fmla="*/ 361578 h 1611478"/>
              <a:gd name="connsiteX3" fmla="*/ 2624928 w 5058943"/>
              <a:gd name="connsiteY3" fmla="*/ 12922 h 1611478"/>
              <a:gd name="connsiteX4" fmla="*/ 1467127 w 5058943"/>
              <a:gd name="connsiteY4" fmla="*/ 124755 h 1611478"/>
              <a:gd name="connsiteX5" fmla="*/ 671138 w 5058943"/>
              <a:gd name="connsiteY5" fmla="*/ 591823 h 1611478"/>
              <a:gd name="connsiteX6" fmla="*/ 250118 w 5058943"/>
              <a:gd name="connsiteY6" fmla="*/ 1052314 h 1611478"/>
              <a:gd name="connsiteX7" fmla="*/ 6720 w 5058943"/>
              <a:gd name="connsiteY7" fmla="*/ 1249665 h 1611478"/>
              <a:gd name="connsiteX0" fmla="*/ 5056372 w 5056372"/>
              <a:gd name="connsiteY0" fmla="*/ 1611478 h 1611478"/>
              <a:gd name="connsiteX1" fmla="*/ 4734029 w 5056372"/>
              <a:gd name="connsiteY1" fmla="*/ 1065469 h 1611478"/>
              <a:gd name="connsiteX2" fmla="*/ 3852521 w 5056372"/>
              <a:gd name="connsiteY2" fmla="*/ 361578 h 1611478"/>
              <a:gd name="connsiteX3" fmla="*/ 2622357 w 5056372"/>
              <a:gd name="connsiteY3" fmla="*/ 12922 h 1611478"/>
              <a:gd name="connsiteX4" fmla="*/ 1464556 w 5056372"/>
              <a:gd name="connsiteY4" fmla="*/ 124755 h 1611478"/>
              <a:gd name="connsiteX5" fmla="*/ 668567 w 5056372"/>
              <a:gd name="connsiteY5" fmla="*/ 591823 h 1611478"/>
              <a:gd name="connsiteX6" fmla="*/ 379116 w 5056372"/>
              <a:gd name="connsiteY6" fmla="*/ 1032579 h 1611478"/>
              <a:gd name="connsiteX7" fmla="*/ 4149 w 5056372"/>
              <a:gd name="connsiteY7" fmla="*/ 1249665 h 1611478"/>
              <a:gd name="connsiteX0" fmla="*/ 4920338 w 4920338"/>
              <a:gd name="connsiteY0" fmla="*/ 1611478 h 1611478"/>
              <a:gd name="connsiteX1" fmla="*/ 4597995 w 4920338"/>
              <a:gd name="connsiteY1" fmla="*/ 1065469 h 1611478"/>
              <a:gd name="connsiteX2" fmla="*/ 3716487 w 4920338"/>
              <a:gd name="connsiteY2" fmla="*/ 361578 h 1611478"/>
              <a:gd name="connsiteX3" fmla="*/ 2486323 w 4920338"/>
              <a:gd name="connsiteY3" fmla="*/ 12922 h 1611478"/>
              <a:gd name="connsiteX4" fmla="*/ 1328522 w 4920338"/>
              <a:gd name="connsiteY4" fmla="*/ 124755 h 1611478"/>
              <a:gd name="connsiteX5" fmla="*/ 532533 w 4920338"/>
              <a:gd name="connsiteY5" fmla="*/ 591823 h 1611478"/>
              <a:gd name="connsiteX6" fmla="*/ 243082 w 4920338"/>
              <a:gd name="connsiteY6" fmla="*/ 1032579 h 1611478"/>
              <a:gd name="connsiteX7" fmla="*/ 6262 w 4920338"/>
              <a:gd name="connsiteY7" fmla="*/ 1558850 h 1611478"/>
              <a:gd name="connsiteX0" fmla="*/ 4920929 w 4920929"/>
              <a:gd name="connsiteY0" fmla="*/ 1611478 h 1611478"/>
              <a:gd name="connsiteX1" fmla="*/ 4598586 w 4920929"/>
              <a:gd name="connsiteY1" fmla="*/ 1065469 h 1611478"/>
              <a:gd name="connsiteX2" fmla="*/ 3717078 w 4920929"/>
              <a:gd name="connsiteY2" fmla="*/ 361578 h 1611478"/>
              <a:gd name="connsiteX3" fmla="*/ 2486914 w 4920929"/>
              <a:gd name="connsiteY3" fmla="*/ 12922 h 1611478"/>
              <a:gd name="connsiteX4" fmla="*/ 1329113 w 4920929"/>
              <a:gd name="connsiteY4" fmla="*/ 124755 h 1611478"/>
              <a:gd name="connsiteX5" fmla="*/ 533124 w 4920929"/>
              <a:gd name="connsiteY5" fmla="*/ 591823 h 1611478"/>
              <a:gd name="connsiteX6" fmla="*/ 223938 w 4920929"/>
              <a:gd name="connsiteY6" fmla="*/ 986530 h 1611478"/>
              <a:gd name="connsiteX7" fmla="*/ 6853 w 4920929"/>
              <a:gd name="connsiteY7" fmla="*/ 1558850 h 1611478"/>
              <a:gd name="connsiteX0" fmla="*/ 4933742 w 4933742"/>
              <a:gd name="connsiteY0" fmla="*/ 1611478 h 1619123"/>
              <a:gd name="connsiteX1" fmla="*/ 4611399 w 4933742"/>
              <a:gd name="connsiteY1" fmla="*/ 1065469 h 1619123"/>
              <a:gd name="connsiteX2" fmla="*/ 3729891 w 4933742"/>
              <a:gd name="connsiteY2" fmla="*/ 361578 h 1619123"/>
              <a:gd name="connsiteX3" fmla="*/ 2499727 w 4933742"/>
              <a:gd name="connsiteY3" fmla="*/ 12922 h 1619123"/>
              <a:gd name="connsiteX4" fmla="*/ 1341926 w 4933742"/>
              <a:gd name="connsiteY4" fmla="*/ 124755 h 1619123"/>
              <a:gd name="connsiteX5" fmla="*/ 545937 w 4933742"/>
              <a:gd name="connsiteY5" fmla="*/ 591823 h 1619123"/>
              <a:gd name="connsiteX6" fmla="*/ 236751 w 4933742"/>
              <a:gd name="connsiteY6" fmla="*/ 986530 h 1619123"/>
              <a:gd name="connsiteX7" fmla="*/ 6509 w 4933742"/>
              <a:gd name="connsiteY7" fmla="*/ 1618056 h 1619123"/>
              <a:gd name="connsiteX0" fmla="*/ 4953021 w 4953021"/>
              <a:gd name="connsiteY0" fmla="*/ 1611478 h 1678235"/>
              <a:gd name="connsiteX1" fmla="*/ 4630678 w 4953021"/>
              <a:gd name="connsiteY1" fmla="*/ 1065469 h 1678235"/>
              <a:gd name="connsiteX2" fmla="*/ 3749170 w 4953021"/>
              <a:gd name="connsiteY2" fmla="*/ 361578 h 1678235"/>
              <a:gd name="connsiteX3" fmla="*/ 2519006 w 4953021"/>
              <a:gd name="connsiteY3" fmla="*/ 12922 h 1678235"/>
              <a:gd name="connsiteX4" fmla="*/ 1361205 w 4953021"/>
              <a:gd name="connsiteY4" fmla="*/ 124755 h 1678235"/>
              <a:gd name="connsiteX5" fmla="*/ 565216 w 4953021"/>
              <a:gd name="connsiteY5" fmla="*/ 591823 h 1678235"/>
              <a:gd name="connsiteX6" fmla="*/ 256030 w 4953021"/>
              <a:gd name="connsiteY6" fmla="*/ 986530 h 1678235"/>
              <a:gd name="connsiteX7" fmla="*/ 6053 w 4953021"/>
              <a:gd name="connsiteY7" fmla="*/ 1677262 h 16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021" h="1678235">
                <a:moveTo>
                  <a:pt x="4953021" y="1611478"/>
                </a:moveTo>
                <a:cubicBezTo>
                  <a:pt x="4898200" y="1443180"/>
                  <a:pt x="4831320" y="1273786"/>
                  <a:pt x="4630678" y="1065469"/>
                </a:cubicBezTo>
                <a:cubicBezTo>
                  <a:pt x="4430036" y="857152"/>
                  <a:pt x="4101115" y="537002"/>
                  <a:pt x="3749170" y="361578"/>
                </a:cubicBezTo>
                <a:cubicBezTo>
                  <a:pt x="3397225" y="186154"/>
                  <a:pt x="2917000" y="52393"/>
                  <a:pt x="2519006" y="12922"/>
                </a:cubicBezTo>
                <a:cubicBezTo>
                  <a:pt x="2121012" y="-26549"/>
                  <a:pt x="1686837" y="28272"/>
                  <a:pt x="1361205" y="124755"/>
                </a:cubicBezTo>
                <a:cubicBezTo>
                  <a:pt x="1035573" y="221238"/>
                  <a:pt x="749412" y="448194"/>
                  <a:pt x="565216" y="591823"/>
                </a:cubicBezTo>
                <a:cubicBezTo>
                  <a:pt x="381020" y="735452"/>
                  <a:pt x="349224" y="805624"/>
                  <a:pt x="256030" y="986530"/>
                </a:cubicBezTo>
                <a:cubicBezTo>
                  <a:pt x="162836" y="1167437"/>
                  <a:pt x="-37255" y="1704124"/>
                  <a:pt x="6053" y="1677262"/>
                </a:cubicBezTo>
              </a:path>
            </a:pathLst>
          </a:custGeom>
          <a:noFill/>
          <a:ln w="28575" cap="flat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Group 326"/>
          <p:cNvGrpSpPr/>
          <p:nvPr/>
        </p:nvGrpSpPr>
        <p:grpSpPr>
          <a:xfrm>
            <a:off x="6154185" y="2457434"/>
            <a:ext cx="137160" cy="137160"/>
            <a:chOff x="6391352" y="2442150"/>
            <a:chExt cx="1275036" cy="1275036"/>
          </a:xfrm>
        </p:grpSpPr>
        <p:sp>
          <p:nvSpPr>
            <p:cNvPr id="328" name="Oval 327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29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6903928" y="3301906"/>
            <a:ext cx="137160" cy="137160"/>
            <a:chOff x="6391352" y="2442150"/>
            <a:chExt cx="1275036" cy="1275036"/>
          </a:xfrm>
        </p:grpSpPr>
        <p:sp>
          <p:nvSpPr>
            <p:cNvPr id="331" name="Oval 330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32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7103470" y="3301906"/>
            <a:ext cx="137160" cy="137160"/>
            <a:chOff x="6391352" y="2442150"/>
            <a:chExt cx="1275036" cy="1275036"/>
          </a:xfrm>
        </p:grpSpPr>
        <p:sp>
          <p:nvSpPr>
            <p:cNvPr id="334" name="Oval 333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35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612949" y="2484699"/>
            <a:ext cx="137160" cy="137160"/>
            <a:chOff x="6391352" y="2442150"/>
            <a:chExt cx="1275036" cy="1275036"/>
          </a:xfrm>
        </p:grpSpPr>
        <p:sp>
          <p:nvSpPr>
            <p:cNvPr id="337" name="Oval 336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38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197155" y="3297242"/>
            <a:ext cx="137160" cy="137160"/>
            <a:chOff x="6391352" y="2442150"/>
            <a:chExt cx="1275036" cy="1275036"/>
          </a:xfrm>
        </p:grpSpPr>
        <p:sp>
          <p:nvSpPr>
            <p:cNvPr id="340" name="Oval 339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41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353416" y="3304579"/>
            <a:ext cx="137160" cy="137160"/>
            <a:chOff x="6391352" y="2442150"/>
            <a:chExt cx="1275036" cy="1275036"/>
          </a:xfrm>
        </p:grpSpPr>
        <p:sp>
          <p:nvSpPr>
            <p:cNvPr id="343" name="Oval 342"/>
            <p:cNvSpPr/>
            <p:nvPr/>
          </p:nvSpPr>
          <p:spPr>
            <a:xfrm>
              <a:off x="6391352" y="2442150"/>
              <a:ext cx="1275036" cy="127503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C57407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44" name="Freeform 5"/>
            <p:cNvSpPr>
              <a:spLocks noChangeAspect="1" noEditPoints="1"/>
            </p:cNvSpPr>
            <p:nvPr/>
          </p:nvSpPr>
          <p:spPr bwMode="auto">
            <a:xfrm>
              <a:off x="6567225" y="2625210"/>
              <a:ext cx="923294" cy="908920"/>
            </a:xfrm>
            <a:custGeom>
              <a:avLst/>
              <a:gdLst>
                <a:gd name="T0" fmla="*/ 1805 w 1819"/>
                <a:gd name="T1" fmla="*/ 882 h 1791"/>
                <a:gd name="T2" fmla="*/ 1774 w 1819"/>
                <a:gd name="T3" fmla="*/ 622 h 1791"/>
                <a:gd name="T4" fmla="*/ 1553 w 1819"/>
                <a:gd name="T5" fmla="*/ 665 h 1791"/>
                <a:gd name="T6" fmla="*/ 1433 w 1819"/>
                <a:gd name="T7" fmla="*/ 479 h 1791"/>
                <a:gd name="T8" fmla="*/ 1583 w 1819"/>
                <a:gd name="T9" fmla="*/ 310 h 1791"/>
                <a:gd name="T10" fmla="*/ 1393 w 1819"/>
                <a:gd name="T11" fmla="*/ 131 h 1791"/>
                <a:gd name="T12" fmla="*/ 1251 w 1819"/>
                <a:gd name="T13" fmla="*/ 306 h 1791"/>
                <a:gd name="T14" fmla="*/ 1040 w 1819"/>
                <a:gd name="T15" fmla="*/ 240 h 1791"/>
                <a:gd name="T16" fmla="*/ 1047 w 1819"/>
                <a:gd name="T17" fmla="*/ 15 h 1791"/>
                <a:gd name="T18" fmla="*/ 786 w 1819"/>
                <a:gd name="T19" fmla="*/ 0 h 1791"/>
                <a:gd name="T20" fmla="*/ 789 w 1819"/>
                <a:gd name="T21" fmla="*/ 225 h 1791"/>
                <a:gd name="T22" fmla="*/ 585 w 1819"/>
                <a:gd name="T23" fmla="*/ 310 h 1791"/>
                <a:gd name="T24" fmla="*/ 445 w 1819"/>
                <a:gd name="T25" fmla="*/ 134 h 1791"/>
                <a:gd name="T26" fmla="*/ 236 w 1819"/>
                <a:gd name="T27" fmla="*/ 290 h 1791"/>
                <a:gd name="T28" fmla="*/ 384 w 1819"/>
                <a:gd name="T29" fmla="*/ 460 h 1791"/>
                <a:gd name="T30" fmla="*/ 282 w 1819"/>
                <a:gd name="T31" fmla="*/ 656 h 1791"/>
                <a:gd name="T32" fmla="*/ 61 w 1819"/>
                <a:gd name="T33" fmla="*/ 611 h 1791"/>
                <a:gd name="T34" fmla="*/ 1 w 1819"/>
                <a:gd name="T35" fmla="*/ 865 h 1791"/>
                <a:gd name="T36" fmla="*/ 224 w 1819"/>
                <a:gd name="T37" fmla="*/ 901 h 1791"/>
                <a:gd name="T38" fmla="*/ 272 w 1819"/>
                <a:gd name="T39" fmla="*/ 1117 h 1791"/>
                <a:gd name="T40" fmla="*/ 74 w 1819"/>
                <a:gd name="T41" fmla="*/ 1224 h 1791"/>
                <a:gd name="T42" fmla="*/ 191 w 1819"/>
                <a:gd name="T43" fmla="*/ 1457 h 1791"/>
                <a:gd name="T44" fmla="*/ 385 w 1819"/>
                <a:gd name="T45" fmla="*/ 1341 h 1791"/>
                <a:gd name="T46" fmla="*/ 560 w 1819"/>
                <a:gd name="T47" fmla="*/ 1475 h 1791"/>
                <a:gd name="T48" fmla="*/ 477 w 1819"/>
                <a:gd name="T49" fmla="*/ 1685 h 1791"/>
                <a:gd name="T50" fmla="*/ 717 w 1819"/>
                <a:gd name="T51" fmla="*/ 1788 h 1791"/>
                <a:gd name="T52" fmla="*/ 791 w 1819"/>
                <a:gd name="T53" fmla="*/ 1575 h 1791"/>
                <a:gd name="T54" fmla="*/ 909 w 1819"/>
                <a:gd name="T55" fmla="*/ 1573 h 1791"/>
                <a:gd name="T56" fmla="*/ 1027 w 1819"/>
                <a:gd name="T57" fmla="*/ 1575 h 1791"/>
                <a:gd name="T58" fmla="*/ 1101 w 1819"/>
                <a:gd name="T59" fmla="*/ 1788 h 1791"/>
                <a:gd name="T60" fmla="*/ 1341 w 1819"/>
                <a:gd name="T61" fmla="*/ 1685 h 1791"/>
                <a:gd name="T62" fmla="*/ 1258 w 1819"/>
                <a:gd name="T63" fmla="*/ 1475 h 1791"/>
                <a:gd name="T64" fmla="*/ 1433 w 1819"/>
                <a:gd name="T65" fmla="*/ 1341 h 1791"/>
                <a:gd name="T66" fmla="*/ 1627 w 1819"/>
                <a:gd name="T67" fmla="*/ 1457 h 1791"/>
                <a:gd name="T68" fmla="*/ 1744 w 1819"/>
                <a:gd name="T69" fmla="*/ 1224 h 1791"/>
                <a:gd name="T70" fmla="*/ 1546 w 1819"/>
                <a:gd name="T71" fmla="*/ 1117 h 1791"/>
                <a:gd name="T72" fmla="*/ 1594 w 1819"/>
                <a:gd name="T73" fmla="*/ 901 h 1791"/>
                <a:gd name="T74" fmla="*/ 909 w 1819"/>
                <a:gd name="T75" fmla="*/ 607 h 1791"/>
                <a:gd name="T76" fmla="*/ 909 w 1819"/>
                <a:gd name="T77" fmla="*/ 11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9" h="1791">
                  <a:moveTo>
                    <a:pt x="1594" y="901"/>
                  </a:moveTo>
                  <a:cubicBezTo>
                    <a:pt x="1805" y="882"/>
                    <a:pt x="1805" y="882"/>
                    <a:pt x="1805" y="882"/>
                  </a:cubicBezTo>
                  <a:cubicBezTo>
                    <a:pt x="1813" y="881"/>
                    <a:pt x="1819" y="873"/>
                    <a:pt x="1817" y="865"/>
                  </a:cubicBezTo>
                  <a:cubicBezTo>
                    <a:pt x="1774" y="622"/>
                    <a:pt x="1774" y="622"/>
                    <a:pt x="1774" y="622"/>
                  </a:cubicBezTo>
                  <a:cubicBezTo>
                    <a:pt x="1773" y="614"/>
                    <a:pt x="1765" y="609"/>
                    <a:pt x="1757" y="6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46" y="667"/>
                    <a:pt x="1539" y="663"/>
                    <a:pt x="1536" y="656"/>
                  </a:cubicBezTo>
                  <a:cubicBezTo>
                    <a:pt x="1511" y="592"/>
                    <a:pt x="1476" y="532"/>
                    <a:pt x="1433" y="479"/>
                  </a:cubicBezTo>
                  <a:cubicBezTo>
                    <a:pt x="1429" y="473"/>
                    <a:pt x="1429" y="465"/>
                    <a:pt x="1434" y="460"/>
                  </a:cubicBezTo>
                  <a:cubicBezTo>
                    <a:pt x="1583" y="310"/>
                    <a:pt x="1583" y="310"/>
                    <a:pt x="1583" y="310"/>
                  </a:cubicBezTo>
                  <a:cubicBezTo>
                    <a:pt x="1589" y="304"/>
                    <a:pt x="1589" y="295"/>
                    <a:pt x="1582" y="290"/>
                  </a:cubicBezTo>
                  <a:cubicBezTo>
                    <a:pt x="1393" y="131"/>
                    <a:pt x="1393" y="131"/>
                    <a:pt x="1393" y="131"/>
                  </a:cubicBezTo>
                  <a:cubicBezTo>
                    <a:pt x="1387" y="126"/>
                    <a:pt x="1378" y="127"/>
                    <a:pt x="1373" y="134"/>
                  </a:cubicBezTo>
                  <a:cubicBezTo>
                    <a:pt x="1251" y="306"/>
                    <a:pt x="1251" y="306"/>
                    <a:pt x="1251" y="306"/>
                  </a:cubicBezTo>
                  <a:cubicBezTo>
                    <a:pt x="1247" y="312"/>
                    <a:pt x="1239" y="314"/>
                    <a:pt x="1233" y="310"/>
                  </a:cubicBezTo>
                  <a:cubicBezTo>
                    <a:pt x="1174" y="278"/>
                    <a:pt x="1109" y="254"/>
                    <a:pt x="1040" y="240"/>
                  </a:cubicBezTo>
                  <a:cubicBezTo>
                    <a:pt x="1033" y="239"/>
                    <a:pt x="1028" y="232"/>
                    <a:pt x="1029" y="225"/>
                  </a:cubicBezTo>
                  <a:cubicBezTo>
                    <a:pt x="1047" y="15"/>
                    <a:pt x="1047" y="15"/>
                    <a:pt x="1047" y="15"/>
                  </a:cubicBezTo>
                  <a:cubicBezTo>
                    <a:pt x="1047" y="7"/>
                    <a:pt x="1041" y="0"/>
                    <a:pt x="1033" y="0"/>
                  </a:cubicBezTo>
                  <a:cubicBezTo>
                    <a:pt x="786" y="0"/>
                    <a:pt x="786" y="0"/>
                    <a:pt x="786" y="0"/>
                  </a:cubicBezTo>
                  <a:cubicBezTo>
                    <a:pt x="777" y="0"/>
                    <a:pt x="771" y="7"/>
                    <a:pt x="772" y="15"/>
                  </a:cubicBezTo>
                  <a:cubicBezTo>
                    <a:pt x="789" y="225"/>
                    <a:pt x="789" y="225"/>
                    <a:pt x="789" y="225"/>
                  </a:cubicBezTo>
                  <a:cubicBezTo>
                    <a:pt x="790" y="232"/>
                    <a:pt x="785" y="239"/>
                    <a:pt x="778" y="240"/>
                  </a:cubicBezTo>
                  <a:cubicBezTo>
                    <a:pt x="710" y="254"/>
                    <a:pt x="645" y="278"/>
                    <a:pt x="585" y="310"/>
                  </a:cubicBezTo>
                  <a:cubicBezTo>
                    <a:pt x="579" y="314"/>
                    <a:pt x="571" y="312"/>
                    <a:pt x="567" y="306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1" y="127"/>
                    <a:pt x="431" y="126"/>
                    <a:pt x="425" y="131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30" y="295"/>
                    <a:pt x="229" y="304"/>
                    <a:pt x="235" y="310"/>
                  </a:cubicBezTo>
                  <a:cubicBezTo>
                    <a:pt x="384" y="460"/>
                    <a:pt x="384" y="460"/>
                    <a:pt x="384" y="460"/>
                  </a:cubicBezTo>
                  <a:cubicBezTo>
                    <a:pt x="389" y="465"/>
                    <a:pt x="389" y="473"/>
                    <a:pt x="385" y="479"/>
                  </a:cubicBezTo>
                  <a:cubicBezTo>
                    <a:pt x="342" y="532"/>
                    <a:pt x="307" y="592"/>
                    <a:pt x="282" y="656"/>
                  </a:cubicBezTo>
                  <a:cubicBezTo>
                    <a:pt x="279" y="663"/>
                    <a:pt x="272" y="667"/>
                    <a:pt x="265" y="665"/>
                  </a:cubicBezTo>
                  <a:cubicBezTo>
                    <a:pt x="61" y="611"/>
                    <a:pt x="61" y="611"/>
                    <a:pt x="61" y="611"/>
                  </a:cubicBezTo>
                  <a:cubicBezTo>
                    <a:pt x="53" y="609"/>
                    <a:pt x="45" y="614"/>
                    <a:pt x="44" y="622"/>
                  </a:cubicBezTo>
                  <a:cubicBezTo>
                    <a:pt x="1" y="865"/>
                    <a:pt x="1" y="865"/>
                    <a:pt x="1" y="865"/>
                  </a:cubicBezTo>
                  <a:cubicBezTo>
                    <a:pt x="0" y="873"/>
                    <a:pt x="5" y="881"/>
                    <a:pt x="14" y="882"/>
                  </a:cubicBezTo>
                  <a:cubicBezTo>
                    <a:pt x="224" y="901"/>
                    <a:pt x="224" y="901"/>
                    <a:pt x="224" y="901"/>
                  </a:cubicBezTo>
                  <a:cubicBezTo>
                    <a:pt x="231" y="901"/>
                    <a:pt x="237" y="907"/>
                    <a:pt x="237" y="914"/>
                  </a:cubicBezTo>
                  <a:cubicBezTo>
                    <a:pt x="238" y="985"/>
                    <a:pt x="251" y="1053"/>
                    <a:pt x="272" y="1117"/>
                  </a:cubicBezTo>
                  <a:cubicBezTo>
                    <a:pt x="274" y="1123"/>
                    <a:pt x="271" y="1131"/>
                    <a:pt x="265" y="1134"/>
                  </a:cubicBezTo>
                  <a:cubicBezTo>
                    <a:pt x="74" y="1224"/>
                    <a:pt x="74" y="1224"/>
                    <a:pt x="74" y="1224"/>
                  </a:cubicBezTo>
                  <a:cubicBezTo>
                    <a:pt x="66" y="1227"/>
                    <a:pt x="64" y="1236"/>
                    <a:pt x="68" y="1243"/>
                  </a:cubicBezTo>
                  <a:cubicBezTo>
                    <a:pt x="191" y="1457"/>
                    <a:pt x="191" y="1457"/>
                    <a:pt x="191" y="1457"/>
                  </a:cubicBezTo>
                  <a:cubicBezTo>
                    <a:pt x="195" y="1464"/>
                    <a:pt x="205" y="1466"/>
                    <a:pt x="211" y="1462"/>
                  </a:cubicBezTo>
                  <a:cubicBezTo>
                    <a:pt x="385" y="1341"/>
                    <a:pt x="385" y="1341"/>
                    <a:pt x="385" y="1341"/>
                  </a:cubicBezTo>
                  <a:cubicBezTo>
                    <a:pt x="391" y="1337"/>
                    <a:pt x="399" y="1338"/>
                    <a:pt x="403" y="1343"/>
                  </a:cubicBezTo>
                  <a:cubicBezTo>
                    <a:pt x="449" y="1395"/>
                    <a:pt x="502" y="1439"/>
                    <a:pt x="560" y="1475"/>
                  </a:cubicBezTo>
                  <a:cubicBezTo>
                    <a:pt x="567" y="1479"/>
                    <a:pt x="569" y="1487"/>
                    <a:pt x="566" y="1493"/>
                  </a:cubicBezTo>
                  <a:cubicBezTo>
                    <a:pt x="477" y="1685"/>
                    <a:pt x="477" y="1685"/>
                    <a:pt x="477" y="1685"/>
                  </a:cubicBezTo>
                  <a:cubicBezTo>
                    <a:pt x="474" y="1692"/>
                    <a:pt x="478" y="1701"/>
                    <a:pt x="485" y="1704"/>
                  </a:cubicBezTo>
                  <a:cubicBezTo>
                    <a:pt x="717" y="1788"/>
                    <a:pt x="717" y="1788"/>
                    <a:pt x="717" y="1788"/>
                  </a:cubicBezTo>
                  <a:cubicBezTo>
                    <a:pt x="725" y="1791"/>
                    <a:pt x="733" y="1787"/>
                    <a:pt x="735" y="1779"/>
                  </a:cubicBezTo>
                  <a:cubicBezTo>
                    <a:pt x="791" y="1575"/>
                    <a:pt x="791" y="1575"/>
                    <a:pt x="791" y="1575"/>
                  </a:cubicBezTo>
                  <a:cubicBezTo>
                    <a:pt x="793" y="1568"/>
                    <a:pt x="799" y="1564"/>
                    <a:pt x="807" y="1565"/>
                  </a:cubicBezTo>
                  <a:cubicBezTo>
                    <a:pt x="840" y="1570"/>
                    <a:pt x="874" y="1573"/>
                    <a:pt x="909" y="1573"/>
                  </a:cubicBezTo>
                  <a:cubicBezTo>
                    <a:pt x="944" y="1573"/>
                    <a:pt x="978" y="1570"/>
                    <a:pt x="1012" y="1565"/>
                  </a:cubicBezTo>
                  <a:cubicBezTo>
                    <a:pt x="1019" y="1564"/>
                    <a:pt x="1026" y="1568"/>
                    <a:pt x="1027" y="1575"/>
                  </a:cubicBezTo>
                  <a:cubicBezTo>
                    <a:pt x="1083" y="1779"/>
                    <a:pt x="1083" y="1779"/>
                    <a:pt x="1083" y="1779"/>
                  </a:cubicBezTo>
                  <a:cubicBezTo>
                    <a:pt x="1085" y="1787"/>
                    <a:pt x="1093" y="1791"/>
                    <a:pt x="1101" y="1788"/>
                  </a:cubicBezTo>
                  <a:cubicBezTo>
                    <a:pt x="1333" y="1704"/>
                    <a:pt x="1333" y="1704"/>
                    <a:pt x="1333" y="1704"/>
                  </a:cubicBezTo>
                  <a:cubicBezTo>
                    <a:pt x="1341" y="1701"/>
                    <a:pt x="1344" y="1692"/>
                    <a:pt x="1341" y="1685"/>
                  </a:cubicBezTo>
                  <a:cubicBezTo>
                    <a:pt x="1252" y="1493"/>
                    <a:pt x="1252" y="1493"/>
                    <a:pt x="1252" y="1493"/>
                  </a:cubicBezTo>
                  <a:cubicBezTo>
                    <a:pt x="1249" y="1487"/>
                    <a:pt x="1252" y="1479"/>
                    <a:pt x="1258" y="1475"/>
                  </a:cubicBezTo>
                  <a:cubicBezTo>
                    <a:pt x="1317" y="1439"/>
                    <a:pt x="1370" y="1395"/>
                    <a:pt x="1415" y="1343"/>
                  </a:cubicBezTo>
                  <a:cubicBezTo>
                    <a:pt x="1420" y="1338"/>
                    <a:pt x="1428" y="1337"/>
                    <a:pt x="1433" y="1341"/>
                  </a:cubicBezTo>
                  <a:cubicBezTo>
                    <a:pt x="1607" y="1462"/>
                    <a:pt x="1607" y="1462"/>
                    <a:pt x="1607" y="1462"/>
                  </a:cubicBezTo>
                  <a:cubicBezTo>
                    <a:pt x="1614" y="1466"/>
                    <a:pt x="1623" y="1464"/>
                    <a:pt x="1627" y="1457"/>
                  </a:cubicBezTo>
                  <a:cubicBezTo>
                    <a:pt x="1751" y="1243"/>
                    <a:pt x="1751" y="1243"/>
                    <a:pt x="1751" y="1243"/>
                  </a:cubicBezTo>
                  <a:cubicBezTo>
                    <a:pt x="1755" y="1236"/>
                    <a:pt x="1752" y="1227"/>
                    <a:pt x="1744" y="1224"/>
                  </a:cubicBezTo>
                  <a:cubicBezTo>
                    <a:pt x="1553" y="1134"/>
                    <a:pt x="1553" y="1134"/>
                    <a:pt x="1553" y="1134"/>
                  </a:cubicBezTo>
                  <a:cubicBezTo>
                    <a:pt x="1547" y="1131"/>
                    <a:pt x="1544" y="1123"/>
                    <a:pt x="1546" y="1117"/>
                  </a:cubicBezTo>
                  <a:cubicBezTo>
                    <a:pt x="1568" y="1053"/>
                    <a:pt x="1580" y="985"/>
                    <a:pt x="1582" y="914"/>
                  </a:cubicBezTo>
                  <a:cubicBezTo>
                    <a:pt x="1582" y="907"/>
                    <a:pt x="1587" y="901"/>
                    <a:pt x="1594" y="901"/>
                  </a:cubicBezTo>
                  <a:close/>
                  <a:moveTo>
                    <a:pt x="616" y="900"/>
                  </a:moveTo>
                  <a:cubicBezTo>
                    <a:pt x="616" y="738"/>
                    <a:pt x="747" y="607"/>
                    <a:pt x="909" y="607"/>
                  </a:cubicBezTo>
                  <a:cubicBezTo>
                    <a:pt x="1071" y="607"/>
                    <a:pt x="1202" y="738"/>
                    <a:pt x="1202" y="900"/>
                  </a:cubicBezTo>
                  <a:cubicBezTo>
                    <a:pt x="1202" y="1062"/>
                    <a:pt x="1071" y="1193"/>
                    <a:pt x="909" y="1193"/>
                  </a:cubicBezTo>
                  <a:cubicBezTo>
                    <a:pt x="747" y="1193"/>
                    <a:pt x="616" y="1062"/>
                    <a:pt x="616" y="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12700" dir="5400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1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iscoSansTT"/>
                <a:ea typeface="Apple LiGothic Medium"/>
                <a:cs typeface="Apple Li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135" name="Rounded Rectangle 134"/>
          <p:cNvSpPr/>
          <p:nvPr/>
        </p:nvSpPr>
        <p:spPr>
          <a:xfrm>
            <a:off x="1110198" y="2973064"/>
            <a:ext cx="3035303" cy="137526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35" tIns="60917" rIns="121835" bIns="60917" rtlCol="0" anchor="ctr"/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162532" y="3097347"/>
            <a:ext cx="2847894" cy="817651"/>
            <a:chOff x="1131348" y="3139529"/>
            <a:chExt cx="2847894" cy="1090201"/>
          </a:xfrm>
        </p:grpSpPr>
        <p:grpSp>
          <p:nvGrpSpPr>
            <p:cNvPr id="137" name="Group 136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140" name="Picture 139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41" name="Picture 140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42" name="Picture 141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43" name="Picture 142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44" name="Picture 143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45" name="Picture 144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46" name="Picture 145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47" name="Picture 146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148" name="Straight Connector 147"/>
              <p:cNvCxnSpPr>
                <a:endCxn id="140" idx="2"/>
              </p:cNvCxnSpPr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9" name="Straight Connector 148"/>
              <p:cNvCxnSpPr>
                <a:endCxn id="141" idx="2"/>
              </p:cNvCxnSpPr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" name="Straight Connector 149"/>
              <p:cNvCxnSpPr>
                <a:endCxn id="142" idx="2"/>
              </p:cNvCxnSpPr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" name="Straight Connector 150"/>
              <p:cNvCxnSpPr>
                <a:endCxn id="143" idx="2"/>
              </p:cNvCxnSpPr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2" name="Straight Connector 151"/>
              <p:cNvCxnSpPr>
                <a:endCxn id="140" idx="2"/>
              </p:cNvCxnSpPr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3" name="Straight Connector 152"/>
              <p:cNvCxnSpPr>
                <a:endCxn id="141" idx="2"/>
              </p:cNvCxnSpPr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4" name="Straight Connector 153"/>
              <p:cNvCxnSpPr>
                <a:endCxn id="142" idx="2"/>
              </p:cNvCxnSpPr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5" name="Straight Connector 154"/>
              <p:cNvCxnSpPr>
                <a:endCxn id="143" idx="2"/>
              </p:cNvCxnSpPr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6" name="Straight Connector 155"/>
              <p:cNvCxnSpPr>
                <a:stCxn id="144" idx="0"/>
                <a:endCxn id="140" idx="2"/>
              </p:cNvCxnSpPr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7" name="Straight Connector 156"/>
              <p:cNvCxnSpPr>
                <a:stCxn id="144" idx="0"/>
                <a:endCxn id="141" idx="2"/>
              </p:cNvCxnSpPr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8" name="Straight Connector 157"/>
              <p:cNvCxnSpPr>
                <a:stCxn id="145" idx="0"/>
                <a:endCxn id="141" idx="2"/>
              </p:cNvCxnSpPr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9" name="Straight Connector 158"/>
              <p:cNvCxnSpPr>
                <a:stCxn id="146" idx="0"/>
                <a:endCxn id="141" idx="2"/>
              </p:cNvCxnSpPr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0" name="Straight Connector 159"/>
              <p:cNvCxnSpPr>
                <a:stCxn id="147" idx="0"/>
                <a:endCxn id="141" idx="2"/>
              </p:cNvCxnSpPr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1" name="Straight Connector 160"/>
              <p:cNvCxnSpPr>
                <a:stCxn id="145" idx="0"/>
                <a:endCxn id="140" idx="2"/>
              </p:cNvCxnSpPr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2" name="Straight Connector 161"/>
              <p:cNvCxnSpPr>
                <a:stCxn id="144" idx="0"/>
                <a:endCxn id="142" idx="2"/>
              </p:cNvCxnSpPr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3" name="Straight Connector 162"/>
              <p:cNvCxnSpPr>
                <a:stCxn id="144" idx="0"/>
                <a:endCxn id="143" idx="2"/>
              </p:cNvCxnSpPr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4" name="Straight Connector 163"/>
              <p:cNvCxnSpPr>
                <a:stCxn id="146" idx="0"/>
                <a:endCxn id="140" idx="2"/>
              </p:cNvCxnSpPr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5" name="Straight Connector 164"/>
              <p:cNvCxnSpPr>
                <a:stCxn id="147" idx="0"/>
                <a:endCxn id="142" idx="2"/>
              </p:cNvCxnSpPr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6" name="Straight Connector 165"/>
              <p:cNvCxnSpPr>
                <a:stCxn id="147" idx="0"/>
                <a:endCxn id="143" idx="2"/>
              </p:cNvCxnSpPr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7" name="Straight Connector 166"/>
              <p:cNvCxnSpPr>
                <a:stCxn id="147" idx="0"/>
                <a:endCxn id="140" idx="2"/>
              </p:cNvCxnSpPr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8" name="Straight Connector 167"/>
              <p:cNvCxnSpPr>
                <a:stCxn id="145" idx="0"/>
                <a:endCxn id="142" idx="2"/>
              </p:cNvCxnSpPr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9" name="Straight Connector 168"/>
              <p:cNvCxnSpPr>
                <a:stCxn id="145" idx="0"/>
                <a:endCxn id="143" idx="2"/>
              </p:cNvCxnSpPr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0" name="Straight Connector 169"/>
              <p:cNvCxnSpPr>
                <a:stCxn id="146" idx="0"/>
                <a:endCxn id="142" idx="2"/>
              </p:cNvCxnSpPr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1" name="Straight Connector 170"/>
              <p:cNvCxnSpPr>
                <a:stCxn id="146" idx="0"/>
                <a:endCxn id="143" idx="2"/>
              </p:cNvCxnSpPr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38" name="Picture 137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139" name="Picture 138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172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031" y="3924180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066" y="3996752"/>
            <a:ext cx="316323" cy="3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192" y="3937056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Rounded Rectangle 174"/>
          <p:cNvSpPr/>
          <p:nvPr/>
        </p:nvSpPr>
        <p:spPr>
          <a:xfrm>
            <a:off x="5174449" y="2942658"/>
            <a:ext cx="3035303" cy="137526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35" tIns="60917" rIns="121835" bIns="60917" rtlCol="0" anchor="ctr"/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5226783" y="3066941"/>
            <a:ext cx="2847894" cy="817651"/>
            <a:chOff x="1131348" y="3139529"/>
            <a:chExt cx="2847894" cy="1090201"/>
          </a:xfrm>
        </p:grpSpPr>
        <p:grpSp>
          <p:nvGrpSpPr>
            <p:cNvPr id="177" name="Group 176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180" name="Picture 179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81" name="Picture 180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82" name="Picture 181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83" name="Picture 182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84" name="Picture 183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85" name="Picture 184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86" name="Picture 185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87" name="Picture 186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188" name="Straight Connector 187"/>
              <p:cNvCxnSpPr>
                <a:endCxn id="180" idx="2"/>
              </p:cNvCxnSpPr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9" name="Straight Connector 188"/>
              <p:cNvCxnSpPr>
                <a:endCxn id="181" idx="2"/>
              </p:cNvCxnSpPr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0" name="Straight Connector 189"/>
              <p:cNvCxnSpPr>
                <a:endCxn id="182" idx="2"/>
              </p:cNvCxnSpPr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1" name="Straight Connector 190"/>
              <p:cNvCxnSpPr>
                <a:endCxn id="183" idx="2"/>
              </p:cNvCxnSpPr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2" name="Straight Connector 191"/>
              <p:cNvCxnSpPr>
                <a:endCxn id="180" idx="2"/>
              </p:cNvCxnSpPr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3" name="Straight Connector 192"/>
              <p:cNvCxnSpPr>
                <a:endCxn id="181" idx="2"/>
              </p:cNvCxnSpPr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4" name="Straight Connector 193"/>
              <p:cNvCxnSpPr>
                <a:endCxn id="182" idx="2"/>
              </p:cNvCxnSpPr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5" name="Straight Connector 194"/>
              <p:cNvCxnSpPr>
                <a:endCxn id="183" idx="2"/>
              </p:cNvCxnSpPr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6" name="Straight Connector 195"/>
              <p:cNvCxnSpPr>
                <a:stCxn id="184" idx="0"/>
                <a:endCxn id="180" idx="2"/>
              </p:cNvCxnSpPr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7" name="Straight Connector 196"/>
              <p:cNvCxnSpPr>
                <a:stCxn id="184" idx="0"/>
                <a:endCxn id="181" idx="2"/>
              </p:cNvCxnSpPr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8" name="Straight Connector 197"/>
              <p:cNvCxnSpPr>
                <a:stCxn id="185" idx="0"/>
                <a:endCxn id="181" idx="2"/>
              </p:cNvCxnSpPr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9" name="Straight Connector 198"/>
              <p:cNvCxnSpPr>
                <a:stCxn id="186" idx="0"/>
                <a:endCxn id="181" idx="2"/>
              </p:cNvCxnSpPr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0" name="Straight Connector 199"/>
              <p:cNvCxnSpPr>
                <a:stCxn id="187" idx="0"/>
                <a:endCxn id="181" idx="2"/>
              </p:cNvCxnSpPr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1" name="Straight Connector 200"/>
              <p:cNvCxnSpPr>
                <a:stCxn id="185" idx="0"/>
                <a:endCxn id="180" idx="2"/>
              </p:cNvCxnSpPr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2" name="Straight Connector 201"/>
              <p:cNvCxnSpPr>
                <a:stCxn id="184" idx="0"/>
                <a:endCxn id="182" idx="2"/>
              </p:cNvCxnSpPr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3" name="Straight Connector 202"/>
              <p:cNvCxnSpPr>
                <a:stCxn id="184" idx="0"/>
                <a:endCxn id="183" idx="2"/>
              </p:cNvCxnSpPr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4" name="Straight Connector 203"/>
              <p:cNvCxnSpPr>
                <a:stCxn id="186" idx="0"/>
                <a:endCxn id="180" idx="2"/>
              </p:cNvCxnSpPr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5" name="Straight Connector 204"/>
              <p:cNvCxnSpPr>
                <a:stCxn id="187" idx="0"/>
                <a:endCxn id="182" idx="2"/>
              </p:cNvCxnSpPr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6" name="Straight Connector 205"/>
              <p:cNvCxnSpPr>
                <a:stCxn id="187" idx="0"/>
                <a:endCxn id="183" idx="2"/>
              </p:cNvCxnSpPr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7" name="Straight Connector 206"/>
              <p:cNvCxnSpPr>
                <a:stCxn id="187" idx="0"/>
                <a:endCxn id="180" idx="2"/>
              </p:cNvCxnSpPr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8" name="Straight Connector 207"/>
              <p:cNvCxnSpPr>
                <a:stCxn id="185" idx="0"/>
                <a:endCxn id="182" idx="2"/>
              </p:cNvCxnSpPr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9" name="Straight Connector 208"/>
              <p:cNvCxnSpPr>
                <a:stCxn id="185" idx="0"/>
                <a:endCxn id="183" idx="2"/>
              </p:cNvCxnSpPr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0" name="Straight Connector 209"/>
              <p:cNvCxnSpPr>
                <a:stCxn id="186" idx="0"/>
                <a:endCxn id="182" idx="2"/>
              </p:cNvCxnSpPr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1" name="Straight Connector 210"/>
              <p:cNvCxnSpPr>
                <a:stCxn id="186" idx="0"/>
                <a:endCxn id="183" idx="2"/>
              </p:cNvCxnSpPr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78" name="Picture 177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179" name="Picture 178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212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282" y="3893774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443" y="3906650"/>
            <a:ext cx="321396" cy="2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Cloud 213"/>
          <p:cNvSpPr/>
          <p:nvPr/>
        </p:nvSpPr>
        <p:spPr>
          <a:xfrm>
            <a:off x="2717510" y="2236913"/>
            <a:ext cx="3792243" cy="482915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676767"/>
                </a:solidFill>
                <a:latin typeface="Arial" charset="0"/>
                <a:ea typeface="MS PGothic" charset="0"/>
                <a:cs typeface="MS PGothic" charset="0"/>
              </a:rPr>
              <a:t>      IP Network</a:t>
            </a:r>
            <a:endParaRPr lang="en-US" sz="1400" kern="0" dirty="0">
              <a:solidFill>
                <a:srgbClr val="676767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3398110" y="2719828"/>
            <a:ext cx="188781" cy="377519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16" name="Straight Connector 215"/>
          <p:cNvCxnSpPr>
            <a:stCxn id="142" idx="0"/>
          </p:cNvCxnSpPr>
          <p:nvPr/>
        </p:nvCxnSpPr>
        <p:spPr>
          <a:xfrm flipV="1">
            <a:off x="2859197" y="2719828"/>
            <a:ext cx="727694" cy="382263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17" name="Straight Connector 216"/>
          <p:cNvCxnSpPr>
            <a:stCxn id="141" idx="0"/>
          </p:cNvCxnSpPr>
          <p:nvPr/>
        </p:nvCxnSpPr>
        <p:spPr>
          <a:xfrm flipV="1">
            <a:off x="2330948" y="2719828"/>
            <a:ext cx="1255943" cy="382263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18" name="Straight Connector 217"/>
          <p:cNvCxnSpPr>
            <a:stCxn id="140" idx="0"/>
          </p:cNvCxnSpPr>
          <p:nvPr/>
        </p:nvCxnSpPr>
        <p:spPr>
          <a:xfrm flipV="1">
            <a:off x="1802699" y="2719828"/>
            <a:ext cx="1784192" cy="377519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19" name="Straight Connector 218"/>
          <p:cNvCxnSpPr>
            <a:stCxn id="140" idx="0"/>
          </p:cNvCxnSpPr>
          <p:nvPr/>
        </p:nvCxnSpPr>
        <p:spPr>
          <a:xfrm flipV="1">
            <a:off x="1802699" y="2724534"/>
            <a:ext cx="1032165" cy="372813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0" name="Straight Connector 219"/>
          <p:cNvCxnSpPr>
            <a:stCxn id="141" idx="0"/>
          </p:cNvCxnSpPr>
          <p:nvPr/>
        </p:nvCxnSpPr>
        <p:spPr>
          <a:xfrm flipV="1">
            <a:off x="2330948" y="2724534"/>
            <a:ext cx="503916" cy="377557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1" name="Straight Connector 220"/>
          <p:cNvCxnSpPr/>
          <p:nvPr/>
        </p:nvCxnSpPr>
        <p:spPr>
          <a:xfrm flipH="1" flipV="1">
            <a:off x="2834864" y="2724534"/>
            <a:ext cx="34997" cy="351404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2" name="Straight Connector 221"/>
          <p:cNvCxnSpPr>
            <a:stCxn id="143" idx="0"/>
          </p:cNvCxnSpPr>
          <p:nvPr/>
        </p:nvCxnSpPr>
        <p:spPr>
          <a:xfrm flipH="1" flipV="1">
            <a:off x="2834864" y="2724534"/>
            <a:ext cx="552581" cy="372813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3" name="Straight Connector 222"/>
          <p:cNvCxnSpPr>
            <a:stCxn id="180" idx="0"/>
          </p:cNvCxnSpPr>
          <p:nvPr/>
        </p:nvCxnSpPr>
        <p:spPr>
          <a:xfrm flipH="1" flipV="1">
            <a:off x="5643171" y="2703011"/>
            <a:ext cx="223779" cy="363930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4" name="Straight Connector 223"/>
          <p:cNvCxnSpPr>
            <a:endCxn id="181" idx="0"/>
          </p:cNvCxnSpPr>
          <p:nvPr/>
        </p:nvCxnSpPr>
        <p:spPr>
          <a:xfrm>
            <a:off x="5652317" y="2707755"/>
            <a:ext cx="742882" cy="363930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5" name="Straight Connector 224"/>
          <p:cNvCxnSpPr>
            <a:endCxn id="182" idx="0"/>
          </p:cNvCxnSpPr>
          <p:nvPr/>
        </p:nvCxnSpPr>
        <p:spPr>
          <a:xfrm>
            <a:off x="5665602" y="2699319"/>
            <a:ext cx="1257846" cy="372366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6" name="Straight Connector 225"/>
          <p:cNvCxnSpPr>
            <a:endCxn id="183" idx="0"/>
          </p:cNvCxnSpPr>
          <p:nvPr/>
        </p:nvCxnSpPr>
        <p:spPr>
          <a:xfrm>
            <a:off x="5643171" y="2703011"/>
            <a:ext cx="1808525" cy="363930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7" name="Straight Connector 226"/>
          <p:cNvCxnSpPr>
            <a:stCxn id="180" idx="0"/>
          </p:cNvCxnSpPr>
          <p:nvPr/>
        </p:nvCxnSpPr>
        <p:spPr>
          <a:xfrm flipV="1">
            <a:off x="5866950" y="2698305"/>
            <a:ext cx="528248" cy="368636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8" name="Straight Connector 227"/>
          <p:cNvCxnSpPr/>
          <p:nvPr/>
        </p:nvCxnSpPr>
        <p:spPr>
          <a:xfrm flipV="1">
            <a:off x="6357303" y="2698305"/>
            <a:ext cx="37895" cy="358482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29" name="Straight Connector 228"/>
          <p:cNvCxnSpPr>
            <a:stCxn id="182" idx="0"/>
          </p:cNvCxnSpPr>
          <p:nvPr/>
        </p:nvCxnSpPr>
        <p:spPr>
          <a:xfrm flipH="1" flipV="1">
            <a:off x="6395198" y="2698305"/>
            <a:ext cx="528250" cy="373380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cxnSp>
        <p:nvCxnSpPr>
          <p:cNvPr id="230" name="Straight Connector 229"/>
          <p:cNvCxnSpPr/>
          <p:nvPr/>
        </p:nvCxnSpPr>
        <p:spPr>
          <a:xfrm>
            <a:off x="6395198" y="2698305"/>
            <a:ext cx="1065644" cy="363226"/>
          </a:xfrm>
          <a:prstGeom prst="line">
            <a:avLst/>
          </a:prstGeom>
          <a:noFill/>
          <a:ln w="9525" cap="flat" cmpd="sng" algn="ctr">
            <a:solidFill>
              <a:srgbClr val="008516"/>
            </a:solidFill>
            <a:prstDash val="solid"/>
          </a:ln>
          <a:effectLst/>
        </p:spPr>
      </p:cxnSp>
      <p:sp>
        <p:nvSpPr>
          <p:cNvPr id="231" name="Rectangle 230"/>
          <p:cNvSpPr/>
          <p:nvPr/>
        </p:nvSpPr>
        <p:spPr>
          <a:xfrm>
            <a:off x="2931935" y="1752599"/>
            <a:ext cx="804333" cy="29048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algn="ctr" defTabSz="6093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Arial"/>
                <a:ea typeface="Apple LiGothic Medium"/>
                <a:cs typeface="Arial"/>
              </a:rPr>
              <a:t>VTEP IP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3736268" y="1753613"/>
            <a:ext cx="815527" cy="29167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algn="ctr" defTabSz="6093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smtClean="0">
                <a:solidFill>
                  <a:prstClr val="black"/>
                </a:solidFill>
                <a:latin typeface="Arial"/>
                <a:ea typeface="Apple LiGothic Medium"/>
                <a:cs typeface="Arial"/>
              </a:rPr>
              <a:t>MACSEC</a:t>
            </a:r>
            <a:endParaRPr lang="en-US" sz="1000" b="1" kern="0" dirty="0">
              <a:solidFill>
                <a:prstClr val="black"/>
              </a:solidFill>
              <a:latin typeface="Arial"/>
              <a:ea typeface="Apple LiGothic Medium"/>
              <a:cs typeface="Arial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5251513" y="1753738"/>
            <a:ext cx="1037178" cy="291678"/>
          </a:xfrm>
          <a:prstGeom prst="rect">
            <a:avLst/>
          </a:prstGeom>
          <a:pattFill prst="pct60">
            <a:fgClr>
              <a:srgbClr val="8EBCDC"/>
            </a:fgClr>
            <a:bgClr>
              <a:srgbClr val="FFFFFF"/>
            </a:bgClr>
          </a:patt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marL="0" marR="0" lvl="0" indent="0" algn="ctr" defTabSz="6093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ple LiGothic Medium"/>
                <a:cs typeface="Arial"/>
              </a:rPr>
              <a:t>Tenant Packet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606620" y="1235154"/>
            <a:ext cx="2997151" cy="284695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VTEP Information Clear Text</a:t>
            </a:r>
            <a:endParaRPr lang="en-US" sz="1400" kern="0" dirty="0">
              <a:solidFill>
                <a:sysClr val="windowText" lastClr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35" name="Straight Arrow Connector 234"/>
          <p:cNvCxnSpPr>
            <a:stCxn id="234" idx="2"/>
            <a:endCxn id="231" idx="0"/>
          </p:cNvCxnSpPr>
          <p:nvPr/>
        </p:nvCxnSpPr>
        <p:spPr>
          <a:xfrm>
            <a:off x="2105196" y="1519849"/>
            <a:ext cx="1228906" cy="232750"/>
          </a:xfrm>
          <a:prstGeom prst="straightConnector1">
            <a:avLst/>
          </a:prstGeom>
          <a:noFill/>
          <a:ln w="254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36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588" y="3945558"/>
            <a:ext cx="316323" cy="3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Left-Right Arrow 236"/>
          <p:cNvSpPr/>
          <p:nvPr/>
        </p:nvSpPr>
        <p:spPr>
          <a:xfrm>
            <a:off x="3725926" y="3001079"/>
            <a:ext cx="1794123" cy="382828"/>
          </a:xfrm>
          <a:prstGeom prst="leftRightArrow">
            <a:avLst/>
          </a:prstGeom>
          <a:solidFill>
            <a:srgbClr val="33828D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1809" tIns="60904" rIns="121809" bIns="60904" anchor="ctr"/>
          <a:lstStyle/>
          <a:p>
            <a:pPr algn="ctr" defTabSz="6089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CiscoSansTT Light"/>
                <a:ea typeface="MS PGothic" charset="0"/>
                <a:cs typeface="MS PGothic" charset="0"/>
              </a:rPr>
              <a:t>MP-BGP - EVPN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994179" y="4507955"/>
            <a:ext cx="5321021" cy="315475"/>
          </a:xfrm>
          <a:prstGeom prst="rect">
            <a:avLst/>
          </a:prstGeom>
          <a:noFill/>
        </p:spPr>
        <p:txBody>
          <a:bodyPr wrap="square" lIns="68583" tIns="34292" rIns="68583" bIns="34292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Future Support </a:t>
            </a:r>
            <a:r>
              <a:rPr lang="en-US" sz="1600" kern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planned in CY18 for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FX line cards and 9364C platform </a:t>
            </a:r>
            <a:endParaRPr lang="en-US" sz="1600" kern="0" dirty="0">
              <a:solidFill>
                <a:sysClr val="windowText" lastClr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3174791" y="3952443"/>
            <a:ext cx="824200" cy="338706"/>
            <a:chOff x="2397373" y="2905424"/>
            <a:chExt cx="824200" cy="338706"/>
          </a:xfrm>
        </p:grpSpPr>
        <p:grpSp>
          <p:nvGrpSpPr>
            <p:cNvPr id="240" name="Group 23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43" name="Rounded Rectangle 24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4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5" name="Group 244"/>
          <p:cNvGrpSpPr/>
          <p:nvPr/>
        </p:nvGrpSpPr>
        <p:grpSpPr>
          <a:xfrm>
            <a:off x="5285458" y="3932320"/>
            <a:ext cx="824200" cy="338706"/>
            <a:chOff x="2397373" y="2905424"/>
            <a:chExt cx="824200" cy="338706"/>
          </a:xfrm>
        </p:grpSpPr>
        <p:grpSp>
          <p:nvGrpSpPr>
            <p:cNvPr id="246" name="Group 245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49" name="Rounded Rectangle 248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1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905" y="2553760"/>
            <a:ext cx="354066" cy="204671"/>
          </a:xfrm>
          <a:prstGeom prst="rect">
            <a:avLst/>
          </a:prstGeom>
          <a:noFill/>
        </p:spPr>
      </p:pic>
      <p:pic>
        <p:nvPicPr>
          <p:cNvPr id="252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859" y="2553760"/>
            <a:ext cx="354066" cy="204671"/>
          </a:xfrm>
          <a:prstGeom prst="rect">
            <a:avLst/>
          </a:prstGeom>
          <a:noFill/>
        </p:spPr>
      </p:pic>
      <p:pic>
        <p:nvPicPr>
          <p:cNvPr id="253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771" y="2557465"/>
            <a:ext cx="354066" cy="204671"/>
          </a:xfrm>
          <a:prstGeom prst="rect">
            <a:avLst/>
          </a:prstGeom>
          <a:noFill/>
        </p:spPr>
      </p:pic>
      <p:pic>
        <p:nvPicPr>
          <p:cNvPr id="254" name="Picture 62" descr="Rout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807" y="2553760"/>
            <a:ext cx="354066" cy="204671"/>
          </a:xfrm>
          <a:prstGeom prst="rect">
            <a:avLst/>
          </a:prstGeom>
          <a:noFill/>
        </p:spPr>
      </p:pic>
      <p:sp>
        <p:nvSpPr>
          <p:cNvPr id="255" name="Rectangle 254"/>
          <p:cNvSpPr/>
          <p:nvPr/>
        </p:nvSpPr>
        <p:spPr>
          <a:xfrm>
            <a:off x="4551795" y="1757423"/>
            <a:ext cx="712470" cy="291678"/>
          </a:xfrm>
          <a:prstGeom prst="rect">
            <a:avLst/>
          </a:prstGeom>
          <a:pattFill prst="pct60">
            <a:fgClr>
              <a:srgbClr val="8EBCDC"/>
            </a:fgClr>
            <a:bgClr>
              <a:srgbClr val="FFFFFF"/>
            </a:bgClr>
          </a:patt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lIns="121899" tIns="60949" rIns="121899" bIns="60949" rtlCol="0" anchor="ctr"/>
          <a:lstStyle/>
          <a:p>
            <a:pPr marL="0" marR="0" lvl="0" indent="0" algn="ctr" defTabSz="6093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ple LiGothic Medium"/>
                <a:cs typeface="Arial"/>
              </a:rPr>
              <a:t>VXLAN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ple LiGothic Medium"/>
              <a:cs typeface="Arial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901134" y="727981"/>
            <a:ext cx="2997151" cy="792527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Encrypted Fabric to Fabric Traffic </a:t>
            </a:r>
          </a:p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676767"/>
                </a:solidFill>
                <a:latin typeface="Arial Narrow" charset="0"/>
                <a:ea typeface="Arial Narrow" charset="0"/>
                <a:cs typeface="Arial Narrow" charset="0"/>
              </a:rPr>
              <a:t>[ </a:t>
            </a:r>
            <a:r>
              <a:rPr lang="en-US" sz="1100" dirty="0">
                <a:solidFill>
                  <a:srgbClr val="676767"/>
                </a:solidFill>
                <a:latin typeface="Arial Narrow" charset="0"/>
                <a:ea typeface="Arial Narrow" charset="0"/>
                <a:cs typeface="Arial Narrow" charset="0"/>
              </a:rPr>
              <a:t>GCM-­AES-­128 (32-bit PN), GCM--AES-­256 (32-bit PN), GCM-AES-128­-XPN (64-bit PN), GCM-AES-­256­-XPN (64-bit PN</a:t>
            </a:r>
            <a:r>
              <a:rPr lang="en-US" sz="1100" dirty="0" smtClean="0">
                <a:solidFill>
                  <a:srgbClr val="676767"/>
                </a:solidFill>
                <a:latin typeface="Arial Narrow" charset="0"/>
                <a:ea typeface="Arial Narrow" charset="0"/>
                <a:cs typeface="Arial Narrow" charset="0"/>
              </a:rPr>
              <a:t>)]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  <a:endParaRPr lang="en-US" sz="1100" kern="0" dirty="0">
              <a:solidFill>
                <a:sysClr val="windowText" lastClr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57" name="Straight Arrow Connector 256"/>
          <p:cNvCxnSpPr>
            <a:stCxn id="256" idx="1"/>
            <a:endCxn id="255" idx="0"/>
          </p:cNvCxnSpPr>
          <p:nvPr/>
        </p:nvCxnSpPr>
        <p:spPr>
          <a:xfrm flipH="1">
            <a:off x="4908030" y="1124245"/>
            <a:ext cx="993104" cy="633178"/>
          </a:xfrm>
          <a:prstGeom prst="straightConnector1">
            <a:avLst/>
          </a:prstGeom>
          <a:noFill/>
          <a:ln w="254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8" name="Freeform 257"/>
          <p:cNvSpPr/>
          <p:nvPr/>
        </p:nvSpPr>
        <p:spPr>
          <a:xfrm>
            <a:off x="2391591" y="2311037"/>
            <a:ext cx="4498521" cy="767443"/>
          </a:xfrm>
          <a:custGeom>
            <a:avLst/>
            <a:gdLst>
              <a:gd name="connsiteX0" fmla="*/ 0 w 5772150"/>
              <a:gd name="connsiteY0" fmla="*/ 1463332 h 1566202"/>
              <a:gd name="connsiteX1" fmla="*/ 2674620 w 5772150"/>
              <a:gd name="connsiteY1" fmla="*/ 292 h 1566202"/>
              <a:gd name="connsiteX2" fmla="*/ 5772150 w 5772150"/>
              <a:gd name="connsiteY2" fmla="*/ 1566202 h 1566202"/>
              <a:gd name="connsiteX0" fmla="*/ 0 w 5772150"/>
              <a:gd name="connsiteY0" fmla="*/ 1486183 h 1589053"/>
              <a:gd name="connsiteX1" fmla="*/ 2857500 w 5772150"/>
              <a:gd name="connsiteY1" fmla="*/ 283 h 1589053"/>
              <a:gd name="connsiteX2" fmla="*/ 5772150 w 5772150"/>
              <a:gd name="connsiteY2" fmla="*/ 1589053 h 1589053"/>
              <a:gd name="connsiteX0" fmla="*/ 0 w 5293178"/>
              <a:gd name="connsiteY0" fmla="*/ 838506 h 1627176"/>
              <a:gd name="connsiteX1" fmla="*/ 2378528 w 5293178"/>
              <a:gd name="connsiteY1" fmla="*/ 38406 h 1627176"/>
              <a:gd name="connsiteX2" fmla="*/ 5293178 w 5293178"/>
              <a:gd name="connsiteY2" fmla="*/ 1627176 h 1627176"/>
              <a:gd name="connsiteX0" fmla="*/ 0 w 4498521"/>
              <a:gd name="connsiteY0" fmla="*/ 800101 h 800101"/>
              <a:gd name="connsiteX1" fmla="*/ 2378528 w 4498521"/>
              <a:gd name="connsiteY1" fmla="*/ 1 h 800101"/>
              <a:gd name="connsiteX2" fmla="*/ 4498521 w 4498521"/>
              <a:gd name="connsiteY2" fmla="*/ 794114 h 800101"/>
              <a:gd name="connsiteX0" fmla="*/ 0 w 4498521"/>
              <a:gd name="connsiteY0" fmla="*/ 756558 h 756558"/>
              <a:gd name="connsiteX1" fmla="*/ 2280556 w 4498521"/>
              <a:gd name="connsiteY1" fmla="*/ 1 h 756558"/>
              <a:gd name="connsiteX2" fmla="*/ 4498521 w 4498521"/>
              <a:gd name="connsiteY2" fmla="*/ 750571 h 756558"/>
              <a:gd name="connsiteX0" fmla="*/ 0 w 4498521"/>
              <a:gd name="connsiteY0" fmla="*/ 778328 h 778328"/>
              <a:gd name="connsiteX1" fmla="*/ 2509156 w 4498521"/>
              <a:gd name="connsiteY1" fmla="*/ 0 h 778328"/>
              <a:gd name="connsiteX2" fmla="*/ 4498521 w 4498521"/>
              <a:gd name="connsiteY2" fmla="*/ 772341 h 778328"/>
              <a:gd name="connsiteX0" fmla="*/ 0 w 4498521"/>
              <a:gd name="connsiteY0" fmla="*/ 767443 h 767443"/>
              <a:gd name="connsiteX1" fmla="*/ 2454728 w 4498521"/>
              <a:gd name="connsiteY1" fmla="*/ 1 h 767443"/>
              <a:gd name="connsiteX2" fmla="*/ 4498521 w 4498521"/>
              <a:gd name="connsiteY2" fmla="*/ 761456 h 76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8521" h="767443">
                <a:moveTo>
                  <a:pt x="0" y="767443"/>
                </a:moveTo>
                <a:cubicBezTo>
                  <a:pt x="856297" y="27350"/>
                  <a:pt x="1704975" y="999"/>
                  <a:pt x="2454728" y="1"/>
                </a:cubicBezTo>
                <a:cubicBezTo>
                  <a:pt x="3204481" y="-997"/>
                  <a:pt x="4498521" y="761456"/>
                  <a:pt x="4498521" y="761456"/>
                </a:cubicBezTo>
              </a:path>
            </a:pathLst>
          </a:custGeom>
          <a:noFill/>
          <a:ln w="76200" cap="flat" cmpd="tri" algn="ctr">
            <a:solidFill>
              <a:srgbClr val="214794"/>
            </a:solidFill>
            <a:prstDash val="solid"/>
            <a:headEnd type="triangle" w="med" len="sm"/>
            <a:tailEnd type="triangle" w="med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 flipV="1">
            <a:off x="3998991" y="3876345"/>
            <a:ext cx="256398" cy="107427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61" name="Straight Arrow Connector 260"/>
          <p:cNvCxnSpPr/>
          <p:nvPr/>
        </p:nvCxnSpPr>
        <p:spPr>
          <a:xfrm>
            <a:off x="5039792" y="3876346"/>
            <a:ext cx="259560" cy="99503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64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40"/>
            <a:r>
              <a:rPr sz="2400" dirty="0">
                <a:solidFill>
                  <a:schemeClr val="accent6"/>
                </a:solidFill>
                <a:latin typeface="Arial"/>
                <a:ea typeface="Apple LiGothic Medium"/>
                <a:cs typeface="Apple LiGothic Medium"/>
              </a:rPr>
              <a:t>ACI Multi-Site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>
                <a:solidFill>
                  <a:schemeClr val="accent6"/>
                </a:solidFill>
              </a:rPr>
              <a:t>CloudSec Encryption for VXLAN </a:t>
            </a:r>
            <a:r>
              <a:rPr lang="en-US" sz="2000" dirty="0" smtClean="0">
                <a:solidFill>
                  <a:schemeClr val="accent6"/>
                </a:solidFill>
              </a:rPr>
              <a:t>Traffic</a:t>
            </a:r>
            <a:endParaRPr sz="2000" dirty="0">
              <a:solidFill>
                <a:schemeClr val="accent6"/>
              </a:solidFill>
              <a:latin typeface="Arial"/>
              <a:ea typeface="Apple LiGothic Medium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30278"/>
            <a:ext cx="789182" cy="3521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508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</p:spPr>
        <p:txBody>
          <a:bodyPr/>
          <a:lstStyle/>
          <a:p>
            <a:fld id="{96A97DD0-5BE7-4856-A2A9-C42C6688E607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786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sz="2400" dirty="0">
                <a:solidFill>
                  <a:schemeClr val="accent6"/>
                </a:solidFill>
                <a:latin typeface="Arial"/>
              </a:rPr>
              <a:t>ACI Multi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-Site</a:t>
            </a:r>
            <a:r>
              <a:rPr lang="en-US" sz="2400" dirty="0" smtClean="0">
                <a:solidFill>
                  <a:schemeClr val="accent6"/>
                </a:solidFill>
                <a:latin typeface="Arial"/>
              </a:rPr>
              <a:t> Networking Options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Per Bridge Domain Behavior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918" y="971550"/>
            <a:ext cx="2892002" cy="3789446"/>
            <a:chOff x="274405" y="1234864"/>
            <a:chExt cx="2892002" cy="3789446"/>
          </a:xfrm>
        </p:grpSpPr>
        <p:sp>
          <p:nvSpPr>
            <p:cNvPr id="397" name="Rounded Rectangle 396"/>
            <p:cNvSpPr/>
            <p:nvPr/>
          </p:nvSpPr>
          <p:spPr>
            <a:xfrm>
              <a:off x="274405" y="1234864"/>
              <a:ext cx="2892002" cy="3789446"/>
            </a:xfrm>
            <a:prstGeom prst="roundRect">
              <a:avLst>
                <a:gd name="adj" fmla="val 4998"/>
              </a:avLst>
            </a:prstGeom>
            <a:gradFill>
              <a:gsLst>
                <a:gs pos="0">
                  <a:srgbClr val="214794">
                    <a:lumMod val="0"/>
                    <a:lumOff val="100000"/>
                    <a:alpha val="39000"/>
                  </a:srgbClr>
                </a:gs>
                <a:gs pos="74000">
                  <a:srgbClr val="214794">
                    <a:lumMod val="45000"/>
                    <a:lumOff val="55000"/>
                  </a:srgbClr>
                </a:gs>
                <a:gs pos="83000">
                  <a:srgbClr val="214794">
                    <a:lumMod val="45000"/>
                    <a:lumOff val="55000"/>
                  </a:srgbClr>
                </a:gs>
                <a:gs pos="100000">
                  <a:srgbClr val="214794">
                    <a:lumMod val="30000"/>
                    <a:lumOff val="7000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67676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473429" y="1374457"/>
              <a:ext cx="2472491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rgbClr val="373752"/>
                  </a:solidFill>
                  <a:latin typeface="Arial"/>
                  <a:ea typeface="Apple LiGothic Medium"/>
                  <a:cs typeface="Apple LiGothic Medium"/>
                </a:rPr>
                <a:t>Layer 3 only </a:t>
              </a:r>
              <a:r>
                <a:rPr lang="en-US" sz="1600" dirty="0">
                  <a:solidFill>
                    <a:srgbClr val="373752"/>
                  </a:solidFill>
                  <a:latin typeface="Arial"/>
                  <a:ea typeface="Apple LiGothic Medium"/>
                  <a:cs typeface="Apple LiGothic Medium"/>
                </a:rPr>
                <a:t>a</a:t>
              </a:r>
              <a:r>
                <a:rPr lang="en-US" sz="1600" dirty="0" smtClean="0">
                  <a:solidFill>
                    <a:srgbClr val="373752"/>
                  </a:solidFill>
                  <a:latin typeface="Arial"/>
                  <a:ea typeface="Apple LiGothic Medium"/>
                  <a:cs typeface="Apple LiGothic Medium"/>
                </a:rPr>
                <a:t>cross </a:t>
              </a:r>
              <a:r>
                <a:rPr lang="en-US" sz="1600" dirty="0">
                  <a:solidFill>
                    <a:srgbClr val="373752"/>
                  </a:solidFill>
                  <a:latin typeface="Arial"/>
                  <a:ea typeface="Apple LiGothic Medium"/>
                  <a:cs typeface="Apple LiGothic Medium"/>
                </a:rPr>
                <a:t>s</a:t>
              </a:r>
              <a:r>
                <a:rPr lang="en-US" sz="1600" dirty="0" smtClean="0">
                  <a:solidFill>
                    <a:srgbClr val="373752"/>
                  </a:solidFill>
                  <a:latin typeface="Arial"/>
                  <a:ea typeface="Apple LiGothic Medium"/>
                  <a:cs typeface="Apple LiGothic Medium"/>
                </a:rPr>
                <a:t>ites</a:t>
              </a: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421212" y="3345776"/>
              <a:ext cx="2576926" cy="110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600"/>
                </a:spcBef>
                <a:buFont typeface="Wingdings" charset="2"/>
                <a:buChar char="§"/>
              </a:pPr>
              <a:r>
                <a:rPr lang="en-US" dirty="0" smtClean="0">
                  <a:solidFill>
                    <a:srgbClr val="676767">
                      <a:lumMod val="50000"/>
                    </a:srgbClr>
                  </a:solidFill>
                  <a:latin typeface="Arial"/>
                  <a:ea typeface="Apple LiGothic Medium"/>
                  <a:cs typeface="Apple LiGothic Medium"/>
                </a:rPr>
                <a:t>Bridge Domains and subnets not extended across Sites</a:t>
              </a:r>
            </a:p>
            <a:p>
              <a:pPr marL="285750" indent="-285750">
                <a:lnSpc>
                  <a:spcPct val="90000"/>
                </a:lnSpc>
                <a:spcBef>
                  <a:spcPts val="600"/>
                </a:spcBef>
                <a:buFont typeface="Wingdings" charset="2"/>
                <a:buChar char="§"/>
              </a:pPr>
              <a:r>
                <a:rPr lang="en-US" dirty="0" smtClean="0">
                  <a:solidFill>
                    <a:srgbClr val="676767">
                      <a:lumMod val="50000"/>
                    </a:srgbClr>
                  </a:solidFill>
                  <a:latin typeface="Arial"/>
                  <a:ea typeface="Apple LiGothic Medium"/>
                  <a:cs typeface="Apple LiGothic Medium"/>
                </a:rPr>
                <a:t>Layer 3 Intra-VRF or Inter-VRF communication only</a:t>
              </a:r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333070" y="2116037"/>
              <a:ext cx="2759556" cy="975104"/>
              <a:chOff x="-77437" y="1914391"/>
              <a:chExt cx="3146671" cy="975104"/>
            </a:xfrm>
          </p:grpSpPr>
          <p:sp>
            <p:nvSpPr>
              <p:cNvPr id="401" name="Rounded Rectangle 246"/>
              <p:cNvSpPr>
                <a:spLocks noChangeArrowheads="1"/>
              </p:cNvSpPr>
              <p:nvPr/>
            </p:nvSpPr>
            <p:spPr bwMode="auto">
              <a:xfrm>
                <a:off x="1863401" y="2191736"/>
                <a:ext cx="1082375" cy="686189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28" tIns="45714" rIns="91428" bIns="45714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pple LiGothic Medium" charset="0"/>
                </a:endParaRPr>
              </a:p>
            </p:txBody>
          </p:sp>
          <p:sp>
            <p:nvSpPr>
              <p:cNvPr id="402" name="Rounded Rectangle 245"/>
              <p:cNvSpPr>
                <a:spLocks noChangeArrowheads="1"/>
              </p:cNvSpPr>
              <p:nvPr/>
            </p:nvSpPr>
            <p:spPr bwMode="auto">
              <a:xfrm>
                <a:off x="23070" y="2190258"/>
                <a:ext cx="1050523" cy="699237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28" tIns="45714" rIns="91428" bIns="45714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pple LiGothic Medium" charset="0"/>
                </a:endParaRPr>
              </a:p>
            </p:txBody>
          </p:sp>
          <p:pic>
            <p:nvPicPr>
              <p:cNvPr id="403" name="Picture 126" descr="Cortina8Fron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45" y="2275068"/>
                <a:ext cx="118560" cy="125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4" name="Picture 127" descr="Cortina8Fron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69" y="2276848"/>
                <a:ext cx="118560" cy="125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5" name="Picture 128" descr="Cortina8Fron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92" y="2276848"/>
                <a:ext cx="118560" cy="125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6" name="Picture 129" descr="Cortina8Fron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515" y="2275068"/>
                <a:ext cx="118560" cy="125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" name="Picture 130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242" y="2598296"/>
                <a:ext cx="148642" cy="2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8" name="Picture 131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938" y="2598888"/>
                <a:ext cx="149233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" name="Picture 132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226" y="2598296"/>
                <a:ext cx="149232" cy="2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" name="Picture 133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512" y="2598888"/>
                <a:ext cx="148642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1" name="Straight Connector 410"/>
              <p:cNvCxnSpPr>
                <a:endCxn id="403" idx="2"/>
              </p:cNvCxnSpPr>
              <p:nvPr/>
            </p:nvCxnSpPr>
            <p:spPr>
              <a:xfrm flipV="1">
                <a:off x="143988" y="2400208"/>
                <a:ext cx="148642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2F818C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2" name="Straight Connector 411"/>
              <p:cNvCxnSpPr>
                <a:endCxn id="404" idx="2"/>
              </p:cNvCxnSpPr>
              <p:nvPr/>
            </p:nvCxnSpPr>
            <p:spPr>
              <a:xfrm flipV="1">
                <a:off x="143988" y="2401987"/>
                <a:ext cx="333266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3" name="Straight Connector 412"/>
              <p:cNvCxnSpPr>
                <a:endCxn id="405" idx="2"/>
              </p:cNvCxnSpPr>
              <p:nvPr/>
            </p:nvCxnSpPr>
            <p:spPr>
              <a:xfrm flipV="1">
                <a:off x="143989" y="2401987"/>
                <a:ext cx="517889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4" name="Straight Connector 413"/>
              <p:cNvCxnSpPr>
                <a:endCxn id="406" idx="2"/>
              </p:cNvCxnSpPr>
              <p:nvPr/>
            </p:nvCxnSpPr>
            <p:spPr>
              <a:xfrm flipV="1">
                <a:off x="143989" y="2400208"/>
                <a:ext cx="702511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5" name="Straight Connector 414"/>
              <p:cNvCxnSpPr>
                <a:endCxn id="403" idx="2"/>
              </p:cNvCxnSpPr>
              <p:nvPr/>
            </p:nvCxnSpPr>
            <p:spPr>
              <a:xfrm flipH="1" flipV="1">
                <a:off x="292631" y="2400208"/>
                <a:ext cx="20645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6" name="Straight Connector 415"/>
              <p:cNvCxnSpPr>
                <a:endCxn id="404" idx="2"/>
              </p:cNvCxnSpPr>
              <p:nvPr/>
            </p:nvCxnSpPr>
            <p:spPr>
              <a:xfrm flipV="1">
                <a:off x="313275" y="2401987"/>
                <a:ext cx="163978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7" name="Straight Connector 416"/>
              <p:cNvCxnSpPr>
                <a:endCxn id="405" idx="2"/>
              </p:cNvCxnSpPr>
              <p:nvPr/>
            </p:nvCxnSpPr>
            <p:spPr>
              <a:xfrm flipV="1">
                <a:off x="313275" y="2401987"/>
                <a:ext cx="348601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8" name="Straight Connector 417"/>
              <p:cNvCxnSpPr>
                <a:endCxn id="406" idx="2"/>
              </p:cNvCxnSpPr>
              <p:nvPr/>
            </p:nvCxnSpPr>
            <p:spPr>
              <a:xfrm flipV="1">
                <a:off x="313275" y="2400208"/>
                <a:ext cx="533224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9" name="Straight Connector 418"/>
              <p:cNvCxnSpPr>
                <a:stCxn id="407" idx="0"/>
                <a:endCxn id="403" idx="2"/>
              </p:cNvCxnSpPr>
              <p:nvPr/>
            </p:nvCxnSpPr>
            <p:spPr>
              <a:xfrm flipH="1" flipV="1">
                <a:off x="292631" y="2400208"/>
                <a:ext cx="189932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0" name="Straight Connector 419"/>
              <p:cNvCxnSpPr>
                <a:stCxn id="407" idx="0"/>
                <a:endCxn id="404" idx="2"/>
              </p:cNvCxnSpPr>
              <p:nvPr/>
            </p:nvCxnSpPr>
            <p:spPr>
              <a:xfrm flipH="1" flipV="1">
                <a:off x="477255" y="2401987"/>
                <a:ext cx="5308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1" name="Straight Connector 420"/>
              <p:cNvCxnSpPr>
                <a:stCxn id="408" idx="0"/>
                <a:endCxn id="404" idx="2"/>
              </p:cNvCxnSpPr>
              <p:nvPr/>
            </p:nvCxnSpPr>
            <p:spPr>
              <a:xfrm flipH="1" flipV="1">
                <a:off x="477254" y="2401987"/>
                <a:ext cx="174595" cy="19690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2" name="Straight Connector 421"/>
              <p:cNvCxnSpPr>
                <a:stCxn id="409" idx="0"/>
                <a:endCxn id="404" idx="2"/>
              </p:cNvCxnSpPr>
              <p:nvPr/>
            </p:nvCxnSpPr>
            <p:spPr>
              <a:xfrm flipH="1" flipV="1">
                <a:off x="477255" y="2401987"/>
                <a:ext cx="343293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3" name="Straight Connector 422"/>
              <p:cNvCxnSpPr>
                <a:stCxn id="410" idx="0"/>
                <a:endCxn id="404" idx="2"/>
              </p:cNvCxnSpPr>
              <p:nvPr/>
            </p:nvCxnSpPr>
            <p:spPr>
              <a:xfrm flipH="1" flipV="1">
                <a:off x="477254" y="2401987"/>
                <a:ext cx="512580" cy="19690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4" name="Straight Connector 423"/>
              <p:cNvCxnSpPr>
                <a:stCxn id="408" idx="0"/>
                <a:endCxn id="403" idx="2"/>
              </p:cNvCxnSpPr>
              <p:nvPr/>
            </p:nvCxnSpPr>
            <p:spPr>
              <a:xfrm flipH="1" flipV="1">
                <a:off x="292631" y="2400208"/>
                <a:ext cx="359219" cy="198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5" name="Straight Connector 424"/>
              <p:cNvCxnSpPr>
                <a:stCxn id="407" idx="0"/>
                <a:endCxn id="405" idx="2"/>
              </p:cNvCxnSpPr>
              <p:nvPr/>
            </p:nvCxnSpPr>
            <p:spPr>
              <a:xfrm flipV="1">
                <a:off x="482563" y="2401987"/>
                <a:ext cx="179315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6" name="Straight Connector 425"/>
              <p:cNvCxnSpPr>
                <a:stCxn id="407" idx="0"/>
                <a:endCxn id="406" idx="2"/>
              </p:cNvCxnSpPr>
              <p:nvPr/>
            </p:nvCxnSpPr>
            <p:spPr>
              <a:xfrm flipV="1">
                <a:off x="482563" y="2400208"/>
                <a:ext cx="363938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7" name="Straight Connector 426"/>
              <p:cNvCxnSpPr>
                <a:stCxn id="409" idx="0"/>
                <a:endCxn id="403" idx="2"/>
              </p:cNvCxnSpPr>
              <p:nvPr/>
            </p:nvCxnSpPr>
            <p:spPr>
              <a:xfrm flipH="1" flipV="1">
                <a:off x="292631" y="2400208"/>
                <a:ext cx="527916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8" name="Straight Connector 427"/>
              <p:cNvCxnSpPr>
                <a:stCxn id="410" idx="0"/>
                <a:endCxn id="405" idx="2"/>
              </p:cNvCxnSpPr>
              <p:nvPr/>
            </p:nvCxnSpPr>
            <p:spPr>
              <a:xfrm flipH="1" flipV="1">
                <a:off x="661877" y="2401987"/>
                <a:ext cx="327957" cy="19690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9" name="Straight Connector 428"/>
              <p:cNvCxnSpPr>
                <a:stCxn id="410" idx="0"/>
                <a:endCxn id="406" idx="2"/>
              </p:cNvCxnSpPr>
              <p:nvPr/>
            </p:nvCxnSpPr>
            <p:spPr>
              <a:xfrm flipH="1" flipV="1">
                <a:off x="846500" y="2400208"/>
                <a:ext cx="143333" cy="198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0" name="Straight Connector 429"/>
              <p:cNvCxnSpPr>
                <a:stCxn id="410" idx="0"/>
                <a:endCxn id="403" idx="2"/>
              </p:cNvCxnSpPr>
              <p:nvPr/>
            </p:nvCxnSpPr>
            <p:spPr>
              <a:xfrm flipH="1" flipV="1">
                <a:off x="292631" y="2400208"/>
                <a:ext cx="697202" cy="198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1" name="Straight Connector 430"/>
              <p:cNvCxnSpPr>
                <a:stCxn id="408" idx="0"/>
                <a:endCxn id="405" idx="2"/>
              </p:cNvCxnSpPr>
              <p:nvPr/>
            </p:nvCxnSpPr>
            <p:spPr>
              <a:xfrm flipV="1">
                <a:off x="651850" y="2401987"/>
                <a:ext cx="10027" cy="19690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2" name="Straight Connector 431"/>
              <p:cNvCxnSpPr>
                <a:stCxn id="408" idx="0"/>
                <a:endCxn id="406" idx="2"/>
              </p:cNvCxnSpPr>
              <p:nvPr/>
            </p:nvCxnSpPr>
            <p:spPr>
              <a:xfrm flipV="1">
                <a:off x="651850" y="2400208"/>
                <a:ext cx="194650" cy="19868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3" name="Straight Connector 432"/>
              <p:cNvCxnSpPr>
                <a:stCxn id="409" idx="0"/>
                <a:endCxn id="405" idx="2"/>
              </p:cNvCxnSpPr>
              <p:nvPr/>
            </p:nvCxnSpPr>
            <p:spPr>
              <a:xfrm flipH="1" flipV="1">
                <a:off x="661877" y="2401987"/>
                <a:ext cx="158669" cy="19630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4" name="Straight Connector 433"/>
              <p:cNvCxnSpPr>
                <a:stCxn id="409" idx="0"/>
                <a:endCxn id="406" idx="2"/>
              </p:cNvCxnSpPr>
              <p:nvPr/>
            </p:nvCxnSpPr>
            <p:spPr>
              <a:xfrm flipV="1">
                <a:off x="820547" y="2400208"/>
                <a:ext cx="25953" cy="198088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435" name="Picture 158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954" y="2595330"/>
                <a:ext cx="148642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" name="Picture 159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" y="2597109"/>
                <a:ext cx="148642" cy="2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7" name="Group 161"/>
              <p:cNvGrpSpPr>
                <a:grpSpLocks/>
              </p:cNvGrpSpPr>
              <p:nvPr/>
            </p:nvGrpSpPr>
            <p:grpSpPr bwMode="auto">
              <a:xfrm>
                <a:off x="1950700" y="2270917"/>
                <a:ext cx="920755" cy="348136"/>
                <a:chOff x="3980503" y="2090050"/>
                <a:chExt cx="4559300" cy="2260600"/>
              </a:xfrm>
            </p:grpSpPr>
            <p:pic>
              <p:nvPicPr>
                <p:cNvPr id="491" name="Picture 210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5003" y="2090050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" name="Picture 211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403" y="2103166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3" name="Picture 212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3803" y="2103166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4" name="Picture 213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8203" y="2090050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5" name="Picture 214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8603" y="4192646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6" name="Picture 215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6803" y="4195448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7" name="Picture 216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5003" y="4192646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8" name="Picture 217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3203" y="4195448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9" name="Straight Connector 498"/>
                <p:cNvCxnSpPr>
                  <a:endCxn id="491" idx="2"/>
                </p:cNvCxnSpPr>
                <p:nvPr/>
              </p:nvCxnSpPr>
              <p:spPr>
                <a:xfrm flipV="1">
                  <a:off x="3980503" y="2902633"/>
                  <a:ext cx="738950" cy="12862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0" name="Straight Connector 499"/>
                <p:cNvCxnSpPr>
                  <a:endCxn id="492" idx="2"/>
                </p:cNvCxnSpPr>
                <p:nvPr/>
              </p:nvCxnSpPr>
              <p:spPr>
                <a:xfrm flipV="1">
                  <a:off x="3980503" y="2914187"/>
                  <a:ext cx="1653148" cy="12747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1" name="Straight Connector 500"/>
                <p:cNvCxnSpPr>
                  <a:endCxn id="493" idx="2"/>
                </p:cNvCxnSpPr>
                <p:nvPr/>
              </p:nvCxnSpPr>
              <p:spPr>
                <a:xfrm flipV="1">
                  <a:off x="3980503" y="2914187"/>
                  <a:ext cx="2567344" cy="12747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2" name="Straight Connector 501"/>
                <p:cNvCxnSpPr>
                  <a:endCxn id="494" idx="2"/>
                </p:cNvCxnSpPr>
                <p:nvPr/>
              </p:nvCxnSpPr>
              <p:spPr>
                <a:xfrm flipV="1">
                  <a:off x="3980503" y="2902633"/>
                  <a:ext cx="3481542" cy="12862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3" name="Straight Connector 502"/>
                <p:cNvCxnSpPr>
                  <a:endCxn id="491" idx="2"/>
                </p:cNvCxnSpPr>
                <p:nvPr/>
              </p:nvCxnSpPr>
              <p:spPr>
                <a:xfrm flipH="1" flipV="1">
                  <a:off x="4719453" y="2902633"/>
                  <a:ext cx="99306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4" name="Straight Connector 503"/>
                <p:cNvCxnSpPr>
                  <a:endCxn id="492" idx="2"/>
                </p:cNvCxnSpPr>
                <p:nvPr/>
              </p:nvCxnSpPr>
              <p:spPr>
                <a:xfrm flipV="1">
                  <a:off x="4818759" y="2914187"/>
                  <a:ext cx="814892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5" name="Straight Connector 504"/>
                <p:cNvCxnSpPr>
                  <a:endCxn id="493" idx="2"/>
                </p:cNvCxnSpPr>
                <p:nvPr/>
              </p:nvCxnSpPr>
              <p:spPr>
                <a:xfrm flipV="1">
                  <a:off x="4818759" y="2914187"/>
                  <a:ext cx="1729088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6" name="Straight Connector 505"/>
                <p:cNvCxnSpPr>
                  <a:endCxn id="494" idx="2"/>
                </p:cNvCxnSpPr>
                <p:nvPr/>
              </p:nvCxnSpPr>
              <p:spPr>
                <a:xfrm flipV="1">
                  <a:off x="4818759" y="2902633"/>
                  <a:ext cx="2643286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7" name="Straight Connector 506"/>
                <p:cNvCxnSpPr>
                  <a:stCxn id="495" idx="0"/>
                  <a:endCxn id="491" idx="2"/>
                </p:cNvCxnSpPr>
                <p:nvPr/>
              </p:nvCxnSpPr>
              <p:spPr>
                <a:xfrm flipH="1" flipV="1">
                  <a:off x="4719453" y="2902633"/>
                  <a:ext cx="937564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8" name="Straight Connector 507"/>
                <p:cNvCxnSpPr>
                  <a:stCxn id="495" idx="0"/>
                  <a:endCxn id="492" idx="2"/>
                </p:cNvCxnSpPr>
                <p:nvPr/>
              </p:nvCxnSpPr>
              <p:spPr>
                <a:xfrm flipH="1" flipV="1">
                  <a:off x="5633651" y="2914187"/>
                  <a:ext cx="23366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09" name="Straight Connector 508"/>
                <p:cNvCxnSpPr>
                  <a:stCxn id="496" idx="0"/>
                  <a:endCxn id="492" idx="2"/>
                </p:cNvCxnSpPr>
                <p:nvPr/>
              </p:nvCxnSpPr>
              <p:spPr>
                <a:xfrm flipH="1" flipV="1">
                  <a:off x="5633651" y="2914187"/>
                  <a:ext cx="861622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0" name="Straight Connector 509"/>
                <p:cNvCxnSpPr>
                  <a:stCxn id="497" idx="0"/>
                  <a:endCxn id="492" idx="2"/>
                </p:cNvCxnSpPr>
                <p:nvPr/>
              </p:nvCxnSpPr>
              <p:spPr>
                <a:xfrm flipH="1" flipV="1">
                  <a:off x="5633651" y="2914187"/>
                  <a:ext cx="1699880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1" name="Straight Connector 510"/>
                <p:cNvCxnSpPr>
                  <a:stCxn id="498" idx="0"/>
                  <a:endCxn id="492" idx="2"/>
                </p:cNvCxnSpPr>
                <p:nvPr/>
              </p:nvCxnSpPr>
              <p:spPr>
                <a:xfrm flipH="1" flipV="1">
                  <a:off x="5633651" y="2914187"/>
                  <a:ext cx="2538136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2" name="Straight Connector 511"/>
                <p:cNvCxnSpPr>
                  <a:stCxn id="496" idx="0"/>
                  <a:endCxn id="491" idx="2"/>
                </p:cNvCxnSpPr>
                <p:nvPr/>
              </p:nvCxnSpPr>
              <p:spPr>
                <a:xfrm flipH="1" flipV="1">
                  <a:off x="4719453" y="2902633"/>
                  <a:ext cx="1775820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3" name="Straight Connector 512"/>
                <p:cNvCxnSpPr>
                  <a:stCxn id="495" idx="0"/>
                  <a:endCxn id="493" idx="2"/>
                </p:cNvCxnSpPr>
                <p:nvPr/>
              </p:nvCxnSpPr>
              <p:spPr>
                <a:xfrm flipV="1">
                  <a:off x="5657017" y="2914187"/>
                  <a:ext cx="890830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4" name="Straight Connector 513"/>
                <p:cNvCxnSpPr>
                  <a:stCxn id="495" idx="0"/>
                  <a:endCxn id="494" idx="2"/>
                </p:cNvCxnSpPr>
                <p:nvPr/>
              </p:nvCxnSpPr>
              <p:spPr>
                <a:xfrm flipV="1">
                  <a:off x="5657017" y="2902633"/>
                  <a:ext cx="1805028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5" name="Straight Connector 514"/>
                <p:cNvCxnSpPr>
                  <a:stCxn id="497" idx="0"/>
                  <a:endCxn id="491" idx="2"/>
                </p:cNvCxnSpPr>
                <p:nvPr/>
              </p:nvCxnSpPr>
              <p:spPr>
                <a:xfrm flipH="1" flipV="1">
                  <a:off x="4719453" y="2902633"/>
                  <a:ext cx="2614078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6" name="Straight Connector 515"/>
                <p:cNvCxnSpPr>
                  <a:stCxn id="498" idx="0"/>
                  <a:endCxn id="493" idx="2"/>
                </p:cNvCxnSpPr>
                <p:nvPr/>
              </p:nvCxnSpPr>
              <p:spPr>
                <a:xfrm flipH="1" flipV="1">
                  <a:off x="6547847" y="2914187"/>
                  <a:ext cx="1623941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7" name="Straight Connector 516"/>
                <p:cNvCxnSpPr>
                  <a:stCxn id="498" idx="0"/>
                  <a:endCxn id="494" idx="2"/>
                </p:cNvCxnSpPr>
                <p:nvPr/>
              </p:nvCxnSpPr>
              <p:spPr>
                <a:xfrm flipH="1" flipV="1">
                  <a:off x="7462045" y="2902633"/>
                  <a:ext cx="709743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8" name="Straight Connector 517"/>
                <p:cNvCxnSpPr>
                  <a:stCxn id="498" idx="0"/>
                  <a:endCxn id="491" idx="2"/>
                </p:cNvCxnSpPr>
                <p:nvPr/>
              </p:nvCxnSpPr>
              <p:spPr>
                <a:xfrm flipH="1" flipV="1">
                  <a:off x="4719453" y="2902633"/>
                  <a:ext cx="3452334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9" name="Straight Connector 518"/>
                <p:cNvCxnSpPr>
                  <a:stCxn id="496" idx="0"/>
                  <a:endCxn id="493" idx="2"/>
                </p:cNvCxnSpPr>
                <p:nvPr/>
              </p:nvCxnSpPr>
              <p:spPr>
                <a:xfrm flipV="1">
                  <a:off x="6495273" y="2914187"/>
                  <a:ext cx="52574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20" name="Straight Connector 519"/>
                <p:cNvCxnSpPr>
                  <a:stCxn id="496" idx="0"/>
                  <a:endCxn id="494" idx="2"/>
                </p:cNvCxnSpPr>
                <p:nvPr/>
              </p:nvCxnSpPr>
              <p:spPr>
                <a:xfrm flipV="1">
                  <a:off x="6495273" y="2902633"/>
                  <a:ext cx="966771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21" name="Straight Connector 520"/>
                <p:cNvCxnSpPr>
                  <a:stCxn id="497" idx="0"/>
                  <a:endCxn id="493" idx="2"/>
                </p:cNvCxnSpPr>
                <p:nvPr/>
              </p:nvCxnSpPr>
              <p:spPr>
                <a:xfrm flipH="1" flipV="1">
                  <a:off x="6547847" y="2914187"/>
                  <a:ext cx="785684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22" name="Straight Connector 521"/>
                <p:cNvCxnSpPr>
                  <a:stCxn id="497" idx="0"/>
                  <a:endCxn id="494" idx="2"/>
                </p:cNvCxnSpPr>
                <p:nvPr/>
              </p:nvCxnSpPr>
              <p:spPr>
                <a:xfrm flipV="1">
                  <a:off x="7333531" y="2902633"/>
                  <a:ext cx="128513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pic>
            <p:nvPicPr>
              <p:cNvPr id="438" name="Picture 162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5665" y="2591178"/>
                <a:ext cx="148642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" name="Picture 163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6379" y="2593550"/>
                <a:ext cx="148642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" name="Picture 130" descr="File Server_Updated200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884" y="2749650"/>
                <a:ext cx="73307" cy="90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723" y="2749974"/>
                <a:ext cx="84348" cy="87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" name="Picture 179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137" y="2015894"/>
                <a:ext cx="148642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" name="Picture 180" descr="ToR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640" y="2015894"/>
                <a:ext cx="148642" cy="2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44" name="Straight Connector 443"/>
              <p:cNvCxnSpPr>
                <a:stCxn id="442" idx="2"/>
                <a:endCxn id="406" idx="0"/>
              </p:cNvCxnSpPr>
              <p:nvPr/>
            </p:nvCxnSpPr>
            <p:spPr>
              <a:xfrm flipH="1">
                <a:off x="846500" y="2039617"/>
                <a:ext cx="478959" cy="23545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45" name="Straight Connector 444"/>
              <p:cNvCxnSpPr>
                <a:stCxn id="443" idx="2"/>
                <a:endCxn id="405" idx="0"/>
              </p:cNvCxnSpPr>
              <p:nvPr/>
            </p:nvCxnSpPr>
            <p:spPr>
              <a:xfrm flipH="1">
                <a:off x="661877" y="2039617"/>
                <a:ext cx="890083" cy="23723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46" name="Straight Connector 445"/>
              <p:cNvCxnSpPr>
                <a:stCxn id="442" idx="2"/>
                <a:endCxn id="405" idx="0"/>
              </p:cNvCxnSpPr>
              <p:nvPr/>
            </p:nvCxnSpPr>
            <p:spPr>
              <a:xfrm flipH="1">
                <a:off x="661877" y="2039617"/>
                <a:ext cx="663581" cy="23723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47" name="Straight Connector 446"/>
              <p:cNvCxnSpPr>
                <a:stCxn id="443" idx="2"/>
                <a:endCxn id="406" idx="0"/>
              </p:cNvCxnSpPr>
              <p:nvPr/>
            </p:nvCxnSpPr>
            <p:spPr>
              <a:xfrm flipH="1">
                <a:off x="846500" y="2039617"/>
                <a:ext cx="705461" cy="23545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48" name="Straight Connector 447"/>
              <p:cNvCxnSpPr>
                <a:stCxn id="442" idx="2"/>
                <a:endCxn id="493" idx="0"/>
              </p:cNvCxnSpPr>
              <p:nvPr/>
            </p:nvCxnSpPr>
            <p:spPr>
              <a:xfrm>
                <a:off x="1325459" y="2039617"/>
                <a:ext cx="1143719" cy="233079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49" name="Straight Connector 448"/>
              <p:cNvCxnSpPr>
                <a:stCxn id="442" idx="2"/>
                <a:endCxn id="494" idx="0"/>
              </p:cNvCxnSpPr>
              <p:nvPr/>
            </p:nvCxnSpPr>
            <p:spPr>
              <a:xfrm>
                <a:off x="1325458" y="2039617"/>
                <a:ext cx="1328342" cy="2313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0" name="Straight Connector 449"/>
              <p:cNvCxnSpPr>
                <a:stCxn id="443" idx="2"/>
                <a:endCxn id="491" idx="0"/>
              </p:cNvCxnSpPr>
              <p:nvPr/>
            </p:nvCxnSpPr>
            <p:spPr>
              <a:xfrm>
                <a:off x="1551961" y="2039617"/>
                <a:ext cx="547971" cy="2313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1" name="Straight Connector 450"/>
              <p:cNvCxnSpPr>
                <a:stCxn id="443" idx="2"/>
                <a:endCxn id="492" idx="0"/>
              </p:cNvCxnSpPr>
              <p:nvPr/>
            </p:nvCxnSpPr>
            <p:spPr>
              <a:xfrm>
                <a:off x="1551961" y="2039617"/>
                <a:ext cx="732593" cy="233079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2" name="Straight Connector 451"/>
              <p:cNvCxnSpPr>
                <a:stCxn id="442" idx="2"/>
                <a:endCxn id="404" idx="0"/>
              </p:cNvCxnSpPr>
              <p:nvPr/>
            </p:nvCxnSpPr>
            <p:spPr>
              <a:xfrm flipH="1">
                <a:off x="477254" y="2039617"/>
                <a:ext cx="848204" cy="23723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3" name="Straight Connector 452"/>
              <p:cNvCxnSpPr>
                <a:stCxn id="443" idx="2"/>
                <a:endCxn id="404" idx="0"/>
              </p:cNvCxnSpPr>
              <p:nvPr/>
            </p:nvCxnSpPr>
            <p:spPr>
              <a:xfrm flipH="1">
                <a:off x="477255" y="2039617"/>
                <a:ext cx="1074706" cy="23723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4" name="Straight Connector 453"/>
              <p:cNvCxnSpPr>
                <a:stCxn id="442" idx="2"/>
                <a:endCxn id="403" idx="0"/>
              </p:cNvCxnSpPr>
              <p:nvPr/>
            </p:nvCxnSpPr>
            <p:spPr>
              <a:xfrm flipH="1">
                <a:off x="292631" y="2039617"/>
                <a:ext cx="1032828" cy="23545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5" name="Straight Connector 454"/>
              <p:cNvCxnSpPr>
                <a:stCxn id="443" idx="2"/>
                <a:endCxn id="403" idx="0"/>
              </p:cNvCxnSpPr>
              <p:nvPr/>
            </p:nvCxnSpPr>
            <p:spPr>
              <a:xfrm flipH="1">
                <a:off x="292631" y="2039617"/>
                <a:ext cx="1259330" cy="23545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6" name="Straight Connector 455"/>
              <p:cNvCxnSpPr>
                <a:stCxn id="443" idx="2"/>
                <a:endCxn id="494" idx="0"/>
              </p:cNvCxnSpPr>
              <p:nvPr/>
            </p:nvCxnSpPr>
            <p:spPr>
              <a:xfrm>
                <a:off x="1551961" y="2039617"/>
                <a:ext cx="1101840" cy="2313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7" name="Straight Connector 456"/>
              <p:cNvCxnSpPr>
                <a:stCxn id="442" idx="2"/>
                <a:endCxn id="491" idx="0"/>
              </p:cNvCxnSpPr>
              <p:nvPr/>
            </p:nvCxnSpPr>
            <p:spPr>
              <a:xfrm>
                <a:off x="1325459" y="2039617"/>
                <a:ext cx="774473" cy="2313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8" name="Straight Connector 457"/>
              <p:cNvCxnSpPr>
                <a:stCxn id="443" idx="2"/>
                <a:endCxn id="493" idx="0"/>
              </p:cNvCxnSpPr>
              <p:nvPr/>
            </p:nvCxnSpPr>
            <p:spPr>
              <a:xfrm>
                <a:off x="1551961" y="2039617"/>
                <a:ext cx="917216" cy="233079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9" name="Straight Connector 458"/>
              <p:cNvCxnSpPr>
                <a:stCxn id="442" idx="2"/>
                <a:endCxn id="492" idx="0"/>
              </p:cNvCxnSpPr>
              <p:nvPr/>
            </p:nvCxnSpPr>
            <p:spPr>
              <a:xfrm>
                <a:off x="1325458" y="2039617"/>
                <a:ext cx="959096" cy="233079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460" name="Cloud 459"/>
              <p:cNvSpPr/>
              <p:nvPr/>
            </p:nvSpPr>
            <p:spPr>
              <a:xfrm>
                <a:off x="1160634" y="1921310"/>
                <a:ext cx="534404" cy="271036"/>
              </a:xfrm>
              <a:prstGeom prst="cloud">
                <a:avLst/>
              </a:prstGeom>
              <a:solidFill>
                <a:srgbClr val="000000">
                  <a:lumMod val="20000"/>
                  <a:lumOff val="80000"/>
                </a:srgbClr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121814" tIns="60907" rIns="121814" bIns="60907" anchor="ctr"/>
              <a:lstStyle/>
              <a:p>
                <a:pPr marL="0" marR="0" lvl="0" indent="0" algn="ctr" defTabSz="608987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183B7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1156332" y="1914391"/>
                <a:ext cx="547971" cy="276928"/>
              </a:xfrm>
              <a:prstGeom prst="rect">
                <a:avLst/>
              </a:prstGeom>
              <a:noFill/>
            </p:spPr>
            <p:txBody>
              <a:bodyPr lIns="121851" tIns="60925" rIns="121851" bIns="60925">
                <a:spAutoFit/>
              </a:bodyPr>
              <a:lstStyle/>
              <a:p>
                <a:pPr marL="0" marR="0" lvl="0" indent="0" algn="ctr" defTabSz="608987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405"/>
                    </a:solidFill>
                    <a:effectLst/>
                    <a:uLnTx/>
                    <a:uFillTx/>
                    <a:latin typeface="Arial Narrow"/>
                    <a:ea typeface="Apple LiGothic Medium"/>
                    <a:cs typeface="Arial Narrow"/>
                  </a:rPr>
                  <a:t>L3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405"/>
                  </a:solidFill>
                  <a:effectLst/>
                  <a:uLnTx/>
                  <a:uFillTx/>
                  <a:latin typeface="Arial Narrow"/>
                  <a:ea typeface="Apple LiGothic Medium"/>
                  <a:cs typeface="Arial Narrow"/>
                </a:endParaRPr>
              </a:p>
            </p:txBody>
          </p:sp>
          <p:pic>
            <p:nvPicPr>
              <p:cNvPr id="462" name="Picture 62" descr="Router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6254" y="2039617"/>
                <a:ext cx="91906" cy="53418"/>
              </a:xfrm>
              <a:prstGeom prst="rect">
                <a:avLst/>
              </a:prstGeom>
              <a:noFill/>
            </p:spPr>
          </p:pic>
          <p:pic>
            <p:nvPicPr>
              <p:cNvPr id="463" name="Picture 62" descr="Router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224" y="2120358"/>
                <a:ext cx="91906" cy="53418"/>
              </a:xfrm>
              <a:prstGeom prst="rect">
                <a:avLst/>
              </a:prstGeom>
              <a:noFill/>
            </p:spPr>
          </p:pic>
          <p:pic>
            <p:nvPicPr>
              <p:cNvPr id="464" name="Picture 62" descr="Router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282" y="2035768"/>
                <a:ext cx="91906" cy="53418"/>
              </a:xfrm>
              <a:prstGeom prst="rect">
                <a:avLst/>
              </a:prstGeom>
              <a:noFill/>
            </p:spPr>
          </p:pic>
          <p:pic>
            <p:nvPicPr>
              <p:cNvPr id="465" name="Picture 62" descr="Router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0329" y="2093649"/>
                <a:ext cx="91906" cy="53418"/>
              </a:xfrm>
              <a:prstGeom prst="rect">
                <a:avLst/>
              </a:prstGeom>
              <a:noFill/>
            </p:spPr>
          </p:pic>
          <p:grpSp>
            <p:nvGrpSpPr>
              <p:cNvPr id="466" name="Group 465"/>
              <p:cNvGrpSpPr/>
              <p:nvPr/>
            </p:nvGrpSpPr>
            <p:grpSpPr>
              <a:xfrm>
                <a:off x="742338" y="2744514"/>
                <a:ext cx="306239" cy="126537"/>
                <a:chOff x="938000" y="2441495"/>
                <a:chExt cx="369752" cy="148737"/>
              </a:xfrm>
            </p:grpSpPr>
            <p:grpSp>
              <p:nvGrpSpPr>
                <p:cNvPr id="486" name="Group 485"/>
                <p:cNvGrpSpPr/>
                <p:nvPr/>
              </p:nvGrpSpPr>
              <p:grpSpPr>
                <a:xfrm>
                  <a:off x="938000" y="2441495"/>
                  <a:ext cx="369752" cy="148737"/>
                  <a:chOff x="-196768" y="7031906"/>
                  <a:chExt cx="896169" cy="338706"/>
                </a:xfrm>
              </p:grpSpPr>
              <p:sp>
                <p:nvSpPr>
                  <p:cNvPr id="489" name="Rounded Rectangle 488"/>
                  <p:cNvSpPr/>
                  <p:nvPr/>
                </p:nvSpPr>
                <p:spPr>
                  <a:xfrm>
                    <a:off x="-181661" y="7031906"/>
                    <a:ext cx="881062" cy="338706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4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96768" y="7055312"/>
                    <a:ext cx="383360" cy="2757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487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6705" y="2451773"/>
                  <a:ext cx="171983" cy="121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8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834" y="2455252"/>
                  <a:ext cx="171983" cy="121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67" name="Group 466"/>
              <p:cNvGrpSpPr/>
              <p:nvPr/>
            </p:nvGrpSpPr>
            <p:grpSpPr>
              <a:xfrm>
                <a:off x="1880574" y="2732708"/>
                <a:ext cx="306239" cy="126537"/>
                <a:chOff x="2375541" y="2430594"/>
                <a:chExt cx="369752" cy="148737"/>
              </a:xfrm>
            </p:grpSpPr>
            <p:grpSp>
              <p:nvGrpSpPr>
                <p:cNvPr id="481" name="Group 480"/>
                <p:cNvGrpSpPr/>
                <p:nvPr/>
              </p:nvGrpSpPr>
              <p:grpSpPr>
                <a:xfrm>
                  <a:off x="2375541" y="2430594"/>
                  <a:ext cx="369752" cy="148737"/>
                  <a:chOff x="-196768" y="7031906"/>
                  <a:chExt cx="896169" cy="338706"/>
                </a:xfrm>
              </p:grpSpPr>
              <p:sp>
                <p:nvSpPr>
                  <p:cNvPr id="484" name="Rounded Rectangle 483"/>
                  <p:cNvSpPr/>
                  <p:nvPr/>
                </p:nvSpPr>
                <p:spPr>
                  <a:xfrm>
                    <a:off x="-181661" y="7031906"/>
                    <a:ext cx="881062" cy="338706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48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96768" y="7055312"/>
                    <a:ext cx="383360" cy="2757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482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4247" y="2440873"/>
                  <a:ext cx="171983" cy="121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3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4376" y="2444352"/>
                  <a:ext cx="171983" cy="121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68" name="Straight Connector 467"/>
              <p:cNvCxnSpPr/>
              <p:nvPr/>
            </p:nvCxnSpPr>
            <p:spPr bwMode="auto">
              <a:xfrm>
                <a:off x="368261" y="2706965"/>
                <a:ext cx="585529" cy="0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9" name="Straight Connector 468"/>
              <p:cNvCxnSpPr>
                <a:stCxn id="407" idx="2"/>
              </p:cNvCxnSpPr>
              <p:nvPr/>
            </p:nvCxnSpPr>
            <p:spPr bwMode="auto">
              <a:xfrm>
                <a:off x="482563" y="2622612"/>
                <a:ext cx="1" cy="79184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0" name="Straight Connector 469"/>
              <p:cNvCxnSpPr>
                <a:stCxn id="408" idx="2"/>
              </p:cNvCxnSpPr>
              <p:nvPr/>
            </p:nvCxnSpPr>
            <p:spPr bwMode="auto">
              <a:xfrm flipH="1">
                <a:off x="650876" y="2622611"/>
                <a:ext cx="679" cy="82489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1" name="Straight Connector 470"/>
              <p:cNvCxnSpPr>
                <a:stCxn id="409" idx="2"/>
              </p:cNvCxnSpPr>
              <p:nvPr/>
            </p:nvCxnSpPr>
            <p:spPr bwMode="auto">
              <a:xfrm>
                <a:off x="820842" y="2622612"/>
                <a:ext cx="0" cy="82488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472" name="Picture 130" descr="File Server_Updated200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152" y="2765362"/>
                <a:ext cx="73307" cy="90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3562" y="2753258"/>
                <a:ext cx="84348" cy="87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4" name="TextBox 473"/>
              <p:cNvSpPr txBox="1"/>
              <p:nvPr/>
            </p:nvSpPr>
            <p:spPr>
              <a:xfrm>
                <a:off x="-77437" y="2141394"/>
                <a:ext cx="490694" cy="215367"/>
              </a:xfrm>
              <a:prstGeom prst="rect">
                <a:avLst/>
              </a:prstGeom>
              <a:noFill/>
            </p:spPr>
            <p:txBody>
              <a:bodyPr lIns="121846" tIns="60922" rIns="121846" bIns="60922">
                <a:spAutoFit/>
              </a:bodyPr>
              <a:lstStyle/>
              <a:p>
                <a:pPr marL="0" marR="0" lvl="0" indent="0" algn="ctr" defTabSz="608962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rPr>
                  <a:t>Site 1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Arial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5" name="TextBox 474"/>
              <p:cNvSpPr txBox="1"/>
              <p:nvPr/>
            </p:nvSpPr>
            <p:spPr>
              <a:xfrm>
                <a:off x="2578540" y="2129348"/>
                <a:ext cx="490694" cy="215367"/>
              </a:xfrm>
              <a:prstGeom prst="rect">
                <a:avLst/>
              </a:prstGeom>
              <a:noFill/>
            </p:spPr>
            <p:txBody>
              <a:bodyPr lIns="121846" tIns="60922" rIns="121846" bIns="60922">
                <a:spAutoFit/>
              </a:bodyPr>
              <a:lstStyle/>
              <a:p>
                <a:pPr marL="0" marR="0" lvl="0" indent="0" algn="ctr" defTabSz="608962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rPr>
                  <a:t>Site 2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Arial"/>
                  <a:ea typeface="MS PGothic" charset="0"/>
                  <a:cs typeface="MS PGothic" charset="0"/>
                </a:endParaRPr>
              </a:p>
            </p:txBody>
          </p:sp>
          <p:cxnSp>
            <p:nvCxnSpPr>
              <p:cNvPr id="476" name="Straight Connector 475"/>
              <p:cNvCxnSpPr/>
              <p:nvPr/>
            </p:nvCxnSpPr>
            <p:spPr bwMode="auto">
              <a:xfrm>
                <a:off x="2175781" y="2700972"/>
                <a:ext cx="585529" cy="0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7" name="Straight Connector 476"/>
              <p:cNvCxnSpPr/>
              <p:nvPr/>
            </p:nvCxnSpPr>
            <p:spPr bwMode="auto">
              <a:xfrm>
                <a:off x="2290083" y="2616619"/>
                <a:ext cx="1" cy="79184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8" name="Straight Connector 477"/>
              <p:cNvCxnSpPr/>
              <p:nvPr/>
            </p:nvCxnSpPr>
            <p:spPr bwMode="auto">
              <a:xfrm flipH="1">
                <a:off x="2458396" y="2616618"/>
                <a:ext cx="679" cy="82489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9" name="Straight Connector 478"/>
              <p:cNvCxnSpPr/>
              <p:nvPr/>
            </p:nvCxnSpPr>
            <p:spPr bwMode="auto">
              <a:xfrm>
                <a:off x="2628362" y="2616619"/>
                <a:ext cx="0" cy="82488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782" name="Picture 7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" y="2343150"/>
            <a:ext cx="534134" cy="2103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115822" y="971550"/>
            <a:ext cx="2892002" cy="3789446"/>
            <a:chOff x="3115822" y="971550"/>
            <a:chExt cx="2892002" cy="3789446"/>
          </a:xfrm>
        </p:grpSpPr>
        <p:grpSp>
          <p:nvGrpSpPr>
            <p:cNvPr id="4" name="Group 3"/>
            <p:cNvGrpSpPr/>
            <p:nvPr/>
          </p:nvGrpSpPr>
          <p:grpSpPr>
            <a:xfrm>
              <a:off x="3115822" y="971550"/>
              <a:ext cx="2892002" cy="3789446"/>
              <a:chOff x="3115822" y="971550"/>
              <a:chExt cx="2892002" cy="3789446"/>
            </a:xfrm>
          </p:grpSpPr>
          <p:sp>
            <p:nvSpPr>
              <p:cNvPr id="396" name="Rounded Rectangle 395"/>
              <p:cNvSpPr/>
              <p:nvPr/>
            </p:nvSpPr>
            <p:spPr>
              <a:xfrm>
                <a:off x="3115822" y="971550"/>
                <a:ext cx="2892002" cy="3789446"/>
              </a:xfrm>
              <a:prstGeom prst="roundRect">
                <a:avLst>
                  <a:gd name="adj" fmla="val 4998"/>
                </a:avLst>
              </a:prstGeom>
              <a:gradFill>
                <a:gsLst>
                  <a:gs pos="0">
                    <a:srgbClr val="214794">
                      <a:lumMod val="0"/>
                      <a:lumOff val="100000"/>
                      <a:alpha val="39000"/>
                    </a:srgbClr>
                  </a:gs>
                  <a:gs pos="74000">
                    <a:srgbClr val="214794">
                      <a:lumMod val="45000"/>
                      <a:lumOff val="55000"/>
                    </a:srgbClr>
                  </a:gs>
                  <a:gs pos="83000">
                    <a:srgbClr val="214794">
                      <a:lumMod val="45000"/>
                      <a:lumOff val="55000"/>
                    </a:srgbClr>
                  </a:gs>
                  <a:gs pos="100000">
                    <a:srgbClr val="214794">
                      <a:lumMod val="30000"/>
                      <a:lumOff val="70000"/>
                    </a:srgbClr>
                  </a:gs>
                </a:gsLst>
                <a:lin ang="5400000" scaled="1"/>
              </a:gradFill>
              <a:ln w="6350" cap="flat" cmpd="sng" algn="ctr">
                <a:solidFill>
                  <a:srgbClr val="67676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3" name="TextBox 522"/>
              <p:cNvSpPr txBox="1"/>
              <p:nvPr/>
            </p:nvSpPr>
            <p:spPr>
              <a:xfrm>
                <a:off x="3345297" y="1043370"/>
                <a:ext cx="23968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600" dirty="0" smtClean="0">
                    <a:solidFill>
                      <a:srgbClr val="373752"/>
                    </a:solidFill>
                    <a:latin typeface="Arial"/>
                    <a:ea typeface="Apple LiGothic Medium"/>
                    <a:cs typeface="Apple LiGothic Medium"/>
                  </a:rPr>
                  <a:t>IP Mobility without L2 flooding</a:t>
                </a:r>
              </a:p>
            </p:txBody>
          </p:sp>
          <p:sp>
            <p:nvSpPr>
              <p:cNvPr id="524" name="TextBox 523"/>
              <p:cNvSpPr txBox="1"/>
              <p:nvPr/>
            </p:nvSpPr>
            <p:spPr>
              <a:xfrm>
                <a:off x="3241307" y="3018981"/>
                <a:ext cx="2574574" cy="1742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spcBef>
                    <a:spcPts val="600"/>
                  </a:spcBef>
                  <a:buFont typeface="Wingdings" charset="2"/>
                  <a:buChar char="§"/>
                </a:pPr>
                <a:r>
                  <a:rPr lang="en-US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Same IP subnet defined in separate Sites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ts val="600"/>
                  </a:spcBef>
                  <a:buFont typeface="Wingdings" charset="2"/>
                  <a:buChar char="§"/>
                </a:pPr>
                <a:r>
                  <a:rPr lang="en-US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Support for IP Mobility (‘cold’ VM migration) and intra-subnet communication across sites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ts val="600"/>
                  </a:spcBef>
                  <a:buFont typeface="Wingdings" charset="2"/>
                  <a:buChar char="§"/>
                </a:pPr>
                <a:r>
                  <a:rPr lang="en-US" b="1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No Layer 2 flooding across sites</a:t>
                </a:r>
              </a:p>
            </p:txBody>
          </p:sp>
          <p:sp>
            <p:nvSpPr>
              <p:cNvPr id="525" name="TextBox 524"/>
              <p:cNvSpPr txBox="1"/>
              <p:nvPr/>
            </p:nvSpPr>
            <p:spPr>
              <a:xfrm>
                <a:off x="5403691" y="2050613"/>
                <a:ext cx="490694" cy="215367"/>
              </a:xfrm>
              <a:prstGeom prst="rect">
                <a:avLst/>
              </a:prstGeom>
              <a:noFill/>
            </p:spPr>
            <p:txBody>
              <a:bodyPr lIns="121846" tIns="60922" rIns="121846" bIns="60922">
                <a:spAutoFit/>
              </a:bodyPr>
              <a:lstStyle/>
              <a:p>
                <a:pPr algn="ctr" defTabSz="60896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00" b="1" kern="0" dirty="0" smtClean="0">
                    <a:solidFill>
                      <a:srgbClr val="214794"/>
                    </a:solidFill>
                    <a:latin typeface="Arial"/>
                    <a:ea typeface="MS PGothic" charset="0"/>
                    <a:cs typeface="MS PGothic" charset="0"/>
                  </a:rPr>
                  <a:t>Site 2</a:t>
                </a:r>
                <a:endParaRPr lang="en-US" sz="600" b="1" kern="0" dirty="0">
                  <a:solidFill>
                    <a:srgbClr val="214794"/>
                  </a:solidFill>
                  <a:latin typeface="Arial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526" name="Group 525"/>
              <p:cNvGrpSpPr/>
              <p:nvPr/>
            </p:nvGrpSpPr>
            <p:grpSpPr>
              <a:xfrm>
                <a:off x="3152772" y="1601985"/>
                <a:ext cx="2663109" cy="1228853"/>
                <a:chOff x="2975036" y="1701764"/>
                <a:chExt cx="3023213" cy="1187731"/>
              </a:xfrm>
            </p:grpSpPr>
            <p:grpSp>
              <p:nvGrpSpPr>
                <p:cNvPr id="527" name="Group 526"/>
                <p:cNvGrpSpPr/>
                <p:nvPr/>
              </p:nvGrpSpPr>
              <p:grpSpPr>
                <a:xfrm>
                  <a:off x="3075543" y="1911481"/>
                  <a:ext cx="2922706" cy="975104"/>
                  <a:chOff x="103923" y="1467229"/>
                  <a:chExt cx="3528866" cy="1146175"/>
                </a:xfrm>
              </p:grpSpPr>
              <p:sp>
                <p:nvSpPr>
                  <p:cNvPr id="534" name="Rounded 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325933" y="1793231"/>
                    <a:ext cx="1306856" cy="806573"/>
                  </a:xfrm>
                  <a:prstGeom prst="roundRect">
                    <a:avLst>
                      <a:gd name="adj" fmla="val 4898"/>
                    </a:avLst>
                  </a:prstGeom>
                  <a:solidFill>
                    <a:srgbClr val="E7E7E8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marL="0" marR="0" lvl="0" indent="0" defTabSz="45559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Apple LiGothic Medium" charset="0"/>
                    </a:endParaRPr>
                  </a:p>
                </p:txBody>
              </p:sp>
              <p:sp>
                <p:nvSpPr>
                  <p:cNvPr id="535" name="Rounded 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103923" y="1791494"/>
                    <a:ext cx="1268398" cy="821910"/>
                  </a:xfrm>
                  <a:prstGeom prst="roundRect">
                    <a:avLst>
                      <a:gd name="adj" fmla="val 4898"/>
                    </a:avLst>
                  </a:prstGeom>
                  <a:solidFill>
                    <a:srgbClr val="E7E7E8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marL="0" marR="0" lvl="0" indent="0" defTabSz="45559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Apple LiGothic Medium" charset="0"/>
                    </a:endParaRPr>
                  </a:p>
                </p:txBody>
              </p:sp>
              <p:pic>
                <p:nvPicPr>
                  <p:cNvPr id="536" name="Picture 126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171" y="1891183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7" name="Picture 127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1085" y="1893275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8" name="Picture 128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3998" y="1893275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9" name="Picture 129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6912" y="1891183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0" name="Picture 130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8978" y="2271117"/>
                    <a:ext cx="179470" cy="28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1" name="Picture 131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2662" y="2271813"/>
                    <a:ext cx="180183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2" name="Picture 132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77059" y="2271117"/>
                    <a:ext cx="180182" cy="28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3" name="Picture 133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1455" y="2271813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544" name="Straight Connector 543"/>
                  <p:cNvCxnSpPr>
                    <a:endCxn id="536" idx="2"/>
                  </p:cNvCxnSpPr>
                  <p:nvPr/>
                </p:nvCxnSpPr>
                <p:spPr>
                  <a:xfrm flipV="1">
                    <a:off x="249919" y="2038277"/>
                    <a:ext cx="179470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F818C"/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45" name="Straight Connector 544"/>
                  <p:cNvCxnSpPr>
                    <a:endCxn id="537" idx="2"/>
                  </p:cNvCxnSpPr>
                  <p:nvPr/>
                </p:nvCxnSpPr>
                <p:spPr>
                  <a:xfrm flipV="1">
                    <a:off x="249919" y="2040368"/>
                    <a:ext cx="402384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46" name="Straight Connector 545"/>
                  <p:cNvCxnSpPr>
                    <a:endCxn id="538" idx="2"/>
                  </p:cNvCxnSpPr>
                  <p:nvPr/>
                </p:nvCxnSpPr>
                <p:spPr>
                  <a:xfrm flipV="1">
                    <a:off x="249920" y="2040368"/>
                    <a:ext cx="625297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47" name="Straight Connector 546"/>
                  <p:cNvCxnSpPr>
                    <a:endCxn id="539" idx="2"/>
                  </p:cNvCxnSpPr>
                  <p:nvPr/>
                </p:nvCxnSpPr>
                <p:spPr>
                  <a:xfrm flipV="1">
                    <a:off x="249920" y="2038277"/>
                    <a:ext cx="848210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48" name="Straight Connector 547"/>
                  <p:cNvCxnSpPr>
                    <a:endCxn id="536" idx="2"/>
                  </p:cNvCxnSpPr>
                  <p:nvPr/>
                </p:nvCxnSpPr>
                <p:spPr>
                  <a:xfrm flipH="1" flipV="1">
                    <a:off x="429390" y="2038277"/>
                    <a:ext cx="24927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49" name="Straight Connector 548"/>
                  <p:cNvCxnSpPr>
                    <a:endCxn id="537" idx="2"/>
                  </p:cNvCxnSpPr>
                  <p:nvPr/>
                </p:nvCxnSpPr>
                <p:spPr>
                  <a:xfrm flipV="1">
                    <a:off x="454316" y="2040368"/>
                    <a:ext cx="197987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0" name="Straight Connector 549"/>
                  <p:cNvCxnSpPr>
                    <a:endCxn id="538" idx="2"/>
                  </p:cNvCxnSpPr>
                  <p:nvPr/>
                </p:nvCxnSpPr>
                <p:spPr>
                  <a:xfrm flipV="1">
                    <a:off x="454316" y="2040368"/>
                    <a:ext cx="420900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1" name="Straight Connector 550"/>
                  <p:cNvCxnSpPr>
                    <a:endCxn id="539" idx="2"/>
                  </p:cNvCxnSpPr>
                  <p:nvPr/>
                </p:nvCxnSpPr>
                <p:spPr>
                  <a:xfrm flipV="1">
                    <a:off x="454316" y="2038277"/>
                    <a:ext cx="643813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2" name="Straight Connector 551"/>
                  <p:cNvCxnSpPr>
                    <a:stCxn id="540" idx="0"/>
                    <a:endCxn id="536" idx="2"/>
                  </p:cNvCxnSpPr>
                  <p:nvPr/>
                </p:nvCxnSpPr>
                <p:spPr>
                  <a:xfrm flipH="1" flipV="1">
                    <a:off x="429390" y="2038277"/>
                    <a:ext cx="229323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3" name="Straight Connector 552"/>
                  <p:cNvCxnSpPr>
                    <a:stCxn id="540" idx="0"/>
                    <a:endCxn id="537" idx="2"/>
                  </p:cNvCxnSpPr>
                  <p:nvPr/>
                </p:nvCxnSpPr>
                <p:spPr>
                  <a:xfrm flipH="1" flipV="1">
                    <a:off x="652304" y="2040368"/>
                    <a:ext cx="6409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4" name="Straight Connector 553"/>
                  <p:cNvCxnSpPr>
                    <a:stCxn id="541" idx="0"/>
                    <a:endCxn id="537" idx="2"/>
                  </p:cNvCxnSpPr>
                  <p:nvPr/>
                </p:nvCxnSpPr>
                <p:spPr>
                  <a:xfrm flipH="1" flipV="1">
                    <a:off x="652303" y="2040368"/>
                    <a:ext cx="210806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5" name="Straight Connector 554"/>
                  <p:cNvCxnSpPr>
                    <a:stCxn id="542" idx="0"/>
                    <a:endCxn id="537" idx="2"/>
                  </p:cNvCxnSpPr>
                  <p:nvPr/>
                </p:nvCxnSpPr>
                <p:spPr>
                  <a:xfrm flipH="1" flipV="1">
                    <a:off x="652304" y="2040368"/>
                    <a:ext cx="414491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6" name="Straight Connector 555"/>
                  <p:cNvCxnSpPr>
                    <a:stCxn id="543" idx="0"/>
                    <a:endCxn id="537" idx="2"/>
                  </p:cNvCxnSpPr>
                  <p:nvPr/>
                </p:nvCxnSpPr>
                <p:spPr>
                  <a:xfrm flipH="1" flipV="1">
                    <a:off x="652303" y="2040368"/>
                    <a:ext cx="618887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7" name="Straight Connector 556"/>
                  <p:cNvCxnSpPr>
                    <a:stCxn id="541" idx="0"/>
                    <a:endCxn id="536" idx="2"/>
                  </p:cNvCxnSpPr>
                  <p:nvPr/>
                </p:nvCxnSpPr>
                <p:spPr>
                  <a:xfrm flipH="1" flipV="1">
                    <a:off x="429390" y="2038277"/>
                    <a:ext cx="43372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8" name="Straight Connector 557"/>
                  <p:cNvCxnSpPr>
                    <a:stCxn id="540" idx="0"/>
                    <a:endCxn id="538" idx="2"/>
                  </p:cNvCxnSpPr>
                  <p:nvPr/>
                </p:nvCxnSpPr>
                <p:spPr>
                  <a:xfrm flipV="1">
                    <a:off x="658713" y="2040368"/>
                    <a:ext cx="216504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59" name="Straight Connector 558"/>
                  <p:cNvCxnSpPr>
                    <a:stCxn id="540" idx="0"/>
                    <a:endCxn id="539" idx="2"/>
                  </p:cNvCxnSpPr>
                  <p:nvPr/>
                </p:nvCxnSpPr>
                <p:spPr>
                  <a:xfrm flipV="1">
                    <a:off x="658713" y="2038277"/>
                    <a:ext cx="439417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0" name="Straight Connector 559"/>
                  <p:cNvCxnSpPr>
                    <a:stCxn id="542" idx="0"/>
                    <a:endCxn id="536" idx="2"/>
                  </p:cNvCxnSpPr>
                  <p:nvPr/>
                </p:nvCxnSpPr>
                <p:spPr>
                  <a:xfrm flipH="1" flipV="1">
                    <a:off x="429390" y="2038277"/>
                    <a:ext cx="637404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1" name="Straight Connector 560"/>
                  <p:cNvCxnSpPr>
                    <a:stCxn id="543" idx="0"/>
                    <a:endCxn id="538" idx="2"/>
                  </p:cNvCxnSpPr>
                  <p:nvPr/>
                </p:nvCxnSpPr>
                <p:spPr>
                  <a:xfrm flipH="1" flipV="1">
                    <a:off x="875216" y="2040368"/>
                    <a:ext cx="395974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2" name="Straight Connector 561"/>
                  <p:cNvCxnSpPr>
                    <a:stCxn id="543" idx="0"/>
                    <a:endCxn id="539" idx="2"/>
                  </p:cNvCxnSpPr>
                  <p:nvPr/>
                </p:nvCxnSpPr>
                <p:spPr>
                  <a:xfrm flipH="1" flipV="1">
                    <a:off x="1098130" y="2038277"/>
                    <a:ext cx="17306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3" name="Straight Connector 562"/>
                  <p:cNvCxnSpPr>
                    <a:stCxn id="543" idx="0"/>
                    <a:endCxn id="536" idx="2"/>
                  </p:cNvCxnSpPr>
                  <p:nvPr/>
                </p:nvCxnSpPr>
                <p:spPr>
                  <a:xfrm flipH="1" flipV="1">
                    <a:off x="429390" y="2038277"/>
                    <a:ext cx="84180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4" name="Straight Connector 563"/>
                  <p:cNvCxnSpPr>
                    <a:stCxn id="541" idx="0"/>
                    <a:endCxn id="538" idx="2"/>
                  </p:cNvCxnSpPr>
                  <p:nvPr/>
                </p:nvCxnSpPr>
                <p:spPr>
                  <a:xfrm flipV="1">
                    <a:off x="863110" y="2040368"/>
                    <a:ext cx="12107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5" name="Straight Connector 564"/>
                  <p:cNvCxnSpPr>
                    <a:stCxn id="541" idx="0"/>
                    <a:endCxn id="539" idx="2"/>
                  </p:cNvCxnSpPr>
                  <p:nvPr/>
                </p:nvCxnSpPr>
                <p:spPr>
                  <a:xfrm flipV="1">
                    <a:off x="863110" y="2038277"/>
                    <a:ext cx="23502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6" name="Straight Connector 565"/>
                  <p:cNvCxnSpPr>
                    <a:stCxn id="542" idx="0"/>
                    <a:endCxn id="538" idx="2"/>
                  </p:cNvCxnSpPr>
                  <p:nvPr/>
                </p:nvCxnSpPr>
                <p:spPr>
                  <a:xfrm flipH="1" flipV="1">
                    <a:off x="875216" y="2040368"/>
                    <a:ext cx="191577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67" name="Straight Connector 566"/>
                  <p:cNvCxnSpPr>
                    <a:stCxn id="542" idx="0"/>
                    <a:endCxn id="539" idx="2"/>
                  </p:cNvCxnSpPr>
                  <p:nvPr/>
                </p:nvCxnSpPr>
                <p:spPr>
                  <a:xfrm flipV="1">
                    <a:off x="1066794" y="2038277"/>
                    <a:ext cx="31336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pic>
                <p:nvPicPr>
                  <p:cNvPr id="568" name="Picture 158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581" y="2267631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69" name="Picture 159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9472" y="2269722"/>
                    <a:ext cx="179470" cy="28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70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2431337" y="1886304"/>
                    <a:ext cx="1111717" cy="409212"/>
                    <a:chOff x="3980503" y="2090050"/>
                    <a:chExt cx="4559300" cy="2260600"/>
                  </a:xfrm>
                </p:grpSpPr>
                <p:pic>
                  <p:nvPicPr>
                    <p:cNvPr id="621" name="Picture 210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25003" y="2090050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2" name="Picture 211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9403" y="2103166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3" name="Picture 212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53803" y="2103166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4" name="Picture 213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68203" y="2090050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5" name="Picture 214" descr="ToR1.png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8603" y="4192646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6" name="Picture 215" descr="ToR1.png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26803" y="4195448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7" name="Picture 216" descr="ToR1.png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965003" y="4192646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8" name="Picture 217" descr="ToR1.png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03203" y="4195448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629" name="Straight Connector 628"/>
                    <p:cNvCxnSpPr>
                      <a:endCxn id="621" idx="2"/>
                    </p:cNvCxnSpPr>
                    <p:nvPr/>
                  </p:nvCxnSpPr>
                  <p:spPr>
                    <a:xfrm flipV="1">
                      <a:off x="3980503" y="2902633"/>
                      <a:ext cx="738950" cy="12862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0" name="Straight Connector 629"/>
                    <p:cNvCxnSpPr>
                      <a:endCxn id="622" idx="2"/>
                    </p:cNvCxnSpPr>
                    <p:nvPr/>
                  </p:nvCxnSpPr>
                  <p:spPr>
                    <a:xfrm flipV="1">
                      <a:off x="3980503" y="2914187"/>
                      <a:ext cx="1653148" cy="127471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1" name="Straight Connector 630"/>
                    <p:cNvCxnSpPr>
                      <a:endCxn id="623" idx="2"/>
                    </p:cNvCxnSpPr>
                    <p:nvPr/>
                  </p:nvCxnSpPr>
                  <p:spPr>
                    <a:xfrm flipV="1">
                      <a:off x="3980503" y="2914187"/>
                      <a:ext cx="2567344" cy="127471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2" name="Straight Connector 631"/>
                    <p:cNvCxnSpPr>
                      <a:endCxn id="624" idx="2"/>
                    </p:cNvCxnSpPr>
                    <p:nvPr/>
                  </p:nvCxnSpPr>
                  <p:spPr>
                    <a:xfrm flipV="1">
                      <a:off x="3980503" y="2902633"/>
                      <a:ext cx="3481542" cy="12862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3" name="Straight Connector 632"/>
                    <p:cNvCxnSpPr>
                      <a:endCxn id="621" idx="2"/>
                    </p:cNvCxnSpPr>
                    <p:nvPr/>
                  </p:nvCxnSpPr>
                  <p:spPr>
                    <a:xfrm flipH="1" flipV="1">
                      <a:off x="4719453" y="2902633"/>
                      <a:ext cx="99306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4" name="Straight Connector 633"/>
                    <p:cNvCxnSpPr>
                      <a:endCxn id="622" idx="2"/>
                    </p:cNvCxnSpPr>
                    <p:nvPr/>
                  </p:nvCxnSpPr>
                  <p:spPr>
                    <a:xfrm flipV="1">
                      <a:off x="4818759" y="2914187"/>
                      <a:ext cx="814892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5" name="Straight Connector 634"/>
                    <p:cNvCxnSpPr>
                      <a:endCxn id="623" idx="2"/>
                    </p:cNvCxnSpPr>
                    <p:nvPr/>
                  </p:nvCxnSpPr>
                  <p:spPr>
                    <a:xfrm flipV="1">
                      <a:off x="4818759" y="2914187"/>
                      <a:ext cx="1729088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6" name="Straight Connector 635"/>
                    <p:cNvCxnSpPr>
                      <a:endCxn id="624" idx="2"/>
                    </p:cNvCxnSpPr>
                    <p:nvPr/>
                  </p:nvCxnSpPr>
                  <p:spPr>
                    <a:xfrm flipV="1">
                      <a:off x="4818759" y="2902633"/>
                      <a:ext cx="2643286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7" name="Straight Connector 636"/>
                    <p:cNvCxnSpPr>
                      <a:stCxn id="625" idx="0"/>
                      <a:endCxn id="621" idx="2"/>
                    </p:cNvCxnSpPr>
                    <p:nvPr/>
                  </p:nvCxnSpPr>
                  <p:spPr>
                    <a:xfrm flipH="1" flipV="1">
                      <a:off x="4719453" y="2902633"/>
                      <a:ext cx="937564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8" name="Straight Connector 637"/>
                    <p:cNvCxnSpPr>
                      <a:stCxn id="625" idx="0"/>
                      <a:endCxn id="622" idx="2"/>
                    </p:cNvCxnSpPr>
                    <p:nvPr/>
                  </p:nvCxnSpPr>
                  <p:spPr>
                    <a:xfrm flipH="1" flipV="1">
                      <a:off x="5633651" y="2914187"/>
                      <a:ext cx="23366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39" name="Straight Connector 638"/>
                    <p:cNvCxnSpPr>
                      <a:stCxn id="626" idx="0"/>
                      <a:endCxn id="622" idx="2"/>
                    </p:cNvCxnSpPr>
                    <p:nvPr/>
                  </p:nvCxnSpPr>
                  <p:spPr>
                    <a:xfrm flipH="1" flipV="1">
                      <a:off x="5633651" y="2914187"/>
                      <a:ext cx="861622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0" name="Straight Connector 639"/>
                    <p:cNvCxnSpPr>
                      <a:stCxn id="627" idx="0"/>
                      <a:endCxn id="622" idx="2"/>
                    </p:cNvCxnSpPr>
                    <p:nvPr/>
                  </p:nvCxnSpPr>
                  <p:spPr>
                    <a:xfrm flipH="1" flipV="1">
                      <a:off x="5633651" y="2914187"/>
                      <a:ext cx="1699880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1" name="Straight Connector 640"/>
                    <p:cNvCxnSpPr>
                      <a:stCxn id="628" idx="0"/>
                      <a:endCxn id="622" idx="2"/>
                    </p:cNvCxnSpPr>
                    <p:nvPr/>
                  </p:nvCxnSpPr>
                  <p:spPr>
                    <a:xfrm flipH="1" flipV="1">
                      <a:off x="5633651" y="2914187"/>
                      <a:ext cx="2538136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2" name="Straight Connector 641"/>
                    <p:cNvCxnSpPr>
                      <a:stCxn id="626" idx="0"/>
                      <a:endCxn id="621" idx="2"/>
                    </p:cNvCxnSpPr>
                    <p:nvPr/>
                  </p:nvCxnSpPr>
                  <p:spPr>
                    <a:xfrm flipH="1" flipV="1">
                      <a:off x="4719453" y="2902633"/>
                      <a:ext cx="1775820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3" name="Straight Connector 642"/>
                    <p:cNvCxnSpPr>
                      <a:stCxn id="625" idx="0"/>
                      <a:endCxn id="623" idx="2"/>
                    </p:cNvCxnSpPr>
                    <p:nvPr/>
                  </p:nvCxnSpPr>
                  <p:spPr>
                    <a:xfrm flipV="1">
                      <a:off x="5657017" y="2914187"/>
                      <a:ext cx="890830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4" name="Straight Connector 643"/>
                    <p:cNvCxnSpPr>
                      <a:stCxn id="625" idx="0"/>
                      <a:endCxn id="624" idx="2"/>
                    </p:cNvCxnSpPr>
                    <p:nvPr/>
                  </p:nvCxnSpPr>
                  <p:spPr>
                    <a:xfrm flipV="1">
                      <a:off x="5657017" y="2902633"/>
                      <a:ext cx="1805028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5" name="Straight Connector 644"/>
                    <p:cNvCxnSpPr>
                      <a:stCxn id="627" idx="0"/>
                      <a:endCxn id="621" idx="2"/>
                    </p:cNvCxnSpPr>
                    <p:nvPr/>
                  </p:nvCxnSpPr>
                  <p:spPr>
                    <a:xfrm flipH="1" flipV="1">
                      <a:off x="4719453" y="2902633"/>
                      <a:ext cx="2614078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6" name="Straight Connector 645"/>
                    <p:cNvCxnSpPr>
                      <a:stCxn id="628" idx="0"/>
                      <a:endCxn id="623" idx="2"/>
                    </p:cNvCxnSpPr>
                    <p:nvPr/>
                  </p:nvCxnSpPr>
                  <p:spPr>
                    <a:xfrm flipH="1" flipV="1">
                      <a:off x="6547847" y="2914187"/>
                      <a:ext cx="1623941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7" name="Straight Connector 646"/>
                    <p:cNvCxnSpPr>
                      <a:stCxn id="628" idx="0"/>
                      <a:endCxn id="624" idx="2"/>
                    </p:cNvCxnSpPr>
                    <p:nvPr/>
                  </p:nvCxnSpPr>
                  <p:spPr>
                    <a:xfrm flipH="1" flipV="1">
                      <a:off x="7462045" y="2902633"/>
                      <a:ext cx="709743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8" name="Straight Connector 647"/>
                    <p:cNvCxnSpPr>
                      <a:stCxn id="628" idx="0"/>
                      <a:endCxn id="621" idx="2"/>
                    </p:cNvCxnSpPr>
                    <p:nvPr/>
                  </p:nvCxnSpPr>
                  <p:spPr>
                    <a:xfrm flipH="1" flipV="1">
                      <a:off x="4719453" y="2902633"/>
                      <a:ext cx="3452334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49" name="Straight Connector 648"/>
                    <p:cNvCxnSpPr>
                      <a:stCxn id="626" idx="0"/>
                      <a:endCxn id="623" idx="2"/>
                    </p:cNvCxnSpPr>
                    <p:nvPr/>
                  </p:nvCxnSpPr>
                  <p:spPr>
                    <a:xfrm flipV="1">
                      <a:off x="6495273" y="2914187"/>
                      <a:ext cx="52574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0" name="Straight Connector 649"/>
                    <p:cNvCxnSpPr>
                      <a:stCxn id="626" idx="0"/>
                      <a:endCxn id="624" idx="2"/>
                    </p:cNvCxnSpPr>
                    <p:nvPr/>
                  </p:nvCxnSpPr>
                  <p:spPr>
                    <a:xfrm flipV="1">
                      <a:off x="6495273" y="2902633"/>
                      <a:ext cx="966771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1" name="Straight Connector 650"/>
                    <p:cNvCxnSpPr>
                      <a:stCxn id="627" idx="0"/>
                      <a:endCxn id="623" idx="2"/>
                    </p:cNvCxnSpPr>
                    <p:nvPr/>
                  </p:nvCxnSpPr>
                  <p:spPr>
                    <a:xfrm flipH="1" flipV="1">
                      <a:off x="6547847" y="2914187"/>
                      <a:ext cx="785684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2" name="Straight Connector 651"/>
                    <p:cNvCxnSpPr>
                      <a:stCxn id="627" idx="0"/>
                      <a:endCxn id="624" idx="2"/>
                    </p:cNvCxnSpPr>
                    <p:nvPr/>
                  </p:nvCxnSpPr>
                  <p:spPr>
                    <a:xfrm flipV="1">
                      <a:off x="7333531" y="2902633"/>
                      <a:ext cx="128513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</p:grpSp>
              <p:pic>
                <p:nvPicPr>
                  <p:cNvPr id="571" name="Picture 162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5998" y="2262751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2" name="Picture 163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1602" y="2265539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3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0857" y="2493434"/>
                    <a:ext cx="88511" cy="1068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4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4879" y="2487030"/>
                    <a:ext cx="101842" cy="103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5" name="Picture 179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6687" y="1586540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6" name="Picture 180" descr="ToR1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60166" y="1586540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577" name="Straight Connector 576"/>
                  <p:cNvCxnSpPr>
                    <a:stCxn id="575" idx="2"/>
                    <a:endCxn id="539" idx="0"/>
                  </p:cNvCxnSpPr>
                  <p:nvPr/>
                </p:nvCxnSpPr>
                <p:spPr>
                  <a:xfrm flipH="1">
                    <a:off x="1098130" y="1614425"/>
                    <a:ext cx="578293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78" name="Straight Connector 577"/>
                  <p:cNvCxnSpPr>
                    <a:stCxn id="576" idx="2"/>
                    <a:endCxn id="538" idx="0"/>
                  </p:cNvCxnSpPr>
                  <p:nvPr/>
                </p:nvCxnSpPr>
                <p:spPr>
                  <a:xfrm flipH="1">
                    <a:off x="875216" y="1614425"/>
                    <a:ext cx="1074684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79" name="Straight Connector 578"/>
                  <p:cNvCxnSpPr>
                    <a:stCxn id="575" idx="2"/>
                    <a:endCxn id="538" idx="0"/>
                  </p:cNvCxnSpPr>
                  <p:nvPr/>
                </p:nvCxnSpPr>
                <p:spPr>
                  <a:xfrm flipH="1">
                    <a:off x="875216" y="1614425"/>
                    <a:ext cx="801206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0" name="Straight Connector 579"/>
                  <p:cNvCxnSpPr>
                    <a:stCxn id="576" idx="2"/>
                    <a:endCxn id="539" idx="0"/>
                  </p:cNvCxnSpPr>
                  <p:nvPr/>
                </p:nvCxnSpPr>
                <p:spPr>
                  <a:xfrm flipH="1">
                    <a:off x="1098130" y="1614425"/>
                    <a:ext cx="851771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1" name="Straight Connector 580"/>
                  <p:cNvCxnSpPr>
                    <a:stCxn id="575" idx="2"/>
                    <a:endCxn id="623" idx="0"/>
                  </p:cNvCxnSpPr>
                  <p:nvPr/>
                </p:nvCxnSpPr>
                <p:spPr>
                  <a:xfrm>
                    <a:off x="1676423" y="1614425"/>
                    <a:ext cx="1380923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2" name="Straight Connector 581"/>
                  <p:cNvCxnSpPr>
                    <a:stCxn id="575" idx="2"/>
                    <a:endCxn id="624" idx="0"/>
                  </p:cNvCxnSpPr>
                  <p:nvPr/>
                </p:nvCxnSpPr>
                <p:spPr>
                  <a:xfrm>
                    <a:off x="1676422" y="1614425"/>
                    <a:ext cx="1603836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3" name="Straight Connector 582"/>
                  <p:cNvCxnSpPr>
                    <a:stCxn id="576" idx="2"/>
                    <a:endCxn id="621" idx="0"/>
                  </p:cNvCxnSpPr>
                  <p:nvPr/>
                </p:nvCxnSpPr>
                <p:spPr>
                  <a:xfrm>
                    <a:off x="1949901" y="1614425"/>
                    <a:ext cx="661618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4" name="Straight Connector 583"/>
                  <p:cNvCxnSpPr>
                    <a:stCxn id="576" idx="2"/>
                    <a:endCxn id="622" idx="0"/>
                  </p:cNvCxnSpPr>
                  <p:nvPr/>
                </p:nvCxnSpPr>
                <p:spPr>
                  <a:xfrm>
                    <a:off x="1949901" y="1614425"/>
                    <a:ext cx="884531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5" name="Straight Connector 584"/>
                  <p:cNvCxnSpPr>
                    <a:stCxn id="575" idx="2"/>
                    <a:endCxn id="537" idx="0"/>
                  </p:cNvCxnSpPr>
                  <p:nvPr/>
                </p:nvCxnSpPr>
                <p:spPr>
                  <a:xfrm flipH="1">
                    <a:off x="652303" y="1614425"/>
                    <a:ext cx="1024119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6" name="Straight Connector 585"/>
                  <p:cNvCxnSpPr>
                    <a:stCxn id="576" idx="2"/>
                    <a:endCxn id="537" idx="0"/>
                  </p:cNvCxnSpPr>
                  <p:nvPr/>
                </p:nvCxnSpPr>
                <p:spPr>
                  <a:xfrm flipH="1">
                    <a:off x="652304" y="1614425"/>
                    <a:ext cx="1297597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7" name="Straight Connector 586"/>
                  <p:cNvCxnSpPr>
                    <a:stCxn id="575" idx="2"/>
                    <a:endCxn id="536" idx="0"/>
                  </p:cNvCxnSpPr>
                  <p:nvPr/>
                </p:nvCxnSpPr>
                <p:spPr>
                  <a:xfrm flipH="1">
                    <a:off x="429390" y="1614425"/>
                    <a:ext cx="1247033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8" name="Straight Connector 587"/>
                  <p:cNvCxnSpPr>
                    <a:stCxn id="576" idx="2"/>
                    <a:endCxn id="536" idx="0"/>
                  </p:cNvCxnSpPr>
                  <p:nvPr/>
                </p:nvCxnSpPr>
                <p:spPr>
                  <a:xfrm flipH="1">
                    <a:off x="429390" y="1614425"/>
                    <a:ext cx="1520511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89" name="Straight Connector 588"/>
                  <p:cNvCxnSpPr>
                    <a:stCxn id="576" idx="2"/>
                    <a:endCxn id="624" idx="0"/>
                  </p:cNvCxnSpPr>
                  <p:nvPr/>
                </p:nvCxnSpPr>
                <p:spPr>
                  <a:xfrm>
                    <a:off x="1949901" y="1614425"/>
                    <a:ext cx="1330358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0" name="Straight Connector 589"/>
                  <p:cNvCxnSpPr>
                    <a:stCxn id="575" idx="2"/>
                    <a:endCxn id="621" idx="0"/>
                  </p:cNvCxnSpPr>
                  <p:nvPr/>
                </p:nvCxnSpPr>
                <p:spPr>
                  <a:xfrm>
                    <a:off x="1676423" y="1614425"/>
                    <a:ext cx="935096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1" name="Straight Connector 590"/>
                  <p:cNvCxnSpPr>
                    <a:stCxn id="576" idx="2"/>
                    <a:endCxn id="623" idx="0"/>
                  </p:cNvCxnSpPr>
                  <p:nvPr/>
                </p:nvCxnSpPr>
                <p:spPr>
                  <a:xfrm>
                    <a:off x="1949901" y="1614425"/>
                    <a:ext cx="1107444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2" name="Straight Connector 591"/>
                  <p:cNvCxnSpPr>
                    <a:stCxn id="575" idx="2"/>
                    <a:endCxn id="622" idx="0"/>
                  </p:cNvCxnSpPr>
                  <p:nvPr/>
                </p:nvCxnSpPr>
                <p:spPr>
                  <a:xfrm>
                    <a:off x="1676422" y="1614425"/>
                    <a:ext cx="1158010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sp>
                <p:nvSpPr>
                  <p:cNvPr id="593" name="Cloud 592"/>
                  <p:cNvSpPr/>
                  <p:nvPr/>
                </p:nvSpPr>
                <p:spPr>
                  <a:xfrm>
                    <a:off x="1477414" y="1475362"/>
                    <a:ext cx="645238" cy="318586"/>
                  </a:xfrm>
                  <a:prstGeom prst="cloud">
                    <a:avLst/>
                  </a:prstGeom>
                  <a:solidFill>
                    <a:srgbClr val="000000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121814" tIns="60907" rIns="121814" bIns="60907" anchor="ctr"/>
                  <a:lstStyle/>
                  <a:p>
                    <a:pPr marL="0" marR="0" lvl="0" indent="0" algn="ctr" defTabSz="608987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83B7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/>
                    </a:endParaRPr>
                  </a:p>
                </p:txBody>
              </p:sp>
              <p:sp>
                <p:nvSpPr>
                  <p:cNvPr id="594" name="TextBox 593"/>
                  <p:cNvSpPr txBox="1"/>
                  <p:nvPr/>
                </p:nvSpPr>
                <p:spPr>
                  <a:xfrm>
                    <a:off x="1472220" y="1467229"/>
                    <a:ext cx="661618" cy="325512"/>
                  </a:xfrm>
                  <a:prstGeom prst="rect">
                    <a:avLst/>
                  </a:prstGeom>
                  <a:noFill/>
                </p:spPr>
                <p:txBody>
                  <a:bodyPr lIns="121851" tIns="60925" rIns="121851" bIns="60925">
                    <a:spAutoFit/>
                  </a:bodyPr>
                  <a:lstStyle/>
                  <a:p>
                    <a:pPr marL="0" marR="0" lvl="0" indent="0" algn="ctr" defTabSz="608987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405"/>
                        </a:solidFill>
                        <a:effectLst/>
                        <a:uLnTx/>
                        <a:uFillTx/>
                        <a:latin typeface="Arial Narrow"/>
                        <a:ea typeface="Apple LiGothic Medium"/>
                        <a:cs typeface="Arial Narrow"/>
                      </a:rPr>
                      <a:t>L3</a:t>
                    </a: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405"/>
                      </a:solidFill>
                      <a:effectLst/>
                      <a:uLnTx/>
                      <a:uFillTx/>
                      <a:latin typeface="Arial Narrow"/>
                      <a:ea typeface="Apple LiGothic Medium"/>
                      <a:cs typeface="Arial Narrow"/>
                    </a:endParaRPr>
                  </a:p>
                </p:txBody>
              </p:sp>
              <p:pic>
                <p:nvPicPr>
                  <p:cNvPr id="595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0052" y="1614425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96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8127" y="1709330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97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39636" y="1609900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98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84153" y="1677936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599" name="Group 598"/>
                  <p:cNvGrpSpPr/>
                  <p:nvPr/>
                </p:nvGrpSpPr>
                <p:grpSpPr>
                  <a:xfrm>
                    <a:off x="125200" y="2377995"/>
                    <a:ext cx="369752" cy="148737"/>
                    <a:chOff x="938000" y="2441495"/>
                    <a:chExt cx="369752" cy="148737"/>
                  </a:xfrm>
                </p:grpSpPr>
                <p:grpSp>
                  <p:nvGrpSpPr>
                    <p:cNvPr id="616" name="Group 615"/>
                    <p:cNvGrpSpPr/>
                    <p:nvPr/>
                  </p:nvGrpSpPr>
                  <p:grpSpPr>
                    <a:xfrm>
                      <a:off x="938000" y="2441495"/>
                      <a:ext cx="369752" cy="148737"/>
                      <a:chOff x="-196768" y="7031906"/>
                      <a:chExt cx="896169" cy="338706"/>
                    </a:xfrm>
                  </p:grpSpPr>
                  <p:sp>
                    <p:nvSpPr>
                      <p:cNvPr id="619" name="Rounded Rectangle 618"/>
                      <p:cNvSpPr/>
                      <p:nvPr/>
                    </p:nvSpPr>
                    <p:spPr>
                      <a:xfrm>
                        <a:off x="-181661" y="7031906"/>
                        <a:ext cx="881062" cy="338706"/>
                      </a:xfrm>
                      <a:prstGeom prst="roundRect">
                        <a:avLst/>
                      </a:prstGeom>
                      <a:solidFill>
                        <a:srgbClr val="3CBBB9">
                          <a:lumMod val="40000"/>
                          <a:lumOff val="60000"/>
                          <a:alpha val="32000"/>
                        </a:srgbClr>
                      </a:solidFill>
                      <a:ln w="12700" cap="flat" cmpd="sng" algn="ctr">
                        <a:solidFill>
                          <a:srgbClr val="33828D"/>
                        </a:solidFill>
                        <a:prstDash val="solid"/>
                      </a:ln>
                      <a:effectLst>
                        <a:outerShdw blurRad="76200" dist="50800" dir="5400000" algn="ctr" rotWithShape="0">
                          <a:srgbClr val="000000">
                            <a:alpha val="27000"/>
                          </a:srgbClr>
                        </a:outerShdw>
                      </a:effectLst>
                    </p:spPr>
                    <p:txBody>
                      <a:bodyPr lIns="91436" tIns="45718" rIns="91436" bIns="45718" rtlCol="0" anchor="ctr"/>
                      <a:lstStyle/>
                      <a:p>
                        <a:pPr marL="0" marR="0" lvl="0" indent="0" algn="ctr" defTabSz="914362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iscoSansTT Light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  <p:pic>
                    <p:nvPicPr>
                      <p:cNvPr id="6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768" y="7055312"/>
                        <a:ext cx="383360" cy="27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6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26705" y="2451773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6834" y="2455252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600" name="Group 599"/>
                  <p:cNvGrpSpPr/>
                  <p:nvPr/>
                </p:nvGrpSpPr>
                <p:grpSpPr>
                  <a:xfrm>
                    <a:off x="3215858" y="2374503"/>
                    <a:ext cx="369752" cy="148737"/>
                    <a:chOff x="2375541" y="2430594"/>
                    <a:chExt cx="369752" cy="148737"/>
                  </a:xfrm>
                </p:grpSpPr>
                <p:grpSp>
                  <p:nvGrpSpPr>
                    <p:cNvPr id="611" name="Group 610"/>
                    <p:cNvGrpSpPr/>
                    <p:nvPr/>
                  </p:nvGrpSpPr>
                  <p:grpSpPr>
                    <a:xfrm>
                      <a:off x="2375541" y="2430594"/>
                      <a:ext cx="369752" cy="148737"/>
                      <a:chOff x="-196768" y="7031906"/>
                      <a:chExt cx="896169" cy="338706"/>
                    </a:xfrm>
                  </p:grpSpPr>
                  <p:sp>
                    <p:nvSpPr>
                      <p:cNvPr id="614" name="Rounded Rectangle 613"/>
                      <p:cNvSpPr/>
                      <p:nvPr/>
                    </p:nvSpPr>
                    <p:spPr>
                      <a:xfrm>
                        <a:off x="-181661" y="7031906"/>
                        <a:ext cx="881062" cy="338706"/>
                      </a:xfrm>
                      <a:prstGeom prst="roundRect">
                        <a:avLst/>
                      </a:prstGeom>
                      <a:solidFill>
                        <a:srgbClr val="3CBBB9">
                          <a:lumMod val="40000"/>
                          <a:lumOff val="60000"/>
                          <a:alpha val="32000"/>
                        </a:srgbClr>
                      </a:solidFill>
                      <a:ln w="12700" cap="flat" cmpd="sng" algn="ctr">
                        <a:solidFill>
                          <a:srgbClr val="33828D"/>
                        </a:solidFill>
                        <a:prstDash val="solid"/>
                      </a:ln>
                      <a:effectLst>
                        <a:outerShdw blurRad="76200" dist="50800" dir="5400000" algn="ctr" rotWithShape="0">
                          <a:srgbClr val="000000">
                            <a:alpha val="27000"/>
                          </a:srgbClr>
                        </a:outerShdw>
                      </a:effectLst>
                    </p:spPr>
                    <p:txBody>
                      <a:bodyPr lIns="91436" tIns="45718" rIns="91436" bIns="45718" rtlCol="0" anchor="ctr"/>
                      <a:lstStyle/>
                      <a:p>
                        <a:pPr marL="0" marR="0" lvl="0" indent="0" algn="ctr" defTabSz="914362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iscoSansTT Light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  <p:pic>
                    <p:nvPicPr>
                      <p:cNvPr id="6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768" y="7055312"/>
                        <a:ext cx="383360" cy="27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6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64247" y="2440873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54376" y="2444352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cxnSp>
                <p:nvCxnSpPr>
                  <p:cNvPr id="601" name="Straight Connector 600"/>
                  <p:cNvCxnSpPr/>
                  <p:nvPr/>
                </p:nvCxnSpPr>
                <p:spPr bwMode="auto">
                  <a:xfrm>
                    <a:off x="520706" y="2459565"/>
                    <a:ext cx="750484" cy="228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2" name="Straight Connector 601"/>
                  <p:cNvCxnSpPr/>
                  <p:nvPr/>
                </p:nvCxnSpPr>
                <p:spPr bwMode="auto">
                  <a:xfrm>
                    <a:off x="660400" y="2277534"/>
                    <a:ext cx="4233" cy="186266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3" name="Straight Connector 602"/>
                  <p:cNvCxnSpPr/>
                  <p:nvPr/>
                </p:nvCxnSpPr>
                <p:spPr bwMode="auto">
                  <a:xfrm flipH="1">
                    <a:off x="863600" y="22733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4" name="Straight Connector 603"/>
                  <p:cNvCxnSpPr/>
                  <p:nvPr/>
                </p:nvCxnSpPr>
                <p:spPr bwMode="auto">
                  <a:xfrm flipH="1">
                    <a:off x="1054100" y="22606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pic>
                <p:nvPicPr>
                  <p:cNvPr id="605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2133" y="2493434"/>
                    <a:ext cx="88511" cy="1068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06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39069" y="2487030"/>
                    <a:ext cx="101842" cy="103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607" name="Straight Connector 606"/>
                  <p:cNvCxnSpPr/>
                  <p:nvPr/>
                </p:nvCxnSpPr>
                <p:spPr bwMode="auto">
                  <a:xfrm>
                    <a:off x="2510368" y="2459568"/>
                    <a:ext cx="648696" cy="225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8" name="Straight Connector 607"/>
                  <p:cNvCxnSpPr/>
                  <p:nvPr/>
                </p:nvCxnSpPr>
                <p:spPr bwMode="auto">
                  <a:xfrm>
                    <a:off x="2633133" y="2277534"/>
                    <a:ext cx="4233" cy="186266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9" name="Straight Connector 608"/>
                  <p:cNvCxnSpPr/>
                  <p:nvPr/>
                </p:nvCxnSpPr>
                <p:spPr bwMode="auto">
                  <a:xfrm flipH="1">
                    <a:off x="2836333" y="22733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0" name="Straight Connector 609"/>
                  <p:cNvCxnSpPr/>
                  <p:nvPr/>
                </p:nvCxnSpPr>
                <p:spPr bwMode="auto">
                  <a:xfrm flipH="1">
                    <a:off x="3026833" y="22606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28" name="TextBox 527"/>
                <p:cNvSpPr txBox="1"/>
                <p:nvPr/>
              </p:nvSpPr>
              <p:spPr>
                <a:xfrm>
                  <a:off x="2975036" y="2138484"/>
                  <a:ext cx="490694" cy="215367"/>
                </a:xfrm>
                <a:prstGeom prst="rect">
                  <a:avLst/>
                </a:prstGeom>
                <a:noFill/>
              </p:spPr>
              <p:txBody>
                <a:bodyPr lIns="121846" tIns="60922" rIns="121846" bIns="60922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1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529" name="Right Arrow 528"/>
                <p:cNvSpPr/>
                <p:nvPr/>
              </p:nvSpPr>
              <p:spPr>
                <a:xfrm>
                  <a:off x="3898974" y="2766050"/>
                  <a:ext cx="1199164" cy="123445"/>
                </a:xfrm>
                <a:prstGeom prst="rightArrow">
                  <a:avLst/>
                </a:prstGeom>
                <a:solidFill>
                  <a:srgbClr val="00851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 20"/>
                <p:cNvSpPr>
                  <a:spLocks noEditPoints="1"/>
                </p:cNvSpPr>
                <p:nvPr/>
              </p:nvSpPr>
              <p:spPr bwMode="auto">
                <a:xfrm>
                  <a:off x="4530113" y="1701764"/>
                  <a:ext cx="103166" cy="115028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117" y="74"/>
                    </a:cxn>
                    <a:cxn ang="0">
                      <a:pos x="272" y="381"/>
                    </a:cxn>
                    <a:cxn ang="0">
                      <a:pos x="207" y="406"/>
                    </a:cxn>
                    <a:cxn ang="0">
                      <a:pos x="362" y="381"/>
                    </a:cxn>
                    <a:cxn ang="0">
                      <a:pos x="324" y="238"/>
                    </a:cxn>
                    <a:cxn ang="0">
                      <a:pos x="362" y="218"/>
                    </a:cxn>
                    <a:cxn ang="0">
                      <a:pos x="166" y="194"/>
                    </a:cxn>
                    <a:cxn ang="0">
                      <a:pos x="147" y="218"/>
                    </a:cxn>
                    <a:cxn ang="0">
                      <a:pos x="272" y="218"/>
                    </a:cxn>
                    <a:cxn ang="0">
                      <a:pos x="272" y="381"/>
                    </a:cxn>
                    <a:cxn ang="0">
                      <a:pos x="0" y="297"/>
                    </a:cxn>
                    <a:cxn ang="0">
                      <a:pos x="47" y="309"/>
                    </a:cxn>
                    <a:cxn ang="0">
                      <a:pos x="53" y="342"/>
                    </a:cxn>
                    <a:cxn ang="0">
                      <a:pos x="8" y="377"/>
                    </a:cxn>
                    <a:cxn ang="0">
                      <a:pos x="12" y="387"/>
                    </a:cxn>
                    <a:cxn ang="0">
                      <a:pos x="7" y="398"/>
                    </a:cxn>
                    <a:cxn ang="0">
                      <a:pos x="24" y="398"/>
                    </a:cxn>
                    <a:cxn ang="0">
                      <a:pos x="18" y="387"/>
                    </a:cxn>
                    <a:cxn ang="0">
                      <a:pos x="53" y="386"/>
                    </a:cxn>
                    <a:cxn ang="0">
                      <a:pos x="54" y="400"/>
                    </a:cxn>
                    <a:cxn ang="0">
                      <a:pos x="57" y="408"/>
                    </a:cxn>
                    <a:cxn ang="0">
                      <a:pos x="65" y="400"/>
                    </a:cxn>
                    <a:cxn ang="0">
                      <a:pos x="68" y="386"/>
                    </a:cxn>
                    <a:cxn ang="0">
                      <a:pos x="69" y="383"/>
                    </a:cxn>
                    <a:cxn ang="0">
                      <a:pos x="103" y="390"/>
                    </a:cxn>
                    <a:cxn ang="0">
                      <a:pos x="106" y="407"/>
                    </a:cxn>
                    <a:cxn ang="0">
                      <a:pos x="109" y="390"/>
                    </a:cxn>
                    <a:cxn ang="0">
                      <a:pos x="114" y="388"/>
                    </a:cxn>
                    <a:cxn ang="0">
                      <a:pos x="69" y="365"/>
                    </a:cxn>
                    <a:cxn ang="0">
                      <a:pos x="75" y="342"/>
                    </a:cxn>
                    <a:cxn ang="0">
                      <a:pos x="117" y="309"/>
                    </a:cxn>
                    <a:cxn ang="0">
                      <a:pos x="129" y="294"/>
                    </a:cxn>
                    <a:cxn ang="0">
                      <a:pos x="153" y="285"/>
                    </a:cxn>
                    <a:cxn ang="0">
                      <a:pos x="154" y="401"/>
                    </a:cxn>
                    <a:cxn ang="0">
                      <a:pos x="205" y="265"/>
                    </a:cxn>
                    <a:cxn ang="0">
                      <a:pos x="205" y="264"/>
                    </a:cxn>
                    <a:cxn ang="0">
                      <a:pos x="205" y="264"/>
                    </a:cxn>
                    <a:cxn ang="0">
                      <a:pos x="181" y="235"/>
                    </a:cxn>
                    <a:cxn ang="0">
                      <a:pos x="119" y="194"/>
                    </a:cxn>
                    <a:cxn ang="0">
                      <a:pos x="206" y="194"/>
                    </a:cxn>
                    <a:cxn ang="0">
                      <a:pos x="311" y="188"/>
                    </a:cxn>
                    <a:cxn ang="0">
                      <a:pos x="315" y="176"/>
                    </a:cxn>
                    <a:cxn ang="0">
                      <a:pos x="367" y="68"/>
                    </a:cxn>
                    <a:cxn ang="0">
                      <a:pos x="312" y="171"/>
                    </a:cxn>
                    <a:cxn ang="0">
                      <a:pos x="307" y="174"/>
                    </a:cxn>
                    <a:cxn ang="0">
                      <a:pos x="206" y="154"/>
                    </a:cxn>
                    <a:cxn ang="0">
                      <a:pos x="132" y="132"/>
                    </a:cxn>
                    <a:cxn ang="0">
                      <a:pos x="92" y="86"/>
                    </a:cxn>
                    <a:cxn ang="0">
                      <a:pos x="38" y="168"/>
                    </a:cxn>
                    <a:cxn ang="0">
                      <a:pos x="35" y="168"/>
                    </a:cxn>
                    <a:cxn ang="0">
                      <a:pos x="23" y="133"/>
                    </a:cxn>
                    <a:cxn ang="0">
                      <a:pos x="2" y="145"/>
                    </a:cxn>
                    <a:cxn ang="0">
                      <a:pos x="2" y="230"/>
                    </a:cxn>
                    <a:cxn ang="0">
                      <a:pos x="12" y="282"/>
                    </a:cxn>
                    <a:cxn ang="0">
                      <a:pos x="0" y="294"/>
                    </a:cxn>
                    <a:cxn ang="0">
                      <a:pos x="35" y="282"/>
                    </a:cxn>
                    <a:cxn ang="0">
                      <a:pos x="24" y="272"/>
                    </a:cxn>
                  </a:cxnLst>
                  <a:rect l="0" t="0" r="r" b="b"/>
                  <a:pathLst>
                    <a:path w="367" h="408">
                      <a:moveTo>
                        <a:pt x="154" y="37"/>
                      </a:moveTo>
                      <a:cubicBezTo>
                        <a:pt x="154" y="16"/>
                        <a:pt x="137" y="0"/>
                        <a:pt x="117" y="0"/>
                      </a:cubicBezTo>
                      <a:cubicBezTo>
                        <a:pt x="97" y="0"/>
                        <a:pt x="80" y="16"/>
                        <a:pt x="80" y="37"/>
                      </a:cubicBezTo>
                      <a:cubicBezTo>
                        <a:pt x="80" y="57"/>
                        <a:pt x="97" y="74"/>
                        <a:pt x="117" y="74"/>
                      </a:cubicBezTo>
                      <a:cubicBezTo>
                        <a:pt x="137" y="74"/>
                        <a:pt x="154" y="57"/>
                        <a:pt x="154" y="37"/>
                      </a:cubicBezTo>
                      <a:close/>
                      <a:moveTo>
                        <a:pt x="272" y="381"/>
                      </a:moveTo>
                      <a:cubicBezTo>
                        <a:pt x="207" y="381"/>
                        <a:pt x="207" y="381"/>
                        <a:pt x="207" y="381"/>
                      </a:cubicBezTo>
                      <a:cubicBezTo>
                        <a:pt x="207" y="406"/>
                        <a:pt x="207" y="406"/>
                        <a:pt x="207" y="406"/>
                      </a:cubicBezTo>
                      <a:cubicBezTo>
                        <a:pt x="362" y="406"/>
                        <a:pt x="362" y="406"/>
                        <a:pt x="362" y="406"/>
                      </a:cubicBezTo>
                      <a:cubicBezTo>
                        <a:pt x="362" y="381"/>
                        <a:pt x="362" y="381"/>
                        <a:pt x="362" y="381"/>
                      </a:cubicBezTo>
                      <a:cubicBezTo>
                        <a:pt x="324" y="381"/>
                        <a:pt x="324" y="381"/>
                        <a:pt x="324" y="381"/>
                      </a:cubicBezTo>
                      <a:cubicBezTo>
                        <a:pt x="324" y="238"/>
                        <a:pt x="324" y="238"/>
                        <a:pt x="324" y="238"/>
                      </a:cubicBezTo>
                      <a:cubicBezTo>
                        <a:pt x="324" y="218"/>
                        <a:pt x="324" y="218"/>
                        <a:pt x="324" y="218"/>
                      </a:cubicBezTo>
                      <a:cubicBezTo>
                        <a:pt x="362" y="218"/>
                        <a:pt x="362" y="218"/>
                        <a:pt x="362" y="218"/>
                      </a:cubicBezTo>
                      <a:cubicBezTo>
                        <a:pt x="362" y="194"/>
                        <a:pt x="362" y="194"/>
                        <a:pt x="362" y="194"/>
                      </a:cubicBezTo>
                      <a:cubicBezTo>
                        <a:pt x="166" y="194"/>
                        <a:pt x="166" y="194"/>
                        <a:pt x="166" y="194"/>
                      </a:cubicBezTo>
                      <a:cubicBezTo>
                        <a:pt x="147" y="194"/>
                        <a:pt x="147" y="194"/>
                        <a:pt x="147" y="194"/>
                      </a:cubicBezTo>
                      <a:cubicBezTo>
                        <a:pt x="147" y="218"/>
                        <a:pt x="147" y="218"/>
                        <a:pt x="147" y="218"/>
                      </a:cubicBezTo>
                      <a:cubicBezTo>
                        <a:pt x="221" y="218"/>
                        <a:pt x="221" y="218"/>
                        <a:pt x="221" y="218"/>
                      </a:cubicBezTo>
                      <a:cubicBezTo>
                        <a:pt x="272" y="218"/>
                        <a:pt x="272" y="218"/>
                        <a:pt x="272" y="218"/>
                      </a:cubicBezTo>
                      <a:cubicBezTo>
                        <a:pt x="272" y="233"/>
                        <a:pt x="272" y="233"/>
                        <a:pt x="272" y="233"/>
                      </a:cubicBezTo>
                      <a:lnTo>
                        <a:pt x="272" y="381"/>
                      </a:lnTo>
                      <a:close/>
                      <a:moveTo>
                        <a:pt x="0" y="294"/>
                      </a:moveTo>
                      <a:cubicBezTo>
                        <a:pt x="0" y="297"/>
                        <a:pt x="0" y="297"/>
                        <a:pt x="0" y="297"/>
                      </a:cubicBezTo>
                      <a:cubicBezTo>
                        <a:pt x="0" y="303"/>
                        <a:pt x="6" y="309"/>
                        <a:pt x="12" y="309"/>
                      </a:cubicBezTo>
                      <a:cubicBezTo>
                        <a:pt x="47" y="309"/>
                        <a:pt x="47" y="309"/>
                        <a:pt x="47" y="309"/>
                      </a:cubicBezTo>
                      <a:cubicBezTo>
                        <a:pt x="47" y="342"/>
                        <a:pt x="47" y="342"/>
                        <a:pt x="47" y="342"/>
                      </a:cubicBezTo>
                      <a:cubicBezTo>
                        <a:pt x="53" y="342"/>
                        <a:pt x="53" y="342"/>
                        <a:pt x="53" y="342"/>
                      </a:cubicBezTo>
                      <a:cubicBezTo>
                        <a:pt x="53" y="365"/>
                        <a:pt x="53" y="365"/>
                        <a:pt x="53" y="365"/>
                      </a:cubicBezTo>
                      <a:cubicBezTo>
                        <a:pt x="8" y="377"/>
                        <a:pt x="8" y="377"/>
                        <a:pt x="8" y="377"/>
                      </a:cubicBezTo>
                      <a:cubicBezTo>
                        <a:pt x="8" y="388"/>
                        <a:pt x="8" y="388"/>
                        <a:pt x="8" y="388"/>
                      </a:cubicBezTo>
                      <a:cubicBezTo>
                        <a:pt x="12" y="387"/>
                        <a:pt x="12" y="387"/>
                        <a:pt x="12" y="387"/>
                      </a:cubicBezTo>
                      <a:cubicBezTo>
                        <a:pt x="12" y="390"/>
                        <a:pt x="12" y="390"/>
                        <a:pt x="12" y="390"/>
                      </a:cubicBezTo>
                      <a:cubicBezTo>
                        <a:pt x="9" y="391"/>
                        <a:pt x="7" y="394"/>
                        <a:pt x="7" y="398"/>
                      </a:cubicBezTo>
                      <a:cubicBezTo>
                        <a:pt x="7" y="403"/>
                        <a:pt x="11" y="407"/>
                        <a:pt x="15" y="407"/>
                      </a:cubicBezTo>
                      <a:cubicBezTo>
                        <a:pt x="20" y="407"/>
                        <a:pt x="24" y="403"/>
                        <a:pt x="24" y="398"/>
                      </a:cubicBezTo>
                      <a:cubicBezTo>
                        <a:pt x="24" y="394"/>
                        <a:pt x="22" y="391"/>
                        <a:pt x="18" y="390"/>
                      </a:cubicBezTo>
                      <a:cubicBezTo>
                        <a:pt x="18" y="387"/>
                        <a:pt x="18" y="387"/>
                        <a:pt x="18" y="387"/>
                      </a:cubicBezTo>
                      <a:cubicBezTo>
                        <a:pt x="53" y="383"/>
                        <a:pt x="53" y="383"/>
                        <a:pt x="53" y="383"/>
                      </a:cubicBezTo>
                      <a:cubicBezTo>
                        <a:pt x="53" y="386"/>
                        <a:pt x="53" y="386"/>
                        <a:pt x="53" y="386"/>
                      </a:cubicBezTo>
                      <a:cubicBezTo>
                        <a:pt x="54" y="386"/>
                        <a:pt x="54" y="386"/>
                        <a:pt x="54" y="386"/>
                      </a:cubicBezTo>
                      <a:cubicBezTo>
                        <a:pt x="54" y="400"/>
                        <a:pt x="54" y="400"/>
                        <a:pt x="54" y="400"/>
                      </a:cubicBezTo>
                      <a:cubicBezTo>
                        <a:pt x="57" y="400"/>
                        <a:pt x="57" y="400"/>
                        <a:pt x="57" y="400"/>
                      </a:cubicBezTo>
                      <a:cubicBezTo>
                        <a:pt x="57" y="408"/>
                        <a:pt x="57" y="408"/>
                        <a:pt x="57" y="408"/>
                      </a:cubicBezTo>
                      <a:cubicBezTo>
                        <a:pt x="65" y="408"/>
                        <a:pt x="65" y="408"/>
                        <a:pt x="65" y="408"/>
                      </a:cubicBezTo>
                      <a:cubicBezTo>
                        <a:pt x="65" y="400"/>
                        <a:pt x="65" y="400"/>
                        <a:pt x="65" y="400"/>
                      </a:cubicBezTo>
                      <a:cubicBezTo>
                        <a:pt x="68" y="400"/>
                        <a:pt x="68" y="400"/>
                        <a:pt x="68" y="400"/>
                      </a:cubicBezTo>
                      <a:cubicBezTo>
                        <a:pt x="68" y="386"/>
                        <a:pt x="68" y="386"/>
                        <a:pt x="68" y="386"/>
                      </a:cubicBezTo>
                      <a:cubicBezTo>
                        <a:pt x="69" y="386"/>
                        <a:pt x="69" y="386"/>
                        <a:pt x="69" y="386"/>
                      </a:cubicBezTo>
                      <a:cubicBezTo>
                        <a:pt x="69" y="383"/>
                        <a:pt x="69" y="383"/>
                        <a:pt x="69" y="383"/>
                      </a:cubicBezTo>
                      <a:cubicBezTo>
                        <a:pt x="103" y="387"/>
                        <a:pt x="103" y="387"/>
                        <a:pt x="103" y="387"/>
                      </a:cubicBezTo>
                      <a:cubicBezTo>
                        <a:pt x="103" y="390"/>
                        <a:pt x="103" y="390"/>
                        <a:pt x="103" y="390"/>
                      </a:cubicBezTo>
                      <a:cubicBezTo>
                        <a:pt x="100" y="391"/>
                        <a:pt x="97" y="394"/>
                        <a:pt x="97" y="398"/>
                      </a:cubicBezTo>
                      <a:cubicBezTo>
                        <a:pt x="97" y="403"/>
                        <a:pt x="101" y="407"/>
                        <a:pt x="106" y="407"/>
                      </a:cubicBezTo>
                      <a:cubicBezTo>
                        <a:pt x="111" y="407"/>
                        <a:pt x="115" y="403"/>
                        <a:pt x="115" y="398"/>
                      </a:cubicBezTo>
                      <a:cubicBezTo>
                        <a:pt x="115" y="394"/>
                        <a:pt x="112" y="391"/>
                        <a:pt x="109" y="390"/>
                      </a:cubicBezTo>
                      <a:cubicBezTo>
                        <a:pt x="109" y="387"/>
                        <a:pt x="109" y="387"/>
                        <a:pt x="109" y="387"/>
                      </a:cubicBezTo>
                      <a:cubicBezTo>
                        <a:pt x="114" y="388"/>
                        <a:pt x="114" y="388"/>
                        <a:pt x="114" y="388"/>
                      </a:cubicBezTo>
                      <a:cubicBezTo>
                        <a:pt x="114" y="377"/>
                        <a:pt x="114" y="377"/>
                        <a:pt x="114" y="377"/>
                      </a:cubicBezTo>
                      <a:cubicBezTo>
                        <a:pt x="69" y="365"/>
                        <a:pt x="69" y="365"/>
                        <a:pt x="69" y="365"/>
                      </a:cubicBezTo>
                      <a:cubicBezTo>
                        <a:pt x="69" y="342"/>
                        <a:pt x="69" y="342"/>
                        <a:pt x="69" y="342"/>
                      </a:cubicBezTo>
                      <a:cubicBezTo>
                        <a:pt x="75" y="342"/>
                        <a:pt x="75" y="342"/>
                        <a:pt x="75" y="342"/>
                      </a:cubicBezTo>
                      <a:cubicBezTo>
                        <a:pt x="75" y="309"/>
                        <a:pt x="75" y="309"/>
                        <a:pt x="75" y="309"/>
                      </a:cubicBezTo>
                      <a:cubicBezTo>
                        <a:pt x="117" y="309"/>
                        <a:pt x="117" y="309"/>
                        <a:pt x="117" y="309"/>
                      </a:cubicBezTo>
                      <a:cubicBezTo>
                        <a:pt x="124" y="309"/>
                        <a:pt x="129" y="303"/>
                        <a:pt x="129" y="297"/>
                      </a:cubicBezTo>
                      <a:cubicBezTo>
                        <a:pt x="129" y="294"/>
                        <a:pt x="129" y="294"/>
                        <a:pt x="129" y="294"/>
                      </a:cubicBezTo>
                      <a:cubicBezTo>
                        <a:pt x="129" y="290"/>
                        <a:pt x="127" y="287"/>
                        <a:pt x="124" y="285"/>
                      </a:cubicBezTo>
                      <a:cubicBezTo>
                        <a:pt x="153" y="285"/>
                        <a:pt x="153" y="285"/>
                        <a:pt x="153" y="285"/>
                      </a:cubicBezTo>
                      <a:cubicBezTo>
                        <a:pt x="135" y="374"/>
                        <a:pt x="135" y="374"/>
                        <a:pt x="135" y="374"/>
                      </a:cubicBezTo>
                      <a:cubicBezTo>
                        <a:pt x="133" y="386"/>
                        <a:pt x="141" y="398"/>
                        <a:pt x="154" y="401"/>
                      </a:cubicBezTo>
                      <a:cubicBezTo>
                        <a:pt x="167" y="403"/>
                        <a:pt x="179" y="395"/>
                        <a:pt x="181" y="384"/>
                      </a:cubicBezTo>
                      <a:cubicBezTo>
                        <a:pt x="205" y="265"/>
                        <a:pt x="205" y="265"/>
                        <a:pt x="205" y="265"/>
                      </a:cubicBezTo>
                      <a:cubicBezTo>
                        <a:pt x="205" y="265"/>
                        <a:pt x="205" y="265"/>
                        <a:pt x="205" y="264"/>
                      </a:cubicBezTo>
                      <a:cubicBezTo>
                        <a:pt x="205" y="264"/>
                        <a:pt x="205" y="264"/>
                        <a:pt x="205" y="264"/>
                      </a:cubicBezTo>
                      <a:cubicBezTo>
                        <a:pt x="205" y="264"/>
                        <a:pt x="205" y="264"/>
                        <a:pt x="205" y="264"/>
                      </a:cubicBezTo>
                      <a:cubicBezTo>
                        <a:pt x="205" y="264"/>
                        <a:pt x="205" y="264"/>
                        <a:pt x="205" y="264"/>
                      </a:cubicBezTo>
                      <a:cubicBezTo>
                        <a:pt x="205" y="262"/>
                        <a:pt x="205" y="260"/>
                        <a:pt x="205" y="258"/>
                      </a:cubicBezTo>
                      <a:cubicBezTo>
                        <a:pt x="204" y="245"/>
                        <a:pt x="194" y="235"/>
                        <a:pt x="181" y="235"/>
                      </a:cubicBezTo>
                      <a:cubicBezTo>
                        <a:pt x="110" y="235"/>
                        <a:pt x="110" y="235"/>
                        <a:pt x="110" y="235"/>
                      </a:cubicBezTo>
                      <a:cubicBezTo>
                        <a:pt x="119" y="194"/>
                        <a:pt x="119" y="194"/>
                        <a:pt x="119" y="194"/>
                      </a:cubicBezTo>
                      <a:cubicBezTo>
                        <a:pt x="166" y="194"/>
                        <a:pt x="166" y="194"/>
                        <a:pt x="166" y="194"/>
                      </a:cubicBezTo>
                      <a:cubicBezTo>
                        <a:pt x="206" y="194"/>
                        <a:pt x="206" y="194"/>
                        <a:pt x="206" y="194"/>
                      </a:cubicBezTo>
                      <a:cubicBezTo>
                        <a:pt x="213" y="194"/>
                        <a:pt x="217" y="190"/>
                        <a:pt x="219" y="188"/>
                      </a:cubicBezTo>
                      <a:cubicBezTo>
                        <a:pt x="311" y="188"/>
                        <a:pt x="311" y="188"/>
                        <a:pt x="311" y="188"/>
                      </a:cubicBezTo>
                      <a:cubicBezTo>
                        <a:pt x="311" y="178"/>
                        <a:pt x="311" y="178"/>
                        <a:pt x="311" y="178"/>
                      </a:cubicBezTo>
                      <a:cubicBezTo>
                        <a:pt x="313" y="178"/>
                        <a:pt x="314" y="177"/>
                        <a:pt x="315" y="176"/>
                      </a:cubicBezTo>
                      <a:cubicBezTo>
                        <a:pt x="325" y="180"/>
                        <a:pt x="325" y="180"/>
                        <a:pt x="325" y="180"/>
                      </a:cubicBezTo>
                      <a:cubicBezTo>
                        <a:pt x="367" y="68"/>
                        <a:pt x="367" y="68"/>
                        <a:pt x="367" y="68"/>
                      </a:cubicBezTo>
                      <a:cubicBezTo>
                        <a:pt x="353" y="63"/>
                        <a:pt x="353" y="63"/>
                        <a:pt x="353" y="63"/>
                      </a:cubicBezTo>
                      <a:cubicBezTo>
                        <a:pt x="312" y="171"/>
                        <a:pt x="312" y="171"/>
                        <a:pt x="312" y="171"/>
                      </a:cubicBezTo>
                      <a:cubicBezTo>
                        <a:pt x="312" y="171"/>
                        <a:pt x="311" y="170"/>
                        <a:pt x="311" y="170"/>
                      </a:cubicBezTo>
                      <a:cubicBezTo>
                        <a:pt x="309" y="170"/>
                        <a:pt x="307" y="172"/>
                        <a:pt x="307" y="174"/>
                      </a:cubicBezTo>
                      <a:cubicBezTo>
                        <a:pt x="307" y="174"/>
                        <a:pt x="225" y="174"/>
                        <a:pt x="225" y="174"/>
                      </a:cubicBezTo>
                      <a:cubicBezTo>
                        <a:pt x="225" y="163"/>
                        <a:pt x="217" y="154"/>
                        <a:pt x="206" y="154"/>
                      </a:cubicBezTo>
                      <a:cubicBezTo>
                        <a:pt x="127" y="154"/>
                        <a:pt x="127" y="154"/>
                        <a:pt x="127" y="154"/>
                      </a:cubicBezTo>
                      <a:cubicBezTo>
                        <a:pt x="132" y="132"/>
                        <a:pt x="132" y="132"/>
                        <a:pt x="132" y="132"/>
                      </a:cubicBezTo>
                      <a:cubicBezTo>
                        <a:pt x="136" y="112"/>
                        <a:pt x="124" y="93"/>
                        <a:pt x="104" y="89"/>
                      </a:cubicBezTo>
                      <a:cubicBezTo>
                        <a:pt x="92" y="86"/>
                        <a:pt x="92" y="86"/>
                        <a:pt x="92" y="86"/>
                      </a:cubicBezTo>
                      <a:cubicBezTo>
                        <a:pt x="73" y="82"/>
                        <a:pt x="53" y="95"/>
                        <a:pt x="49" y="114"/>
                      </a:cubicBezTo>
                      <a:cubicBezTo>
                        <a:pt x="38" y="168"/>
                        <a:pt x="38" y="168"/>
                        <a:pt x="38" y="168"/>
                      </a:cubicBezTo>
                      <a:cubicBezTo>
                        <a:pt x="35" y="183"/>
                        <a:pt x="35" y="183"/>
                        <a:pt x="35" y="183"/>
                      </a:cubicBezTo>
                      <a:cubicBezTo>
                        <a:pt x="35" y="168"/>
                        <a:pt x="35" y="168"/>
                        <a:pt x="35" y="168"/>
                      </a:cubicBezTo>
                      <a:cubicBezTo>
                        <a:pt x="35" y="145"/>
                        <a:pt x="35" y="145"/>
                        <a:pt x="35" y="145"/>
                      </a:cubicBezTo>
                      <a:cubicBezTo>
                        <a:pt x="35" y="138"/>
                        <a:pt x="29" y="133"/>
                        <a:pt x="23" y="133"/>
                      </a:cubicBezTo>
                      <a:cubicBezTo>
                        <a:pt x="14" y="133"/>
                        <a:pt x="14" y="133"/>
                        <a:pt x="14" y="133"/>
                      </a:cubicBezTo>
                      <a:cubicBezTo>
                        <a:pt x="7" y="133"/>
                        <a:pt x="2" y="138"/>
                        <a:pt x="2" y="145"/>
                      </a:cubicBezTo>
                      <a:cubicBezTo>
                        <a:pt x="2" y="170"/>
                        <a:pt x="2" y="170"/>
                        <a:pt x="2" y="170"/>
                      </a:cubicBezTo>
                      <a:cubicBezTo>
                        <a:pt x="2" y="230"/>
                        <a:pt x="2" y="230"/>
                        <a:pt x="2" y="230"/>
                      </a:cubicBezTo>
                      <a:cubicBezTo>
                        <a:pt x="2" y="237"/>
                        <a:pt x="6" y="242"/>
                        <a:pt x="12" y="242"/>
                      </a:cubicBezTo>
                      <a:cubicBezTo>
                        <a:pt x="12" y="282"/>
                        <a:pt x="12" y="282"/>
                        <a:pt x="12" y="282"/>
                      </a:cubicBezTo>
                      <a:cubicBezTo>
                        <a:pt x="12" y="282"/>
                        <a:pt x="12" y="282"/>
                        <a:pt x="12" y="282"/>
                      </a:cubicBezTo>
                      <a:cubicBezTo>
                        <a:pt x="6" y="282"/>
                        <a:pt x="0" y="288"/>
                        <a:pt x="0" y="294"/>
                      </a:cubicBezTo>
                      <a:close/>
                      <a:moveTo>
                        <a:pt x="24" y="272"/>
                      </a:moveTo>
                      <a:cubicBezTo>
                        <a:pt x="27" y="276"/>
                        <a:pt x="30" y="280"/>
                        <a:pt x="35" y="282"/>
                      </a:cubicBezTo>
                      <a:cubicBezTo>
                        <a:pt x="24" y="282"/>
                        <a:pt x="24" y="282"/>
                        <a:pt x="24" y="282"/>
                      </a:cubicBezTo>
                      <a:lnTo>
                        <a:pt x="24" y="2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51363" tIns="25686" rIns="51363" bIns="25686" anchor="ctr"/>
                <a:lstStyle/>
                <a:p>
                  <a:pPr marL="0" marR="0" lvl="0" indent="0" defTabSz="51401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ＭＳ Ｐゴシック" charset="0"/>
                    <a:sym typeface="Arial" pitchFamily="34" charset="0"/>
                  </a:endParaRPr>
                </a:p>
              </p:txBody>
            </p:sp>
          </p:grpSp>
          <p:sp>
            <p:nvSpPr>
              <p:cNvPr id="394" name="TextBox 393"/>
              <p:cNvSpPr txBox="1"/>
              <p:nvPr/>
            </p:nvSpPr>
            <p:spPr>
              <a:xfrm>
                <a:off x="5494119" y="2054725"/>
                <a:ext cx="426956" cy="220599"/>
              </a:xfrm>
              <a:prstGeom prst="rect">
                <a:avLst/>
              </a:prstGeom>
              <a:noFill/>
            </p:spPr>
            <p:txBody>
              <a:bodyPr lIns="121846" tIns="60922" rIns="121846" bIns="60922">
                <a:spAutoFit/>
              </a:bodyPr>
              <a:lstStyle/>
              <a:p>
                <a:pPr marL="0" marR="0" lvl="0" indent="0" algn="ctr" defTabSz="608962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rPr>
                  <a:t>Site 2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Arial"/>
                  <a:ea typeface="MS PGothic" charset="0"/>
                  <a:cs typeface="MS PGothic" charset="0"/>
                </a:endParaRPr>
              </a:p>
            </p:txBody>
          </p:sp>
        </p:grpSp>
        <p:pic>
          <p:nvPicPr>
            <p:cNvPr id="783" name="Picture 78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561" y="2296633"/>
              <a:ext cx="534134" cy="21031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6133865" y="971550"/>
            <a:ext cx="2892002" cy="3789446"/>
            <a:chOff x="6133865" y="971550"/>
            <a:chExt cx="2892002" cy="3789446"/>
          </a:xfrm>
        </p:grpSpPr>
        <p:grpSp>
          <p:nvGrpSpPr>
            <p:cNvPr id="3" name="Group 2"/>
            <p:cNvGrpSpPr/>
            <p:nvPr/>
          </p:nvGrpSpPr>
          <p:grpSpPr>
            <a:xfrm>
              <a:off x="6133865" y="971550"/>
              <a:ext cx="2892002" cy="3789446"/>
              <a:chOff x="6282311" y="1234864"/>
              <a:chExt cx="2892002" cy="3789446"/>
            </a:xfrm>
          </p:grpSpPr>
          <p:sp>
            <p:nvSpPr>
              <p:cNvPr id="395" name="Rounded Rectangle 394"/>
              <p:cNvSpPr/>
              <p:nvPr/>
            </p:nvSpPr>
            <p:spPr>
              <a:xfrm>
                <a:off x="6282311" y="1234864"/>
                <a:ext cx="2892002" cy="3789446"/>
              </a:xfrm>
              <a:prstGeom prst="roundRect">
                <a:avLst>
                  <a:gd name="adj" fmla="val 4998"/>
                </a:avLst>
              </a:prstGeom>
              <a:gradFill>
                <a:gsLst>
                  <a:gs pos="0">
                    <a:srgbClr val="214794">
                      <a:lumMod val="0"/>
                      <a:lumOff val="100000"/>
                      <a:alpha val="39000"/>
                    </a:srgbClr>
                  </a:gs>
                  <a:gs pos="74000">
                    <a:srgbClr val="214794">
                      <a:lumMod val="45000"/>
                      <a:lumOff val="55000"/>
                    </a:srgbClr>
                  </a:gs>
                  <a:gs pos="83000">
                    <a:srgbClr val="214794">
                      <a:lumMod val="45000"/>
                      <a:lumOff val="55000"/>
                    </a:srgbClr>
                  </a:gs>
                  <a:gs pos="100000">
                    <a:srgbClr val="214794">
                      <a:lumMod val="30000"/>
                      <a:lumOff val="70000"/>
                    </a:srgbClr>
                  </a:gs>
                </a:gsLst>
                <a:lin ang="5400000" scaled="1"/>
              </a:gradFill>
              <a:ln w="6350" cap="flat" cmpd="sng" algn="ctr">
                <a:solidFill>
                  <a:srgbClr val="67676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TextBox 652"/>
              <p:cNvSpPr txBox="1"/>
              <p:nvPr/>
            </p:nvSpPr>
            <p:spPr>
              <a:xfrm>
                <a:off x="6528688" y="1334945"/>
                <a:ext cx="2293410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600" dirty="0" smtClean="0">
                    <a:solidFill>
                      <a:srgbClr val="373752"/>
                    </a:solidFill>
                    <a:latin typeface="Arial"/>
                    <a:ea typeface="Apple LiGothic Medium"/>
                    <a:cs typeface="Apple LiGothic Medium"/>
                  </a:rPr>
                  <a:t>Full Layer 2 and Layer 3 Extension</a:t>
                </a:r>
              </a:p>
            </p:txBody>
          </p:sp>
          <p:sp>
            <p:nvSpPr>
              <p:cNvPr id="654" name="TextBox 653"/>
              <p:cNvSpPr txBox="1"/>
              <p:nvPr/>
            </p:nvSpPr>
            <p:spPr>
              <a:xfrm>
                <a:off x="6403858" y="3295171"/>
                <a:ext cx="2543070" cy="172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spcBef>
                    <a:spcPts val="600"/>
                  </a:spcBef>
                  <a:buFont typeface="Wingdings" charset="2"/>
                  <a:buChar char="§"/>
                </a:pPr>
                <a:r>
                  <a:rPr lang="en-US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Interconnecting separate sites for fault containment and scalability reasons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ts val="600"/>
                  </a:spcBef>
                  <a:buFont typeface="Wingdings" charset="2"/>
                  <a:buChar char="§"/>
                </a:pPr>
                <a:r>
                  <a:rPr lang="en-US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Layer 2 domains stretched across Sites (</a:t>
                </a:r>
                <a:r>
                  <a:rPr lang="en-US" sz="1200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Support for ‘hot’ VM migration)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ts val="600"/>
                  </a:spcBef>
                  <a:buFont typeface="Wingdings" charset="2"/>
                  <a:buChar char="§"/>
                </a:pPr>
                <a:r>
                  <a:rPr lang="en-US" b="1" dirty="0" smtClean="0">
                    <a:solidFill>
                      <a:srgbClr val="676767">
                        <a:lumMod val="50000"/>
                      </a:srgbClr>
                    </a:solidFill>
                    <a:latin typeface="Arial"/>
                    <a:ea typeface="Apple LiGothic Medium"/>
                    <a:cs typeface="Apple LiGothic Medium"/>
                  </a:rPr>
                  <a:t>Layer 2 flooding across sites</a:t>
                </a:r>
              </a:p>
            </p:txBody>
          </p:sp>
          <p:grpSp>
            <p:nvGrpSpPr>
              <p:cNvPr id="655" name="Group 654"/>
              <p:cNvGrpSpPr/>
              <p:nvPr/>
            </p:nvGrpSpPr>
            <p:grpSpPr>
              <a:xfrm>
                <a:off x="6316406" y="2116662"/>
                <a:ext cx="2737943" cy="998791"/>
                <a:chOff x="6087507" y="1898763"/>
                <a:chExt cx="3010853" cy="975104"/>
              </a:xfrm>
            </p:grpSpPr>
            <p:grpSp>
              <p:nvGrpSpPr>
                <p:cNvPr id="656" name="Group 655"/>
                <p:cNvGrpSpPr/>
                <p:nvPr/>
              </p:nvGrpSpPr>
              <p:grpSpPr>
                <a:xfrm>
                  <a:off x="6183676" y="1898763"/>
                  <a:ext cx="2796555" cy="975104"/>
                  <a:chOff x="103923" y="1467229"/>
                  <a:chExt cx="3528866" cy="1146175"/>
                </a:xfrm>
              </p:grpSpPr>
              <p:sp>
                <p:nvSpPr>
                  <p:cNvPr id="661" name="Rounded 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325933" y="1793231"/>
                    <a:ext cx="1306856" cy="806573"/>
                  </a:xfrm>
                  <a:prstGeom prst="roundRect">
                    <a:avLst>
                      <a:gd name="adj" fmla="val 4898"/>
                    </a:avLst>
                  </a:prstGeom>
                  <a:solidFill>
                    <a:srgbClr val="E7E7E8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marL="0" marR="0" lvl="0" indent="0" defTabSz="45559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Apple LiGothic Medium" charset="0"/>
                    </a:endParaRPr>
                  </a:p>
                </p:txBody>
              </p:sp>
              <p:sp>
                <p:nvSpPr>
                  <p:cNvPr id="662" name="Rounded 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103923" y="1791494"/>
                    <a:ext cx="1268398" cy="821910"/>
                  </a:xfrm>
                  <a:prstGeom prst="roundRect">
                    <a:avLst>
                      <a:gd name="adj" fmla="val 4898"/>
                    </a:avLst>
                  </a:prstGeom>
                  <a:solidFill>
                    <a:srgbClr val="E7E7E8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marL="0" marR="0" lvl="0" indent="0" defTabSz="45559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Apple LiGothic Medium" charset="0"/>
                    </a:endParaRPr>
                  </a:p>
                </p:txBody>
              </p:sp>
              <p:pic>
                <p:nvPicPr>
                  <p:cNvPr id="663" name="Picture 126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171" y="1891183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4" name="Picture 127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1085" y="1893275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5" name="Picture 128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3998" y="1893275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6" name="Picture 129" descr="Cortina8Front.pn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6912" y="1891183"/>
                    <a:ext cx="143149" cy="147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7" name="Picture 130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8978" y="2271117"/>
                    <a:ext cx="179470" cy="28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8" name="Picture 131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2662" y="2271813"/>
                    <a:ext cx="180183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9" name="Picture 132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77059" y="2271117"/>
                    <a:ext cx="180182" cy="28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70" name="Picture 133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1455" y="2271813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671" name="Straight Connector 670"/>
                  <p:cNvCxnSpPr>
                    <a:endCxn id="663" idx="2"/>
                  </p:cNvCxnSpPr>
                  <p:nvPr/>
                </p:nvCxnSpPr>
                <p:spPr>
                  <a:xfrm flipV="1">
                    <a:off x="249919" y="2038277"/>
                    <a:ext cx="179470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F818C"/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2" name="Straight Connector 671"/>
                  <p:cNvCxnSpPr>
                    <a:endCxn id="664" idx="2"/>
                  </p:cNvCxnSpPr>
                  <p:nvPr/>
                </p:nvCxnSpPr>
                <p:spPr>
                  <a:xfrm flipV="1">
                    <a:off x="249919" y="2040368"/>
                    <a:ext cx="402384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3" name="Straight Connector 672"/>
                  <p:cNvCxnSpPr>
                    <a:endCxn id="665" idx="2"/>
                  </p:cNvCxnSpPr>
                  <p:nvPr/>
                </p:nvCxnSpPr>
                <p:spPr>
                  <a:xfrm flipV="1">
                    <a:off x="249920" y="2040368"/>
                    <a:ext cx="625297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4" name="Straight Connector 673"/>
                  <p:cNvCxnSpPr>
                    <a:endCxn id="666" idx="2"/>
                  </p:cNvCxnSpPr>
                  <p:nvPr/>
                </p:nvCxnSpPr>
                <p:spPr>
                  <a:xfrm flipV="1">
                    <a:off x="249920" y="2038277"/>
                    <a:ext cx="848210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5" name="Straight Connector 674"/>
                  <p:cNvCxnSpPr>
                    <a:endCxn id="663" idx="2"/>
                  </p:cNvCxnSpPr>
                  <p:nvPr/>
                </p:nvCxnSpPr>
                <p:spPr>
                  <a:xfrm flipH="1" flipV="1">
                    <a:off x="429390" y="2038277"/>
                    <a:ext cx="24927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6" name="Straight Connector 675"/>
                  <p:cNvCxnSpPr>
                    <a:endCxn id="664" idx="2"/>
                  </p:cNvCxnSpPr>
                  <p:nvPr/>
                </p:nvCxnSpPr>
                <p:spPr>
                  <a:xfrm flipV="1">
                    <a:off x="454316" y="2040368"/>
                    <a:ext cx="197987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7" name="Straight Connector 676"/>
                  <p:cNvCxnSpPr>
                    <a:endCxn id="665" idx="2"/>
                  </p:cNvCxnSpPr>
                  <p:nvPr/>
                </p:nvCxnSpPr>
                <p:spPr>
                  <a:xfrm flipV="1">
                    <a:off x="454316" y="2040368"/>
                    <a:ext cx="420900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8" name="Straight Connector 677"/>
                  <p:cNvCxnSpPr>
                    <a:endCxn id="666" idx="2"/>
                  </p:cNvCxnSpPr>
                  <p:nvPr/>
                </p:nvCxnSpPr>
                <p:spPr>
                  <a:xfrm flipV="1">
                    <a:off x="454316" y="2038277"/>
                    <a:ext cx="643813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79" name="Straight Connector 678"/>
                  <p:cNvCxnSpPr>
                    <a:stCxn id="667" idx="0"/>
                    <a:endCxn id="663" idx="2"/>
                  </p:cNvCxnSpPr>
                  <p:nvPr/>
                </p:nvCxnSpPr>
                <p:spPr>
                  <a:xfrm flipH="1" flipV="1">
                    <a:off x="429390" y="2038277"/>
                    <a:ext cx="229323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0" name="Straight Connector 679"/>
                  <p:cNvCxnSpPr>
                    <a:stCxn id="667" idx="0"/>
                    <a:endCxn id="664" idx="2"/>
                  </p:cNvCxnSpPr>
                  <p:nvPr/>
                </p:nvCxnSpPr>
                <p:spPr>
                  <a:xfrm flipH="1" flipV="1">
                    <a:off x="652304" y="2040368"/>
                    <a:ext cx="6409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1" name="Straight Connector 680"/>
                  <p:cNvCxnSpPr>
                    <a:stCxn id="668" idx="0"/>
                    <a:endCxn id="664" idx="2"/>
                  </p:cNvCxnSpPr>
                  <p:nvPr/>
                </p:nvCxnSpPr>
                <p:spPr>
                  <a:xfrm flipH="1" flipV="1">
                    <a:off x="652303" y="2040368"/>
                    <a:ext cx="210806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2" name="Straight Connector 681"/>
                  <p:cNvCxnSpPr>
                    <a:stCxn id="669" idx="0"/>
                    <a:endCxn id="664" idx="2"/>
                  </p:cNvCxnSpPr>
                  <p:nvPr/>
                </p:nvCxnSpPr>
                <p:spPr>
                  <a:xfrm flipH="1" flipV="1">
                    <a:off x="652304" y="2040368"/>
                    <a:ext cx="414491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3" name="Straight Connector 682"/>
                  <p:cNvCxnSpPr>
                    <a:stCxn id="670" idx="0"/>
                    <a:endCxn id="664" idx="2"/>
                  </p:cNvCxnSpPr>
                  <p:nvPr/>
                </p:nvCxnSpPr>
                <p:spPr>
                  <a:xfrm flipH="1" flipV="1">
                    <a:off x="652303" y="2040368"/>
                    <a:ext cx="618887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4" name="Straight Connector 683"/>
                  <p:cNvCxnSpPr>
                    <a:stCxn id="668" idx="0"/>
                    <a:endCxn id="663" idx="2"/>
                  </p:cNvCxnSpPr>
                  <p:nvPr/>
                </p:nvCxnSpPr>
                <p:spPr>
                  <a:xfrm flipH="1" flipV="1">
                    <a:off x="429390" y="2038277"/>
                    <a:ext cx="43372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5" name="Straight Connector 684"/>
                  <p:cNvCxnSpPr>
                    <a:stCxn id="667" idx="0"/>
                    <a:endCxn id="665" idx="2"/>
                  </p:cNvCxnSpPr>
                  <p:nvPr/>
                </p:nvCxnSpPr>
                <p:spPr>
                  <a:xfrm flipV="1">
                    <a:off x="658713" y="2040368"/>
                    <a:ext cx="216504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6" name="Straight Connector 685"/>
                  <p:cNvCxnSpPr>
                    <a:stCxn id="667" idx="0"/>
                    <a:endCxn id="666" idx="2"/>
                  </p:cNvCxnSpPr>
                  <p:nvPr/>
                </p:nvCxnSpPr>
                <p:spPr>
                  <a:xfrm flipV="1">
                    <a:off x="658713" y="2038277"/>
                    <a:ext cx="439417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7" name="Straight Connector 686"/>
                  <p:cNvCxnSpPr>
                    <a:stCxn id="669" idx="0"/>
                    <a:endCxn id="663" idx="2"/>
                  </p:cNvCxnSpPr>
                  <p:nvPr/>
                </p:nvCxnSpPr>
                <p:spPr>
                  <a:xfrm flipH="1" flipV="1">
                    <a:off x="429390" y="2038277"/>
                    <a:ext cx="637404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8" name="Straight Connector 687"/>
                  <p:cNvCxnSpPr>
                    <a:stCxn id="670" idx="0"/>
                    <a:endCxn id="665" idx="2"/>
                  </p:cNvCxnSpPr>
                  <p:nvPr/>
                </p:nvCxnSpPr>
                <p:spPr>
                  <a:xfrm flipH="1" flipV="1">
                    <a:off x="875216" y="2040368"/>
                    <a:ext cx="395974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89" name="Straight Connector 688"/>
                  <p:cNvCxnSpPr>
                    <a:stCxn id="670" idx="0"/>
                    <a:endCxn id="666" idx="2"/>
                  </p:cNvCxnSpPr>
                  <p:nvPr/>
                </p:nvCxnSpPr>
                <p:spPr>
                  <a:xfrm flipH="1" flipV="1">
                    <a:off x="1098130" y="2038277"/>
                    <a:ext cx="17306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90" name="Straight Connector 689"/>
                  <p:cNvCxnSpPr>
                    <a:stCxn id="670" idx="0"/>
                    <a:endCxn id="663" idx="2"/>
                  </p:cNvCxnSpPr>
                  <p:nvPr/>
                </p:nvCxnSpPr>
                <p:spPr>
                  <a:xfrm flipH="1" flipV="1">
                    <a:off x="429390" y="2038277"/>
                    <a:ext cx="84180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91" name="Straight Connector 690"/>
                  <p:cNvCxnSpPr>
                    <a:stCxn id="668" idx="0"/>
                    <a:endCxn id="665" idx="2"/>
                  </p:cNvCxnSpPr>
                  <p:nvPr/>
                </p:nvCxnSpPr>
                <p:spPr>
                  <a:xfrm flipV="1">
                    <a:off x="863110" y="2040368"/>
                    <a:ext cx="12107" cy="23144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92" name="Straight Connector 691"/>
                  <p:cNvCxnSpPr>
                    <a:stCxn id="668" idx="0"/>
                    <a:endCxn id="666" idx="2"/>
                  </p:cNvCxnSpPr>
                  <p:nvPr/>
                </p:nvCxnSpPr>
                <p:spPr>
                  <a:xfrm flipV="1">
                    <a:off x="863110" y="2038277"/>
                    <a:ext cx="235020" cy="23353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93" name="Straight Connector 692"/>
                  <p:cNvCxnSpPr>
                    <a:stCxn id="669" idx="0"/>
                    <a:endCxn id="665" idx="2"/>
                  </p:cNvCxnSpPr>
                  <p:nvPr/>
                </p:nvCxnSpPr>
                <p:spPr>
                  <a:xfrm flipH="1" flipV="1">
                    <a:off x="875216" y="2040368"/>
                    <a:ext cx="191577" cy="23074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94" name="Straight Connector 693"/>
                  <p:cNvCxnSpPr>
                    <a:stCxn id="669" idx="0"/>
                    <a:endCxn id="666" idx="2"/>
                  </p:cNvCxnSpPr>
                  <p:nvPr/>
                </p:nvCxnSpPr>
                <p:spPr>
                  <a:xfrm flipV="1">
                    <a:off x="1066794" y="2038277"/>
                    <a:ext cx="31336" cy="2328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pic>
                <p:nvPicPr>
                  <p:cNvPr id="695" name="Picture 158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581" y="2267631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96" name="Picture 159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9472" y="2269722"/>
                    <a:ext cx="179470" cy="28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97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2431337" y="1886304"/>
                    <a:ext cx="1111717" cy="409212"/>
                    <a:chOff x="3980503" y="2090050"/>
                    <a:chExt cx="4559300" cy="2260600"/>
                  </a:xfrm>
                </p:grpSpPr>
                <p:pic>
                  <p:nvPicPr>
                    <p:cNvPr id="747" name="Picture 210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25003" y="2090050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48" name="Picture 211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9403" y="2103166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49" name="Picture 212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53803" y="2103166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50" name="Picture 213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68203" y="2090050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51" name="Picture 214" descr="ToR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8603" y="4192646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52" name="Picture 215" descr="ToR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26803" y="4195448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53" name="Picture 216" descr="ToR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965003" y="4192646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54" name="Picture 217" descr="ToR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03203" y="4195448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755" name="Straight Connector 754"/>
                    <p:cNvCxnSpPr>
                      <a:endCxn id="747" idx="2"/>
                    </p:cNvCxnSpPr>
                    <p:nvPr/>
                  </p:nvCxnSpPr>
                  <p:spPr>
                    <a:xfrm flipV="1">
                      <a:off x="3980503" y="2902633"/>
                      <a:ext cx="738950" cy="12862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6" name="Straight Connector 755"/>
                    <p:cNvCxnSpPr>
                      <a:endCxn id="748" idx="2"/>
                    </p:cNvCxnSpPr>
                    <p:nvPr/>
                  </p:nvCxnSpPr>
                  <p:spPr>
                    <a:xfrm flipV="1">
                      <a:off x="3980503" y="2914187"/>
                      <a:ext cx="1653148" cy="127471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7" name="Straight Connector 756"/>
                    <p:cNvCxnSpPr>
                      <a:endCxn id="749" idx="2"/>
                    </p:cNvCxnSpPr>
                    <p:nvPr/>
                  </p:nvCxnSpPr>
                  <p:spPr>
                    <a:xfrm flipV="1">
                      <a:off x="3980503" y="2914187"/>
                      <a:ext cx="2567344" cy="127471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8" name="Straight Connector 757"/>
                    <p:cNvCxnSpPr>
                      <a:endCxn id="750" idx="2"/>
                    </p:cNvCxnSpPr>
                    <p:nvPr/>
                  </p:nvCxnSpPr>
                  <p:spPr>
                    <a:xfrm flipV="1">
                      <a:off x="3980503" y="2902633"/>
                      <a:ext cx="3481542" cy="12862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9" name="Straight Connector 758"/>
                    <p:cNvCxnSpPr>
                      <a:endCxn id="747" idx="2"/>
                    </p:cNvCxnSpPr>
                    <p:nvPr/>
                  </p:nvCxnSpPr>
                  <p:spPr>
                    <a:xfrm flipH="1" flipV="1">
                      <a:off x="4719453" y="2902633"/>
                      <a:ext cx="99306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0" name="Straight Connector 759"/>
                    <p:cNvCxnSpPr>
                      <a:endCxn id="748" idx="2"/>
                    </p:cNvCxnSpPr>
                    <p:nvPr/>
                  </p:nvCxnSpPr>
                  <p:spPr>
                    <a:xfrm flipV="1">
                      <a:off x="4818759" y="2914187"/>
                      <a:ext cx="814892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1" name="Straight Connector 760"/>
                    <p:cNvCxnSpPr>
                      <a:endCxn id="749" idx="2"/>
                    </p:cNvCxnSpPr>
                    <p:nvPr/>
                  </p:nvCxnSpPr>
                  <p:spPr>
                    <a:xfrm flipV="1">
                      <a:off x="4818759" y="2914187"/>
                      <a:ext cx="1729088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2" name="Straight Connector 761"/>
                    <p:cNvCxnSpPr>
                      <a:endCxn id="750" idx="2"/>
                    </p:cNvCxnSpPr>
                    <p:nvPr/>
                  </p:nvCxnSpPr>
                  <p:spPr>
                    <a:xfrm flipV="1">
                      <a:off x="4818759" y="2902633"/>
                      <a:ext cx="2643286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3" name="Straight Connector 762"/>
                    <p:cNvCxnSpPr>
                      <a:stCxn id="751" idx="0"/>
                      <a:endCxn id="747" idx="2"/>
                    </p:cNvCxnSpPr>
                    <p:nvPr/>
                  </p:nvCxnSpPr>
                  <p:spPr>
                    <a:xfrm flipH="1" flipV="1">
                      <a:off x="4719453" y="2902633"/>
                      <a:ext cx="937564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4" name="Straight Connector 763"/>
                    <p:cNvCxnSpPr>
                      <a:stCxn id="751" idx="0"/>
                      <a:endCxn id="748" idx="2"/>
                    </p:cNvCxnSpPr>
                    <p:nvPr/>
                  </p:nvCxnSpPr>
                  <p:spPr>
                    <a:xfrm flipH="1" flipV="1">
                      <a:off x="5633651" y="2914187"/>
                      <a:ext cx="23366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5" name="Straight Connector 764"/>
                    <p:cNvCxnSpPr>
                      <a:stCxn id="752" idx="0"/>
                      <a:endCxn id="748" idx="2"/>
                    </p:cNvCxnSpPr>
                    <p:nvPr/>
                  </p:nvCxnSpPr>
                  <p:spPr>
                    <a:xfrm flipH="1" flipV="1">
                      <a:off x="5633651" y="2914187"/>
                      <a:ext cx="861622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6" name="Straight Connector 765"/>
                    <p:cNvCxnSpPr>
                      <a:stCxn id="753" idx="0"/>
                      <a:endCxn id="748" idx="2"/>
                    </p:cNvCxnSpPr>
                    <p:nvPr/>
                  </p:nvCxnSpPr>
                  <p:spPr>
                    <a:xfrm flipH="1" flipV="1">
                      <a:off x="5633651" y="2914187"/>
                      <a:ext cx="1699880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7" name="Straight Connector 766"/>
                    <p:cNvCxnSpPr>
                      <a:stCxn id="754" idx="0"/>
                      <a:endCxn id="748" idx="2"/>
                    </p:cNvCxnSpPr>
                    <p:nvPr/>
                  </p:nvCxnSpPr>
                  <p:spPr>
                    <a:xfrm flipH="1" flipV="1">
                      <a:off x="5633651" y="2914187"/>
                      <a:ext cx="2538136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8" name="Straight Connector 767"/>
                    <p:cNvCxnSpPr>
                      <a:stCxn id="752" idx="0"/>
                      <a:endCxn id="747" idx="2"/>
                    </p:cNvCxnSpPr>
                    <p:nvPr/>
                  </p:nvCxnSpPr>
                  <p:spPr>
                    <a:xfrm flipH="1" flipV="1">
                      <a:off x="4719453" y="2902633"/>
                      <a:ext cx="1775820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69" name="Straight Connector 768"/>
                    <p:cNvCxnSpPr>
                      <a:stCxn id="751" idx="0"/>
                      <a:endCxn id="749" idx="2"/>
                    </p:cNvCxnSpPr>
                    <p:nvPr/>
                  </p:nvCxnSpPr>
                  <p:spPr>
                    <a:xfrm flipV="1">
                      <a:off x="5657017" y="2914187"/>
                      <a:ext cx="890830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0" name="Straight Connector 769"/>
                    <p:cNvCxnSpPr>
                      <a:stCxn id="751" idx="0"/>
                      <a:endCxn id="750" idx="2"/>
                    </p:cNvCxnSpPr>
                    <p:nvPr/>
                  </p:nvCxnSpPr>
                  <p:spPr>
                    <a:xfrm flipV="1">
                      <a:off x="5657017" y="2902633"/>
                      <a:ext cx="1805028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1" name="Straight Connector 770"/>
                    <p:cNvCxnSpPr>
                      <a:stCxn id="753" idx="0"/>
                      <a:endCxn id="747" idx="2"/>
                    </p:cNvCxnSpPr>
                    <p:nvPr/>
                  </p:nvCxnSpPr>
                  <p:spPr>
                    <a:xfrm flipH="1" flipV="1">
                      <a:off x="4719453" y="2902633"/>
                      <a:ext cx="2614078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2" name="Straight Connector 771"/>
                    <p:cNvCxnSpPr>
                      <a:stCxn id="754" idx="0"/>
                      <a:endCxn id="749" idx="2"/>
                    </p:cNvCxnSpPr>
                    <p:nvPr/>
                  </p:nvCxnSpPr>
                  <p:spPr>
                    <a:xfrm flipH="1" flipV="1">
                      <a:off x="6547847" y="2914187"/>
                      <a:ext cx="1623941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3" name="Straight Connector 772"/>
                    <p:cNvCxnSpPr>
                      <a:stCxn id="754" idx="0"/>
                      <a:endCxn id="750" idx="2"/>
                    </p:cNvCxnSpPr>
                    <p:nvPr/>
                  </p:nvCxnSpPr>
                  <p:spPr>
                    <a:xfrm flipH="1" flipV="1">
                      <a:off x="7462045" y="2902633"/>
                      <a:ext cx="709743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4" name="Straight Connector 773"/>
                    <p:cNvCxnSpPr>
                      <a:stCxn id="754" idx="0"/>
                      <a:endCxn id="747" idx="2"/>
                    </p:cNvCxnSpPr>
                    <p:nvPr/>
                  </p:nvCxnSpPr>
                  <p:spPr>
                    <a:xfrm flipH="1" flipV="1">
                      <a:off x="4719453" y="2902633"/>
                      <a:ext cx="3452334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5" name="Straight Connector 774"/>
                    <p:cNvCxnSpPr>
                      <a:stCxn id="752" idx="0"/>
                      <a:endCxn id="749" idx="2"/>
                    </p:cNvCxnSpPr>
                    <p:nvPr/>
                  </p:nvCxnSpPr>
                  <p:spPr>
                    <a:xfrm flipV="1">
                      <a:off x="6495273" y="2914187"/>
                      <a:ext cx="52574" cy="12824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6" name="Straight Connector 775"/>
                    <p:cNvCxnSpPr>
                      <a:stCxn id="752" idx="0"/>
                      <a:endCxn id="750" idx="2"/>
                    </p:cNvCxnSpPr>
                    <p:nvPr/>
                  </p:nvCxnSpPr>
                  <p:spPr>
                    <a:xfrm flipV="1">
                      <a:off x="6495273" y="2902633"/>
                      <a:ext cx="966771" cy="129397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7" name="Straight Connector 776"/>
                    <p:cNvCxnSpPr>
                      <a:stCxn id="753" idx="0"/>
                      <a:endCxn id="749" idx="2"/>
                    </p:cNvCxnSpPr>
                    <p:nvPr/>
                  </p:nvCxnSpPr>
                  <p:spPr>
                    <a:xfrm flipH="1" flipV="1">
                      <a:off x="6547847" y="2914187"/>
                      <a:ext cx="785684" cy="127856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8" name="Straight Connector 777"/>
                    <p:cNvCxnSpPr>
                      <a:stCxn id="753" idx="0"/>
                      <a:endCxn id="750" idx="2"/>
                    </p:cNvCxnSpPr>
                    <p:nvPr/>
                  </p:nvCxnSpPr>
                  <p:spPr>
                    <a:xfrm flipV="1">
                      <a:off x="7333531" y="2902633"/>
                      <a:ext cx="128513" cy="129012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</p:grpSp>
              <p:pic>
                <p:nvPicPr>
                  <p:cNvPr id="698" name="Picture 162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5998" y="2262751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99" name="Picture 163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1602" y="2265539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0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4050" y="2493434"/>
                    <a:ext cx="88511" cy="1068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1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5512" y="2487030"/>
                    <a:ext cx="101842" cy="103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2" name="Picture 179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6687" y="1586540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3" name="Picture 180" descr="ToR1.pn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60166" y="1586540"/>
                    <a:ext cx="179470" cy="27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704" name="Straight Connector 703"/>
                  <p:cNvCxnSpPr>
                    <a:stCxn id="702" idx="2"/>
                    <a:endCxn id="666" idx="0"/>
                  </p:cNvCxnSpPr>
                  <p:nvPr/>
                </p:nvCxnSpPr>
                <p:spPr>
                  <a:xfrm flipH="1">
                    <a:off x="1098130" y="1614425"/>
                    <a:ext cx="578293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05" name="Straight Connector 704"/>
                  <p:cNvCxnSpPr>
                    <a:stCxn id="703" idx="2"/>
                    <a:endCxn id="665" idx="0"/>
                  </p:cNvCxnSpPr>
                  <p:nvPr/>
                </p:nvCxnSpPr>
                <p:spPr>
                  <a:xfrm flipH="1">
                    <a:off x="875216" y="1614425"/>
                    <a:ext cx="1074684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06" name="Straight Connector 705"/>
                  <p:cNvCxnSpPr>
                    <a:stCxn id="702" idx="2"/>
                    <a:endCxn id="665" idx="0"/>
                  </p:cNvCxnSpPr>
                  <p:nvPr/>
                </p:nvCxnSpPr>
                <p:spPr>
                  <a:xfrm flipH="1">
                    <a:off x="875216" y="1614425"/>
                    <a:ext cx="801206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07" name="Straight Connector 706"/>
                  <p:cNvCxnSpPr>
                    <a:stCxn id="703" idx="2"/>
                    <a:endCxn id="666" idx="0"/>
                  </p:cNvCxnSpPr>
                  <p:nvPr/>
                </p:nvCxnSpPr>
                <p:spPr>
                  <a:xfrm flipH="1">
                    <a:off x="1098130" y="1614425"/>
                    <a:ext cx="851771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08" name="Straight Connector 707"/>
                  <p:cNvCxnSpPr>
                    <a:stCxn id="702" idx="2"/>
                    <a:endCxn id="749" idx="0"/>
                  </p:cNvCxnSpPr>
                  <p:nvPr/>
                </p:nvCxnSpPr>
                <p:spPr>
                  <a:xfrm>
                    <a:off x="1676423" y="1614425"/>
                    <a:ext cx="1380923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09" name="Straight Connector 708"/>
                  <p:cNvCxnSpPr>
                    <a:stCxn id="702" idx="2"/>
                    <a:endCxn id="750" idx="0"/>
                  </p:cNvCxnSpPr>
                  <p:nvPr/>
                </p:nvCxnSpPr>
                <p:spPr>
                  <a:xfrm>
                    <a:off x="1676422" y="1614425"/>
                    <a:ext cx="1603836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0" name="Straight Connector 709"/>
                  <p:cNvCxnSpPr>
                    <a:stCxn id="703" idx="2"/>
                    <a:endCxn id="747" idx="0"/>
                  </p:cNvCxnSpPr>
                  <p:nvPr/>
                </p:nvCxnSpPr>
                <p:spPr>
                  <a:xfrm>
                    <a:off x="1949901" y="1614425"/>
                    <a:ext cx="661618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1" name="Straight Connector 710"/>
                  <p:cNvCxnSpPr>
                    <a:stCxn id="703" idx="2"/>
                    <a:endCxn id="748" idx="0"/>
                  </p:cNvCxnSpPr>
                  <p:nvPr/>
                </p:nvCxnSpPr>
                <p:spPr>
                  <a:xfrm>
                    <a:off x="1949901" y="1614425"/>
                    <a:ext cx="884531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2" name="Straight Connector 711"/>
                  <p:cNvCxnSpPr>
                    <a:stCxn id="702" idx="2"/>
                    <a:endCxn id="664" idx="0"/>
                  </p:cNvCxnSpPr>
                  <p:nvPr/>
                </p:nvCxnSpPr>
                <p:spPr>
                  <a:xfrm flipH="1">
                    <a:off x="652303" y="1614425"/>
                    <a:ext cx="1024119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3" name="Straight Connector 712"/>
                  <p:cNvCxnSpPr>
                    <a:stCxn id="703" idx="2"/>
                    <a:endCxn id="664" idx="0"/>
                  </p:cNvCxnSpPr>
                  <p:nvPr/>
                </p:nvCxnSpPr>
                <p:spPr>
                  <a:xfrm flipH="1">
                    <a:off x="652304" y="1614425"/>
                    <a:ext cx="1297597" cy="278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4" name="Straight Connector 713"/>
                  <p:cNvCxnSpPr>
                    <a:stCxn id="702" idx="2"/>
                    <a:endCxn id="663" idx="0"/>
                  </p:cNvCxnSpPr>
                  <p:nvPr/>
                </p:nvCxnSpPr>
                <p:spPr>
                  <a:xfrm flipH="1">
                    <a:off x="429390" y="1614425"/>
                    <a:ext cx="1247033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5" name="Straight Connector 714"/>
                  <p:cNvCxnSpPr>
                    <a:stCxn id="703" idx="2"/>
                    <a:endCxn id="663" idx="0"/>
                  </p:cNvCxnSpPr>
                  <p:nvPr/>
                </p:nvCxnSpPr>
                <p:spPr>
                  <a:xfrm flipH="1">
                    <a:off x="429390" y="1614425"/>
                    <a:ext cx="1520511" cy="2767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6" name="Straight Connector 715"/>
                  <p:cNvCxnSpPr>
                    <a:stCxn id="703" idx="2"/>
                    <a:endCxn id="750" idx="0"/>
                  </p:cNvCxnSpPr>
                  <p:nvPr/>
                </p:nvCxnSpPr>
                <p:spPr>
                  <a:xfrm>
                    <a:off x="1949901" y="1614425"/>
                    <a:ext cx="1330358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7" name="Straight Connector 716"/>
                  <p:cNvCxnSpPr>
                    <a:stCxn id="702" idx="2"/>
                    <a:endCxn id="747" idx="0"/>
                  </p:cNvCxnSpPr>
                  <p:nvPr/>
                </p:nvCxnSpPr>
                <p:spPr>
                  <a:xfrm>
                    <a:off x="1676423" y="1614425"/>
                    <a:ext cx="935096" cy="2718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8" name="Straight Connector 717"/>
                  <p:cNvCxnSpPr>
                    <a:stCxn id="703" idx="2"/>
                    <a:endCxn id="749" idx="0"/>
                  </p:cNvCxnSpPr>
                  <p:nvPr/>
                </p:nvCxnSpPr>
                <p:spPr>
                  <a:xfrm>
                    <a:off x="1949901" y="1614425"/>
                    <a:ext cx="1107444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719" name="Straight Connector 718"/>
                  <p:cNvCxnSpPr>
                    <a:stCxn id="702" idx="2"/>
                    <a:endCxn id="748" idx="0"/>
                  </p:cNvCxnSpPr>
                  <p:nvPr/>
                </p:nvCxnSpPr>
                <p:spPr>
                  <a:xfrm>
                    <a:off x="1676422" y="1614425"/>
                    <a:ext cx="1158010" cy="2739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sp>
                <p:nvSpPr>
                  <p:cNvPr id="720" name="Cloud 719"/>
                  <p:cNvSpPr/>
                  <p:nvPr/>
                </p:nvSpPr>
                <p:spPr>
                  <a:xfrm>
                    <a:off x="1477414" y="1475362"/>
                    <a:ext cx="645238" cy="318586"/>
                  </a:xfrm>
                  <a:prstGeom prst="cloud">
                    <a:avLst/>
                  </a:prstGeom>
                  <a:solidFill>
                    <a:srgbClr val="000000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121814" tIns="60907" rIns="121814" bIns="60907" anchor="ctr"/>
                  <a:lstStyle/>
                  <a:p>
                    <a:pPr marL="0" marR="0" lvl="0" indent="0" algn="ctr" defTabSz="608987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83B7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/>
                    </a:endParaRPr>
                  </a:p>
                </p:txBody>
              </p:sp>
              <p:sp>
                <p:nvSpPr>
                  <p:cNvPr id="721" name="TextBox 720"/>
                  <p:cNvSpPr txBox="1"/>
                  <p:nvPr/>
                </p:nvSpPr>
                <p:spPr>
                  <a:xfrm>
                    <a:off x="1472220" y="1467229"/>
                    <a:ext cx="661618" cy="325512"/>
                  </a:xfrm>
                  <a:prstGeom prst="rect">
                    <a:avLst/>
                  </a:prstGeom>
                  <a:noFill/>
                </p:spPr>
                <p:txBody>
                  <a:bodyPr lIns="121851" tIns="60925" rIns="121851" bIns="60925">
                    <a:spAutoFit/>
                  </a:bodyPr>
                  <a:lstStyle/>
                  <a:p>
                    <a:pPr marL="0" marR="0" lvl="0" indent="0" algn="ctr" defTabSz="608987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405"/>
                        </a:solidFill>
                        <a:effectLst/>
                        <a:uLnTx/>
                        <a:uFillTx/>
                        <a:latin typeface="Arial Narrow"/>
                        <a:ea typeface="Apple LiGothic Medium"/>
                        <a:cs typeface="Arial Narrow"/>
                      </a:rPr>
                      <a:t>L3</a:t>
                    </a: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405"/>
                      </a:solidFill>
                      <a:effectLst/>
                      <a:uLnTx/>
                      <a:uFillTx/>
                      <a:latin typeface="Arial Narrow"/>
                      <a:ea typeface="Apple LiGothic Medium"/>
                      <a:cs typeface="Arial Narrow"/>
                    </a:endParaRPr>
                  </a:p>
                </p:txBody>
              </p:sp>
              <p:pic>
                <p:nvPicPr>
                  <p:cNvPr id="722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0052" y="1614425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3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8127" y="1709330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4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39636" y="1609900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5" name="Picture 62" descr="Rout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84153" y="1677936"/>
                    <a:ext cx="110967" cy="62789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125200" y="2377995"/>
                    <a:ext cx="369752" cy="148737"/>
                    <a:chOff x="938000" y="2441495"/>
                    <a:chExt cx="369752" cy="148737"/>
                  </a:xfrm>
                </p:grpSpPr>
                <p:grpSp>
                  <p:nvGrpSpPr>
                    <p:cNvPr id="742" name="Group 741"/>
                    <p:cNvGrpSpPr/>
                    <p:nvPr/>
                  </p:nvGrpSpPr>
                  <p:grpSpPr>
                    <a:xfrm>
                      <a:off x="938000" y="2441495"/>
                      <a:ext cx="369752" cy="148737"/>
                      <a:chOff x="-196768" y="7031906"/>
                      <a:chExt cx="896169" cy="338706"/>
                    </a:xfrm>
                  </p:grpSpPr>
                  <p:sp>
                    <p:nvSpPr>
                      <p:cNvPr id="745" name="Rounded Rectangle 744"/>
                      <p:cNvSpPr/>
                      <p:nvPr/>
                    </p:nvSpPr>
                    <p:spPr>
                      <a:xfrm>
                        <a:off x="-181661" y="7031906"/>
                        <a:ext cx="881062" cy="338706"/>
                      </a:xfrm>
                      <a:prstGeom prst="roundRect">
                        <a:avLst/>
                      </a:prstGeom>
                      <a:solidFill>
                        <a:srgbClr val="3CBBB9">
                          <a:lumMod val="40000"/>
                          <a:lumOff val="60000"/>
                          <a:alpha val="32000"/>
                        </a:srgbClr>
                      </a:solidFill>
                      <a:ln w="12700" cap="flat" cmpd="sng" algn="ctr">
                        <a:solidFill>
                          <a:srgbClr val="33828D"/>
                        </a:solidFill>
                        <a:prstDash val="solid"/>
                      </a:ln>
                      <a:effectLst>
                        <a:outerShdw blurRad="76200" dist="50800" dir="5400000" algn="ctr" rotWithShape="0">
                          <a:srgbClr val="000000">
                            <a:alpha val="27000"/>
                          </a:srgbClr>
                        </a:outerShdw>
                      </a:effectLst>
                    </p:spPr>
                    <p:txBody>
                      <a:bodyPr lIns="91436" tIns="45718" rIns="91436" bIns="45718" rtlCol="0" anchor="ctr"/>
                      <a:lstStyle/>
                      <a:p>
                        <a:pPr marL="0" marR="0" lvl="0" indent="0" algn="ctr" defTabSz="914362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iscoSansTT Light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  <p:pic>
                    <p:nvPicPr>
                      <p:cNvPr id="7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768" y="7055312"/>
                        <a:ext cx="383360" cy="27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7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26705" y="2451773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6834" y="2455252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27" name="Group 726"/>
                  <p:cNvGrpSpPr/>
                  <p:nvPr/>
                </p:nvGrpSpPr>
                <p:grpSpPr>
                  <a:xfrm>
                    <a:off x="3215858" y="2374503"/>
                    <a:ext cx="369752" cy="148737"/>
                    <a:chOff x="2375541" y="2430594"/>
                    <a:chExt cx="369752" cy="148737"/>
                  </a:xfrm>
                </p:grpSpPr>
                <p:grpSp>
                  <p:nvGrpSpPr>
                    <p:cNvPr id="737" name="Group 736"/>
                    <p:cNvGrpSpPr/>
                    <p:nvPr/>
                  </p:nvGrpSpPr>
                  <p:grpSpPr>
                    <a:xfrm>
                      <a:off x="2375541" y="2430594"/>
                      <a:ext cx="369752" cy="148737"/>
                      <a:chOff x="-196768" y="7031906"/>
                      <a:chExt cx="896169" cy="338706"/>
                    </a:xfrm>
                  </p:grpSpPr>
                  <p:sp>
                    <p:nvSpPr>
                      <p:cNvPr id="740" name="Rounded Rectangle 739"/>
                      <p:cNvSpPr/>
                      <p:nvPr/>
                    </p:nvSpPr>
                    <p:spPr>
                      <a:xfrm>
                        <a:off x="-181661" y="7031906"/>
                        <a:ext cx="881062" cy="338706"/>
                      </a:xfrm>
                      <a:prstGeom prst="roundRect">
                        <a:avLst/>
                      </a:prstGeom>
                      <a:solidFill>
                        <a:srgbClr val="3CBBB9">
                          <a:lumMod val="40000"/>
                          <a:lumOff val="60000"/>
                          <a:alpha val="32000"/>
                        </a:srgbClr>
                      </a:solidFill>
                      <a:ln w="12700" cap="flat" cmpd="sng" algn="ctr">
                        <a:solidFill>
                          <a:srgbClr val="33828D"/>
                        </a:solidFill>
                        <a:prstDash val="solid"/>
                      </a:ln>
                      <a:effectLst>
                        <a:outerShdw blurRad="76200" dist="50800" dir="5400000" algn="ctr" rotWithShape="0">
                          <a:srgbClr val="000000">
                            <a:alpha val="27000"/>
                          </a:srgbClr>
                        </a:outerShdw>
                      </a:effectLst>
                    </p:spPr>
                    <p:txBody>
                      <a:bodyPr lIns="91436" tIns="45718" rIns="91436" bIns="45718" rtlCol="0" anchor="ctr"/>
                      <a:lstStyle/>
                      <a:p>
                        <a:pPr marL="0" marR="0" lvl="0" indent="0" algn="ctr" defTabSz="914362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iscoSansTT Light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  <p:pic>
                    <p:nvPicPr>
                      <p:cNvPr id="7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768" y="7055312"/>
                        <a:ext cx="383360" cy="27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7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64247" y="2440873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54376" y="2444352"/>
                      <a:ext cx="171983" cy="1211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cxnSp>
                <p:nvCxnSpPr>
                  <p:cNvPr id="728" name="Straight Connector 727"/>
                  <p:cNvCxnSpPr/>
                  <p:nvPr/>
                </p:nvCxnSpPr>
                <p:spPr bwMode="auto">
                  <a:xfrm flipV="1">
                    <a:off x="520706" y="2451871"/>
                    <a:ext cx="2617972" cy="769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9" name="Straight Connector 728"/>
                  <p:cNvCxnSpPr/>
                  <p:nvPr/>
                </p:nvCxnSpPr>
                <p:spPr bwMode="auto">
                  <a:xfrm>
                    <a:off x="660400" y="2277534"/>
                    <a:ext cx="4233" cy="186266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30" name="Straight Connector 729"/>
                  <p:cNvCxnSpPr/>
                  <p:nvPr/>
                </p:nvCxnSpPr>
                <p:spPr bwMode="auto">
                  <a:xfrm flipH="1">
                    <a:off x="863600" y="22733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31" name="Straight Connector 730"/>
                  <p:cNvCxnSpPr/>
                  <p:nvPr/>
                </p:nvCxnSpPr>
                <p:spPr bwMode="auto">
                  <a:xfrm flipH="1">
                    <a:off x="1054100" y="22606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pic>
                <p:nvPicPr>
                  <p:cNvPr id="732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2133" y="2493434"/>
                    <a:ext cx="88511" cy="1068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3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39069" y="2487030"/>
                    <a:ext cx="101842" cy="103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734" name="Straight Connector 733"/>
                  <p:cNvCxnSpPr/>
                  <p:nvPr/>
                </p:nvCxnSpPr>
                <p:spPr bwMode="auto">
                  <a:xfrm>
                    <a:off x="2633133" y="2277534"/>
                    <a:ext cx="4233" cy="186266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35" name="Straight Connector 734"/>
                  <p:cNvCxnSpPr/>
                  <p:nvPr/>
                </p:nvCxnSpPr>
                <p:spPr bwMode="auto">
                  <a:xfrm flipH="1">
                    <a:off x="2836333" y="22733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36" name="Straight Connector 735"/>
                  <p:cNvCxnSpPr/>
                  <p:nvPr/>
                </p:nvCxnSpPr>
                <p:spPr bwMode="auto">
                  <a:xfrm flipH="1">
                    <a:off x="3026833" y="2260601"/>
                    <a:ext cx="1" cy="192024"/>
                  </a:xfrm>
                  <a:prstGeom prst="line">
                    <a:avLst/>
                  </a:prstGeom>
                  <a:solidFill>
                    <a:srgbClr val="0183B7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7" name="TextBox 656"/>
                <p:cNvSpPr txBox="1"/>
                <p:nvPr/>
              </p:nvSpPr>
              <p:spPr>
                <a:xfrm>
                  <a:off x="6087507" y="2125766"/>
                  <a:ext cx="469514" cy="215367"/>
                </a:xfrm>
                <a:prstGeom prst="rect">
                  <a:avLst/>
                </a:prstGeom>
                <a:noFill/>
              </p:spPr>
              <p:txBody>
                <a:bodyPr lIns="121846" tIns="60922" rIns="121846" bIns="60922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1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658" name="TextBox 657"/>
                <p:cNvSpPr txBox="1"/>
                <p:nvPr/>
              </p:nvSpPr>
              <p:spPr>
                <a:xfrm>
                  <a:off x="8628846" y="2113720"/>
                  <a:ext cx="469514" cy="215367"/>
                </a:xfrm>
                <a:prstGeom prst="rect">
                  <a:avLst/>
                </a:prstGeom>
                <a:noFill/>
              </p:spPr>
              <p:txBody>
                <a:bodyPr lIns="121846" tIns="60922" rIns="121846" bIns="60922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2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659" name="Left-Right Arrow 658"/>
                <p:cNvSpPr/>
                <p:nvPr/>
              </p:nvSpPr>
              <p:spPr>
                <a:xfrm>
                  <a:off x="6971566" y="2747890"/>
                  <a:ext cx="1147404" cy="114407"/>
                </a:xfrm>
                <a:prstGeom prst="leftRightArrow">
                  <a:avLst/>
                </a:prstGeom>
                <a:solidFill>
                  <a:srgbClr val="00851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87" name="Picture 78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292442"/>
              <a:ext cx="534134" cy="21031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660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Introducing ACI Multi-Site Policy Manager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19</a:t>
            </a:fld>
            <a:endParaRPr lang="uk-UA" dirty="0"/>
          </a:p>
        </p:txBody>
      </p:sp>
      <p:sp>
        <p:nvSpPr>
          <p:cNvPr id="63" name="Rectangle 62"/>
          <p:cNvSpPr/>
          <p:nvPr/>
        </p:nvSpPr>
        <p:spPr>
          <a:xfrm>
            <a:off x="390811" y="3208100"/>
            <a:ext cx="3815564" cy="2365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Hypervisor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90811" y="1796371"/>
            <a:ext cx="3809548" cy="2376558"/>
            <a:chOff x="601604" y="1471459"/>
            <a:chExt cx="4594626" cy="3122414"/>
          </a:xfrm>
        </p:grpSpPr>
        <p:sp>
          <p:nvSpPr>
            <p:cNvPr id="65" name="Rounded Rectangle 64"/>
            <p:cNvSpPr/>
            <p:nvPr/>
          </p:nvSpPr>
          <p:spPr>
            <a:xfrm>
              <a:off x="601604" y="2311057"/>
              <a:ext cx="4594626" cy="921950"/>
            </a:xfrm>
            <a:prstGeom prst="roundRect">
              <a:avLst/>
            </a:prstGeom>
            <a:solidFill>
              <a:srgbClr val="CEDFF5"/>
            </a:solidFill>
            <a:ln w="9525" cap="flat" cmpd="sng" algn="ctr">
              <a:solidFill>
                <a:srgbClr val="011B4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018219" y="3897924"/>
              <a:ext cx="793725" cy="695949"/>
            </a:xfrm>
            <a:prstGeom prst="roundRect">
              <a:avLst/>
            </a:prstGeom>
            <a:gradFill rotWithShape="1">
              <a:gsLst>
                <a:gs pos="0">
                  <a:srgbClr val="676767">
                    <a:tint val="50000"/>
                    <a:satMod val="300000"/>
                  </a:srgbClr>
                </a:gs>
                <a:gs pos="35000">
                  <a:srgbClr val="676767">
                    <a:tint val="37000"/>
                    <a:satMod val="300000"/>
                  </a:srgbClr>
                </a:gs>
                <a:gs pos="100000">
                  <a:srgbClr val="67676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7676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35561" y="2617429"/>
              <a:ext cx="1153017" cy="567765"/>
            </a:xfrm>
            <a:prstGeom prst="roundRect">
              <a:avLst/>
            </a:prstGeom>
            <a:gradFill rotWithShape="1">
              <a:gsLst>
                <a:gs pos="0">
                  <a:srgbClr val="676767">
                    <a:shade val="51000"/>
                    <a:satMod val="130000"/>
                  </a:srgbClr>
                </a:gs>
                <a:gs pos="80000">
                  <a:srgbClr val="676767">
                    <a:shade val="93000"/>
                    <a:satMod val="130000"/>
                  </a:srgbClr>
                </a:gs>
                <a:gs pos="100000">
                  <a:srgbClr val="67676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206812" y="2617427"/>
              <a:ext cx="1160851" cy="567765"/>
            </a:xfrm>
            <a:prstGeom prst="roundRect">
              <a:avLst/>
            </a:prstGeom>
            <a:gradFill rotWithShape="1">
              <a:gsLst>
                <a:gs pos="0">
                  <a:srgbClr val="676767">
                    <a:shade val="51000"/>
                    <a:satMod val="130000"/>
                  </a:srgbClr>
                </a:gs>
                <a:gs pos="80000">
                  <a:srgbClr val="676767">
                    <a:shade val="93000"/>
                    <a:satMod val="130000"/>
                  </a:srgbClr>
                </a:gs>
                <a:gs pos="100000">
                  <a:srgbClr val="67676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728386" y="2617426"/>
              <a:ext cx="1157983" cy="567765"/>
            </a:xfrm>
            <a:prstGeom prst="roundRect">
              <a:avLst/>
            </a:prstGeom>
            <a:gradFill rotWithShape="1">
              <a:gsLst>
                <a:gs pos="0">
                  <a:srgbClr val="676767">
                    <a:shade val="51000"/>
                    <a:satMod val="130000"/>
                  </a:srgbClr>
                </a:gs>
                <a:gs pos="80000">
                  <a:srgbClr val="676767">
                    <a:shade val="93000"/>
                    <a:satMod val="130000"/>
                  </a:srgbClr>
                </a:gs>
                <a:gs pos="100000">
                  <a:srgbClr val="67676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878297" y="1471460"/>
              <a:ext cx="657030" cy="469571"/>
            </a:xfrm>
            <a:prstGeom prst="roundRect">
              <a:avLst/>
            </a:prstGeom>
            <a:gradFill rotWithShape="1">
              <a:gsLst>
                <a:gs pos="0">
                  <a:srgbClr val="32B2DF">
                    <a:shade val="51000"/>
                    <a:satMod val="130000"/>
                  </a:srgbClr>
                </a:gs>
                <a:gs pos="80000">
                  <a:srgbClr val="32B2DF">
                    <a:shade val="93000"/>
                    <a:satMod val="130000"/>
                  </a:srgbClr>
                </a:gs>
                <a:gs pos="100000">
                  <a:srgbClr val="32B2D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REST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API 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810625" y="1471459"/>
              <a:ext cx="615578" cy="469571"/>
            </a:xfrm>
            <a:prstGeom prst="roundRect">
              <a:avLst/>
            </a:prstGeom>
            <a:gradFill rotWithShape="1">
              <a:gsLst>
                <a:gs pos="0">
                  <a:srgbClr val="32B2DF">
                    <a:shade val="51000"/>
                    <a:satMod val="130000"/>
                  </a:srgbClr>
                </a:gs>
                <a:gs pos="80000">
                  <a:srgbClr val="32B2DF">
                    <a:shade val="93000"/>
                    <a:satMod val="130000"/>
                  </a:srgbClr>
                </a:gs>
                <a:gs pos="100000">
                  <a:srgbClr val="32B2D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GUI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>
              <a:off x="3118414" y="1941030"/>
              <a:ext cx="2991" cy="370031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3" name="Straight Arrow Connector 72"/>
            <p:cNvCxnSpPr>
              <a:stCxn id="70" idx="2"/>
            </p:cNvCxnSpPr>
            <p:nvPr/>
          </p:nvCxnSpPr>
          <p:spPr>
            <a:xfrm flipH="1">
              <a:off x="2183102" y="1941032"/>
              <a:ext cx="23709" cy="370026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2150957" y="2269378"/>
              <a:ext cx="1166199" cy="323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ACI </a:t>
              </a:r>
              <a:r>
                <a:rPr lang="en-US" sz="1000" kern="0" dirty="0" smtClean="0">
                  <a:solidFill>
                    <a:srgbClr val="676767"/>
                  </a:solidFill>
                </a:rPr>
                <a:t>Multi-Site</a:t>
              </a:r>
              <a:endParaRPr lang="en-US" sz="800" kern="0" dirty="0">
                <a:solidFill>
                  <a:srgbClr val="676767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138463" y="3895463"/>
              <a:ext cx="793725" cy="695949"/>
            </a:xfrm>
            <a:prstGeom prst="roundRect">
              <a:avLst/>
            </a:prstGeom>
            <a:gradFill rotWithShape="1">
              <a:gsLst>
                <a:gs pos="0">
                  <a:srgbClr val="676767">
                    <a:tint val="50000"/>
                    <a:satMod val="300000"/>
                  </a:srgbClr>
                </a:gs>
                <a:gs pos="35000">
                  <a:srgbClr val="676767">
                    <a:tint val="37000"/>
                    <a:satMod val="300000"/>
                  </a:srgbClr>
                </a:gs>
                <a:gs pos="100000">
                  <a:srgbClr val="67676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7676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807708" y="3897924"/>
              <a:ext cx="793725" cy="695949"/>
            </a:xfrm>
            <a:prstGeom prst="roundRect">
              <a:avLst/>
            </a:prstGeom>
            <a:gradFill rotWithShape="1">
              <a:gsLst>
                <a:gs pos="0">
                  <a:srgbClr val="676767">
                    <a:tint val="50000"/>
                    <a:satMod val="300000"/>
                  </a:srgbClr>
                </a:gs>
                <a:gs pos="35000">
                  <a:srgbClr val="676767">
                    <a:tint val="37000"/>
                    <a:satMod val="300000"/>
                  </a:srgbClr>
                </a:gs>
                <a:gs pos="100000">
                  <a:srgbClr val="67676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7676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50727" y="392400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…..</a:t>
              </a:r>
            </a:p>
          </p:txBody>
        </p:sp>
        <p:cxnSp>
          <p:nvCxnSpPr>
            <p:cNvPr id="78" name="Straight Arrow Connector 77"/>
            <p:cNvCxnSpPr>
              <a:stCxn id="67" idx="2"/>
              <a:endCxn id="66" idx="0"/>
            </p:cNvCxnSpPr>
            <p:nvPr/>
          </p:nvCxnSpPr>
          <p:spPr>
            <a:xfrm>
              <a:off x="1312069" y="3185193"/>
              <a:ext cx="103013" cy="71273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Arrow Connector 78"/>
            <p:cNvCxnSpPr>
              <a:endCxn id="75" idx="0"/>
            </p:cNvCxnSpPr>
            <p:nvPr/>
          </p:nvCxnSpPr>
          <p:spPr>
            <a:xfrm flipH="1">
              <a:off x="2535326" y="3185193"/>
              <a:ext cx="347552" cy="71027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Arrow Connector 79"/>
            <p:cNvCxnSpPr>
              <a:endCxn id="76" idx="0"/>
            </p:cNvCxnSpPr>
            <p:nvPr/>
          </p:nvCxnSpPr>
          <p:spPr>
            <a:xfrm>
              <a:off x="2882878" y="3185193"/>
              <a:ext cx="1321693" cy="712731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>
              <a:stCxn id="67" idx="2"/>
              <a:endCxn id="75" idx="0"/>
            </p:cNvCxnSpPr>
            <p:nvPr/>
          </p:nvCxnSpPr>
          <p:spPr>
            <a:xfrm>
              <a:off x="1312069" y="3185193"/>
              <a:ext cx="1223256" cy="710269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>
              <a:stCxn id="67" idx="2"/>
              <a:endCxn id="76" idx="0"/>
            </p:cNvCxnSpPr>
            <p:nvPr/>
          </p:nvCxnSpPr>
          <p:spPr>
            <a:xfrm>
              <a:off x="1312069" y="3185193"/>
              <a:ext cx="2892501" cy="71273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Arrow Connector 82"/>
            <p:cNvCxnSpPr>
              <a:stCxn id="66" idx="0"/>
              <a:endCxn id="68" idx="2"/>
            </p:cNvCxnSpPr>
            <p:nvPr/>
          </p:nvCxnSpPr>
          <p:spPr>
            <a:xfrm flipV="1">
              <a:off x="1415082" y="3185192"/>
              <a:ext cx="1372156" cy="712733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Arrow Connector 83"/>
            <p:cNvCxnSpPr>
              <a:stCxn id="66" idx="0"/>
            </p:cNvCxnSpPr>
            <p:nvPr/>
          </p:nvCxnSpPr>
          <p:spPr>
            <a:xfrm flipV="1">
              <a:off x="1415082" y="3185193"/>
              <a:ext cx="1467796" cy="712731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Arrow Connector 84"/>
            <p:cNvCxnSpPr>
              <a:stCxn id="66" idx="0"/>
            </p:cNvCxnSpPr>
            <p:nvPr/>
          </p:nvCxnSpPr>
          <p:spPr>
            <a:xfrm flipV="1">
              <a:off x="1415082" y="3185192"/>
              <a:ext cx="2400125" cy="712732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Arrow Connector 85"/>
            <p:cNvCxnSpPr>
              <a:stCxn id="66" idx="0"/>
              <a:endCxn id="69" idx="2"/>
            </p:cNvCxnSpPr>
            <p:nvPr/>
          </p:nvCxnSpPr>
          <p:spPr>
            <a:xfrm flipV="1">
              <a:off x="1415082" y="3185191"/>
              <a:ext cx="2892296" cy="712733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>
              <a:stCxn id="75" idx="0"/>
              <a:endCxn id="68" idx="2"/>
            </p:cNvCxnSpPr>
            <p:nvPr/>
          </p:nvCxnSpPr>
          <p:spPr>
            <a:xfrm flipV="1">
              <a:off x="2535325" y="3185192"/>
              <a:ext cx="251912" cy="71027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>
              <a:stCxn id="75" idx="0"/>
            </p:cNvCxnSpPr>
            <p:nvPr/>
          </p:nvCxnSpPr>
          <p:spPr>
            <a:xfrm flipV="1">
              <a:off x="2535326" y="3185192"/>
              <a:ext cx="1279881" cy="710271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Arrow Connector 88"/>
            <p:cNvCxnSpPr>
              <a:stCxn id="75" idx="0"/>
              <a:endCxn id="69" idx="2"/>
            </p:cNvCxnSpPr>
            <p:nvPr/>
          </p:nvCxnSpPr>
          <p:spPr>
            <a:xfrm flipV="1">
              <a:off x="2535325" y="3185191"/>
              <a:ext cx="1772053" cy="710272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>
              <a:stCxn id="68" idx="2"/>
              <a:endCxn id="76" idx="0"/>
            </p:cNvCxnSpPr>
            <p:nvPr/>
          </p:nvCxnSpPr>
          <p:spPr>
            <a:xfrm>
              <a:off x="2787237" y="3185192"/>
              <a:ext cx="1417333" cy="712733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>
              <a:endCxn id="76" idx="0"/>
            </p:cNvCxnSpPr>
            <p:nvPr/>
          </p:nvCxnSpPr>
          <p:spPr>
            <a:xfrm>
              <a:off x="3815207" y="3185192"/>
              <a:ext cx="389364" cy="712732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Arrow Connector 91"/>
            <p:cNvCxnSpPr>
              <a:stCxn id="76" idx="0"/>
              <a:endCxn id="69" idx="2"/>
            </p:cNvCxnSpPr>
            <p:nvPr/>
          </p:nvCxnSpPr>
          <p:spPr>
            <a:xfrm flipV="1">
              <a:off x="4204570" y="3185191"/>
              <a:ext cx="102808" cy="712733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dash"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834079" y="2760236"/>
            <a:ext cx="737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VM</a:t>
            </a:r>
            <a:endParaRPr lang="en-US" sz="9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4031" y="3950055"/>
            <a:ext cx="51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Site 1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79280" y="3943336"/>
            <a:ext cx="51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Site 2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45520" y="3936617"/>
            <a:ext cx="51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Site n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05797" y="924286"/>
            <a:ext cx="4495800" cy="35640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Micro-services architecture</a:t>
            </a:r>
          </a:p>
          <a:p>
            <a:pPr marL="742506" lvl="1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Multiple VMs are created and run concurrently (active/active)</a:t>
            </a:r>
          </a:p>
          <a:p>
            <a:pPr marL="742506" lvl="1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vSphere only support at FCS (KVM and physical appliance support scoped for future releases)</a:t>
            </a: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OOB Mgmt connectivity to the APIC clusters deployed in separate sites</a:t>
            </a:r>
          </a:p>
          <a:p>
            <a:pPr marL="742506" lvl="1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Support for 500 msec to 1 sec RTT </a:t>
            </a:r>
          </a:p>
          <a:p>
            <a:pPr marL="285750" lvl="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Main functions offered by </a:t>
            </a:r>
            <a:r>
              <a:rPr lang="en-US" sz="14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ACI </a:t>
            </a: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Multi-Site</a:t>
            </a:r>
            <a:r>
              <a:rPr lang="en-US" sz="14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:</a:t>
            </a:r>
          </a:p>
          <a:p>
            <a:pPr marL="799656" lvl="1" indent="-3429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Monitoring the health-state of the different ACI Sites</a:t>
            </a:r>
          </a:p>
          <a:p>
            <a:pPr marL="799656" lvl="1" indent="-3429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Provisioning of </a:t>
            </a:r>
            <a:r>
              <a:rPr lang="en-US" sz="1200" dirty="0">
                <a:solidFill>
                  <a:srgbClr val="676767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d</a:t>
            </a: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ay-0 configuration to establish inter-site EVPN control plane</a:t>
            </a:r>
          </a:p>
          <a:p>
            <a:pPr marL="799656" lvl="1" indent="-3429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Defining and provisioning policies across sites (scope of changes)</a:t>
            </a:r>
          </a:p>
          <a:p>
            <a:pPr marL="799656" lvl="1" indent="-3429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200" dirty="0" smtClean="0">
                <a:solidFill>
                  <a:srgbClr val="58585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Inter-site troubleshooting (post-3.0 release)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812870" y="3699045"/>
            <a:ext cx="506254" cy="229551"/>
            <a:chOff x="2397373" y="2905424"/>
            <a:chExt cx="824200" cy="338706"/>
          </a:xfrm>
        </p:grpSpPr>
        <p:grpSp>
          <p:nvGrpSpPr>
            <p:cNvPr id="100" name="Group 9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1742842" y="3699045"/>
            <a:ext cx="506254" cy="229551"/>
            <a:chOff x="2397373" y="2905424"/>
            <a:chExt cx="824200" cy="338706"/>
          </a:xfrm>
        </p:grpSpPr>
        <p:grpSp>
          <p:nvGrpSpPr>
            <p:cNvPr id="106" name="Group 105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1" name="Group 110"/>
          <p:cNvGrpSpPr/>
          <p:nvPr/>
        </p:nvGrpSpPr>
        <p:grpSpPr>
          <a:xfrm>
            <a:off x="3125255" y="3699045"/>
            <a:ext cx="506254" cy="229551"/>
            <a:chOff x="2397373" y="2905424"/>
            <a:chExt cx="824200" cy="338706"/>
          </a:xfrm>
        </p:grpSpPr>
        <p:grpSp>
          <p:nvGrpSpPr>
            <p:cNvPr id="112" name="Group 111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1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603133" y="2771651"/>
            <a:ext cx="737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VM</a:t>
            </a:r>
            <a:endParaRPr lang="en-US" sz="9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73376" y="2763128"/>
            <a:ext cx="737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VM</a:t>
            </a:r>
            <a:endParaRPr lang="en-US" sz="9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lang="en-US" sz="2400" dirty="0">
                <a:solidFill>
                  <a:schemeClr val="accent6"/>
                </a:solidFill>
              </a:rPr>
              <a:t>ACI </a:t>
            </a:r>
            <a:r>
              <a:rPr lang="en-US" sz="2400" dirty="0" smtClean="0">
                <a:solidFill>
                  <a:schemeClr val="accent6"/>
                </a:solidFill>
              </a:rPr>
              <a:t>Multi-Site 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Multi-Site Policy Manager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00188"/>
            <a:ext cx="4419600" cy="2138362"/>
          </a:xfrm>
        </p:spPr>
        <p:txBody>
          <a:bodyPr/>
          <a:lstStyle/>
          <a:p>
            <a:r>
              <a:rPr lang="en-US" dirty="0"/>
              <a:t>ACI Network and Policy Domain </a:t>
            </a:r>
            <a:r>
              <a:rPr lang="en-US" dirty="0" smtClean="0"/>
              <a:t>Evolution</a:t>
            </a:r>
          </a:p>
          <a:p>
            <a:r>
              <a:rPr lang="en-US" dirty="0" smtClean="0"/>
              <a:t>ACI </a:t>
            </a:r>
            <a:r>
              <a:rPr lang="en-US" dirty="0"/>
              <a:t>Multi</a:t>
            </a:r>
            <a:r>
              <a:rPr lang="en-US" dirty="0" smtClean="0"/>
              <a:t>-Site Deep </a:t>
            </a:r>
            <a:r>
              <a:rPr lang="en-US" dirty="0"/>
              <a:t>Dive </a:t>
            </a:r>
            <a:endParaRPr lang="en-US" dirty="0" smtClean="0"/>
          </a:p>
          <a:p>
            <a:pPr marL="338328" lvl="2" indent="0">
              <a:spcBef>
                <a:spcPts val="600"/>
              </a:spcBef>
              <a:buNone/>
            </a:pPr>
            <a:r>
              <a:rPr lang="en-US" dirty="0" smtClean="0"/>
              <a:t>Overview</a:t>
            </a:r>
            <a:r>
              <a:rPr lang="en-US" dirty="0"/>
              <a:t> </a:t>
            </a:r>
            <a:r>
              <a:rPr lang="en-US" dirty="0" smtClean="0"/>
              <a:t>and Use </a:t>
            </a:r>
            <a:r>
              <a:rPr lang="en-US" dirty="0"/>
              <a:t>Cases </a:t>
            </a:r>
            <a:endParaRPr lang="en-US" dirty="0" smtClean="0"/>
          </a:p>
          <a:p>
            <a:pPr marL="338328" lvl="2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Introducing ACI Multi-Site Policy Manager </a:t>
            </a:r>
          </a:p>
          <a:p>
            <a:pPr marL="338328" lvl="2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Inter-Site Connectivity </a:t>
            </a:r>
            <a:r>
              <a:rPr lang="en-US" dirty="0">
                <a:solidFill>
                  <a:srgbClr val="FFFFFF"/>
                </a:solidFill>
              </a:rPr>
              <a:t>Deployment </a:t>
            </a:r>
            <a:r>
              <a:rPr lang="en-US" dirty="0" smtClean="0">
                <a:solidFill>
                  <a:srgbClr val="FFFFFF"/>
                </a:solidFill>
              </a:rPr>
              <a:t>Considerations</a:t>
            </a:r>
          </a:p>
          <a:p>
            <a:pPr marL="338328" lvl="2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Migration Scenarios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Conclusions </a:t>
            </a:r>
            <a:r>
              <a:rPr lang="en-US" dirty="0"/>
              <a:t>and Q&amp;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9709" y="4843759"/>
            <a:ext cx="359666" cy="274637"/>
          </a:xfrm>
        </p:spPr>
        <p:txBody>
          <a:bodyPr/>
          <a:lstStyle/>
          <a:p>
            <a:fld id="{96A97DD0-5BE7-4856-A2A9-C42C6688E607}" type="slidenum">
              <a:rPr lang="uk-UA" smtClean="0"/>
              <a:pPr/>
              <a:t>20</a:t>
            </a:fld>
            <a:endParaRPr lang="uk-UA" dirty="0"/>
          </a:p>
        </p:txBody>
      </p:sp>
      <p:sp>
        <p:nvSpPr>
          <p:cNvPr id="62" name="TextBox 61"/>
          <p:cNvSpPr txBox="1"/>
          <p:nvPr/>
        </p:nvSpPr>
        <p:spPr>
          <a:xfrm>
            <a:off x="228600" y="4088385"/>
            <a:ext cx="4343400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73038" marR="0" lvl="0" indent="-173038" defTabSz="4572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Hypervisors can be connected directly to the DC OOB network</a:t>
            </a:r>
          </a:p>
          <a:p>
            <a:pPr marL="173038" indent="-173038" defTabSz="457200" fontAlgn="base">
              <a:spcAft>
                <a:spcPct val="0"/>
              </a:spcAft>
              <a:buFont typeface="Wingdings" charset="2"/>
              <a:buChar char="§"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Each ACI </a:t>
            </a:r>
            <a:r>
              <a:rPr lang="en-US" sz="1100" kern="0" dirty="0" smtClean="0">
                <a:solidFill>
                  <a:srgbClr val="676767"/>
                </a:solidFill>
              </a:rPr>
              <a:t>Multi-Site</a:t>
            </a:r>
            <a:r>
              <a:rPr lang="en-US" sz="1000" kern="0" dirty="0" smtClean="0">
                <a:solidFill>
                  <a:srgbClr val="676767"/>
                </a:solidFill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VM has a unique routable IP</a:t>
            </a:r>
          </a:p>
          <a:p>
            <a:pPr marL="173038" lvl="0" indent="-173038" defTabSz="457200" fontAlgn="base">
              <a:spcAft>
                <a:spcPct val="0"/>
              </a:spcAft>
              <a:buFont typeface="Wingdings" charset="2"/>
              <a:buChar char="§"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Async calls from ACI </a:t>
            </a:r>
            <a:r>
              <a:rPr lang="en-US" sz="1100" kern="0" dirty="0" smtClean="0">
                <a:solidFill>
                  <a:srgbClr val="676767"/>
                </a:solidFill>
              </a:rPr>
              <a:t>Multi-Site</a:t>
            </a:r>
            <a:r>
              <a:rPr lang="en-US" sz="1000" kern="0" dirty="0" smtClean="0">
                <a:solidFill>
                  <a:srgbClr val="676767"/>
                </a:solidFill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to APIC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95800" y="4019550"/>
            <a:ext cx="4648200" cy="110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12713" indent="-112713" defTabSz="457200" fontAlgn="base">
              <a:spcAft>
                <a:spcPct val="0"/>
              </a:spcAft>
              <a:buFont typeface="Wingdings" charset="2"/>
              <a:buChar char="§"/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Moderate latency (~</a:t>
            </a:r>
            <a:r>
              <a:rPr lang="en-US" sz="110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150 msec</a:t>
            </a: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) supported between ACI </a:t>
            </a:r>
            <a:r>
              <a:rPr lang="en-US" sz="1100" kern="0" dirty="0" smtClean="0">
                <a:solidFill>
                  <a:srgbClr val="676767"/>
                </a:solidFill>
              </a:rPr>
              <a:t>Multi-Site</a:t>
            </a:r>
            <a:r>
              <a:rPr lang="en-US" sz="1000" kern="0" dirty="0" smtClean="0">
                <a:solidFill>
                  <a:srgbClr val="676767"/>
                </a:solidFill>
              </a:rPr>
              <a:t> </a:t>
            </a: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nodes</a:t>
            </a:r>
            <a:endParaRPr lang="en-US" sz="11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indent="-112713" defTabSz="457200" fontAlgn="base">
              <a:spcAft>
                <a:spcPct val="0"/>
              </a:spcAft>
              <a:buFont typeface="Wingdings" charset="2"/>
              <a:buChar char="§"/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Higher latency (500 msec to 1 sec RTT) between ACI </a:t>
            </a:r>
            <a:r>
              <a:rPr lang="en-US" sz="1100" kern="0" dirty="0" smtClean="0">
                <a:solidFill>
                  <a:srgbClr val="676767"/>
                </a:solidFill>
              </a:rPr>
              <a:t>Multi-Site </a:t>
            </a: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nodes and remote APIC clusters</a:t>
            </a:r>
          </a:p>
          <a:p>
            <a:pPr marL="112713" indent="-112713" defTabSz="457200" fontAlgn="base">
              <a:spcAft>
                <a:spcPct val="0"/>
              </a:spcAft>
              <a:buFont typeface="Wingdings" charset="2"/>
              <a:buChar char="§"/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If possible deploy a node in each site for availability purposes (network partition scenarios)</a:t>
            </a:r>
            <a:r>
              <a:rPr lang="en-US" sz="1100" kern="0" dirty="0">
                <a:solidFill>
                  <a:srgbClr val="676767"/>
                </a:solidFill>
              </a:rPr>
              <a:t> </a:t>
            </a:r>
            <a:endParaRPr lang="en-US" sz="11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 Placeholder 11"/>
          <p:cNvSpPr txBox="1">
            <a:spLocks/>
          </p:cNvSpPr>
          <p:nvPr/>
        </p:nvSpPr>
        <p:spPr>
          <a:xfrm>
            <a:off x="152400" y="852302"/>
            <a:ext cx="4108918" cy="3167248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676767"/>
            </a:solidFill>
          </a:ln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054" marR="0" lvl="0" indent="0" algn="ctr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Intra-DC Deployment</a:t>
            </a:r>
          </a:p>
          <a:p>
            <a:pPr marL="57054" marR="0" lvl="0" indent="0" algn="ctr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ＭＳ Ｐゴシック" charset="0"/>
              <a:cs typeface="CiscoSans ExtraLight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8" y="1888610"/>
            <a:ext cx="968462" cy="6149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23" y="1895960"/>
            <a:ext cx="968994" cy="60760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964" y="1910226"/>
            <a:ext cx="968994" cy="5933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80" y="1910226"/>
            <a:ext cx="969469" cy="593338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569566" y="2751607"/>
            <a:ext cx="3196457" cy="690268"/>
          </a:xfrm>
          <a:prstGeom prst="roundRect">
            <a:avLst/>
          </a:prstGeom>
          <a:solidFill>
            <a:srgbClr val="CEDFF5"/>
          </a:solidFill>
          <a:ln w="12700" cap="flat" cmpd="sng" algn="ctr">
            <a:solidFill>
              <a:srgbClr val="011B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33546" y="3215303"/>
            <a:ext cx="995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ACI </a:t>
            </a:r>
            <a:r>
              <a:rPr lang="en-US" sz="1000" kern="0" dirty="0" smtClean="0">
                <a:solidFill>
                  <a:srgbClr val="676767"/>
                </a:solidFill>
              </a:rPr>
              <a:t>Multi-Site</a:t>
            </a:r>
            <a:r>
              <a:rPr lang="en-US" sz="800" kern="0" dirty="0" smtClean="0">
                <a:solidFill>
                  <a:srgbClr val="676767"/>
                </a:solidFill>
              </a:rPr>
              <a:t> 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986220" y="2972490"/>
            <a:ext cx="401619" cy="221275"/>
          </a:xfrm>
          <a:prstGeom prst="roundRect">
            <a:avLst/>
          </a:prstGeom>
          <a:gradFill rotWithShape="1">
            <a:gsLst>
              <a:gs pos="0">
                <a:srgbClr val="676767">
                  <a:shade val="51000"/>
                  <a:satMod val="130000"/>
                </a:srgbClr>
              </a:gs>
              <a:gs pos="80000">
                <a:srgbClr val="676767">
                  <a:shade val="93000"/>
                  <a:satMod val="130000"/>
                </a:srgbClr>
              </a:gs>
              <a:gs pos="100000">
                <a:srgbClr val="67676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979068" y="2967873"/>
            <a:ext cx="401619" cy="221275"/>
          </a:xfrm>
          <a:prstGeom prst="roundRect">
            <a:avLst/>
          </a:prstGeom>
          <a:gradFill rotWithShape="1">
            <a:gsLst>
              <a:gs pos="0">
                <a:srgbClr val="676767">
                  <a:shade val="51000"/>
                  <a:satMod val="130000"/>
                </a:srgbClr>
              </a:gs>
              <a:gs pos="80000">
                <a:srgbClr val="676767">
                  <a:shade val="93000"/>
                  <a:satMod val="130000"/>
                </a:srgbClr>
              </a:gs>
              <a:gs pos="100000">
                <a:srgbClr val="67676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</a:p>
        </p:txBody>
      </p:sp>
      <p:cxnSp>
        <p:nvCxnSpPr>
          <p:cNvPr id="73" name="Straight Connector 72"/>
          <p:cNvCxnSpPr>
            <a:stCxn id="84" idx="0"/>
          </p:cNvCxnSpPr>
          <p:nvPr/>
        </p:nvCxnSpPr>
        <p:spPr>
          <a:xfrm flipH="1" flipV="1">
            <a:off x="955380" y="2396513"/>
            <a:ext cx="200810" cy="584802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74" name="Straight Connector 73"/>
          <p:cNvCxnSpPr>
            <a:stCxn id="71" idx="0"/>
          </p:cNvCxnSpPr>
          <p:nvPr/>
        </p:nvCxnSpPr>
        <p:spPr>
          <a:xfrm flipH="1" flipV="1">
            <a:off x="955380" y="2370944"/>
            <a:ext cx="1231650" cy="601546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75" name="Straight Connector 74"/>
          <p:cNvCxnSpPr>
            <a:stCxn id="72" idx="0"/>
          </p:cNvCxnSpPr>
          <p:nvPr/>
        </p:nvCxnSpPr>
        <p:spPr>
          <a:xfrm flipH="1" flipV="1">
            <a:off x="955380" y="2370944"/>
            <a:ext cx="2224498" cy="596929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76" name="Straight Connector 75"/>
          <p:cNvCxnSpPr>
            <a:stCxn id="84" idx="0"/>
          </p:cNvCxnSpPr>
          <p:nvPr/>
        </p:nvCxnSpPr>
        <p:spPr>
          <a:xfrm flipV="1">
            <a:off x="1156190" y="2396513"/>
            <a:ext cx="746315" cy="584802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77" name="Straight Connector 76"/>
          <p:cNvCxnSpPr>
            <a:stCxn id="71" idx="0"/>
          </p:cNvCxnSpPr>
          <p:nvPr/>
        </p:nvCxnSpPr>
        <p:spPr>
          <a:xfrm flipH="1" flipV="1">
            <a:off x="1902505" y="2370944"/>
            <a:ext cx="284525" cy="601546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78" name="Straight Connector 77"/>
          <p:cNvCxnSpPr>
            <a:stCxn id="72" idx="0"/>
          </p:cNvCxnSpPr>
          <p:nvPr/>
        </p:nvCxnSpPr>
        <p:spPr>
          <a:xfrm flipH="1" flipV="1">
            <a:off x="2969305" y="2396513"/>
            <a:ext cx="210573" cy="571360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79" name="Straight Connector 78"/>
          <p:cNvCxnSpPr>
            <a:stCxn id="84" idx="0"/>
          </p:cNvCxnSpPr>
          <p:nvPr/>
        </p:nvCxnSpPr>
        <p:spPr>
          <a:xfrm flipV="1">
            <a:off x="1156190" y="2396513"/>
            <a:ext cx="1813115" cy="584802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80" name="Straight Connector 79"/>
          <p:cNvCxnSpPr>
            <a:stCxn id="71" idx="0"/>
          </p:cNvCxnSpPr>
          <p:nvPr/>
        </p:nvCxnSpPr>
        <p:spPr>
          <a:xfrm flipV="1">
            <a:off x="2187030" y="2370944"/>
            <a:ext cx="792038" cy="601546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81" name="Straight Connector 80"/>
          <p:cNvCxnSpPr>
            <a:stCxn id="72" idx="0"/>
          </p:cNvCxnSpPr>
          <p:nvPr/>
        </p:nvCxnSpPr>
        <p:spPr>
          <a:xfrm flipH="1" flipV="1">
            <a:off x="1902505" y="2370944"/>
            <a:ext cx="1277373" cy="596929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82" name="Straight Connector 81"/>
          <p:cNvCxnSpPr>
            <a:endCxn id="84" idx="0"/>
          </p:cNvCxnSpPr>
          <p:nvPr/>
        </p:nvCxnSpPr>
        <p:spPr>
          <a:xfrm flipH="1">
            <a:off x="1156190" y="2370944"/>
            <a:ext cx="2794190" cy="610371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83" name="Straight Connector 82"/>
          <p:cNvCxnSpPr>
            <a:endCxn id="71" idx="0"/>
          </p:cNvCxnSpPr>
          <p:nvPr/>
        </p:nvCxnSpPr>
        <p:spPr>
          <a:xfrm flipH="1">
            <a:off x="2187030" y="2370944"/>
            <a:ext cx="1763350" cy="601546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sp>
        <p:nvSpPr>
          <p:cNvPr id="84" name="Rounded Rectangle 83"/>
          <p:cNvSpPr/>
          <p:nvPr/>
        </p:nvSpPr>
        <p:spPr>
          <a:xfrm>
            <a:off x="955380" y="2981315"/>
            <a:ext cx="401619" cy="221275"/>
          </a:xfrm>
          <a:prstGeom prst="roundRect">
            <a:avLst/>
          </a:prstGeom>
          <a:gradFill rotWithShape="1">
            <a:gsLst>
              <a:gs pos="0">
                <a:srgbClr val="676767">
                  <a:shade val="51000"/>
                  <a:satMod val="130000"/>
                </a:srgbClr>
              </a:gs>
              <a:gs pos="80000">
                <a:srgbClr val="676767">
                  <a:shade val="93000"/>
                  <a:satMod val="130000"/>
                </a:srgbClr>
              </a:gs>
              <a:gs pos="100000">
                <a:srgbClr val="67676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4645" y="2803994"/>
            <a:ext cx="804754" cy="125250"/>
          </a:xfrm>
          <a:prstGeom prst="rect">
            <a:avLst/>
          </a:prstGeom>
          <a:solidFill>
            <a:srgbClr val="519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Hypervisor</a:t>
            </a:r>
          </a:p>
        </p:txBody>
      </p:sp>
      <p:sp>
        <p:nvSpPr>
          <p:cNvPr id="86" name="Cloud 85"/>
          <p:cNvSpPr/>
          <p:nvPr/>
        </p:nvSpPr>
        <p:spPr>
          <a:xfrm>
            <a:off x="371608" y="1548341"/>
            <a:ext cx="3779798" cy="431042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676767"/>
                </a:solidFill>
                <a:latin typeface="Arial" charset="0"/>
                <a:ea typeface="MS PGothic" charset="0"/>
                <a:cs typeface="MS PGothic" charset="0"/>
              </a:rPr>
              <a:t>IP Network</a:t>
            </a:r>
            <a:endParaRPr lang="en-US" sz="1400" kern="0" dirty="0">
              <a:solidFill>
                <a:srgbClr val="676767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87" name="Straight Connector 86"/>
          <p:cNvCxnSpPr>
            <a:endCxn id="72" idx="0"/>
          </p:cNvCxnSpPr>
          <p:nvPr/>
        </p:nvCxnSpPr>
        <p:spPr>
          <a:xfrm flipH="1">
            <a:off x="3179878" y="2370944"/>
            <a:ext cx="770502" cy="596929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sp>
        <p:nvSpPr>
          <p:cNvPr id="88" name="Rectangle 87"/>
          <p:cNvSpPr/>
          <p:nvPr/>
        </p:nvSpPr>
        <p:spPr>
          <a:xfrm>
            <a:off x="2752409" y="2799137"/>
            <a:ext cx="804754" cy="125250"/>
          </a:xfrm>
          <a:prstGeom prst="rect">
            <a:avLst/>
          </a:prstGeom>
          <a:solidFill>
            <a:srgbClr val="519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Hypervisor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776760" y="2792676"/>
            <a:ext cx="804754" cy="125250"/>
          </a:xfrm>
          <a:prstGeom prst="rect">
            <a:avLst/>
          </a:prstGeom>
          <a:solidFill>
            <a:srgbClr val="519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Hypervisor</a:t>
            </a:r>
          </a:p>
        </p:txBody>
      </p:sp>
      <p:sp>
        <p:nvSpPr>
          <p:cNvPr id="90" name="Text Placeholder 12"/>
          <p:cNvSpPr txBox="1">
            <a:spLocks/>
          </p:cNvSpPr>
          <p:nvPr/>
        </p:nvSpPr>
        <p:spPr>
          <a:xfrm>
            <a:off x="4572551" y="852302"/>
            <a:ext cx="4328586" cy="3167248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676767"/>
            </a:solidFill>
          </a:ln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054" marR="0" lvl="0" indent="0" algn="ctr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Interconnecting DCs over WAN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ＭＳ Ｐゴシック" charset="0"/>
              <a:cs typeface="CiscoSans ExtraLight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114" y="2179376"/>
            <a:ext cx="1221555" cy="95680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240115" y="1247455"/>
            <a:ext cx="986756" cy="77289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477" y="2165395"/>
            <a:ext cx="1221555" cy="956807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782251" y="2562597"/>
            <a:ext cx="52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Milan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Site1</a:t>
            </a:r>
            <a:endParaRPr lang="en-US" sz="11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51180" y="1349700"/>
            <a:ext cx="780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New York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Site3</a:t>
            </a:r>
            <a:endParaRPr lang="en-US" sz="11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043132" y="3318412"/>
            <a:ext cx="3505355" cy="573507"/>
          </a:xfrm>
          <a:prstGeom prst="roundRect">
            <a:avLst/>
          </a:prstGeom>
          <a:solidFill>
            <a:srgbClr val="CEDFF5"/>
          </a:solidFill>
          <a:ln w="12700" cap="flat" cmpd="sng" algn="ctr">
            <a:solidFill>
              <a:srgbClr val="011B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7" name="Straight Connector 96"/>
          <p:cNvCxnSpPr>
            <a:stCxn id="107" idx="0"/>
          </p:cNvCxnSpPr>
          <p:nvPr/>
        </p:nvCxnSpPr>
        <p:spPr>
          <a:xfrm flipV="1">
            <a:off x="5461446" y="2929244"/>
            <a:ext cx="778669" cy="635744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98" name="Straight Connector 97"/>
          <p:cNvCxnSpPr>
            <a:stCxn id="106" idx="0"/>
          </p:cNvCxnSpPr>
          <p:nvPr/>
        </p:nvCxnSpPr>
        <p:spPr>
          <a:xfrm flipV="1">
            <a:off x="5895606" y="2927005"/>
            <a:ext cx="339005" cy="646204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99" name="Straight Connector 98"/>
          <p:cNvCxnSpPr>
            <a:stCxn id="109" idx="0"/>
          </p:cNvCxnSpPr>
          <p:nvPr/>
        </p:nvCxnSpPr>
        <p:spPr>
          <a:xfrm flipH="1" flipV="1">
            <a:off x="6210768" y="2929244"/>
            <a:ext cx="1584486" cy="650681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5585166" y="2924387"/>
            <a:ext cx="2151540" cy="688888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V="1">
            <a:off x="6019326" y="2924387"/>
            <a:ext cx="1717380" cy="688888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H="1" flipV="1">
            <a:off x="7736706" y="2924387"/>
            <a:ext cx="58548" cy="655538"/>
          </a:xfrm>
          <a:prstGeom prst="line">
            <a:avLst/>
          </a:prstGeom>
          <a:noFill/>
          <a:ln w="9525" cap="flat" cmpd="sng" algn="ctr">
            <a:solidFill>
              <a:srgbClr val="676767"/>
            </a:solidFill>
            <a:prstDash val="dash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6108930" y="3419650"/>
            <a:ext cx="145172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ACI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 dirty="0" smtClean="0">
                <a:solidFill>
                  <a:srgbClr val="676767"/>
                </a:solidFill>
              </a:rPr>
              <a:t>Multi-Site</a:t>
            </a:r>
            <a:endParaRPr lang="en-US" sz="10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" name="Cloud 103"/>
          <p:cNvSpPr/>
          <p:nvPr/>
        </p:nvSpPr>
        <p:spPr>
          <a:xfrm>
            <a:off x="5043132" y="1880989"/>
            <a:ext cx="3269144" cy="539445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676767"/>
                </a:solidFill>
                <a:latin typeface="Arial" charset="0"/>
                <a:ea typeface="MS PGothic" charset="0"/>
                <a:cs typeface="MS PGothic" charset="0"/>
              </a:rPr>
              <a:t>WAN</a:t>
            </a:r>
            <a:endParaRPr lang="en-US" sz="1400" kern="0" dirty="0">
              <a:solidFill>
                <a:srgbClr val="676767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84004" y="2545428"/>
            <a:ext cx="560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Rome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Site2</a:t>
            </a:r>
            <a:endParaRPr lang="en-US" sz="11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694796" y="3573209"/>
            <a:ext cx="401619" cy="221275"/>
          </a:xfrm>
          <a:prstGeom prst="roundRect">
            <a:avLst/>
          </a:prstGeom>
          <a:gradFill rotWithShape="1">
            <a:gsLst>
              <a:gs pos="0">
                <a:srgbClr val="676767">
                  <a:shade val="51000"/>
                  <a:satMod val="130000"/>
                </a:srgbClr>
              </a:gs>
              <a:gs pos="80000">
                <a:srgbClr val="676767">
                  <a:shade val="93000"/>
                  <a:satMod val="130000"/>
                </a:srgbClr>
              </a:gs>
              <a:gs pos="100000">
                <a:srgbClr val="67676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260636" y="3564988"/>
            <a:ext cx="401619" cy="221275"/>
          </a:xfrm>
          <a:prstGeom prst="roundRect">
            <a:avLst/>
          </a:prstGeom>
          <a:gradFill rotWithShape="1">
            <a:gsLst>
              <a:gs pos="0">
                <a:srgbClr val="676767">
                  <a:shade val="51000"/>
                  <a:satMod val="130000"/>
                </a:srgbClr>
              </a:gs>
              <a:gs pos="80000">
                <a:srgbClr val="676767">
                  <a:shade val="93000"/>
                  <a:satMod val="130000"/>
                </a:srgbClr>
              </a:gs>
              <a:gs pos="100000">
                <a:srgbClr val="67676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283001" y="3404713"/>
            <a:ext cx="804754" cy="125250"/>
          </a:xfrm>
          <a:prstGeom prst="rect">
            <a:avLst/>
          </a:prstGeom>
          <a:solidFill>
            <a:srgbClr val="519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Hypervisor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594444" y="3579925"/>
            <a:ext cx="401619" cy="221275"/>
          </a:xfrm>
          <a:prstGeom prst="roundRect">
            <a:avLst/>
          </a:prstGeom>
          <a:gradFill rotWithShape="1">
            <a:gsLst>
              <a:gs pos="0">
                <a:srgbClr val="676767">
                  <a:shade val="51000"/>
                  <a:satMod val="130000"/>
                </a:srgbClr>
              </a:gs>
              <a:gs pos="80000">
                <a:srgbClr val="676767">
                  <a:shade val="93000"/>
                  <a:satMod val="130000"/>
                </a:srgbClr>
              </a:gs>
              <a:gs pos="100000">
                <a:srgbClr val="67676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435834" y="3419650"/>
            <a:ext cx="804754" cy="125250"/>
          </a:xfrm>
          <a:prstGeom prst="rect">
            <a:avLst/>
          </a:prstGeom>
          <a:solidFill>
            <a:srgbClr val="519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Hypervisor</a:t>
            </a:r>
          </a:p>
        </p:txBody>
      </p:sp>
      <p:sp>
        <p:nvSpPr>
          <p:cNvPr id="111" name="Freeform 110"/>
          <p:cNvSpPr/>
          <p:nvPr/>
        </p:nvSpPr>
        <p:spPr>
          <a:xfrm>
            <a:off x="5159900" y="1445239"/>
            <a:ext cx="1238576" cy="2116807"/>
          </a:xfrm>
          <a:custGeom>
            <a:avLst/>
            <a:gdLst>
              <a:gd name="connsiteX0" fmla="*/ 310009 w 1238576"/>
              <a:gd name="connsiteY0" fmla="*/ 2116807 h 2116807"/>
              <a:gd name="connsiteX1" fmla="*/ 2762 w 1238576"/>
              <a:gd name="connsiteY1" fmla="*/ 1413481 h 2116807"/>
              <a:gd name="connsiteX2" fmla="*/ 193938 w 1238576"/>
              <a:gd name="connsiteY2" fmla="*/ 710155 h 2116807"/>
              <a:gd name="connsiteX3" fmla="*/ 760637 w 1238576"/>
              <a:gd name="connsiteY3" fmla="*/ 266308 h 2116807"/>
              <a:gd name="connsiteX4" fmla="*/ 1238576 w 1238576"/>
              <a:gd name="connsiteY4" fmla="*/ 0 h 21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576" h="2116807">
                <a:moveTo>
                  <a:pt x="310009" y="2116807"/>
                </a:moveTo>
                <a:cubicBezTo>
                  <a:pt x="166058" y="1882365"/>
                  <a:pt x="22107" y="1647923"/>
                  <a:pt x="2762" y="1413481"/>
                </a:cubicBezTo>
                <a:cubicBezTo>
                  <a:pt x="-16583" y="1179039"/>
                  <a:pt x="67625" y="901350"/>
                  <a:pt x="193938" y="710155"/>
                </a:cubicBezTo>
                <a:cubicBezTo>
                  <a:pt x="320251" y="518959"/>
                  <a:pt x="586531" y="384667"/>
                  <a:pt x="760637" y="266308"/>
                </a:cubicBezTo>
                <a:cubicBezTo>
                  <a:pt x="934743" y="147949"/>
                  <a:pt x="1238576" y="0"/>
                  <a:pt x="1238576" y="0"/>
                </a:cubicBezTo>
              </a:path>
            </a:pathLst>
          </a:custGeom>
          <a:noFill/>
          <a:ln w="9525" cap="flat" cmpd="sng" algn="ctr">
            <a:solidFill>
              <a:srgbClr val="676767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271033" y="1438411"/>
            <a:ext cx="1141099" cy="2150949"/>
          </a:xfrm>
          <a:custGeom>
            <a:avLst/>
            <a:gdLst>
              <a:gd name="connsiteX0" fmla="*/ 622193 w 1141099"/>
              <a:gd name="connsiteY0" fmla="*/ 2150949 h 2150949"/>
              <a:gd name="connsiteX1" fmla="*/ 89632 w 1141099"/>
              <a:gd name="connsiteY1" fmla="*/ 1707102 h 2150949"/>
              <a:gd name="connsiteX2" fmla="*/ 21355 w 1141099"/>
              <a:gd name="connsiteY2" fmla="*/ 1113031 h 2150949"/>
              <a:gd name="connsiteX3" fmla="*/ 314947 w 1141099"/>
              <a:gd name="connsiteY3" fmla="*/ 628213 h 2150949"/>
              <a:gd name="connsiteX4" fmla="*/ 1141099 w 1141099"/>
              <a:gd name="connsiteY4" fmla="*/ 0 h 21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099" h="2150949">
                <a:moveTo>
                  <a:pt x="622193" y="2150949"/>
                </a:moveTo>
                <a:cubicBezTo>
                  <a:pt x="405982" y="2015518"/>
                  <a:pt x="189772" y="1880088"/>
                  <a:pt x="89632" y="1707102"/>
                </a:cubicBezTo>
                <a:cubicBezTo>
                  <a:pt x="-10508" y="1534116"/>
                  <a:pt x="-16197" y="1292846"/>
                  <a:pt x="21355" y="1113031"/>
                </a:cubicBezTo>
                <a:cubicBezTo>
                  <a:pt x="58907" y="933216"/>
                  <a:pt x="128323" y="813718"/>
                  <a:pt x="314947" y="628213"/>
                </a:cubicBezTo>
                <a:cubicBezTo>
                  <a:pt x="501571" y="442708"/>
                  <a:pt x="821335" y="221354"/>
                  <a:pt x="1141099" y="0"/>
                </a:cubicBezTo>
              </a:path>
            </a:pathLst>
          </a:custGeom>
          <a:noFill/>
          <a:ln w="9525" cap="flat" cmpd="sng" algn="ctr">
            <a:solidFill>
              <a:srgbClr val="676767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6446269" y="1465724"/>
            <a:ext cx="1323423" cy="2114201"/>
          </a:xfrm>
          <a:custGeom>
            <a:avLst/>
            <a:gdLst>
              <a:gd name="connsiteX0" fmla="*/ 1153882 w 1153882"/>
              <a:gd name="connsiteY0" fmla="*/ 2109979 h 2109979"/>
              <a:gd name="connsiteX1" fmla="*/ 341385 w 1153882"/>
              <a:gd name="connsiteY1" fmla="*/ 1659304 h 2109979"/>
              <a:gd name="connsiteX2" fmla="*/ 61449 w 1153882"/>
              <a:gd name="connsiteY2" fmla="*/ 682841 h 2109979"/>
              <a:gd name="connsiteX3" fmla="*/ 0 w 1153882"/>
              <a:gd name="connsiteY3" fmla="*/ 0 h 210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882" h="2109979">
                <a:moveTo>
                  <a:pt x="1153882" y="2109979"/>
                </a:moveTo>
                <a:cubicBezTo>
                  <a:pt x="838669" y="2003569"/>
                  <a:pt x="523457" y="1897160"/>
                  <a:pt x="341385" y="1659304"/>
                </a:cubicBezTo>
                <a:cubicBezTo>
                  <a:pt x="159313" y="1421448"/>
                  <a:pt x="118346" y="959392"/>
                  <a:pt x="61449" y="682841"/>
                </a:cubicBezTo>
                <a:cubicBezTo>
                  <a:pt x="4552" y="406290"/>
                  <a:pt x="0" y="0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676767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lang="en-US" sz="2400" dirty="0">
                <a:solidFill>
                  <a:schemeClr val="accent6"/>
                </a:solidFill>
              </a:rPr>
              <a:t>ACI </a:t>
            </a:r>
            <a:r>
              <a:rPr lang="en-US" sz="2400" kern="0" dirty="0" smtClean="0">
                <a:solidFill>
                  <a:schemeClr val="accent6"/>
                </a:solidFill>
              </a:rPr>
              <a:t>Multi-Site</a:t>
            </a:r>
            <a:r>
              <a:rPr lang="en-US" sz="1800" kern="0" dirty="0" smtClean="0">
                <a:solidFill>
                  <a:schemeClr val="accent6"/>
                </a:solidFill>
              </a:rPr>
              <a:t> 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>
                <a:solidFill>
                  <a:schemeClr val="accent6"/>
                </a:solidFill>
              </a:rPr>
              <a:t>Deployment </a:t>
            </a:r>
            <a:r>
              <a:rPr lang="en-US" sz="2000" dirty="0" smtClean="0">
                <a:solidFill>
                  <a:schemeClr val="accent6"/>
                </a:solidFill>
              </a:rPr>
              <a:t>Considerations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2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build="p" animBg="1"/>
      <p:bldP spid="69" grpId="0" animBg="1"/>
      <p:bldP spid="70" grpId="0"/>
      <p:bldP spid="71" grpId="0" animBg="1"/>
      <p:bldP spid="72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build="p" animBg="1"/>
      <p:bldP spid="94" grpId="0"/>
      <p:bldP spid="95" grpId="0"/>
      <p:bldP spid="96" grpId="0" animBg="1"/>
      <p:bldP spid="103" grpId="0"/>
      <p:bldP spid="104" grpId="0" animBg="1"/>
      <p:bldP spid="105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21</a:t>
            </a:fld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739911"/>
            <a:ext cx="3161852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Health/Faults for all managed sites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Easily way to identify stretched policies across sites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Quickly search for any deployed inter-site policy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Provide direct access to the APIC GUIs in different sites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 smtClean="0">
                <a:solidFill>
                  <a:schemeClr val="accent6"/>
                </a:solidFill>
                <a:latin typeface="Arial"/>
              </a:rPr>
              <a:t>ACI </a:t>
            </a:r>
            <a:r>
              <a:rPr lang="en-US" sz="2400" kern="0" dirty="0" smtClean="0">
                <a:solidFill>
                  <a:schemeClr val="accent6"/>
                </a:solidFill>
              </a:rPr>
              <a:t>Multi-Site</a:t>
            </a:r>
            <a:r>
              <a:rPr lang="en-US" sz="1800" kern="0" dirty="0" smtClean="0">
                <a:solidFill>
                  <a:schemeClr val="accent6"/>
                </a:solidFill>
              </a:rPr>
              <a:t> </a:t>
            </a:r>
            <a:endParaRPr sz="2400" dirty="0" smtClean="0">
              <a:solidFill>
                <a:schemeClr val="accent6"/>
              </a:solidFill>
              <a:latin typeface="Arial"/>
            </a:endParaRPr>
          </a:p>
          <a:p>
            <a:pPr defTabSz="685698"/>
            <a:r>
              <a:rPr sz="2000" dirty="0" smtClean="0">
                <a:solidFill>
                  <a:schemeClr val="accent6"/>
                </a:solidFill>
                <a:latin typeface="Arial"/>
              </a:rPr>
              <a:t>Dashboard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04950"/>
            <a:ext cx="5792405" cy="29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>
                <a:solidFill>
                  <a:schemeClr val="accent6"/>
                </a:solidFill>
                <a:latin typeface="Arial"/>
              </a:rPr>
              <a:t>ACI </a:t>
            </a:r>
            <a:r>
              <a:rPr lang="en-US" sz="2400" kern="0" dirty="0" smtClean="0">
                <a:solidFill>
                  <a:schemeClr val="accent6"/>
                </a:solidFill>
              </a:rPr>
              <a:t>Multi-Site</a:t>
            </a:r>
            <a:r>
              <a:rPr lang="en-US" sz="1800" kern="0" dirty="0" smtClean="0">
                <a:solidFill>
                  <a:schemeClr val="accent6"/>
                </a:solidFill>
              </a:rPr>
              <a:t> </a:t>
            </a:r>
            <a:r>
              <a:rPr dirty="0" smtClean="0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dirty="0" smtClean="0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</a:br>
            <a:r>
              <a:rPr sz="20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Templates and Profiles</a:t>
            </a:r>
            <a:endParaRPr sz="1600" kern="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365053" y="820546"/>
            <a:ext cx="4521890" cy="3504274"/>
            <a:chOff x="4397829" y="435428"/>
            <a:chExt cx="4521890" cy="3504274"/>
          </a:xfrm>
        </p:grpSpPr>
        <p:sp>
          <p:nvSpPr>
            <p:cNvPr id="52" name="Rounded Rectangle 51"/>
            <p:cNvSpPr/>
            <p:nvPr/>
          </p:nvSpPr>
          <p:spPr>
            <a:xfrm>
              <a:off x="4397829" y="435428"/>
              <a:ext cx="4521890" cy="3504274"/>
            </a:xfrm>
            <a:prstGeom prst="roundRect">
              <a:avLst>
                <a:gd name="adj" fmla="val 7732"/>
              </a:avLst>
            </a:prstGeom>
            <a:solidFill>
              <a:srgbClr val="2968AF">
                <a:alpha val="23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356412" y="1801651"/>
              <a:ext cx="950258" cy="950258"/>
            </a:xfrm>
            <a:prstGeom prst="straightConnector1">
              <a:avLst/>
            </a:prstGeom>
            <a:noFill/>
            <a:ln w="9525" cap="flat" cmpd="sng" algn="ctr">
              <a:solidFill>
                <a:srgbClr val="214794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>
              <a:off x="6681184" y="1801651"/>
              <a:ext cx="1048871" cy="905032"/>
            </a:xfrm>
            <a:prstGeom prst="straightConnector1">
              <a:avLst/>
            </a:prstGeom>
            <a:noFill/>
            <a:ln w="9525" cap="flat" cmpd="sng" algn="ctr">
              <a:solidFill>
                <a:srgbClr val="214794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5" name="Rounded Rectangle 54"/>
            <p:cNvSpPr/>
            <p:nvPr/>
          </p:nvSpPr>
          <p:spPr>
            <a:xfrm>
              <a:off x="4647778" y="2801566"/>
              <a:ext cx="1228164" cy="853210"/>
            </a:xfrm>
            <a:prstGeom prst="roundRect">
              <a:avLst>
                <a:gd name="adj" fmla="val 7472"/>
              </a:avLst>
            </a:prstGeom>
            <a:solidFill>
              <a:srgbClr val="676767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Site 1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 flipV="1">
              <a:off x="7130952" y="2058835"/>
              <a:ext cx="326765" cy="377122"/>
              <a:chOff x="6622675" y="1523193"/>
              <a:chExt cx="416859" cy="502023"/>
            </a:xfrm>
          </p:grpSpPr>
          <p:sp>
            <p:nvSpPr>
              <p:cNvPr id="86" name="Snip and Round Single Corner Rectangle 85"/>
              <p:cNvSpPr/>
              <p:nvPr/>
            </p:nvSpPr>
            <p:spPr>
              <a:xfrm>
                <a:off x="6622675" y="1523193"/>
                <a:ext cx="416859" cy="502023"/>
              </a:xfrm>
              <a:prstGeom prst="snipRoundRect">
                <a:avLst>
                  <a:gd name="adj1" fmla="val 9524"/>
                  <a:gd name="adj2" fmla="val 16667"/>
                </a:avLst>
              </a:prstGeom>
              <a:solidFill>
                <a:srgbClr val="FFCB0E"/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6709083" y="161456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709083" y="169904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712566" y="177741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712566" y="186189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709083" y="1940743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57" name="Rectangle 56"/>
            <p:cNvSpPr/>
            <p:nvPr/>
          </p:nvSpPr>
          <p:spPr>
            <a:xfrm>
              <a:off x="4577635" y="580372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Profile</a:t>
              </a:r>
            </a:p>
          </p:txBody>
        </p:sp>
        <p:sp>
          <p:nvSpPr>
            <p:cNvPr id="58" name="Round Diagonal Corner Rectangle 57"/>
            <p:cNvSpPr/>
            <p:nvPr/>
          </p:nvSpPr>
          <p:spPr>
            <a:xfrm>
              <a:off x="5725515" y="849226"/>
              <a:ext cx="1712259" cy="782352"/>
            </a:xfrm>
            <a:prstGeom prst="round2DiagRect">
              <a:avLst>
                <a:gd name="adj1" fmla="val 8334"/>
                <a:gd name="adj2" fmla="val 0"/>
              </a:avLst>
            </a:prstGeom>
            <a:solidFill>
              <a:srgbClr val="8EBCDC">
                <a:lumMod val="60000"/>
                <a:lumOff val="40000"/>
              </a:srgbClr>
            </a:solidFill>
            <a:ln w="3175" cap="flat" cmpd="sng" algn="ctr">
              <a:solidFill>
                <a:srgbClr val="2968AF">
                  <a:lumMod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Template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>
              <a:off x="5649958" y="903160"/>
              <a:ext cx="1712259" cy="782352"/>
            </a:xfrm>
            <a:prstGeom prst="round2DiagRect">
              <a:avLst>
                <a:gd name="adj1" fmla="val 8334"/>
                <a:gd name="adj2" fmla="val 0"/>
              </a:avLst>
            </a:prstGeom>
            <a:solidFill>
              <a:srgbClr val="36A4D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Template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 flipV="1">
              <a:off x="6920436" y="1236470"/>
              <a:ext cx="326765" cy="377122"/>
              <a:chOff x="6622675" y="1523193"/>
              <a:chExt cx="416859" cy="502023"/>
            </a:xfrm>
          </p:grpSpPr>
          <p:sp>
            <p:nvSpPr>
              <p:cNvPr id="80" name="Snip and Round Single Corner Rectangle 79"/>
              <p:cNvSpPr/>
              <p:nvPr/>
            </p:nvSpPr>
            <p:spPr>
              <a:xfrm>
                <a:off x="6622675" y="1523193"/>
                <a:ext cx="416859" cy="502023"/>
              </a:xfrm>
              <a:prstGeom prst="snipRoundRect">
                <a:avLst>
                  <a:gd name="adj1" fmla="val 9524"/>
                  <a:gd name="adj2" fmla="val 16667"/>
                </a:avLst>
              </a:prstGeom>
              <a:solidFill>
                <a:srgbClr val="FFFFFF">
                  <a:lumMod val="85000"/>
                </a:srgbClr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6709083" y="161456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709083" y="169904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712566" y="177741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712566" y="186189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709083" y="1940743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1" name="Group 60"/>
            <p:cNvGrpSpPr/>
            <p:nvPr/>
          </p:nvGrpSpPr>
          <p:grpSpPr>
            <a:xfrm flipV="1">
              <a:off x="4734054" y="3194810"/>
              <a:ext cx="326765" cy="377122"/>
              <a:chOff x="6622675" y="1523193"/>
              <a:chExt cx="416859" cy="502023"/>
            </a:xfrm>
          </p:grpSpPr>
          <p:sp>
            <p:nvSpPr>
              <p:cNvPr id="74" name="Snip and Round Single Corner Rectangle 73"/>
              <p:cNvSpPr/>
              <p:nvPr/>
            </p:nvSpPr>
            <p:spPr>
              <a:xfrm>
                <a:off x="6622675" y="1523193"/>
                <a:ext cx="416859" cy="502023"/>
              </a:xfrm>
              <a:prstGeom prst="snipRoundRect">
                <a:avLst>
                  <a:gd name="adj1" fmla="val 9524"/>
                  <a:gd name="adj2" fmla="val 16667"/>
                </a:avLst>
              </a:prstGeom>
              <a:solidFill>
                <a:srgbClr val="ABC233"/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6709083" y="161456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709083" y="169904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712566" y="177741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12566" y="186189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709083" y="1940743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2" name="Rectangle 61"/>
            <p:cNvSpPr/>
            <p:nvPr/>
          </p:nvSpPr>
          <p:spPr>
            <a:xfrm>
              <a:off x="6681184" y="936040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POLICY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DEFINITION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13722" y="2033438"/>
              <a:ext cx="5229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SITE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LOCAL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41063" y="3211679"/>
              <a:ext cx="750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EFFECTIVE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POLICY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414951" y="2785074"/>
              <a:ext cx="1228164" cy="853210"/>
            </a:xfrm>
            <a:prstGeom prst="roundRect">
              <a:avLst>
                <a:gd name="adj" fmla="val 7472"/>
              </a:avLst>
            </a:prstGeom>
            <a:solidFill>
              <a:srgbClr val="676767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Site 2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 flipV="1">
              <a:off x="7501227" y="3178318"/>
              <a:ext cx="326765" cy="377122"/>
              <a:chOff x="6622675" y="1523193"/>
              <a:chExt cx="416859" cy="502023"/>
            </a:xfrm>
          </p:grpSpPr>
          <p:sp>
            <p:nvSpPr>
              <p:cNvPr id="68" name="Snip and Round Single Corner Rectangle 67"/>
              <p:cNvSpPr/>
              <p:nvPr/>
            </p:nvSpPr>
            <p:spPr>
              <a:xfrm>
                <a:off x="6622675" y="1523193"/>
                <a:ext cx="416859" cy="502023"/>
              </a:xfrm>
              <a:prstGeom prst="snipRoundRect">
                <a:avLst>
                  <a:gd name="adj1" fmla="val 9524"/>
                  <a:gd name="adj2" fmla="val 16667"/>
                </a:avLst>
              </a:prstGeom>
              <a:solidFill>
                <a:srgbClr val="ABC233"/>
              </a:solidFill>
              <a:ln w="31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709083" y="161456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709083" y="169904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712566" y="1777419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712566" y="1861892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709083" y="1940743"/>
                <a:ext cx="23513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7" name="Rectangle 66"/>
            <p:cNvSpPr/>
            <p:nvPr/>
          </p:nvSpPr>
          <p:spPr>
            <a:xfrm>
              <a:off x="7808236" y="3195187"/>
              <a:ext cx="750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EFFECTIVE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POLICY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19802" y="1750079"/>
            <a:ext cx="1048232" cy="220934"/>
            <a:chOff x="4740003" y="4708543"/>
            <a:chExt cx="1542732" cy="291628"/>
          </a:xfrm>
        </p:grpSpPr>
        <p:sp>
          <p:nvSpPr>
            <p:cNvPr id="48" name="Oval 47"/>
            <p:cNvSpPr/>
            <p:nvPr/>
          </p:nvSpPr>
          <p:spPr>
            <a:xfrm>
              <a:off x="4740003" y="4708543"/>
              <a:ext cx="429126" cy="277003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676767"/>
              </a:solidFill>
              <a:prstDash val="solid"/>
            </a:ln>
            <a:effectLst/>
          </p:spPr>
          <p:txBody>
            <a:bodyPr lIns="0" tIns="45716" rIns="0" bIns="45716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EP1 EPG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850068" y="4708894"/>
              <a:ext cx="432667" cy="291277"/>
            </a:xfrm>
            <a:prstGeom prst="ellipse">
              <a:avLst/>
            </a:prstGeom>
            <a:solidFill>
              <a:srgbClr val="FBAB18"/>
            </a:solidFill>
            <a:ln w="1270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45716" rIns="0" bIns="45716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EP2 EPG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H="1">
              <a:off x="5169129" y="4847045"/>
              <a:ext cx="70219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214794"/>
              </a:solidFill>
              <a:prstDash val="solid"/>
              <a:tailEnd type="arrow"/>
            </a:ln>
            <a:effectLst/>
          </p:spPr>
        </p:cxnSp>
        <p:sp>
          <p:nvSpPr>
            <p:cNvPr id="94" name="Rounded Rectangle 93"/>
            <p:cNvSpPr/>
            <p:nvPr/>
          </p:nvSpPr>
          <p:spPr>
            <a:xfrm>
              <a:off x="5385487" y="4741084"/>
              <a:ext cx="250030" cy="21192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6200" y="1200150"/>
            <a:ext cx="3450303" cy="335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Template = APIC policy definition </a:t>
            </a:r>
            <a:b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(App &amp; Network)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Template is the scope/granularity</a:t>
            </a:r>
            <a:br>
              <a:rPr lang="en-US" sz="1600" dirty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of what </a:t>
            </a: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can be pushed to sites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Template is associated to all managed sites or a subset of sites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Profile = Group of Templates sharing a common use-</a:t>
            </a: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case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Scope of change: policies can be pushed to separate sites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179767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23</a:t>
            </a:fld>
            <a:endParaRPr lang="uk-UA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34729"/>
              </p:ext>
            </p:extLst>
          </p:nvPr>
        </p:nvGraphicFramePr>
        <p:xfrm>
          <a:off x="92694" y="819150"/>
          <a:ext cx="8963001" cy="3962400"/>
        </p:xfrm>
        <a:graphic>
          <a:graphicData uri="http://schemas.openxmlformats.org/drawingml/2006/table">
            <a:tbl>
              <a:tblPr firstRow="1" bandRow="1"/>
              <a:tblGrid>
                <a:gridCol w="437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52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879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7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79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29" y="895350"/>
            <a:ext cx="454463" cy="3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3872" y="1540192"/>
            <a:ext cx="4148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Central point of management and configuration for the </a:t>
            </a: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Fabric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Responsible </a:t>
            </a:r>
            <a:r>
              <a:rPr lang="en-US" sz="14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for all </a:t>
            </a: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Fabric local functions </a:t>
            </a:r>
          </a:p>
          <a:p>
            <a:pPr marL="457200" lvl="1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Fabric discovery and bring up</a:t>
            </a:r>
          </a:p>
          <a:p>
            <a:pPr marL="457200" lvl="1" defTabSz="457200" fontAlgn="base"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Fabric access </a:t>
            </a:r>
            <a:r>
              <a:rPr lang="en-US" sz="12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policies</a:t>
            </a:r>
          </a:p>
          <a:p>
            <a:pPr marL="457200" lvl="1" defTabSz="45720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Service graphs</a:t>
            </a:r>
          </a:p>
          <a:p>
            <a:pPr marL="457200" lvl="1" defTabSz="457200" fontAlgn="base"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Domains creation (VMM</a:t>
            </a:r>
            <a:r>
              <a:rPr lang="en-US" sz="12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Physical, etc.)</a:t>
            </a:r>
            <a:endParaRPr lang="en-US" sz="12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defTabSz="457200" fontAlgn="base"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… 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Integration with third party services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Maintains runtime data (VTEP address, VNID, Class_ID, GIPo, etc.)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No participation in the fabric control and data planes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0256" y="1504950"/>
            <a:ext cx="416274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Complementary to APIC</a:t>
            </a:r>
            <a:endParaRPr lang="en-US" sz="14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rovisioning </a:t>
            </a:r>
            <a:r>
              <a:rPr lang="en-US" sz="14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and managing </a:t>
            </a: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1400" b="1" u="sng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400" b="1" u="sng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Inter-Site Tenant and Networking </a:t>
            </a:r>
            <a:r>
              <a:rPr lang="en-US" sz="1400" b="1" u="sng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Policies”</a:t>
            </a:r>
            <a:endParaRPr lang="en-US" sz="1400" dirty="0" smtClean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Scope of changes </a:t>
            </a:r>
          </a:p>
          <a:p>
            <a:pPr marL="457200" lvl="1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Granularly propagate policies to multiple APIC clusters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Can import and merge configuration from different APIC cluster domains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End-to-end visibility and troubleshooting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No run time data, configuration repository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No participation in </a:t>
            </a:r>
            <a:r>
              <a:rPr lang="en-US" sz="1400" dirty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the fabric </a:t>
            </a:r>
            <a:r>
              <a:rPr lang="en-US" sz="14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 and data planes</a:t>
            </a:r>
            <a:endParaRPr lang="en-US" sz="14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1400" dirty="0" smtClean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1400" dirty="0" smtClean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14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lang="en-US" sz="2400" kern="0" dirty="0">
                <a:solidFill>
                  <a:schemeClr val="accent6"/>
                </a:solidFill>
              </a:rPr>
              <a:t>APIC vs. </a:t>
            </a:r>
            <a:r>
              <a:rPr lang="en-US" sz="2400" dirty="0">
                <a:solidFill>
                  <a:schemeClr val="accent6"/>
                </a:solidFill>
              </a:rPr>
              <a:t>ACI </a:t>
            </a:r>
            <a:r>
              <a:rPr lang="en-US" sz="2400" kern="0" dirty="0" smtClean="0">
                <a:solidFill>
                  <a:schemeClr val="accent6"/>
                </a:solidFill>
              </a:rPr>
              <a:t>Multi-Site</a:t>
            </a:r>
            <a:r>
              <a:rPr lang="en-US" sz="1800" kern="0" dirty="0" smtClean="0">
                <a:solidFill>
                  <a:schemeClr val="accent6"/>
                </a:solidFill>
              </a:rPr>
              <a:t> </a:t>
            </a:r>
            <a:r>
              <a:rPr lang="en-US" sz="2400" kern="0" dirty="0" smtClean="0">
                <a:solidFill>
                  <a:schemeClr val="accent6"/>
                </a:solidFill>
              </a:rPr>
              <a:t>Functions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01556"/>
            <a:ext cx="792913" cy="3042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767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Inter-Site </a:t>
            </a:r>
            <a:r>
              <a:rPr lang="en-US" sz="3200" dirty="0" smtClean="0">
                <a:solidFill>
                  <a:srgbClr val="FFFFFF"/>
                </a:solidFill>
              </a:rPr>
              <a:t>Connectivity Deployment </a:t>
            </a:r>
            <a:r>
              <a:rPr lang="en-US" sz="3200" dirty="0">
                <a:solidFill>
                  <a:srgbClr val="FFFFFF"/>
                </a:solidFill>
              </a:rPr>
              <a:t>Considerations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24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25</a:t>
            </a:fld>
            <a:endParaRPr lang="uk-UA" dirty="0"/>
          </a:p>
        </p:txBody>
      </p:sp>
      <p:sp>
        <p:nvSpPr>
          <p:cNvPr id="120" name="Text Placeholder 2"/>
          <p:cNvSpPr txBox="1">
            <a:spLocks/>
          </p:cNvSpPr>
          <p:nvPr/>
        </p:nvSpPr>
        <p:spPr>
          <a:xfrm>
            <a:off x="460380" y="3180643"/>
            <a:ext cx="8534400" cy="1786377"/>
          </a:xfrm>
          <a:prstGeom prst="rect">
            <a:avLst/>
          </a:prstGeom>
          <a:noFill/>
        </p:spPr>
        <p:txBody>
          <a:bodyPr lIns="68569" tIns="34285" rIns="68569" bIns="34285"/>
          <a:lstStyle>
            <a:lvl1pPr marL="171431" indent="-171431" algn="l" defTabSz="685721" rtl="0" eaLnBrk="1" latinLnBrk="0" hangingPunct="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7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304767" indent="0" algn="l" defTabSz="685721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Tx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428575" indent="-1191" algn="l" defTabSz="68572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516672" indent="0" algn="l" defTabSz="68572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601197" indent="0" algn="l" defTabSz="68572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1885733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93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54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14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31" marR="0" lvl="0" indent="-171431" algn="l" defTabSz="685721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APIC, must be separately configured (day-0 configuration)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31" marR="0" lvl="0" indent="-171431" algn="l" defTabSz="685721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topology can be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arbitrary, not mandatory to  connect to all spine nodes, can extend long distance (across the World)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31" marR="0" lvl="0" indent="-171431" algn="l" defTabSz="685721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requirements: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90504" marR="0" lvl="1" indent="-285750" algn="l" defTabSz="685721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OSPF on the first hop routers to peer with the spine nodes and exchange site specific E-TEP reachability </a:t>
            </a:r>
          </a:p>
          <a:p>
            <a:pPr marL="590504" marR="0" lvl="1" indent="-285750" algn="l" defTabSz="685721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MTU support to allow site-to-site VXLAN traffic 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239320" y="1330608"/>
            <a:ext cx="4319537" cy="1446442"/>
            <a:chOff x="2459320" y="1420939"/>
            <a:chExt cx="3671896" cy="1186228"/>
          </a:xfrm>
        </p:grpSpPr>
        <p:grpSp>
          <p:nvGrpSpPr>
            <p:cNvPr id="123" name="Group 122"/>
            <p:cNvGrpSpPr/>
            <p:nvPr/>
          </p:nvGrpSpPr>
          <p:grpSpPr>
            <a:xfrm>
              <a:off x="2459320" y="1420939"/>
              <a:ext cx="3671896" cy="1065287"/>
              <a:chOff x="4674053" y="3795713"/>
              <a:chExt cx="4592370" cy="1184204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4674053" y="3795713"/>
                <a:ext cx="4592370" cy="1184204"/>
                <a:chOff x="4674053" y="3795713"/>
                <a:chExt cx="4592370" cy="1184204"/>
              </a:xfrm>
            </p:grpSpPr>
            <p:sp>
              <p:nvSpPr>
                <p:cNvPr id="143" name="Rounded Rectangle 441"/>
                <p:cNvSpPr>
                  <a:spLocks noChangeArrowheads="1"/>
                </p:cNvSpPr>
                <p:nvPr/>
              </p:nvSpPr>
              <p:spPr bwMode="auto">
                <a:xfrm>
                  <a:off x="7355318" y="4111270"/>
                  <a:ext cx="1593421" cy="829163"/>
                </a:xfrm>
                <a:prstGeom prst="roundRect">
                  <a:avLst>
                    <a:gd name="adj" fmla="val 4898"/>
                  </a:avLst>
                </a:prstGeom>
                <a:solidFill>
                  <a:srgbClr val="E7E7E8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32" tIns="45716" rIns="91432" bIns="45716"/>
                <a:lstStyle/>
                <a:p>
                  <a:pPr marL="0" marR="0" lvl="0" indent="0" defTabSz="45559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 charset="0"/>
                  </a:endParaRPr>
                </a:p>
              </p:txBody>
            </p:sp>
            <p:sp>
              <p:nvSpPr>
                <p:cNvPr id="144" name="Rounded Rectangle 442"/>
                <p:cNvSpPr>
                  <a:spLocks noChangeArrowheads="1"/>
                </p:cNvSpPr>
                <p:nvPr/>
              </p:nvSpPr>
              <p:spPr bwMode="auto">
                <a:xfrm>
                  <a:off x="4749803" y="4111270"/>
                  <a:ext cx="1593421" cy="868647"/>
                </a:xfrm>
                <a:prstGeom prst="roundRect">
                  <a:avLst>
                    <a:gd name="adj" fmla="val 4898"/>
                  </a:avLst>
                </a:prstGeom>
                <a:solidFill>
                  <a:srgbClr val="E7E7E8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32" tIns="45716" rIns="91432" bIns="45716"/>
                <a:lstStyle/>
                <a:p>
                  <a:pPr marL="0" marR="0" lvl="0" indent="0" defTabSz="45559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 charset="0"/>
                  </a:endParaRPr>
                </a:p>
              </p:txBody>
            </p:sp>
            <p:sp>
              <p:nvSpPr>
                <p:cNvPr id="145" name="Cloud 144"/>
                <p:cNvSpPr/>
                <p:nvPr/>
              </p:nvSpPr>
              <p:spPr bwMode="auto">
                <a:xfrm>
                  <a:off x="6442077" y="3795713"/>
                  <a:ext cx="749300" cy="371475"/>
                </a:xfrm>
                <a:prstGeom prst="cloud">
                  <a:avLst/>
                </a:prstGeom>
                <a:solidFill>
                  <a:srgbClr val="000000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91436" tIns="45718" rIns="91436" bIns="45718" anchor="ctr"/>
                <a:lstStyle/>
                <a:p>
                  <a:pPr marL="0" marR="0" lvl="0" indent="0" algn="ctr" defTabSz="91417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73752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/>
                    </a:rPr>
                    <a:t>IP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73752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pic>
              <p:nvPicPr>
                <p:cNvPr id="146" name="Picture 444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3982" y="4179908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7" name="Picture 445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2839" y="4182674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8" name="Picture 446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96" y="4182674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447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0553" y="4179908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0" name="Picture 448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58457" y="4623230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1" name="Picture 449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5743" y="4623821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450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33029" y="4623230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Picture 451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314" y="4623821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54" name="Straight Connector 452"/>
                <p:cNvCxnSpPr>
                  <a:cxnSpLocks noChangeShapeType="1"/>
                  <a:endCxn id="146" idx="2"/>
                </p:cNvCxnSpPr>
                <p:nvPr/>
              </p:nvCxnSpPr>
              <p:spPr bwMode="auto">
                <a:xfrm flipV="1">
                  <a:off x="4988148" y="4351282"/>
                  <a:ext cx="208840" cy="271356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5" name="Straight Connector 453"/>
                <p:cNvCxnSpPr>
                  <a:cxnSpLocks noChangeShapeType="1"/>
                  <a:endCxn id="147" idx="2"/>
                </p:cNvCxnSpPr>
                <p:nvPr/>
              </p:nvCxnSpPr>
              <p:spPr bwMode="auto">
                <a:xfrm flipV="1">
                  <a:off x="4988148" y="4354048"/>
                  <a:ext cx="467697" cy="268590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6" name="Straight Connector 454"/>
                <p:cNvCxnSpPr>
                  <a:cxnSpLocks noChangeShapeType="1"/>
                  <a:endCxn id="148" idx="2"/>
                </p:cNvCxnSpPr>
                <p:nvPr/>
              </p:nvCxnSpPr>
              <p:spPr bwMode="auto">
                <a:xfrm flipV="1">
                  <a:off x="4988148" y="4354048"/>
                  <a:ext cx="726554" cy="268590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Straight Connector 455"/>
                <p:cNvCxnSpPr>
                  <a:cxnSpLocks noChangeShapeType="1"/>
                  <a:endCxn id="149" idx="2"/>
                </p:cNvCxnSpPr>
                <p:nvPr/>
              </p:nvCxnSpPr>
              <p:spPr bwMode="auto">
                <a:xfrm flipV="1">
                  <a:off x="4988149" y="4351282"/>
                  <a:ext cx="985411" cy="271356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Straight Connector 456"/>
                <p:cNvCxnSpPr>
                  <a:cxnSpLocks noChangeShapeType="1"/>
                  <a:endCxn id="146" idx="2"/>
                </p:cNvCxnSpPr>
                <p:nvPr/>
              </p:nvCxnSpPr>
              <p:spPr bwMode="auto">
                <a:xfrm flipH="1" flipV="1">
                  <a:off x="5196988" y="4351283"/>
                  <a:ext cx="28446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Straight Connector 457"/>
                <p:cNvCxnSpPr>
                  <a:cxnSpLocks noChangeShapeType="1"/>
                  <a:endCxn id="147" idx="2"/>
                </p:cNvCxnSpPr>
                <p:nvPr/>
              </p:nvCxnSpPr>
              <p:spPr bwMode="auto">
                <a:xfrm flipV="1">
                  <a:off x="5225434" y="4354049"/>
                  <a:ext cx="230412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Straight Connector 458"/>
                <p:cNvCxnSpPr>
                  <a:cxnSpLocks noChangeShapeType="1"/>
                  <a:endCxn id="148" idx="2"/>
                </p:cNvCxnSpPr>
                <p:nvPr/>
              </p:nvCxnSpPr>
              <p:spPr bwMode="auto">
                <a:xfrm flipV="1">
                  <a:off x="5225434" y="4354049"/>
                  <a:ext cx="489268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Straight Connector 459"/>
                <p:cNvCxnSpPr>
                  <a:cxnSpLocks noChangeShapeType="1"/>
                  <a:endCxn id="149" idx="2"/>
                </p:cNvCxnSpPr>
                <p:nvPr/>
              </p:nvCxnSpPr>
              <p:spPr bwMode="auto">
                <a:xfrm flipV="1">
                  <a:off x="5225434" y="4351283"/>
                  <a:ext cx="748126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2" name="Straight Connector 460"/>
                <p:cNvCxnSpPr>
                  <a:cxnSpLocks noChangeShapeType="1"/>
                  <a:stCxn id="150" idx="0"/>
                  <a:endCxn id="146" idx="2"/>
                </p:cNvCxnSpPr>
                <p:nvPr/>
              </p:nvCxnSpPr>
              <p:spPr bwMode="auto">
                <a:xfrm flipH="1" flipV="1">
                  <a:off x="5196988" y="4351283"/>
                  <a:ext cx="265731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3" name="Straight Connector 461"/>
                <p:cNvCxnSpPr>
                  <a:cxnSpLocks noChangeShapeType="1"/>
                  <a:stCxn id="150" idx="0"/>
                  <a:endCxn id="147" idx="2"/>
                </p:cNvCxnSpPr>
                <p:nvPr/>
              </p:nvCxnSpPr>
              <p:spPr bwMode="auto">
                <a:xfrm flipH="1" flipV="1">
                  <a:off x="5455846" y="4354049"/>
                  <a:ext cx="6874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" name="Straight Connector 462"/>
                <p:cNvCxnSpPr>
                  <a:cxnSpLocks noChangeShapeType="1"/>
                  <a:stCxn id="151" idx="0"/>
                  <a:endCxn id="147" idx="2"/>
                </p:cNvCxnSpPr>
                <p:nvPr/>
              </p:nvCxnSpPr>
              <p:spPr bwMode="auto">
                <a:xfrm flipH="1" flipV="1">
                  <a:off x="5455845" y="4354048"/>
                  <a:ext cx="244160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5" name="Straight Connector 463"/>
                <p:cNvCxnSpPr>
                  <a:cxnSpLocks noChangeShapeType="1"/>
                  <a:stCxn id="152" idx="0"/>
                  <a:endCxn id="147" idx="2"/>
                </p:cNvCxnSpPr>
                <p:nvPr/>
              </p:nvCxnSpPr>
              <p:spPr bwMode="auto">
                <a:xfrm flipH="1" flipV="1">
                  <a:off x="5455846" y="4354049"/>
                  <a:ext cx="481446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6" name="Straight Connector 464"/>
                <p:cNvCxnSpPr>
                  <a:cxnSpLocks noChangeShapeType="1"/>
                  <a:stCxn id="153" idx="0"/>
                  <a:endCxn id="147" idx="2"/>
                </p:cNvCxnSpPr>
                <p:nvPr/>
              </p:nvCxnSpPr>
              <p:spPr bwMode="auto">
                <a:xfrm flipH="1" flipV="1">
                  <a:off x="5455845" y="4354048"/>
                  <a:ext cx="718731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Straight Connector 465"/>
                <p:cNvCxnSpPr>
                  <a:cxnSpLocks noChangeShapeType="1"/>
                  <a:stCxn id="151" idx="0"/>
                  <a:endCxn id="146" idx="2"/>
                </p:cNvCxnSpPr>
                <p:nvPr/>
              </p:nvCxnSpPr>
              <p:spPr bwMode="auto">
                <a:xfrm flipH="1" flipV="1">
                  <a:off x="5196989" y="4351283"/>
                  <a:ext cx="503017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Straight Connector 466"/>
                <p:cNvCxnSpPr>
                  <a:cxnSpLocks noChangeShapeType="1"/>
                  <a:stCxn id="150" idx="0"/>
                  <a:endCxn id="148" idx="2"/>
                </p:cNvCxnSpPr>
                <p:nvPr/>
              </p:nvCxnSpPr>
              <p:spPr bwMode="auto">
                <a:xfrm flipV="1">
                  <a:off x="5462719" y="4354049"/>
                  <a:ext cx="251983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Straight Connector 467"/>
                <p:cNvCxnSpPr>
                  <a:cxnSpLocks noChangeShapeType="1"/>
                  <a:stCxn id="150" idx="0"/>
                  <a:endCxn id="149" idx="2"/>
                </p:cNvCxnSpPr>
                <p:nvPr/>
              </p:nvCxnSpPr>
              <p:spPr bwMode="auto">
                <a:xfrm flipV="1">
                  <a:off x="5462719" y="4351283"/>
                  <a:ext cx="510840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0" name="Straight Connector 468"/>
                <p:cNvCxnSpPr>
                  <a:cxnSpLocks noChangeShapeType="1"/>
                  <a:stCxn id="152" idx="0"/>
                  <a:endCxn id="146" idx="2"/>
                </p:cNvCxnSpPr>
                <p:nvPr/>
              </p:nvCxnSpPr>
              <p:spPr bwMode="auto">
                <a:xfrm flipH="1" flipV="1">
                  <a:off x="5196988" y="4351283"/>
                  <a:ext cx="740303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1" name="Straight Connector 469"/>
                <p:cNvCxnSpPr>
                  <a:cxnSpLocks noChangeShapeType="1"/>
                  <a:stCxn id="153" idx="0"/>
                  <a:endCxn id="148" idx="2"/>
                </p:cNvCxnSpPr>
                <p:nvPr/>
              </p:nvCxnSpPr>
              <p:spPr bwMode="auto">
                <a:xfrm flipH="1" flipV="1">
                  <a:off x="5714702" y="4354048"/>
                  <a:ext cx="459874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2" name="Straight Connector 470"/>
                <p:cNvCxnSpPr>
                  <a:cxnSpLocks noChangeShapeType="1"/>
                  <a:stCxn id="153" idx="0"/>
                  <a:endCxn id="149" idx="2"/>
                </p:cNvCxnSpPr>
                <p:nvPr/>
              </p:nvCxnSpPr>
              <p:spPr bwMode="auto">
                <a:xfrm flipH="1" flipV="1">
                  <a:off x="5973560" y="4351283"/>
                  <a:ext cx="201017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Straight Connector 471"/>
                <p:cNvCxnSpPr>
                  <a:cxnSpLocks noChangeShapeType="1"/>
                  <a:stCxn id="153" idx="0"/>
                  <a:endCxn id="146" idx="2"/>
                </p:cNvCxnSpPr>
                <p:nvPr/>
              </p:nvCxnSpPr>
              <p:spPr bwMode="auto">
                <a:xfrm flipH="1" flipV="1">
                  <a:off x="5196988" y="4351283"/>
                  <a:ext cx="977588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" name="Straight Connector 472"/>
                <p:cNvCxnSpPr>
                  <a:cxnSpLocks noChangeShapeType="1"/>
                  <a:stCxn id="151" idx="0"/>
                  <a:endCxn id="148" idx="2"/>
                </p:cNvCxnSpPr>
                <p:nvPr/>
              </p:nvCxnSpPr>
              <p:spPr bwMode="auto">
                <a:xfrm flipV="1">
                  <a:off x="5700006" y="4354048"/>
                  <a:ext cx="14697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Straight Connector 473"/>
                <p:cNvCxnSpPr>
                  <a:cxnSpLocks noChangeShapeType="1"/>
                  <a:stCxn id="151" idx="0"/>
                  <a:endCxn id="149" idx="2"/>
                </p:cNvCxnSpPr>
                <p:nvPr/>
              </p:nvCxnSpPr>
              <p:spPr bwMode="auto">
                <a:xfrm flipV="1">
                  <a:off x="5700005" y="4351283"/>
                  <a:ext cx="273554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6" name="Straight Connector 474"/>
                <p:cNvCxnSpPr>
                  <a:cxnSpLocks noChangeShapeType="1"/>
                  <a:stCxn id="152" idx="0"/>
                  <a:endCxn id="148" idx="2"/>
                </p:cNvCxnSpPr>
                <p:nvPr/>
              </p:nvCxnSpPr>
              <p:spPr bwMode="auto">
                <a:xfrm flipH="1" flipV="1">
                  <a:off x="5714702" y="4354049"/>
                  <a:ext cx="222588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7" name="Straight Connector 475"/>
                <p:cNvCxnSpPr>
                  <a:cxnSpLocks noChangeShapeType="1"/>
                  <a:stCxn id="152" idx="0"/>
                  <a:endCxn id="149" idx="2"/>
                </p:cNvCxnSpPr>
                <p:nvPr/>
              </p:nvCxnSpPr>
              <p:spPr bwMode="auto">
                <a:xfrm flipV="1">
                  <a:off x="5937291" y="4351283"/>
                  <a:ext cx="36269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178" name="Picture 476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1172" y="4618368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9" name="Picture 477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3287" y="4621578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0" name="Picture 478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7648" y="4174456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1" name="Picture 479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06505" y="4177222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2" name="Picture 480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5362" y="4177222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3" name="Picture 481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4219" y="4174456"/>
                  <a:ext cx="166013" cy="171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" name="Picture 482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2123" y="4617777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5" name="Picture 483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29409" y="4618368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6" name="Picture 484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6695" y="4617777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7" name="Picture 485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03980" y="4618368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8" name="Straight Connector 486"/>
                <p:cNvCxnSpPr>
                  <a:cxnSpLocks noChangeShapeType="1"/>
                  <a:endCxn id="180" idx="2"/>
                </p:cNvCxnSpPr>
                <p:nvPr/>
              </p:nvCxnSpPr>
              <p:spPr bwMode="auto">
                <a:xfrm flipV="1">
                  <a:off x="7521815" y="4345830"/>
                  <a:ext cx="208840" cy="271356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9" name="Straight Connector 487"/>
                <p:cNvCxnSpPr>
                  <a:cxnSpLocks noChangeShapeType="1"/>
                  <a:endCxn id="181" idx="2"/>
                </p:cNvCxnSpPr>
                <p:nvPr/>
              </p:nvCxnSpPr>
              <p:spPr bwMode="auto">
                <a:xfrm flipV="1">
                  <a:off x="7521814" y="4348595"/>
                  <a:ext cx="467697" cy="268590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0" name="Straight Connector 488"/>
                <p:cNvCxnSpPr>
                  <a:cxnSpLocks noChangeShapeType="1"/>
                  <a:endCxn id="182" idx="2"/>
                </p:cNvCxnSpPr>
                <p:nvPr/>
              </p:nvCxnSpPr>
              <p:spPr bwMode="auto">
                <a:xfrm flipV="1">
                  <a:off x="7521814" y="4348595"/>
                  <a:ext cx="726554" cy="268590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1" name="Straight Connector 489"/>
                <p:cNvCxnSpPr>
                  <a:cxnSpLocks noChangeShapeType="1"/>
                  <a:endCxn id="183" idx="2"/>
                </p:cNvCxnSpPr>
                <p:nvPr/>
              </p:nvCxnSpPr>
              <p:spPr bwMode="auto">
                <a:xfrm flipV="1">
                  <a:off x="7521815" y="4345830"/>
                  <a:ext cx="985411" cy="271356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2" name="Straight Connector 490"/>
                <p:cNvCxnSpPr>
                  <a:cxnSpLocks noChangeShapeType="1"/>
                  <a:endCxn id="180" idx="2"/>
                </p:cNvCxnSpPr>
                <p:nvPr/>
              </p:nvCxnSpPr>
              <p:spPr bwMode="auto">
                <a:xfrm flipH="1" flipV="1">
                  <a:off x="7730654" y="4345831"/>
                  <a:ext cx="28446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3" name="Straight Connector 491"/>
                <p:cNvCxnSpPr>
                  <a:cxnSpLocks noChangeShapeType="1"/>
                  <a:endCxn id="181" idx="2"/>
                </p:cNvCxnSpPr>
                <p:nvPr/>
              </p:nvCxnSpPr>
              <p:spPr bwMode="auto">
                <a:xfrm flipV="1">
                  <a:off x="7759100" y="4348595"/>
                  <a:ext cx="230412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" name="Straight Connector 492"/>
                <p:cNvCxnSpPr>
                  <a:cxnSpLocks noChangeShapeType="1"/>
                  <a:endCxn id="182" idx="2"/>
                </p:cNvCxnSpPr>
                <p:nvPr/>
              </p:nvCxnSpPr>
              <p:spPr bwMode="auto">
                <a:xfrm flipV="1">
                  <a:off x="7759101" y="4348595"/>
                  <a:ext cx="489268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5" name="Straight Connector 493"/>
                <p:cNvCxnSpPr>
                  <a:cxnSpLocks noChangeShapeType="1"/>
                  <a:endCxn id="183" idx="2"/>
                </p:cNvCxnSpPr>
                <p:nvPr/>
              </p:nvCxnSpPr>
              <p:spPr bwMode="auto">
                <a:xfrm flipV="1">
                  <a:off x="7759100" y="4345831"/>
                  <a:ext cx="748126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6" name="Straight Connector 494"/>
                <p:cNvCxnSpPr>
                  <a:cxnSpLocks noChangeShapeType="1"/>
                  <a:stCxn id="184" idx="0"/>
                  <a:endCxn id="180" idx="2"/>
                </p:cNvCxnSpPr>
                <p:nvPr/>
              </p:nvCxnSpPr>
              <p:spPr bwMode="auto">
                <a:xfrm flipH="1" flipV="1">
                  <a:off x="7730655" y="4345831"/>
                  <a:ext cx="265731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7" name="Straight Connector 495"/>
                <p:cNvCxnSpPr>
                  <a:cxnSpLocks noChangeShapeType="1"/>
                  <a:stCxn id="184" idx="0"/>
                  <a:endCxn id="181" idx="2"/>
                </p:cNvCxnSpPr>
                <p:nvPr/>
              </p:nvCxnSpPr>
              <p:spPr bwMode="auto">
                <a:xfrm flipH="1" flipV="1">
                  <a:off x="7989511" y="4348595"/>
                  <a:ext cx="6874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8" name="Straight Connector 496"/>
                <p:cNvCxnSpPr>
                  <a:cxnSpLocks noChangeShapeType="1"/>
                  <a:stCxn id="185" idx="0"/>
                  <a:endCxn id="181" idx="2"/>
                </p:cNvCxnSpPr>
                <p:nvPr/>
              </p:nvCxnSpPr>
              <p:spPr bwMode="auto">
                <a:xfrm flipH="1" flipV="1">
                  <a:off x="7989511" y="4348595"/>
                  <a:ext cx="244160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9" name="Straight Connector 497"/>
                <p:cNvCxnSpPr>
                  <a:cxnSpLocks noChangeShapeType="1"/>
                  <a:stCxn id="186" idx="0"/>
                  <a:endCxn id="181" idx="2"/>
                </p:cNvCxnSpPr>
                <p:nvPr/>
              </p:nvCxnSpPr>
              <p:spPr bwMode="auto">
                <a:xfrm flipH="1" flipV="1">
                  <a:off x="7989511" y="4348595"/>
                  <a:ext cx="481446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498"/>
                <p:cNvCxnSpPr>
                  <a:cxnSpLocks noChangeShapeType="1"/>
                  <a:stCxn id="187" idx="0"/>
                  <a:endCxn id="181" idx="2"/>
                </p:cNvCxnSpPr>
                <p:nvPr/>
              </p:nvCxnSpPr>
              <p:spPr bwMode="auto">
                <a:xfrm flipH="1" flipV="1">
                  <a:off x="7989511" y="4348595"/>
                  <a:ext cx="718731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1" name="Straight Connector 499"/>
                <p:cNvCxnSpPr>
                  <a:cxnSpLocks noChangeShapeType="1"/>
                  <a:stCxn id="185" idx="0"/>
                  <a:endCxn id="180" idx="2"/>
                </p:cNvCxnSpPr>
                <p:nvPr/>
              </p:nvCxnSpPr>
              <p:spPr bwMode="auto">
                <a:xfrm flipH="1" flipV="1">
                  <a:off x="7730655" y="4345831"/>
                  <a:ext cx="503017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2" name="Straight Connector 500"/>
                <p:cNvCxnSpPr>
                  <a:cxnSpLocks noChangeShapeType="1"/>
                  <a:stCxn id="184" idx="0"/>
                  <a:endCxn id="182" idx="2"/>
                </p:cNvCxnSpPr>
                <p:nvPr/>
              </p:nvCxnSpPr>
              <p:spPr bwMode="auto">
                <a:xfrm flipV="1">
                  <a:off x="7996386" y="4348595"/>
                  <a:ext cx="251983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Straight Connector 501"/>
                <p:cNvCxnSpPr>
                  <a:cxnSpLocks noChangeShapeType="1"/>
                  <a:stCxn id="184" idx="0"/>
                  <a:endCxn id="183" idx="2"/>
                </p:cNvCxnSpPr>
                <p:nvPr/>
              </p:nvCxnSpPr>
              <p:spPr bwMode="auto">
                <a:xfrm flipV="1">
                  <a:off x="7996385" y="4345831"/>
                  <a:ext cx="510840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4" name="Straight Connector 502"/>
                <p:cNvCxnSpPr>
                  <a:cxnSpLocks noChangeShapeType="1"/>
                  <a:stCxn id="186" idx="0"/>
                  <a:endCxn id="180" idx="2"/>
                </p:cNvCxnSpPr>
                <p:nvPr/>
              </p:nvCxnSpPr>
              <p:spPr bwMode="auto">
                <a:xfrm flipH="1" flipV="1">
                  <a:off x="7730655" y="4345831"/>
                  <a:ext cx="740303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Straight Connector 503"/>
                <p:cNvCxnSpPr>
                  <a:cxnSpLocks noChangeShapeType="1"/>
                  <a:stCxn id="187" idx="0"/>
                  <a:endCxn id="182" idx="2"/>
                </p:cNvCxnSpPr>
                <p:nvPr/>
              </p:nvCxnSpPr>
              <p:spPr bwMode="auto">
                <a:xfrm flipH="1" flipV="1">
                  <a:off x="8248368" y="4348595"/>
                  <a:ext cx="459874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" name="Straight Connector 504"/>
                <p:cNvCxnSpPr>
                  <a:cxnSpLocks noChangeShapeType="1"/>
                  <a:stCxn id="187" idx="0"/>
                  <a:endCxn id="183" idx="2"/>
                </p:cNvCxnSpPr>
                <p:nvPr/>
              </p:nvCxnSpPr>
              <p:spPr bwMode="auto">
                <a:xfrm flipH="1" flipV="1">
                  <a:off x="8507226" y="4345831"/>
                  <a:ext cx="201017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" name="Straight Connector 505"/>
                <p:cNvCxnSpPr>
                  <a:cxnSpLocks noChangeShapeType="1"/>
                  <a:stCxn id="187" idx="0"/>
                  <a:endCxn id="180" idx="2"/>
                </p:cNvCxnSpPr>
                <p:nvPr/>
              </p:nvCxnSpPr>
              <p:spPr bwMode="auto">
                <a:xfrm flipH="1" flipV="1">
                  <a:off x="7730655" y="4345831"/>
                  <a:ext cx="977588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" name="Straight Connector 506"/>
                <p:cNvCxnSpPr>
                  <a:cxnSpLocks noChangeShapeType="1"/>
                  <a:stCxn id="185" idx="0"/>
                  <a:endCxn id="182" idx="2"/>
                </p:cNvCxnSpPr>
                <p:nvPr/>
              </p:nvCxnSpPr>
              <p:spPr bwMode="auto">
                <a:xfrm flipV="1">
                  <a:off x="8233672" y="4348595"/>
                  <a:ext cx="14697" cy="269772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" name="Straight Connector 507"/>
                <p:cNvCxnSpPr>
                  <a:cxnSpLocks noChangeShapeType="1"/>
                  <a:stCxn id="185" idx="0"/>
                  <a:endCxn id="183" idx="2"/>
                </p:cNvCxnSpPr>
                <p:nvPr/>
              </p:nvCxnSpPr>
              <p:spPr bwMode="auto">
                <a:xfrm flipV="1">
                  <a:off x="8233671" y="4345831"/>
                  <a:ext cx="273554" cy="27253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" name="Straight Connector 508"/>
                <p:cNvCxnSpPr>
                  <a:cxnSpLocks noChangeShapeType="1"/>
                  <a:stCxn id="186" idx="0"/>
                  <a:endCxn id="182" idx="2"/>
                </p:cNvCxnSpPr>
                <p:nvPr/>
              </p:nvCxnSpPr>
              <p:spPr bwMode="auto">
                <a:xfrm flipH="1" flipV="1">
                  <a:off x="8248368" y="4348595"/>
                  <a:ext cx="222588" cy="269181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" name="Straight Connector 509"/>
                <p:cNvCxnSpPr>
                  <a:cxnSpLocks noChangeShapeType="1"/>
                  <a:stCxn id="186" idx="0"/>
                  <a:endCxn id="183" idx="2"/>
                </p:cNvCxnSpPr>
                <p:nvPr/>
              </p:nvCxnSpPr>
              <p:spPr bwMode="auto">
                <a:xfrm flipV="1">
                  <a:off x="8470956" y="4345831"/>
                  <a:ext cx="36269" cy="271947"/>
                </a:xfrm>
                <a:prstGeom prst="line">
                  <a:avLst/>
                </a:prstGeom>
                <a:noFill/>
                <a:ln w="9525">
                  <a:solidFill>
                    <a:srgbClr val="2F81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212" name="Picture 510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4838" y="4612915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3" name="Picture 511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16953" y="4616125"/>
                  <a:ext cx="208524" cy="32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4" name="Straight Connector 213"/>
                <p:cNvCxnSpPr>
                  <a:stCxn id="181" idx="0"/>
                  <a:endCxn id="145" idx="0"/>
                </p:cNvCxnSpPr>
                <p:nvPr/>
              </p:nvCxnSpPr>
              <p:spPr bwMode="auto">
                <a:xfrm flipH="1" flipV="1">
                  <a:off x="7191378" y="3981451"/>
                  <a:ext cx="798513" cy="19526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5" name="Straight Connector 214"/>
                <p:cNvCxnSpPr>
                  <a:stCxn id="180" idx="0"/>
                  <a:endCxn id="145" idx="0"/>
                </p:cNvCxnSpPr>
                <p:nvPr/>
              </p:nvCxnSpPr>
              <p:spPr bwMode="auto">
                <a:xfrm flipH="1" flipV="1">
                  <a:off x="7191378" y="3981450"/>
                  <a:ext cx="539750" cy="1920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6" name="Straight Connector 215"/>
                <p:cNvCxnSpPr>
                  <a:stCxn id="145" idx="2"/>
                  <a:endCxn id="148" idx="0"/>
                </p:cNvCxnSpPr>
                <p:nvPr/>
              </p:nvCxnSpPr>
              <p:spPr bwMode="auto">
                <a:xfrm flipH="1">
                  <a:off x="5715002" y="3981451"/>
                  <a:ext cx="730250" cy="2000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7" name="Straight Connector 216"/>
                <p:cNvCxnSpPr>
                  <a:stCxn id="145" idx="2"/>
                  <a:endCxn id="149" idx="0"/>
                </p:cNvCxnSpPr>
                <p:nvPr/>
              </p:nvCxnSpPr>
              <p:spPr bwMode="auto">
                <a:xfrm flipH="1">
                  <a:off x="5973765" y="3981450"/>
                  <a:ext cx="471487" cy="19843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18" name="TextBox 517"/>
                <p:cNvSpPr txBox="1">
                  <a:spLocks noChangeArrowheads="1"/>
                </p:cNvSpPr>
                <p:nvPr/>
              </p:nvSpPr>
              <p:spPr bwMode="auto">
                <a:xfrm>
                  <a:off x="4674053" y="3856539"/>
                  <a:ext cx="767549" cy="273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6" tIns="45718" rIns="91436" bIns="4571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marL="0" marR="0" lvl="0" indent="0" algn="ctr" defTabSz="45699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MS PGothic" charset="0"/>
                    </a:rPr>
                    <a:t>Site ‘A’</a:t>
                  </a:r>
                </a:p>
              </p:txBody>
            </p:sp>
            <p:sp>
              <p:nvSpPr>
                <p:cNvPr id="219" name="TextBox 518"/>
                <p:cNvSpPr txBox="1">
                  <a:spLocks noChangeArrowheads="1"/>
                </p:cNvSpPr>
                <p:nvPr/>
              </p:nvSpPr>
              <p:spPr bwMode="auto">
                <a:xfrm>
                  <a:off x="8117217" y="3856473"/>
                  <a:ext cx="1149206" cy="265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6" tIns="45718" rIns="91436" bIns="4571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marL="0" marR="0" lvl="0" indent="0" algn="ctr" defTabSz="45699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MS PGothic" charset="0"/>
                    </a:rPr>
                    <a:t>Site ‘n’</a:t>
                  </a:r>
                </a:p>
              </p:txBody>
            </p:sp>
            <p:pic>
              <p:nvPicPr>
                <p:cNvPr id="220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6989" y="4697851"/>
                  <a:ext cx="118151" cy="120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1" name="Picture 130" descr="File Server_Updated200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1801" y="4688983"/>
                  <a:ext cx="138194" cy="166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2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6668" y="4703479"/>
                  <a:ext cx="118151" cy="120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3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50558" y="4711888"/>
                  <a:ext cx="118151" cy="120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0237" y="4717516"/>
                  <a:ext cx="118151" cy="120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" name="Picture 130" descr="File Server_Updated200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916" y="4695358"/>
                  <a:ext cx="138194" cy="166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" name="Left-Right Arrow 225"/>
                <p:cNvSpPr/>
                <p:nvPr/>
              </p:nvSpPr>
              <p:spPr bwMode="auto">
                <a:xfrm>
                  <a:off x="6298734" y="4154963"/>
                  <a:ext cx="1090612" cy="215899"/>
                </a:xfrm>
                <a:prstGeom prst="leftRightArrow">
                  <a:avLst/>
                </a:prstGeom>
                <a:solidFill>
                  <a:srgbClr val="33828D"/>
                </a:solidFill>
                <a:ln w="9525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91436" tIns="45718" rIns="91436" bIns="45718" anchor="ctr"/>
                <a:lstStyle/>
                <a:p>
                  <a:pPr marL="0" marR="0" lvl="0" indent="0" algn="ctr" defTabSz="91417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405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cxnSp>
              <p:nvCxnSpPr>
                <p:cNvPr id="227" name="Straight Connector 226"/>
                <p:cNvCxnSpPr>
                  <a:stCxn id="145" idx="2"/>
                </p:cNvCxnSpPr>
                <p:nvPr/>
              </p:nvCxnSpPr>
              <p:spPr bwMode="auto">
                <a:xfrm flipH="1">
                  <a:off x="5457827" y="3981451"/>
                  <a:ext cx="987425" cy="2063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28" name="Straight Connector 227"/>
                <p:cNvCxnSpPr>
                  <a:stCxn id="145" idx="2"/>
                </p:cNvCxnSpPr>
                <p:nvPr/>
              </p:nvCxnSpPr>
              <p:spPr bwMode="auto">
                <a:xfrm flipH="1">
                  <a:off x="5195890" y="3981451"/>
                  <a:ext cx="1249362" cy="2000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29" name="Straight Connector 228"/>
                <p:cNvCxnSpPr>
                  <a:stCxn id="182" idx="0"/>
                </p:cNvCxnSpPr>
                <p:nvPr/>
              </p:nvCxnSpPr>
              <p:spPr bwMode="auto">
                <a:xfrm flipH="1" flipV="1">
                  <a:off x="7178677" y="3981451"/>
                  <a:ext cx="1069975" cy="19526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flipH="1" flipV="1">
                  <a:off x="7191378" y="3971926"/>
                  <a:ext cx="1308100" cy="1936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31" name="Freeform 230"/>
                <p:cNvSpPr/>
                <p:nvPr/>
              </p:nvSpPr>
              <p:spPr bwMode="auto">
                <a:xfrm>
                  <a:off x="5502278" y="3905251"/>
                  <a:ext cx="2801937" cy="842963"/>
                </a:xfrm>
                <a:custGeom>
                  <a:avLst/>
                  <a:gdLst>
                    <a:gd name="connsiteX0" fmla="*/ 72705 w 5719971"/>
                    <a:gd name="connsiteY0" fmla="*/ 1409488 h 1443354"/>
                    <a:gd name="connsiteX1" fmla="*/ 89638 w 5719971"/>
                    <a:gd name="connsiteY1" fmla="*/ 1053888 h 1443354"/>
                    <a:gd name="connsiteX2" fmla="*/ 961705 w 5719971"/>
                    <a:gd name="connsiteY2" fmla="*/ 418888 h 1443354"/>
                    <a:gd name="connsiteX3" fmla="*/ 2621171 w 5719971"/>
                    <a:gd name="connsiteY3" fmla="*/ 4021 h 1443354"/>
                    <a:gd name="connsiteX4" fmla="*/ 4627771 w 5719971"/>
                    <a:gd name="connsiteY4" fmla="*/ 664421 h 1443354"/>
                    <a:gd name="connsiteX5" fmla="*/ 5533705 w 5719971"/>
                    <a:gd name="connsiteY5" fmla="*/ 1248621 h 1443354"/>
                    <a:gd name="connsiteX6" fmla="*/ 5719971 w 5719971"/>
                    <a:gd name="connsiteY6" fmla="*/ 1443354 h 1443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9971" h="1443354">
                      <a:moveTo>
                        <a:pt x="72705" y="1409488"/>
                      </a:moveTo>
                      <a:cubicBezTo>
                        <a:pt x="7088" y="1314238"/>
                        <a:pt x="-58529" y="1218988"/>
                        <a:pt x="89638" y="1053888"/>
                      </a:cubicBezTo>
                      <a:cubicBezTo>
                        <a:pt x="237805" y="888788"/>
                        <a:pt x="539783" y="593866"/>
                        <a:pt x="961705" y="418888"/>
                      </a:cubicBezTo>
                      <a:cubicBezTo>
                        <a:pt x="1383627" y="243910"/>
                        <a:pt x="2010160" y="-36901"/>
                        <a:pt x="2621171" y="4021"/>
                      </a:cubicBezTo>
                      <a:cubicBezTo>
                        <a:pt x="3232182" y="44943"/>
                        <a:pt x="4142349" y="456988"/>
                        <a:pt x="4627771" y="664421"/>
                      </a:cubicBezTo>
                      <a:cubicBezTo>
                        <a:pt x="5113193" y="871854"/>
                        <a:pt x="5351672" y="1118799"/>
                        <a:pt x="5533705" y="1248621"/>
                      </a:cubicBezTo>
                      <a:cubicBezTo>
                        <a:pt x="5715738" y="1378443"/>
                        <a:pt x="5719971" y="1443354"/>
                        <a:pt x="5719971" y="1443354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373752"/>
                  </a:solidFill>
                  <a:prstDash val="solid"/>
                  <a:headEnd type="triangle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91436" tIns="45718" rIns="91436" bIns="45718" anchor="ctr"/>
                <a:lstStyle/>
                <a:p>
                  <a:pPr marL="0" marR="0" lvl="0" indent="0" algn="ctr" defTabSz="91417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5732994" y="4712428"/>
                <a:ext cx="567219" cy="227687"/>
                <a:chOff x="6382898" y="275696"/>
                <a:chExt cx="567219" cy="227687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6382898" y="275696"/>
                  <a:ext cx="567219" cy="221504"/>
                  <a:chOff x="2768111" y="4632687"/>
                  <a:chExt cx="567219" cy="221504"/>
                </a:xfrm>
              </p:grpSpPr>
              <p:sp>
                <p:nvSpPr>
                  <p:cNvPr id="139" name="Rounded Rectangle 138"/>
                  <p:cNvSpPr/>
                  <p:nvPr/>
                </p:nvSpPr>
                <p:spPr>
                  <a:xfrm>
                    <a:off x="2768111" y="4632687"/>
                    <a:ext cx="567219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2795706" y="4643487"/>
                    <a:ext cx="378803" cy="207660"/>
                    <a:chOff x="2345981" y="4458376"/>
                    <a:chExt cx="747336" cy="483189"/>
                  </a:xfrm>
                </p:grpSpPr>
                <p:pic>
                  <p:nvPicPr>
                    <p:cNvPr id="1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45981" y="4458376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87080" y="45120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138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3806" y="318796"/>
                  <a:ext cx="256597" cy="184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7403897" y="4691117"/>
                <a:ext cx="567219" cy="227687"/>
                <a:chOff x="6382898" y="275696"/>
                <a:chExt cx="567219" cy="227687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6382898" y="275696"/>
                  <a:ext cx="567219" cy="221504"/>
                  <a:chOff x="2768111" y="4632687"/>
                  <a:chExt cx="567219" cy="221504"/>
                </a:xfrm>
              </p:grpSpPr>
              <p:sp>
                <p:nvSpPr>
                  <p:cNvPr id="133" name="Rounded Rectangle 132"/>
                  <p:cNvSpPr/>
                  <p:nvPr/>
                </p:nvSpPr>
                <p:spPr>
                  <a:xfrm>
                    <a:off x="2768111" y="4632687"/>
                    <a:ext cx="567219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2795706" y="4643487"/>
                    <a:ext cx="378803" cy="207660"/>
                    <a:chOff x="2345981" y="4458376"/>
                    <a:chExt cx="747336" cy="483189"/>
                  </a:xfrm>
                </p:grpSpPr>
                <p:pic>
                  <p:nvPicPr>
                    <p:cNvPr id="1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45981" y="4458376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87080" y="45120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132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3806" y="318796"/>
                  <a:ext cx="256597" cy="184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24" name="TextBox 517"/>
            <p:cNvSpPr txBox="1">
              <a:spLocks noChangeArrowheads="1"/>
            </p:cNvSpPr>
            <p:nvPr/>
          </p:nvSpPr>
          <p:spPr bwMode="auto">
            <a:xfrm>
              <a:off x="3887379" y="1887447"/>
              <a:ext cx="596767" cy="26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69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…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>
              <a:off x="3743419" y="2434332"/>
              <a:ext cx="189328" cy="172835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4497514" y="2417398"/>
              <a:ext cx="188888" cy="167697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</p:grpSp>
      <p:sp>
        <p:nvSpPr>
          <p:cNvPr id="234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>
                <a:solidFill>
                  <a:schemeClr val="accent6"/>
                </a:solidFill>
                <a:latin typeface="Arial"/>
              </a:rPr>
              <a:t>ACI </a:t>
            </a:r>
            <a:r>
              <a:rPr lang="en-US" sz="2400" dirty="0">
                <a:solidFill>
                  <a:schemeClr val="accent6"/>
                </a:solidFill>
              </a:rPr>
              <a:t>Multi-Site </a:t>
            </a:r>
            <a:r>
              <a:rPr dirty="0" smtClean="0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dirty="0" smtClean="0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2000" dirty="0">
                <a:solidFill>
                  <a:schemeClr val="accent6"/>
                </a:solidFill>
              </a:rPr>
              <a:t>Inter-Site IP Network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6255" y="1751230"/>
            <a:ext cx="806556" cy="19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700" dirty="0" smtClean="0">
                <a:solidFill>
                  <a:srgbClr val="FFFFFF"/>
                </a:solidFill>
              </a:rPr>
              <a:t>MP-BGP EVPN</a:t>
            </a:r>
          </a:p>
        </p:txBody>
      </p:sp>
      <p:sp>
        <p:nvSpPr>
          <p:cNvPr id="232" name="Oval 231"/>
          <p:cNvSpPr/>
          <p:nvPr/>
        </p:nvSpPr>
        <p:spPr>
          <a:xfrm>
            <a:off x="3608978" y="1141311"/>
            <a:ext cx="1223962" cy="7651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36" tIns="45718" rIns="91436" bIns="45718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18" y="2800894"/>
            <a:ext cx="630262" cy="3042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767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Connecting to the External Layer 3 Domain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>
                <a:solidFill>
                  <a:srgbClr val="FFFFFF">
                    <a:alpha val="60000"/>
                  </a:srgbClr>
                </a:solidFill>
              </a:rPr>
              <a:pPr/>
              <a:t>26</a:t>
            </a:fld>
            <a:endParaRPr lang="uk-UA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ounded Rectangle 162"/>
          <p:cNvSpPr>
            <a:spLocks noChangeArrowheads="1"/>
          </p:cNvSpPr>
          <p:nvPr/>
        </p:nvSpPr>
        <p:spPr bwMode="auto">
          <a:xfrm>
            <a:off x="301584" y="2743123"/>
            <a:ext cx="3078570" cy="1731186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543"/>
            <a:endParaRPr lang="en-US" sz="1400">
              <a:solidFill>
                <a:srgbClr val="000000"/>
              </a:solidFill>
              <a:latin typeface="Arial"/>
              <a:ea typeface="MS PGothic" charset="0"/>
              <a:cs typeface="Apple LiGothic Medium" charset="0"/>
            </a:endParaRPr>
          </a:p>
        </p:txBody>
      </p:sp>
      <p:pic>
        <p:nvPicPr>
          <p:cNvPr id="189" name="Picture 188" descr="Cortina8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52" y="3004801"/>
            <a:ext cx="338783" cy="293987"/>
          </a:xfrm>
          <a:prstGeom prst="rect">
            <a:avLst/>
          </a:prstGeom>
        </p:spPr>
      </p:pic>
      <p:pic>
        <p:nvPicPr>
          <p:cNvPr id="190" name="Picture 189" descr="Cortina8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01" y="3009545"/>
            <a:ext cx="338783" cy="293987"/>
          </a:xfrm>
          <a:prstGeom prst="rect">
            <a:avLst/>
          </a:prstGeom>
        </p:spPr>
      </p:pic>
      <p:pic>
        <p:nvPicPr>
          <p:cNvPr id="191" name="Picture 190" descr="Cortina8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50" y="3009545"/>
            <a:ext cx="338783" cy="293987"/>
          </a:xfrm>
          <a:prstGeom prst="rect">
            <a:avLst/>
          </a:prstGeom>
        </p:spPr>
      </p:pic>
      <p:pic>
        <p:nvPicPr>
          <p:cNvPr id="192" name="Picture 191" descr="Cortina8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95" y="3004801"/>
            <a:ext cx="338783" cy="293987"/>
          </a:xfrm>
          <a:prstGeom prst="rect">
            <a:avLst/>
          </a:prstGeom>
        </p:spPr>
      </p:pic>
      <p:pic>
        <p:nvPicPr>
          <p:cNvPr id="193" name="Picture 192" descr="To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637" y="3765282"/>
            <a:ext cx="425534" cy="56136"/>
          </a:xfrm>
          <a:prstGeom prst="rect">
            <a:avLst/>
          </a:prstGeom>
        </p:spPr>
      </p:pic>
      <p:pic>
        <p:nvPicPr>
          <p:cNvPr id="195" name="Picture 194" descr="To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64" y="3766296"/>
            <a:ext cx="425534" cy="56136"/>
          </a:xfrm>
          <a:prstGeom prst="rect">
            <a:avLst/>
          </a:prstGeom>
        </p:spPr>
      </p:pic>
      <p:pic>
        <p:nvPicPr>
          <p:cNvPr id="196" name="Picture 195" descr="To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091" y="3765282"/>
            <a:ext cx="425534" cy="56136"/>
          </a:xfrm>
          <a:prstGeom prst="rect">
            <a:avLst/>
          </a:prstGeom>
          <a:effectLst/>
        </p:spPr>
      </p:pic>
      <p:pic>
        <p:nvPicPr>
          <p:cNvPr id="197" name="Picture 196" descr="To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318" y="3766296"/>
            <a:ext cx="425534" cy="56136"/>
          </a:xfrm>
          <a:prstGeom prst="rect">
            <a:avLst/>
          </a:prstGeom>
          <a:effectLst/>
        </p:spPr>
      </p:pic>
      <p:cxnSp>
        <p:nvCxnSpPr>
          <p:cNvPr id="201" name="Straight Connector 200"/>
          <p:cNvCxnSpPr>
            <a:endCxn id="189" idx="2"/>
          </p:cNvCxnSpPr>
          <p:nvPr/>
        </p:nvCxnSpPr>
        <p:spPr>
          <a:xfrm flipV="1">
            <a:off x="606965" y="3298772"/>
            <a:ext cx="426179" cy="46550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2" name="Straight Connector 201"/>
          <p:cNvCxnSpPr>
            <a:endCxn id="190" idx="2"/>
          </p:cNvCxnSpPr>
          <p:nvPr/>
        </p:nvCxnSpPr>
        <p:spPr>
          <a:xfrm flipV="1">
            <a:off x="606952" y="3303528"/>
            <a:ext cx="954427" cy="46075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Straight Connector 202"/>
          <p:cNvCxnSpPr>
            <a:endCxn id="191" idx="2"/>
          </p:cNvCxnSpPr>
          <p:nvPr/>
        </p:nvCxnSpPr>
        <p:spPr>
          <a:xfrm flipV="1">
            <a:off x="606948" y="3303528"/>
            <a:ext cx="1482676" cy="46075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Straight Connector 203"/>
          <p:cNvCxnSpPr>
            <a:endCxn id="192" idx="2"/>
          </p:cNvCxnSpPr>
          <p:nvPr/>
        </p:nvCxnSpPr>
        <p:spPr>
          <a:xfrm flipV="1">
            <a:off x="606965" y="3298772"/>
            <a:ext cx="2010925" cy="46550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Straight Connector 204"/>
          <p:cNvCxnSpPr>
            <a:endCxn id="189" idx="2"/>
          </p:cNvCxnSpPr>
          <p:nvPr/>
        </p:nvCxnSpPr>
        <p:spPr>
          <a:xfrm flipH="1" flipV="1">
            <a:off x="1033144" y="3298772"/>
            <a:ext cx="58049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Straight Connector 205"/>
          <p:cNvCxnSpPr>
            <a:endCxn id="190" idx="2"/>
          </p:cNvCxnSpPr>
          <p:nvPr/>
        </p:nvCxnSpPr>
        <p:spPr>
          <a:xfrm flipV="1">
            <a:off x="1091175" y="3303532"/>
            <a:ext cx="470200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7" name="Straight Connector 206"/>
          <p:cNvCxnSpPr>
            <a:endCxn id="191" idx="2"/>
          </p:cNvCxnSpPr>
          <p:nvPr/>
        </p:nvCxnSpPr>
        <p:spPr>
          <a:xfrm flipV="1">
            <a:off x="1091173" y="3303532"/>
            <a:ext cx="998448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8" name="Straight Connector 207"/>
          <p:cNvCxnSpPr>
            <a:endCxn id="192" idx="2"/>
          </p:cNvCxnSpPr>
          <p:nvPr/>
        </p:nvCxnSpPr>
        <p:spPr>
          <a:xfrm flipV="1">
            <a:off x="1091174" y="3298772"/>
            <a:ext cx="1526697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9" name="Straight Connector 208"/>
          <p:cNvCxnSpPr>
            <a:stCxn id="193" idx="0"/>
            <a:endCxn id="189" idx="2"/>
          </p:cNvCxnSpPr>
          <p:nvPr/>
        </p:nvCxnSpPr>
        <p:spPr>
          <a:xfrm flipH="1" flipV="1">
            <a:off x="1033127" y="3298772"/>
            <a:ext cx="542277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1" name="Straight Connector 220"/>
          <p:cNvCxnSpPr>
            <a:stCxn id="193" idx="0"/>
            <a:endCxn id="190" idx="2"/>
          </p:cNvCxnSpPr>
          <p:nvPr/>
        </p:nvCxnSpPr>
        <p:spPr>
          <a:xfrm flipH="1" flipV="1">
            <a:off x="1561373" y="3303532"/>
            <a:ext cx="14028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2" name="Straight Connector 221"/>
          <p:cNvCxnSpPr>
            <a:stCxn id="195" idx="0"/>
            <a:endCxn id="190" idx="2"/>
          </p:cNvCxnSpPr>
          <p:nvPr/>
        </p:nvCxnSpPr>
        <p:spPr>
          <a:xfrm flipH="1" flipV="1">
            <a:off x="1561373" y="3303516"/>
            <a:ext cx="498256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3" name="Straight Connector 222"/>
          <p:cNvCxnSpPr>
            <a:stCxn id="196" idx="0"/>
            <a:endCxn id="190" idx="2"/>
          </p:cNvCxnSpPr>
          <p:nvPr/>
        </p:nvCxnSpPr>
        <p:spPr>
          <a:xfrm flipH="1" flipV="1">
            <a:off x="1561375" y="3303532"/>
            <a:ext cx="982484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4" name="Straight Connector 223"/>
          <p:cNvCxnSpPr>
            <a:stCxn id="197" idx="0"/>
            <a:endCxn id="190" idx="2"/>
          </p:cNvCxnSpPr>
          <p:nvPr/>
        </p:nvCxnSpPr>
        <p:spPr>
          <a:xfrm flipH="1" flipV="1">
            <a:off x="1561371" y="3303516"/>
            <a:ext cx="1466712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5" name="Straight Connector 224"/>
          <p:cNvCxnSpPr>
            <a:stCxn id="195" idx="0"/>
            <a:endCxn id="189" idx="2"/>
          </p:cNvCxnSpPr>
          <p:nvPr/>
        </p:nvCxnSpPr>
        <p:spPr>
          <a:xfrm flipH="1" flipV="1">
            <a:off x="1033142" y="3298771"/>
            <a:ext cx="1026505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3" name="Straight Connector 232"/>
          <p:cNvCxnSpPr>
            <a:stCxn id="193" idx="0"/>
            <a:endCxn id="191" idx="2"/>
          </p:cNvCxnSpPr>
          <p:nvPr/>
        </p:nvCxnSpPr>
        <p:spPr>
          <a:xfrm flipV="1">
            <a:off x="1575403" y="3303532"/>
            <a:ext cx="514220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4" name="Straight Connector 233"/>
          <p:cNvCxnSpPr>
            <a:stCxn id="193" idx="0"/>
            <a:endCxn id="192" idx="2"/>
          </p:cNvCxnSpPr>
          <p:nvPr/>
        </p:nvCxnSpPr>
        <p:spPr>
          <a:xfrm flipV="1">
            <a:off x="1575421" y="3298772"/>
            <a:ext cx="1042469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5" name="Straight Connector 234"/>
          <p:cNvCxnSpPr>
            <a:stCxn id="196" idx="0"/>
            <a:endCxn id="189" idx="2"/>
          </p:cNvCxnSpPr>
          <p:nvPr/>
        </p:nvCxnSpPr>
        <p:spPr>
          <a:xfrm flipH="1" flipV="1">
            <a:off x="1033132" y="3298772"/>
            <a:ext cx="1510733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6" name="Straight Connector 235"/>
          <p:cNvCxnSpPr>
            <a:stCxn id="197" idx="0"/>
            <a:endCxn id="191" idx="2"/>
          </p:cNvCxnSpPr>
          <p:nvPr/>
        </p:nvCxnSpPr>
        <p:spPr>
          <a:xfrm flipH="1" flipV="1">
            <a:off x="2089625" y="3303516"/>
            <a:ext cx="938463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2" name="Straight Connector 281"/>
          <p:cNvCxnSpPr>
            <a:stCxn id="197" idx="0"/>
            <a:endCxn id="192" idx="2"/>
          </p:cNvCxnSpPr>
          <p:nvPr/>
        </p:nvCxnSpPr>
        <p:spPr>
          <a:xfrm flipH="1" flipV="1">
            <a:off x="2617890" y="3298771"/>
            <a:ext cx="410215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3" name="Straight Connector 282"/>
          <p:cNvCxnSpPr>
            <a:stCxn id="197" idx="0"/>
            <a:endCxn id="189" idx="2"/>
          </p:cNvCxnSpPr>
          <p:nvPr/>
        </p:nvCxnSpPr>
        <p:spPr>
          <a:xfrm flipH="1" flipV="1">
            <a:off x="1033126" y="3298771"/>
            <a:ext cx="1994960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4" name="Straight Connector 283"/>
          <p:cNvCxnSpPr>
            <a:stCxn id="195" idx="0"/>
            <a:endCxn id="191" idx="2"/>
          </p:cNvCxnSpPr>
          <p:nvPr/>
        </p:nvCxnSpPr>
        <p:spPr>
          <a:xfrm flipV="1">
            <a:off x="2059632" y="3303516"/>
            <a:ext cx="29992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5" name="Straight Connector 284"/>
          <p:cNvCxnSpPr>
            <a:stCxn id="195" idx="0"/>
            <a:endCxn id="192" idx="2"/>
          </p:cNvCxnSpPr>
          <p:nvPr/>
        </p:nvCxnSpPr>
        <p:spPr>
          <a:xfrm flipV="1">
            <a:off x="2059649" y="3298771"/>
            <a:ext cx="558241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6" name="Straight Connector 285"/>
          <p:cNvCxnSpPr>
            <a:stCxn id="196" idx="0"/>
            <a:endCxn id="191" idx="2"/>
          </p:cNvCxnSpPr>
          <p:nvPr/>
        </p:nvCxnSpPr>
        <p:spPr>
          <a:xfrm flipH="1" flipV="1">
            <a:off x="2089641" y="3303532"/>
            <a:ext cx="454235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7" name="Straight Connector 286"/>
          <p:cNvCxnSpPr>
            <a:stCxn id="196" idx="0"/>
            <a:endCxn id="192" idx="2"/>
          </p:cNvCxnSpPr>
          <p:nvPr/>
        </p:nvCxnSpPr>
        <p:spPr>
          <a:xfrm flipV="1">
            <a:off x="2543858" y="3298772"/>
            <a:ext cx="74013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88" name="Picture 287" descr="To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7" y="3756942"/>
            <a:ext cx="425534" cy="56136"/>
          </a:xfrm>
          <a:prstGeom prst="rect">
            <a:avLst/>
          </a:prstGeom>
        </p:spPr>
      </p:pic>
      <p:pic>
        <p:nvPicPr>
          <p:cNvPr id="289" name="Picture 288" descr="To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62" y="3762449"/>
            <a:ext cx="425534" cy="56136"/>
          </a:xfrm>
          <a:prstGeom prst="rect">
            <a:avLst/>
          </a:prstGeom>
        </p:spPr>
      </p:pic>
      <p:pic>
        <p:nvPicPr>
          <p:cNvPr id="294" name="Picture 150" descr="ICON_VM_basic_label_Q3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30" y="3869029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130" descr="File Server_Updated200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76" y="3878079"/>
            <a:ext cx="282012" cy="2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50" descr="ICON_VM_basic_label_Q3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280" y="3878686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3" name="Straight Connector 372"/>
          <p:cNvCxnSpPr>
            <a:endCxn id="197" idx="0"/>
          </p:cNvCxnSpPr>
          <p:nvPr/>
        </p:nvCxnSpPr>
        <p:spPr>
          <a:xfrm flipH="1">
            <a:off x="3028085" y="2586670"/>
            <a:ext cx="698529" cy="117962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74" name="Straight Connector 373"/>
          <p:cNvCxnSpPr>
            <a:endCxn id="197" idx="0"/>
          </p:cNvCxnSpPr>
          <p:nvPr/>
        </p:nvCxnSpPr>
        <p:spPr>
          <a:xfrm flipH="1">
            <a:off x="3028085" y="2367208"/>
            <a:ext cx="524554" cy="139908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75" name="Straight Connector 374"/>
          <p:cNvCxnSpPr>
            <a:endCxn id="197" idx="0"/>
          </p:cNvCxnSpPr>
          <p:nvPr/>
        </p:nvCxnSpPr>
        <p:spPr>
          <a:xfrm flipH="1">
            <a:off x="3028085" y="2367208"/>
            <a:ext cx="524552" cy="139908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76" name="Straight Connector 375"/>
          <p:cNvCxnSpPr>
            <a:endCxn id="196" idx="0"/>
          </p:cNvCxnSpPr>
          <p:nvPr/>
        </p:nvCxnSpPr>
        <p:spPr>
          <a:xfrm flipH="1">
            <a:off x="2543858" y="2367208"/>
            <a:ext cx="1008778" cy="139807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77" name="Straight Connector 376"/>
          <p:cNvCxnSpPr>
            <a:endCxn id="196" idx="0"/>
          </p:cNvCxnSpPr>
          <p:nvPr/>
        </p:nvCxnSpPr>
        <p:spPr>
          <a:xfrm flipH="1">
            <a:off x="2543858" y="2586670"/>
            <a:ext cx="1182756" cy="117861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78" name="Left-Right Arrow 377"/>
          <p:cNvSpPr/>
          <p:nvPr/>
        </p:nvSpPr>
        <p:spPr>
          <a:xfrm rot="18036418">
            <a:off x="2969300" y="3183798"/>
            <a:ext cx="1475404" cy="300072"/>
          </a:xfrm>
          <a:prstGeom prst="leftRightArrow">
            <a:avLst/>
          </a:prstGeom>
          <a:solidFill>
            <a:srgbClr val="33828D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372" tIns="45686" rIns="91372" bIns="45686" rtlCol="0" anchor="ctr"/>
          <a:lstStyle/>
          <a:p>
            <a:pPr algn="ctr" defTabSz="456857"/>
            <a:r>
              <a:rPr lang="en-US" sz="900" b="1" kern="0" dirty="0">
                <a:solidFill>
                  <a:srgbClr val="FFFFFF"/>
                </a:solidFill>
                <a:latin typeface="CiscoSansTT Light"/>
                <a:ea typeface="Apple LiGothic Medium"/>
                <a:cs typeface="Apple LiGothic Medium"/>
              </a:rPr>
              <a:t>VRF-Lite Hand-off</a:t>
            </a:r>
          </a:p>
        </p:txBody>
      </p:sp>
      <p:sp>
        <p:nvSpPr>
          <p:cNvPr id="379" name="Cloud 378"/>
          <p:cNvSpPr/>
          <p:nvPr/>
        </p:nvSpPr>
        <p:spPr>
          <a:xfrm>
            <a:off x="4317455" y="1394880"/>
            <a:ext cx="2474101" cy="846666"/>
          </a:xfrm>
          <a:prstGeom prst="cloud">
            <a:avLst/>
          </a:prstGeom>
          <a:solidFill>
            <a:srgbClr val="652D89">
              <a:alpha val="75000"/>
            </a:srgbClr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04" tIns="45702" rIns="91404" bIns="45702" spcCol="0" rtlCol="0" anchor="ctr"/>
          <a:lstStyle/>
          <a:p>
            <a:pPr algn="ctr" defTabSz="456992"/>
            <a:endParaRPr lang="en-US" sz="1400" kern="0" dirty="0" smtClean="0">
              <a:solidFill>
                <a:srgbClr val="FFFFFF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5231075" y="1665167"/>
            <a:ext cx="537978" cy="276999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defTabSz="456992"/>
            <a:r>
              <a:rPr lang="en-US" sz="1200" dirty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</a:rPr>
              <a:t>WAN</a:t>
            </a:r>
          </a:p>
        </p:txBody>
      </p:sp>
      <p:sp>
        <p:nvSpPr>
          <p:cNvPr id="381" name="Cloud 579"/>
          <p:cNvSpPr>
            <a:spLocks/>
          </p:cNvSpPr>
          <p:nvPr/>
        </p:nvSpPr>
        <p:spPr bwMode="auto">
          <a:xfrm>
            <a:off x="6937685" y="1047751"/>
            <a:ext cx="1411731" cy="540218"/>
          </a:xfrm>
          <a:custGeom>
            <a:avLst/>
            <a:gdLst>
              <a:gd name="T0" fmla="*/ 181942 w 43200"/>
              <a:gd name="T1" fmla="*/ 500211 h 43200"/>
              <a:gd name="T2" fmla="*/ 83741 w 43200"/>
              <a:gd name="T3" fmla="*/ 484981 h 43200"/>
              <a:gd name="T4" fmla="*/ 268590 w 43200"/>
              <a:gd name="T5" fmla="*/ 666878 h 43200"/>
              <a:gd name="T6" fmla="*/ 225635 w 43200"/>
              <a:gd name="T7" fmla="*/ 674158 h 43200"/>
              <a:gd name="T8" fmla="*/ 638833 w 43200"/>
              <a:gd name="T9" fmla="*/ 746963 h 43200"/>
              <a:gd name="T10" fmla="*/ 612935 w 43200"/>
              <a:gd name="T11" fmla="*/ 713714 h 43200"/>
              <a:gd name="T12" fmla="*/ 1117589 w 43200"/>
              <a:gd name="T13" fmla="*/ 664050 h 43200"/>
              <a:gd name="T14" fmla="*/ 1107237 w 43200"/>
              <a:gd name="T15" fmla="*/ 700528 h 43200"/>
              <a:gd name="T16" fmla="*/ 1323141 w 43200"/>
              <a:gd name="T17" fmla="*/ 438623 h 43200"/>
              <a:gd name="T18" fmla="*/ 1449178 w 43200"/>
              <a:gd name="T19" fmla="*/ 574984 h 43200"/>
              <a:gd name="T20" fmla="*/ 1620459 w 43200"/>
              <a:gd name="T21" fmla="*/ 293396 h 43200"/>
              <a:gd name="T22" fmla="*/ 1564322 w 43200"/>
              <a:gd name="T23" fmla="*/ 344532 h 43200"/>
              <a:gd name="T24" fmla="*/ 1485776 w 43200"/>
              <a:gd name="T25" fmla="*/ 103684 h 43200"/>
              <a:gd name="T26" fmla="*/ 1488723 w 43200"/>
              <a:gd name="T27" fmla="*/ 127838 h 43200"/>
              <a:gd name="T28" fmla="*/ 1127320 w 43200"/>
              <a:gd name="T29" fmla="*/ 75518 h 43200"/>
              <a:gd name="T30" fmla="*/ 1156086 w 43200"/>
              <a:gd name="T31" fmla="*/ 44715 h 43200"/>
              <a:gd name="T32" fmla="*/ 858380 w 43200"/>
              <a:gd name="T33" fmla="*/ 90194 h 43200"/>
              <a:gd name="T34" fmla="*/ 872298 w 43200"/>
              <a:gd name="T35" fmla="*/ 63632 h 43200"/>
              <a:gd name="T36" fmla="*/ 542763 w 43200"/>
              <a:gd name="T37" fmla="*/ 99213 h 43200"/>
              <a:gd name="T38" fmla="*/ 593163 w 43200"/>
              <a:gd name="T39" fmla="*/ 124972 h 43200"/>
              <a:gd name="T40" fmla="*/ 159999 w 43200"/>
              <a:gd name="T41" fmla="*/ 301709 h 43200"/>
              <a:gd name="T42" fmla="*/ 151198 w 43200"/>
              <a:gd name="T43" fmla="*/ 27459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05346C">
                  <a:tint val="50000"/>
                  <a:satMod val="300000"/>
                </a:srgbClr>
              </a:gs>
              <a:gs pos="35000">
                <a:srgbClr val="05346C">
                  <a:tint val="37000"/>
                  <a:satMod val="300000"/>
                </a:srgbClr>
              </a:gs>
              <a:gs pos="100000">
                <a:srgbClr val="05346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346C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04" tIns="45702" rIns="91404" bIns="45702" anchor="ctr"/>
          <a:lstStyle/>
          <a:p>
            <a:pPr algn="ctr" defTabSz="456854">
              <a:defRPr/>
            </a:pPr>
            <a:r>
              <a:rPr lang="en-US" sz="1200" kern="0" dirty="0">
                <a:solidFill>
                  <a:srgbClr val="331645"/>
                </a:solidFill>
                <a:latin typeface="Arial"/>
                <a:ea typeface="Apple LiGothic Medium"/>
                <a:cs typeface="Apple LiGothic Medium"/>
              </a:rPr>
              <a:t>Client</a:t>
            </a:r>
          </a:p>
        </p:txBody>
      </p:sp>
      <p:cxnSp>
        <p:nvCxnSpPr>
          <p:cNvPr id="382" name="Straight Connector 381"/>
          <p:cNvCxnSpPr>
            <a:stCxn id="440" idx="1"/>
            <a:endCxn id="387" idx="1"/>
          </p:cNvCxnSpPr>
          <p:nvPr/>
        </p:nvCxnSpPr>
        <p:spPr>
          <a:xfrm flipV="1">
            <a:off x="6419516" y="1296757"/>
            <a:ext cx="449879" cy="724185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3" name="Straight Connector 382"/>
          <p:cNvCxnSpPr>
            <a:stCxn id="390" idx="1"/>
            <a:endCxn id="386" idx="1"/>
          </p:cNvCxnSpPr>
          <p:nvPr/>
        </p:nvCxnSpPr>
        <p:spPr>
          <a:xfrm>
            <a:off x="6334850" y="1521409"/>
            <a:ext cx="667434" cy="41325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4" name="Straight Connector 383"/>
          <p:cNvCxnSpPr>
            <a:stCxn id="387" idx="1"/>
            <a:endCxn id="390" idx="1"/>
          </p:cNvCxnSpPr>
          <p:nvPr/>
        </p:nvCxnSpPr>
        <p:spPr>
          <a:xfrm flipH="1">
            <a:off x="6334850" y="1296757"/>
            <a:ext cx="534545" cy="224652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5" name="Straight Connector 384"/>
          <p:cNvCxnSpPr>
            <a:stCxn id="440" idx="1"/>
            <a:endCxn id="386" idx="1"/>
          </p:cNvCxnSpPr>
          <p:nvPr/>
        </p:nvCxnSpPr>
        <p:spPr>
          <a:xfrm flipV="1">
            <a:off x="6419516" y="1562734"/>
            <a:ext cx="582768" cy="458208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86" name="Picture 385" descr="rout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284" y="1459649"/>
            <a:ext cx="447683" cy="206169"/>
          </a:xfrm>
          <a:prstGeom prst="rect">
            <a:avLst/>
          </a:prstGeom>
        </p:spPr>
      </p:pic>
      <p:pic>
        <p:nvPicPr>
          <p:cNvPr id="387" name="Picture 386" descr="rout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95" y="1193672"/>
            <a:ext cx="447683" cy="206169"/>
          </a:xfrm>
          <a:prstGeom prst="rect">
            <a:avLst/>
          </a:prstGeom>
        </p:spPr>
      </p:pic>
      <p:grpSp>
        <p:nvGrpSpPr>
          <p:cNvPr id="388" name="Group 387"/>
          <p:cNvGrpSpPr/>
          <p:nvPr/>
        </p:nvGrpSpPr>
        <p:grpSpPr>
          <a:xfrm>
            <a:off x="6125906" y="1378649"/>
            <a:ext cx="538647" cy="278703"/>
            <a:chOff x="6333738" y="3744296"/>
            <a:chExt cx="779091" cy="324467"/>
          </a:xfrm>
        </p:grpSpPr>
        <p:grpSp>
          <p:nvGrpSpPr>
            <p:cNvPr id="389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391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hangingPunct="0">
                  <a:lnSpc>
                    <a:spcPct val="90000"/>
                  </a:lnSpc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2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3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4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5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6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7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8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399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0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1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2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3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4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5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06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407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408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09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0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4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5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6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7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8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19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0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1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2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3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4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5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7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29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0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1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2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3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4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5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6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37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390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hangingPunct="1"/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6210572" y="1878182"/>
            <a:ext cx="538647" cy="278703"/>
            <a:chOff x="6333738" y="3744296"/>
            <a:chExt cx="779091" cy="324467"/>
          </a:xfrm>
        </p:grpSpPr>
        <p:grpSp>
          <p:nvGrpSpPr>
            <p:cNvPr id="439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441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hangingPunct="0">
                  <a:lnSpc>
                    <a:spcPct val="90000"/>
                  </a:lnSpc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2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3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4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5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6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7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8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9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0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1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2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3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4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5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6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457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458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59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0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4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5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6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7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8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69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0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1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2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3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4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5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7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79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0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1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2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3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4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5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6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487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440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hangingPunct="1"/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4424108" y="1581848"/>
            <a:ext cx="538647" cy="278703"/>
            <a:chOff x="6333738" y="3744296"/>
            <a:chExt cx="779091" cy="324467"/>
          </a:xfrm>
        </p:grpSpPr>
        <p:grpSp>
          <p:nvGrpSpPr>
            <p:cNvPr id="489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491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hangingPunct="0">
                  <a:lnSpc>
                    <a:spcPct val="90000"/>
                  </a:lnSpc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2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3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4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5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6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7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8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99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0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1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2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3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4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5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6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507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508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09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0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4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5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6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7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8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19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0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1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2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3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4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5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7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29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0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1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2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3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4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5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6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37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490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hangingPunct="1"/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grpSp>
        <p:nvGrpSpPr>
          <p:cNvPr id="538" name="Group 537"/>
          <p:cNvGrpSpPr/>
          <p:nvPr/>
        </p:nvGrpSpPr>
        <p:grpSpPr>
          <a:xfrm>
            <a:off x="4441040" y="1962848"/>
            <a:ext cx="538647" cy="278703"/>
            <a:chOff x="6333738" y="3744296"/>
            <a:chExt cx="779091" cy="324467"/>
          </a:xfrm>
        </p:grpSpPr>
        <p:grpSp>
          <p:nvGrpSpPr>
            <p:cNvPr id="539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541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hangingPunct="0">
                  <a:lnSpc>
                    <a:spcPct val="90000"/>
                  </a:lnSpc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2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3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4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5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6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7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8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49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0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1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2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3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4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5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56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/>
                <a:endParaRPr lang="en-US" sz="14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557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558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59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0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4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5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6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7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8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69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0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1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2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3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4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5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7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79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0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1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2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3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4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5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6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587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/>
                  <a:endParaRPr lang="en-US" sz="14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540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hangingPunct="1"/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cxnSp>
        <p:nvCxnSpPr>
          <p:cNvPr id="588" name="Straight Connector 587"/>
          <p:cNvCxnSpPr/>
          <p:nvPr/>
        </p:nvCxnSpPr>
        <p:spPr>
          <a:xfrm flipH="1">
            <a:off x="3750557" y="2199216"/>
            <a:ext cx="738061" cy="14957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9" name="Straight Connector 588"/>
          <p:cNvCxnSpPr>
            <a:stCxn id="505" idx="1"/>
          </p:cNvCxnSpPr>
          <p:nvPr/>
        </p:nvCxnSpPr>
        <p:spPr>
          <a:xfrm flipH="1">
            <a:off x="4102782" y="1815821"/>
            <a:ext cx="323759" cy="7708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0" name="Straight Connector 589"/>
          <p:cNvCxnSpPr>
            <a:stCxn id="505" idx="1"/>
          </p:cNvCxnSpPr>
          <p:nvPr/>
        </p:nvCxnSpPr>
        <p:spPr>
          <a:xfrm flipH="1">
            <a:off x="3750551" y="1815829"/>
            <a:ext cx="675987" cy="53296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1" name="Straight Connector 590"/>
          <p:cNvCxnSpPr>
            <a:stCxn id="555" idx="1"/>
          </p:cNvCxnSpPr>
          <p:nvPr/>
        </p:nvCxnSpPr>
        <p:spPr>
          <a:xfrm flipH="1">
            <a:off x="4102785" y="2196821"/>
            <a:ext cx="340693" cy="3898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2" name="Straight Arrow Connector 591"/>
          <p:cNvCxnSpPr>
            <a:stCxn id="594" idx="2"/>
          </p:cNvCxnSpPr>
          <p:nvPr/>
        </p:nvCxnSpPr>
        <p:spPr>
          <a:xfrm>
            <a:off x="2392879" y="2300758"/>
            <a:ext cx="772352" cy="805857"/>
          </a:xfrm>
          <a:prstGeom prst="straightConnector1">
            <a:avLst/>
          </a:prstGeom>
          <a:noFill/>
          <a:ln w="254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93" name="Text Placeholder 13"/>
          <p:cNvSpPr txBox="1">
            <a:spLocks/>
          </p:cNvSpPr>
          <p:nvPr/>
        </p:nvSpPr>
        <p:spPr>
          <a:xfrm>
            <a:off x="4700021" y="2611416"/>
            <a:ext cx="4083447" cy="2127251"/>
          </a:xfrm>
          <a:prstGeom prst="rect">
            <a:avLst/>
          </a:prstGeom>
        </p:spPr>
        <p:txBody>
          <a:bodyPr vert="horz" lIns="68568" tIns="34289" rIns="68568" bIns="34289" rtlCol="0">
            <a:noAutofit/>
          </a:bodyPr>
          <a:lstStyle>
            <a:lvl1pPr marL="171444" indent="-171444" algn="l" defTabSz="685771" rtl="0" eaLnBrk="1" latinLnBrk="0" hangingPunct="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7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304790" indent="0" algn="l" defTabSz="685771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Tx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428607" indent="-1191" algn="l" defTabSz="68577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516710" indent="0" algn="l" defTabSz="68577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601241" indent="0" algn="l" defTabSz="68577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1885873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57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4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29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10"/>
              </a:spcBef>
              <a:buClrTx/>
              <a:buFont typeface="Wingdings" charset="2"/>
              <a:buChar char="§"/>
            </a:pPr>
            <a:r>
              <a:rPr sz="16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Connecting </a:t>
            </a:r>
            <a:r>
              <a:rPr sz="16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to </a:t>
            </a:r>
            <a:r>
              <a:rPr sz="16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WAN Edge devices at </a:t>
            </a:r>
            <a:r>
              <a:rPr sz="16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Border </a:t>
            </a:r>
            <a:r>
              <a:rPr sz="16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Leaf nodes</a:t>
            </a:r>
            <a:endParaRPr sz="1600" dirty="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  <a:p>
            <a:pPr lvl="1">
              <a:spcBef>
                <a:spcPts val="610"/>
              </a:spcBef>
              <a:buClrTx/>
              <a:buSzPct val="90000"/>
            </a:pPr>
            <a:r>
              <a:rPr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Definition of a L3Out logical construct</a:t>
            </a:r>
          </a:p>
          <a:p>
            <a:pPr>
              <a:spcBef>
                <a:spcPts val="610"/>
              </a:spcBef>
              <a:buClrTx/>
              <a:buFont typeface="Wingdings" charset="2"/>
              <a:buChar char="§"/>
            </a:pPr>
            <a:r>
              <a:rPr sz="16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VRF-lite hand-off for extending L3 multi-tenancy outside the ACI </a:t>
            </a:r>
            <a:r>
              <a:rPr sz="16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fabric</a:t>
            </a:r>
          </a:p>
          <a:p>
            <a:pPr lvl="1">
              <a:spcBef>
                <a:spcPts val="610"/>
              </a:spcBef>
              <a:buClrTx/>
            </a:pPr>
            <a:r>
              <a:rPr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Each tenant defines one (or more) L3Out with a set of Logical Nodes, Logical Interfaces, peering protocol</a:t>
            </a:r>
            <a:endParaRPr dirty="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594" name="TextBox 593"/>
          <p:cNvSpPr txBox="1"/>
          <p:nvPr/>
        </p:nvSpPr>
        <p:spPr>
          <a:xfrm>
            <a:off x="1947828" y="1989137"/>
            <a:ext cx="890101" cy="31162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3757">
              <a:defRPr/>
            </a:pPr>
            <a:r>
              <a:rPr lang="en-US" sz="1400" b="1" kern="0" dirty="0">
                <a:solidFill>
                  <a:srgbClr val="272A48"/>
                </a:solidFill>
                <a:latin typeface="Arial Narrow"/>
                <a:ea typeface="Apple LiGothic Medium"/>
                <a:cs typeface="Arial Narrow"/>
              </a:rPr>
              <a:t>L3Out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2341313" y="3777487"/>
            <a:ext cx="882962" cy="265441"/>
          </a:xfrm>
          <a:prstGeom prst="rect">
            <a:avLst/>
          </a:prstGeom>
          <a:noFill/>
        </p:spPr>
        <p:txBody>
          <a:bodyPr wrap="square" lIns="91372" tIns="45686" rIns="91372" bIns="45686" rtlCol="0">
            <a:spAutoFit/>
          </a:bodyPr>
          <a:lstStyle/>
          <a:p>
            <a:pPr algn="ctr" defTabSz="456857"/>
            <a:r>
              <a:rPr lang="en-US" sz="1100" kern="0" dirty="0" smtClean="0">
                <a:solidFill>
                  <a:srgbClr val="595959">
                    <a:lumMod val="50000"/>
                  </a:srgbClr>
                </a:solidFill>
                <a:latin typeface="Arial Narrow"/>
                <a:ea typeface="Apple LiGothic Medium"/>
                <a:cs typeface="Arial Narrow"/>
              </a:rPr>
              <a:t>Border Leafs</a:t>
            </a:r>
            <a:endParaRPr lang="en-US" sz="1100" kern="0" dirty="0">
              <a:solidFill>
                <a:srgbClr val="595959">
                  <a:lumMod val="50000"/>
                </a:srgbClr>
              </a:solidFill>
              <a:latin typeface="Arial Narrow"/>
              <a:ea typeface="Apple LiGothic Medium"/>
              <a:cs typeface="Arial Narrow"/>
            </a:endParaRPr>
          </a:p>
        </p:txBody>
      </p:sp>
      <p:pic>
        <p:nvPicPr>
          <p:cNvPr id="597" name="Picture 93" descr="Device_router_3057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121" y="2257157"/>
            <a:ext cx="391759" cy="22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8" name="Picture 93" descr="Device_router_3057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286" y="2493327"/>
            <a:ext cx="391759" cy="22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uk-UA" dirty="0">
              <a:latin typeface="Arial"/>
              <a:ea typeface="Apple LiGothic Medium"/>
            </a:endParaRPr>
          </a:p>
        </p:txBody>
      </p:sp>
      <p:sp>
        <p:nvSpPr>
          <p:cNvPr id="272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lang="en-US" sz="2400" dirty="0">
                <a:solidFill>
                  <a:schemeClr val="accent6"/>
                </a:solidFill>
                <a:cs typeface="Apple LiGothic Medium" charset="0"/>
              </a:rPr>
              <a:t>Connecting ACI to Layer 3 Domain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>
                <a:solidFill>
                  <a:schemeClr val="accent6"/>
                </a:solidFill>
                <a:cs typeface="Apple LiGothic Medium" charset="0"/>
              </a:rPr>
              <a:t>‘Traditional’ L3Out on the BL Nodes</a:t>
            </a:r>
            <a:endParaRPr lang="en-US" sz="2000" dirty="0">
              <a:solidFill>
                <a:schemeClr val="accent6"/>
              </a:solidFill>
            </a:endParaRPr>
          </a:p>
          <a:p>
            <a:pPr defTabSz="685698"/>
            <a:endParaRPr lang="en-US" sz="2000" kern="0" dirty="0">
              <a:solidFill>
                <a:srgbClr val="676767"/>
              </a:solidFill>
              <a:cs typeface="Apple LiGothic Medium" charset="0"/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2514600" y="4095750"/>
            <a:ext cx="824200" cy="338706"/>
            <a:chOff x="2397373" y="2905424"/>
            <a:chExt cx="824200" cy="338706"/>
          </a:xfrm>
        </p:grpSpPr>
        <p:grpSp>
          <p:nvGrpSpPr>
            <p:cNvPr id="274" name="Group 273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77" name="Rounded Rectangle 276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7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7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49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5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42950"/>
            <a:ext cx="1347732" cy="6014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28</a:t>
            </a:fld>
            <a:endParaRPr lang="uk-UA" dirty="0"/>
          </a:p>
        </p:txBody>
      </p:sp>
      <p:sp>
        <p:nvSpPr>
          <p:cNvPr id="302" name="Rounded Rectangle 301"/>
          <p:cNvSpPr/>
          <p:nvPr/>
        </p:nvSpPr>
        <p:spPr>
          <a:xfrm>
            <a:off x="238227" y="812781"/>
            <a:ext cx="3138177" cy="592153"/>
          </a:xfrm>
          <a:prstGeom prst="roundRect">
            <a:avLst/>
          </a:prstGeom>
          <a:solidFill>
            <a:srgbClr val="2968A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Rounded Rectangle 302"/>
          <p:cNvSpPr/>
          <p:nvPr/>
        </p:nvSpPr>
        <p:spPr>
          <a:xfrm>
            <a:off x="238227" y="2081532"/>
            <a:ext cx="3950297" cy="1586713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304" name="Picture 3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18833" y="3448666"/>
            <a:ext cx="472622" cy="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Picture 3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0145" y="3448666"/>
            <a:ext cx="391277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" name="Freeform 305"/>
          <p:cNvSpPr>
            <a:spLocks/>
          </p:cNvSpPr>
          <p:nvPr/>
        </p:nvSpPr>
        <p:spPr bwMode="auto">
          <a:xfrm>
            <a:off x="629497" y="3003965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Freeform 306"/>
          <p:cNvSpPr>
            <a:spLocks/>
          </p:cNvSpPr>
          <p:nvPr/>
        </p:nvSpPr>
        <p:spPr bwMode="auto">
          <a:xfrm>
            <a:off x="629497" y="3003965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Freeform 307"/>
          <p:cNvSpPr>
            <a:spLocks/>
          </p:cNvSpPr>
          <p:nvPr/>
        </p:nvSpPr>
        <p:spPr bwMode="auto">
          <a:xfrm>
            <a:off x="627437" y="3002207"/>
            <a:ext cx="354209" cy="449974"/>
          </a:xfrm>
          <a:custGeom>
            <a:avLst/>
            <a:gdLst>
              <a:gd name="T0" fmla="*/ 7 w 344"/>
              <a:gd name="T1" fmla="*/ 512 h 512"/>
              <a:gd name="T2" fmla="*/ 344 w 344"/>
              <a:gd name="T3" fmla="*/ 4 h 512"/>
              <a:gd name="T4" fmla="*/ 337 w 344"/>
              <a:gd name="T5" fmla="*/ 0 h 512"/>
              <a:gd name="T6" fmla="*/ 0 w 344"/>
              <a:gd name="T7" fmla="*/ 507 h 512"/>
              <a:gd name="T8" fmla="*/ 7 w 344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512">
                <a:moveTo>
                  <a:pt x="7" y="512"/>
                </a:moveTo>
                <a:lnTo>
                  <a:pt x="344" y="4"/>
                </a:lnTo>
                <a:lnTo>
                  <a:pt x="337" y="0"/>
                </a:lnTo>
                <a:lnTo>
                  <a:pt x="0" y="507"/>
                </a:lnTo>
                <a:lnTo>
                  <a:pt x="7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Freeform 308"/>
          <p:cNvSpPr>
            <a:spLocks/>
          </p:cNvSpPr>
          <p:nvPr/>
        </p:nvSpPr>
        <p:spPr bwMode="auto">
          <a:xfrm>
            <a:off x="629497" y="3002207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Freeform 309"/>
          <p:cNvSpPr>
            <a:spLocks/>
          </p:cNvSpPr>
          <p:nvPr/>
        </p:nvSpPr>
        <p:spPr bwMode="auto">
          <a:xfrm>
            <a:off x="629497" y="3002207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Freeform 310"/>
          <p:cNvSpPr>
            <a:spLocks/>
          </p:cNvSpPr>
          <p:nvPr/>
        </p:nvSpPr>
        <p:spPr bwMode="auto">
          <a:xfrm>
            <a:off x="627437" y="2997813"/>
            <a:ext cx="870077" cy="456127"/>
          </a:xfrm>
          <a:custGeom>
            <a:avLst/>
            <a:gdLst>
              <a:gd name="T0" fmla="*/ 4 w 845"/>
              <a:gd name="T1" fmla="*/ 519 h 519"/>
              <a:gd name="T2" fmla="*/ 845 w 845"/>
              <a:gd name="T3" fmla="*/ 7 h 519"/>
              <a:gd name="T4" fmla="*/ 843 w 845"/>
              <a:gd name="T5" fmla="*/ 0 h 519"/>
              <a:gd name="T6" fmla="*/ 0 w 845"/>
              <a:gd name="T7" fmla="*/ 512 h 519"/>
              <a:gd name="T8" fmla="*/ 4 w 845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519">
                <a:moveTo>
                  <a:pt x="4" y="519"/>
                </a:moveTo>
                <a:lnTo>
                  <a:pt x="845" y="7"/>
                </a:lnTo>
                <a:lnTo>
                  <a:pt x="843" y="0"/>
                </a:lnTo>
                <a:lnTo>
                  <a:pt x="0" y="512"/>
                </a:lnTo>
                <a:lnTo>
                  <a:pt x="4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Freeform 311"/>
          <p:cNvSpPr>
            <a:spLocks/>
          </p:cNvSpPr>
          <p:nvPr/>
        </p:nvSpPr>
        <p:spPr bwMode="auto">
          <a:xfrm>
            <a:off x="629497" y="3002207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3" name="Freeform 312"/>
          <p:cNvSpPr>
            <a:spLocks/>
          </p:cNvSpPr>
          <p:nvPr/>
        </p:nvSpPr>
        <p:spPr bwMode="auto">
          <a:xfrm>
            <a:off x="629497" y="3002207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Freeform 313"/>
          <p:cNvSpPr>
            <a:spLocks/>
          </p:cNvSpPr>
          <p:nvPr/>
        </p:nvSpPr>
        <p:spPr bwMode="auto">
          <a:xfrm>
            <a:off x="629497" y="2997813"/>
            <a:ext cx="1386975" cy="456127"/>
          </a:xfrm>
          <a:custGeom>
            <a:avLst/>
            <a:gdLst>
              <a:gd name="T0" fmla="*/ 2 w 1347"/>
              <a:gd name="T1" fmla="*/ 519 h 519"/>
              <a:gd name="T2" fmla="*/ 1347 w 1347"/>
              <a:gd name="T3" fmla="*/ 9 h 519"/>
              <a:gd name="T4" fmla="*/ 1344 w 1347"/>
              <a:gd name="T5" fmla="*/ 0 h 519"/>
              <a:gd name="T6" fmla="*/ 0 w 1347"/>
              <a:gd name="T7" fmla="*/ 510 h 519"/>
              <a:gd name="T8" fmla="*/ 2 w 1347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519">
                <a:moveTo>
                  <a:pt x="2" y="519"/>
                </a:moveTo>
                <a:lnTo>
                  <a:pt x="1347" y="9"/>
                </a:lnTo>
                <a:lnTo>
                  <a:pt x="1344" y="0"/>
                </a:lnTo>
                <a:lnTo>
                  <a:pt x="0" y="510"/>
                </a:lnTo>
                <a:lnTo>
                  <a:pt x="2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5" name="Freeform 314"/>
          <p:cNvSpPr>
            <a:spLocks/>
          </p:cNvSpPr>
          <p:nvPr/>
        </p:nvSpPr>
        <p:spPr bwMode="auto">
          <a:xfrm>
            <a:off x="629497" y="2997813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Freeform 315"/>
          <p:cNvSpPr>
            <a:spLocks/>
          </p:cNvSpPr>
          <p:nvPr/>
        </p:nvSpPr>
        <p:spPr bwMode="auto">
          <a:xfrm>
            <a:off x="629497" y="2997813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Freeform 316"/>
          <p:cNvSpPr>
            <a:spLocks/>
          </p:cNvSpPr>
          <p:nvPr/>
        </p:nvSpPr>
        <p:spPr bwMode="auto">
          <a:xfrm>
            <a:off x="629497" y="2993419"/>
            <a:ext cx="1914170" cy="460521"/>
          </a:xfrm>
          <a:custGeom>
            <a:avLst/>
            <a:gdLst>
              <a:gd name="T0" fmla="*/ 2 w 1859"/>
              <a:gd name="T1" fmla="*/ 524 h 524"/>
              <a:gd name="T2" fmla="*/ 1859 w 1859"/>
              <a:gd name="T3" fmla="*/ 7 h 524"/>
              <a:gd name="T4" fmla="*/ 1857 w 1859"/>
              <a:gd name="T5" fmla="*/ 0 h 524"/>
              <a:gd name="T6" fmla="*/ 0 w 1859"/>
              <a:gd name="T7" fmla="*/ 515 h 524"/>
              <a:gd name="T8" fmla="*/ 2 w 1859"/>
              <a:gd name="T9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9" h="524">
                <a:moveTo>
                  <a:pt x="2" y="524"/>
                </a:moveTo>
                <a:lnTo>
                  <a:pt x="1859" y="7"/>
                </a:lnTo>
                <a:lnTo>
                  <a:pt x="1857" y="0"/>
                </a:lnTo>
                <a:lnTo>
                  <a:pt x="0" y="515"/>
                </a:lnTo>
                <a:lnTo>
                  <a:pt x="2" y="524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Freeform 317"/>
          <p:cNvSpPr>
            <a:spLocks/>
          </p:cNvSpPr>
          <p:nvPr/>
        </p:nvSpPr>
        <p:spPr bwMode="auto">
          <a:xfrm>
            <a:off x="977528" y="3003965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977528" y="3003965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0" name="Freeform 319"/>
          <p:cNvSpPr>
            <a:spLocks/>
          </p:cNvSpPr>
          <p:nvPr/>
        </p:nvSpPr>
        <p:spPr bwMode="auto">
          <a:xfrm>
            <a:off x="972380" y="3003965"/>
            <a:ext cx="87522" cy="446459"/>
          </a:xfrm>
          <a:custGeom>
            <a:avLst/>
            <a:gdLst>
              <a:gd name="T0" fmla="*/ 85 w 85"/>
              <a:gd name="T1" fmla="*/ 505 h 508"/>
              <a:gd name="T2" fmla="*/ 9 w 85"/>
              <a:gd name="T3" fmla="*/ 0 h 508"/>
              <a:gd name="T4" fmla="*/ 0 w 85"/>
              <a:gd name="T5" fmla="*/ 2 h 508"/>
              <a:gd name="T6" fmla="*/ 78 w 85"/>
              <a:gd name="T7" fmla="*/ 508 h 508"/>
              <a:gd name="T8" fmla="*/ 85 w 85"/>
              <a:gd name="T9" fmla="*/ 50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508">
                <a:moveTo>
                  <a:pt x="85" y="505"/>
                </a:moveTo>
                <a:lnTo>
                  <a:pt x="9" y="0"/>
                </a:lnTo>
                <a:lnTo>
                  <a:pt x="0" y="2"/>
                </a:lnTo>
                <a:lnTo>
                  <a:pt x="78" y="508"/>
                </a:lnTo>
                <a:lnTo>
                  <a:pt x="8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1" name="Freeform 320"/>
          <p:cNvSpPr>
            <a:spLocks/>
          </p:cNvSpPr>
          <p:nvPr/>
        </p:nvSpPr>
        <p:spPr bwMode="auto">
          <a:xfrm>
            <a:off x="1054754" y="3002207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Freeform 321"/>
          <p:cNvSpPr>
            <a:spLocks/>
          </p:cNvSpPr>
          <p:nvPr/>
        </p:nvSpPr>
        <p:spPr bwMode="auto">
          <a:xfrm>
            <a:off x="1054754" y="3002207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3" name="Freeform 322"/>
          <p:cNvSpPr>
            <a:spLocks/>
          </p:cNvSpPr>
          <p:nvPr/>
        </p:nvSpPr>
        <p:spPr bwMode="auto">
          <a:xfrm>
            <a:off x="1052694" y="2999570"/>
            <a:ext cx="447909" cy="450854"/>
          </a:xfrm>
          <a:custGeom>
            <a:avLst/>
            <a:gdLst>
              <a:gd name="T0" fmla="*/ 7 w 435"/>
              <a:gd name="T1" fmla="*/ 513 h 513"/>
              <a:gd name="T2" fmla="*/ 435 w 435"/>
              <a:gd name="T3" fmla="*/ 5 h 513"/>
              <a:gd name="T4" fmla="*/ 428 w 435"/>
              <a:gd name="T5" fmla="*/ 0 h 513"/>
              <a:gd name="T6" fmla="*/ 0 w 435"/>
              <a:gd name="T7" fmla="*/ 508 h 513"/>
              <a:gd name="T8" fmla="*/ 7 w 435"/>
              <a:gd name="T9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13">
                <a:moveTo>
                  <a:pt x="7" y="513"/>
                </a:moveTo>
                <a:lnTo>
                  <a:pt x="435" y="5"/>
                </a:lnTo>
                <a:lnTo>
                  <a:pt x="428" y="0"/>
                </a:lnTo>
                <a:lnTo>
                  <a:pt x="0" y="508"/>
                </a:lnTo>
                <a:lnTo>
                  <a:pt x="7" y="513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Freeform 323"/>
          <p:cNvSpPr>
            <a:spLocks/>
          </p:cNvSpPr>
          <p:nvPr/>
        </p:nvSpPr>
        <p:spPr bwMode="auto">
          <a:xfrm>
            <a:off x="1054754" y="3002207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Freeform 324"/>
          <p:cNvSpPr>
            <a:spLocks/>
          </p:cNvSpPr>
          <p:nvPr/>
        </p:nvSpPr>
        <p:spPr bwMode="auto">
          <a:xfrm>
            <a:off x="1054754" y="3002207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Freeform 325"/>
          <p:cNvSpPr>
            <a:spLocks/>
          </p:cNvSpPr>
          <p:nvPr/>
        </p:nvSpPr>
        <p:spPr bwMode="auto">
          <a:xfrm>
            <a:off x="1052694" y="2997813"/>
            <a:ext cx="965837" cy="454369"/>
          </a:xfrm>
          <a:custGeom>
            <a:avLst/>
            <a:gdLst>
              <a:gd name="T0" fmla="*/ 5 w 938"/>
              <a:gd name="T1" fmla="*/ 517 h 517"/>
              <a:gd name="T2" fmla="*/ 938 w 938"/>
              <a:gd name="T3" fmla="*/ 7 h 517"/>
              <a:gd name="T4" fmla="*/ 933 w 938"/>
              <a:gd name="T5" fmla="*/ 0 h 517"/>
              <a:gd name="T6" fmla="*/ 0 w 938"/>
              <a:gd name="T7" fmla="*/ 510 h 517"/>
              <a:gd name="T8" fmla="*/ 5 w 938"/>
              <a:gd name="T9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8" h="517">
                <a:moveTo>
                  <a:pt x="5" y="517"/>
                </a:moveTo>
                <a:lnTo>
                  <a:pt x="938" y="7"/>
                </a:lnTo>
                <a:lnTo>
                  <a:pt x="933" y="0"/>
                </a:lnTo>
                <a:lnTo>
                  <a:pt x="0" y="510"/>
                </a:lnTo>
                <a:lnTo>
                  <a:pt x="5" y="51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Freeform 326"/>
          <p:cNvSpPr>
            <a:spLocks/>
          </p:cNvSpPr>
          <p:nvPr/>
        </p:nvSpPr>
        <p:spPr bwMode="auto">
          <a:xfrm>
            <a:off x="1054754" y="2997813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Freeform 327"/>
          <p:cNvSpPr>
            <a:spLocks/>
          </p:cNvSpPr>
          <p:nvPr/>
        </p:nvSpPr>
        <p:spPr bwMode="auto">
          <a:xfrm>
            <a:off x="1054754" y="2997813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Freeform 328"/>
          <p:cNvSpPr>
            <a:spLocks/>
          </p:cNvSpPr>
          <p:nvPr/>
        </p:nvSpPr>
        <p:spPr bwMode="auto">
          <a:xfrm>
            <a:off x="1054754" y="2993419"/>
            <a:ext cx="1488913" cy="458763"/>
          </a:xfrm>
          <a:custGeom>
            <a:avLst/>
            <a:gdLst>
              <a:gd name="T0" fmla="*/ 3 w 1446"/>
              <a:gd name="T1" fmla="*/ 522 h 522"/>
              <a:gd name="T2" fmla="*/ 1446 w 1446"/>
              <a:gd name="T3" fmla="*/ 7 h 522"/>
              <a:gd name="T4" fmla="*/ 1444 w 1446"/>
              <a:gd name="T5" fmla="*/ 0 h 522"/>
              <a:gd name="T6" fmla="*/ 0 w 1446"/>
              <a:gd name="T7" fmla="*/ 515 h 522"/>
              <a:gd name="T8" fmla="*/ 3 w 144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522">
                <a:moveTo>
                  <a:pt x="3" y="522"/>
                </a:moveTo>
                <a:lnTo>
                  <a:pt x="1446" y="7"/>
                </a:lnTo>
                <a:lnTo>
                  <a:pt x="1444" y="0"/>
                </a:lnTo>
                <a:lnTo>
                  <a:pt x="0" y="515"/>
                </a:lnTo>
                <a:lnTo>
                  <a:pt x="3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Freeform 329"/>
          <p:cNvSpPr>
            <a:spLocks/>
          </p:cNvSpPr>
          <p:nvPr/>
        </p:nvSpPr>
        <p:spPr bwMode="auto">
          <a:xfrm>
            <a:off x="977528" y="3003965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Freeform 330"/>
          <p:cNvSpPr>
            <a:spLocks/>
          </p:cNvSpPr>
          <p:nvPr/>
        </p:nvSpPr>
        <p:spPr bwMode="auto">
          <a:xfrm>
            <a:off x="977528" y="3003965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2" name="Freeform 331"/>
          <p:cNvSpPr>
            <a:spLocks/>
          </p:cNvSpPr>
          <p:nvPr/>
        </p:nvSpPr>
        <p:spPr bwMode="auto">
          <a:xfrm>
            <a:off x="974439" y="3002207"/>
            <a:ext cx="526165" cy="449974"/>
          </a:xfrm>
          <a:custGeom>
            <a:avLst/>
            <a:gdLst>
              <a:gd name="T0" fmla="*/ 511 w 511"/>
              <a:gd name="T1" fmla="*/ 505 h 512"/>
              <a:gd name="T2" fmla="*/ 5 w 511"/>
              <a:gd name="T3" fmla="*/ 0 h 512"/>
              <a:gd name="T4" fmla="*/ 0 w 511"/>
              <a:gd name="T5" fmla="*/ 7 h 512"/>
              <a:gd name="T6" fmla="*/ 504 w 511"/>
              <a:gd name="T7" fmla="*/ 512 h 512"/>
              <a:gd name="T8" fmla="*/ 511 w 511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512">
                <a:moveTo>
                  <a:pt x="511" y="505"/>
                </a:moveTo>
                <a:lnTo>
                  <a:pt x="5" y="0"/>
                </a:lnTo>
                <a:lnTo>
                  <a:pt x="0" y="7"/>
                </a:lnTo>
                <a:lnTo>
                  <a:pt x="504" y="512"/>
                </a:lnTo>
                <a:lnTo>
                  <a:pt x="511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3" name="Freeform 332"/>
          <p:cNvSpPr>
            <a:spLocks/>
          </p:cNvSpPr>
          <p:nvPr/>
        </p:nvSpPr>
        <p:spPr bwMode="auto">
          <a:xfrm>
            <a:off x="1497515" y="3002207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4" name="Freeform 333"/>
          <p:cNvSpPr>
            <a:spLocks/>
          </p:cNvSpPr>
          <p:nvPr/>
        </p:nvSpPr>
        <p:spPr bwMode="auto">
          <a:xfrm>
            <a:off x="1497515" y="3002207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5" name="Rectangle 334"/>
          <p:cNvSpPr>
            <a:spLocks noChangeArrowheads="1"/>
          </p:cNvSpPr>
          <p:nvPr/>
        </p:nvSpPr>
        <p:spPr bwMode="auto">
          <a:xfrm>
            <a:off x="1493396" y="3002207"/>
            <a:ext cx="7207" cy="448217"/>
          </a:xfrm>
          <a:prstGeom prst="rect">
            <a:avLst/>
          </a:pr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6" name="Freeform 335"/>
          <p:cNvSpPr>
            <a:spLocks/>
          </p:cNvSpPr>
          <p:nvPr/>
        </p:nvSpPr>
        <p:spPr bwMode="auto">
          <a:xfrm>
            <a:off x="1497515" y="3002207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7" name="Freeform 336"/>
          <p:cNvSpPr>
            <a:spLocks/>
          </p:cNvSpPr>
          <p:nvPr/>
        </p:nvSpPr>
        <p:spPr bwMode="auto">
          <a:xfrm>
            <a:off x="1497515" y="3002207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8" name="Freeform 337"/>
          <p:cNvSpPr>
            <a:spLocks/>
          </p:cNvSpPr>
          <p:nvPr/>
        </p:nvSpPr>
        <p:spPr bwMode="auto">
          <a:xfrm>
            <a:off x="1493396" y="2999570"/>
            <a:ext cx="444821" cy="452611"/>
          </a:xfrm>
          <a:custGeom>
            <a:avLst/>
            <a:gdLst>
              <a:gd name="T0" fmla="*/ 432 w 432"/>
              <a:gd name="T1" fmla="*/ 510 h 515"/>
              <a:gd name="T2" fmla="*/ 7 w 432"/>
              <a:gd name="T3" fmla="*/ 0 h 515"/>
              <a:gd name="T4" fmla="*/ 0 w 432"/>
              <a:gd name="T5" fmla="*/ 5 h 515"/>
              <a:gd name="T6" fmla="*/ 427 w 432"/>
              <a:gd name="T7" fmla="*/ 515 h 515"/>
              <a:gd name="T8" fmla="*/ 432 w 432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515">
                <a:moveTo>
                  <a:pt x="432" y="510"/>
                </a:moveTo>
                <a:lnTo>
                  <a:pt x="7" y="0"/>
                </a:lnTo>
                <a:lnTo>
                  <a:pt x="0" y="5"/>
                </a:lnTo>
                <a:lnTo>
                  <a:pt x="427" y="515"/>
                </a:lnTo>
                <a:lnTo>
                  <a:pt x="432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" name="Freeform 338"/>
          <p:cNvSpPr>
            <a:spLocks/>
          </p:cNvSpPr>
          <p:nvPr/>
        </p:nvSpPr>
        <p:spPr bwMode="auto">
          <a:xfrm>
            <a:off x="1497515" y="3002207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0" name="Freeform 339"/>
          <p:cNvSpPr>
            <a:spLocks/>
          </p:cNvSpPr>
          <p:nvPr/>
        </p:nvSpPr>
        <p:spPr bwMode="auto">
          <a:xfrm>
            <a:off x="1497515" y="3002207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Freeform 340"/>
          <p:cNvSpPr>
            <a:spLocks/>
          </p:cNvSpPr>
          <p:nvPr/>
        </p:nvSpPr>
        <p:spPr bwMode="auto">
          <a:xfrm>
            <a:off x="1495456" y="2997813"/>
            <a:ext cx="880374" cy="454369"/>
          </a:xfrm>
          <a:custGeom>
            <a:avLst/>
            <a:gdLst>
              <a:gd name="T0" fmla="*/ 855 w 855"/>
              <a:gd name="T1" fmla="*/ 510 h 517"/>
              <a:gd name="T2" fmla="*/ 2 w 855"/>
              <a:gd name="T3" fmla="*/ 0 h 517"/>
              <a:gd name="T4" fmla="*/ 0 w 855"/>
              <a:gd name="T5" fmla="*/ 7 h 517"/>
              <a:gd name="T6" fmla="*/ 853 w 855"/>
              <a:gd name="T7" fmla="*/ 517 h 517"/>
              <a:gd name="T8" fmla="*/ 855 w 855"/>
              <a:gd name="T9" fmla="*/ 51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517">
                <a:moveTo>
                  <a:pt x="855" y="510"/>
                </a:moveTo>
                <a:lnTo>
                  <a:pt x="2" y="0"/>
                </a:lnTo>
                <a:lnTo>
                  <a:pt x="0" y="7"/>
                </a:lnTo>
                <a:lnTo>
                  <a:pt x="853" y="517"/>
                </a:lnTo>
                <a:lnTo>
                  <a:pt x="85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2" name="Freeform 341"/>
          <p:cNvSpPr>
            <a:spLocks/>
          </p:cNvSpPr>
          <p:nvPr/>
        </p:nvSpPr>
        <p:spPr bwMode="auto">
          <a:xfrm>
            <a:off x="1497515" y="3002207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Freeform 342"/>
          <p:cNvSpPr>
            <a:spLocks/>
          </p:cNvSpPr>
          <p:nvPr/>
        </p:nvSpPr>
        <p:spPr bwMode="auto">
          <a:xfrm>
            <a:off x="1497515" y="3002207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4" name="Freeform 343"/>
          <p:cNvSpPr>
            <a:spLocks/>
          </p:cNvSpPr>
          <p:nvPr/>
        </p:nvSpPr>
        <p:spPr bwMode="auto">
          <a:xfrm>
            <a:off x="1495456" y="2997813"/>
            <a:ext cx="1362263" cy="456127"/>
          </a:xfrm>
          <a:custGeom>
            <a:avLst/>
            <a:gdLst>
              <a:gd name="T0" fmla="*/ 1323 w 1323"/>
              <a:gd name="T1" fmla="*/ 510 h 519"/>
              <a:gd name="T2" fmla="*/ 2 w 1323"/>
              <a:gd name="T3" fmla="*/ 0 h 519"/>
              <a:gd name="T4" fmla="*/ 0 w 1323"/>
              <a:gd name="T5" fmla="*/ 9 h 519"/>
              <a:gd name="T6" fmla="*/ 1318 w 1323"/>
              <a:gd name="T7" fmla="*/ 519 h 519"/>
              <a:gd name="T8" fmla="*/ 1323 w 1323"/>
              <a:gd name="T9" fmla="*/ 51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3" h="519">
                <a:moveTo>
                  <a:pt x="1323" y="510"/>
                </a:moveTo>
                <a:lnTo>
                  <a:pt x="2" y="0"/>
                </a:lnTo>
                <a:lnTo>
                  <a:pt x="0" y="9"/>
                </a:lnTo>
                <a:lnTo>
                  <a:pt x="1318" y="519"/>
                </a:lnTo>
                <a:lnTo>
                  <a:pt x="1323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Freeform 344"/>
          <p:cNvSpPr>
            <a:spLocks/>
          </p:cNvSpPr>
          <p:nvPr/>
        </p:nvSpPr>
        <p:spPr bwMode="auto">
          <a:xfrm>
            <a:off x="977528" y="3003965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6" name="Freeform 345"/>
          <p:cNvSpPr>
            <a:spLocks/>
          </p:cNvSpPr>
          <p:nvPr/>
        </p:nvSpPr>
        <p:spPr bwMode="auto">
          <a:xfrm>
            <a:off x="977528" y="3003965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7" name="Freeform 346"/>
          <p:cNvSpPr>
            <a:spLocks/>
          </p:cNvSpPr>
          <p:nvPr/>
        </p:nvSpPr>
        <p:spPr bwMode="auto">
          <a:xfrm>
            <a:off x="974439" y="3002207"/>
            <a:ext cx="963778" cy="451732"/>
          </a:xfrm>
          <a:custGeom>
            <a:avLst/>
            <a:gdLst>
              <a:gd name="T0" fmla="*/ 936 w 936"/>
              <a:gd name="T1" fmla="*/ 507 h 514"/>
              <a:gd name="T2" fmla="*/ 5 w 936"/>
              <a:gd name="T3" fmla="*/ 0 h 514"/>
              <a:gd name="T4" fmla="*/ 0 w 936"/>
              <a:gd name="T5" fmla="*/ 7 h 514"/>
              <a:gd name="T6" fmla="*/ 931 w 936"/>
              <a:gd name="T7" fmla="*/ 514 h 514"/>
              <a:gd name="T8" fmla="*/ 936 w 936"/>
              <a:gd name="T9" fmla="*/ 5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6" h="514">
                <a:moveTo>
                  <a:pt x="936" y="507"/>
                </a:moveTo>
                <a:lnTo>
                  <a:pt x="5" y="0"/>
                </a:lnTo>
                <a:lnTo>
                  <a:pt x="0" y="7"/>
                </a:lnTo>
                <a:lnTo>
                  <a:pt x="931" y="514"/>
                </a:lnTo>
                <a:lnTo>
                  <a:pt x="936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8" name="Picture 3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9974" y="2718337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" name="Freeform 348"/>
          <p:cNvSpPr>
            <a:spLocks/>
          </p:cNvSpPr>
          <p:nvPr/>
        </p:nvSpPr>
        <p:spPr bwMode="auto">
          <a:xfrm>
            <a:off x="1497515" y="3002207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Freeform 349"/>
          <p:cNvSpPr>
            <a:spLocks/>
          </p:cNvSpPr>
          <p:nvPr/>
        </p:nvSpPr>
        <p:spPr bwMode="auto">
          <a:xfrm>
            <a:off x="1497515" y="3002207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" name="Freeform 350"/>
          <p:cNvSpPr>
            <a:spLocks/>
          </p:cNvSpPr>
          <p:nvPr/>
        </p:nvSpPr>
        <p:spPr bwMode="auto">
          <a:xfrm>
            <a:off x="1493396" y="2999570"/>
            <a:ext cx="525135" cy="452611"/>
          </a:xfrm>
          <a:custGeom>
            <a:avLst/>
            <a:gdLst>
              <a:gd name="T0" fmla="*/ 7 w 510"/>
              <a:gd name="T1" fmla="*/ 515 h 515"/>
              <a:gd name="T2" fmla="*/ 510 w 510"/>
              <a:gd name="T3" fmla="*/ 5 h 515"/>
              <a:gd name="T4" fmla="*/ 505 w 510"/>
              <a:gd name="T5" fmla="*/ 0 h 515"/>
              <a:gd name="T6" fmla="*/ 0 w 510"/>
              <a:gd name="T7" fmla="*/ 508 h 515"/>
              <a:gd name="T8" fmla="*/ 7 w 510"/>
              <a:gd name="T9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5">
                <a:moveTo>
                  <a:pt x="7" y="515"/>
                </a:moveTo>
                <a:lnTo>
                  <a:pt x="510" y="5"/>
                </a:lnTo>
                <a:lnTo>
                  <a:pt x="505" y="0"/>
                </a:lnTo>
                <a:lnTo>
                  <a:pt x="0" y="508"/>
                </a:lnTo>
                <a:lnTo>
                  <a:pt x="7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1497515" y="2997813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3" name="Freeform 352"/>
          <p:cNvSpPr>
            <a:spLocks/>
          </p:cNvSpPr>
          <p:nvPr/>
        </p:nvSpPr>
        <p:spPr bwMode="auto">
          <a:xfrm>
            <a:off x="1497515" y="2997813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1495456" y="2993419"/>
            <a:ext cx="1048212" cy="458763"/>
          </a:xfrm>
          <a:custGeom>
            <a:avLst/>
            <a:gdLst>
              <a:gd name="T0" fmla="*/ 2 w 1018"/>
              <a:gd name="T1" fmla="*/ 522 h 522"/>
              <a:gd name="T2" fmla="*/ 1018 w 1018"/>
              <a:gd name="T3" fmla="*/ 7 h 522"/>
              <a:gd name="T4" fmla="*/ 1016 w 1018"/>
              <a:gd name="T5" fmla="*/ 0 h 522"/>
              <a:gd name="T6" fmla="*/ 0 w 1018"/>
              <a:gd name="T7" fmla="*/ 515 h 522"/>
              <a:gd name="T8" fmla="*/ 2 w 1018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8" h="522">
                <a:moveTo>
                  <a:pt x="2" y="522"/>
                </a:moveTo>
                <a:lnTo>
                  <a:pt x="1018" y="7"/>
                </a:lnTo>
                <a:lnTo>
                  <a:pt x="1016" y="0"/>
                </a:lnTo>
                <a:lnTo>
                  <a:pt x="0" y="515"/>
                </a:lnTo>
                <a:lnTo>
                  <a:pt x="2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5" name="Freeform 354"/>
          <p:cNvSpPr>
            <a:spLocks/>
          </p:cNvSpPr>
          <p:nvPr/>
        </p:nvSpPr>
        <p:spPr bwMode="auto">
          <a:xfrm>
            <a:off x="977528" y="3003965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Freeform 355"/>
          <p:cNvSpPr>
            <a:spLocks/>
          </p:cNvSpPr>
          <p:nvPr/>
        </p:nvSpPr>
        <p:spPr bwMode="auto">
          <a:xfrm>
            <a:off x="977528" y="3003965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7" name="Freeform 356"/>
          <p:cNvSpPr>
            <a:spLocks/>
          </p:cNvSpPr>
          <p:nvPr/>
        </p:nvSpPr>
        <p:spPr bwMode="auto">
          <a:xfrm>
            <a:off x="977528" y="3002207"/>
            <a:ext cx="1398302" cy="449974"/>
          </a:xfrm>
          <a:custGeom>
            <a:avLst/>
            <a:gdLst>
              <a:gd name="T0" fmla="*/ 1358 w 1358"/>
              <a:gd name="T1" fmla="*/ 505 h 512"/>
              <a:gd name="T2" fmla="*/ 2 w 1358"/>
              <a:gd name="T3" fmla="*/ 0 h 512"/>
              <a:gd name="T4" fmla="*/ 0 w 1358"/>
              <a:gd name="T5" fmla="*/ 7 h 512"/>
              <a:gd name="T6" fmla="*/ 1356 w 1358"/>
              <a:gd name="T7" fmla="*/ 512 h 512"/>
              <a:gd name="T8" fmla="*/ 1358 w 1358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512">
                <a:moveTo>
                  <a:pt x="1358" y="505"/>
                </a:moveTo>
                <a:lnTo>
                  <a:pt x="2" y="0"/>
                </a:lnTo>
                <a:lnTo>
                  <a:pt x="0" y="7"/>
                </a:lnTo>
                <a:lnTo>
                  <a:pt x="1356" y="512"/>
                </a:lnTo>
                <a:lnTo>
                  <a:pt x="1358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Freeform 357"/>
          <p:cNvSpPr>
            <a:spLocks/>
          </p:cNvSpPr>
          <p:nvPr/>
        </p:nvSpPr>
        <p:spPr bwMode="auto">
          <a:xfrm>
            <a:off x="2016472" y="3002207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Freeform 358"/>
          <p:cNvSpPr>
            <a:spLocks/>
          </p:cNvSpPr>
          <p:nvPr/>
        </p:nvSpPr>
        <p:spPr bwMode="auto">
          <a:xfrm>
            <a:off x="2016472" y="3002207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Freeform 359"/>
          <p:cNvSpPr>
            <a:spLocks/>
          </p:cNvSpPr>
          <p:nvPr/>
        </p:nvSpPr>
        <p:spPr bwMode="auto">
          <a:xfrm>
            <a:off x="2013383" y="2997813"/>
            <a:ext cx="844335" cy="456127"/>
          </a:xfrm>
          <a:custGeom>
            <a:avLst/>
            <a:gdLst>
              <a:gd name="T0" fmla="*/ 820 w 820"/>
              <a:gd name="T1" fmla="*/ 512 h 519"/>
              <a:gd name="T2" fmla="*/ 5 w 820"/>
              <a:gd name="T3" fmla="*/ 0 h 519"/>
              <a:gd name="T4" fmla="*/ 0 w 820"/>
              <a:gd name="T5" fmla="*/ 7 h 519"/>
              <a:gd name="T6" fmla="*/ 815 w 820"/>
              <a:gd name="T7" fmla="*/ 519 h 519"/>
              <a:gd name="T8" fmla="*/ 820 w 820"/>
              <a:gd name="T9" fmla="*/ 512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19">
                <a:moveTo>
                  <a:pt x="820" y="512"/>
                </a:moveTo>
                <a:lnTo>
                  <a:pt x="5" y="0"/>
                </a:lnTo>
                <a:lnTo>
                  <a:pt x="0" y="7"/>
                </a:lnTo>
                <a:lnTo>
                  <a:pt x="815" y="519"/>
                </a:lnTo>
                <a:lnTo>
                  <a:pt x="82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Freeform 360"/>
          <p:cNvSpPr>
            <a:spLocks/>
          </p:cNvSpPr>
          <p:nvPr/>
        </p:nvSpPr>
        <p:spPr bwMode="auto">
          <a:xfrm>
            <a:off x="2543667" y="2997813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2" name="Freeform 361"/>
          <p:cNvSpPr>
            <a:spLocks/>
          </p:cNvSpPr>
          <p:nvPr/>
        </p:nvSpPr>
        <p:spPr bwMode="auto">
          <a:xfrm>
            <a:off x="2543667" y="2997813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Freeform 362"/>
          <p:cNvSpPr>
            <a:spLocks/>
          </p:cNvSpPr>
          <p:nvPr/>
        </p:nvSpPr>
        <p:spPr bwMode="auto">
          <a:xfrm>
            <a:off x="2538519" y="2995176"/>
            <a:ext cx="321259" cy="457006"/>
          </a:xfrm>
          <a:custGeom>
            <a:avLst/>
            <a:gdLst>
              <a:gd name="T0" fmla="*/ 312 w 312"/>
              <a:gd name="T1" fmla="*/ 515 h 520"/>
              <a:gd name="T2" fmla="*/ 8 w 312"/>
              <a:gd name="T3" fmla="*/ 0 h 520"/>
              <a:gd name="T4" fmla="*/ 0 w 312"/>
              <a:gd name="T5" fmla="*/ 3 h 520"/>
              <a:gd name="T6" fmla="*/ 305 w 312"/>
              <a:gd name="T7" fmla="*/ 520 h 520"/>
              <a:gd name="T8" fmla="*/ 312 w 312"/>
              <a:gd name="T9" fmla="*/ 515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520">
                <a:moveTo>
                  <a:pt x="312" y="515"/>
                </a:moveTo>
                <a:lnTo>
                  <a:pt x="8" y="0"/>
                </a:lnTo>
                <a:lnTo>
                  <a:pt x="0" y="3"/>
                </a:lnTo>
                <a:lnTo>
                  <a:pt x="305" y="520"/>
                </a:lnTo>
                <a:lnTo>
                  <a:pt x="312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4" name="Freeform 363"/>
          <p:cNvSpPr>
            <a:spLocks/>
          </p:cNvSpPr>
          <p:nvPr/>
        </p:nvSpPr>
        <p:spPr bwMode="auto">
          <a:xfrm>
            <a:off x="977528" y="3003965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Freeform 364"/>
          <p:cNvSpPr>
            <a:spLocks/>
          </p:cNvSpPr>
          <p:nvPr/>
        </p:nvSpPr>
        <p:spPr bwMode="auto">
          <a:xfrm>
            <a:off x="977528" y="3003965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Freeform 365"/>
          <p:cNvSpPr>
            <a:spLocks/>
          </p:cNvSpPr>
          <p:nvPr/>
        </p:nvSpPr>
        <p:spPr bwMode="auto">
          <a:xfrm>
            <a:off x="977528" y="3002207"/>
            <a:ext cx="1880191" cy="451732"/>
          </a:xfrm>
          <a:custGeom>
            <a:avLst/>
            <a:gdLst>
              <a:gd name="T0" fmla="*/ 1826 w 1826"/>
              <a:gd name="T1" fmla="*/ 505 h 514"/>
              <a:gd name="T2" fmla="*/ 2 w 1826"/>
              <a:gd name="T3" fmla="*/ 0 h 514"/>
              <a:gd name="T4" fmla="*/ 0 w 1826"/>
              <a:gd name="T5" fmla="*/ 7 h 514"/>
              <a:gd name="T6" fmla="*/ 1824 w 1826"/>
              <a:gd name="T7" fmla="*/ 514 h 514"/>
              <a:gd name="T8" fmla="*/ 1826 w 1826"/>
              <a:gd name="T9" fmla="*/ 505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6" h="514">
                <a:moveTo>
                  <a:pt x="1826" y="505"/>
                </a:moveTo>
                <a:lnTo>
                  <a:pt x="2" y="0"/>
                </a:lnTo>
                <a:lnTo>
                  <a:pt x="0" y="7"/>
                </a:lnTo>
                <a:lnTo>
                  <a:pt x="1824" y="514"/>
                </a:lnTo>
                <a:lnTo>
                  <a:pt x="1826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Freeform 366"/>
          <p:cNvSpPr>
            <a:spLocks/>
          </p:cNvSpPr>
          <p:nvPr/>
        </p:nvSpPr>
        <p:spPr bwMode="auto">
          <a:xfrm>
            <a:off x="1936158" y="3002207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Freeform 367"/>
          <p:cNvSpPr>
            <a:spLocks/>
          </p:cNvSpPr>
          <p:nvPr/>
        </p:nvSpPr>
        <p:spPr bwMode="auto">
          <a:xfrm>
            <a:off x="1936158" y="3002207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Freeform 368"/>
          <p:cNvSpPr>
            <a:spLocks/>
          </p:cNvSpPr>
          <p:nvPr/>
        </p:nvSpPr>
        <p:spPr bwMode="auto">
          <a:xfrm>
            <a:off x="1931009" y="3002207"/>
            <a:ext cx="89582" cy="448217"/>
          </a:xfrm>
          <a:custGeom>
            <a:avLst/>
            <a:gdLst>
              <a:gd name="T0" fmla="*/ 9 w 87"/>
              <a:gd name="T1" fmla="*/ 510 h 510"/>
              <a:gd name="T2" fmla="*/ 87 w 87"/>
              <a:gd name="T3" fmla="*/ 0 h 510"/>
              <a:gd name="T4" fmla="*/ 78 w 87"/>
              <a:gd name="T5" fmla="*/ 0 h 510"/>
              <a:gd name="T6" fmla="*/ 0 w 87"/>
              <a:gd name="T7" fmla="*/ 510 h 510"/>
              <a:gd name="T8" fmla="*/ 9 w 87"/>
              <a:gd name="T9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10">
                <a:moveTo>
                  <a:pt x="9" y="510"/>
                </a:moveTo>
                <a:lnTo>
                  <a:pt x="87" y="0"/>
                </a:lnTo>
                <a:lnTo>
                  <a:pt x="78" y="0"/>
                </a:lnTo>
                <a:lnTo>
                  <a:pt x="0" y="510"/>
                </a:lnTo>
                <a:lnTo>
                  <a:pt x="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Freeform 369"/>
          <p:cNvSpPr>
            <a:spLocks/>
          </p:cNvSpPr>
          <p:nvPr/>
        </p:nvSpPr>
        <p:spPr bwMode="auto">
          <a:xfrm>
            <a:off x="1936158" y="2997813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Freeform 370"/>
          <p:cNvSpPr>
            <a:spLocks/>
          </p:cNvSpPr>
          <p:nvPr/>
        </p:nvSpPr>
        <p:spPr bwMode="auto">
          <a:xfrm>
            <a:off x="1936158" y="2997813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Freeform 371"/>
          <p:cNvSpPr>
            <a:spLocks/>
          </p:cNvSpPr>
          <p:nvPr/>
        </p:nvSpPr>
        <p:spPr bwMode="auto">
          <a:xfrm>
            <a:off x="1933068" y="2993419"/>
            <a:ext cx="613688" cy="458763"/>
          </a:xfrm>
          <a:custGeom>
            <a:avLst/>
            <a:gdLst>
              <a:gd name="T0" fmla="*/ 5 w 596"/>
              <a:gd name="T1" fmla="*/ 522 h 522"/>
              <a:gd name="T2" fmla="*/ 596 w 596"/>
              <a:gd name="T3" fmla="*/ 7 h 522"/>
              <a:gd name="T4" fmla="*/ 591 w 596"/>
              <a:gd name="T5" fmla="*/ 0 h 522"/>
              <a:gd name="T6" fmla="*/ 0 w 596"/>
              <a:gd name="T7" fmla="*/ 517 h 522"/>
              <a:gd name="T8" fmla="*/ 5 w 59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522">
                <a:moveTo>
                  <a:pt x="5" y="522"/>
                </a:moveTo>
                <a:lnTo>
                  <a:pt x="596" y="7"/>
                </a:lnTo>
                <a:lnTo>
                  <a:pt x="591" y="0"/>
                </a:lnTo>
                <a:lnTo>
                  <a:pt x="0" y="517"/>
                </a:lnTo>
                <a:lnTo>
                  <a:pt x="5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Freeform 372"/>
          <p:cNvSpPr>
            <a:spLocks/>
          </p:cNvSpPr>
          <p:nvPr/>
        </p:nvSpPr>
        <p:spPr bwMode="auto">
          <a:xfrm>
            <a:off x="2016472" y="3002207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Freeform 373"/>
          <p:cNvSpPr>
            <a:spLocks/>
          </p:cNvSpPr>
          <p:nvPr/>
        </p:nvSpPr>
        <p:spPr bwMode="auto">
          <a:xfrm>
            <a:off x="2016472" y="3002207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Freeform 374"/>
          <p:cNvSpPr>
            <a:spLocks/>
          </p:cNvSpPr>
          <p:nvPr/>
        </p:nvSpPr>
        <p:spPr bwMode="auto">
          <a:xfrm>
            <a:off x="2011324" y="2999570"/>
            <a:ext cx="367594" cy="452611"/>
          </a:xfrm>
          <a:custGeom>
            <a:avLst/>
            <a:gdLst>
              <a:gd name="T0" fmla="*/ 357 w 357"/>
              <a:gd name="T1" fmla="*/ 510 h 515"/>
              <a:gd name="T2" fmla="*/ 7 w 357"/>
              <a:gd name="T3" fmla="*/ 0 h 515"/>
              <a:gd name="T4" fmla="*/ 0 w 357"/>
              <a:gd name="T5" fmla="*/ 5 h 515"/>
              <a:gd name="T6" fmla="*/ 349 w 357"/>
              <a:gd name="T7" fmla="*/ 515 h 515"/>
              <a:gd name="T8" fmla="*/ 357 w 357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515">
                <a:moveTo>
                  <a:pt x="357" y="510"/>
                </a:moveTo>
                <a:lnTo>
                  <a:pt x="7" y="0"/>
                </a:lnTo>
                <a:lnTo>
                  <a:pt x="0" y="5"/>
                </a:lnTo>
                <a:lnTo>
                  <a:pt x="349" y="515"/>
                </a:lnTo>
                <a:lnTo>
                  <a:pt x="35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6" name="Picture 37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9962" y="2718337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Freeform 376"/>
          <p:cNvSpPr>
            <a:spLocks/>
          </p:cNvSpPr>
          <p:nvPr/>
        </p:nvSpPr>
        <p:spPr bwMode="auto">
          <a:xfrm>
            <a:off x="2373771" y="2997813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Freeform 377"/>
          <p:cNvSpPr>
            <a:spLocks/>
          </p:cNvSpPr>
          <p:nvPr/>
        </p:nvSpPr>
        <p:spPr bwMode="auto">
          <a:xfrm>
            <a:off x="2373771" y="2997813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Freeform 378"/>
          <p:cNvSpPr>
            <a:spLocks/>
          </p:cNvSpPr>
          <p:nvPr/>
        </p:nvSpPr>
        <p:spPr bwMode="auto">
          <a:xfrm>
            <a:off x="2370682" y="2995176"/>
            <a:ext cx="176074" cy="455248"/>
          </a:xfrm>
          <a:custGeom>
            <a:avLst/>
            <a:gdLst>
              <a:gd name="T0" fmla="*/ 8 w 171"/>
              <a:gd name="T1" fmla="*/ 518 h 518"/>
              <a:gd name="T2" fmla="*/ 171 w 171"/>
              <a:gd name="T3" fmla="*/ 3 h 518"/>
              <a:gd name="T4" fmla="*/ 163 w 171"/>
              <a:gd name="T5" fmla="*/ 0 h 518"/>
              <a:gd name="T6" fmla="*/ 0 w 171"/>
              <a:gd name="T7" fmla="*/ 515 h 518"/>
              <a:gd name="T8" fmla="*/ 8 w 171"/>
              <a:gd name="T9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518">
                <a:moveTo>
                  <a:pt x="8" y="518"/>
                </a:moveTo>
                <a:lnTo>
                  <a:pt x="171" y="3"/>
                </a:lnTo>
                <a:lnTo>
                  <a:pt x="163" y="0"/>
                </a:lnTo>
                <a:lnTo>
                  <a:pt x="0" y="515"/>
                </a:lnTo>
                <a:lnTo>
                  <a:pt x="8" y="51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0" name="Picture 37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016" y="2718336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" name="Picture 3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888" y="3448666"/>
            <a:ext cx="390248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" name="Picture 38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00846" y="3447787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3" name="Picture 38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40519" y="3447787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" name="Picture 38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79161" y="3447787"/>
            <a:ext cx="391277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" name="Picture 38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88186" y="2718337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" name="Rounded Rectangle 385"/>
          <p:cNvSpPr/>
          <p:nvPr/>
        </p:nvSpPr>
        <p:spPr>
          <a:xfrm>
            <a:off x="4567777" y="2081531"/>
            <a:ext cx="4004373" cy="1608977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302026" y="2093777"/>
            <a:ext cx="643117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39393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Site 1</a:t>
            </a:r>
            <a:endParaRPr lang="en-US" sz="1400" dirty="0">
              <a:solidFill>
                <a:srgbClr val="39393B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7900447" y="2068663"/>
            <a:ext cx="643117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39393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Site 2</a:t>
            </a:r>
            <a:endParaRPr lang="en-US" sz="1400" dirty="0">
              <a:solidFill>
                <a:srgbClr val="39393B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90" name="Group 389"/>
          <p:cNvGrpSpPr/>
          <p:nvPr/>
        </p:nvGrpSpPr>
        <p:grpSpPr>
          <a:xfrm>
            <a:off x="3178673" y="2198046"/>
            <a:ext cx="824200" cy="338706"/>
            <a:chOff x="-196768" y="7031906"/>
            <a:chExt cx="896169" cy="338706"/>
          </a:xfrm>
        </p:grpSpPr>
        <p:sp>
          <p:nvSpPr>
            <p:cNvPr id="391" name="Rounded Rectangle 390"/>
            <p:cNvSpPr/>
            <p:nvPr/>
          </p:nvSpPr>
          <p:spPr>
            <a:xfrm>
              <a:off x="-181661" y="7031906"/>
              <a:ext cx="881062" cy="338706"/>
            </a:xfrm>
            <a:prstGeom prst="roundRect">
              <a:avLst/>
            </a:prstGeom>
            <a:solidFill>
              <a:srgbClr val="3CBBB9">
                <a:lumMod val="40000"/>
                <a:lumOff val="60000"/>
                <a:alpha val="32000"/>
              </a:srgbClr>
            </a:solidFill>
            <a:ln w="12700" cap="flat" cmpd="sng" algn="ctr">
              <a:solidFill>
                <a:srgbClr val="33828D"/>
              </a:solidFill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6" tIns="45718" rIns="91436" bIns="45718" rtlCol="0" anchor="ctr"/>
            <a:lstStyle/>
            <a:p>
              <a:pPr algn="ctr" defTabSz="9143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0" dirty="0" smtClean="0">
                <a:solidFill>
                  <a:srgbClr val="FFFFFF"/>
                </a:solidFill>
                <a:latin typeface="CiscoSansTT Light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9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768" y="7055312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404" y="2221452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307" y="2229375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5" name="Group 394"/>
          <p:cNvGrpSpPr/>
          <p:nvPr/>
        </p:nvGrpSpPr>
        <p:grpSpPr>
          <a:xfrm>
            <a:off x="4704537" y="2198046"/>
            <a:ext cx="824200" cy="338706"/>
            <a:chOff x="2397373" y="2905424"/>
            <a:chExt cx="824200" cy="338706"/>
          </a:xfrm>
        </p:grpSpPr>
        <p:grpSp>
          <p:nvGrpSpPr>
            <p:cNvPr id="396" name="Group 395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399" name="Rounded Rectangle 398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40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9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1" name="Picture 4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65932" y="3448667"/>
            <a:ext cx="472622" cy="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" name="Picture 4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07244" y="3448667"/>
            <a:ext cx="391277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" name="Freeform 402"/>
          <p:cNvSpPr>
            <a:spLocks/>
          </p:cNvSpPr>
          <p:nvPr/>
        </p:nvSpPr>
        <p:spPr bwMode="auto">
          <a:xfrm>
            <a:off x="5876596" y="3003966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4" name="Freeform 403"/>
          <p:cNvSpPr>
            <a:spLocks/>
          </p:cNvSpPr>
          <p:nvPr/>
        </p:nvSpPr>
        <p:spPr bwMode="auto">
          <a:xfrm>
            <a:off x="5876596" y="3003966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5" name="Freeform 404"/>
          <p:cNvSpPr>
            <a:spLocks/>
          </p:cNvSpPr>
          <p:nvPr/>
        </p:nvSpPr>
        <p:spPr bwMode="auto">
          <a:xfrm>
            <a:off x="5874536" y="3002208"/>
            <a:ext cx="354209" cy="449974"/>
          </a:xfrm>
          <a:custGeom>
            <a:avLst/>
            <a:gdLst>
              <a:gd name="T0" fmla="*/ 7 w 344"/>
              <a:gd name="T1" fmla="*/ 512 h 512"/>
              <a:gd name="T2" fmla="*/ 344 w 344"/>
              <a:gd name="T3" fmla="*/ 4 h 512"/>
              <a:gd name="T4" fmla="*/ 337 w 344"/>
              <a:gd name="T5" fmla="*/ 0 h 512"/>
              <a:gd name="T6" fmla="*/ 0 w 344"/>
              <a:gd name="T7" fmla="*/ 507 h 512"/>
              <a:gd name="T8" fmla="*/ 7 w 344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512">
                <a:moveTo>
                  <a:pt x="7" y="512"/>
                </a:moveTo>
                <a:lnTo>
                  <a:pt x="344" y="4"/>
                </a:lnTo>
                <a:lnTo>
                  <a:pt x="337" y="0"/>
                </a:lnTo>
                <a:lnTo>
                  <a:pt x="0" y="507"/>
                </a:lnTo>
                <a:lnTo>
                  <a:pt x="7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Freeform 405"/>
          <p:cNvSpPr>
            <a:spLocks/>
          </p:cNvSpPr>
          <p:nvPr/>
        </p:nvSpPr>
        <p:spPr bwMode="auto">
          <a:xfrm>
            <a:off x="5876596" y="3002208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Freeform 406"/>
          <p:cNvSpPr>
            <a:spLocks/>
          </p:cNvSpPr>
          <p:nvPr/>
        </p:nvSpPr>
        <p:spPr bwMode="auto">
          <a:xfrm>
            <a:off x="5876596" y="3002208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Freeform 407"/>
          <p:cNvSpPr>
            <a:spLocks/>
          </p:cNvSpPr>
          <p:nvPr/>
        </p:nvSpPr>
        <p:spPr bwMode="auto">
          <a:xfrm>
            <a:off x="5874536" y="2997814"/>
            <a:ext cx="870077" cy="456127"/>
          </a:xfrm>
          <a:custGeom>
            <a:avLst/>
            <a:gdLst>
              <a:gd name="T0" fmla="*/ 4 w 845"/>
              <a:gd name="T1" fmla="*/ 519 h 519"/>
              <a:gd name="T2" fmla="*/ 845 w 845"/>
              <a:gd name="T3" fmla="*/ 7 h 519"/>
              <a:gd name="T4" fmla="*/ 843 w 845"/>
              <a:gd name="T5" fmla="*/ 0 h 519"/>
              <a:gd name="T6" fmla="*/ 0 w 845"/>
              <a:gd name="T7" fmla="*/ 512 h 519"/>
              <a:gd name="T8" fmla="*/ 4 w 845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519">
                <a:moveTo>
                  <a:pt x="4" y="519"/>
                </a:moveTo>
                <a:lnTo>
                  <a:pt x="845" y="7"/>
                </a:lnTo>
                <a:lnTo>
                  <a:pt x="843" y="0"/>
                </a:lnTo>
                <a:lnTo>
                  <a:pt x="0" y="512"/>
                </a:lnTo>
                <a:lnTo>
                  <a:pt x="4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" name="Freeform 408"/>
          <p:cNvSpPr>
            <a:spLocks/>
          </p:cNvSpPr>
          <p:nvPr/>
        </p:nvSpPr>
        <p:spPr bwMode="auto">
          <a:xfrm>
            <a:off x="5876596" y="3002208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" name="Freeform 409"/>
          <p:cNvSpPr>
            <a:spLocks/>
          </p:cNvSpPr>
          <p:nvPr/>
        </p:nvSpPr>
        <p:spPr bwMode="auto">
          <a:xfrm>
            <a:off x="5876596" y="3002208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Freeform 410"/>
          <p:cNvSpPr>
            <a:spLocks/>
          </p:cNvSpPr>
          <p:nvPr/>
        </p:nvSpPr>
        <p:spPr bwMode="auto">
          <a:xfrm>
            <a:off x="5876596" y="2997814"/>
            <a:ext cx="1386975" cy="456127"/>
          </a:xfrm>
          <a:custGeom>
            <a:avLst/>
            <a:gdLst>
              <a:gd name="T0" fmla="*/ 2 w 1347"/>
              <a:gd name="T1" fmla="*/ 519 h 519"/>
              <a:gd name="T2" fmla="*/ 1347 w 1347"/>
              <a:gd name="T3" fmla="*/ 9 h 519"/>
              <a:gd name="T4" fmla="*/ 1344 w 1347"/>
              <a:gd name="T5" fmla="*/ 0 h 519"/>
              <a:gd name="T6" fmla="*/ 0 w 1347"/>
              <a:gd name="T7" fmla="*/ 510 h 519"/>
              <a:gd name="T8" fmla="*/ 2 w 1347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519">
                <a:moveTo>
                  <a:pt x="2" y="519"/>
                </a:moveTo>
                <a:lnTo>
                  <a:pt x="1347" y="9"/>
                </a:lnTo>
                <a:lnTo>
                  <a:pt x="1344" y="0"/>
                </a:lnTo>
                <a:lnTo>
                  <a:pt x="0" y="510"/>
                </a:lnTo>
                <a:lnTo>
                  <a:pt x="2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Freeform 411"/>
          <p:cNvSpPr>
            <a:spLocks/>
          </p:cNvSpPr>
          <p:nvPr/>
        </p:nvSpPr>
        <p:spPr bwMode="auto">
          <a:xfrm>
            <a:off x="5876596" y="2997814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3" name="Freeform 412"/>
          <p:cNvSpPr>
            <a:spLocks/>
          </p:cNvSpPr>
          <p:nvPr/>
        </p:nvSpPr>
        <p:spPr bwMode="auto">
          <a:xfrm>
            <a:off x="5876596" y="2997814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4" name="Freeform 413"/>
          <p:cNvSpPr>
            <a:spLocks/>
          </p:cNvSpPr>
          <p:nvPr/>
        </p:nvSpPr>
        <p:spPr bwMode="auto">
          <a:xfrm>
            <a:off x="5876596" y="2993420"/>
            <a:ext cx="1914170" cy="460521"/>
          </a:xfrm>
          <a:custGeom>
            <a:avLst/>
            <a:gdLst>
              <a:gd name="T0" fmla="*/ 2 w 1859"/>
              <a:gd name="T1" fmla="*/ 524 h 524"/>
              <a:gd name="T2" fmla="*/ 1859 w 1859"/>
              <a:gd name="T3" fmla="*/ 7 h 524"/>
              <a:gd name="T4" fmla="*/ 1857 w 1859"/>
              <a:gd name="T5" fmla="*/ 0 h 524"/>
              <a:gd name="T6" fmla="*/ 0 w 1859"/>
              <a:gd name="T7" fmla="*/ 515 h 524"/>
              <a:gd name="T8" fmla="*/ 2 w 1859"/>
              <a:gd name="T9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9" h="524">
                <a:moveTo>
                  <a:pt x="2" y="524"/>
                </a:moveTo>
                <a:lnTo>
                  <a:pt x="1859" y="7"/>
                </a:lnTo>
                <a:lnTo>
                  <a:pt x="1857" y="0"/>
                </a:lnTo>
                <a:lnTo>
                  <a:pt x="0" y="515"/>
                </a:lnTo>
                <a:lnTo>
                  <a:pt x="2" y="524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Freeform 414"/>
          <p:cNvSpPr>
            <a:spLocks/>
          </p:cNvSpPr>
          <p:nvPr/>
        </p:nvSpPr>
        <p:spPr bwMode="auto">
          <a:xfrm>
            <a:off x="6224627" y="3003966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6" name="Freeform 415"/>
          <p:cNvSpPr>
            <a:spLocks/>
          </p:cNvSpPr>
          <p:nvPr/>
        </p:nvSpPr>
        <p:spPr bwMode="auto">
          <a:xfrm>
            <a:off x="6224627" y="3003966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7" name="Freeform 416"/>
          <p:cNvSpPr>
            <a:spLocks/>
          </p:cNvSpPr>
          <p:nvPr/>
        </p:nvSpPr>
        <p:spPr bwMode="auto">
          <a:xfrm>
            <a:off x="6219479" y="3003966"/>
            <a:ext cx="87522" cy="446459"/>
          </a:xfrm>
          <a:custGeom>
            <a:avLst/>
            <a:gdLst>
              <a:gd name="T0" fmla="*/ 85 w 85"/>
              <a:gd name="T1" fmla="*/ 505 h 508"/>
              <a:gd name="T2" fmla="*/ 9 w 85"/>
              <a:gd name="T3" fmla="*/ 0 h 508"/>
              <a:gd name="T4" fmla="*/ 0 w 85"/>
              <a:gd name="T5" fmla="*/ 2 h 508"/>
              <a:gd name="T6" fmla="*/ 78 w 85"/>
              <a:gd name="T7" fmla="*/ 508 h 508"/>
              <a:gd name="T8" fmla="*/ 85 w 85"/>
              <a:gd name="T9" fmla="*/ 50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508">
                <a:moveTo>
                  <a:pt x="85" y="505"/>
                </a:moveTo>
                <a:lnTo>
                  <a:pt x="9" y="0"/>
                </a:lnTo>
                <a:lnTo>
                  <a:pt x="0" y="2"/>
                </a:lnTo>
                <a:lnTo>
                  <a:pt x="78" y="508"/>
                </a:lnTo>
                <a:lnTo>
                  <a:pt x="8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8" name="Freeform 417"/>
          <p:cNvSpPr>
            <a:spLocks/>
          </p:cNvSpPr>
          <p:nvPr/>
        </p:nvSpPr>
        <p:spPr bwMode="auto">
          <a:xfrm>
            <a:off x="6301853" y="3002208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Freeform 418"/>
          <p:cNvSpPr>
            <a:spLocks/>
          </p:cNvSpPr>
          <p:nvPr/>
        </p:nvSpPr>
        <p:spPr bwMode="auto">
          <a:xfrm>
            <a:off x="6301853" y="3002208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" name="Freeform 419"/>
          <p:cNvSpPr>
            <a:spLocks/>
          </p:cNvSpPr>
          <p:nvPr/>
        </p:nvSpPr>
        <p:spPr bwMode="auto">
          <a:xfrm>
            <a:off x="6299793" y="2999571"/>
            <a:ext cx="447909" cy="450854"/>
          </a:xfrm>
          <a:custGeom>
            <a:avLst/>
            <a:gdLst>
              <a:gd name="T0" fmla="*/ 7 w 435"/>
              <a:gd name="T1" fmla="*/ 513 h 513"/>
              <a:gd name="T2" fmla="*/ 435 w 435"/>
              <a:gd name="T3" fmla="*/ 5 h 513"/>
              <a:gd name="T4" fmla="*/ 428 w 435"/>
              <a:gd name="T5" fmla="*/ 0 h 513"/>
              <a:gd name="T6" fmla="*/ 0 w 435"/>
              <a:gd name="T7" fmla="*/ 508 h 513"/>
              <a:gd name="T8" fmla="*/ 7 w 435"/>
              <a:gd name="T9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13">
                <a:moveTo>
                  <a:pt x="7" y="513"/>
                </a:moveTo>
                <a:lnTo>
                  <a:pt x="435" y="5"/>
                </a:lnTo>
                <a:lnTo>
                  <a:pt x="428" y="0"/>
                </a:lnTo>
                <a:lnTo>
                  <a:pt x="0" y="508"/>
                </a:lnTo>
                <a:lnTo>
                  <a:pt x="7" y="513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1" name="Freeform 420"/>
          <p:cNvSpPr>
            <a:spLocks/>
          </p:cNvSpPr>
          <p:nvPr/>
        </p:nvSpPr>
        <p:spPr bwMode="auto">
          <a:xfrm>
            <a:off x="6301853" y="3002208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Freeform 421"/>
          <p:cNvSpPr>
            <a:spLocks/>
          </p:cNvSpPr>
          <p:nvPr/>
        </p:nvSpPr>
        <p:spPr bwMode="auto">
          <a:xfrm>
            <a:off x="6301853" y="3002208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Freeform 422"/>
          <p:cNvSpPr>
            <a:spLocks/>
          </p:cNvSpPr>
          <p:nvPr/>
        </p:nvSpPr>
        <p:spPr bwMode="auto">
          <a:xfrm>
            <a:off x="6299793" y="2997814"/>
            <a:ext cx="965837" cy="454369"/>
          </a:xfrm>
          <a:custGeom>
            <a:avLst/>
            <a:gdLst>
              <a:gd name="T0" fmla="*/ 5 w 938"/>
              <a:gd name="T1" fmla="*/ 517 h 517"/>
              <a:gd name="T2" fmla="*/ 938 w 938"/>
              <a:gd name="T3" fmla="*/ 7 h 517"/>
              <a:gd name="T4" fmla="*/ 933 w 938"/>
              <a:gd name="T5" fmla="*/ 0 h 517"/>
              <a:gd name="T6" fmla="*/ 0 w 938"/>
              <a:gd name="T7" fmla="*/ 510 h 517"/>
              <a:gd name="T8" fmla="*/ 5 w 938"/>
              <a:gd name="T9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8" h="517">
                <a:moveTo>
                  <a:pt x="5" y="517"/>
                </a:moveTo>
                <a:lnTo>
                  <a:pt x="938" y="7"/>
                </a:lnTo>
                <a:lnTo>
                  <a:pt x="933" y="0"/>
                </a:lnTo>
                <a:lnTo>
                  <a:pt x="0" y="510"/>
                </a:lnTo>
                <a:lnTo>
                  <a:pt x="5" y="51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Freeform 423"/>
          <p:cNvSpPr>
            <a:spLocks/>
          </p:cNvSpPr>
          <p:nvPr/>
        </p:nvSpPr>
        <p:spPr bwMode="auto">
          <a:xfrm>
            <a:off x="6301853" y="2997814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Freeform 424"/>
          <p:cNvSpPr>
            <a:spLocks/>
          </p:cNvSpPr>
          <p:nvPr/>
        </p:nvSpPr>
        <p:spPr bwMode="auto">
          <a:xfrm>
            <a:off x="6301853" y="2997814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Freeform 425"/>
          <p:cNvSpPr>
            <a:spLocks/>
          </p:cNvSpPr>
          <p:nvPr/>
        </p:nvSpPr>
        <p:spPr bwMode="auto">
          <a:xfrm>
            <a:off x="6301853" y="2993420"/>
            <a:ext cx="1488913" cy="458763"/>
          </a:xfrm>
          <a:custGeom>
            <a:avLst/>
            <a:gdLst>
              <a:gd name="T0" fmla="*/ 3 w 1446"/>
              <a:gd name="T1" fmla="*/ 522 h 522"/>
              <a:gd name="T2" fmla="*/ 1446 w 1446"/>
              <a:gd name="T3" fmla="*/ 7 h 522"/>
              <a:gd name="T4" fmla="*/ 1444 w 1446"/>
              <a:gd name="T5" fmla="*/ 0 h 522"/>
              <a:gd name="T6" fmla="*/ 0 w 1446"/>
              <a:gd name="T7" fmla="*/ 515 h 522"/>
              <a:gd name="T8" fmla="*/ 3 w 144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522">
                <a:moveTo>
                  <a:pt x="3" y="522"/>
                </a:moveTo>
                <a:lnTo>
                  <a:pt x="1446" y="7"/>
                </a:lnTo>
                <a:lnTo>
                  <a:pt x="1444" y="0"/>
                </a:lnTo>
                <a:lnTo>
                  <a:pt x="0" y="515"/>
                </a:lnTo>
                <a:lnTo>
                  <a:pt x="3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Freeform 426"/>
          <p:cNvSpPr>
            <a:spLocks/>
          </p:cNvSpPr>
          <p:nvPr/>
        </p:nvSpPr>
        <p:spPr bwMode="auto">
          <a:xfrm>
            <a:off x="6224627" y="3003966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Freeform 427"/>
          <p:cNvSpPr>
            <a:spLocks/>
          </p:cNvSpPr>
          <p:nvPr/>
        </p:nvSpPr>
        <p:spPr bwMode="auto">
          <a:xfrm>
            <a:off x="6224627" y="3003966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Freeform 428"/>
          <p:cNvSpPr>
            <a:spLocks/>
          </p:cNvSpPr>
          <p:nvPr/>
        </p:nvSpPr>
        <p:spPr bwMode="auto">
          <a:xfrm>
            <a:off x="6221538" y="3002208"/>
            <a:ext cx="526165" cy="449974"/>
          </a:xfrm>
          <a:custGeom>
            <a:avLst/>
            <a:gdLst>
              <a:gd name="T0" fmla="*/ 511 w 511"/>
              <a:gd name="T1" fmla="*/ 505 h 512"/>
              <a:gd name="T2" fmla="*/ 5 w 511"/>
              <a:gd name="T3" fmla="*/ 0 h 512"/>
              <a:gd name="T4" fmla="*/ 0 w 511"/>
              <a:gd name="T5" fmla="*/ 7 h 512"/>
              <a:gd name="T6" fmla="*/ 504 w 511"/>
              <a:gd name="T7" fmla="*/ 512 h 512"/>
              <a:gd name="T8" fmla="*/ 511 w 511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512">
                <a:moveTo>
                  <a:pt x="511" y="505"/>
                </a:moveTo>
                <a:lnTo>
                  <a:pt x="5" y="0"/>
                </a:lnTo>
                <a:lnTo>
                  <a:pt x="0" y="7"/>
                </a:lnTo>
                <a:lnTo>
                  <a:pt x="504" y="512"/>
                </a:lnTo>
                <a:lnTo>
                  <a:pt x="511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Freeform 429"/>
          <p:cNvSpPr>
            <a:spLocks/>
          </p:cNvSpPr>
          <p:nvPr/>
        </p:nvSpPr>
        <p:spPr bwMode="auto">
          <a:xfrm>
            <a:off x="6744614" y="3002208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Freeform 430"/>
          <p:cNvSpPr>
            <a:spLocks/>
          </p:cNvSpPr>
          <p:nvPr/>
        </p:nvSpPr>
        <p:spPr bwMode="auto">
          <a:xfrm>
            <a:off x="6744614" y="3002208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Rectangle 431"/>
          <p:cNvSpPr>
            <a:spLocks noChangeArrowheads="1"/>
          </p:cNvSpPr>
          <p:nvPr/>
        </p:nvSpPr>
        <p:spPr bwMode="auto">
          <a:xfrm>
            <a:off x="6740495" y="3002208"/>
            <a:ext cx="7207" cy="448217"/>
          </a:xfrm>
          <a:prstGeom prst="rect">
            <a:avLst/>
          </a:pr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Freeform 432"/>
          <p:cNvSpPr>
            <a:spLocks/>
          </p:cNvSpPr>
          <p:nvPr/>
        </p:nvSpPr>
        <p:spPr bwMode="auto">
          <a:xfrm>
            <a:off x="6744614" y="3002208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Freeform 433"/>
          <p:cNvSpPr>
            <a:spLocks/>
          </p:cNvSpPr>
          <p:nvPr/>
        </p:nvSpPr>
        <p:spPr bwMode="auto">
          <a:xfrm>
            <a:off x="6744614" y="3002208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5" name="Freeform 434"/>
          <p:cNvSpPr>
            <a:spLocks/>
          </p:cNvSpPr>
          <p:nvPr/>
        </p:nvSpPr>
        <p:spPr bwMode="auto">
          <a:xfrm>
            <a:off x="6740495" y="2999571"/>
            <a:ext cx="444821" cy="452611"/>
          </a:xfrm>
          <a:custGeom>
            <a:avLst/>
            <a:gdLst>
              <a:gd name="T0" fmla="*/ 432 w 432"/>
              <a:gd name="T1" fmla="*/ 510 h 515"/>
              <a:gd name="T2" fmla="*/ 7 w 432"/>
              <a:gd name="T3" fmla="*/ 0 h 515"/>
              <a:gd name="T4" fmla="*/ 0 w 432"/>
              <a:gd name="T5" fmla="*/ 5 h 515"/>
              <a:gd name="T6" fmla="*/ 427 w 432"/>
              <a:gd name="T7" fmla="*/ 515 h 515"/>
              <a:gd name="T8" fmla="*/ 432 w 432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515">
                <a:moveTo>
                  <a:pt x="432" y="510"/>
                </a:moveTo>
                <a:lnTo>
                  <a:pt x="7" y="0"/>
                </a:lnTo>
                <a:lnTo>
                  <a:pt x="0" y="5"/>
                </a:lnTo>
                <a:lnTo>
                  <a:pt x="427" y="515"/>
                </a:lnTo>
                <a:lnTo>
                  <a:pt x="432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" name="Freeform 435"/>
          <p:cNvSpPr>
            <a:spLocks/>
          </p:cNvSpPr>
          <p:nvPr/>
        </p:nvSpPr>
        <p:spPr bwMode="auto">
          <a:xfrm>
            <a:off x="6744614" y="3002208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" name="Freeform 436"/>
          <p:cNvSpPr>
            <a:spLocks/>
          </p:cNvSpPr>
          <p:nvPr/>
        </p:nvSpPr>
        <p:spPr bwMode="auto">
          <a:xfrm>
            <a:off x="6744614" y="3002208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" name="Freeform 437"/>
          <p:cNvSpPr>
            <a:spLocks/>
          </p:cNvSpPr>
          <p:nvPr/>
        </p:nvSpPr>
        <p:spPr bwMode="auto">
          <a:xfrm>
            <a:off x="6742555" y="2997814"/>
            <a:ext cx="880374" cy="454369"/>
          </a:xfrm>
          <a:custGeom>
            <a:avLst/>
            <a:gdLst>
              <a:gd name="T0" fmla="*/ 855 w 855"/>
              <a:gd name="T1" fmla="*/ 510 h 517"/>
              <a:gd name="T2" fmla="*/ 2 w 855"/>
              <a:gd name="T3" fmla="*/ 0 h 517"/>
              <a:gd name="T4" fmla="*/ 0 w 855"/>
              <a:gd name="T5" fmla="*/ 7 h 517"/>
              <a:gd name="T6" fmla="*/ 853 w 855"/>
              <a:gd name="T7" fmla="*/ 517 h 517"/>
              <a:gd name="T8" fmla="*/ 855 w 855"/>
              <a:gd name="T9" fmla="*/ 51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517">
                <a:moveTo>
                  <a:pt x="855" y="510"/>
                </a:moveTo>
                <a:lnTo>
                  <a:pt x="2" y="0"/>
                </a:lnTo>
                <a:lnTo>
                  <a:pt x="0" y="7"/>
                </a:lnTo>
                <a:lnTo>
                  <a:pt x="853" y="517"/>
                </a:lnTo>
                <a:lnTo>
                  <a:pt x="85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" name="Freeform 438"/>
          <p:cNvSpPr>
            <a:spLocks/>
          </p:cNvSpPr>
          <p:nvPr/>
        </p:nvSpPr>
        <p:spPr bwMode="auto">
          <a:xfrm>
            <a:off x="6744614" y="3002208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" name="Freeform 439"/>
          <p:cNvSpPr>
            <a:spLocks/>
          </p:cNvSpPr>
          <p:nvPr/>
        </p:nvSpPr>
        <p:spPr bwMode="auto">
          <a:xfrm>
            <a:off x="6744614" y="3002208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" name="Freeform 440"/>
          <p:cNvSpPr>
            <a:spLocks/>
          </p:cNvSpPr>
          <p:nvPr/>
        </p:nvSpPr>
        <p:spPr bwMode="auto">
          <a:xfrm>
            <a:off x="6742555" y="2997814"/>
            <a:ext cx="1362263" cy="456127"/>
          </a:xfrm>
          <a:custGeom>
            <a:avLst/>
            <a:gdLst>
              <a:gd name="T0" fmla="*/ 1323 w 1323"/>
              <a:gd name="T1" fmla="*/ 510 h 519"/>
              <a:gd name="T2" fmla="*/ 2 w 1323"/>
              <a:gd name="T3" fmla="*/ 0 h 519"/>
              <a:gd name="T4" fmla="*/ 0 w 1323"/>
              <a:gd name="T5" fmla="*/ 9 h 519"/>
              <a:gd name="T6" fmla="*/ 1318 w 1323"/>
              <a:gd name="T7" fmla="*/ 519 h 519"/>
              <a:gd name="T8" fmla="*/ 1323 w 1323"/>
              <a:gd name="T9" fmla="*/ 51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3" h="519">
                <a:moveTo>
                  <a:pt x="1323" y="510"/>
                </a:moveTo>
                <a:lnTo>
                  <a:pt x="2" y="0"/>
                </a:lnTo>
                <a:lnTo>
                  <a:pt x="0" y="9"/>
                </a:lnTo>
                <a:lnTo>
                  <a:pt x="1318" y="519"/>
                </a:lnTo>
                <a:lnTo>
                  <a:pt x="1323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" name="Freeform 441"/>
          <p:cNvSpPr>
            <a:spLocks/>
          </p:cNvSpPr>
          <p:nvPr/>
        </p:nvSpPr>
        <p:spPr bwMode="auto">
          <a:xfrm>
            <a:off x="6224627" y="3003966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3" name="Freeform 442"/>
          <p:cNvSpPr>
            <a:spLocks/>
          </p:cNvSpPr>
          <p:nvPr/>
        </p:nvSpPr>
        <p:spPr bwMode="auto">
          <a:xfrm>
            <a:off x="6224627" y="3003966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4" name="Freeform 443"/>
          <p:cNvSpPr>
            <a:spLocks/>
          </p:cNvSpPr>
          <p:nvPr/>
        </p:nvSpPr>
        <p:spPr bwMode="auto">
          <a:xfrm>
            <a:off x="6221538" y="3002208"/>
            <a:ext cx="963778" cy="451732"/>
          </a:xfrm>
          <a:custGeom>
            <a:avLst/>
            <a:gdLst>
              <a:gd name="T0" fmla="*/ 936 w 936"/>
              <a:gd name="T1" fmla="*/ 507 h 514"/>
              <a:gd name="T2" fmla="*/ 5 w 936"/>
              <a:gd name="T3" fmla="*/ 0 h 514"/>
              <a:gd name="T4" fmla="*/ 0 w 936"/>
              <a:gd name="T5" fmla="*/ 7 h 514"/>
              <a:gd name="T6" fmla="*/ 931 w 936"/>
              <a:gd name="T7" fmla="*/ 514 h 514"/>
              <a:gd name="T8" fmla="*/ 936 w 936"/>
              <a:gd name="T9" fmla="*/ 5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6" h="514">
                <a:moveTo>
                  <a:pt x="936" y="507"/>
                </a:moveTo>
                <a:lnTo>
                  <a:pt x="5" y="0"/>
                </a:lnTo>
                <a:lnTo>
                  <a:pt x="0" y="7"/>
                </a:lnTo>
                <a:lnTo>
                  <a:pt x="931" y="514"/>
                </a:lnTo>
                <a:lnTo>
                  <a:pt x="936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5" name="Picture 4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87073" y="2718338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Freeform 445"/>
          <p:cNvSpPr>
            <a:spLocks/>
          </p:cNvSpPr>
          <p:nvPr/>
        </p:nvSpPr>
        <p:spPr bwMode="auto">
          <a:xfrm>
            <a:off x="6744614" y="3002208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7" name="Freeform 446"/>
          <p:cNvSpPr>
            <a:spLocks/>
          </p:cNvSpPr>
          <p:nvPr/>
        </p:nvSpPr>
        <p:spPr bwMode="auto">
          <a:xfrm>
            <a:off x="6744614" y="3002208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8" name="Freeform 447"/>
          <p:cNvSpPr>
            <a:spLocks/>
          </p:cNvSpPr>
          <p:nvPr/>
        </p:nvSpPr>
        <p:spPr bwMode="auto">
          <a:xfrm>
            <a:off x="6740495" y="2999571"/>
            <a:ext cx="525135" cy="452611"/>
          </a:xfrm>
          <a:custGeom>
            <a:avLst/>
            <a:gdLst>
              <a:gd name="T0" fmla="*/ 7 w 510"/>
              <a:gd name="T1" fmla="*/ 515 h 515"/>
              <a:gd name="T2" fmla="*/ 510 w 510"/>
              <a:gd name="T3" fmla="*/ 5 h 515"/>
              <a:gd name="T4" fmla="*/ 505 w 510"/>
              <a:gd name="T5" fmla="*/ 0 h 515"/>
              <a:gd name="T6" fmla="*/ 0 w 510"/>
              <a:gd name="T7" fmla="*/ 508 h 515"/>
              <a:gd name="T8" fmla="*/ 7 w 510"/>
              <a:gd name="T9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5">
                <a:moveTo>
                  <a:pt x="7" y="515"/>
                </a:moveTo>
                <a:lnTo>
                  <a:pt x="510" y="5"/>
                </a:lnTo>
                <a:lnTo>
                  <a:pt x="505" y="0"/>
                </a:lnTo>
                <a:lnTo>
                  <a:pt x="0" y="508"/>
                </a:lnTo>
                <a:lnTo>
                  <a:pt x="7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9" name="Freeform 448"/>
          <p:cNvSpPr>
            <a:spLocks/>
          </p:cNvSpPr>
          <p:nvPr/>
        </p:nvSpPr>
        <p:spPr bwMode="auto">
          <a:xfrm>
            <a:off x="6744614" y="2997814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" name="Freeform 449"/>
          <p:cNvSpPr>
            <a:spLocks/>
          </p:cNvSpPr>
          <p:nvPr/>
        </p:nvSpPr>
        <p:spPr bwMode="auto">
          <a:xfrm>
            <a:off x="6744614" y="2997814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>
            <a:off x="6742555" y="2993420"/>
            <a:ext cx="1048212" cy="458763"/>
          </a:xfrm>
          <a:custGeom>
            <a:avLst/>
            <a:gdLst>
              <a:gd name="T0" fmla="*/ 2 w 1018"/>
              <a:gd name="T1" fmla="*/ 522 h 522"/>
              <a:gd name="T2" fmla="*/ 1018 w 1018"/>
              <a:gd name="T3" fmla="*/ 7 h 522"/>
              <a:gd name="T4" fmla="*/ 1016 w 1018"/>
              <a:gd name="T5" fmla="*/ 0 h 522"/>
              <a:gd name="T6" fmla="*/ 0 w 1018"/>
              <a:gd name="T7" fmla="*/ 515 h 522"/>
              <a:gd name="T8" fmla="*/ 2 w 1018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8" h="522">
                <a:moveTo>
                  <a:pt x="2" y="522"/>
                </a:moveTo>
                <a:lnTo>
                  <a:pt x="1018" y="7"/>
                </a:lnTo>
                <a:lnTo>
                  <a:pt x="1016" y="0"/>
                </a:lnTo>
                <a:lnTo>
                  <a:pt x="0" y="515"/>
                </a:lnTo>
                <a:lnTo>
                  <a:pt x="2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2" name="Freeform 451"/>
          <p:cNvSpPr>
            <a:spLocks/>
          </p:cNvSpPr>
          <p:nvPr/>
        </p:nvSpPr>
        <p:spPr bwMode="auto">
          <a:xfrm>
            <a:off x="6224627" y="3003966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3" name="Freeform 452"/>
          <p:cNvSpPr>
            <a:spLocks/>
          </p:cNvSpPr>
          <p:nvPr/>
        </p:nvSpPr>
        <p:spPr bwMode="auto">
          <a:xfrm>
            <a:off x="6224627" y="3003966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4" name="Freeform 453"/>
          <p:cNvSpPr>
            <a:spLocks/>
          </p:cNvSpPr>
          <p:nvPr/>
        </p:nvSpPr>
        <p:spPr bwMode="auto">
          <a:xfrm>
            <a:off x="6224627" y="3002208"/>
            <a:ext cx="1398302" cy="449974"/>
          </a:xfrm>
          <a:custGeom>
            <a:avLst/>
            <a:gdLst>
              <a:gd name="T0" fmla="*/ 1358 w 1358"/>
              <a:gd name="T1" fmla="*/ 505 h 512"/>
              <a:gd name="T2" fmla="*/ 2 w 1358"/>
              <a:gd name="T3" fmla="*/ 0 h 512"/>
              <a:gd name="T4" fmla="*/ 0 w 1358"/>
              <a:gd name="T5" fmla="*/ 7 h 512"/>
              <a:gd name="T6" fmla="*/ 1356 w 1358"/>
              <a:gd name="T7" fmla="*/ 512 h 512"/>
              <a:gd name="T8" fmla="*/ 1358 w 1358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512">
                <a:moveTo>
                  <a:pt x="1358" y="505"/>
                </a:moveTo>
                <a:lnTo>
                  <a:pt x="2" y="0"/>
                </a:lnTo>
                <a:lnTo>
                  <a:pt x="0" y="7"/>
                </a:lnTo>
                <a:lnTo>
                  <a:pt x="1356" y="512"/>
                </a:lnTo>
                <a:lnTo>
                  <a:pt x="1358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5" name="Freeform 454"/>
          <p:cNvSpPr>
            <a:spLocks/>
          </p:cNvSpPr>
          <p:nvPr/>
        </p:nvSpPr>
        <p:spPr bwMode="auto">
          <a:xfrm>
            <a:off x="7263571" y="3002208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>
            <a:off x="7263571" y="3002208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7" name="Freeform 456"/>
          <p:cNvSpPr>
            <a:spLocks/>
          </p:cNvSpPr>
          <p:nvPr/>
        </p:nvSpPr>
        <p:spPr bwMode="auto">
          <a:xfrm>
            <a:off x="7260482" y="2997814"/>
            <a:ext cx="844335" cy="456127"/>
          </a:xfrm>
          <a:custGeom>
            <a:avLst/>
            <a:gdLst>
              <a:gd name="T0" fmla="*/ 820 w 820"/>
              <a:gd name="T1" fmla="*/ 512 h 519"/>
              <a:gd name="T2" fmla="*/ 5 w 820"/>
              <a:gd name="T3" fmla="*/ 0 h 519"/>
              <a:gd name="T4" fmla="*/ 0 w 820"/>
              <a:gd name="T5" fmla="*/ 7 h 519"/>
              <a:gd name="T6" fmla="*/ 815 w 820"/>
              <a:gd name="T7" fmla="*/ 519 h 519"/>
              <a:gd name="T8" fmla="*/ 820 w 820"/>
              <a:gd name="T9" fmla="*/ 512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19">
                <a:moveTo>
                  <a:pt x="820" y="512"/>
                </a:moveTo>
                <a:lnTo>
                  <a:pt x="5" y="0"/>
                </a:lnTo>
                <a:lnTo>
                  <a:pt x="0" y="7"/>
                </a:lnTo>
                <a:lnTo>
                  <a:pt x="815" y="519"/>
                </a:lnTo>
                <a:lnTo>
                  <a:pt x="82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8" name="Freeform 457"/>
          <p:cNvSpPr>
            <a:spLocks/>
          </p:cNvSpPr>
          <p:nvPr/>
        </p:nvSpPr>
        <p:spPr bwMode="auto">
          <a:xfrm>
            <a:off x="7790766" y="2997814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9" name="Freeform 458"/>
          <p:cNvSpPr>
            <a:spLocks/>
          </p:cNvSpPr>
          <p:nvPr/>
        </p:nvSpPr>
        <p:spPr bwMode="auto">
          <a:xfrm>
            <a:off x="7790766" y="2997814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0" name="Freeform 459"/>
          <p:cNvSpPr>
            <a:spLocks/>
          </p:cNvSpPr>
          <p:nvPr/>
        </p:nvSpPr>
        <p:spPr bwMode="auto">
          <a:xfrm>
            <a:off x="7785618" y="2995177"/>
            <a:ext cx="321259" cy="457006"/>
          </a:xfrm>
          <a:custGeom>
            <a:avLst/>
            <a:gdLst>
              <a:gd name="T0" fmla="*/ 312 w 312"/>
              <a:gd name="T1" fmla="*/ 515 h 520"/>
              <a:gd name="T2" fmla="*/ 8 w 312"/>
              <a:gd name="T3" fmla="*/ 0 h 520"/>
              <a:gd name="T4" fmla="*/ 0 w 312"/>
              <a:gd name="T5" fmla="*/ 3 h 520"/>
              <a:gd name="T6" fmla="*/ 305 w 312"/>
              <a:gd name="T7" fmla="*/ 520 h 520"/>
              <a:gd name="T8" fmla="*/ 312 w 312"/>
              <a:gd name="T9" fmla="*/ 515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520">
                <a:moveTo>
                  <a:pt x="312" y="515"/>
                </a:moveTo>
                <a:lnTo>
                  <a:pt x="8" y="0"/>
                </a:lnTo>
                <a:lnTo>
                  <a:pt x="0" y="3"/>
                </a:lnTo>
                <a:lnTo>
                  <a:pt x="305" y="520"/>
                </a:lnTo>
                <a:lnTo>
                  <a:pt x="312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1" name="Freeform 460"/>
          <p:cNvSpPr>
            <a:spLocks/>
          </p:cNvSpPr>
          <p:nvPr/>
        </p:nvSpPr>
        <p:spPr bwMode="auto">
          <a:xfrm>
            <a:off x="6224627" y="3003966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2" name="Freeform 461"/>
          <p:cNvSpPr>
            <a:spLocks/>
          </p:cNvSpPr>
          <p:nvPr/>
        </p:nvSpPr>
        <p:spPr bwMode="auto">
          <a:xfrm>
            <a:off x="6224627" y="3003966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3" name="Freeform 462"/>
          <p:cNvSpPr>
            <a:spLocks/>
          </p:cNvSpPr>
          <p:nvPr/>
        </p:nvSpPr>
        <p:spPr bwMode="auto">
          <a:xfrm>
            <a:off x="6224627" y="3002208"/>
            <a:ext cx="1880191" cy="451732"/>
          </a:xfrm>
          <a:custGeom>
            <a:avLst/>
            <a:gdLst>
              <a:gd name="T0" fmla="*/ 1826 w 1826"/>
              <a:gd name="T1" fmla="*/ 505 h 514"/>
              <a:gd name="T2" fmla="*/ 2 w 1826"/>
              <a:gd name="T3" fmla="*/ 0 h 514"/>
              <a:gd name="T4" fmla="*/ 0 w 1826"/>
              <a:gd name="T5" fmla="*/ 7 h 514"/>
              <a:gd name="T6" fmla="*/ 1824 w 1826"/>
              <a:gd name="T7" fmla="*/ 514 h 514"/>
              <a:gd name="T8" fmla="*/ 1826 w 1826"/>
              <a:gd name="T9" fmla="*/ 505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6" h="514">
                <a:moveTo>
                  <a:pt x="1826" y="505"/>
                </a:moveTo>
                <a:lnTo>
                  <a:pt x="2" y="0"/>
                </a:lnTo>
                <a:lnTo>
                  <a:pt x="0" y="7"/>
                </a:lnTo>
                <a:lnTo>
                  <a:pt x="1824" y="514"/>
                </a:lnTo>
                <a:lnTo>
                  <a:pt x="1826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4" name="Freeform 463"/>
          <p:cNvSpPr>
            <a:spLocks/>
          </p:cNvSpPr>
          <p:nvPr/>
        </p:nvSpPr>
        <p:spPr bwMode="auto">
          <a:xfrm>
            <a:off x="7183257" y="3002208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5" name="Freeform 464"/>
          <p:cNvSpPr>
            <a:spLocks/>
          </p:cNvSpPr>
          <p:nvPr/>
        </p:nvSpPr>
        <p:spPr bwMode="auto">
          <a:xfrm>
            <a:off x="7183257" y="3002208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6" name="Freeform 465"/>
          <p:cNvSpPr>
            <a:spLocks/>
          </p:cNvSpPr>
          <p:nvPr/>
        </p:nvSpPr>
        <p:spPr bwMode="auto">
          <a:xfrm>
            <a:off x="7178108" y="3002208"/>
            <a:ext cx="89582" cy="448217"/>
          </a:xfrm>
          <a:custGeom>
            <a:avLst/>
            <a:gdLst>
              <a:gd name="T0" fmla="*/ 9 w 87"/>
              <a:gd name="T1" fmla="*/ 510 h 510"/>
              <a:gd name="T2" fmla="*/ 87 w 87"/>
              <a:gd name="T3" fmla="*/ 0 h 510"/>
              <a:gd name="T4" fmla="*/ 78 w 87"/>
              <a:gd name="T5" fmla="*/ 0 h 510"/>
              <a:gd name="T6" fmla="*/ 0 w 87"/>
              <a:gd name="T7" fmla="*/ 510 h 510"/>
              <a:gd name="T8" fmla="*/ 9 w 87"/>
              <a:gd name="T9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10">
                <a:moveTo>
                  <a:pt x="9" y="510"/>
                </a:moveTo>
                <a:lnTo>
                  <a:pt x="87" y="0"/>
                </a:lnTo>
                <a:lnTo>
                  <a:pt x="78" y="0"/>
                </a:lnTo>
                <a:lnTo>
                  <a:pt x="0" y="510"/>
                </a:lnTo>
                <a:lnTo>
                  <a:pt x="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7" name="Freeform 466"/>
          <p:cNvSpPr>
            <a:spLocks/>
          </p:cNvSpPr>
          <p:nvPr/>
        </p:nvSpPr>
        <p:spPr bwMode="auto">
          <a:xfrm>
            <a:off x="7183257" y="2997814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8" name="Freeform 467"/>
          <p:cNvSpPr>
            <a:spLocks/>
          </p:cNvSpPr>
          <p:nvPr/>
        </p:nvSpPr>
        <p:spPr bwMode="auto">
          <a:xfrm>
            <a:off x="7183257" y="2997814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9" name="Freeform 468"/>
          <p:cNvSpPr>
            <a:spLocks/>
          </p:cNvSpPr>
          <p:nvPr/>
        </p:nvSpPr>
        <p:spPr bwMode="auto">
          <a:xfrm>
            <a:off x="7180167" y="2993420"/>
            <a:ext cx="613688" cy="458763"/>
          </a:xfrm>
          <a:custGeom>
            <a:avLst/>
            <a:gdLst>
              <a:gd name="T0" fmla="*/ 5 w 596"/>
              <a:gd name="T1" fmla="*/ 522 h 522"/>
              <a:gd name="T2" fmla="*/ 596 w 596"/>
              <a:gd name="T3" fmla="*/ 7 h 522"/>
              <a:gd name="T4" fmla="*/ 591 w 596"/>
              <a:gd name="T5" fmla="*/ 0 h 522"/>
              <a:gd name="T6" fmla="*/ 0 w 596"/>
              <a:gd name="T7" fmla="*/ 517 h 522"/>
              <a:gd name="T8" fmla="*/ 5 w 59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522">
                <a:moveTo>
                  <a:pt x="5" y="522"/>
                </a:moveTo>
                <a:lnTo>
                  <a:pt x="596" y="7"/>
                </a:lnTo>
                <a:lnTo>
                  <a:pt x="591" y="0"/>
                </a:lnTo>
                <a:lnTo>
                  <a:pt x="0" y="517"/>
                </a:lnTo>
                <a:lnTo>
                  <a:pt x="5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0" name="Freeform 469"/>
          <p:cNvSpPr>
            <a:spLocks/>
          </p:cNvSpPr>
          <p:nvPr/>
        </p:nvSpPr>
        <p:spPr bwMode="auto">
          <a:xfrm>
            <a:off x="7263571" y="3002208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" name="Freeform 470"/>
          <p:cNvSpPr>
            <a:spLocks/>
          </p:cNvSpPr>
          <p:nvPr/>
        </p:nvSpPr>
        <p:spPr bwMode="auto">
          <a:xfrm>
            <a:off x="7263571" y="3002208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2" name="Freeform 471"/>
          <p:cNvSpPr>
            <a:spLocks/>
          </p:cNvSpPr>
          <p:nvPr/>
        </p:nvSpPr>
        <p:spPr bwMode="auto">
          <a:xfrm>
            <a:off x="7258423" y="2999571"/>
            <a:ext cx="367594" cy="452611"/>
          </a:xfrm>
          <a:custGeom>
            <a:avLst/>
            <a:gdLst>
              <a:gd name="T0" fmla="*/ 357 w 357"/>
              <a:gd name="T1" fmla="*/ 510 h 515"/>
              <a:gd name="T2" fmla="*/ 7 w 357"/>
              <a:gd name="T3" fmla="*/ 0 h 515"/>
              <a:gd name="T4" fmla="*/ 0 w 357"/>
              <a:gd name="T5" fmla="*/ 5 h 515"/>
              <a:gd name="T6" fmla="*/ 349 w 357"/>
              <a:gd name="T7" fmla="*/ 515 h 515"/>
              <a:gd name="T8" fmla="*/ 357 w 357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515">
                <a:moveTo>
                  <a:pt x="357" y="510"/>
                </a:moveTo>
                <a:lnTo>
                  <a:pt x="7" y="0"/>
                </a:lnTo>
                <a:lnTo>
                  <a:pt x="0" y="5"/>
                </a:lnTo>
                <a:lnTo>
                  <a:pt x="349" y="515"/>
                </a:lnTo>
                <a:lnTo>
                  <a:pt x="35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3" name="Picture 4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07061" y="2718338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" name="Freeform 473"/>
          <p:cNvSpPr>
            <a:spLocks/>
          </p:cNvSpPr>
          <p:nvPr/>
        </p:nvSpPr>
        <p:spPr bwMode="auto">
          <a:xfrm>
            <a:off x="7620870" y="2997814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5" name="Freeform 474"/>
          <p:cNvSpPr>
            <a:spLocks/>
          </p:cNvSpPr>
          <p:nvPr/>
        </p:nvSpPr>
        <p:spPr bwMode="auto">
          <a:xfrm>
            <a:off x="7620870" y="2997814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6" name="Freeform 475"/>
          <p:cNvSpPr>
            <a:spLocks/>
          </p:cNvSpPr>
          <p:nvPr/>
        </p:nvSpPr>
        <p:spPr bwMode="auto">
          <a:xfrm>
            <a:off x="7617781" y="2995177"/>
            <a:ext cx="176074" cy="455248"/>
          </a:xfrm>
          <a:custGeom>
            <a:avLst/>
            <a:gdLst>
              <a:gd name="T0" fmla="*/ 8 w 171"/>
              <a:gd name="T1" fmla="*/ 518 h 518"/>
              <a:gd name="T2" fmla="*/ 171 w 171"/>
              <a:gd name="T3" fmla="*/ 3 h 518"/>
              <a:gd name="T4" fmla="*/ 163 w 171"/>
              <a:gd name="T5" fmla="*/ 0 h 518"/>
              <a:gd name="T6" fmla="*/ 0 w 171"/>
              <a:gd name="T7" fmla="*/ 515 h 518"/>
              <a:gd name="T8" fmla="*/ 8 w 171"/>
              <a:gd name="T9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518">
                <a:moveTo>
                  <a:pt x="8" y="518"/>
                </a:moveTo>
                <a:lnTo>
                  <a:pt x="171" y="3"/>
                </a:lnTo>
                <a:lnTo>
                  <a:pt x="163" y="0"/>
                </a:lnTo>
                <a:lnTo>
                  <a:pt x="0" y="515"/>
                </a:lnTo>
                <a:lnTo>
                  <a:pt x="8" y="51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7" name="Picture 47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68115" y="2718337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" name="Picture 4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81987" y="3448667"/>
            <a:ext cx="390248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" name="Picture 4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47945" y="3447788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0" name="Picture 4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87618" y="3447788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" name="Picture 4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26260" y="3447788"/>
            <a:ext cx="391277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" name="Picture 48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35285" y="2718338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3" name="Group 482"/>
          <p:cNvGrpSpPr/>
          <p:nvPr/>
        </p:nvGrpSpPr>
        <p:grpSpPr>
          <a:xfrm>
            <a:off x="2254083" y="3399421"/>
            <a:ext cx="4169288" cy="1421654"/>
            <a:chOff x="2254083" y="3399421"/>
            <a:chExt cx="4169288" cy="1421654"/>
          </a:xfrm>
        </p:grpSpPr>
        <p:pic>
          <p:nvPicPr>
            <p:cNvPr id="484" name="Picture 107" descr="Device_router_3057_RGB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4083" y="3399421"/>
              <a:ext cx="246991" cy="138465"/>
            </a:xfrm>
            <a:prstGeom prst="rect">
              <a:avLst/>
            </a:prstGeom>
          </p:spPr>
        </p:pic>
        <p:pic>
          <p:nvPicPr>
            <p:cNvPr id="485" name="Picture 107" descr="Device_router_3057_RGB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3872" y="3399421"/>
              <a:ext cx="246991" cy="138465"/>
            </a:xfrm>
            <a:prstGeom prst="rect">
              <a:avLst/>
            </a:prstGeom>
          </p:spPr>
        </p:pic>
        <p:grpSp>
          <p:nvGrpSpPr>
            <p:cNvPr id="486" name="Group 485"/>
            <p:cNvGrpSpPr/>
            <p:nvPr/>
          </p:nvGrpSpPr>
          <p:grpSpPr>
            <a:xfrm>
              <a:off x="2377579" y="3399421"/>
              <a:ext cx="4045792" cy="1421654"/>
              <a:chOff x="2377579" y="3399421"/>
              <a:chExt cx="4045792" cy="1421654"/>
            </a:xfrm>
          </p:grpSpPr>
          <p:pic>
            <p:nvPicPr>
              <p:cNvPr id="487" name="Picture 107" descr="Device_router_3057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773434" y="3399421"/>
                <a:ext cx="246991" cy="138465"/>
              </a:xfrm>
              <a:prstGeom prst="rect">
                <a:avLst/>
              </a:prstGeom>
            </p:spPr>
          </p:pic>
          <p:pic>
            <p:nvPicPr>
              <p:cNvPr id="488" name="Picture 107" descr="Device_router_3057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176380" y="3399421"/>
                <a:ext cx="246991" cy="138465"/>
              </a:xfrm>
              <a:prstGeom prst="rect">
                <a:avLst/>
              </a:prstGeom>
            </p:spPr>
          </p:pic>
          <p:pic>
            <p:nvPicPr>
              <p:cNvPr id="489" name="Picture 107" descr="Device_router_3057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8952" y="4205643"/>
                <a:ext cx="390723" cy="189045"/>
              </a:xfrm>
              <a:prstGeom prst="rect">
                <a:avLst/>
              </a:prstGeom>
            </p:spPr>
          </p:pic>
          <p:pic>
            <p:nvPicPr>
              <p:cNvPr id="490" name="Picture 107" descr="Device_router_3057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25935" y="4205643"/>
                <a:ext cx="390723" cy="189045"/>
              </a:xfrm>
              <a:prstGeom prst="rect">
                <a:avLst/>
              </a:prstGeom>
            </p:spPr>
          </p:pic>
          <p:pic>
            <p:nvPicPr>
              <p:cNvPr id="491" name="Picture 107" descr="Device_router_3057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477545" y="4151384"/>
                <a:ext cx="390723" cy="219042"/>
              </a:xfrm>
              <a:prstGeom prst="rect">
                <a:avLst/>
              </a:prstGeom>
            </p:spPr>
          </p:pic>
          <p:pic>
            <p:nvPicPr>
              <p:cNvPr id="492" name="Picture 107" descr="Device_router_3057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16278" y="4162903"/>
                <a:ext cx="390723" cy="219042"/>
              </a:xfrm>
              <a:prstGeom prst="rect">
                <a:avLst/>
              </a:prstGeom>
            </p:spPr>
          </p:pic>
          <p:pic>
            <p:nvPicPr>
              <p:cNvPr id="493" name="Picture 492" descr="Device_cloud_white_3041_RGB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70438" y="4370426"/>
                <a:ext cx="823192" cy="388934"/>
              </a:xfrm>
              <a:prstGeom prst="rect">
                <a:avLst/>
              </a:prstGeom>
            </p:spPr>
          </p:pic>
          <p:pic>
            <p:nvPicPr>
              <p:cNvPr id="494" name="Picture 493" descr="Device_cloud_white_3041_RGB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6130" y="4370426"/>
                <a:ext cx="823192" cy="450649"/>
              </a:xfrm>
              <a:prstGeom prst="rect">
                <a:avLst/>
              </a:prstGeom>
            </p:spPr>
          </p:pic>
          <p:cxnSp>
            <p:nvCxnSpPr>
              <p:cNvPr id="495" name="Straight Connector 494"/>
              <p:cNvCxnSpPr>
                <a:stCxn id="484" idx="2"/>
                <a:endCxn id="489" idx="0"/>
              </p:cNvCxnSpPr>
              <p:nvPr/>
            </p:nvCxnSpPr>
            <p:spPr>
              <a:xfrm>
                <a:off x="2377579" y="3537886"/>
                <a:ext cx="376735" cy="667757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96" name="Straight Connector 495"/>
              <p:cNvCxnSpPr>
                <a:stCxn id="485" idx="2"/>
                <a:endCxn id="490" idx="0"/>
              </p:cNvCxnSpPr>
              <p:nvPr/>
            </p:nvCxnSpPr>
            <p:spPr>
              <a:xfrm>
                <a:off x="2847368" y="3537886"/>
                <a:ext cx="373929" cy="667757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97" name="Straight Connector 496"/>
              <p:cNvCxnSpPr>
                <a:stCxn id="487" idx="2"/>
                <a:endCxn id="491" idx="0"/>
              </p:cNvCxnSpPr>
              <p:nvPr/>
            </p:nvCxnSpPr>
            <p:spPr>
              <a:xfrm flipH="1">
                <a:off x="5672907" y="3537886"/>
                <a:ext cx="224023" cy="613498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98" name="Straight Connector 497"/>
              <p:cNvCxnSpPr>
                <a:stCxn id="488" idx="2"/>
                <a:endCxn id="492" idx="0"/>
              </p:cNvCxnSpPr>
              <p:nvPr/>
            </p:nvCxnSpPr>
            <p:spPr>
              <a:xfrm flipH="1">
                <a:off x="6111640" y="3537886"/>
                <a:ext cx="188236" cy="625017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499" name="Group 498"/>
          <p:cNvGrpSpPr/>
          <p:nvPr/>
        </p:nvGrpSpPr>
        <p:grpSpPr>
          <a:xfrm>
            <a:off x="2888946" y="2546206"/>
            <a:ext cx="2927251" cy="1037837"/>
            <a:chOff x="2888946" y="2546206"/>
            <a:chExt cx="2927251" cy="1037837"/>
          </a:xfrm>
        </p:grpSpPr>
        <p:grpSp>
          <p:nvGrpSpPr>
            <p:cNvPr id="500" name="Group 499"/>
            <p:cNvGrpSpPr/>
            <p:nvPr/>
          </p:nvGrpSpPr>
          <p:grpSpPr>
            <a:xfrm>
              <a:off x="3052292" y="2656089"/>
              <a:ext cx="1180159" cy="923330"/>
              <a:chOff x="3052292" y="2656089"/>
              <a:chExt cx="1180159" cy="923330"/>
            </a:xfrm>
          </p:grpSpPr>
          <p:sp>
            <p:nvSpPr>
              <p:cNvPr id="514" name="Rounded Rectangle 513"/>
              <p:cNvSpPr/>
              <p:nvPr/>
            </p:nvSpPr>
            <p:spPr>
              <a:xfrm>
                <a:off x="3091455" y="2660713"/>
                <a:ext cx="1071746" cy="914400"/>
              </a:xfrm>
              <a:prstGeom prst="roundRect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515" name="TextBox 514"/>
              <p:cNvSpPr txBox="1"/>
              <p:nvPr/>
            </p:nvSpPr>
            <p:spPr>
              <a:xfrm>
                <a:off x="3052292" y="2656089"/>
                <a:ext cx="11801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    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L3Out-1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BL Nodes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Routing Protocol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Route policy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ExtEPG-1</a:t>
                </a:r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4547604" y="2660713"/>
              <a:ext cx="1180159" cy="923330"/>
              <a:chOff x="4547604" y="2660713"/>
              <a:chExt cx="1180159" cy="923330"/>
            </a:xfrm>
          </p:grpSpPr>
          <p:sp>
            <p:nvSpPr>
              <p:cNvPr id="512" name="Rounded Rectangle 511"/>
              <p:cNvSpPr/>
              <p:nvPr/>
            </p:nvSpPr>
            <p:spPr>
              <a:xfrm>
                <a:off x="4586767" y="2665337"/>
                <a:ext cx="1071746" cy="914400"/>
              </a:xfrm>
              <a:prstGeom prst="round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513" name="TextBox 512"/>
              <p:cNvSpPr txBox="1"/>
              <p:nvPr/>
            </p:nvSpPr>
            <p:spPr>
              <a:xfrm>
                <a:off x="4547604" y="2660713"/>
                <a:ext cx="11801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    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L3Out-2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BL Nodes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Routing Protocol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Route policy</a:t>
                </a:r>
              </a:p>
              <a:p>
                <a:pPr marL="0" marR="0" lvl="0" indent="0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ＭＳ Ｐゴシック" charset="0"/>
                  </a:rPr>
                  <a:t>ExtEPG-1</a:t>
                </a:r>
              </a:p>
            </p:txBody>
          </p:sp>
        </p:grpSp>
        <p:grpSp>
          <p:nvGrpSpPr>
            <p:cNvPr id="502" name="Group 501"/>
            <p:cNvGrpSpPr/>
            <p:nvPr/>
          </p:nvGrpSpPr>
          <p:grpSpPr>
            <a:xfrm>
              <a:off x="2888946" y="2546206"/>
              <a:ext cx="338652" cy="344264"/>
              <a:chOff x="3657843" y="2695934"/>
              <a:chExt cx="338652" cy="344264"/>
            </a:xfrm>
          </p:grpSpPr>
          <p:grpSp>
            <p:nvGrpSpPr>
              <p:cNvPr id="508" name="Group 507"/>
              <p:cNvGrpSpPr/>
              <p:nvPr/>
            </p:nvGrpSpPr>
            <p:grpSpPr>
              <a:xfrm>
                <a:off x="3657843" y="2700578"/>
                <a:ext cx="338652" cy="339620"/>
                <a:chOff x="1137592" y="1300342"/>
                <a:chExt cx="250221" cy="257203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1143973" y="1305380"/>
                  <a:ext cx="243840" cy="252165"/>
                </a:xfrm>
                <a:prstGeom prst="ellipse">
                  <a:avLst/>
                </a:prstGeom>
                <a:solidFill>
                  <a:srgbClr val="800000"/>
                </a:solidFill>
                <a:ln w="12700" cap="flat" cmpd="sng" algn="ctr">
                  <a:solidFill>
                    <a:srgbClr val="011B4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TextBox 510"/>
                <p:cNvSpPr txBox="1"/>
                <p:nvPr/>
              </p:nvSpPr>
              <p:spPr>
                <a:xfrm>
                  <a:off x="1137592" y="1300342"/>
                  <a:ext cx="136445" cy="209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09" name="TextBox 508"/>
              <p:cNvSpPr txBox="1"/>
              <p:nvPr/>
            </p:nvSpPr>
            <p:spPr>
              <a:xfrm>
                <a:off x="3686169" y="269593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1</a:t>
                </a:r>
              </a:p>
            </p:txBody>
          </p:sp>
        </p:grpSp>
        <p:grpSp>
          <p:nvGrpSpPr>
            <p:cNvPr id="503" name="Group 502"/>
            <p:cNvGrpSpPr/>
            <p:nvPr/>
          </p:nvGrpSpPr>
          <p:grpSpPr>
            <a:xfrm>
              <a:off x="5477545" y="2557502"/>
              <a:ext cx="338652" cy="344264"/>
              <a:chOff x="3657843" y="2695934"/>
              <a:chExt cx="338652" cy="344264"/>
            </a:xfrm>
          </p:grpSpPr>
          <p:grpSp>
            <p:nvGrpSpPr>
              <p:cNvPr id="504" name="Group 503"/>
              <p:cNvGrpSpPr/>
              <p:nvPr/>
            </p:nvGrpSpPr>
            <p:grpSpPr>
              <a:xfrm>
                <a:off x="3657843" y="2700578"/>
                <a:ext cx="338652" cy="339620"/>
                <a:chOff x="1137592" y="1300342"/>
                <a:chExt cx="250221" cy="257203"/>
              </a:xfrm>
            </p:grpSpPr>
            <p:sp>
              <p:nvSpPr>
                <p:cNvPr id="506" name="Oval 505"/>
                <p:cNvSpPr/>
                <p:nvPr/>
              </p:nvSpPr>
              <p:spPr>
                <a:xfrm>
                  <a:off x="1143973" y="1305380"/>
                  <a:ext cx="243840" cy="252165"/>
                </a:xfrm>
                <a:prstGeom prst="ellipse">
                  <a:avLst/>
                </a:prstGeom>
                <a:solidFill>
                  <a:srgbClr val="800000"/>
                </a:solidFill>
                <a:ln w="12700" cap="flat" cmpd="sng" algn="ctr">
                  <a:solidFill>
                    <a:srgbClr val="011B4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TextBox 506"/>
                <p:cNvSpPr txBox="1"/>
                <p:nvPr/>
              </p:nvSpPr>
              <p:spPr>
                <a:xfrm>
                  <a:off x="1137592" y="1300342"/>
                  <a:ext cx="136445" cy="209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05" name="TextBox 504"/>
              <p:cNvSpPr txBox="1"/>
              <p:nvPr/>
            </p:nvSpPr>
            <p:spPr>
              <a:xfrm>
                <a:off x="3686169" y="269593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1</a:t>
                </a:r>
              </a:p>
            </p:txBody>
          </p:sp>
        </p:grpSp>
      </p:grpSp>
      <p:pic>
        <p:nvPicPr>
          <p:cNvPr id="537" name="Picture 150" descr="ICON_VM_basic_label_Q30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7205" y="3584043"/>
            <a:ext cx="314397" cy="24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Picture 150" descr="ICON_VM_basic_label_Q30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65438" y="3584043"/>
            <a:ext cx="314397" cy="245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roup 538"/>
          <p:cNvGrpSpPr/>
          <p:nvPr/>
        </p:nvGrpSpPr>
        <p:grpSpPr>
          <a:xfrm>
            <a:off x="1479989" y="3029224"/>
            <a:ext cx="5813749" cy="1583095"/>
            <a:chOff x="1479989" y="3029224"/>
            <a:chExt cx="5813749" cy="1583095"/>
          </a:xfrm>
        </p:grpSpPr>
        <p:sp>
          <p:nvSpPr>
            <p:cNvPr id="540" name="Freeform 539"/>
            <p:cNvSpPr/>
            <p:nvPr/>
          </p:nvSpPr>
          <p:spPr>
            <a:xfrm>
              <a:off x="1479989" y="3038065"/>
              <a:ext cx="1585119" cy="1574254"/>
            </a:xfrm>
            <a:custGeom>
              <a:avLst/>
              <a:gdLst>
                <a:gd name="connsiteX0" fmla="*/ 0 w 1604169"/>
                <a:gd name="connsiteY0" fmla="*/ 491451 h 1551425"/>
                <a:gd name="connsiteX1" fmla="*/ 181424 w 1604169"/>
                <a:gd name="connsiteY1" fmla="*/ 310014 h 1551425"/>
                <a:gd name="connsiteX2" fmla="*/ 381945 w 1604169"/>
                <a:gd name="connsiteY2" fmla="*/ 61732 h 1551425"/>
                <a:gd name="connsiteX3" fmla="*/ 544272 w 1604169"/>
                <a:gd name="connsiteY3" fmla="*/ 4436 h 1551425"/>
                <a:gd name="connsiteX4" fmla="*/ 840279 w 1604169"/>
                <a:gd name="connsiteY4" fmla="*/ 147676 h 1551425"/>
                <a:gd name="connsiteX5" fmla="*/ 1126738 w 1604169"/>
                <a:gd name="connsiteY5" fmla="*/ 749283 h 1551425"/>
                <a:gd name="connsiteX6" fmla="*/ 1441842 w 1604169"/>
                <a:gd name="connsiteY6" fmla="*/ 1303143 h 1551425"/>
                <a:gd name="connsiteX7" fmla="*/ 1604169 w 1604169"/>
                <a:gd name="connsiteY7" fmla="*/ 1551425 h 1551425"/>
                <a:gd name="connsiteX0" fmla="*/ 0 w 1604169"/>
                <a:gd name="connsiteY0" fmla="*/ 515250 h 1575224"/>
                <a:gd name="connsiteX1" fmla="*/ 181424 w 1604169"/>
                <a:gd name="connsiteY1" fmla="*/ 333813 h 1575224"/>
                <a:gd name="connsiteX2" fmla="*/ 381945 w 1604169"/>
                <a:gd name="connsiteY2" fmla="*/ 85531 h 1575224"/>
                <a:gd name="connsiteX3" fmla="*/ 582372 w 1604169"/>
                <a:gd name="connsiteY3" fmla="*/ 2835 h 1575224"/>
                <a:gd name="connsiteX4" fmla="*/ 840279 w 1604169"/>
                <a:gd name="connsiteY4" fmla="*/ 171475 h 1575224"/>
                <a:gd name="connsiteX5" fmla="*/ 1126738 w 1604169"/>
                <a:gd name="connsiteY5" fmla="*/ 773082 h 1575224"/>
                <a:gd name="connsiteX6" fmla="*/ 1441842 w 1604169"/>
                <a:gd name="connsiteY6" fmla="*/ 1326942 h 1575224"/>
                <a:gd name="connsiteX7" fmla="*/ 1604169 w 1604169"/>
                <a:gd name="connsiteY7" fmla="*/ 1575224 h 1575224"/>
                <a:gd name="connsiteX0" fmla="*/ 0 w 1604169"/>
                <a:gd name="connsiteY0" fmla="*/ 515250 h 1575224"/>
                <a:gd name="connsiteX1" fmla="*/ 152849 w 1604169"/>
                <a:gd name="connsiteY1" fmla="*/ 333813 h 1575224"/>
                <a:gd name="connsiteX2" fmla="*/ 381945 w 1604169"/>
                <a:gd name="connsiteY2" fmla="*/ 85531 h 1575224"/>
                <a:gd name="connsiteX3" fmla="*/ 582372 w 1604169"/>
                <a:gd name="connsiteY3" fmla="*/ 2835 h 1575224"/>
                <a:gd name="connsiteX4" fmla="*/ 840279 w 1604169"/>
                <a:gd name="connsiteY4" fmla="*/ 171475 h 1575224"/>
                <a:gd name="connsiteX5" fmla="*/ 1126738 w 1604169"/>
                <a:gd name="connsiteY5" fmla="*/ 773082 h 1575224"/>
                <a:gd name="connsiteX6" fmla="*/ 1441842 w 1604169"/>
                <a:gd name="connsiteY6" fmla="*/ 1326942 h 1575224"/>
                <a:gd name="connsiteX7" fmla="*/ 1604169 w 1604169"/>
                <a:gd name="connsiteY7" fmla="*/ 1575224 h 1575224"/>
                <a:gd name="connsiteX0" fmla="*/ 0 w 1585119"/>
                <a:gd name="connsiteY0" fmla="*/ 524775 h 1575224"/>
                <a:gd name="connsiteX1" fmla="*/ 133799 w 1585119"/>
                <a:gd name="connsiteY1" fmla="*/ 333813 h 1575224"/>
                <a:gd name="connsiteX2" fmla="*/ 362895 w 1585119"/>
                <a:gd name="connsiteY2" fmla="*/ 85531 h 1575224"/>
                <a:gd name="connsiteX3" fmla="*/ 563322 w 1585119"/>
                <a:gd name="connsiteY3" fmla="*/ 2835 h 1575224"/>
                <a:gd name="connsiteX4" fmla="*/ 821229 w 1585119"/>
                <a:gd name="connsiteY4" fmla="*/ 171475 h 1575224"/>
                <a:gd name="connsiteX5" fmla="*/ 1107688 w 1585119"/>
                <a:gd name="connsiteY5" fmla="*/ 773082 h 1575224"/>
                <a:gd name="connsiteX6" fmla="*/ 1422792 w 1585119"/>
                <a:gd name="connsiteY6" fmla="*/ 1326942 h 1575224"/>
                <a:gd name="connsiteX7" fmla="*/ 1585119 w 1585119"/>
                <a:gd name="connsiteY7" fmla="*/ 1575224 h 1575224"/>
                <a:gd name="connsiteX0" fmla="*/ 0 w 1585119"/>
                <a:gd name="connsiteY0" fmla="*/ 524703 h 1575152"/>
                <a:gd name="connsiteX1" fmla="*/ 165549 w 1585119"/>
                <a:gd name="connsiteY1" fmla="*/ 324216 h 1575152"/>
                <a:gd name="connsiteX2" fmla="*/ 362895 w 1585119"/>
                <a:gd name="connsiteY2" fmla="*/ 85459 h 1575152"/>
                <a:gd name="connsiteX3" fmla="*/ 563322 w 1585119"/>
                <a:gd name="connsiteY3" fmla="*/ 2763 h 1575152"/>
                <a:gd name="connsiteX4" fmla="*/ 821229 w 1585119"/>
                <a:gd name="connsiteY4" fmla="*/ 171403 h 1575152"/>
                <a:gd name="connsiteX5" fmla="*/ 1107688 w 1585119"/>
                <a:gd name="connsiteY5" fmla="*/ 773010 h 1575152"/>
                <a:gd name="connsiteX6" fmla="*/ 1422792 w 1585119"/>
                <a:gd name="connsiteY6" fmla="*/ 1326870 h 1575152"/>
                <a:gd name="connsiteX7" fmla="*/ 1585119 w 1585119"/>
                <a:gd name="connsiteY7" fmla="*/ 1575152 h 1575152"/>
                <a:gd name="connsiteX0" fmla="*/ 0 w 1585119"/>
                <a:gd name="connsiteY0" fmla="*/ 523805 h 1574254"/>
                <a:gd name="connsiteX1" fmla="*/ 165549 w 1585119"/>
                <a:gd name="connsiteY1" fmla="*/ 323318 h 1574254"/>
                <a:gd name="connsiteX2" fmla="*/ 362895 w 1585119"/>
                <a:gd name="connsiteY2" fmla="*/ 84561 h 1574254"/>
                <a:gd name="connsiteX3" fmla="*/ 563322 w 1585119"/>
                <a:gd name="connsiteY3" fmla="*/ 1865 h 1574254"/>
                <a:gd name="connsiteX4" fmla="*/ 767254 w 1585119"/>
                <a:gd name="connsiteY4" fmla="*/ 151455 h 1574254"/>
                <a:gd name="connsiteX5" fmla="*/ 1107688 w 1585119"/>
                <a:gd name="connsiteY5" fmla="*/ 772112 h 1574254"/>
                <a:gd name="connsiteX6" fmla="*/ 1422792 w 1585119"/>
                <a:gd name="connsiteY6" fmla="*/ 1325972 h 1574254"/>
                <a:gd name="connsiteX7" fmla="*/ 1585119 w 1585119"/>
                <a:gd name="connsiteY7" fmla="*/ 1574254 h 157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119" h="1574254">
                  <a:moveTo>
                    <a:pt x="0" y="523805"/>
                  </a:moveTo>
                  <a:cubicBezTo>
                    <a:pt x="58883" y="468896"/>
                    <a:pt x="105067" y="396525"/>
                    <a:pt x="165549" y="323318"/>
                  </a:cubicBezTo>
                  <a:cubicBezTo>
                    <a:pt x="226032" y="250111"/>
                    <a:pt x="296600" y="138136"/>
                    <a:pt x="362895" y="84561"/>
                  </a:cubicBezTo>
                  <a:cubicBezTo>
                    <a:pt x="429190" y="30986"/>
                    <a:pt x="495929" y="-9284"/>
                    <a:pt x="563322" y="1865"/>
                  </a:cubicBezTo>
                  <a:cubicBezTo>
                    <a:pt x="630715" y="13014"/>
                    <a:pt x="676526" y="23081"/>
                    <a:pt x="767254" y="151455"/>
                  </a:cubicBezTo>
                  <a:cubicBezTo>
                    <a:pt x="857982" y="279829"/>
                    <a:pt x="998432" y="576359"/>
                    <a:pt x="1107688" y="772112"/>
                  </a:cubicBezTo>
                  <a:cubicBezTo>
                    <a:pt x="1216944" y="967865"/>
                    <a:pt x="1343220" y="1192282"/>
                    <a:pt x="1422792" y="1325972"/>
                  </a:cubicBezTo>
                  <a:cubicBezTo>
                    <a:pt x="1502364" y="1459662"/>
                    <a:pt x="1543741" y="1516958"/>
                    <a:pt x="1585119" y="1574254"/>
                  </a:cubicBezTo>
                </a:path>
              </a:pathLst>
            </a:custGeom>
            <a:noFill/>
            <a:ln w="25400" cap="flat" cmpd="sng" algn="ctr">
              <a:solidFill>
                <a:srgbClr val="214794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Freeform 540"/>
            <p:cNvSpPr/>
            <p:nvPr/>
          </p:nvSpPr>
          <p:spPr>
            <a:xfrm flipH="1">
              <a:off x="5708619" y="3029224"/>
              <a:ext cx="1585119" cy="1574254"/>
            </a:xfrm>
            <a:custGeom>
              <a:avLst/>
              <a:gdLst>
                <a:gd name="connsiteX0" fmla="*/ 0 w 1604169"/>
                <a:gd name="connsiteY0" fmla="*/ 491451 h 1551425"/>
                <a:gd name="connsiteX1" fmla="*/ 181424 w 1604169"/>
                <a:gd name="connsiteY1" fmla="*/ 310014 h 1551425"/>
                <a:gd name="connsiteX2" fmla="*/ 381945 w 1604169"/>
                <a:gd name="connsiteY2" fmla="*/ 61732 h 1551425"/>
                <a:gd name="connsiteX3" fmla="*/ 544272 w 1604169"/>
                <a:gd name="connsiteY3" fmla="*/ 4436 h 1551425"/>
                <a:gd name="connsiteX4" fmla="*/ 840279 w 1604169"/>
                <a:gd name="connsiteY4" fmla="*/ 147676 h 1551425"/>
                <a:gd name="connsiteX5" fmla="*/ 1126738 w 1604169"/>
                <a:gd name="connsiteY5" fmla="*/ 749283 h 1551425"/>
                <a:gd name="connsiteX6" fmla="*/ 1441842 w 1604169"/>
                <a:gd name="connsiteY6" fmla="*/ 1303143 h 1551425"/>
                <a:gd name="connsiteX7" fmla="*/ 1604169 w 1604169"/>
                <a:gd name="connsiteY7" fmla="*/ 1551425 h 1551425"/>
                <a:gd name="connsiteX0" fmla="*/ 0 w 1604169"/>
                <a:gd name="connsiteY0" fmla="*/ 515250 h 1575224"/>
                <a:gd name="connsiteX1" fmla="*/ 181424 w 1604169"/>
                <a:gd name="connsiteY1" fmla="*/ 333813 h 1575224"/>
                <a:gd name="connsiteX2" fmla="*/ 381945 w 1604169"/>
                <a:gd name="connsiteY2" fmla="*/ 85531 h 1575224"/>
                <a:gd name="connsiteX3" fmla="*/ 582372 w 1604169"/>
                <a:gd name="connsiteY3" fmla="*/ 2835 h 1575224"/>
                <a:gd name="connsiteX4" fmla="*/ 840279 w 1604169"/>
                <a:gd name="connsiteY4" fmla="*/ 171475 h 1575224"/>
                <a:gd name="connsiteX5" fmla="*/ 1126738 w 1604169"/>
                <a:gd name="connsiteY5" fmla="*/ 773082 h 1575224"/>
                <a:gd name="connsiteX6" fmla="*/ 1441842 w 1604169"/>
                <a:gd name="connsiteY6" fmla="*/ 1326942 h 1575224"/>
                <a:gd name="connsiteX7" fmla="*/ 1604169 w 1604169"/>
                <a:gd name="connsiteY7" fmla="*/ 1575224 h 1575224"/>
                <a:gd name="connsiteX0" fmla="*/ 0 w 1604169"/>
                <a:gd name="connsiteY0" fmla="*/ 515250 h 1575224"/>
                <a:gd name="connsiteX1" fmla="*/ 152849 w 1604169"/>
                <a:gd name="connsiteY1" fmla="*/ 333813 h 1575224"/>
                <a:gd name="connsiteX2" fmla="*/ 381945 w 1604169"/>
                <a:gd name="connsiteY2" fmla="*/ 85531 h 1575224"/>
                <a:gd name="connsiteX3" fmla="*/ 582372 w 1604169"/>
                <a:gd name="connsiteY3" fmla="*/ 2835 h 1575224"/>
                <a:gd name="connsiteX4" fmla="*/ 840279 w 1604169"/>
                <a:gd name="connsiteY4" fmla="*/ 171475 h 1575224"/>
                <a:gd name="connsiteX5" fmla="*/ 1126738 w 1604169"/>
                <a:gd name="connsiteY5" fmla="*/ 773082 h 1575224"/>
                <a:gd name="connsiteX6" fmla="*/ 1441842 w 1604169"/>
                <a:gd name="connsiteY6" fmla="*/ 1326942 h 1575224"/>
                <a:gd name="connsiteX7" fmla="*/ 1604169 w 1604169"/>
                <a:gd name="connsiteY7" fmla="*/ 1575224 h 1575224"/>
                <a:gd name="connsiteX0" fmla="*/ 0 w 1585119"/>
                <a:gd name="connsiteY0" fmla="*/ 524775 h 1575224"/>
                <a:gd name="connsiteX1" fmla="*/ 133799 w 1585119"/>
                <a:gd name="connsiteY1" fmla="*/ 333813 h 1575224"/>
                <a:gd name="connsiteX2" fmla="*/ 362895 w 1585119"/>
                <a:gd name="connsiteY2" fmla="*/ 85531 h 1575224"/>
                <a:gd name="connsiteX3" fmla="*/ 563322 w 1585119"/>
                <a:gd name="connsiteY3" fmla="*/ 2835 h 1575224"/>
                <a:gd name="connsiteX4" fmla="*/ 821229 w 1585119"/>
                <a:gd name="connsiteY4" fmla="*/ 171475 h 1575224"/>
                <a:gd name="connsiteX5" fmla="*/ 1107688 w 1585119"/>
                <a:gd name="connsiteY5" fmla="*/ 773082 h 1575224"/>
                <a:gd name="connsiteX6" fmla="*/ 1422792 w 1585119"/>
                <a:gd name="connsiteY6" fmla="*/ 1326942 h 1575224"/>
                <a:gd name="connsiteX7" fmla="*/ 1585119 w 1585119"/>
                <a:gd name="connsiteY7" fmla="*/ 1575224 h 1575224"/>
                <a:gd name="connsiteX0" fmla="*/ 0 w 1585119"/>
                <a:gd name="connsiteY0" fmla="*/ 524703 h 1575152"/>
                <a:gd name="connsiteX1" fmla="*/ 165549 w 1585119"/>
                <a:gd name="connsiteY1" fmla="*/ 324216 h 1575152"/>
                <a:gd name="connsiteX2" fmla="*/ 362895 w 1585119"/>
                <a:gd name="connsiteY2" fmla="*/ 85459 h 1575152"/>
                <a:gd name="connsiteX3" fmla="*/ 563322 w 1585119"/>
                <a:gd name="connsiteY3" fmla="*/ 2763 h 1575152"/>
                <a:gd name="connsiteX4" fmla="*/ 821229 w 1585119"/>
                <a:gd name="connsiteY4" fmla="*/ 171403 h 1575152"/>
                <a:gd name="connsiteX5" fmla="*/ 1107688 w 1585119"/>
                <a:gd name="connsiteY5" fmla="*/ 773010 h 1575152"/>
                <a:gd name="connsiteX6" fmla="*/ 1422792 w 1585119"/>
                <a:gd name="connsiteY6" fmla="*/ 1326870 h 1575152"/>
                <a:gd name="connsiteX7" fmla="*/ 1585119 w 1585119"/>
                <a:gd name="connsiteY7" fmla="*/ 1575152 h 1575152"/>
                <a:gd name="connsiteX0" fmla="*/ 0 w 1585119"/>
                <a:gd name="connsiteY0" fmla="*/ 523805 h 1574254"/>
                <a:gd name="connsiteX1" fmla="*/ 165549 w 1585119"/>
                <a:gd name="connsiteY1" fmla="*/ 323318 h 1574254"/>
                <a:gd name="connsiteX2" fmla="*/ 362895 w 1585119"/>
                <a:gd name="connsiteY2" fmla="*/ 84561 h 1574254"/>
                <a:gd name="connsiteX3" fmla="*/ 563322 w 1585119"/>
                <a:gd name="connsiteY3" fmla="*/ 1865 h 1574254"/>
                <a:gd name="connsiteX4" fmla="*/ 767254 w 1585119"/>
                <a:gd name="connsiteY4" fmla="*/ 151455 h 1574254"/>
                <a:gd name="connsiteX5" fmla="*/ 1107688 w 1585119"/>
                <a:gd name="connsiteY5" fmla="*/ 772112 h 1574254"/>
                <a:gd name="connsiteX6" fmla="*/ 1422792 w 1585119"/>
                <a:gd name="connsiteY6" fmla="*/ 1325972 h 1574254"/>
                <a:gd name="connsiteX7" fmla="*/ 1585119 w 1585119"/>
                <a:gd name="connsiteY7" fmla="*/ 1574254 h 157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119" h="1574254">
                  <a:moveTo>
                    <a:pt x="0" y="523805"/>
                  </a:moveTo>
                  <a:cubicBezTo>
                    <a:pt x="58883" y="468896"/>
                    <a:pt x="105067" y="396525"/>
                    <a:pt x="165549" y="323318"/>
                  </a:cubicBezTo>
                  <a:cubicBezTo>
                    <a:pt x="226032" y="250111"/>
                    <a:pt x="296600" y="138136"/>
                    <a:pt x="362895" y="84561"/>
                  </a:cubicBezTo>
                  <a:cubicBezTo>
                    <a:pt x="429190" y="30986"/>
                    <a:pt x="495929" y="-9284"/>
                    <a:pt x="563322" y="1865"/>
                  </a:cubicBezTo>
                  <a:cubicBezTo>
                    <a:pt x="630715" y="13014"/>
                    <a:pt x="676526" y="23081"/>
                    <a:pt x="767254" y="151455"/>
                  </a:cubicBezTo>
                  <a:cubicBezTo>
                    <a:pt x="857982" y="279829"/>
                    <a:pt x="998432" y="576359"/>
                    <a:pt x="1107688" y="772112"/>
                  </a:cubicBezTo>
                  <a:cubicBezTo>
                    <a:pt x="1216944" y="967865"/>
                    <a:pt x="1343220" y="1192282"/>
                    <a:pt x="1422792" y="1325972"/>
                  </a:cubicBezTo>
                  <a:cubicBezTo>
                    <a:pt x="1502364" y="1459662"/>
                    <a:pt x="1543741" y="1516958"/>
                    <a:pt x="1585119" y="1574254"/>
                  </a:cubicBezTo>
                </a:path>
              </a:pathLst>
            </a:custGeom>
            <a:noFill/>
            <a:ln w="25400" cap="flat" cmpd="sng" algn="ctr">
              <a:solidFill>
                <a:srgbClr val="214794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2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 smtClean="0">
                <a:solidFill>
                  <a:schemeClr val="accent6"/>
                </a:solidFill>
                <a:latin typeface="Arial"/>
              </a:rPr>
              <a:t>Multi-Site and </a:t>
            </a:r>
            <a:r>
              <a:rPr lang="en-US" sz="2400" dirty="0" smtClean="0">
                <a:solidFill>
                  <a:schemeClr val="accent6"/>
                </a:solidFill>
                <a:latin typeface="Arial"/>
              </a:rPr>
              <a:t>Traditional 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L3Out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cxnSp>
        <p:nvCxnSpPr>
          <p:cNvPr id="543" name="Straight Connector 542"/>
          <p:cNvCxnSpPr/>
          <p:nvPr/>
        </p:nvCxnSpPr>
        <p:spPr>
          <a:xfrm flipH="1">
            <a:off x="975982" y="1872802"/>
            <a:ext cx="2026626" cy="84553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4" name="Straight Connector 543"/>
          <p:cNvCxnSpPr/>
          <p:nvPr/>
        </p:nvCxnSpPr>
        <p:spPr>
          <a:xfrm flipH="1">
            <a:off x="1494426" y="1872802"/>
            <a:ext cx="1639544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5" name="Straight Connector 544"/>
          <p:cNvCxnSpPr/>
          <p:nvPr/>
        </p:nvCxnSpPr>
        <p:spPr>
          <a:xfrm flipH="1">
            <a:off x="2014414" y="1872802"/>
            <a:ext cx="1220366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6" name="Straight Connector 545"/>
          <p:cNvCxnSpPr/>
          <p:nvPr/>
        </p:nvCxnSpPr>
        <p:spPr>
          <a:xfrm flipH="1">
            <a:off x="2543152" y="1872802"/>
            <a:ext cx="764865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7" name="Straight Connector 546"/>
          <p:cNvCxnSpPr/>
          <p:nvPr/>
        </p:nvCxnSpPr>
        <p:spPr>
          <a:xfrm>
            <a:off x="5486531" y="1872802"/>
            <a:ext cx="736550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8" name="Straight Connector 547"/>
          <p:cNvCxnSpPr/>
          <p:nvPr/>
        </p:nvCxnSpPr>
        <p:spPr>
          <a:xfrm>
            <a:off x="5629342" y="1839089"/>
            <a:ext cx="1112183" cy="8792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9" name="Straight Connector 548"/>
          <p:cNvCxnSpPr/>
          <p:nvPr/>
        </p:nvCxnSpPr>
        <p:spPr>
          <a:xfrm>
            <a:off x="5714810" y="1810180"/>
            <a:ext cx="1546703" cy="90815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50" name="Straight Connector 549"/>
          <p:cNvCxnSpPr/>
          <p:nvPr/>
        </p:nvCxnSpPr>
        <p:spPr>
          <a:xfrm>
            <a:off x="5906289" y="1810180"/>
            <a:ext cx="1879329" cy="89134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51" name="Cloud 550"/>
          <p:cNvSpPr/>
          <p:nvPr/>
        </p:nvSpPr>
        <p:spPr>
          <a:xfrm>
            <a:off x="2526693" y="1568164"/>
            <a:ext cx="3792243" cy="482915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676767"/>
                </a:solidFill>
                <a:latin typeface="Arial" charset="0"/>
                <a:ea typeface="MS PGothic" charset="0"/>
                <a:cs typeface="MS PGothic" charset="0"/>
              </a:rPr>
              <a:t>IP Network</a:t>
            </a:r>
            <a:endParaRPr lang="en-US" sz="1400" kern="0" dirty="0">
              <a:solidFill>
                <a:srgbClr val="676767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552" name="Group 551"/>
          <p:cNvGrpSpPr/>
          <p:nvPr/>
        </p:nvGrpSpPr>
        <p:grpSpPr>
          <a:xfrm>
            <a:off x="3843921" y="1424996"/>
            <a:ext cx="1209353" cy="619918"/>
            <a:chOff x="3843921" y="1424996"/>
            <a:chExt cx="1209353" cy="619918"/>
          </a:xfrm>
        </p:grpSpPr>
        <p:cxnSp>
          <p:nvCxnSpPr>
            <p:cNvPr id="553" name="Straight Arrow Connector 552"/>
            <p:cNvCxnSpPr/>
            <p:nvPr/>
          </p:nvCxnSpPr>
          <p:spPr>
            <a:xfrm flipV="1">
              <a:off x="3843921" y="1433197"/>
              <a:ext cx="466105" cy="611717"/>
            </a:xfrm>
            <a:prstGeom prst="straightConnector1">
              <a:avLst/>
            </a:prstGeom>
            <a:noFill/>
            <a:ln w="25400" cap="flat" cmpd="sng" algn="ctr">
              <a:solidFill>
                <a:srgbClr val="192954"/>
              </a:solidFill>
              <a:prstDash val="solid"/>
              <a:headEnd type="triangl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54" name="Group 553"/>
            <p:cNvGrpSpPr/>
            <p:nvPr/>
          </p:nvGrpSpPr>
          <p:grpSpPr>
            <a:xfrm>
              <a:off x="4275381" y="1424996"/>
              <a:ext cx="338652" cy="344264"/>
              <a:chOff x="3657843" y="2695934"/>
              <a:chExt cx="338652" cy="344264"/>
            </a:xfrm>
          </p:grpSpPr>
          <p:grpSp>
            <p:nvGrpSpPr>
              <p:cNvPr id="556" name="Group 555"/>
              <p:cNvGrpSpPr/>
              <p:nvPr/>
            </p:nvGrpSpPr>
            <p:grpSpPr>
              <a:xfrm>
                <a:off x="3657843" y="2700578"/>
                <a:ext cx="338652" cy="339620"/>
                <a:chOff x="1137592" y="1300342"/>
                <a:chExt cx="250221" cy="257203"/>
              </a:xfrm>
            </p:grpSpPr>
            <p:sp>
              <p:nvSpPr>
                <p:cNvPr id="558" name="Oval 557"/>
                <p:cNvSpPr/>
                <p:nvPr/>
              </p:nvSpPr>
              <p:spPr>
                <a:xfrm>
                  <a:off x="1143973" y="1305380"/>
                  <a:ext cx="243840" cy="252165"/>
                </a:xfrm>
                <a:prstGeom prst="ellipse">
                  <a:avLst/>
                </a:prstGeom>
                <a:solidFill>
                  <a:srgbClr val="800000"/>
                </a:solidFill>
                <a:ln w="12700" cap="flat" cmpd="sng" algn="ctr">
                  <a:solidFill>
                    <a:srgbClr val="011B4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TextBox 558"/>
                <p:cNvSpPr txBox="1"/>
                <p:nvPr/>
              </p:nvSpPr>
              <p:spPr>
                <a:xfrm>
                  <a:off x="1137592" y="1300342"/>
                  <a:ext cx="136445" cy="209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57" name="TextBox 556"/>
              <p:cNvSpPr txBox="1"/>
              <p:nvPr/>
            </p:nvSpPr>
            <p:spPr>
              <a:xfrm>
                <a:off x="3686169" y="269593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4</a:t>
                </a:r>
              </a:p>
            </p:txBody>
          </p:sp>
        </p:grpSp>
        <p:cxnSp>
          <p:nvCxnSpPr>
            <p:cNvPr id="555" name="Straight Arrow Connector 554"/>
            <p:cNvCxnSpPr/>
            <p:nvPr/>
          </p:nvCxnSpPr>
          <p:spPr>
            <a:xfrm flipH="1" flipV="1">
              <a:off x="4587169" y="1433197"/>
              <a:ext cx="466105" cy="611717"/>
            </a:xfrm>
            <a:prstGeom prst="straightConnector1">
              <a:avLst/>
            </a:prstGeom>
            <a:noFill/>
            <a:ln w="25400" cap="flat" cmpd="sng" algn="ctr">
              <a:solidFill>
                <a:srgbClr val="192954"/>
              </a:solidFill>
              <a:prstDash val="solid"/>
              <a:headEnd type="triangl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97" name="TextBox 596"/>
          <p:cNvSpPr txBox="1"/>
          <p:nvPr/>
        </p:nvSpPr>
        <p:spPr>
          <a:xfrm>
            <a:off x="232767" y="832124"/>
            <a:ext cx="309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Basic assumption: every site defines its local L3Out connection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2090" y="4155807"/>
            <a:ext cx="8703569" cy="623854"/>
            <a:chOff x="192090" y="4155807"/>
            <a:chExt cx="8703569" cy="623854"/>
          </a:xfrm>
        </p:grpSpPr>
        <p:grpSp>
          <p:nvGrpSpPr>
            <p:cNvPr id="516" name="Group 515"/>
            <p:cNvGrpSpPr/>
            <p:nvPr/>
          </p:nvGrpSpPr>
          <p:grpSpPr>
            <a:xfrm>
              <a:off x="1042577" y="4155807"/>
              <a:ext cx="7853082" cy="623854"/>
              <a:chOff x="1042577" y="4050768"/>
              <a:chExt cx="7853082" cy="623854"/>
            </a:xfrm>
          </p:grpSpPr>
          <p:grpSp>
            <p:nvGrpSpPr>
              <p:cNvPr id="517" name="Group 516"/>
              <p:cNvGrpSpPr/>
              <p:nvPr/>
            </p:nvGrpSpPr>
            <p:grpSpPr>
              <a:xfrm>
                <a:off x="1042577" y="4050768"/>
                <a:ext cx="1498091" cy="623854"/>
                <a:chOff x="1042577" y="4050768"/>
                <a:chExt cx="1498091" cy="623854"/>
              </a:xfrm>
            </p:grpSpPr>
            <p:sp>
              <p:nvSpPr>
                <p:cNvPr id="529" name="Rounded Rectangle 528"/>
                <p:cNvSpPr/>
                <p:nvPr/>
              </p:nvSpPr>
              <p:spPr>
                <a:xfrm>
                  <a:off x="1621602" y="4050768"/>
                  <a:ext cx="919066" cy="273381"/>
                </a:xfrm>
                <a:prstGeom prst="roundRect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rPr>
                    <a:t>ExtEPG-1</a:t>
                  </a:r>
                </a:p>
              </p:txBody>
            </p:sp>
            <p:cxnSp>
              <p:nvCxnSpPr>
                <p:cNvPr id="530" name="Straight Arrow Connector 529"/>
                <p:cNvCxnSpPr>
                  <a:stCxn id="3" idx="3"/>
                </p:cNvCxnSpPr>
                <p:nvPr/>
              </p:nvCxnSpPr>
              <p:spPr>
                <a:xfrm>
                  <a:off x="1042577" y="4196838"/>
                  <a:ext cx="645401" cy="384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272A48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31" name="Rectangle 530"/>
                <p:cNvSpPr/>
                <p:nvPr/>
              </p:nvSpPr>
              <p:spPr>
                <a:xfrm>
                  <a:off x="1134753" y="4088475"/>
                  <a:ext cx="372245" cy="215238"/>
                </a:xfrm>
                <a:prstGeom prst="re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C1</a:t>
                  </a:r>
                </a:p>
              </p:txBody>
            </p:sp>
            <p:grpSp>
              <p:nvGrpSpPr>
                <p:cNvPr id="532" name="Group 531"/>
                <p:cNvGrpSpPr/>
                <p:nvPr/>
              </p:nvGrpSpPr>
              <p:grpSpPr>
                <a:xfrm>
                  <a:off x="1151550" y="4330358"/>
                  <a:ext cx="338652" cy="344264"/>
                  <a:chOff x="3657843" y="2695934"/>
                  <a:chExt cx="338652" cy="344264"/>
                </a:xfrm>
              </p:grpSpPr>
              <p:grpSp>
                <p:nvGrpSpPr>
                  <p:cNvPr id="533" name="Group 532"/>
                  <p:cNvGrpSpPr/>
                  <p:nvPr/>
                </p:nvGrpSpPr>
                <p:grpSpPr>
                  <a:xfrm>
                    <a:off x="3657843" y="2700578"/>
                    <a:ext cx="338652" cy="339620"/>
                    <a:chOff x="1137592" y="1300342"/>
                    <a:chExt cx="250221" cy="257203"/>
                  </a:xfrm>
                </p:grpSpPr>
                <p:sp>
                  <p:nvSpPr>
                    <p:cNvPr id="535" name="Oval 534"/>
                    <p:cNvSpPr/>
                    <p:nvPr/>
                  </p:nvSpPr>
                  <p:spPr>
                    <a:xfrm>
                      <a:off x="1143973" y="1305380"/>
                      <a:ext cx="243840" cy="252165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12700" cap="flat" cmpd="sng" algn="ctr">
                      <a:solidFill>
                        <a:srgbClr val="011B42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6" name="TextBox 535"/>
                    <p:cNvSpPr txBox="1"/>
                    <p:nvPr/>
                  </p:nvSpPr>
                  <p:spPr>
                    <a:xfrm>
                      <a:off x="1137592" y="1300342"/>
                      <a:ext cx="136445" cy="209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534" name="TextBox 533"/>
                  <p:cNvSpPr txBox="1"/>
                  <p:nvPr/>
                </p:nvSpPr>
                <p:spPr>
                  <a:xfrm>
                    <a:off x="3686169" y="2695934"/>
                    <a:ext cx="2987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518" name="Group 517"/>
              <p:cNvGrpSpPr/>
              <p:nvPr/>
            </p:nvGrpSpPr>
            <p:grpSpPr>
              <a:xfrm>
                <a:off x="6721397" y="4050768"/>
                <a:ext cx="2174262" cy="614305"/>
                <a:chOff x="6721397" y="4050768"/>
                <a:chExt cx="2174262" cy="614305"/>
              </a:xfrm>
            </p:grpSpPr>
            <p:sp>
              <p:nvSpPr>
                <p:cNvPr id="520" name="Rounded Rectangle 519"/>
                <p:cNvSpPr/>
                <p:nvPr/>
              </p:nvSpPr>
              <p:spPr>
                <a:xfrm>
                  <a:off x="7976593" y="4050768"/>
                  <a:ext cx="919066" cy="273381"/>
                </a:xfrm>
                <a:prstGeom prst="roundRect">
                  <a:avLst/>
                </a:prstGeom>
                <a:solidFill>
                  <a:srgbClr val="0000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rPr>
                    <a:t>ExtEPG-2</a:t>
                  </a:r>
                </a:p>
              </p:txBody>
            </p:sp>
            <p:cxnSp>
              <p:nvCxnSpPr>
                <p:cNvPr id="521" name="Straight Arrow Connector 520"/>
                <p:cNvCxnSpPr/>
                <p:nvPr/>
              </p:nvCxnSpPr>
              <p:spPr>
                <a:xfrm flipV="1">
                  <a:off x="7457974" y="4187459"/>
                  <a:ext cx="518619" cy="1366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272A48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22" name="Rectangle 521"/>
                <p:cNvSpPr/>
                <p:nvPr/>
              </p:nvSpPr>
              <p:spPr>
                <a:xfrm>
                  <a:off x="7489744" y="4088475"/>
                  <a:ext cx="372245" cy="215238"/>
                </a:xfrm>
                <a:prstGeom prst="re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C2</a:t>
                  </a:r>
                </a:p>
              </p:txBody>
            </p:sp>
            <p:grpSp>
              <p:nvGrpSpPr>
                <p:cNvPr id="523" name="Group 522"/>
                <p:cNvGrpSpPr/>
                <p:nvPr/>
              </p:nvGrpSpPr>
              <p:grpSpPr>
                <a:xfrm>
                  <a:off x="6721397" y="4320809"/>
                  <a:ext cx="338652" cy="344264"/>
                  <a:chOff x="3657843" y="2695934"/>
                  <a:chExt cx="338652" cy="344264"/>
                </a:xfrm>
              </p:grpSpPr>
              <p:grpSp>
                <p:nvGrpSpPr>
                  <p:cNvPr id="524" name="Group 523"/>
                  <p:cNvGrpSpPr/>
                  <p:nvPr/>
                </p:nvGrpSpPr>
                <p:grpSpPr>
                  <a:xfrm>
                    <a:off x="3657843" y="2700578"/>
                    <a:ext cx="338652" cy="339620"/>
                    <a:chOff x="1137592" y="1300342"/>
                    <a:chExt cx="250221" cy="257203"/>
                  </a:xfrm>
                </p:grpSpPr>
                <p:sp>
                  <p:nvSpPr>
                    <p:cNvPr id="526" name="Oval 525"/>
                    <p:cNvSpPr/>
                    <p:nvPr/>
                  </p:nvSpPr>
                  <p:spPr>
                    <a:xfrm>
                      <a:off x="1143973" y="1305380"/>
                      <a:ext cx="243840" cy="252165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12700" cap="flat" cmpd="sng" algn="ctr">
                      <a:solidFill>
                        <a:srgbClr val="011B42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TextBox 526"/>
                    <p:cNvSpPr txBox="1"/>
                    <p:nvPr/>
                  </p:nvSpPr>
                  <p:spPr>
                    <a:xfrm>
                      <a:off x="1137592" y="1300342"/>
                      <a:ext cx="136445" cy="209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525" name="TextBox 524"/>
                  <p:cNvSpPr txBox="1"/>
                  <p:nvPr/>
                </p:nvSpPr>
                <p:spPr>
                  <a:xfrm>
                    <a:off x="3686169" y="2695934"/>
                    <a:ext cx="2987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rPr>
                      <a:t>5</a:t>
                    </a:r>
                  </a:p>
                </p:txBody>
              </p:sp>
            </p:grpSp>
          </p:grpSp>
        </p:grpSp>
        <p:grpSp>
          <p:nvGrpSpPr>
            <p:cNvPr id="598" name="Group 597"/>
            <p:cNvGrpSpPr/>
            <p:nvPr/>
          </p:nvGrpSpPr>
          <p:grpSpPr>
            <a:xfrm>
              <a:off x="192090" y="4184240"/>
              <a:ext cx="850487" cy="234335"/>
              <a:chOff x="2743200" y="4933950"/>
              <a:chExt cx="850487" cy="234335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2743200" y="4933950"/>
                <a:ext cx="838200" cy="228600"/>
              </a:xfrm>
              <a:prstGeom prst="roundRect">
                <a:avLst/>
              </a:prstGeom>
              <a:solidFill>
                <a:srgbClr val="CCFFCC"/>
              </a:solidFill>
              <a:ln w="12700" cap="flat">
                <a:solidFill>
                  <a:srgbClr val="373752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 lIns="91440" tIns="45720" rIns="91440" bIns="45720" rtlCol="0" anchor="ctr"/>
              <a:lstStyle/>
              <a:p>
                <a:pPr algn="ctr" defTabSz="514350"/>
                <a:endParaRPr lang="en-US" sz="1050" dirty="0" smtClean="0">
                  <a:solidFill>
                    <a:schemeClr val="bg1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769886" y="4934888"/>
                <a:ext cx="823801" cy="23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000" dirty="0" smtClean="0">
                    <a:solidFill>
                      <a:srgbClr val="373752"/>
                    </a:solidFill>
                  </a:rPr>
                  <a:t>EPG Web1</a:t>
                </a:r>
              </a:p>
            </p:txBody>
          </p:sp>
        </p:grpSp>
        <p:sp>
          <p:nvSpPr>
            <p:cNvPr id="603" name="Rounded Rectangle 602"/>
            <p:cNvSpPr/>
            <p:nvPr/>
          </p:nvSpPr>
          <p:spPr bwMode="auto">
            <a:xfrm>
              <a:off x="6586275" y="4190854"/>
              <a:ext cx="838200" cy="228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373752"/>
              </a:solidFill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050" dirty="0" smtClean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sp>
        <p:nvSpPr>
          <p:cNvPr id="605" name="TextBox 604"/>
          <p:cNvSpPr txBox="1"/>
          <p:nvPr/>
        </p:nvSpPr>
        <p:spPr>
          <a:xfrm>
            <a:off x="6612961" y="4190441"/>
            <a:ext cx="823801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>
                <a:solidFill>
                  <a:srgbClr val="373752"/>
                </a:solidFill>
              </a:rPr>
              <a:t>EPG Web2</a:t>
            </a:r>
          </a:p>
        </p:txBody>
      </p:sp>
      <p:sp>
        <p:nvSpPr>
          <p:cNvPr id="568" name="Rectangle 567"/>
          <p:cNvSpPr/>
          <p:nvPr/>
        </p:nvSpPr>
        <p:spPr>
          <a:xfrm>
            <a:off x="5824075" y="296233"/>
            <a:ext cx="2838996" cy="1517983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569" name="Trapezoid 568"/>
          <p:cNvSpPr/>
          <p:nvPr/>
        </p:nvSpPr>
        <p:spPr>
          <a:xfrm rot="16200000">
            <a:off x="4694069" y="684890"/>
            <a:ext cx="1537114" cy="754519"/>
          </a:xfrm>
          <a:prstGeom prst="trapezoid">
            <a:avLst>
              <a:gd name="adj" fmla="val 56516"/>
            </a:avLst>
          </a:prstGeom>
          <a:gradFill flip="none" rotWithShape="1">
            <a:gsLst>
              <a:gs pos="0">
                <a:srgbClr val="FFFFFF">
                  <a:lumMod val="50000"/>
                </a:srgbClr>
              </a:gs>
              <a:gs pos="47000">
                <a:srgbClr val="FFFFFF">
                  <a:lumMod val="7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562" name="Group 561"/>
          <p:cNvGrpSpPr/>
          <p:nvPr/>
        </p:nvGrpSpPr>
        <p:grpSpPr>
          <a:xfrm>
            <a:off x="5859632" y="999487"/>
            <a:ext cx="338652" cy="344264"/>
            <a:chOff x="3657843" y="2695934"/>
            <a:chExt cx="338652" cy="344264"/>
          </a:xfrm>
        </p:grpSpPr>
        <p:grpSp>
          <p:nvGrpSpPr>
            <p:cNvPr id="564" name="Group 563"/>
            <p:cNvGrpSpPr/>
            <p:nvPr/>
          </p:nvGrpSpPr>
          <p:grpSpPr>
            <a:xfrm>
              <a:off x="3657843" y="2700578"/>
              <a:ext cx="338652" cy="339620"/>
              <a:chOff x="1137592" y="1300342"/>
              <a:chExt cx="250221" cy="257203"/>
            </a:xfrm>
          </p:grpSpPr>
          <p:sp>
            <p:nvSpPr>
              <p:cNvPr id="566" name="Oval 565"/>
              <p:cNvSpPr/>
              <p:nvPr/>
            </p:nvSpPr>
            <p:spPr>
              <a:xfrm>
                <a:off x="1143973" y="1305380"/>
                <a:ext cx="243840" cy="252165"/>
              </a:xfrm>
              <a:prstGeom prst="ellipse">
                <a:avLst/>
              </a:prstGeom>
              <a:solidFill>
                <a:srgbClr val="800000"/>
              </a:solidFill>
              <a:ln w="12700" cap="flat" cmpd="sng" algn="ctr">
                <a:solidFill>
                  <a:srgbClr val="011B4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7" name="TextBox 566"/>
              <p:cNvSpPr txBox="1"/>
              <p:nvPr/>
            </p:nvSpPr>
            <p:spPr>
              <a:xfrm>
                <a:off x="1137592" y="1300342"/>
                <a:ext cx="136445" cy="209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65" name="TextBox 564"/>
            <p:cNvSpPr txBox="1"/>
            <p:nvPr/>
          </p:nvSpPr>
          <p:spPr>
            <a:xfrm>
              <a:off x="3686169" y="2695934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5565" y="379920"/>
            <a:ext cx="1347328" cy="1429830"/>
            <a:chOff x="7235565" y="379920"/>
            <a:chExt cx="1347328" cy="1429830"/>
          </a:xfrm>
        </p:grpSpPr>
        <p:sp>
          <p:nvSpPr>
            <p:cNvPr id="613" name="Rounded Rectangle 612"/>
            <p:cNvSpPr/>
            <p:nvPr/>
          </p:nvSpPr>
          <p:spPr>
            <a:xfrm>
              <a:off x="7851026" y="379920"/>
              <a:ext cx="630454" cy="274086"/>
            </a:xfrm>
            <a:prstGeom prst="roundRect">
              <a:avLst>
                <a:gd name="adj" fmla="val 4898"/>
              </a:avLst>
            </a:prstGeom>
            <a:solidFill>
              <a:srgbClr val="800000"/>
            </a:solidFill>
            <a:ln w="9525">
              <a:solidFill>
                <a:srgbClr val="33828D"/>
              </a:solidFill>
              <a:round/>
              <a:headEnd/>
              <a:tailEnd/>
            </a:ln>
            <a:extLst/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BD2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7265460" y="812536"/>
              <a:ext cx="533400" cy="236515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615" name="Straight Arrow Connector 614"/>
            <p:cNvCxnSpPr>
              <a:stCxn id="613" idx="1"/>
            </p:cNvCxnSpPr>
            <p:nvPr/>
          </p:nvCxnSpPr>
          <p:spPr>
            <a:xfrm flipH="1">
              <a:off x="7593679" y="516963"/>
              <a:ext cx="257347" cy="276761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ysDot"/>
              <a:tailEnd type="triangle"/>
            </a:ln>
            <a:effectLst/>
          </p:spPr>
        </p:cxnSp>
        <p:cxnSp>
          <p:nvCxnSpPr>
            <p:cNvPr id="616" name="Straight Arrow Connector 615"/>
            <p:cNvCxnSpPr>
              <a:stCxn id="620" idx="0"/>
            </p:cNvCxnSpPr>
            <p:nvPr/>
          </p:nvCxnSpPr>
          <p:spPr>
            <a:xfrm flipV="1">
              <a:off x="8155779" y="666044"/>
              <a:ext cx="4042" cy="179562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ysDot"/>
              <a:tailEnd type="triangle"/>
            </a:ln>
            <a:effectLst/>
          </p:spPr>
        </p:cxnSp>
        <p:sp>
          <p:nvSpPr>
            <p:cNvPr id="617" name="Rounded Rectangle 616"/>
            <p:cNvSpPr/>
            <p:nvPr/>
          </p:nvSpPr>
          <p:spPr>
            <a:xfrm>
              <a:off x="7871880" y="1536369"/>
              <a:ext cx="693862" cy="273381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618" name="Straight Arrow Connector 617"/>
            <p:cNvCxnSpPr/>
            <p:nvPr/>
          </p:nvCxnSpPr>
          <p:spPr>
            <a:xfrm>
              <a:off x="8199061" y="1069827"/>
              <a:ext cx="0" cy="147406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619" name="Rectangle 618"/>
            <p:cNvSpPr/>
            <p:nvPr/>
          </p:nvSpPr>
          <p:spPr>
            <a:xfrm>
              <a:off x="7989002" y="1210969"/>
              <a:ext cx="409470" cy="21523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7235565" y="819150"/>
              <a:ext cx="60169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 smtClean="0">
                  <a:solidFill>
                    <a:schemeClr val="bg1"/>
                  </a:solidFill>
                </a:rPr>
                <a:t>L3Out-2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7885110" y="1582814"/>
              <a:ext cx="69778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 smtClean="0">
                  <a:solidFill>
                    <a:schemeClr val="bg1"/>
                  </a:solidFill>
                </a:rPr>
                <a:t>ExtEPG-2</a:t>
              </a:r>
            </a:p>
          </p:txBody>
        </p:sp>
        <p:cxnSp>
          <p:nvCxnSpPr>
            <p:cNvPr id="623" name="Straight Arrow Connector 622"/>
            <p:cNvCxnSpPr/>
            <p:nvPr/>
          </p:nvCxnSpPr>
          <p:spPr>
            <a:xfrm>
              <a:off x="8196525" y="1414033"/>
              <a:ext cx="0" cy="147406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627" name="Rounded Rectangle 626"/>
            <p:cNvSpPr/>
            <p:nvPr/>
          </p:nvSpPr>
          <p:spPr bwMode="auto">
            <a:xfrm>
              <a:off x="7848600" y="819150"/>
              <a:ext cx="609600" cy="26064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 smtClean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7775835" y="845606"/>
              <a:ext cx="7598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 smtClean="0"/>
                <a:t>EPG Web2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09230" y="368196"/>
            <a:ext cx="1411290" cy="1429830"/>
            <a:chOff x="6109230" y="368196"/>
            <a:chExt cx="1411290" cy="1429830"/>
          </a:xfrm>
        </p:grpSpPr>
        <p:sp>
          <p:nvSpPr>
            <p:cNvPr id="571" name="Rounded Rectangle 570"/>
            <p:cNvSpPr/>
            <p:nvPr/>
          </p:nvSpPr>
          <p:spPr>
            <a:xfrm>
              <a:off x="6151346" y="368196"/>
              <a:ext cx="630454" cy="274086"/>
            </a:xfrm>
            <a:prstGeom prst="roundRect">
              <a:avLst>
                <a:gd name="adj" fmla="val 4898"/>
              </a:avLst>
            </a:prstGeom>
            <a:solidFill>
              <a:srgbClr val="3CBBB9">
                <a:lumMod val="50000"/>
              </a:srgbClr>
            </a:solidFill>
            <a:ln w="9525">
              <a:solidFill>
                <a:srgbClr val="33828D"/>
              </a:solidFill>
              <a:round/>
              <a:headEnd/>
              <a:tailEnd/>
            </a:ln>
            <a:extLst/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BD1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572" name="Rounded Rectangle 571"/>
            <p:cNvSpPr/>
            <p:nvPr/>
          </p:nvSpPr>
          <p:spPr>
            <a:xfrm>
              <a:off x="6934200" y="438151"/>
              <a:ext cx="533400" cy="236515"/>
            </a:xfrm>
            <a:prstGeom prst="roundRect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574" name="Straight Arrow Connector 573"/>
            <p:cNvCxnSpPr/>
            <p:nvPr/>
          </p:nvCxnSpPr>
          <p:spPr>
            <a:xfrm>
              <a:off x="6781800" y="532858"/>
              <a:ext cx="152400" cy="57692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ysDot"/>
              <a:tailEnd type="triangle"/>
            </a:ln>
            <a:effectLst/>
          </p:spPr>
        </p:cxnSp>
        <p:cxnSp>
          <p:nvCxnSpPr>
            <p:cNvPr id="576" name="Straight Arrow Connector 575"/>
            <p:cNvCxnSpPr>
              <a:stCxn id="606" idx="0"/>
            </p:cNvCxnSpPr>
            <p:nvPr/>
          </p:nvCxnSpPr>
          <p:spPr>
            <a:xfrm flipV="1">
              <a:off x="6489174" y="642283"/>
              <a:ext cx="4042" cy="179562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ysDot"/>
              <a:tailEnd type="triangle"/>
            </a:ln>
            <a:effectLst/>
          </p:spPr>
        </p:cxnSp>
        <p:sp>
          <p:nvSpPr>
            <p:cNvPr id="577" name="Rounded Rectangle 576"/>
            <p:cNvSpPr/>
            <p:nvPr/>
          </p:nvSpPr>
          <p:spPr>
            <a:xfrm>
              <a:off x="6172200" y="1524645"/>
              <a:ext cx="693862" cy="273381"/>
            </a:xfrm>
            <a:prstGeom prst="roundRect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579" name="Straight Arrow Connector 578"/>
            <p:cNvCxnSpPr/>
            <p:nvPr/>
          </p:nvCxnSpPr>
          <p:spPr>
            <a:xfrm>
              <a:off x="6499381" y="1058103"/>
              <a:ext cx="0" cy="147406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63" name="Rectangle 562"/>
            <p:cNvSpPr/>
            <p:nvPr/>
          </p:nvSpPr>
          <p:spPr>
            <a:xfrm>
              <a:off x="6289322" y="1199245"/>
              <a:ext cx="409470" cy="21523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6918823" y="447459"/>
              <a:ext cx="60169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 smtClean="0">
                  <a:solidFill>
                    <a:schemeClr val="bg1"/>
                  </a:solidFill>
                </a:rPr>
                <a:t>L3Out-1</a:t>
              </a: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6185430" y="1571090"/>
              <a:ext cx="69778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 smtClean="0">
                  <a:solidFill>
                    <a:schemeClr val="bg1"/>
                  </a:solidFill>
                </a:rPr>
                <a:t>ExtEPG-1</a:t>
              </a:r>
            </a:p>
          </p:txBody>
        </p:sp>
        <p:cxnSp>
          <p:nvCxnSpPr>
            <p:cNvPr id="611" name="Straight Arrow Connector 610"/>
            <p:cNvCxnSpPr/>
            <p:nvPr/>
          </p:nvCxnSpPr>
          <p:spPr>
            <a:xfrm>
              <a:off x="6496845" y="1402309"/>
              <a:ext cx="0" cy="147406"/>
            </a:xfrm>
            <a:prstGeom prst="straightConnector1">
              <a:avLst/>
            </a:prstGeom>
            <a:noFill/>
            <a:ln w="9525" cap="flat" cmpd="sng" algn="ctr">
              <a:solidFill>
                <a:srgbClr val="272A4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629" name="Rounded Rectangle 628"/>
            <p:cNvSpPr/>
            <p:nvPr/>
          </p:nvSpPr>
          <p:spPr bwMode="auto">
            <a:xfrm>
              <a:off x="6181995" y="803784"/>
              <a:ext cx="609600" cy="260640"/>
            </a:xfrm>
            <a:prstGeom prst="roundRect">
              <a:avLst/>
            </a:prstGeom>
            <a:solidFill>
              <a:srgbClr val="CCFFCC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 smtClean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6109230" y="821845"/>
              <a:ext cx="7598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 smtClean="0"/>
                <a:t>EPG Web1</a:t>
              </a:r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3279691" y="1404934"/>
            <a:ext cx="2379156" cy="621266"/>
            <a:chOff x="3279691" y="1404934"/>
            <a:chExt cx="2379156" cy="621266"/>
          </a:xfrm>
        </p:grpSpPr>
        <p:cxnSp>
          <p:nvCxnSpPr>
            <p:cNvPr id="583" name="Straight Arrow Connector 582"/>
            <p:cNvCxnSpPr/>
            <p:nvPr/>
          </p:nvCxnSpPr>
          <p:spPr>
            <a:xfrm flipV="1">
              <a:off x="3490992" y="1404934"/>
              <a:ext cx="466105" cy="611717"/>
            </a:xfrm>
            <a:prstGeom prst="straightConnector1">
              <a:avLst/>
            </a:prstGeom>
            <a:noFill/>
            <a:ln w="25400" cap="flat" cmpd="sng" algn="ctr">
              <a:solidFill>
                <a:srgbClr val="192954"/>
              </a:solidFill>
              <a:prstDash val="solid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4" name="Straight Arrow Connector 583"/>
            <p:cNvCxnSpPr/>
            <p:nvPr/>
          </p:nvCxnSpPr>
          <p:spPr>
            <a:xfrm flipH="1" flipV="1">
              <a:off x="4988611" y="1414483"/>
              <a:ext cx="466105" cy="611717"/>
            </a:xfrm>
            <a:prstGeom prst="straightConnector1">
              <a:avLst/>
            </a:prstGeom>
            <a:noFill/>
            <a:ln w="25400" cap="flat" cmpd="sng" algn="ctr">
              <a:solidFill>
                <a:srgbClr val="192954"/>
              </a:solidFill>
              <a:prstDash val="solid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85" name="Group 584"/>
            <p:cNvGrpSpPr/>
            <p:nvPr/>
          </p:nvGrpSpPr>
          <p:grpSpPr>
            <a:xfrm>
              <a:off x="3279691" y="1494825"/>
              <a:ext cx="2379156" cy="377977"/>
              <a:chOff x="3279691" y="1494825"/>
              <a:chExt cx="2379156" cy="377977"/>
            </a:xfrm>
          </p:grpSpPr>
          <p:grpSp>
            <p:nvGrpSpPr>
              <p:cNvPr id="586" name="Group 585"/>
              <p:cNvGrpSpPr/>
              <p:nvPr/>
            </p:nvGrpSpPr>
            <p:grpSpPr>
              <a:xfrm>
                <a:off x="3279691" y="1494825"/>
                <a:ext cx="338652" cy="344264"/>
                <a:chOff x="3657843" y="2695934"/>
                <a:chExt cx="338652" cy="344264"/>
              </a:xfrm>
            </p:grpSpPr>
            <p:grpSp>
              <p:nvGrpSpPr>
                <p:cNvPr id="592" name="Group 591"/>
                <p:cNvGrpSpPr/>
                <p:nvPr/>
              </p:nvGrpSpPr>
              <p:grpSpPr>
                <a:xfrm>
                  <a:off x="3657843" y="2700578"/>
                  <a:ext cx="338652" cy="339620"/>
                  <a:chOff x="1137592" y="1300342"/>
                  <a:chExt cx="250221" cy="257203"/>
                </a:xfrm>
              </p:grpSpPr>
              <p:sp>
                <p:nvSpPr>
                  <p:cNvPr id="594" name="Oval 593"/>
                  <p:cNvSpPr/>
                  <p:nvPr/>
                </p:nvSpPr>
                <p:spPr>
                  <a:xfrm>
                    <a:off x="1143973" y="1305380"/>
                    <a:ext cx="243840" cy="252165"/>
                  </a:xfrm>
                  <a:prstGeom prst="ellipse">
                    <a:avLst/>
                  </a:prstGeom>
                  <a:solidFill>
                    <a:srgbClr val="800000"/>
                  </a:solidFill>
                  <a:ln w="12700" cap="flat" cmpd="sng" algn="ctr">
                    <a:solidFill>
                      <a:srgbClr val="011B4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5" name="TextBox 594"/>
                  <p:cNvSpPr txBox="1"/>
                  <p:nvPr/>
                </p:nvSpPr>
                <p:spPr>
                  <a:xfrm>
                    <a:off x="1137592" y="1300342"/>
                    <a:ext cx="136445" cy="2097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593" name="TextBox 592"/>
                <p:cNvSpPr txBox="1"/>
                <p:nvPr/>
              </p:nvSpPr>
              <p:spPr>
                <a:xfrm>
                  <a:off x="3686169" y="2695934"/>
                  <a:ext cx="2987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rPr>
                    <a:t>2</a:t>
                  </a:r>
                </a:p>
              </p:txBody>
            </p:sp>
          </p:grpSp>
          <p:grpSp>
            <p:nvGrpSpPr>
              <p:cNvPr id="587" name="Group 586"/>
              <p:cNvGrpSpPr/>
              <p:nvPr/>
            </p:nvGrpSpPr>
            <p:grpSpPr>
              <a:xfrm>
                <a:off x="5320195" y="1528538"/>
                <a:ext cx="338652" cy="344264"/>
                <a:chOff x="3657843" y="2695934"/>
                <a:chExt cx="338652" cy="344264"/>
              </a:xfrm>
            </p:grpSpPr>
            <p:grpSp>
              <p:nvGrpSpPr>
                <p:cNvPr id="588" name="Group 587"/>
                <p:cNvGrpSpPr/>
                <p:nvPr/>
              </p:nvGrpSpPr>
              <p:grpSpPr>
                <a:xfrm>
                  <a:off x="3657843" y="2700578"/>
                  <a:ext cx="338652" cy="339620"/>
                  <a:chOff x="1137592" y="1300342"/>
                  <a:chExt cx="250221" cy="257203"/>
                </a:xfrm>
              </p:grpSpPr>
              <p:sp>
                <p:nvSpPr>
                  <p:cNvPr id="590" name="Oval 589"/>
                  <p:cNvSpPr/>
                  <p:nvPr/>
                </p:nvSpPr>
                <p:spPr>
                  <a:xfrm>
                    <a:off x="1143973" y="1305380"/>
                    <a:ext cx="243840" cy="252165"/>
                  </a:xfrm>
                  <a:prstGeom prst="ellipse">
                    <a:avLst/>
                  </a:prstGeom>
                  <a:solidFill>
                    <a:srgbClr val="800000"/>
                  </a:solidFill>
                  <a:ln w="12700" cap="flat" cmpd="sng" algn="ctr">
                    <a:solidFill>
                      <a:srgbClr val="011B4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1" name="TextBox 590"/>
                  <p:cNvSpPr txBox="1"/>
                  <p:nvPr/>
                </p:nvSpPr>
                <p:spPr>
                  <a:xfrm>
                    <a:off x="1137592" y="1300342"/>
                    <a:ext cx="136445" cy="2097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589" name="TextBox 588"/>
                <p:cNvSpPr txBox="1"/>
                <p:nvPr/>
              </p:nvSpPr>
              <p:spPr>
                <a:xfrm>
                  <a:off x="3686169" y="2695934"/>
                  <a:ext cx="2987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520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247" name="Rounded Rectangle 246"/>
          <p:cNvSpPr/>
          <p:nvPr/>
        </p:nvSpPr>
        <p:spPr>
          <a:xfrm>
            <a:off x="238227" y="2081532"/>
            <a:ext cx="3950297" cy="1586713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248" name="Picture 2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18833" y="3448666"/>
            <a:ext cx="472622" cy="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0145" y="3448666"/>
            <a:ext cx="391277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Freeform 249"/>
          <p:cNvSpPr>
            <a:spLocks/>
          </p:cNvSpPr>
          <p:nvPr/>
        </p:nvSpPr>
        <p:spPr bwMode="auto">
          <a:xfrm>
            <a:off x="629497" y="3003965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Freeform 250"/>
          <p:cNvSpPr>
            <a:spLocks/>
          </p:cNvSpPr>
          <p:nvPr/>
        </p:nvSpPr>
        <p:spPr bwMode="auto">
          <a:xfrm>
            <a:off x="629497" y="3003965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Freeform 251"/>
          <p:cNvSpPr>
            <a:spLocks/>
          </p:cNvSpPr>
          <p:nvPr/>
        </p:nvSpPr>
        <p:spPr bwMode="auto">
          <a:xfrm>
            <a:off x="627437" y="3002207"/>
            <a:ext cx="354209" cy="449974"/>
          </a:xfrm>
          <a:custGeom>
            <a:avLst/>
            <a:gdLst>
              <a:gd name="T0" fmla="*/ 7 w 344"/>
              <a:gd name="T1" fmla="*/ 512 h 512"/>
              <a:gd name="T2" fmla="*/ 344 w 344"/>
              <a:gd name="T3" fmla="*/ 4 h 512"/>
              <a:gd name="T4" fmla="*/ 337 w 344"/>
              <a:gd name="T5" fmla="*/ 0 h 512"/>
              <a:gd name="T6" fmla="*/ 0 w 344"/>
              <a:gd name="T7" fmla="*/ 507 h 512"/>
              <a:gd name="T8" fmla="*/ 7 w 344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512">
                <a:moveTo>
                  <a:pt x="7" y="512"/>
                </a:moveTo>
                <a:lnTo>
                  <a:pt x="344" y="4"/>
                </a:lnTo>
                <a:lnTo>
                  <a:pt x="337" y="0"/>
                </a:lnTo>
                <a:lnTo>
                  <a:pt x="0" y="507"/>
                </a:lnTo>
                <a:lnTo>
                  <a:pt x="7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Freeform 252"/>
          <p:cNvSpPr>
            <a:spLocks/>
          </p:cNvSpPr>
          <p:nvPr/>
        </p:nvSpPr>
        <p:spPr bwMode="auto">
          <a:xfrm>
            <a:off x="629497" y="3002207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Freeform 253"/>
          <p:cNvSpPr>
            <a:spLocks/>
          </p:cNvSpPr>
          <p:nvPr/>
        </p:nvSpPr>
        <p:spPr bwMode="auto">
          <a:xfrm>
            <a:off x="629497" y="3002207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Freeform 254"/>
          <p:cNvSpPr>
            <a:spLocks/>
          </p:cNvSpPr>
          <p:nvPr/>
        </p:nvSpPr>
        <p:spPr bwMode="auto">
          <a:xfrm>
            <a:off x="627437" y="2997813"/>
            <a:ext cx="870077" cy="456127"/>
          </a:xfrm>
          <a:custGeom>
            <a:avLst/>
            <a:gdLst>
              <a:gd name="T0" fmla="*/ 4 w 845"/>
              <a:gd name="T1" fmla="*/ 519 h 519"/>
              <a:gd name="T2" fmla="*/ 845 w 845"/>
              <a:gd name="T3" fmla="*/ 7 h 519"/>
              <a:gd name="T4" fmla="*/ 843 w 845"/>
              <a:gd name="T5" fmla="*/ 0 h 519"/>
              <a:gd name="T6" fmla="*/ 0 w 845"/>
              <a:gd name="T7" fmla="*/ 512 h 519"/>
              <a:gd name="T8" fmla="*/ 4 w 845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519">
                <a:moveTo>
                  <a:pt x="4" y="519"/>
                </a:moveTo>
                <a:lnTo>
                  <a:pt x="845" y="7"/>
                </a:lnTo>
                <a:lnTo>
                  <a:pt x="843" y="0"/>
                </a:lnTo>
                <a:lnTo>
                  <a:pt x="0" y="512"/>
                </a:lnTo>
                <a:lnTo>
                  <a:pt x="4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629497" y="3002207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7" name="Freeform 256"/>
          <p:cNvSpPr>
            <a:spLocks/>
          </p:cNvSpPr>
          <p:nvPr/>
        </p:nvSpPr>
        <p:spPr bwMode="auto">
          <a:xfrm>
            <a:off x="629497" y="3002207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8" name="Freeform 257"/>
          <p:cNvSpPr>
            <a:spLocks/>
          </p:cNvSpPr>
          <p:nvPr/>
        </p:nvSpPr>
        <p:spPr bwMode="auto">
          <a:xfrm>
            <a:off x="629497" y="2997813"/>
            <a:ext cx="1386975" cy="456127"/>
          </a:xfrm>
          <a:custGeom>
            <a:avLst/>
            <a:gdLst>
              <a:gd name="T0" fmla="*/ 2 w 1347"/>
              <a:gd name="T1" fmla="*/ 519 h 519"/>
              <a:gd name="T2" fmla="*/ 1347 w 1347"/>
              <a:gd name="T3" fmla="*/ 9 h 519"/>
              <a:gd name="T4" fmla="*/ 1344 w 1347"/>
              <a:gd name="T5" fmla="*/ 0 h 519"/>
              <a:gd name="T6" fmla="*/ 0 w 1347"/>
              <a:gd name="T7" fmla="*/ 510 h 519"/>
              <a:gd name="T8" fmla="*/ 2 w 1347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519">
                <a:moveTo>
                  <a:pt x="2" y="519"/>
                </a:moveTo>
                <a:lnTo>
                  <a:pt x="1347" y="9"/>
                </a:lnTo>
                <a:lnTo>
                  <a:pt x="1344" y="0"/>
                </a:lnTo>
                <a:lnTo>
                  <a:pt x="0" y="510"/>
                </a:lnTo>
                <a:lnTo>
                  <a:pt x="2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Freeform 258"/>
          <p:cNvSpPr>
            <a:spLocks/>
          </p:cNvSpPr>
          <p:nvPr/>
        </p:nvSpPr>
        <p:spPr bwMode="auto">
          <a:xfrm>
            <a:off x="629497" y="2997813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Freeform 259"/>
          <p:cNvSpPr>
            <a:spLocks/>
          </p:cNvSpPr>
          <p:nvPr/>
        </p:nvSpPr>
        <p:spPr bwMode="auto">
          <a:xfrm>
            <a:off x="629497" y="2997813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629497" y="2993419"/>
            <a:ext cx="1914170" cy="460521"/>
          </a:xfrm>
          <a:custGeom>
            <a:avLst/>
            <a:gdLst>
              <a:gd name="T0" fmla="*/ 2 w 1859"/>
              <a:gd name="T1" fmla="*/ 524 h 524"/>
              <a:gd name="T2" fmla="*/ 1859 w 1859"/>
              <a:gd name="T3" fmla="*/ 7 h 524"/>
              <a:gd name="T4" fmla="*/ 1857 w 1859"/>
              <a:gd name="T5" fmla="*/ 0 h 524"/>
              <a:gd name="T6" fmla="*/ 0 w 1859"/>
              <a:gd name="T7" fmla="*/ 515 h 524"/>
              <a:gd name="T8" fmla="*/ 2 w 1859"/>
              <a:gd name="T9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9" h="524">
                <a:moveTo>
                  <a:pt x="2" y="524"/>
                </a:moveTo>
                <a:lnTo>
                  <a:pt x="1859" y="7"/>
                </a:lnTo>
                <a:lnTo>
                  <a:pt x="1857" y="0"/>
                </a:lnTo>
                <a:lnTo>
                  <a:pt x="0" y="515"/>
                </a:lnTo>
                <a:lnTo>
                  <a:pt x="2" y="524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977528" y="3003965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977528" y="3003965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972380" y="3003965"/>
            <a:ext cx="87522" cy="446459"/>
          </a:xfrm>
          <a:custGeom>
            <a:avLst/>
            <a:gdLst>
              <a:gd name="T0" fmla="*/ 85 w 85"/>
              <a:gd name="T1" fmla="*/ 505 h 508"/>
              <a:gd name="T2" fmla="*/ 9 w 85"/>
              <a:gd name="T3" fmla="*/ 0 h 508"/>
              <a:gd name="T4" fmla="*/ 0 w 85"/>
              <a:gd name="T5" fmla="*/ 2 h 508"/>
              <a:gd name="T6" fmla="*/ 78 w 85"/>
              <a:gd name="T7" fmla="*/ 508 h 508"/>
              <a:gd name="T8" fmla="*/ 85 w 85"/>
              <a:gd name="T9" fmla="*/ 50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508">
                <a:moveTo>
                  <a:pt x="85" y="505"/>
                </a:moveTo>
                <a:lnTo>
                  <a:pt x="9" y="0"/>
                </a:lnTo>
                <a:lnTo>
                  <a:pt x="0" y="2"/>
                </a:lnTo>
                <a:lnTo>
                  <a:pt x="78" y="508"/>
                </a:lnTo>
                <a:lnTo>
                  <a:pt x="8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1054754" y="3002207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1054754" y="3002207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1052694" y="2999570"/>
            <a:ext cx="447909" cy="450854"/>
          </a:xfrm>
          <a:custGeom>
            <a:avLst/>
            <a:gdLst>
              <a:gd name="T0" fmla="*/ 7 w 435"/>
              <a:gd name="T1" fmla="*/ 513 h 513"/>
              <a:gd name="T2" fmla="*/ 435 w 435"/>
              <a:gd name="T3" fmla="*/ 5 h 513"/>
              <a:gd name="T4" fmla="*/ 428 w 435"/>
              <a:gd name="T5" fmla="*/ 0 h 513"/>
              <a:gd name="T6" fmla="*/ 0 w 435"/>
              <a:gd name="T7" fmla="*/ 508 h 513"/>
              <a:gd name="T8" fmla="*/ 7 w 435"/>
              <a:gd name="T9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13">
                <a:moveTo>
                  <a:pt x="7" y="513"/>
                </a:moveTo>
                <a:lnTo>
                  <a:pt x="435" y="5"/>
                </a:lnTo>
                <a:lnTo>
                  <a:pt x="428" y="0"/>
                </a:lnTo>
                <a:lnTo>
                  <a:pt x="0" y="508"/>
                </a:lnTo>
                <a:lnTo>
                  <a:pt x="7" y="513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1054754" y="3002207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1054754" y="3002207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1052694" y="2997813"/>
            <a:ext cx="965837" cy="454369"/>
          </a:xfrm>
          <a:custGeom>
            <a:avLst/>
            <a:gdLst>
              <a:gd name="T0" fmla="*/ 5 w 938"/>
              <a:gd name="T1" fmla="*/ 517 h 517"/>
              <a:gd name="T2" fmla="*/ 938 w 938"/>
              <a:gd name="T3" fmla="*/ 7 h 517"/>
              <a:gd name="T4" fmla="*/ 933 w 938"/>
              <a:gd name="T5" fmla="*/ 0 h 517"/>
              <a:gd name="T6" fmla="*/ 0 w 938"/>
              <a:gd name="T7" fmla="*/ 510 h 517"/>
              <a:gd name="T8" fmla="*/ 5 w 938"/>
              <a:gd name="T9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8" h="517">
                <a:moveTo>
                  <a:pt x="5" y="517"/>
                </a:moveTo>
                <a:lnTo>
                  <a:pt x="938" y="7"/>
                </a:lnTo>
                <a:lnTo>
                  <a:pt x="933" y="0"/>
                </a:lnTo>
                <a:lnTo>
                  <a:pt x="0" y="510"/>
                </a:lnTo>
                <a:lnTo>
                  <a:pt x="5" y="51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Freeform 270"/>
          <p:cNvSpPr>
            <a:spLocks/>
          </p:cNvSpPr>
          <p:nvPr/>
        </p:nvSpPr>
        <p:spPr bwMode="auto">
          <a:xfrm>
            <a:off x="1054754" y="2997813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Freeform 271"/>
          <p:cNvSpPr>
            <a:spLocks/>
          </p:cNvSpPr>
          <p:nvPr/>
        </p:nvSpPr>
        <p:spPr bwMode="auto">
          <a:xfrm>
            <a:off x="1054754" y="2997813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Freeform 272"/>
          <p:cNvSpPr>
            <a:spLocks/>
          </p:cNvSpPr>
          <p:nvPr/>
        </p:nvSpPr>
        <p:spPr bwMode="auto">
          <a:xfrm>
            <a:off x="1054754" y="2993419"/>
            <a:ext cx="1488913" cy="458763"/>
          </a:xfrm>
          <a:custGeom>
            <a:avLst/>
            <a:gdLst>
              <a:gd name="T0" fmla="*/ 3 w 1446"/>
              <a:gd name="T1" fmla="*/ 522 h 522"/>
              <a:gd name="T2" fmla="*/ 1446 w 1446"/>
              <a:gd name="T3" fmla="*/ 7 h 522"/>
              <a:gd name="T4" fmla="*/ 1444 w 1446"/>
              <a:gd name="T5" fmla="*/ 0 h 522"/>
              <a:gd name="T6" fmla="*/ 0 w 1446"/>
              <a:gd name="T7" fmla="*/ 515 h 522"/>
              <a:gd name="T8" fmla="*/ 3 w 144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522">
                <a:moveTo>
                  <a:pt x="3" y="522"/>
                </a:moveTo>
                <a:lnTo>
                  <a:pt x="1446" y="7"/>
                </a:lnTo>
                <a:lnTo>
                  <a:pt x="1444" y="0"/>
                </a:lnTo>
                <a:lnTo>
                  <a:pt x="0" y="515"/>
                </a:lnTo>
                <a:lnTo>
                  <a:pt x="3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Freeform 273"/>
          <p:cNvSpPr>
            <a:spLocks/>
          </p:cNvSpPr>
          <p:nvPr/>
        </p:nvSpPr>
        <p:spPr bwMode="auto">
          <a:xfrm>
            <a:off x="977528" y="3003965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Freeform 274"/>
          <p:cNvSpPr>
            <a:spLocks/>
          </p:cNvSpPr>
          <p:nvPr/>
        </p:nvSpPr>
        <p:spPr bwMode="auto">
          <a:xfrm>
            <a:off x="977528" y="3003965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" name="Freeform 275"/>
          <p:cNvSpPr>
            <a:spLocks/>
          </p:cNvSpPr>
          <p:nvPr/>
        </p:nvSpPr>
        <p:spPr bwMode="auto">
          <a:xfrm>
            <a:off x="974439" y="3002207"/>
            <a:ext cx="526165" cy="449974"/>
          </a:xfrm>
          <a:custGeom>
            <a:avLst/>
            <a:gdLst>
              <a:gd name="T0" fmla="*/ 511 w 511"/>
              <a:gd name="T1" fmla="*/ 505 h 512"/>
              <a:gd name="T2" fmla="*/ 5 w 511"/>
              <a:gd name="T3" fmla="*/ 0 h 512"/>
              <a:gd name="T4" fmla="*/ 0 w 511"/>
              <a:gd name="T5" fmla="*/ 7 h 512"/>
              <a:gd name="T6" fmla="*/ 504 w 511"/>
              <a:gd name="T7" fmla="*/ 512 h 512"/>
              <a:gd name="T8" fmla="*/ 511 w 511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512">
                <a:moveTo>
                  <a:pt x="511" y="505"/>
                </a:moveTo>
                <a:lnTo>
                  <a:pt x="5" y="0"/>
                </a:lnTo>
                <a:lnTo>
                  <a:pt x="0" y="7"/>
                </a:lnTo>
                <a:lnTo>
                  <a:pt x="504" y="512"/>
                </a:lnTo>
                <a:lnTo>
                  <a:pt x="511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Freeform 276"/>
          <p:cNvSpPr>
            <a:spLocks/>
          </p:cNvSpPr>
          <p:nvPr/>
        </p:nvSpPr>
        <p:spPr bwMode="auto">
          <a:xfrm>
            <a:off x="1497515" y="3002207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8" name="Freeform 277"/>
          <p:cNvSpPr>
            <a:spLocks/>
          </p:cNvSpPr>
          <p:nvPr/>
        </p:nvSpPr>
        <p:spPr bwMode="auto">
          <a:xfrm>
            <a:off x="1497515" y="3002207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Rectangle 278"/>
          <p:cNvSpPr>
            <a:spLocks noChangeArrowheads="1"/>
          </p:cNvSpPr>
          <p:nvPr/>
        </p:nvSpPr>
        <p:spPr bwMode="auto">
          <a:xfrm>
            <a:off x="1493396" y="3002207"/>
            <a:ext cx="7207" cy="448217"/>
          </a:xfrm>
          <a:prstGeom prst="rect">
            <a:avLst/>
          </a:pr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Freeform 279"/>
          <p:cNvSpPr>
            <a:spLocks/>
          </p:cNvSpPr>
          <p:nvPr/>
        </p:nvSpPr>
        <p:spPr bwMode="auto">
          <a:xfrm>
            <a:off x="1497515" y="3002207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1" name="Freeform 280"/>
          <p:cNvSpPr>
            <a:spLocks/>
          </p:cNvSpPr>
          <p:nvPr/>
        </p:nvSpPr>
        <p:spPr bwMode="auto">
          <a:xfrm>
            <a:off x="1497515" y="3002207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Freeform 281"/>
          <p:cNvSpPr>
            <a:spLocks/>
          </p:cNvSpPr>
          <p:nvPr/>
        </p:nvSpPr>
        <p:spPr bwMode="auto">
          <a:xfrm>
            <a:off x="1493396" y="2999570"/>
            <a:ext cx="444821" cy="452611"/>
          </a:xfrm>
          <a:custGeom>
            <a:avLst/>
            <a:gdLst>
              <a:gd name="T0" fmla="*/ 432 w 432"/>
              <a:gd name="T1" fmla="*/ 510 h 515"/>
              <a:gd name="T2" fmla="*/ 7 w 432"/>
              <a:gd name="T3" fmla="*/ 0 h 515"/>
              <a:gd name="T4" fmla="*/ 0 w 432"/>
              <a:gd name="T5" fmla="*/ 5 h 515"/>
              <a:gd name="T6" fmla="*/ 427 w 432"/>
              <a:gd name="T7" fmla="*/ 515 h 515"/>
              <a:gd name="T8" fmla="*/ 432 w 432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515">
                <a:moveTo>
                  <a:pt x="432" y="510"/>
                </a:moveTo>
                <a:lnTo>
                  <a:pt x="7" y="0"/>
                </a:lnTo>
                <a:lnTo>
                  <a:pt x="0" y="5"/>
                </a:lnTo>
                <a:lnTo>
                  <a:pt x="427" y="515"/>
                </a:lnTo>
                <a:lnTo>
                  <a:pt x="432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Freeform 282"/>
          <p:cNvSpPr>
            <a:spLocks/>
          </p:cNvSpPr>
          <p:nvPr/>
        </p:nvSpPr>
        <p:spPr bwMode="auto">
          <a:xfrm>
            <a:off x="1497515" y="3002207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Freeform 283"/>
          <p:cNvSpPr>
            <a:spLocks/>
          </p:cNvSpPr>
          <p:nvPr/>
        </p:nvSpPr>
        <p:spPr bwMode="auto">
          <a:xfrm>
            <a:off x="1497515" y="3002207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5" name="Freeform 284"/>
          <p:cNvSpPr>
            <a:spLocks/>
          </p:cNvSpPr>
          <p:nvPr/>
        </p:nvSpPr>
        <p:spPr bwMode="auto">
          <a:xfrm>
            <a:off x="1495456" y="2997813"/>
            <a:ext cx="880374" cy="454369"/>
          </a:xfrm>
          <a:custGeom>
            <a:avLst/>
            <a:gdLst>
              <a:gd name="T0" fmla="*/ 855 w 855"/>
              <a:gd name="T1" fmla="*/ 510 h 517"/>
              <a:gd name="T2" fmla="*/ 2 w 855"/>
              <a:gd name="T3" fmla="*/ 0 h 517"/>
              <a:gd name="T4" fmla="*/ 0 w 855"/>
              <a:gd name="T5" fmla="*/ 7 h 517"/>
              <a:gd name="T6" fmla="*/ 853 w 855"/>
              <a:gd name="T7" fmla="*/ 517 h 517"/>
              <a:gd name="T8" fmla="*/ 855 w 855"/>
              <a:gd name="T9" fmla="*/ 51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517">
                <a:moveTo>
                  <a:pt x="855" y="510"/>
                </a:moveTo>
                <a:lnTo>
                  <a:pt x="2" y="0"/>
                </a:lnTo>
                <a:lnTo>
                  <a:pt x="0" y="7"/>
                </a:lnTo>
                <a:lnTo>
                  <a:pt x="853" y="517"/>
                </a:lnTo>
                <a:lnTo>
                  <a:pt x="85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Freeform 285"/>
          <p:cNvSpPr>
            <a:spLocks/>
          </p:cNvSpPr>
          <p:nvPr/>
        </p:nvSpPr>
        <p:spPr bwMode="auto">
          <a:xfrm>
            <a:off x="1497515" y="3002207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Freeform 286"/>
          <p:cNvSpPr>
            <a:spLocks/>
          </p:cNvSpPr>
          <p:nvPr/>
        </p:nvSpPr>
        <p:spPr bwMode="auto">
          <a:xfrm>
            <a:off x="1497515" y="3002207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Freeform 287"/>
          <p:cNvSpPr>
            <a:spLocks/>
          </p:cNvSpPr>
          <p:nvPr/>
        </p:nvSpPr>
        <p:spPr bwMode="auto">
          <a:xfrm>
            <a:off x="1495456" y="2997813"/>
            <a:ext cx="1362263" cy="456127"/>
          </a:xfrm>
          <a:custGeom>
            <a:avLst/>
            <a:gdLst>
              <a:gd name="T0" fmla="*/ 1323 w 1323"/>
              <a:gd name="T1" fmla="*/ 510 h 519"/>
              <a:gd name="T2" fmla="*/ 2 w 1323"/>
              <a:gd name="T3" fmla="*/ 0 h 519"/>
              <a:gd name="T4" fmla="*/ 0 w 1323"/>
              <a:gd name="T5" fmla="*/ 9 h 519"/>
              <a:gd name="T6" fmla="*/ 1318 w 1323"/>
              <a:gd name="T7" fmla="*/ 519 h 519"/>
              <a:gd name="T8" fmla="*/ 1323 w 1323"/>
              <a:gd name="T9" fmla="*/ 51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3" h="519">
                <a:moveTo>
                  <a:pt x="1323" y="510"/>
                </a:moveTo>
                <a:lnTo>
                  <a:pt x="2" y="0"/>
                </a:lnTo>
                <a:lnTo>
                  <a:pt x="0" y="9"/>
                </a:lnTo>
                <a:lnTo>
                  <a:pt x="1318" y="519"/>
                </a:lnTo>
                <a:lnTo>
                  <a:pt x="1323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Freeform 288"/>
          <p:cNvSpPr>
            <a:spLocks/>
          </p:cNvSpPr>
          <p:nvPr/>
        </p:nvSpPr>
        <p:spPr bwMode="auto">
          <a:xfrm>
            <a:off x="977528" y="3003965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Freeform 289"/>
          <p:cNvSpPr>
            <a:spLocks/>
          </p:cNvSpPr>
          <p:nvPr/>
        </p:nvSpPr>
        <p:spPr bwMode="auto">
          <a:xfrm>
            <a:off x="977528" y="3003965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Freeform 290"/>
          <p:cNvSpPr>
            <a:spLocks/>
          </p:cNvSpPr>
          <p:nvPr/>
        </p:nvSpPr>
        <p:spPr bwMode="auto">
          <a:xfrm>
            <a:off x="974439" y="3002207"/>
            <a:ext cx="963778" cy="451732"/>
          </a:xfrm>
          <a:custGeom>
            <a:avLst/>
            <a:gdLst>
              <a:gd name="T0" fmla="*/ 936 w 936"/>
              <a:gd name="T1" fmla="*/ 507 h 514"/>
              <a:gd name="T2" fmla="*/ 5 w 936"/>
              <a:gd name="T3" fmla="*/ 0 h 514"/>
              <a:gd name="T4" fmla="*/ 0 w 936"/>
              <a:gd name="T5" fmla="*/ 7 h 514"/>
              <a:gd name="T6" fmla="*/ 931 w 936"/>
              <a:gd name="T7" fmla="*/ 514 h 514"/>
              <a:gd name="T8" fmla="*/ 936 w 936"/>
              <a:gd name="T9" fmla="*/ 5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6" h="514">
                <a:moveTo>
                  <a:pt x="936" y="507"/>
                </a:moveTo>
                <a:lnTo>
                  <a:pt x="5" y="0"/>
                </a:lnTo>
                <a:lnTo>
                  <a:pt x="0" y="7"/>
                </a:lnTo>
                <a:lnTo>
                  <a:pt x="931" y="514"/>
                </a:lnTo>
                <a:lnTo>
                  <a:pt x="936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2" name="Picture 29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9974" y="2718337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" name="Freeform 292"/>
          <p:cNvSpPr>
            <a:spLocks/>
          </p:cNvSpPr>
          <p:nvPr/>
        </p:nvSpPr>
        <p:spPr bwMode="auto">
          <a:xfrm>
            <a:off x="1497515" y="3002207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Freeform 293"/>
          <p:cNvSpPr>
            <a:spLocks/>
          </p:cNvSpPr>
          <p:nvPr/>
        </p:nvSpPr>
        <p:spPr bwMode="auto">
          <a:xfrm>
            <a:off x="1497515" y="3002207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Freeform 294"/>
          <p:cNvSpPr>
            <a:spLocks/>
          </p:cNvSpPr>
          <p:nvPr/>
        </p:nvSpPr>
        <p:spPr bwMode="auto">
          <a:xfrm>
            <a:off x="1493396" y="2999570"/>
            <a:ext cx="525135" cy="452611"/>
          </a:xfrm>
          <a:custGeom>
            <a:avLst/>
            <a:gdLst>
              <a:gd name="T0" fmla="*/ 7 w 510"/>
              <a:gd name="T1" fmla="*/ 515 h 515"/>
              <a:gd name="T2" fmla="*/ 510 w 510"/>
              <a:gd name="T3" fmla="*/ 5 h 515"/>
              <a:gd name="T4" fmla="*/ 505 w 510"/>
              <a:gd name="T5" fmla="*/ 0 h 515"/>
              <a:gd name="T6" fmla="*/ 0 w 510"/>
              <a:gd name="T7" fmla="*/ 508 h 515"/>
              <a:gd name="T8" fmla="*/ 7 w 510"/>
              <a:gd name="T9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5">
                <a:moveTo>
                  <a:pt x="7" y="515"/>
                </a:moveTo>
                <a:lnTo>
                  <a:pt x="510" y="5"/>
                </a:lnTo>
                <a:lnTo>
                  <a:pt x="505" y="0"/>
                </a:lnTo>
                <a:lnTo>
                  <a:pt x="0" y="508"/>
                </a:lnTo>
                <a:lnTo>
                  <a:pt x="7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Freeform 295"/>
          <p:cNvSpPr>
            <a:spLocks/>
          </p:cNvSpPr>
          <p:nvPr/>
        </p:nvSpPr>
        <p:spPr bwMode="auto">
          <a:xfrm>
            <a:off x="1497515" y="2997813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Freeform 296"/>
          <p:cNvSpPr>
            <a:spLocks/>
          </p:cNvSpPr>
          <p:nvPr/>
        </p:nvSpPr>
        <p:spPr bwMode="auto">
          <a:xfrm>
            <a:off x="1497515" y="2997813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8" name="Freeform 297"/>
          <p:cNvSpPr>
            <a:spLocks/>
          </p:cNvSpPr>
          <p:nvPr/>
        </p:nvSpPr>
        <p:spPr bwMode="auto">
          <a:xfrm>
            <a:off x="1495456" y="2993419"/>
            <a:ext cx="1048212" cy="458763"/>
          </a:xfrm>
          <a:custGeom>
            <a:avLst/>
            <a:gdLst>
              <a:gd name="T0" fmla="*/ 2 w 1018"/>
              <a:gd name="T1" fmla="*/ 522 h 522"/>
              <a:gd name="T2" fmla="*/ 1018 w 1018"/>
              <a:gd name="T3" fmla="*/ 7 h 522"/>
              <a:gd name="T4" fmla="*/ 1016 w 1018"/>
              <a:gd name="T5" fmla="*/ 0 h 522"/>
              <a:gd name="T6" fmla="*/ 0 w 1018"/>
              <a:gd name="T7" fmla="*/ 515 h 522"/>
              <a:gd name="T8" fmla="*/ 2 w 1018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8" h="522">
                <a:moveTo>
                  <a:pt x="2" y="522"/>
                </a:moveTo>
                <a:lnTo>
                  <a:pt x="1018" y="7"/>
                </a:lnTo>
                <a:lnTo>
                  <a:pt x="1016" y="0"/>
                </a:lnTo>
                <a:lnTo>
                  <a:pt x="0" y="515"/>
                </a:lnTo>
                <a:lnTo>
                  <a:pt x="2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Freeform 298"/>
          <p:cNvSpPr>
            <a:spLocks/>
          </p:cNvSpPr>
          <p:nvPr/>
        </p:nvSpPr>
        <p:spPr bwMode="auto">
          <a:xfrm>
            <a:off x="977528" y="3003965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0" name="Freeform 299"/>
          <p:cNvSpPr>
            <a:spLocks/>
          </p:cNvSpPr>
          <p:nvPr/>
        </p:nvSpPr>
        <p:spPr bwMode="auto">
          <a:xfrm>
            <a:off x="977528" y="3003965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Freeform 300"/>
          <p:cNvSpPr>
            <a:spLocks/>
          </p:cNvSpPr>
          <p:nvPr/>
        </p:nvSpPr>
        <p:spPr bwMode="auto">
          <a:xfrm>
            <a:off x="977528" y="3002207"/>
            <a:ext cx="1398302" cy="449974"/>
          </a:xfrm>
          <a:custGeom>
            <a:avLst/>
            <a:gdLst>
              <a:gd name="T0" fmla="*/ 1358 w 1358"/>
              <a:gd name="T1" fmla="*/ 505 h 512"/>
              <a:gd name="T2" fmla="*/ 2 w 1358"/>
              <a:gd name="T3" fmla="*/ 0 h 512"/>
              <a:gd name="T4" fmla="*/ 0 w 1358"/>
              <a:gd name="T5" fmla="*/ 7 h 512"/>
              <a:gd name="T6" fmla="*/ 1356 w 1358"/>
              <a:gd name="T7" fmla="*/ 512 h 512"/>
              <a:gd name="T8" fmla="*/ 1358 w 1358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512">
                <a:moveTo>
                  <a:pt x="1358" y="505"/>
                </a:moveTo>
                <a:lnTo>
                  <a:pt x="2" y="0"/>
                </a:lnTo>
                <a:lnTo>
                  <a:pt x="0" y="7"/>
                </a:lnTo>
                <a:lnTo>
                  <a:pt x="1356" y="512"/>
                </a:lnTo>
                <a:lnTo>
                  <a:pt x="1358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2" name="Freeform 301"/>
          <p:cNvSpPr>
            <a:spLocks/>
          </p:cNvSpPr>
          <p:nvPr/>
        </p:nvSpPr>
        <p:spPr bwMode="auto">
          <a:xfrm>
            <a:off x="2016472" y="3002207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Freeform 302"/>
          <p:cNvSpPr>
            <a:spLocks/>
          </p:cNvSpPr>
          <p:nvPr/>
        </p:nvSpPr>
        <p:spPr bwMode="auto">
          <a:xfrm>
            <a:off x="2016472" y="3002207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Freeform 303"/>
          <p:cNvSpPr>
            <a:spLocks/>
          </p:cNvSpPr>
          <p:nvPr/>
        </p:nvSpPr>
        <p:spPr bwMode="auto">
          <a:xfrm>
            <a:off x="2013383" y="2997813"/>
            <a:ext cx="844335" cy="456127"/>
          </a:xfrm>
          <a:custGeom>
            <a:avLst/>
            <a:gdLst>
              <a:gd name="T0" fmla="*/ 820 w 820"/>
              <a:gd name="T1" fmla="*/ 512 h 519"/>
              <a:gd name="T2" fmla="*/ 5 w 820"/>
              <a:gd name="T3" fmla="*/ 0 h 519"/>
              <a:gd name="T4" fmla="*/ 0 w 820"/>
              <a:gd name="T5" fmla="*/ 7 h 519"/>
              <a:gd name="T6" fmla="*/ 815 w 820"/>
              <a:gd name="T7" fmla="*/ 519 h 519"/>
              <a:gd name="T8" fmla="*/ 820 w 820"/>
              <a:gd name="T9" fmla="*/ 512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19">
                <a:moveTo>
                  <a:pt x="820" y="512"/>
                </a:moveTo>
                <a:lnTo>
                  <a:pt x="5" y="0"/>
                </a:lnTo>
                <a:lnTo>
                  <a:pt x="0" y="7"/>
                </a:lnTo>
                <a:lnTo>
                  <a:pt x="815" y="519"/>
                </a:lnTo>
                <a:lnTo>
                  <a:pt x="82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5" name="Freeform 304"/>
          <p:cNvSpPr>
            <a:spLocks/>
          </p:cNvSpPr>
          <p:nvPr/>
        </p:nvSpPr>
        <p:spPr bwMode="auto">
          <a:xfrm>
            <a:off x="2543667" y="2997813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6" name="Freeform 305"/>
          <p:cNvSpPr>
            <a:spLocks/>
          </p:cNvSpPr>
          <p:nvPr/>
        </p:nvSpPr>
        <p:spPr bwMode="auto">
          <a:xfrm>
            <a:off x="2543667" y="2997813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Freeform 306"/>
          <p:cNvSpPr>
            <a:spLocks/>
          </p:cNvSpPr>
          <p:nvPr/>
        </p:nvSpPr>
        <p:spPr bwMode="auto">
          <a:xfrm>
            <a:off x="2538519" y="2995176"/>
            <a:ext cx="321259" cy="457006"/>
          </a:xfrm>
          <a:custGeom>
            <a:avLst/>
            <a:gdLst>
              <a:gd name="T0" fmla="*/ 312 w 312"/>
              <a:gd name="T1" fmla="*/ 515 h 520"/>
              <a:gd name="T2" fmla="*/ 8 w 312"/>
              <a:gd name="T3" fmla="*/ 0 h 520"/>
              <a:gd name="T4" fmla="*/ 0 w 312"/>
              <a:gd name="T5" fmla="*/ 3 h 520"/>
              <a:gd name="T6" fmla="*/ 305 w 312"/>
              <a:gd name="T7" fmla="*/ 520 h 520"/>
              <a:gd name="T8" fmla="*/ 312 w 312"/>
              <a:gd name="T9" fmla="*/ 515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520">
                <a:moveTo>
                  <a:pt x="312" y="515"/>
                </a:moveTo>
                <a:lnTo>
                  <a:pt x="8" y="0"/>
                </a:lnTo>
                <a:lnTo>
                  <a:pt x="0" y="3"/>
                </a:lnTo>
                <a:lnTo>
                  <a:pt x="305" y="520"/>
                </a:lnTo>
                <a:lnTo>
                  <a:pt x="312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Freeform 307"/>
          <p:cNvSpPr>
            <a:spLocks/>
          </p:cNvSpPr>
          <p:nvPr/>
        </p:nvSpPr>
        <p:spPr bwMode="auto">
          <a:xfrm>
            <a:off x="977528" y="3003965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Freeform 308"/>
          <p:cNvSpPr>
            <a:spLocks/>
          </p:cNvSpPr>
          <p:nvPr/>
        </p:nvSpPr>
        <p:spPr bwMode="auto">
          <a:xfrm>
            <a:off x="977528" y="3003965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Freeform 309"/>
          <p:cNvSpPr>
            <a:spLocks/>
          </p:cNvSpPr>
          <p:nvPr/>
        </p:nvSpPr>
        <p:spPr bwMode="auto">
          <a:xfrm>
            <a:off x="977528" y="3002207"/>
            <a:ext cx="1880191" cy="451732"/>
          </a:xfrm>
          <a:custGeom>
            <a:avLst/>
            <a:gdLst>
              <a:gd name="T0" fmla="*/ 1826 w 1826"/>
              <a:gd name="T1" fmla="*/ 505 h 514"/>
              <a:gd name="T2" fmla="*/ 2 w 1826"/>
              <a:gd name="T3" fmla="*/ 0 h 514"/>
              <a:gd name="T4" fmla="*/ 0 w 1826"/>
              <a:gd name="T5" fmla="*/ 7 h 514"/>
              <a:gd name="T6" fmla="*/ 1824 w 1826"/>
              <a:gd name="T7" fmla="*/ 514 h 514"/>
              <a:gd name="T8" fmla="*/ 1826 w 1826"/>
              <a:gd name="T9" fmla="*/ 505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6" h="514">
                <a:moveTo>
                  <a:pt x="1826" y="505"/>
                </a:moveTo>
                <a:lnTo>
                  <a:pt x="2" y="0"/>
                </a:lnTo>
                <a:lnTo>
                  <a:pt x="0" y="7"/>
                </a:lnTo>
                <a:lnTo>
                  <a:pt x="1824" y="514"/>
                </a:lnTo>
                <a:lnTo>
                  <a:pt x="1826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Freeform 310"/>
          <p:cNvSpPr>
            <a:spLocks/>
          </p:cNvSpPr>
          <p:nvPr/>
        </p:nvSpPr>
        <p:spPr bwMode="auto">
          <a:xfrm>
            <a:off x="1936158" y="3002207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Freeform 311"/>
          <p:cNvSpPr>
            <a:spLocks/>
          </p:cNvSpPr>
          <p:nvPr/>
        </p:nvSpPr>
        <p:spPr bwMode="auto">
          <a:xfrm>
            <a:off x="1936158" y="3002207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3" name="Freeform 312"/>
          <p:cNvSpPr>
            <a:spLocks/>
          </p:cNvSpPr>
          <p:nvPr/>
        </p:nvSpPr>
        <p:spPr bwMode="auto">
          <a:xfrm>
            <a:off x="1931009" y="3002207"/>
            <a:ext cx="89582" cy="448217"/>
          </a:xfrm>
          <a:custGeom>
            <a:avLst/>
            <a:gdLst>
              <a:gd name="T0" fmla="*/ 9 w 87"/>
              <a:gd name="T1" fmla="*/ 510 h 510"/>
              <a:gd name="T2" fmla="*/ 87 w 87"/>
              <a:gd name="T3" fmla="*/ 0 h 510"/>
              <a:gd name="T4" fmla="*/ 78 w 87"/>
              <a:gd name="T5" fmla="*/ 0 h 510"/>
              <a:gd name="T6" fmla="*/ 0 w 87"/>
              <a:gd name="T7" fmla="*/ 510 h 510"/>
              <a:gd name="T8" fmla="*/ 9 w 87"/>
              <a:gd name="T9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10">
                <a:moveTo>
                  <a:pt x="9" y="510"/>
                </a:moveTo>
                <a:lnTo>
                  <a:pt x="87" y="0"/>
                </a:lnTo>
                <a:lnTo>
                  <a:pt x="78" y="0"/>
                </a:lnTo>
                <a:lnTo>
                  <a:pt x="0" y="510"/>
                </a:lnTo>
                <a:lnTo>
                  <a:pt x="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Freeform 313"/>
          <p:cNvSpPr>
            <a:spLocks/>
          </p:cNvSpPr>
          <p:nvPr/>
        </p:nvSpPr>
        <p:spPr bwMode="auto">
          <a:xfrm>
            <a:off x="1936158" y="2997813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5" name="Freeform 314"/>
          <p:cNvSpPr>
            <a:spLocks/>
          </p:cNvSpPr>
          <p:nvPr/>
        </p:nvSpPr>
        <p:spPr bwMode="auto">
          <a:xfrm>
            <a:off x="1936158" y="2997813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Freeform 315"/>
          <p:cNvSpPr>
            <a:spLocks/>
          </p:cNvSpPr>
          <p:nvPr/>
        </p:nvSpPr>
        <p:spPr bwMode="auto">
          <a:xfrm>
            <a:off x="1933068" y="2993419"/>
            <a:ext cx="613688" cy="458763"/>
          </a:xfrm>
          <a:custGeom>
            <a:avLst/>
            <a:gdLst>
              <a:gd name="T0" fmla="*/ 5 w 596"/>
              <a:gd name="T1" fmla="*/ 522 h 522"/>
              <a:gd name="T2" fmla="*/ 596 w 596"/>
              <a:gd name="T3" fmla="*/ 7 h 522"/>
              <a:gd name="T4" fmla="*/ 591 w 596"/>
              <a:gd name="T5" fmla="*/ 0 h 522"/>
              <a:gd name="T6" fmla="*/ 0 w 596"/>
              <a:gd name="T7" fmla="*/ 517 h 522"/>
              <a:gd name="T8" fmla="*/ 5 w 59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522">
                <a:moveTo>
                  <a:pt x="5" y="522"/>
                </a:moveTo>
                <a:lnTo>
                  <a:pt x="596" y="7"/>
                </a:lnTo>
                <a:lnTo>
                  <a:pt x="591" y="0"/>
                </a:lnTo>
                <a:lnTo>
                  <a:pt x="0" y="517"/>
                </a:lnTo>
                <a:lnTo>
                  <a:pt x="5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Freeform 316"/>
          <p:cNvSpPr>
            <a:spLocks/>
          </p:cNvSpPr>
          <p:nvPr/>
        </p:nvSpPr>
        <p:spPr bwMode="auto">
          <a:xfrm>
            <a:off x="2016472" y="3002207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Freeform 317"/>
          <p:cNvSpPr>
            <a:spLocks/>
          </p:cNvSpPr>
          <p:nvPr/>
        </p:nvSpPr>
        <p:spPr bwMode="auto">
          <a:xfrm>
            <a:off x="2016472" y="3002207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2011324" y="2999570"/>
            <a:ext cx="367594" cy="452611"/>
          </a:xfrm>
          <a:custGeom>
            <a:avLst/>
            <a:gdLst>
              <a:gd name="T0" fmla="*/ 357 w 357"/>
              <a:gd name="T1" fmla="*/ 510 h 515"/>
              <a:gd name="T2" fmla="*/ 7 w 357"/>
              <a:gd name="T3" fmla="*/ 0 h 515"/>
              <a:gd name="T4" fmla="*/ 0 w 357"/>
              <a:gd name="T5" fmla="*/ 5 h 515"/>
              <a:gd name="T6" fmla="*/ 349 w 357"/>
              <a:gd name="T7" fmla="*/ 515 h 515"/>
              <a:gd name="T8" fmla="*/ 357 w 357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515">
                <a:moveTo>
                  <a:pt x="357" y="510"/>
                </a:moveTo>
                <a:lnTo>
                  <a:pt x="7" y="0"/>
                </a:lnTo>
                <a:lnTo>
                  <a:pt x="0" y="5"/>
                </a:lnTo>
                <a:lnTo>
                  <a:pt x="349" y="515"/>
                </a:lnTo>
                <a:lnTo>
                  <a:pt x="35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0" name="Picture 3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9962" y="2718337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" name="Freeform 320"/>
          <p:cNvSpPr>
            <a:spLocks/>
          </p:cNvSpPr>
          <p:nvPr/>
        </p:nvSpPr>
        <p:spPr bwMode="auto">
          <a:xfrm>
            <a:off x="2373771" y="2997813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Freeform 321"/>
          <p:cNvSpPr>
            <a:spLocks/>
          </p:cNvSpPr>
          <p:nvPr/>
        </p:nvSpPr>
        <p:spPr bwMode="auto">
          <a:xfrm>
            <a:off x="2373771" y="2997813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3" name="Freeform 322"/>
          <p:cNvSpPr>
            <a:spLocks/>
          </p:cNvSpPr>
          <p:nvPr/>
        </p:nvSpPr>
        <p:spPr bwMode="auto">
          <a:xfrm>
            <a:off x="2370682" y="2995176"/>
            <a:ext cx="176074" cy="455248"/>
          </a:xfrm>
          <a:custGeom>
            <a:avLst/>
            <a:gdLst>
              <a:gd name="T0" fmla="*/ 8 w 171"/>
              <a:gd name="T1" fmla="*/ 518 h 518"/>
              <a:gd name="T2" fmla="*/ 171 w 171"/>
              <a:gd name="T3" fmla="*/ 3 h 518"/>
              <a:gd name="T4" fmla="*/ 163 w 171"/>
              <a:gd name="T5" fmla="*/ 0 h 518"/>
              <a:gd name="T6" fmla="*/ 0 w 171"/>
              <a:gd name="T7" fmla="*/ 515 h 518"/>
              <a:gd name="T8" fmla="*/ 8 w 171"/>
              <a:gd name="T9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518">
                <a:moveTo>
                  <a:pt x="8" y="518"/>
                </a:moveTo>
                <a:lnTo>
                  <a:pt x="171" y="3"/>
                </a:lnTo>
                <a:lnTo>
                  <a:pt x="163" y="0"/>
                </a:lnTo>
                <a:lnTo>
                  <a:pt x="0" y="515"/>
                </a:lnTo>
                <a:lnTo>
                  <a:pt x="8" y="51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4" name="Picture 3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016" y="2718336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Picture 3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888" y="3448666"/>
            <a:ext cx="390248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Picture 3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00846" y="3447787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" name="Picture 3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40519" y="3447787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" name="Picture 3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79161" y="3447787"/>
            <a:ext cx="391277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Picture 3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88186" y="2718337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Rounded Rectangle 329"/>
          <p:cNvSpPr/>
          <p:nvPr/>
        </p:nvSpPr>
        <p:spPr>
          <a:xfrm>
            <a:off x="4567777" y="2081531"/>
            <a:ext cx="4004373" cy="1608977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302026" y="2093777"/>
            <a:ext cx="643117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39393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Site 1</a:t>
            </a:r>
            <a:endParaRPr lang="en-US" sz="1400" dirty="0">
              <a:solidFill>
                <a:srgbClr val="39393B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900447" y="2068663"/>
            <a:ext cx="643117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39393B"/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Site 2</a:t>
            </a:r>
            <a:endParaRPr lang="en-US" sz="1400" dirty="0">
              <a:solidFill>
                <a:srgbClr val="39393B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178673" y="2198046"/>
            <a:ext cx="824200" cy="338706"/>
            <a:chOff x="-196768" y="7031906"/>
            <a:chExt cx="896169" cy="338706"/>
          </a:xfrm>
        </p:grpSpPr>
        <p:sp>
          <p:nvSpPr>
            <p:cNvPr id="335" name="Rounded Rectangle 334"/>
            <p:cNvSpPr/>
            <p:nvPr/>
          </p:nvSpPr>
          <p:spPr>
            <a:xfrm>
              <a:off x="-181661" y="7031906"/>
              <a:ext cx="881062" cy="338706"/>
            </a:xfrm>
            <a:prstGeom prst="roundRect">
              <a:avLst/>
            </a:prstGeom>
            <a:solidFill>
              <a:srgbClr val="3CBBB9">
                <a:lumMod val="40000"/>
                <a:lumOff val="60000"/>
                <a:alpha val="32000"/>
              </a:srgbClr>
            </a:solidFill>
            <a:ln w="12700" cap="flat" cmpd="sng" algn="ctr">
              <a:solidFill>
                <a:srgbClr val="33828D"/>
              </a:solidFill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6" tIns="45718" rIns="91436" bIns="45718" rtlCol="0" anchor="ctr"/>
            <a:lstStyle/>
            <a:p>
              <a:pPr algn="ctr" defTabSz="9143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0" dirty="0" smtClean="0">
                <a:solidFill>
                  <a:srgbClr val="FFFFFF"/>
                </a:solidFill>
                <a:latin typeface="CiscoSansTT Light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768" y="7055312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404" y="2221452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307" y="2229375"/>
            <a:ext cx="383360" cy="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9" name="Group 338"/>
          <p:cNvGrpSpPr/>
          <p:nvPr/>
        </p:nvGrpSpPr>
        <p:grpSpPr>
          <a:xfrm>
            <a:off x="4704537" y="2198046"/>
            <a:ext cx="824200" cy="338706"/>
            <a:chOff x="2397373" y="2905424"/>
            <a:chExt cx="824200" cy="338706"/>
          </a:xfrm>
        </p:grpSpPr>
        <p:grpSp>
          <p:nvGrpSpPr>
            <p:cNvPr id="340" name="Group 33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343" name="Rounded Rectangle 34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3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34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5" name="Picture 34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65932" y="3448667"/>
            <a:ext cx="472622" cy="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" name="Picture 3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07244" y="3448667"/>
            <a:ext cx="391277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" name="Freeform 346"/>
          <p:cNvSpPr>
            <a:spLocks/>
          </p:cNvSpPr>
          <p:nvPr/>
        </p:nvSpPr>
        <p:spPr bwMode="auto">
          <a:xfrm>
            <a:off x="5876596" y="3003966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" name="Freeform 347"/>
          <p:cNvSpPr>
            <a:spLocks/>
          </p:cNvSpPr>
          <p:nvPr/>
        </p:nvSpPr>
        <p:spPr bwMode="auto">
          <a:xfrm>
            <a:off x="5876596" y="3003966"/>
            <a:ext cx="348031" cy="446459"/>
          </a:xfrm>
          <a:custGeom>
            <a:avLst/>
            <a:gdLst>
              <a:gd name="T0" fmla="*/ 0 w 338"/>
              <a:gd name="T1" fmla="*/ 508 h 508"/>
              <a:gd name="T2" fmla="*/ 338 w 338"/>
              <a:gd name="T3" fmla="*/ 0 h 508"/>
              <a:gd name="T4" fmla="*/ 0 w 338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508">
                <a:moveTo>
                  <a:pt x="0" y="508"/>
                </a:moveTo>
                <a:lnTo>
                  <a:pt x="338" y="0"/>
                </a:lnTo>
                <a:lnTo>
                  <a:pt x="0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9" name="Freeform 348"/>
          <p:cNvSpPr>
            <a:spLocks/>
          </p:cNvSpPr>
          <p:nvPr/>
        </p:nvSpPr>
        <p:spPr bwMode="auto">
          <a:xfrm>
            <a:off x="5874536" y="3002208"/>
            <a:ext cx="354209" cy="449974"/>
          </a:xfrm>
          <a:custGeom>
            <a:avLst/>
            <a:gdLst>
              <a:gd name="T0" fmla="*/ 7 w 344"/>
              <a:gd name="T1" fmla="*/ 512 h 512"/>
              <a:gd name="T2" fmla="*/ 344 w 344"/>
              <a:gd name="T3" fmla="*/ 4 h 512"/>
              <a:gd name="T4" fmla="*/ 337 w 344"/>
              <a:gd name="T5" fmla="*/ 0 h 512"/>
              <a:gd name="T6" fmla="*/ 0 w 344"/>
              <a:gd name="T7" fmla="*/ 507 h 512"/>
              <a:gd name="T8" fmla="*/ 7 w 344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512">
                <a:moveTo>
                  <a:pt x="7" y="512"/>
                </a:moveTo>
                <a:lnTo>
                  <a:pt x="344" y="4"/>
                </a:lnTo>
                <a:lnTo>
                  <a:pt x="337" y="0"/>
                </a:lnTo>
                <a:lnTo>
                  <a:pt x="0" y="507"/>
                </a:lnTo>
                <a:lnTo>
                  <a:pt x="7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Freeform 349"/>
          <p:cNvSpPr>
            <a:spLocks/>
          </p:cNvSpPr>
          <p:nvPr/>
        </p:nvSpPr>
        <p:spPr bwMode="auto">
          <a:xfrm>
            <a:off x="5876596" y="3002208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" name="Freeform 350"/>
          <p:cNvSpPr>
            <a:spLocks/>
          </p:cNvSpPr>
          <p:nvPr/>
        </p:nvSpPr>
        <p:spPr bwMode="auto">
          <a:xfrm>
            <a:off x="5876596" y="3002208"/>
            <a:ext cx="868017" cy="448217"/>
          </a:xfrm>
          <a:custGeom>
            <a:avLst/>
            <a:gdLst>
              <a:gd name="T0" fmla="*/ 0 w 843"/>
              <a:gd name="T1" fmla="*/ 510 h 510"/>
              <a:gd name="T2" fmla="*/ 843 w 843"/>
              <a:gd name="T3" fmla="*/ 0 h 510"/>
              <a:gd name="T4" fmla="*/ 0 w 843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3" h="510">
                <a:moveTo>
                  <a:pt x="0" y="510"/>
                </a:moveTo>
                <a:lnTo>
                  <a:pt x="843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5874536" y="2997814"/>
            <a:ext cx="870077" cy="456127"/>
          </a:xfrm>
          <a:custGeom>
            <a:avLst/>
            <a:gdLst>
              <a:gd name="T0" fmla="*/ 4 w 845"/>
              <a:gd name="T1" fmla="*/ 519 h 519"/>
              <a:gd name="T2" fmla="*/ 845 w 845"/>
              <a:gd name="T3" fmla="*/ 7 h 519"/>
              <a:gd name="T4" fmla="*/ 843 w 845"/>
              <a:gd name="T5" fmla="*/ 0 h 519"/>
              <a:gd name="T6" fmla="*/ 0 w 845"/>
              <a:gd name="T7" fmla="*/ 512 h 519"/>
              <a:gd name="T8" fmla="*/ 4 w 845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519">
                <a:moveTo>
                  <a:pt x="4" y="519"/>
                </a:moveTo>
                <a:lnTo>
                  <a:pt x="845" y="7"/>
                </a:lnTo>
                <a:lnTo>
                  <a:pt x="843" y="0"/>
                </a:lnTo>
                <a:lnTo>
                  <a:pt x="0" y="512"/>
                </a:lnTo>
                <a:lnTo>
                  <a:pt x="4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3" name="Freeform 352"/>
          <p:cNvSpPr>
            <a:spLocks/>
          </p:cNvSpPr>
          <p:nvPr/>
        </p:nvSpPr>
        <p:spPr bwMode="auto">
          <a:xfrm>
            <a:off x="5876596" y="3002208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5876596" y="3002208"/>
            <a:ext cx="1386975" cy="448217"/>
          </a:xfrm>
          <a:custGeom>
            <a:avLst/>
            <a:gdLst>
              <a:gd name="T0" fmla="*/ 0 w 1347"/>
              <a:gd name="T1" fmla="*/ 510 h 510"/>
              <a:gd name="T2" fmla="*/ 1347 w 1347"/>
              <a:gd name="T3" fmla="*/ 0 h 510"/>
              <a:gd name="T4" fmla="*/ 0 w 1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7" h="510">
                <a:moveTo>
                  <a:pt x="0" y="510"/>
                </a:moveTo>
                <a:lnTo>
                  <a:pt x="1347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5" name="Freeform 354"/>
          <p:cNvSpPr>
            <a:spLocks/>
          </p:cNvSpPr>
          <p:nvPr/>
        </p:nvSpPr>
        <p:spPr bwMode="auto">
          <a:xfrm>
            <a:off x="5876596" y="2997814"/>
            <a:ext cx="1386975" cy="456127"/>
          </a:xfrm>
          <a:custGeom>
            <a:avLst/>
            <a:gdLst>
              <a:gd name="T0" fmla="*/ 2 w 1347"/>
              <a:gd name="T1" fmla="*/ 519 h 519"/>
              <a:gd name="T2" fmla="*/ 1347 w 1347"/>
              <a:gd name="T3" fmla="*/ 9 h 519"/>
              <a:gd name="T4" fmla="*/ 1344 w 1347"/>
              <a:gd name="T5" fmla="*/ 0 h 519"/>
              <a:gd name="T6" fmla="*/ 0 w 1347"/>
              <a:gd name="T7" fmla="*/ 510 h 519"/>
              <a:gd name="T8" fmla="*/ 2 w 1347"/>
              <a:gd name="T9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519">
                <a:moveTo>
                  <a:pt x="2" y="519"/>
                </a:moveTo>
                <a:lnTo>
                  <a:pt x="1347" y="9"/>
                </a:lnTo>
                <a:lnTo>
                  <a:pt x="1344" y="0"/>
                </a:lnTo>
                <a:lnTo>
                  <a:pt x="0" y="510"/>
                </a:lnTo>
                <a:lnTo>
                  <a:pt x="2" y="519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Freeform 355"/>
          <p:cNvSpPr>
            <a:spLocks/>
          </p:cNvSpPr>
          <p:nvPr/>
        </p:nvSpPr>
        <p:spPr bwMode="auto">
          <a:xfrm>
            <a:off x="5876596" y="2997814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7" name="Freeform 356"/>
          <p:cNvSpPr>
            <a:spLocks/>
          </p:cNvSpPr>
          <p:nvPr/>
        </p:nvSpPr>
        <p:spPr bwMode="auto">
          <a:xfrm>
            <a:off x="5876596" y="2997814"/>
            <a:ext cx="1914170" cy="452611"/>
          </a:xfrm>
          <a:custGeom>
            <a:avLst/>
            <a:gdLst>
              <a:gd name="T0" fmla="*/ 0 w 1859"/>
              <a:gd name="T1" fmla="*/ 515 h 515"/>
              <a:gd name="T2" fmla="*/ 1859 w 1859"/>
              <a:gd name="T3" fmla="*/ 0 h 515"/>
              <a:gd name="T4" fmla="*/ 0 w 1859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9" h="515">
                <a:moveTo>
                  <a:pt x="0" y="515"/>
                </a:moveTo>
                <a:lnTo>
                  <a:pt x="1859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Freeform 357"/>
          <p:cNvSpPr>
            <a:spLocks/>
          </p:cNvSpPr>
          <p:nvPr/>
        </p:nvSpPr>
        <p:spPr bwMode="auto">
          <a:xfrm>
            <a:off x="5876596" y="2993420"/>
            <a:ext cx="1914170" cy="460521"/>
          </a:xfrm>
          <a:custGeom>
            <a:avLst/>
            <a:gdLst>
              <a:gd name="T0" fmla="*/ 2 w 1859"/>
              <a:gd name="T1" fmla="*/ 524 h 524"/>
              <a:gd name="T2" fmla="*/ 1859 w 1859"/>
              <a:gd name="T3" fmla="*/ 7 h 524"/>
              <a:gd name="T4" fmla="*/ 1857 w 1859"/>
              <a:gd name="T5" fmla="*/ 0 h 524"/>
              <a:gd name="T6" fmla="*/ 0 w 1859"/>
              <a:gd name="T7" fmla="*/ 515 h 524"/>
              <a:gd name="T8" fmla="*/ 2 w 1859"/>
              <a:gd name="T9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9" h="524">
                <a:moveTo>
                  <a:pt x="2" y="524"/>
                </a:moveTo>
                <a:lnTo>
                  <a:pt x="1859" y="7"/>
                </a:lnTo>
                <a:lnTo>
                  <a:pt x="1857" y="0"/>
                </a:lnTo>
                <a:lnTo>
                  <a:pt x="0" y="515"/>
                </a:lnTo>
                <a:lnTo>
                  <a:pt x="2" y="524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Freeform 358"/>
          <p:cNvSpPr>
            <a:spLocks/>
          </p:cNvSpPr>
          <p:nvPr/>
        </p:nvSpPr>
        <p:spPr bwMode="auto">
          <a:xfrm>
            <a:off x="6224627" y="3003966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Freeform 359"/>
          <p:cNvSpPr>
            <a:spLocks/>
          </p:cNvSpPr>
          <p:nvPr/>
        </p:nvSpPr>
        <p:spPr bwMode="auto">
          <a:xfrm>
            <a:off x="6224627" y="3003966"/>
            <a:ext cx="77226" cy="443823"/>
          </a:xfrm>
          <a:custGeom>
            <a:avLst/>
            <a:gdLst>
              <a:gd name="T0" fmla="*/ 75 w 75"/>
              <a:gd name="T1" fmla="*/ 505 h 505"/>
              <a:gd name="T2" fmla="*/ 0 w 75"/>
              <a:gd name="T3" fmla="*/ 0 h 505"/>
              <a:gd name="T4" fmla="*/ 75 w 75"/>
              <a:gd name="T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5">
                <a:moveTo>
                  <a:pt x="75" y="505"/>
                </a:moveTo>
                <a:lnTo>
                  <a:pt x="0" y="0"/>
                </a:lnTo>
                <a:lnTo>
                  <a:pt x="75" y="50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Freeform 360"/>
          <p:cNvSpPr>
            <a:spLocks/>
          </p:cNvSpPr>
          <p:nvPr/>
        </p:nvSpPr>
        <p:spPr bwMode="auto">
          <a:xfrm>
            <a:off x="6219479" y="3003966"/>
            <a:ext cx="87522" cy="446459"/>
          </a:xfrm>
          <a:custGeom>
            <a:avLst/>
            <a:gdLst>
              <a:gd name="T0" fmla="*/ 85 w 85"/>
              <a:gd name="T1" fmla="*/ 505 h 508"/>
              <a:gd name="T2" fmla="*/ 9 w 85"/>
              <a:gd name="T3" fmla="*/ 0 h 508"/>
              <a:gd name="T4" fmla="*/ 0 w 85"/>
              <a:gd name="T5" fmla="*/ 2 h 508"/>
              <a:gd name="T6" fmla="*/ 78 w 85"/>
              <a:gd name="T7" fmla="*/ 508 h 508"/>
              <a:gd name="T8" fmla="*/ 85 w 85"/>
              <a:gd name="T9" fmla="*/ 50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508">
                <a:moveTo>
                  <a:pt x="85" y="505"/>
                </a:moveTo>
                <a:lnTo>
                  <a:pt x="9" y="0"/>
                </a:lnTo>
                <a:lnTo>
                  <a:pt x="0" y="2"/>
                </a:lnTo>
                <a:lnTo>
                  <a:pt x="78" y="508"/>
                </a:lnTo>
                <a:lnTo>
                  <a:pt x="85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2" name="Freeform 361"/>
          <p:cNvSpPr>
            <a:spLocks/>
          </p:cNvSpPr>
          <p:nvPr/>
        </p:nvSpPr>
        <p:spPr bwMode="auto">
          <a:xfrm>
            <a:off x="6301853" y="3002208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Freeform 362"/>
          <p:cNvSpPr>
            <a:spLocks/>
          </p:cNvSpPr>
          <p:nvPr/>
        </p:nvSpPr>
        <p:spPr bwMode="auto">
          <a:xfrm>
            <a:off x="6301853" y="3002208"/>
            <a:ext cx="442761" cy="445581"/>
          </a:xfrm>
          <a:custGeom>
            <a:avLst/>
            <a:gdLst>
              <a:gd name="T0" fmla="*/ 0 w 430"/>
              <a:gd name="T1" fmla="*/ 507 h 507"/>
              <a:gd name="T2" fmla="*/ 430 w 430"/>
              <a:gd name="T3" fmla="*/ 0 h 507"/>
              <a:gd name="T4" fmla="*/ 0 w 430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" h="507">
                <a:moveTo>
                  <a:pt x="0" y="507"/>
                </a:moveTo>
                <a:lnTo>
                  <a:pt x="430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4" name="Freeform 363"/>
          <p:cNvSpPr>
            <a:spLocks/>
          </p:cNvSpPr>
          <p:nvPr/>
        </p:nvSpPr>
        <p:spPr bwMode="auto">
          <a:xfrm>
            <a:off x="6299793" y="2999571"/>
            <a:ext cx="447909" cy="450854"/>
          </a:xfrm>
          <a:custGeom>
            <a:avLst/>
            <a:gdLst>
              <a:gd name="T0" fmla="*/ 7 w 435"/>
              <a:gd name="T1" fmla="*/ 513 h 513"/>
              <a:gd name="T2" fmla="*/ 435 w 435"/>
              <a:gd name="T3" fmla="*/ 5 h 513"/>
              <a:gd name="T4" fmla="*/ 428 w 435"/>
              <a:gd name="T5" fmla="*/ 0 h 513"/>
              <a:gd name="T6" fmla="*/ 0 w 435"/>
              <a:gd name="T7" fmla="*/ 508 h 513"/>
              <a:gd name="T8" fmla="*/ 7 w 435"/>
              <a:gd name="T9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13">
                <a:moveTo>
                  <a:pt x="7" y="513"/>
                </a:moveTo>
                <a:lnTo>
                  <a:pt x="435" y="5"/>
                </a:lnTo>
                <a:lnTo>
                  <a:pt x="428" y="0"/>
                </a:lnTo>
                <a:lnTo>
                  <a:pt x="0" y="508"/>
                </a:lnTo>
                <a:lnTo>
                  <a:pt x="7" y="513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Freeform 364"/>
          <p:cNvSpPr>
            <a:spLocks/>
          </p:cNvSpPr>
          <p:nvPr/>
        </p:nvSpPr>
        <p:spPr bwMode="auto">
          <a:xfrm>
            <a:off x="6301853" y="3002208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Freeform 365"/>
          <p:cNvSpPr>
            <a:spLocks/>
          </p:cNvSpPr>
          <p:nvPr/>
        </p:nvSpPr>
        <p:spPr bwMode="auto">
          <a:xfrm>
            <a:off x="6301853" y="3002208"/>
            <a:ext cx="961719" cy="445581"/>
          </a:xfrm>
          <a:custGeom>
            <a:avLst/>
            <a:gdLst>
              <a:gd name="T0" fmla="*/ 0 w 934"/>
              <a:gd name="T1" fmla="*/ 507 h 507"/>
              <a:gd name="T2" fmla="*/ 934 w 934"/>
              <a:gd name="T3" fmla="*/ 0 h 507"/>
              <a:gd name="T4" fmla="*/ 0 w 934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507">
                <a:moveTo>
                  <a:pt x="0" y="507"/>
                </a:moveTo>
                <a:lnTo>
                  <a:pt x="934" y="0"/>
                </a:lnTo>
                <a:lnTo>
                  <a:pt x="0" y="507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Freeform 366"/>
          <p:cNvSpPr>
            <a:spLocks/>
          </p:cNvSpPr>
          <p:nvPr/>
        </p:nvSpPr>
        <p:spPr bwMode="auto">
          <a:xfrm>
            <a:off x="6299793" y="2997814"/>
            <a:ext cx="965837" cy="454369"/>
          </a:xfrm>
          <a:custGeom>
            <a:avLst/>
            <a:gdLst>
              <a:gd name="T0" fmla="*/ 5 w 938"/>
              <a:gd name="T1" fmla="*/ 517 h 517"/>
              <a:gd name="T2" fmla="*/ 938 w 938"/>
              <a:gd name="T3" fmla="*/ 7 h 517"/>
              <a:gd name="T4" fmla="*/ 933 w 938"/>
              <a:gd name="T5" fmla="*/ 0 h 517"/>
              <a:gd name="T6" fmla="*/ 0 w 938"/>
              <a:gd name="T7" fmla="*/ 510 h 517"/>
              <a:gd name="T8" fmla="*/ 5 w 938"/>
              <a:gd name="T9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8" h="517">
                <a:moveTo>
                  <a:pt x="5" y="517"/>
                </a:moveTo>
                <a:lnTo>
                  <a:pt x="938" y="7"/>
                </a:lnTo>
                <a:lnTo>
                  <a:pt x="933" y="0"/>
                </a:lnTo>
                <a:lnTo>
                  <a:pt x="0" y="510"/>
                </a:lnTo>
                <a:lnTo>
                  <a:pt x="5" y="51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Freeform 367"/>
          <p:cNvSpPr>
            <a:spLocks/>
          </p:cNvSpPr>
          <p:nvPr/>
        </p:nvSpPr>
        <p:spPr bwMode="auto">
          <a:xfrm>
            <a:off x="6301853" y="2997814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Freeform 368"/>
          <p:cNvSpPr>
            <a:spLocks/>
          </p:cNvSpPr>
          <p:nvPr/>
        </p:nvSpPr>
        <p:spPr bwMode="auto">
          <a:xfrm>
            <a:off x="6301853" y="2997814"/>
            <a:ext cx="1488913" cy="449974"/>
          </a:xfrm>
          <a:custGeom>
            <a:avLst/>
            <a:gdLst>
              <a:gd name="T0" fmla="*/ 0 w 1446"/>
              <a:gd name="T1" fmla="*/ 512 h 512"/>
              <a:gd name="T2" fmla="*/ 1446 w 1446"/>
              <a:gd name="T3" fmla="*/ 0 h 512"/>
              <a:gd name="T4" fmla="*/ 0 w 1446"/>
              <a:gd name="T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6" h="512">
                <a:moveTo>
                  <a:pt x="0" y="512"/>
                </a:moveTo>
                <a:lnTo>
                  <a:pt x="1446" y="0"/>
                </a:lnTo>
                <a:lnTo>
                  <a:pt x="0" y="512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Freeform 369"/>
          <p:cNvSpPr>
            <a:spLocks/>
          </p:cNvSpPr>
          <p:nvPr/>
        </p:nvSpPr>
        <p:spPr bwMode="auto">
          <a:xfrm>
            <a:off x="6301853" y="2993420"/>
            <a:ext cx="1488913" cy="458763"/>
          </a:xfrm>
          <a:custGeom>
            <a:avLst/>
            <a:gdLst>
              <a:gd name="T0" fmla="*/ 3 w 1446"/>
              <a:gd name="T1" fmla="*/ 522 h 522"/>
              <a:gd name="T2" fmla="*/ 1446 w 1446"/>
              <a:gd name="T3" fmla="*/ 7 h 522"/>
              <a:gd name="T4" fmla="*/ 1444 w 1446"/>
              <a:gd name="T5" fmla="*/ 0 h 522"/>
              <a:gd name="T6" fmla="*/ 0 w 1446"/>
              <a:gd name="T7" fmla="*/ 515 h 522"/>
              <a:gd name="T8" fmla="*/ 3 w 144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522">
                <a:moveTo>
                  <a:pt x="3" y="522"/>
                </a:moveTo>
                <a:lnTo>
                  <a:pt x="1446" y="7"/>
                </a:lnTo>
                <a:lnTo>
                  <a:pt x="1444" y="0"/>
                </a:lnTo>
                <a:lnTo>
                  <a:pt x="0" y="515"/>
                </a:lnTo>
                <a:lnTo>
                  <a:pt x="3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Freeform 370"/>
          <p:cNvSpPr>
            <a:spLocks/>
          </p:cNvSpPr>
          <p:nvPr/>
        </p:nvSpPr>
        <p:spPr bwMode="auto">
          <a:xfrm>
            <a:off x="6224627" y="3003966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Freeform 371"/>
          <p:cNvSpPr>
            <a:spLocks/>
          </p:cNvSpPr>
          <p:nvPr/>
        </p:nvSpPr>
        <p:spPr bwMode="auto">
          <a:xfrm>
            <a:off x="6224627" y="3003966"/>
            <a:ext cx="519987" cy="446459"/>
          </a:xfrm>
          <a:custGeom>
            <a:avLst/>
            <a:gdLst>
              <a:gd name="T0" fmla="*/ 505 w 505"/>
              <a:gd name="T1" fmla="*/ 508 h 508"/>
              <a:gd name="T2" fmla="*/ 0 w 505"/>
              <a:gd name="T3" fmla="*/ 0 h 508"/>
              <a:gd name="T4" fmla="*/ 505 w 505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5" h="508">
                <a:moveTo>
                  <a:pt x="505" y="508"/>
                </a:moveTo>
                <a:lnTo>
                  <a:pt x="0" y="0"/>
                </a:lnTo>
                <a:lnTo>
                  <a:pt x="505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Freeform 372"/>
          <p:cNvSpPr>
            <a:spLocks/>
          </p:cNvSpPr>
          <p:nvPr/>
        </p:nvSpPr>
        <p:spPr bwMode="auto">
          <a:xfrm>
            <a:off x="6221538" y="3002208"/>
            <a:ext cx="526165" cy="449974"/>
          </a:xfrm>
          <a:custGeom>
            <a:avLst/>
            <a:gdLst>
              <a:gd name="T0" fmla="*/ 511 w 511"/>
              <a:gd name="T1" fmla="*/ 505 h 512"/>
              <a:gd name="T2" fmla="*/ 5 w 511"/>
              <a:gd name="T3" fmla="*/ 0 h 512"/>
              <a:gd name="T4" fmla="*/ 0 w 511"/>
              <a:gd name="T5" fmla="*/ 7 h 512"/>
              <a:gd name="T6" fmla="*/ 504 w 511"/>
              <a:gd name="T7" fmla="*/ 512 h 512"/>
              <a:gd name="T8" fmla="*/ 511 w 511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512">
                <a:moveTo>
                  <a:pt x="511" y="505"/>
                </a:moveTo>
                <a:lnTo>
                  <a:pt x="5" y="0"/>
                </a:lnTo>
                <a:lnTo>
                  <a:pt x="0" y="7"/>
                </a:lnTo>
                <a:lnTo>
                  <a:pt x="504" y="512"/>
                </a:lnTo>
                <a:lnTo>
                  <a:pt x="511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Freeform 373"/>
          <p:cNvSpPr>
            <a:spLocks/>
          </p:cNvSpPr>
          <p:nvPr/>
        </p:nvSpPr>
        <p:spPr bwMode="auto">
          <a:xfrm>
            <a:off x="6744614" y="3002208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Freeform 374"/>
          <p:cNvSpPr>
            <a:spLocks/>
          </p:cNvSpPr>
          <p:nvPr/>
        </p:nvSpPr>
        <p:spPr bwMode="auto">
          <a:xfrm>
            <a:off x="6744614" y="3002208"/>
            <a:ext cx="0" cy="448217"/>
          </a:xfrm>
          <a:custGeom>
            <a:avLst/>
            <a:gdLst>
              <a:gd name="T0" fmla="*/ 510 h 510"/>
              <a:gd name="T1" fmla="*/ 0 h 510"/>
              <a:gd name="T2" fmla="*/ 510 h 5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0">
                <a:moveTo>
                  <a:pt x="0" y="510"/>
                </a:moveTo>
                <a:lnTo>
                  <a:pt x="0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Rectangle 375"/>
          <p:cNvSpPr>
            <a:spLocks noChangeArrowheads="1"/>
          </p:cNvSpPr>
          <p:nvPr/>
        </p:nvSpPr>
        <p:spPr bwMode="auto">
          <a:xfrm>
            <a:off x="6740495" y="3002208"/>
            <a:ext cx="7207" cy="448217"/>
          </a:xfrm>
          <a:prstGeom prst="rect">
            <a:avLst/>
          </a:pr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Freeform 376"/>
          <p:cNvSpPr>
            <a:spLocks/>
          </p:cNvSpPr>
          <p:nvPr/>
        </p:nvSpPr>
        <p:spPr bwMode="auto">
          <a:xfrm>
            <a:off x="6744614" y="3002208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Freeform 377"/>
          <p:cNvSpPr>
            <a:spLocks/>
          </p:cNvSpPr>
          <p:nvPr/>
        </p:nvSpPr>
        <p:spPr bwMode="auto">
          <a:xfrm>
            <a:off x="6744614" y="3002208"/>
            <a:ext cx="438642" cy="448217"/>
          </a:xfrm>
          <a:custGeom>
            <a:avLst/>
            <a:gdLst>
              <a:gd name="T0" fmla="*/ 426 w 426"/>
              <a:gd name="T1" fmla="*/ 510 h 510"/>
              <a:gd name="T2" fmla="*/ 0 w 426"/>
              <a:gd name="T3" fmla="*/ 0 h 510"/>
              <a:gd name="T4" fmla="*/ 426 w 426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510">
                <a:moveTo>
                  <a:pt x="426" y="510"/>
                </a:moveTo>
                <a:lnTo>
                  <a:pt x="0" y="0"/>
                </a:lnTo>
                <a:lnTo>
                  <a:pt x="426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Freeform 378"/>
          <p:cNvSpPr>
            <a:spLocks/>
          </p:cNvSpPr>
          <p:nvPr/>
        </p:nvSpPr>
        <p:spPr bwMode="auto">
          <a:xfrm>
            <a:off x="6740495" y="2999571"/>
            <a:ext cx="444821" cy="452611"/>
          </a:xfrm>
          <a:custGeom>
            <a:avLst/>
            <a:gdLst>
              <a:gd name="T0" fmla="*/ 432 w 432"/>
              <a:gd name="T1" fmla="*/ 510 h 515"/>
              <a:gd name="T2" fmla="*/ 7 w 432"/>
              <a:gd name="T3" fmla="*/ 0 h 515"/>
              <a:gd name="T4" fmla="*/ 0 w 432"/>
              <a:gd name="T5" fmla="*/ 5 h 515"/>
              <a:gd name="T6" fmla="*/ 427 w 432"/>
              <a:gd name="T7" fmla="*/ 515 h 515"/>
              <a:gd name="T8" fmla="*/ 432 w 432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515">
                <a:moveTo>
                  <a:pt x="432" y="510"/>
                </a:moveTo>
                <a:lnTo>
                  <a:pt x="7" y="0"/>
                </a:lnTo>
                <a:lnTo>
                  <a:pt x="0" y="5"/>
                </a:lnTo>
                <a:lnTo>
                  <a:pt x="427" y="515"/>
                </a:lnTo>
                <a:lnTo>
                  <a:pt x="432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0" name="Freeform 379"/>
          <p:cNvSpPr>
            <a:spLocks/>
          </p:cNvSpPr>
          <p:nvPr/>
        </p:nvSpPr>
        <p:spPr bwMode="auto">
          <a:xfrm>
            <a:off x="6744614" y="3002208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Freeform 380"/>
          <p:cNvSpPr>
            <a:spLocks/>
          </p:cNvSpPr>
          <p:nvPr/>
        </p:nvSpPr>
        <p:spPr bwMode="auto">
          <a:xfrm>
            <a:off x="6744614" y="3002208"/>
            <a:ext cx="876255" cy="448217"/>
          </a:xfrm>
          <a:custGeom>
            <a:avLst/>
            <a:gdLst>
              <a:gd name="T0" fmla="*/ 851 w 851"/>
              <a:gd name="T1" fmla="*/ 510 h 510"/>
              <a:gd name="T2" fmla="*/ 0 w 851"/>
              <a:gd name="T3" fmla="*/ 0 h 510"/>
              <a:gd name="T4" fmla="*/ 851 w 851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1" h="510">
                <a:moveTo>
                  <a:pt x="851" y="510"/>
                </a:moveTo>
                <a:lnTo>
                  <a:pt x="0" y="0"/>
                </a:lnTo>
                <a:lnTo>
                  <a:pt x="851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2" name="Freeform 381"/>
          <p:cNvSpPr>
            <a:spLocks/>
          </p:cNvSpPr>
          <p:nvPr/>
        </p:nvSpPr>
        <p:spPr bwMode="auto">
          <a:xfrm>
            <a:off x="6742555" y="2997814"/>
            <a:ext cx="880374" cy="454369"/>
          </a:xfrm>
          <a:custGeom>
            <a:avLst/>
            <a:gdLst>
              <a:gd name="T0" fmla="*/ 855 w 855"/>
              <a:gd name="T1" fmla="*/ 510 h 517"/>
              <a:gd name="T2" fmla="*/ 2 w 855"/>
              <a:gd name="T3" fmla="*/ 0 h 517"/>
              <a:gd name="T4" fmla="*/ 0 w 855"/>
              <a:gd name="T5" fmla="*/ 7 h 517"/>
              <a:gd name="T6" fmla="*/ 853 w 855"/>
              <a:gd name="T7" fmla="*/ 517 h 517"/>
              <a:gd name="T8" fmla="*/ 855 w 855"/>
              <a:gd name="T9" fmla="*/ 51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517">
                <a:moveTo>
                  <a:pt x="855" y="510"/>
                </a:moveTo>
                <a:lnTo>
                  <a:pt x="2" y="0"/>
                </a:lnTo>
                <a:lnTo>
                  <a:pt x="0" y="7"/>
                </a:lnTo>
                <a:lnTo>
                  <a:pt x="853" y="517"/>
                </a:lnTo>
                <a:lnTo>
                  <a:pt x="85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3" name="Freeform 382"/>
          <p:cNvSpPr>
            <a:spLocks/>
          </p:cNvSpPr>
          <p:nvPr/>
        </p:nvSpPr>
        <p:spPr bwMode="auto">
          <a:xfrm>
            <a:off x="6744614" y="3002208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4" name="Freeform 383"/>
          <p:cNvSpPr>
            <a:spLocks/>
          </p:cNvSpPr>
          <p:nvPr/>
        </p:nvSpPr>
        <p:spPr bwMode="auto">
          <a:xfrm>
            <a:off x="6744614" y="3002208"/>
            <a:ext cx="1358144" cy="448217"/>
          </a:xfrm>
          <a:custGeom>
            <a:avLst/>
            <a:gdLst>
              <a:gd name="T0" fmla="*/ 1319 w 1319"/>
              <a:gd name="T1" fmla="*/ 510 h 510"/>
              <a:gd name="T2" fmla="*/ 0 w 1319"/>
              <a:gd name="T3" fmla="*/ 0 h 510"/>
              <a:gd name="T4" fmla="*/ 1319 w 1319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9" h="510">
                <a:moveTo>
                  <a:pt x="1319" y="510"/>
                </a:moveTo>
                <a:lnTo>
                  <a:pt x="0" y="0"/>
                </a:lnTo>
                <a:lnTo>
                  <a:pt x="1319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Freeform 384"/>
          <p:cNvSpPr>
            <a:spLocks/>
          </p:cNvSpPr>
          <p:nvPr/>
        </p:nvSpPr>
        <p:spPr bwMode="auto">
          <a:xfrm>
            <a:off x="6742555" y="2997814"/>
            <a:ext cx="1362263" cy="456127"/>
          </a:xfrm>
          <a:custGeom>
            <a:avLst/>
            <a:gdLst>
              <a:gd name="T0" fmla="*/ 1323 w 1323"/>
              <a:gd name="T1" fmla="*/ 510 h 519"/>
              <a:gd name="T2" fmla="*/ 2 w 1323"/>
              <a:gd name="T3" fmla="*/ 0 h 519"/>
              <a:gd name="T4" fmla="*/ 0 w 1323"/>
              <a:gd name="T5" fmla="*/ 9 h 519"/>
              <a:gd name="T6" fmla="*/ 1318 w 1323"/>
              <a:gd name="T7" fmla="*/ 519 h 519"/>
              <a:gd name="T8" fmla="*/ 1323 w 1323"/>
              <a:gd name="T9" fmla="*/ 51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3" h="519">
                <a:moveTo>
                  <a:pt x="1323" y="510"/>
                </a:moveTo>
                <a:lnTo>
                  <a:pt x="2" y="0"/>
                </a:lnTo>
                <a:lnTo>
                  <a:pt x="0" y="9"/>
                </a:lnTo>
                <a:lnTo>
                  <a:pt x="1318" y="519"/>
                </a:lnTo>
                <a:lnTo>
                  <a:pt x="1323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6" name="Freeform 385"/>
          <p:cNvSpPr>
            <a:spLocks/>
          </p:cNvSpPr>
          <p:nvPr/>
        </p:nvSpPr>
        <p:spPr bwMode="auto">
          <a:xfrm>
            <a:off x="6224627" y="3003966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7" name="Freeform 386"/>
          <p:cNvSpPr>
            <a:spLocks/>
          </p:cNvSpPr>
          <p:nvPr/>
        </p:nvSpPr>
        <p:spPr bwMode="auto">
          <a:xfrm>
            <a:off x="6224627" y="3003966"/>
            <a:ext cx="958629" cy="446459"/>
          </a:xfrm>
          <a:custGeom>
            <a:avLst/>
            <a:gdLst>
              <a:gd name="T0" fmla="*/ 931 w 931"/>
              <a:gd name="T1" fmla="*/ 508 h 508"/>
              <a:gd name="T2" fmla="*/ 0 w 931"/>
              <a:gd name="T3" fmla="*/ 0 h 508"/>
              <a:gd name="T4" fmla="*/ 931 w 931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1" h="508">
                <a:moveTo>
                  <a:pt x="931" y="508"/>
                </a:moveTo>
                <a:lnTo>
                  <a:pt x="0" y="0"/>
                </a:lnTo>
                <a:lnTo>
                  <a:pt x="931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8" name="Freeform 387"/>
          <p:cNvSpPr>
            <a:spLocks/>
          </p:cNvSpPr>
          <p:nvPr/>
        </p:nvSpPr>
        <p:spPr bwMode="auto">
          <a:xfrm>
            <a:off x="6221538" y="3002208"/>
            <a:ext cx="963778" cy="451732"/>
          </a:xfrm>
          <a:custGeom>
            <a:avLst/>
            <a:gdLst>
              <a:gd name="T0" fmla="*/ 936 w 936"/>
              <a:gd name="T1" fmla="*/ 507 h 514"/>
              <a:gd name="T2" fmla="*/ 5 w 936"/>
              <a:gd name="T3" fmla="*/ 0 h 514"/>
              <a:gd name="T4" fmla="*/ 0 w 936"/>
              <a:gd name="T5" fmla="*/ 7 h 514"/>
              <a:gd name="T6" fmla="*/ 931 w 936"/>
              <a:gd name="T7" fmla="*/ 514 h 514"/>
              <a:gd name="T8" fmla="*/ 936 w 936"/>
              <a:gd name="T9" fmla="*/ 5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6" h="514">
                <a:moveTo>
                  <a:pt x="936" y="507"/>
                </a:moveTo>
                <a:lnTo>
                  <a:pt x="5" y="0"/>
                </a:lnTo>
                <a:lnTo>
                  <a:pt x="0" y="7"/>
                </a:lnTo>
                <a:lnTo>
                  <a:pt x="931" y="514"/>
                </a:lnTo>
                <a:lnTo>
                  <a:pt x="936" y="507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9" name="Picture 3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87073" y="2718338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" name="Freeform 389"/>
          <p:cNvSpPr>
            <a:spLocks/>
          </p:cNvSpPr>
          <p:nvPr/>
        </p:nvSpPr>
        <p:spPr bwMode="auto">
          <a:xfrm>
            <a:off x="6744614" y="3002208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1" name="Freeform 390"/>
          <p:cNvSpPr>
            <a:spLocks/>
          </p:cNvSpPr>
          <p:nvPr/>
        </p:nvSpPr>
        <p:spPr bwMode="auto">
          <a:xfrm>
            <a:off x="6744614" y="3002208"/>
            <a:ext cx="518958" cy="448217"/>
          </a:xfrm>
          <a:custGeom>
            <a:avLst/>
            <a:gdLst>
              <a:gd name="T0" fmla="*/ 0 w 504"/>
              <a:gd name="T1" fmla="*/ 510 h 510"/>
              <a:gd name="T2" fmla="*/ 504 w 504"/>
              <a:gd name="T3" fmla="*/ 0 h 510"/>
              <a:gd name="T4" fmla="*/ 0 w 504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510">
                <a:moveTo>
                  <a:pt x="0" y="510"/>
                </a:moveTo>
                <a:lnTo>
                  <a:pt x="504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2" name="Freeform 391"/>
          <p:cNvSpPr>
            <a:spLocks/>
          </p:cNvSpPr>
          <p:nvPr/>
        </p:nvSpPr>
        <p:spPr bwMode="auto">
          <a:xfrm>
            <a:off x="6740495" y="2999571"/>
            <a:ext cx="525135" cy="452611"/>
          </a:xfrm>
          <a:custGeom>
            <a:avLst/>
            <a:gdLst>
              <a:gd name="T0" fmla="*/ 7 w 510"/>
              <a:gd name="T1" fmla="*/ 515 h 515"/>
              <a:gd name="T2" fmla="*/ 510 w 510"/>
              <a:gd name="T3" fmla="*/ 5 h 515"/>
              <a:gd name="T4" fmla="*/ 505 w 510"/>
              <a:gd name="T5" fmla="*/ 0 h 515"/>
              <a:gd name="T6" fmla="*/ 0 w 510"/>
              <a:gd name="T7" fmla="*/ 508 h 515"/>
              <a:gd name="T8" fmla="*/ 7 w 510"/>
              <a:gd name="T9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5">
                <a:moveTo>
                  <a:pt x="7" y="515"/>
                </a:moveTo>
                <a:lnTo>
                  <a:pt x="510" y="5"/>
                </a:lnTo>
                <a:lnTo>
                  <a:pt x="505" y="0"/>
                </a:lnTo>
                <a:lnTo>
                  <a:pt x="0" y="508"/>
                </a:lnTo>
                <a:lnTo>
                  <a:pt x="7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3" name="Freeform 392"/>
          <p:cNvSpPr>
            <a:spLocks/>
          </p:cNvSpPr>
          <p:nvPr/>
        </p:nvSpPr>
        <p:spPr bwMode="auto">
          <a:xfrm>
            <a:off x="6744614" y="2997814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Freeform 393"/>
          <p:cNvSpPr>
            <a:spLocks/>
          </p:cNvSpPr>
          <p:nvPr/>
        </p:nvSpPr>
        <p:spPr bwMode="auto">
          <a:xfrm>
            <a:off x="6744614" y="2997814"/>
            <a:ext cx="1046153" cy="452611"/>
          </a:xfrm>
          <a:custGeom>
            <a:avLst/>
            <a:gdLst>
              <a:gd name="T0" fmla="*/ 0 w 1016"/>
              <a:gd name="T1" fmla="*/ 515 h 515"/>
              <a:gd name="T2" fmla="*/ 1016 w 1016"/>
              <a:gd name="T3" fmla="*/ 0 h 515"/>
              <a:gd name="T4" fmla="*/ 0 w 1016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6" h="515">
                <a:moveTo>
                  <a:pt x="0" y="515"/>
                </a:moveTo>
                <a:lnTo>
                  <a:pt x="1016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Freeform 394"/>
          <p:cNvSpPr>
            <a:spLocks/>
          </p:cNvSpPr>
          <p:nvPr/>
        </p:nvSpPr>
        <p:spPr bwMode="auto">
          <a:xfrm>
            <a:off x="6742555" y="2993420"/>
            <a:ext cx="1048212" cy="458763"/>
          </a:xfrm>
          <a:custGeom>
            <a:avLst/>
            <a:gdLst>
              <a:gd name="T0" fmla="*/ 2 w 1018"/>
              <a:gd name="T1" fmla="*/ 522 h 522"/>
              <a:gd name="T2" fmla="*/ 1018 w 1018"/>
              <a:gd name="T3" fmla="*/ 7 h 522"/>
              <a:gd name="T4" fmla="*/ 1016 w 1018"/>
              <a:gd name="T5" fmla="*/ 0 h 522"/>
              <a:gd name="T6" fmla="*/ 0 w 1018"/>
              <a:gd name="T7" fmla="*/ 515 h 522"/>
              <a:gd name="T8" fmla="*/ 2 w 1018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8" h="522">
                <a:moveTo>
                  <a:pt x="2" y="522"/>
                </a:moveTo>
                <a:lnTo>
                  <a:pt x="1018" y="7"/>
                </a:lnTo>
                <a:lnTo>
                  <a:pt x="1016" y="0"/>
                </a:lnTo>
                <a:lnTo>
                  <a:pt x="0" y="515"/>
                </a:lnTo>
                <a:lnTo>
                  <a:pt x="2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Freeform 395"/>
          <p:cNvSpPr>
            <a:spLocks/>
          </p:cNvSpPr>
          <p:nvPr/>
        </p:nvSpPr>
        <p:spPr bwMode="auto">
          <a:xfrm>
            <a:off x="6224627" y="3003966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Freeform 396"/>
          <p:cNvSpPr>
            <a:spLocks/>
          </p:cNvSpPr>
          <p:nvPr/>
        </p:nvSpPr>
        <p:spPr bwMode="auto">
          <a:xfrm>
            <a:off x="6224627" y="3003966"/>
            <a:ext cx="1396243" cy="446459"/>
          </a:xfrm>
          <a:custGeom>
            <a:avLst/>
            <a:gdLst>
              <a:gd name="T0" fmla="*/ 1356 w 1356"/>
              <a:gd name="T1" fmla="*/ 508 h 508"/>
              <a:gd name="T2" fmla="*/ 0 w 1356"/>
              <a:gd name="T3" fmla="*/ 0 h 508"/>
              <a:gd name="T4" fmla="*/ 1356 w 1356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" h="508">
                <a:moveTo>
                  <a:pt x="1356" y="508"/>
                </a:moveTo>
                <a:lnTo>
                  <a:pt x="0" y="0"/>
                </a:lnTo>
                <a:lnTo>
                  <a:pt x="1356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Freeform 397"/>
          <p:cNvSpPr>
            <a:spLocks/>
          </p:cNvSpPr>
          <p:nvPr/>
        </p:nvSpPr>
        <p:spPr bwMode="auto">
          <a:xfrm>
            <a:off x="6224627" y="3002208"/>
            <a:ext cx="1398302" cy="449974"/>
          </a:xfrm>
          <a:custGeom>
            <a:avLst/>
            <a:gdLst>
              <a:gd name="T0" fmla="*/ 1358 w 1358"/>
              <a:gd name="T1" fmla="*/ 505 h 512"/>
              <a:gd name="T2" fmla="*/ 2 w 1358"/>
              <a:gd name="T3" fmla="*/ 0 h 512"/>
              <a:gd name="T4" fmla="*/ 0 w 1358"/>
              <a:gd name="T5" fmla="*/ 7 h 512"/>
              <a:gd name="T6" fmla="*/ 1356 w 1358"/>
              <a:gd name="T7" fmla="*/ 512 h 512"/>
              <a:gd name="T8" fmla="*/ 1358 w 1358"/>
              <a:gd name="T9" fmla="*/ 5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512">
                <a:moveTo>
                  <a:pt x="1358" y="505"/>
                </a:moveTo>
                <a:lnTo>
                  <a:pt x="2" y="0"/>
                </a:lnTo>
                <a:lnTo>
                  <a:pt x="0" y="7"/>
                </a:lnTo>
                <a:lnTo>
                  <a:pt x="1356" y="512"/>
                </a:lnTo>
                <a:lnTo>
                  <a:pt x="1358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9" name="Freeform 398"/>
          <p:cNvSpPr>
            <a:spLocks/>
          </p:cNvSpPr>
          <p:nvPr/>
        </p:nvSpPr>
        <p:spPr bwMode="auto">
          <a:xfrm>
            <a:off x="7263571" y="3002208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0" name="Freeform 399"/>
          <p:cNvSpPr>
            <a:spLocks/>
          </p:cNvSpPr>
          <p:nvPr/>
        </p:nvSpPr>
        <p:spPr bwMode="auto">
          <a:xfrm>
            <a:off x="7263571" y="3002208"/>
            <a:ext cx="839186" cy="448217"/>
          </a:xfrm>
          <a:custGeom>
            <a:avLst/>
            <a:gdLst>
              <a:gd name="T0" fmla="*/ 815 w 815"/>
              <a:gd name="T1" fmla="*/ 510 h 510"/>
              <a:gd name="T2" fmla="*/ 0 w 815"/>
              <a:gd name="T3" fmla="*/ 0 h 510"/>
              <a:gd name="T4" fmla="*/ 815 w 815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" h="510">
                <a:moveTo>
                  <a:pt x="815" y="510"/>
                </a:moveTo>
                <a:lnTo>
                  <a:pt x="0" y="0"/>
                </a:lnTo>
                <a:lnTo>
                  <a:pt x="815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1" name="Freeform 400"/>
          <p:cNvSpPr>
            <a:spLocks/>
          </p:cNvSpPr>
          <p:nvPr/>
        </p:nvSpPr>
        <p:spPr bwMode="auto">
          <a:xfrm>
            <a:off x="7260482" y="2997814"/>
            <a:ext cx="844335" cy="456127"/>
          </a:xfrm>
          <a:custGeom>
            <a:avLst/>
            <a:gdLst>
              <a:gd name="T0" fmla="*/ 820 w 820"/>
              <a:gd name="T1" fmla="*/ 512 h 519"/>
              <a:gd name="T2" fmla="*/ 5 w 820"/>
              <a:gd name="T3" fmla="*/ 0 h 519"/>
              <a:gd name="T4" fmla="*/ 0 w 820"/>
              <a:gd name="T5" fmla="*/ 7 h 519"/>
              <a:gd name="T6" fmla="*/ 815 w 820"/>
              <a:gd name="T7" fmla="*/ 519 h 519"/>
              <a:gd name="T8" fmla="*/ 820 w 820"/>
              <a:gd name="T9" fmla="*/ 512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19">
                <a:moveTo>
                  <a:pt x="820" y="512"/>
                </a:moveTo>
                <a:lnTo>
                  <a:pt x="5" y="0"/>
                </a:lnTo>
                <a:lnTo>
                  <a:pt x="0" y="7"/>
                </a:lnTo>
                <a:lnTo>
                  <a:pt x="815" y="519"/>
                </a:lnTo>
                <a:lnTo>
                  <a:pt x="820" y="51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2" name="Freeform 401"/>
          <p:cNvSpPr>
            <a:spLocks/>
          </p:cNvSpPr>
          <p:nvPr/>
        </p:nvSpPr>
        <p:spPr bwMode="auto">
          <a:xfrm>
            <a:off x="7790766" y="2997814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3" name="Freeform 402"/>
          <p:cNvSpPr>
            <a:spLocks/>
          </p:cNvSpPr>
          <p:nvPr/>
        </p:nvSpPr>
        <p:spPr bwMode="auto">
          <a:xfrm>
            <a:off x="7790766" y="2997814"/>
            <a:ext cx="311992" cy="452611"/>
          </a:xfrm>
          <a:custGeom>
            <a:avLst/>
            <a:gdLst>
              <a:gd name="T0" fmla="*/ 303 w 303"/>
              <a:gd name="T1" fmla="*/ 515 h 515"/>
              <a:gd name="T2" fmla="*/ 0 w 303"/>
              <a:gd name="T3" fmla="*/ 0 h 515"/>
              <a:gd name="T4" fmla="*/ 303 w 303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515">
                <a:moveTo>
                  <a:pt x="303" y="515"/>
                </a:moveTo>
                <a:lnTo>
                  <a:pt x="0" y="0"/>
                </a:lnTo>
                <a:lnTo>
                  <a:pt x="303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4" name="Freeform 403"/>
          <p:cNvSpPr>
            <a:spLocks/>
          </p:cNvSpPr>
          <p:nvPr/>
        </p:nvSpPr>
        <p:spPr bwMode="auto">
          <a:xfrm>
            <a:off x="7785618" y="2995177"/>
            <a:ext cx="321259" cy="457006"/>
          </a:xfrm>
          <a:custGeom>
            <a:avLst/>
            <a:gdLst>
              <a:gd name="T0" fmla="*/ 312 w 312"/>
              <a:gd name="T1" fmla="*/ 515 h 520"/>
              <a:gd name="T2" fmla="*/ 8 w 312"/>
              <a:gd name="T3" fmla="*/ 0 h 520"/>
              <a:gd name="T4" fmla="*/ 0 w 312"/>
              <a:gd name="T5" fmla="*/ 3 h 520"/>
              <a:gd name="T6" fmla="*/ 305 w 312"/>
              <a:gd name="T7" fmla="*/ 520 h 520"/>
              <a:gd name="T8" fmla="*/ 312 w 312"/>
              <a:gd name="T9" fmla="*/ 515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520">
                <a:moveTo>
                  <a:pt x="312" y="515"/>
                </a:moveTo>
                <a:lnTo>
                  <a:pt x="8" y="0"/>
                </a:lnTo>
                <a:lnTo>
                  <a:pt x="0" y="3"/>
                </a:lnTo>
                <a:lnTo>
                  <a:pt x="305" y="520"/>
                </a:lnTo>
                <a:lnTo>
                  <a:pt x="312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5" name="Freeform 404"/>
          <p:cNvSpPr>
            <a:spLocks/>
          </p:cNvSpPr>
          <p:nvPr/>
        </p:nvSpPr>
        <p:spPr bwMode="auto">
          <a:xfrm>
            <a:off x="6224627" y="3003966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Freeform 405"/>
          <p:cNvSpPr>
            <a:spLocks/>
          </p:cNvSpPr>
          <p:nvPr/>
        </p:nvSpPr>
        <p:spPr bwMode="auto">
          <a:xfrm>
            <a:off x="6224627" y="3003966"/>
            <a:ext cx="1878131" cy="446459"/>
          </a:xfrm>
          <a:custGeom>
            <a:avLst/>
            <a:gdLst>
              <a:gd name="T0" fmla="*/ 1824 w 1824"/>
              <a:gd name="T1" fmla="*/ 508 h 508"/>
              <a:gd name="T2" fmla="*/ 0 w 1824"/>
              <a:gd name="T3" fmla="*/ 0 h 508"/>
              <a:gd name="T4" fmla="*/ 1824 w 1824"/>
              <a:gd name="T5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508">
                <a:moveTo>
                  <a:pt x="1824" y="508"/>
                </a:moveTo>
                <a:lnTo>
                  <a:pt x="0" y="0"/>
                </a:lnTo>
                <a:lnTo>
                  <a:pt x="1824" y="508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Freeform 406"/>
          <p:cNvSpPr>
            <a:spLocks/>
          </p:cNvSpPr>
          <p:nvPr/>
        </p:nvSpPr>
        <p:spPr bwMode="auto">
          <a:xfrm>
            <a:off x="6224627" y="3002208"/>
            <a:ext cx="1880191" cy="451732"/>
          </a:xfrm>
          <a:custGeom>
            <a:avLst/>
            <a:gdLst>
              <a:gd name="T0" fmla="*/ 1826 w 1826"/>
              <a:gd name="T1" fmla="*/ 505 h 514"/>
              <a:gd name="T2" fmla="*/ 2 w 1826"/>
              <a:gd name="T3" fmla="*/ 0 h 514"/>
              <a:gd name="T4" fmla="*/ 0 w 1826"/>
              <a:gd name="T5" fmla="*/ 7 h 514"/>
              <a:gd name="T6" fmla="*/ 1824 w 1826"/>
              <a:gd name="T7" fmla="*/ 514 h 514"/>
              <a:gd name="T8" fmla="*/ 1826 w 1826"/>
              <a:gd name="T9" fmla="*/ 505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6" h="514">
                <a:moveTo>
                  <a:pt x="1826" y="505"/>
                </a:moveTo>
                <a:lnTo>
                  <a:pt x="2" y="0"/>
                </a:lnTo>
                <a:lnTo>
                  <a:pt x="0" y="7"/>
                </a:lnTo>
                <a:lnTo>
                  <a:pt x="1824" y="514"/>
                </a:lnTo>
                <a:lnTo>
                  <a:pt x="1826" y="50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Freeform 407"/>
          <p:cNvSpPr>
            <a:spLocks/>
          </p:cNvSpPr>
          <p:nvPr/>
        </p:nvSpPr>
        <p:spPr bwMode="auto">
          <a:xfrm>
            <a:off x="7183257" y="3002208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" name="Freeform 408"/>
          <p:cNvSpPr>
            <a:spLocks/>
          </p:cNvSpPr>
          <p:nvPr/>
        </p:nvSpPr>
        <p:spPr bwMode="auto">
          <a:xfrm>
            <a:off x="7183257" y="3002208"/>
            <a:ext cx="80314" cy="448217"/>
          </a:xfrm>
          <a:custGeom>
            <a:avLst/>
            <a:gdLst>
              <a:gd name="T0" fmla="*/ 0 w 78"/>
              <a:gd name="T1" fmla="*/ 510 h 510"/>
              <a:gd name="T2" fmla="*/ 78 w 78"/>
              <a:gd name="T3" fmla="*/ 0 h 510"/>
              <a:gd name="T4" fmla="*/ 0 w 78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510">
                <a:moveTo>
                  <a:pt x="0" y="510"/>
                </a:moveTo>
                <a:lnTo>
                  <a:pt x="78" y="0"/>
                </a:lnTo>
                <a:lnTo>
                  <a:pt x="0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" name="Freeform 409"/>
          <p:cNvSpPr>
            <a:spLocks/>
          </p:cNvSpPr>
          <p:nvPr/>
        </p:nvSpPr>
        <p:spPr bwMode="auto">
          <a:xfrm>
            <a:off x="7178108" y="3002208"/>
            <a:ext cx="89582" cy="448217"/>
          </a:xfrm>
          <a:custGeom>
            <a:avLst/>
            <a:gdLst>
              <a:gd name="T0" fmla="*/ 9 w 87"/>
              <a:gd name="T1" fmla="*/ 510 h 510"/>
              <a:gd name="T2" fmla="*/ 87 w 87"/>
              <a:gd name="T3" fmla="*/ 0 h 510"/>
              <a:gd name="T4" fmla="*/ 78 w 87"/>
              <a:gd name="T5" fmla="*/ 0 h 510"/>
              <a:gd name="T6" fmla="*/ 0 w 87"/>
              <a:gd name="T7" fmla="*/ 510 h 510"/>
              <a:gd name="T8" fmla="*/ 9 w 87"/>
              <a:gd name="T9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10">
                <a:moveTo>
                  <a:pt x="9" y="510"/>
                </a:moveTo>
                <a:lnTo>
                  <a:pt x="87" y="0"/>
                </a:lnTo>
                <a:lnTo>
                  <a:pt x="78" y="0"/>
                </a:lnTo>
                <a:lnTo>
                  <a:pt x="0" y="510"/>
                </a:lnTo>
                <a:lnTo>
                  <a:pt x="9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Freeform 410"/>
          <p:cNvSpPr>
            <a:spLocks/>
          </p:cNvSpPr>
          <p:nvPr/>
        </p:nvSpPr>
        <p:spPr bwMode="auto">
          <a:xfrm>
            <a:off x="7183257" y="2997814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Freeform 411"/>
          <p:cNvSpPr>
            <a:spLocks/>
          </p:cNvSpPr>
          <p:nvPr/>
        </p:nvSpPr>
        <p:spPr bwMode="auto">
          <a:xfrm>
            <a:off x="7183257" y="2997814"/>
            <a:ext cx="607509" cy="452611"/>
          </a:xfrm>
          <a:custGeom>
            <a:avLst/>
            <a:gdLst>
              <a:gd name="T0" fmla="*/ 0 w 590"/>
              <a:gd name="T1" fmla="*/ 515 h 515"/>
              <a:gd name="T2" fmla="*/ 590 w 590"/>
              <a:gd name="T3" fmla="*/ 0 h 515"/>
              <a:gd name="T4" fmla="*/ 0 w 590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515">
                <a:moveTo>
                  <a:pt x="0" y="515"/>
                </a:moveTo>
                <a:lnTo>
                  <a:pt x="590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3" name="Freeform 412"/>
          <p:cNvSpPr>
            <a:spLocks/>
          </p:cNvSpPr>
          <p:nvPr/>
        </p:nvSpPr>
        <p:spPr bwMode="auto">
          <a:xfrm>
            <a:off x="7180167" y="2993420"/>
            <a:ext cx="613688" cy="458763"/>
          </a:xfrm>
          <a:custGeom>
            <a:avLst/>
            <a:gdLst>
              <a:gd name="T0" fmla="*/ 5 w 596"/>
              <a:gd name="T1" fmla="*/ 522 h 522"/>
              <a:gd name="T2" fmla="*/ 596 w 596"/>
              <a:gd name="T3" fmla="*/ 7 h 522"/>
              <a:gd name="T4" fmla="*/ 591 w 596"/>
              <a:gd name="T5" fmla="*/ 0 h 522"/>
              <a:gd name="T6" fmla="*/ 0 w 596"/>
              <a:gd name="T7" fmla="*/ 517 h 522"/>
              <a:gd name="T8" fmla="*/ 5 w 596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522">
                <a:moveTo>
                  <a:pt x="5" y="522"/>
                </a:moveTo>
                <a:lnTo>
                  <a:pt x="596" y="7"/>
                </a:lnTo>
                <a:lnTo>
                  <a:pt x="591" y="0"/>
                </a:lnTo>
                <a:lnTo>
                  <a:pt x="0" y="517"/>
                </a:lnTo>
                <a:lnTo>
                  <a:pt x="5" y="522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4" name="Freeform 413"/>
          <p:cNvSpPr>
            <a:spLocks/>
          </p:cNvSpPr>
          <p:nvPr/>
        </p:nvSpPr>
        <p:spPr bwMode="auto">
          <a:xfrm>
            <a:off x="7263571" y="3002208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Freeform 414"/>
          <p:cNvSpPr>
            <a:spLocks/>
          </p:cNvSpPr>
          <p:nvPr/>
        </p:nvSpPr>
        <p:spPr bwMode="auto">
          <a:xfrm>
            <a:off x="7263571" y="3002208"/>
            <a:ext cx="357297" cy="448217"/>
          </a:xfrm>
          <a:custGeom>
            <a:avLst/>
            <a:gdLst>
              <a:gd name="T0" fmla="*/ 347 w 347"/>
              <a:gd name="T1" fmla="*/ 510 h 510"/>
              <a:gd name="T2" fmla="*/ 0 w 347"/>
              <a:gd name="T3" fmla="*/ 0 h 510"/>
              <a:gd name="T4" fmla="*/ 347 w 347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" h="510">
                <a:moveTo>
                  <a:pt x="347" y="510"/>
                </a:moveTo>
                <a:lnTo>
                  <a:pt x="0" y="0"/>
                </a:lnTo>
                <a:lnTo>
                  <a:pt x="347" y="510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6" name="Freeform 415"/>
          <p:cNvSpPr>
            <a:spLocks/>
          </p:cNvSpPr>
          <p:nvPr/>
        </p:nvSpPr>
        <p:spPr bwMode="auto">
          <a:xfrm>
            <a:off x="7258423" y="2999571"/>
            <a:ext cx="367594" cy="452611"/>
          </a:xfrm>
          <a:custGeom>
            <a:avLst/>
            <a:gdLst>
              <a:gd name="T0" fmla="*/ 357 w 357"/>
              <a:gd name="T1" fmla="*/ 510 h 515"/>
              <a:gd name="T2" fmla="*/ 7 w 357"/>
              <a:gd name="T3" fmla="*/ 0 h 515"/>
              <a:gd name="T4" fmla="*/ 0 w 357"/>
              <a:gd name="T5" fmla="*/ 5 h 515"/>
              <a:gd name="T6" fmla="*/ 349 w 357"/>
              <a:gd name="T7" fmla="*/ 515 h 515"/>
              <a:gd name="T8" fmla="*/ 357 w 357"/>
              <a:gd name="T9" fmla="*/ 51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515">
                <a:moveTo>
                  <a:pt x="357" y="510"/>
                </a:moveTo>
                <a:lnTo>
                  <a:pt x="7" y="0"/>
                </a:lnTo>
                <a:lnTo>
                  <a:pt x="0" y="5"/>
                </a:lnTo>
                <a:lnTo>
                  <a:pt x="349" y="515"/>
                </a:lnTo>
                <a:lnTo>
                  <a:pt x="357" y="510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7" name="Picture 4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07061" y="2718338"/>
            <a:ext cx="308904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" name="Freeform 417"/>
          <p:cNvSpPr>
            <a:spLocks/>
          </p:cNvSpPr>
          <p:nvPr/>
        </p:nvSpPr>
        <p:spPr bwMode="auto">
          <a:xfrm>
            <a:off x="7620870" y="2997814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Freeform 418"/>
          <p:cNvSpPr>
            <a:spLocks/>
          </p:cNvSpPr>
          <p:nvPr/>
        </p:nvSpPr>
        <p:spPr bwMode="auto">
          <a:xfrm>
            <a:off x="7620870" y="2997814"/>
            <a:ext cx="169897" cy="452611"/>
          </a:xfrm>
          <a:custGeom>
            <a:avLst/>
            <a:gdLst>
              <a:gd name="T0" fmla="*/ 0 w 165"/>
              <a:gd name="T1" fmla="*/ 515 h 515"/>
              <a:gd name="T2" fmla="*/ 165 w 165"/>
              <a:gd name="T3" fmla="*/ 0 h 515"/>
              <a:gd name="T4" fmla="*/ 0 w 165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515">
                <a:moveTo>
                  <a:pt x="0" y="515"/>
                </a:moveTo>
                <a:lnTo>
                  <a:pt x="165" y="0"/>
                </a:lnTo>
                <a:lnTo>
                  <a:pt x="0" y="515"/>
                </a:lnTo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" name="Freeform 419"/>
          <p:cNvSpPr>
            <a:spLocks/>
          </p:cNvSpPr>
          <p:nvPr/>
        </p:nvSpPr>
        <p:spPr bwMode="auto">
          <a:xfrm>
            <a:off x="7617781" y="2995177"/>
            <a:ext cx="176074" cy="455248"/>
          </a:xfrm>
          <a:custGeom>
            <a:avLst/>
            <a:gdLst>
              <a:gd name="T0" fmla="*/ 8 w 171"/>
              <a:gd name="T1" fmla="*/ 518 h 518"/>
              <a:gd name="T2" fmla="*/ 171 w 171"/>
              <a:gd name="T3" fmla="*/ 3 h 518"/>
              <a:gd name="T4" fmla="*/ 163 w 171"/>
              <a:gd name="T5" fmla="*/ 0 h 518"/>
              <a:gd name="T6" fmla="*/ 0 w 171"/>
              <a:gd name="T7" fmla="*/ 515 h 518"/>
              <a:gd name="T8" fmla="*/ 8 w 171"/>
              <a:gd name="T9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518">
                <a:moveTo>
                  <a:pt x="8" y="518"/>
                </a:moveTo>
                <a:lnTo>
                  <a:pt x="171" y="3"/>
                </a:lnTo>
                <a:lnTo>
                  <a:pt x="163" y="0"/>
                </a:lnTo>
                <a:lnTo>
                  <a:pt x="0" y="515"/>
                </a:lnTo>
                <a:lnTo>
                  <a:pt x="8" y="518"/>
                </a:lnTo>
                <a:close/>
              </a:path>
            </a:pathLst>
          </a:custGeom>
          <a:solidFill>
            <a:srgbClr val="57B74E">
              <a:lumMod val="90000"/>
            </a:srgbClr>
          </a:solidFill>
          <a:ln w="6350" cmpd="sng">
            <a:solidFill>
              <a:srgbClr val="2F818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3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9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56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18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6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15" algn="l" defTabSz="4569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1" name="Picture 4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68115" y="2718337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2" name="Picture 4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81987" y="3448667"/>
            <a:ext cx="390248" cy="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Picture 4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47945" y="3447788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" name="Picture 4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87618" y="3447788"/>
            <a:ext cx="390248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" name="Picture 4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26260" y="3447788"/>
            <a:ext cx="391277" cy="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" name="Picture 4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35285" y="2718338"/>
            <a:ext cx="309932" cy="2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7" name="Group 426"/>
          <p:cNvGrpSpPr/>
          <p:nvPr/>
        </p:nvGrpSpPr>
        <p:grpSpPr>
          <a:xfrm>
            <a:off x="2254083" y="3399421"/>
            <a:ext cx="4169288" cy="1421654"/>
            <a:chOff x="2254083" y="3399421"/>
            <a:chExt cx="4169288" cy="1421654"/>
          </a:xfrm>
        </p:grpSpPr>
        <p:pic>
          <p:nvPicPr>
            <p:cNvPr id="428" name="Picture 107" descr="Device_router_3057_RG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4083" y="3399421"/>
              <a:ext cx="246991" cy="138465"/>
            </a:xfrm>
            <a:prstGeom prst="rect">
              <a:avLst/>
            </a:prstGeom>
          </p:spPr>
        </p:pic>
        <p:pic>
          <p:nvPicPr>
            <p:cNvPr id="429" name="Picture 107" descr="Device_router_3057_RG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3872" y="3399421"/>
              <a:ext cx="246991" cy="138465"/>
            </a:xfrm>
            <a:prstGeom prst="rect">
              <a:avLst/>
            </a:prstGeom>
          </p:spPr>
        </p:pic>
        <p:grpSp>
          <p:nvGrpSpPr>
            <p:cNvPr id="430" name="Group 429"/>
            <p:cNvGrpSpPr/>
            <p:nvPr/>
          </p:nvGrpSpPr>
          <p:grpSpPr>
            <a:xfrm>
              <a:off x="2377579" y="3399421"/>
              <a:ext cx="4045792" cy="1421654"/>
              <a:chOff x="2377579" y="3399421"/>
              <a:chExt cx="4045792" cy="1421654"/>
            </a:xfrm>
          </p:grpSpPr>
          <p:pic>
            <p:nvPicPr>
              <p:cNvPr id="431" name="Picture 107" descr="Device_router_3057_RGB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73434" y="3399421"/>
                <a:ext cx="246991" cy="138465"/>
              </a:xfrm>
              <a:prstGeom prst="rect">
                <a:avLst/>
              </a:prstGeom>
            </p:spPr>
          </p:pic>
          <p:pic>
            <p:nvPicPr>
              <p:cNvPr id="432" name="Picture 107" descr="Device_router_3057_RGB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176380" y="3399421"/>
                <a:ext cx="246991" cy="138465"/>
              </a:xfrm>
              <a:prstGeom prst="rect">
                <a:avLst/>
              </a:prstGeom>
            </p:spPr>
          </p:pic>
          <p:pic>
            <p:nvPicPr>
              <p:cNvPr id="433" name="Picture 107" descr="Device_router_3057_RGB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8952" y="4205643"/>
                <a:ext cx="390723" cy="189045"/>
              </a:xfrm>
              <a:prstGeom prst="rect">
                <a:avLst/>
              </a:prstGeom>
            </p:spPr>
          </p:pic>
          <p:pic>
            <p:nvPicPr>
              <p:cNvPr id="434" name="Picture 107" descr="Device_router_3057_RGB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25935" y="4205643"/>
                <a:ext cx="390723" cy="189045"/>
              </a:xfrm>
              <a:prstGeom prst="rect">
                <a:avLst/>
              </a:prstGeom>
            </p:spPr>
          </p:pic>
          <p:pic>
            <p:nvPicPr>
              <p:cNvPr id="435" name="Picture 107" descr="Device_router_3057_RGB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77545" y="4151384"/>
                <a:ext cx="390723" cy="219042"/>
              </a:xfrm>
              <a:prstGeom prst="rect">
                <a:avLst/>
              </a:prstGeom>
            </p:spPr>
          </p:pic>
          <p:pic>
            <p:nvPicPr>
              <p:cNvPr id="436" name="Picture 107" descr="Device_router_3057_RGB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916278" y="4162903"/>
                <a:ext cx="390723" cy="219042"/>
              </a:xfrm>
              <a:prstGeom prst="rect">
                <a:avLst/>
              </a:prstGeom>
            </p:spPr>
          </p:pic>
          <p:pic>
            <p:nvPicPr>
              <p:cNvPr id="437" name="Picture 436" descr="Device_cloud_white_3041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70438" y="4370426"/>
                <a:ext cx="823192" cy="388934"/>
              </a:xfrm>
              <a:prstGeom prst="rect">
                <a:avLst/>
              </a:prstGeom>
            </p:spPr>
          </p:pic>
          <p:pic>
            <p:nvPicPr>
              <p:cNvPr id="438" name="Picture 437" descr="Device_cloud_white_3041_RG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86130" y="4370426"/>
                <a:ext cx="823192" cy="450649"/>
              </a:xfrm>
              <a:prstGeom prst="rect">
                <a:avLst/>
              </a:prstGeom>
            </p:spPr>
          </p:pic>
          <p:cxnSp>
            <p:nvCxnSpPr>
              <p:cNvPr id="439" name="Straight Connector 438"/>
              <p:cNvCxnSpPr>
                <a:stCxn id="428" idx="2"/>
                <a:endCxn id="433" idx="0"/>
              </p:cNvCxnSpPr>
              <p:nvPr/>
            </p:nvCxnSpPr>
            <p:spPr>
              <a:xfrm>
                <a:off x="2377579" y="3537886"/>
                <a:ext cx="376735" cy="667757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0" name="Straight Connector 439"/>
              <p:cNvCxnSpPr>
                <a:stCxn id="429" idx="2"/>
                <a:endCxn id="434" idx="0"/>
              </p:cNvCxnSpPr>
              <p:nvPr/>
            </p:nvCxnSpPr>
            <p:spPr>
              <a:xfrm>
                <a:off x="2847368" y="3537886"/>
                <a:ext cx="373929" cy="667757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1" name="Straight Connector 440"/>
              <p:cNvCxnSpPr>
                <a:stCxn id="431" idx="2"/>
                <a:endCxn id="435" idx="0"/>
              </p:cNvCxnSpPr>
              <p:nvPr/>
            </p:nvCxnSpPr>
            <p:spPr>
              <a:xfrm flipH="1">
                <a:off x="5672907" y="3537886"/>
                <a:ext cx="224023" cy="613498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2" name="Straight Connector 441"/>
              <p:cNvCxnSpPr>
                <a:stCxn id="432" idx="2"/>
                <a:endCxn id="436" idx="0"/>
              </p:cNvCxnSpPr>
              <p:nvPr/>
            </p:nvCxnSpPr>
            <p:spPr>
              <a:xfrm flipH="1">
                <a:off x="6111640" y="3537886"/>
                <a:ext cx="188236" cy="625017"/>
              </a:xfrm>
              <a:prstGeom prst="line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443" name="Group 442"/>
          <p:cNvGrpSpPr/>
          <p:nvPr/>
        </p:nvGrpSpPr>
        <p:grpSpPr>
          <a:xfrm>
            <a:off x="23028" y="4155807"/>
            <a:ext cx="8872631" cy="273381"/>
            <a:chOff x="23028" y="4050768"/>
            <a:chExt cx="8872631" cy="273381"/>
          </a:xfrm>
        </p:grpSpPr>
        <p:grpSp>
          <p:nvGrpSpPr>
            <p:cNvPr id="444" name="Group 443"/>
            <p:cNvGrpSpPr/>
            <p:nvPr/>
          </p:nvGrpSpPr>
          <p:grpSpPr>
            <a:xfrm>
              <a:off x="23028" y="4050768"/>
              <a:ext cx="2517640" cy="273381"/>
              <a:chOff x="23028" y="4050768"/>
              <a:chExt cx="2517640" cy="273381"/>
            </a:xfrm>
          </p:grpSpPr>
          <p:sp>
            <p:nvSpPr>
              <p:cNvPr id="450" name="Rounded Rectangle 449"/>
              <p:cNvSpPr/>
              <p:nvPr/>
            </p:nvSpPr>
            <p:spPr>
              <a:xfrm>
                <a:off x="23028" y="4050768"/>
                <a:ext cx="1049734" cy="244875"/>
              </a:xfrm>
              <a:prstGeom prst="roundRect">
                <a:avLst>
                  <a:gd name="adj" fmla="val 4898"/>
                </a:avLst>
              </a:prstGeom>
              <a:solidFill>
                <a:srgbClr val="CCFFCC"/>
              </a:solidFill>
              <a:ln w="9525">
                <a:solidFill>
                  <a:srgbClr val="33828D"/>
                </a:solidFill>
                <a:round/>
                <a:headEnd/>
                <a:tailEnd/>
              </a:ln>
              <a:extLst/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69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EPG Web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51" name="Rounded Rectangle 450"/>
              <p:cNvSpPr/>
              <p:nvPr/>
            </p:nvSpPr>
            <p:spPr>
              <a:xfrm>
                <a:off x="1621602" y="4050768"/>
                <a:ext cx="919066" cy="273381"/>
              </a:xfrm>
              <a:prstGeom prst="roundRect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ExtEPG-1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cxnSp>
            <p:nvCxnSpPr>
              <p:cNvPr id="452" name="Straight Arrow Connector 451"/>
              <p:cNvCxnSpPr/>
              <p:nvPr/>
            </p:nvCxnSpPr>
            <p:spPr>
              <a:xfrm flipV="1">
                <a:off x="1102983" y="4187459"/>
                <a:ext cx="518619" cy="1366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53" name="Rectangle 452"/>
              <p:cNvSpPr/>
              <p:nvPr/>
            </p:nvSpPr>
            <p:spPr>
              <a:xfrm>
                <a:off x="1134753" y="4088475"/>
                <a:ext cx="372245" cy="215238"/>
              </a:xfrm>
              <a:prstGeom prst="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C1</a:t>
                </a:r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>
              <a:off x="6378019" y="4050768"/>
              <a:ext cx="2517640" cy="273381"/>
              <a:chOff x="6378019" y="4050768"/>
              <a:chExt cx="2517640" cy="273381"/>
            </a:xfrm>
          </p:grpSpPr>
          <p:sp>
            <p:nvSpPr>
              <p:cNvPr id="446" name="Rounded Rectangle 445"/>
              <p:cNvSpPr/>
              <p:nvPr/>
            </p:nvSpPr>
            <p:spPr>
              <a:xfrm>
                <a:off x="6378019" y="4050768"/>
                <a:ext cx="1049734" cy="244875"/>
              </a:xfrm>
              <a:prstGeom prst="roundRect">
                <a:avLst>
                  <a:gd name="adj" fmla="val 4898"/>
                </a:avLst>
              </a:prstGeom>
              <a:solidFill>
                <a:srgbClr val="CCFFCC"/>
              </a:solidFill>
              <a:ln w="9525">
                <a:solidFill>
                  <a:srgbClr val="33828D"/>
                </a:solidFill>
                <a:round/>
                <a:headEnd/>
                <a:tailEnd/>
              </a:ln>
              <a:extLst/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69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EPG Web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47" name="Rounded Rectangle 446"/>
              <p:cNvSpPr/>
              <p:nvPr/>
            </p:nvSpPr>
            <p:spPr>
              <a:xfrm>
                <a:off x="7976593" y="4050768"/>
                <a:ext cx="919066" cy="273381"/>
              </a:xfrm>
              <a:prstGeom prst="round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ExtEPG-2</a:t>
                </a:r>
              </a:p>
            </p:txBody>
          </p:sp>
          <p:cxnSp>
            <p:nvCxnSpPr>
              <p:cNvPr id="448" name="Straight Arrow Connector 447"/>
              <p:cNvCxnSpPr/>
              <p:nvPr/>
            </p:nvCxnSpPr>
            <p:spPr>
              <a:xfrm flipV="1">
                <a:off x="7457974" y="4187459"/>
                <a:ext cx="518619" cy="1366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49" name="Rectangle 448"/>
              <p:cNvSpPr/>
              <p:nvPr/>
            </p:nvSpPr>
            <p:spPr>
              <a:xfrm>
                <a:off x="7489744" y="4088475"/>
                <a:ext cx="372245" cy="215238"/>
              </a:xfrm>
              <a:prstGeom prst="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C1</a:t>
                </a:r>
              </a:p>
            </p:txBody>
          </p:sp>
        </p:grpSp>
      </p:grpSp>
      <p:pic>
        <p:nvPicPr>
          <p:cNvPr id="454" name="Picture 150" descr="ICON_VM_basic_label_Q30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7205" y="3584043"/>
            <a:ext cx="314397" cy="24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Picture 150" descr="ICON_VM_basic_label_Q30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65438" y="3584043"/>
            <a:ext cx="314397" cy="2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 smtClean="0">
                <a:solidFill>
                  <a:schemeClr val="accent6"/>
                </a:solidFill>
                <a:latin typeface="Arial"/>
              </a:rPr>
              <a:t>Multi-Site and </a:t>
            </a:r>
            <a:r>
              <a:rPr lang="en-US" sz="2400" dirty="0" smtClean="0">
                <a:solidFill>
                  <a:schemeClr val="accent6"/>
                </a:solidFill>
                <a:latin typeface="Arial"/>
              </a:rPr>
              <a:t>Traditional 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L3Out</a:t>
            </a:r>
          </a:p>
          <a:p>
            <a:pPr defTabSz="685698"/>
            <a:r>
              <a:rPr sz="2000" dirty="0" smtClean="0">
                <a:solidFill>
                  <a:schemeClr val="accent6"/>
                </a:solidFill>
                <a:latin typeface="Arial"/>
                <a:ea typeface="Apple LiGothic Medium"/>
              </a:rPr>
              <a:t>Stretched BD</a:t>
            </a:r>
            <a:br>
              <a:rPr sz="2000"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cxnSp>
        <p:nvCxnSpPr>
          <p:cNvPr id="457" name="Straight Connector 456"/>
          <p:cNvCxnSpPr/>
          <p:nvPr/>
        </p:nvCxnSpPr>
        <p:spPr>
          <a:xfrm flipH="1">
            <a:off x="975982" y="1872802"/>
            <a:ext cx="2026626" cy="84553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58" name="Straight Connector 457"/>
          <p:cNvCxnSpPr/>
          <p:nvPr/>
        </p:nvCxnSpPr>
        <p:spPr>
          <a:xfrm flipH="1">
            <a:off x="1494426" y="1872802"/>
            <a:ext cx="1639544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59" name="Straight Connector 458"/>
          <p:cNvCxnSpPr/>
          <p:nvPr/>
        </p:nvCxnSpPr>
        <p:spPr>
          <a:xfrm flipH="1">
            <a:off x="2014414" y="1872802"/>
            <a:ext cx="1220366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60" name="Straight Connector 459"/>
          <p:cNvCxnSpPr/>
          <p:nvPr/>
        </p:nvCxnSpPr>
        <p:spPr>
          <a:xfrm flipH="1">
            <a:off x="2543152" y="1872802"/>
            <a:ext cx="764865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61" name="Straight Connector 460"/>
          <p:cNvCxnSpPr/>
          <p:nvPr/>
        </p:nvCxnSpPr>
        <p:spPr>
          <a:xfrm>
            <a:off x="5486531" y="1872802"/>
            <a:ext cx="736550" cy="84553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62" name="Straight Connector 461"/>
          <p:cNvCxnSpPr/>
          <p:nvPr/>
        </p:nvCxnSpPr>
        <p:spPr>
          <a:xfrm>
            <a:off x="5629342" y="1839089"/>
            <a:ext cx="1112183" cy="8792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63" name="Straight Connector 462"/>
          <p:cNvCxnSpPr/>
          <p:nvPr/>
        </p:nvCxnSpPr>
        <p:spPr>
          <a:xfrm>
            <a:off x="5714810" y="1810180"/>
            <a:ext cx="1546703" cy="90815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64" name="Straight Connector 463"/>
          <p:cNvCxnSpPr/>
          <p:nvPr/>
        </p:nvCxnSpPr>
        <p:spPr>
          <a:xfrm>
            <a:off x="5906289" y="1810180"/>
            <a:ext cx="1879329" cy="89134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465" name="Cloud 464"/>
          <p:cNvSpPr/>
          <p:nvPr/>
        </p:nvSpPr>
        <p:spPr>
          <a:xfrm>
            <a:off x="2526693" y="1568164"/>
            <a:ext cx="3792243" cy="482915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676767"/>
                </a:solidFill>
                <a:latin typeface="Arial" charset="0"/>
                <a:ea typeface="MS PGothic" charset="0"/>
                <a:cs typeface="MS PGothic" charset="0"/>
              </a:rPr>
              <a:t>IP Network</a:t>
            </a:r>
            <a:endParaRPr lang="en-US" sz="1400" kern="0" dirty="0">
              <a:solidFill>
                <a:srgbClr val="676767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466" name="Group 465"/>
          <p:cNvGrpSpPr/>
          <p:nvPr/>
        </p:nvGrpSpPr>
        <p:grpSpPr>
          <a:xfrm>
            <a:off x="5085366" y="293593"/>
            <a:ext cx="3577705" cy="1537115"/>
            <a:chOff x="5085366" y="293593"/>
            <a:chExt cx="3577705" cy="1537115"/>
          </a:xfrm>
        </p:grpSpPr>
        <p:grpSp>
          <p:nvGrpSpPr>
            <p:cNvPr id="467" name="Group 466"/>
            <p:cNvGrpSpPr/>
            <p:nvPr/>
          </p:nvGrpSpPr>
          <p:grpSpPr>
            <a:xfrm>
              <a:off x="5085366" y="293593"/>
              <a:ext cx="3577705" cy="1537115"/>
              <a:chOff x="4879459" y="776984"/>
              <a:chExt cx="3577705" cy="1537115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5618168" y="779624"/>
                <a:ext cx="2838996" cy="151798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71" name="Trapezoid 470"/>
              <p:cNvSpPr/>
              <p:nvPr/>
            </p:nvSpPr>
            <p:spPr>
              <a:xfrm rot="16200000">
                <a:off x="4488162" y="1168281"/>
                <a:ext cx="1537114" cy="754519"/>
              </a:xfrm>
              <a:prstGeom prst="trapezoid">
                <a:avLst>
                  <a:gd name="adj" fmla="val 56516"/>
                </a:avLst>
              </a:prstGeom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47000">
                    <a:srgbClr val="FFFFFF">
                      <a:lumMod val="75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72" name="Rounded Rectangle 471"/>
              <p:cNvSpPr/>
              <p:nvPr/>
            </p:nvSpPr>
            <p:spPr>
              <a:xfrm>
                <a:off x="5959981" y="1267408"/>
                <a:ext cx="1273006" cy="274086"/>
              </a:xfrm>
              <a:prstGeom prst="roundRect">
                <a:avLst>
                  <a:gd name="adj" fmla="val 4898"/>
                </a:avLst>
              </a:prstGeom>
              <a:solidFill>
                <a:srgbClr val="CCFFCC"/>
              </a:solidFill>
              <a:ln w="9525">
                <a:solidFill>
                  <a:srgbClr val="33828D"/>
                </a:solidFill>
                <a:round/>
                <a:headEnd/>
                <a:tailEnd/>
              </a:ln>
              <a:extLst/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69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EPG Web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73" name="Rounded Rectangle 472"/>
              <p:cNvSpPr/>
              <p:nvPr/>
            </p:nvSpPr>
            <p:spPr>
              <a:xfrm>
                <a:off x="5945439" y="851587"/>
                <a:ext cx="1273006" cy="274086"/>
              </a:xfrm>
              <a:prstGeom prst="roundRect">
                <a:avLst>
                  <a:gd name="adj" fmla="val 4898"/>
                </a:avLst>
              </a:prstGeom>
              <a:solidFill>
                <a:srgbClr val="3CBBB9">
                  <a:lumMod val="50000"/>
                </a:srgbClr>
              </a:solidFill>
              <a:ln w="9525">
                <a:solidFill>
                  <a:srgbClr val="33828D"/>
                </a:solidFill>
                <a:round/>
                <a:headEnd/>
                <a:tailEnd/>
              </a:ln>
              <a:extLst/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69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BD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74" name="Rounded Rectangle 473"/>
              <p:cNvSpPr/>
              <p:nvPr/>
            </p:nvSpPr>
            <p:spPr>
              <a:xfrm>
                <a:off x="7496524" y="845185"/>
                <a:ext cx="863128" cy="306619"/>
              </a:xfrm>
              <a:prstGeom prst="roundRect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L3Out-1</a:t>
                </a:r>
              </a:p>
            </p:txBody>
          </p:sp>
          <p:sp>
            <p:nvSpPr>
              <p:cNvPr id="475" name="Rounded Rectangle 474"/>
              <p:cNvSpPr/>
              <p:nvPr/>
            </p:nvSpPr>
            <p:spPr>
              <a:xfrm>
                <a:off x="7511066" y="1163996"/>
                <a:ext cx="863128" cy="306619"/>
              </a:xfrm>
              <a:prstGeom prst="round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L3Out-2</a:t>
                </a:r>
              </a:p>
            </p:txBody>
          </p:sp>
          <p:cxnSp>
            <p:nvCxnSpPr>
              <p:cNvPr id="476" name="Straight Arrow Connector 475"/>
              <p:cNvCxnSpPr/>
              <p:nvPr/>
            </p:nvCxnSpPr>
            <p:spPr>
              <a:xfrm flipV="1">
                <a:off x="7276620" y="998495"/>
                <a:ext cx="219904" cy="1850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477" name="Straight Arrow Connector 476"/>
              <p:cNvCxnSpPr/>
              <p:nvPr/>
            </p:nvCxnSpPr>
            <p:spPr>
              <a:xfrm>
                <a:off x="7289060" y="1161058"/>
                <a:ext cx="230518" cy="19261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478" name="Straight Arrow Connector 477"/>
              <p:cNvCxnSpPr/>
              <p:nvPr/>
            </p:nvCxnSpPr>
            <p:spPr>
              <a:xfrm flipV="1">
                <a:off x="6565726" y="1125673"/>
                <a:ext cx="16216" cy="17049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479" name="Rounded Rectangle 478"/>
              <p:cNvSpPr/>
              <p:nvPr/>
            </p:nvSpPr>
            <p:spPr>
              <a:xfrm>
                <a:off x="5894108" y="2008036"/>
                <a:ext cx="919066" cy="273381"/>
              </a:xfrm>
              <a:prstGeom prst="roundRect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ExtEPG-1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480" name="Rounded Rectangle 479"/>
              <p:cNvSpPr/>
              <p:nvPr/>
            </p:nvSpPr>
            <p:spPr>
              <a:xfrm>
                <a:off x="7015285" y="2007480"/>
                <a:ext cx="928837" cy="306619"/>
              </a:xfrm>
              <a:prstGeom prst="round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ExtEPG-2</a:t>
                </a:r>
              </a:p>
            </p:txBody>
          </p:sp>
          <p:cxnSp>
            <p:nvCxnSpPr>
              <p:cNvPr id="481" name="Straight Arrow Connector 480"/>
              <p:cNvCxnSpPr/>
              <p:nvPr/>
            </p:nvCxnSpPr>
            <p:spPr>
              <a:xfrm>
                <a:off x="6747623" y="1541494"/>
                <a:ext cx="0" cy="14740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82" name="Straight Arrow Connector 481"/>
              <p:cNvCxnSpPr/>
              <p:nvPr/>
            </p:nvCxnSpPr>
            <p:spPr>
              <a:xfrm>
                <a:off x="6747623" y="1912762"/>
                <a:ext cx="339742" cy="17618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83" name="Straight Arrow Connector 482"/>
              <p:cNvCxnSpPr/>
              <p:nvPr/>
            </p:nvCxnSpPr>
            <p:spPr>
              <a:xfrm flipH="1">
                <a:off x="6353641" y="1912762"/>
                <a:ext cx="393982" cy="9527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272A48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468" name="TextBox 467"/>
            <p:cNvSpPr txBox="1"/>
            <p:nvPr/>
          </p:nvSpPr>
          <p:spPr>
            <a:xfrm>
              <a:off x="5859630" y="1004129"/>
              <a:ext cx="18466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762084" y="1199245"/>
              <a:ext cx="372245" cy="21523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C1</a:t>
              </a:r>
            </a:p>
          </p:txBody>
        </p:sp>
      </p:grpSp>
      <p:sp>
        <p:nvSpPr>
          <p:cNvPr id="485" name="TextBox 484"/>
          <p:cNvSpPr txBox="1"/>
          <p:nvPr/>
        </p:nvSpPr>
        <p:spPr>
          <a:xfrm>
            <a:off x="232767" y="832124"/>
            <a:ext cx="309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Basic assumptions: every site defines its local L3Out connection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6" name="Freeform 485"/>
          <p:cNvSpPr/>
          <p:nvPr/>
        </p:nvSpPr>
        <p:spPr>
          <a:xfrm>
            <a:off x="2370809" y="1774249"/>
            <a:ext cx="4917853" cy="2888308"/>
          </a:xfrm>
          <a:custGeom>
            <a:avLst/>
            <a:gdLst>
              <a:gd name="connsiteX0" fmla="*/ 788983 w 4931593"/>
              <a:gd name="connsiteY0" fmla="*/ 2855543 h 2855543"/>
              <a:gd name="connsiteX1" fmla="*/ 315078 w 4931593"/>
              <a:gd name="connsiteY1" fmla="*/ 2040543 h 2855543"/>
              <a:gd name="connsiteX2" fmla="*/ 11779 w 4931593"/>
              <a:gd name="connsiteY2" fmla="*/ 1424555 h 2855543"/>
              <a:gd name="connsiteX3" fmla="*/ 125516 w 4931593"/>
              <a:gd name="connsiteY3" fmla="*/ 799090 h 2855543"/>
              <a:gd name="connsiteX4" fmla="*/ 703680 w 4931593"/>
              <a:gd name="connsiteY4" fmla="*/ 306300 h 2855543"/>
              <a:gd name="connsiteX5" fmla="*/ 1196542 w 4931593"/>
              <a:gd name="connsiteY5" fmla="*/ 50428 h 2855543"/>
              <a:gd name="connsiteX6" fmla="*/ 1983224 w 4931593"/>
              <a:gd name="connsiteY6" fmla="*/ 3044 h 2855543"/>
              <a:gd name="connsiteX7" fmla="*/ 2912078 w 4931593"/>
              <a:gd name="connsiteY7" fmla="*/ 97812 h 2855543"/>
              <a:gd name="connsiteX8" fmla="*/ 3907279 w 4931593"/>
              <a:gd name="connsiteY8" fmla="*/ 467404 h 2855543"/>
              <a:gd name="connsiteX9" fmla="*/ 4532834 w 4931593"/>
              <a:gd name="connsiteY9" fmla="*/ 1026532 h 2855543"/>
              <a:gd name="connsiteX10" fmla="*/ 4893002 w 4931593"/>
              <a:gd name="connsiteY10" fmla="*/ 1633043 h 2855543"/>
              <a:gd name="connsiteX11" fmla="*/ 4921436 w 4931593"/>
              <a:gd name="connsiteY11" fmla="*/ 1813101 h 2855543"/>
              <a:gd name="connsiteX0" fmla="*/ 786608 w 4929218"/>
              <a:gd name="connsiteY0" fmla="*/ 2854852 h 2854852"/>
              <a:gd name="connsiteX1" fmla="*/ 312703 w 4929218"/>
              <a:gd name="connsiteY1" fmla="*/ 2039852 h 2854852"/>
              <a:gd name="connsiteX2" fmla="*/ 9404 w 4929218"/>
              <a:gd name="connsiteY2" fmla="*/ 1423864 h 2854852"/>
              <a:gd name="connsiteX3" fmla="*/ 123141 w 4929218"/>
              <a:gd name="connsiteY3" fmla="*/ 798399 h 2854852"/>
              <a:gd name="connsiteX4" fmla="*/ 578090 w 4929218"/>
              <a:gd name="connsiteY4" fmla="*/ 267702 h 2854852"/>
              <a:gd name="connsiteX5" fmla="*/ 1194167 w 4929218"/>
              <a:gd name="connsiteY5" fmla="*/ 49737 h 2854852"/>
              <a:gd name="connsiteX6" fmla="*/ 1980849 w 4929218"/>
              <a:gd name="connsiteY6" fmla="*/ 2353 h 2854852"/>
              <a:gd name="connsiteX7" fmla="*/ 2909703 w 4929218"/>
              <a:gd name="connsiteY7" fmla="*/ 97121 h 2854852"/>
              <a:gd name="connsiteX8" fmla="*/ 3904904 w 4929218"/>
              <a:gd name="connsiteY8" fmla="*/ 466713 h 2854852"/>
              <a:gd name="connsiteX9" fmla="*/ 4530459 w 4929218"/>
              <a:gd name="connsiteY9" fmla="*/ 1025841 h 2854852"/>
              <a:gd name="connsiteX10" fmla="*/ 4890627 w 4929218"/>
              <a:gd name="connsiteY10" fmla="*/ 1632352 h 2854852"/>
              <a:gd name="connsiteX11" fmla="*/ 4919061 w 4929218"/>
              <a:gd name="connsiteY11" fmla="*/ 1812410 h 2854852"/>
              <a:gd name="connsiteX0" fmla="*/ 785400 w 4928010"/>
              <a:gd name="connsiteY0" fmla="*/ 2854852 h 2854852"/>
              <a:gd name="connsiteX1" fmla="*/ 292539 w 4928010"/>
              <a:gd name="connsiteY1" fmla="*/ 2106189 h 2854852"/>
              <a:gd name="connsiteX2" fmla="*/ 8196 w 4928010"/>
              <a:gd name="connsiteY2" fmla="*/ 1423864 h 2854852"/>
              <a:gd name="connsiteX3" fmla="*/ 121933 w 4928010"/>
              <a:gd name="connsiteY3" fmla="*/ 798399 h 2854852"/>
              <a:gd name="connsiteX4" fmla="*/ 576882 w 4928010"/>
              <a:gd name="connsiteY4" fmla="*/ 267702 h 2854852"/>
              <a:gd name="connsiteX5" fmla="*/ 1192959 w 4928010"/>
              <a:gd name="connsiteY5" fmla="*/ 49737 h 2854852"/>
              <a:gd name="connsiteX6" fmla="*/ 1979641 w 4928010"/>
              <a:gd name="connsiteY6" fmla="*/ 2353 h 2854852"/>
              <a:gd name="connsiteX7" fmla="*/ 2908495 w 4928010"/>
              <a:gd name="connsiteY7" fmla="*/ 97121 h 2854852"/>
              <a:gd name="connsiteX8" fmla="*/ 3903696 w 4928010"/>
              <a:gd name="connsiteY8" fmla="*/ 466713 h 2854852"/>
              <a:gd name="connsiteX9" fmla="*/ 4529251 w 4928010"/>
              <a:gd name="connsiteY9" fmla="*/ 1025841 h 2854852"/>
              <a:gd name="connsiteX10" fmla="*/ 4889419 w 4928010"/>
              <a:gd name="connsiteY10" fmla="*/ 1632352 h 2854852"/>
              <a:gd name="connsiteX11" fmla="*/ 4917853 w 4928010"/>
              <a:gd name="connsiteY11" fmla="*/ 1812410 h 2854852"/>
              <a:gd name="connsiteX0" fmla="*/ 785400 w 4928010"/>
              <a:gd name="connsiteY0" fmla="*/ 2882050 h 2882050"/>
              <a:gd name="connsiteX1" fmla="*/ 292539 w 4928010"/>
              <a:gd name="connsiteY1" fmla="*/ 2133387 h 2882050"/>
              <a:gd name="connsiteX2" fmla="*/ 8196 w 4928010"/>
              <a:gd name="connsiteY2" fmla="*/ 1451062 h 2882050"/>
              <a:gd name="connsiteX3" fmla="*/ 121933 w 4928010"/>
              <a:gd name="connsiteY3" fmla="*/ 825597 h 2882050"/>
              <a:gd name="connsiteX4" fmla="*/ 576882 w 4928010"/>
              <a:gd name="connsiteY4" fmla="*/ 294900 h 2882050"/>
              <a:gd name="connsiteX5" fmla="*/ 1192959 w 4928010"/>
              <a:gd name="connsiteY5" fmla="*/ 76935 h 2882050"/>
              <a:gd name="connsiteX6" fmla="*/ 1998597 w 4928010"/>
              <a:gd name="connsiteY6" fmla="*/ 1120 h 2882050"/>
              <a:gd name="connsiteX7" fmla="*/ 2908495 w 4928010"/>
              <a:gd name="connsiteY7" fmla="*/ 124319 h 2882050"/>
              <a:gd name="connsiteX8" fmla="*/ 3903696 w 4928010"/>
              <a:gd name="connsiteY8" fmla="*/ 493911 h 2882050"/>
              <a:gd name="connsiteX9" fmla="*/ 4529251 w 4928010"/>
              <a:gd name="connsiteY9" fmla="*/ 1053039 h 2882050"/>
              <a:gd name="connsiteX10" fmla="*/ 4889419 w 4928010"/>
              <a:gd name="connsiteY10" fmla="*/ 1659550 h 2882050"/>
              <a:gd name="connsiteX11" fmla="*/ 4917853 w 4928010"/>
              <a:gd name="connsiteY11" fmla="*/ 1839608 h 2882050"/>
              <a:gd name="connsiteX0" fmla="*/ 785400 w 4928010"/>
              <a:gd name="connsiteY0" fmla="*/ 2888308 h 2888308"/>
              <a:gd name="connsiteX1" fmla="*/ 292539 w 4928010"/>
              <a:gd name="connsiteY1" fmla="*/ 2139645 h 2888308"/>
              <a:gd name="connsiteX2" fmla="*/ 8196 w 4928010"/>
              <a:gd name="connsiteY2" fmla="*/ 1457320 h 2888308"/>
              <a:gd name="connsiteX3" fmla="*/ 121933 w 4928010"/>
              <a:gd name="connsiteY3" fmla="*/ 831855 h 2888308"/>
              <a:gd name="connsiteX4" fmla="*/ 576882 w 4928010"/>
              <a:gd name="connsiteY4" fmla="*/ 301158 h 2888308"/>
              <a:gd name="connsiteX5" fmla="*/ 1174003 w 4928010"/>
              <a:gd name="connsiteY5" fmla="*/ 45286 h 2888308"/>
              <a:gd name="connsiteX6" fmla="*/ 1998597 w 4928010"/>
              <a:gd name="connsiteY6" fmla="*/ 7378 h 2888308"/>
              <a:gd name="connsiteX7" fmla="*/ 2908495 w 4928010"/>
              <a:gd name="connsiteY7" fmla="*/ 130577 h 2888308"/>
              <a:gd name="connsiteX8" fmla="*/ 3903696 w 4928010"/>
              <a:gd name="connsiteY8" fmla="*/ 500169 h 2888308"/>
              <a:gd name="connsiteX9" fmla="*/ 4529251 w 4928010"/>
              <a:gd name="connsiteY9" fmla="*/ 1059297 h 2888308"/>
              <a:gd name="connsiteX10" fmla="*/ 4889419 w 4928010"/>
              <a:gd name="connsiteY10" fmla="*/ 1665808 h 2888308"/>
              <a:gd name="connsiteX11" fmla="*/ 4917853 w 4928010"/>
              <a:gd name="connsiteY11" fmla="*/ 1845866 h 2888308"/>
              <a:gd name="connsiteX0" fmla="*/ 785400 w 4931185"/>
              <a:gd name="connsiteY0" fmla="*/ 2888308 h 2888308"/>
              <a:gd name="connsiteX1" fmla="*/ 292539 w 4931185"/>
              <a:gd name="connsiteY1" fmla="*/ 2139645 h 2888308"/>
              <a:gd name="connsiteX2" fmla="*/ 8196 w 4931185"/>
              <a:gd name="connsiteY2" fmla="*/ 1457320 h 2888308"/>
              <a:gd name="connsiteX3" fmla="*/ 121933 w 4931185"/>
              <a:gd name="connsiteY3" fmla="*/ 831855 h 2888308"/>
              <a:gd name="connsiteX4" fmla="*/ 576882 w 4931185"/>
              <a:gd name="connsiteY4" fmla="*/ 301158 h 2888308"/>
              <a:gd name="connsiteX5" fmla="*/ 1174003 w 4931185"/>
              <a:gd name="connsiteY5" fmla="*/ 45286 h 2888308"/>
              <a:gd name="connsiteX6" fmla="*/ 1998597 w 4931185"/>
              <a:gd name="connsiteY6" fmla="*/ 7378 h 2888308"/>
              <a:gd name="connsiteX7" fmla="*/ 2908495 w 4931185"/>
              <a:gd name="connsiteY7" fmla="*/ 130577 h 2888308"/>
              <a:gd name="connsiteX8" fmla="*/ 3903696 w 4931185"/>
              <a:gd name="connsiteY8" fmla="*/ 500169 h 2888308"/>
              <a:gd name="connsiteX9" fmla="*/ 4481860 w 4931185"/>
              <a:gd name="connsiteY9" fmla="*/ 1030866 h 2888308"/>
              <a:gd name="connsiteX10" fmla="*/ 4889419 w 4931185"/>
              <a:gd name="connsiteY10" fmla="*/ 1665808 h 2888308"/>
              <a:gd name="connsiteX11" fmla="*/ 4917853 w 4931185"/>
              <a:gd name="connsiteY11" fmla="*/ 1845866 h 2888308"/>
              <a:gd name="connsiteX0" fmla="*/ 785400 w 4917853"/>
              <a:gd name="connsiteY0" fmla="*/ 2888308 h 2888308"/>
              <a:gd name="connsiteX1" fmla="*/ 292539 w 4917853"/>
              <a:gd name="connsiteY1" fmla="*/ 2139645 h 2888308"/>
              <a:gd name="connsiteX2" fmla="*/ 8196 w 4917853"/>
              <a:gd name="connsiteY2" fmla="*/ 1457320 h 2888308"/>
              <a:gd name="connsiteX3" fmla="*/ 121933 w 4917853"/>
              <a:gd name="connsiteY3" fmla="*/ 831855 h 2888308"/>
              <a:gd name="connsiteX4" fmla="*/ 576882 w 4917853"/>
              <a:gd name="connsiteY4" fmla="*/ 301158 h 2888308"/>
              <a:gd name="connsiteX5" fmla="*/ 1174003 w 4917853"/>
              <a:gd name="connsiteY5" fmla="*/ 45286 h 2888308"/>
              <a:gd name="connsiteX6" fmla="*/ 1998597 w 4917853"/>
              <a:gd name="connsiteY6" fmla="*/ 7378 h 2888308"/>
              <a:gd name="connsiteX7" fmla="*/ 2908495 w 4917853"/>
              <a:gd name="connsiteY7" fmla="*/ 130577 h 2888308"/>
              <a:gd name="connsiteX8" fmla="*/ 3903696 w 4917853"/>
              <a:gd name="connsiteY8" fmla="*/ 500169 h 2888308"/>
              <a:gd name="connsiteX9" fmla="*/ 4481860 w 4917853"/>
              <a:gd name="connsiteY9" fmla="*/ 1030866 h 2888308"/>
              <a:gd name="connsiteX10" fmla="*/ 4842028 w 4917853"/>
              <a:gd name="connsiteY10" fmla="*/ 1580517 h 2888308"/>
              <a:gd name="connsiteX11" fmla="*/ 4917853 w 4917853"/>
              <a:gd name="connsiteY11" fmla="*/ 1845866 h 2888308"/>
              <a:gd name="connsiteX0" fmla="*/ 785400 w 4917853"/>
              <a:gd name="connsiteY0" fmla="*/ 2888308 h 2888308"/>
              <a:gd name="connsiteX1" fmla="*/ 292539 w 4917853"/>
              <a:gd name="connsiteY1" fmla="*/ 2139645 h 2888308"/>
              <a:gd name="connsiteX2" fmla="*/ 8196 w 4917853"/>
              <a:gd name="connsiteY2" fmla="*/ 1457320 h 2888308"/>
              <a:gd name="connsiteX3" fmla="*/ 121933 w 4917853"/>
              <a:gd name="connsiteY3" fmla="*/ 831855 h 2888308"/>
              <a:gd name="connsiteX4" fmla="*/ 576882 w 4917853"/>
              <a:gd name="connsiteY4" fmla="*/ 301158 h 2888308"/>
              <a:gd name="connsiteX5" fmla="*/ 1174003 w 4917853"/>
              <a:gd name="connsiteY5" fmla="*/ 45286 h 2888308"/>
              <a:gd name="connsiteX6" fmla="*/ 1998597 w 4917853"/>
              <a:gd name="connsiteY6" fmla="*/ 7378 h 2888308"/>
              <a:gd name="connsiteX7" fmla="*/ 2908495 w 4917853"/>
              <a:gd name="connsiteY7" fmla="*/ 130577 h 2888308"/>
              <a:gd name="connsiteX8" fmla="*/ 3903696 w 4917853"/>
              <a:gd name="connsiteY8" fmla="*/ 500169 h 2888308"/>
              <a:gd name="connsiteX9" fmla="*/ 4529250 w 4917853"/>
              <a:gd name="connsiteY9" fmla="*/ 1030866 h 2888308"/>
              <a:gd name="connsiteX10" fmla="*/ 4842028 w 4917853"/>
              <a:gd name="connsiteY10" fmla="*/ 1580517 h 2888308"/>
              <a:gd name="connsiteX11" fmla="*/ 4917853 w 4917853"/>
              <a:gd name="connsiteY11" fmla="*/ 1845866 h 288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7853" h="2888308">
                <a:moveTo>
                  <a:pt x="785400" y="2888308"/>
                </a:moveTo>
                <a:cubicBezTo>
                  <a:pt x="613214" y="2600057"/>
                  <a:pt x="422073" y="2378143"/>
                  <a:pt x="292539" y="2139645"/>
                </a:cubicBezTo>
                <a:cubicBezTo>
                  <a:pt x="163005" y="1901147"/>
                  <a:pt x="36630" y="1675285"/>
                  <a:pt x="8196" y="1457320"/>
                </a:cubicBezTo>
                <a:cubicBezTo>
                  <a:pt x="-20238" y="1239355"/>
                  <a:pt x="27152" y="1024549"/>
                  <a:pt x="121933" y="831855"/>
                </a:cubicBezTo>
                <a:cubicBezTo>
                  <a:pt x="216714" y="639161"/>
                  <a:pt x="401537" y="432253"/>
                  <a:pt x="576882" y="301158"/>
                </a:cubicBezTo>
                <a:cubicBezTo>
                  <a:pt x="752227" y="170063"/>
                  <a:pt x="937051" y="94249"/>
                  <a:pt x="1174003" y="45286"/>
                </a:cubicBezTo>
                <a:cubicBezTo>
                  <a:pt x="1410955" y="-3677"/>
                  <a:pt x="1709515" y="-6837"/>
                  <a:pt x="1998597" y="7378"/>
                </a:cubicBezTo>
                <a:cubicBezTo>
                  <a:pt x="2287679" y="21593"/>
                  <a:pt x="2590979" y="48445"/>
                  <a:pt x="2908495" y="130577"/>
                </a:cubicBezTo>
                <a:cubicBezTo>
                  <a:pt x="3226012" y="212709"/>
                  <a:pt x="3633570" y="350121"/>
                  <a:pt x="3903696" y="500169"/>
                </a:cubicBezTo>
                <a:cubicBezTo>
                  <a:pt x="4173822" y="650217"/>
                  <a:pt x="4372861" y="850808"/>
                  <a:pt x="4529250" y="1030866"/>
                </a:cubicBezTo>
                <a:cubicBezTo>
                  <a:pt x="4685639" y="1210924"/>
                  <a:pt x="4777261" y="1444684"/>
                  <a:pt x="4842028" y="1580517"/>
                </a:cubicBezTo>
                <a:cubicBezTo>
                  <a:pt x="4906795" y="1716350"/>
                  <a:pt x="4917853" y="1845866"/>
                  <a:pt x="4917853" y="1845866"/>
                </a:cubicBezTo>
              </a:path>
            </a:pathLst>
          </a:custGeom>
          <a:noFill/>
          <a:ln w="25400" cap="flat" cmpd="sng" algn="ctr">
            <a:solidFill>
              <a:srgbClr val="214794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7" name="Freeform 486"/>
          <p:cNvSpPr/>
          <p:nvPr/>
        </p:nvSpPr>
        <p:spPr>
          <a:xfrm flipH="1">
            <a:off x="5585405" y="3029224"/>
            <a:ext cx="1585119" cy="1574254"/>
          </a:xfrm>
          <a:custGeom>
            <a:avLst/>
            <a:gdLst>
              <a:gd name="connsiteX0" fmla="*/ 0 w 1604169"/>
              <a:gd name="connsiteY0" fmla="*/ 491451 h 1551425"/>
              <a:gd name="connsiteX1" fmla="*/ 181424 w 1604169"/>
              <a:gd name="connsiteY1" fmla="*/ 310014 h 1551425"/>
              <a:gd name="connsiteX2" fmla="*/ 381945 w 1604169"/>
              <a:gd name="connsiteY2" fmla="*/ 61732 h 1551425"/>
              <a:gd name="connsiteX3" fmla="*/ 544272 w 1604169"/>
              <a:gd name="connsiteY3" fmla="*/ 4436 h 1551425"/>
              <a:gd name="connsiteX4" fmla="*/ 840279 w 1604169"/>
              <a:gd name="connsiteY4" fmla="*/ 147676 h 1551425"/>
              <a:gd name="connsiteX5" fmla="*/ 1126738 w 1604169"/>
              <a:gd name="connsiteY5" fmla="*/ 749283 h 1551425"/>
              <a:gd name="connsiteX6" fmla="*/ 1441842 w 1604169"/>
              <a:gd name="connsiteY6" fmla="*/ 1303143 h 1551425"/>
              <a:gd name="connsiteX7" fmla="*/ 1604169 w 1604169"/>
              <a:gd name="connsiteY7" fmla="*/ 1551425 h 1551425"/>
              <a:gd name="connsiteX0" fmla="*/ 0 w 1604169"/>
              <a:gd name="connsiteY0" fmla="*/ 515250 h 1575224"/>
              <a:gd name="connsiteX1" fmla="*/ 181424 w 1604169"/>
              <a:gd name="connsiteY1" fmla="*/ 333813 h 1575224"/>
              <a:gd name="connsiteX2" fmla="*/ 381945 w 1604169"/>
              <a:gd name="connsiteY2" fmla="*/ 85531 h 1575224"/>
              <a:gd name="connsiteX3" fmla="*/ 582372 w 1604169"/>
              <a:gd name="connsiteY3" fmla="*/ 2835 h 1575224"/>
              <a:gd name="connsiteX4" fmla="*/ 840279 w 1604169"/>
              <a:gd name="connsiteY4" fmla="*/ 171475 h 1575224"/>
              <a:gd name="connsiteX5" fmla="*/ 1126738 w 1604169"/>
              <a:gd name="connsiteY5" fmla="*/ 773082 h 1575224"/>
              <a:gd name="connsiteX6" fmla="*/ 1441842 w 1604169"/>
              <a:gd name="connsiteY6" fmla="*/ 1326942 h 1575224"/>
              <a:gd name="connsiteX7" fmla="*/ 1604169 w 1604169"/>
              <a:gd name="connsiteY7" fmla="*/ 1575224 h 1575224"/>
              <a:gd name="connsiteX0" fmla="*/ 0 w 1604169"/>
              <a:gd name="connsiteY0" fmla="*/ 515250 h 1575224"/>
              <a:gd name="connsiteX1" fmla="*/ 152849 w 1604169"/>
              <a:gd name="connsiteY1" fmla="*/ 333813 h 1575224"/>
              <a:gd name="connsiteX2" fmla="*/ 381945 w 1604169"/>
              <a:gd name="connsiteY2" fmla="*/ 85531 h 1575224"/>
              <a:gd name="connsiteX3" fmla="*/ 582372 w 1604169"/>
              <a:gd name="connsiteY3" fmla="*/ 2835 h 1575224"/>
              <a:gd name="connsiteX4" fmla="*/ 840279 w 1604169"/>
              <a:gd name="connsiteY4" fmla="*/ 171475 h 1575224"/>
              <a:gd name="connsiteX5" fmla="*/ 1126738 w 1604169"/>
              <a:gd name="connsiteY5" fmla="*/ 773082 h 1575224"/>
              <a:gd name="connsiteX6" fmla="*/ 1441842 w 1604169"/>
              <a:gd name="connsiteY6" fmla="*/ 1326942 h 1575224"/>
              <a:gd name="connsiteX7" fmla="*/ 1604169 w 1604169"/>
              <a:gd name="connsiteY7" fmla="*/ 1575224 h 1575224"/>
              <a:gd name="connsiteX0" fmla="*/ 0 w 1585119"/>
              <a:gd name="connsiteY0" fmla="*/ 524775 h 1575224"/>
              <a:gd name="connsiteX1" fmla="*/ 133799 w 1585119"/>
              <a:gd name="connsiteY1" fmla="*/ 333813 h 1575224"/>
              <a:gd name="connsiteX2" fmla="*/ 362895 w 1585119"/>
              <a:gd name="connsiteY2" fmla="*/ 85531 h 1575224"/>
              <a:gd name="connsiteX3" fmla="*/ 563322 w 1585119"/>
              <a:gd name="connsiteY3" fmla="*/ 2835 h 1575224"/>
              <a:gd name="connsiteX4" fmla="*/ 821229 w 1585119"/>
              <a:gd name="connsiteY4" fmla="*/ 171475 h 1575224"/>
              <a:gd name="connsiteX5" fmla="*/ 1107688 w 1585119"/>
              <a:gd name="connsiteY5" fmla="*/ 773082 h 1575224"/>
              <a:gd name="connsiteX6" fmla="*/ 1422792 w 1585119"/>
              <a:gd name="connsiteY6" fmla="*/ 1326942 h 1575224"/>
              <a:gd name="connsiteX7" fmla="*/ 1585119 w 1585119"/>
              <a:gd name="connsiteY7" fmla="*/ 1575224 h 1575224"/>
              <a:gd name="connsiteX0" fmla="*/ 0 w 1585119"/>
              <a:gd name="connsiteY0" fmla="*/ 524703 h 1575152"/>
              <a:gd name="connsiteX1" fmla="*/ 165549 w 1585119"/>
              <a:gd name="connsiteY1" fmla="*/ 324216 h 1575152"/>
              <a:gd name="connsiteX2" fmla="*/ 362895 w 1585119"/>
              <a:gd name="connsiteY2" fmla="*/ 85459 h 1575152"/>
              <a:gd name="connsiteX3" fmla="*/ 563322 w 1585119"/>
              <a:gd name="connsiteY3" fmla="*/ 2763 h 1575152"/>
              <a:gd name="connsiteX4" fmla="*/ 821229 w 1585119"/>
              <a:gd name="connsiteY4" fmla="*/ 171403 h 1575152"/>
              <a:gd name="connsiteX5" fmla="*/ 1107688 w 1585119"/>
              <a:gd name="connsiteY5" fmla="*/ 773010 h 1575152"/>
              <a:gd name="connsiteX6" fmla="*/ 1422792 w 1585119"/>
              <a:gd name="connsiteY6" fmla="*/ 1326870 h 1575152"/>
              <a:gd name="connsiteX7" fmla="*/ 1585119 w 1585119"/>
              <a:gd name="connsiteY7" fmla="*/ 1575152 h 1575152"/>
              <a:gd name="connsiteX0" fmla="*/ 0 w 1585119"/>
              <a:gd name="connsiteY0" fmla="*/ 523805 h 1574254"/>
              <a:gd name="connsiteX1" fmla="*/ 165549 w 1585119"/>
              <a:gd name="connsiteY1" fmla="*/ 323318 h 1574254"/>
              <a:gd name="connsiteX2" fmla="*/ 362895 w 1585119"/>
              <a:gd name="connsiteY2" fmla="*/ 84561 h 1574254"/>
              <a:gd name="connsiteX3" fmla="*/ 563322 w 1585119"/>
              <a:gd name="connsiteY3" fmla="*/ 1865 h 1574254"/>
              <a:gd name="connsiteX4" fmla="*/ 767254 w 1585119"/>
              <a:gd name="connsiteY4" fmla="*/ 151455 h 1574254"/>
              <a:gd name="connsiteX5" fmla="*/ 1107688 w 1585119"/>
              <a:gd name="connsiteY5" fmla="*/ 772112 h 1574254"/>
              <a:gd name="connsiteX6" fmla="*/ 1422792 w 1585119"/>
              <a:gd name="connsiteY6" fmla="*/ 1325972 h 1574254"/>
              <a:gd name="connsiteX7" fmla="*/ 1585119 w 1585119"/>
              <a:gd name="connsiteY7" fmla="*/ 1574254 h 157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119" h="1574254">
                <a:moveTo>
                  <a:pt x="0" y="523805"/>
                </a:moveTo>
                <a:cubicBezTo>
                  <a:pt x="58883" y="468896"/>
                  <a:pt x="105067" y="396525"/>
                  <a:pt x="165549" y="323318"/>
                </a:cubicBezTo>
                <a:cubicBezTo>
                  <a:pt x="226032" y="250111"/>
                  <a:pt x="296600" y="138136"/>
                  <a:pt x="362895" y="84561"/>
                </a:cubicBezTo>
                <a:cubicBezTo>
                  <a:pt x="429190" y="30986"/>
                  <a:pt x="495929" y="-9284"/>
                  <a:pt x="563322" y="1865"/>
                </a:cubicBezTo>
                <a:cubicBezTo>
                  <a:pt x="630715" y="13014"/>
                  <a:pt x="676526" y="23081"/>
                  <a:pt x="767254" y="151455"/>
                </a:cubicBezTo>
                <a:cubicBezTo>
                  <a:pt x="857982" y="279829"/>
                  <a:pt x="998432" y="576359"/>
                  <a:pt x="1107688" y="772112"/>
                </a:cubicBezTo>
                <a:cubicBezTo>
                  <a:pt x="1216944" y="967865"/>
                  <a:pt x="1343220" y="1192282"/>
                  <a:pt x="1422792" y="1325972"/>
                </a:cubicBezTo>
                <a:cubicBezTo>
                  <a:pt x="1502364" y="1459662"/>
                  <a:pt x="1543741" y="1516958"/>
                  <a:pt x="1585119" y="1574254"/>
                </a:cubicBezTo>
              </a:path>
            </a:pathLst>
          </a:custGeom>
          <a:noFill/>
          <a:ln w="25400" cap="flat" cmpd="sng" algn="ctr">
            <a:solidFill>
              <a:srgbClr val="214794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4" name="Picture 2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42950"/>
            <a:ext cx="1347732" cy="6014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520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4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ACI Network and Policy Domain Evolution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uk-UA" dirty="0">
              <a:latin typeface="Arial"/>
              <a:ea typeface="Apple LiGothic Medium"/>
            </a:endParaRPr>
          </a:p>
        </p:txBody>
      </p:sp>
      <p:sp>
        <p:nvSpPr>
          <p:cNvPr id="571" name="Rounded Rectangle 162"/>
          <p:cNvSpPr>
            <a:spLocks noChangeArrowheads="1"/>
          </p:cNvSpPr>
          <p:nvPr/>
        </p:nvSpPr>
        <p:spPr bwMode="auto">
          <a:xfrm>
            <a:off x="301584" y="2743123"/>
            <a:ext cx="3078570" cy="1731186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543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/>
              <a:ea typeface="MS PGothic" charset="0"/>
              <a:cs typeface="Apple LiGothic Medium" charset="0"/>
            </a:endParaRPr>
          </a:p>
        </p:txBody>
      </p:sp>
      <p:pic>
        <p:nvPicPr>
          <p:cNvPr id="573" name="Picture 572" descr="Cortina8Fro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91" y="2966854"/>
            <a:ext cx="338783" cy="293987"/>
          </a:xfrm>
          <a:prstGeom prst="rect">
            <a:avLst/>
          </a:prstGeom>
        </p:spPr>
      </p:pic>
      <p:pic>
        <p:nvPicPr>
          <p:cNvPr id="574" name="Picture 573" descr="Cortina8Fro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440" y="2971597"/>
            <a:ext cx="338783" cy="293987"/>
          </a:xfrm>
          <a:prstGeom prst="rect">
            <a:avLst/>
          </a:prstGeom>
        </p:spPr>
      </p:pic>
      <p:pic>
        <p:nvPicPr>
          <p:cNvPr id="575" name="Picture 574" descr="Cortina8Fro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689" y="2971597"/>
            <a:ext cx="338783" cy="293987"/>
          </a:xfrm>
          <a:prstGeom prst="rect">
            <a:avLst/>
          </a:prstGeom>
        </p:spPr>
      </p:pic>
      <p:pic>
        <p:nvPicPr>
          <p:cNvPr id="576" name="Picture 575" descr="Cortina8Fro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937" y="2966854"/>
            <a:ext cx="338783" cy="293987"/>
          </a:xfrm>
          <a:prstGeom prst="rect">
            <a:avLst/>
          </a:prstGeom>
        </p:spPr>
      </p:pic>
      <p:pic>
        <p:nvPicPr>
          <p:cNvPr id="577" name="Picture 576" descr="To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073" y="3727334"/>
            <a:ext cx="425534" cy="56136"/>
          </a:xfrm>
          <a:prstGeom prst="rect">
            <a:avLst/>
          </a:prstGeom>
        </p:spPr>
      </p:pic>
      <p:pic>
        <p:nvPicPr>
          <p:cNvPr id="578" name="Picture 577" descr="To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03" y="3728348"/>
            <a:ext cx="425534" cy="56136"/>
          </a:xfrm>
          <a:prstGeom prst="rect">
            <a:avLst/>
          </a:prstGeom>
        </p:spPr>
      </p:pic>
      <p:pic>
        <p:nvPicPr>
          <p:cNvPr id="579" name="Picture 578" descr="To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530" y="3727334"/>
            <a:ext cx="425534" cy="56136"/>
          </a:xfrm>
          <a:prstGeom prst="rect">
            <a:avLst/>
          </a:prstGeom>
          <a:effectLst/>
        </p:spPr>
      </p:pic>
      <p:pic>
        <p:nvPicPr>
          <p:cNvPr id="580" name="Picture 579" descr="To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757" y="3728348"/>
            <a:ext cx="425534" cy="56136"/>
          </a:xfrm>
          <a:prstGeom prst="rect">
            <a:avLst/>
          </a:prstGeom>
          <a:effectLst/>
        </p:spPr>
      </p:pic>
      <p:cxnSp>
        <p:nvCxnSpPr>
          <p:cNvPr id="581" name="Straight Connector 580"/>
          <p:cNvCxnSpPr>
            <a:endCxn id="573" idx="2"/>
          </p:cNvCxnSpPr>
          <p:nvPr/>
        </p:nvCxnSpPr>
        <p:spPr>
          <a:xfrm flipV="1">
            <a:off x="573404" y="3260825"/>
            <a:ext cx="426179" cy="46550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2" name="Straight Connector 581"/>
          <p:cNvCxnSpPr>
            <a:endCxn id="574" idx="2"/>
          </p:cNvCxnSpPr>
          <p:nvPr/>
        </p:nvCxnSpPr>
        <p:spPr>
          <a:xfrm flipV="1">
            <a:off x="573392" y="3265580"/>
            <a:ext cx="954427" cy="46075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3" name="Straight Connector 582"/>
          <p:cNvCxnSpPr>
            <a:endCxn id="575" idx="2"/>
          </p:cNvCxnSpPr>
          <p:nvPr/>
        </p:nvCxnSpPr>
        <p:spPr>
          <a:xfrm flipV="1">
            <a:off x="573384" y="3265580"/>
            <a:ext cx="1482676" cy="46075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4" name="Straight Connector 583"/>
          <p:cNvCxnSpPr>
            <a:endCxn id="576" idx="2"/>
          </p:cNvCxnSpPr>
          <p:nvPr/>
        </p:nvCxnSpPr>
        <p:spPr>
          <a:xfrm flipV="1">
            <a:off x="573404" y="3260825"/>
            <a:ext cx="2010925" cy="46550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5" name="Straight Connector 584"/>
          <p:cNvCxnSpPr>
            <a:endCxn id="573" idx="2"/>
          </p:cNvCxnSpPr>
          <p:nvPr/>
        </p:nvCxnSpPr>
        <p:spPr>
          <a:xfrm flipH="1" flipV="1">
            <a:off x="999583" y="3260825"/>
            <a:ext cx="58049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6" name="Straight Connector 585"/>
          <p:cNvCxnSpPr>
            <a:endCxn id="574" idx="2"/>
          </p:cNvCxnSpPr>
          <p:nvPr/>
        </p:nvCxnSpPr>
        <p:spPr>
          <a:xfrm flipV="1">
            <a:off x="1057611" y="3265585"/>
            <a:ext cx="470200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7" name="Straight Connector 586"/>
          <p:cNvCxnSpPr>
            <a:endCxn id="575" idx="2"/>
          </p:cNvCxnSpPr>
          <p:nvPr/>
        </p:nvCxnSpPr>
        <p:spPr>
          <a:xfrm flipV="1">
            <a:off x="1057612" y="3265585"/>
            <a:ext cx="998448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8" name="Straight Connector 587"/>
          <p:cNvCxnSpPr>
            <a:endCxn id="576" idx="2"/>
          </p:cNvCxnSpPr>
          <p:nvPr/>
        </p:nvCxnSpPr>
        <p:spPr>
          <a:xfrm flipV="1">
            <a:off x="1057613" y="3260825"/>
            <a:ext cx="1526697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9" name="Straight Connector 588"/>
          <p:cNvCxnSpPr>
            <a:stCxn id="577" idx="0"/>
            <a:endCxn id="573" idx="2"/>
          </p:cNvCxnSpPr>
          <p:nvPr/>
        </p:nvCxnSpPr>
        <p:spPr>
          <a:xfrm flipH="1" flipV="1">
            <a:off x="999566" y="3260825"/>
            <a:ext cx="542277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0" name="Straight Connector 589"/>
          <p:cNvCxnSpPr>
            <a:stCxn id="577" idx="0"/>
            <a:endCxn id="574" idx="2"/>
          </p:cNvCxnSpPr>
          <p:nvPr/>
        </p:nvCxnSpPr>
        <p:spPr>
          <a:xfrm flipH="1" flipV="1">
            <a:off x="1527812" y="3265585"/>
            <a:ext cx="14028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1" name="Straight Connector 590"/>
          <p:cNvCxnSpPr>
            <a:stCxn id="578" idx="0"/>
            <a:endCxn id="574" idx="2"/>
          </p:cNvCxnSpPr>
          <p:nvPr/>
        </p:nvCxnSpPr>
        <p:spPr>
          <a:xfrm flipH="1" flipV="1">
            <a:off x="1527810" y="3265569"/>
            <a:ext cx="498256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2" name="Straight Connector 591"/>
          <p:cNvCxnSpPr>
            <a:stCxn id="579" idx="0"/>
            <a:endCxn id="574" idx="2"/>
          </p:cNvCxnSpPr>
          <p:nvPr/>
        </p:nvCxnSpPr>
        <p:spPr>
          <a:xfrm flipH="1" flipV="1">
            <a:off x="1527811" y="3265585"/>
            <a:ext cx="982484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3" name="Straight Connector 592"/>
          <p:cNvCxnSpPr>
            <a:stCxn id="580" idx="0"/>
            <a:endCxn id="574" idx="2"/>
          </p:cNvCxnSpPr>
          <p:nvPr/>
        </p:nvCxnSpPr>
        <p:spPr>
          <a:xfrm flipH="1" flipV="1">
            <a:off x="1527810" y="3265569"/>
            <a:ext cx="1466712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4" name="Straight Connector 593"/>
          <p:cNvCxnSpPr>
            <a:stCxn id="578" idx="0"/>
            <a:endCxn id="573" idx="2"/>
          </p:cNvCxnSpPr>
          <p:nvPr/>
        </p:nvCxnSpPr>
        <p:spPr>
          <a:xfrm flipH="1" flipV="1">
            <a:off x="999583" y="3260824"/>
            <a:ext cx="1026505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5" name="Straight Connector 594"/>
          <p:cNvCxnSpPr>
            <a:stCxn id="577" idx="0"/>
            <a:endCxn id="575" idx="2"/>
          </p:cNvCxnSpPr>
          <p:nvPr/>
        </p:nvCxnSpPr>
        <p:spPr>
          <a:xfrm flipV="1">
            <a:off x="1541839" y="3265585"/>
            <a:ext cx="514220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6" name="Straight Connector 595"/>
          <p:cNvCxnSpPr>
            <a:stCxn id="577" idx="0"/>
            <a:endCxn id="576" idx="2"/>
          </p:cNvCxnSpPr>
          <p:nvPr/>
        </p:nvCxnSpPr>
        <p:spPr>
          <a:xfrm flipV="1">
            <a:off x="1541860" y="3260825"/>
            <a:ext cx="1042469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7" name="Straight Connector 596"/>
          <p:cNvCxnSpPr>
            <a:stCxn id="579" idx="0"/>
            <a:endCxn id="573" idx="2"/>
          </p:cNvCxnSpPr>
          <p:nvPr/>
        </p:nvCxnSpPr>
        <p:spPr>
          <a:xfrm flipH="1" flipV="1">
            <a:off x="999572" y="3260825"/>
            <a:ext cx="1510733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8" name="Straight Connector 597"/>
          <p:cNvCxnSpPr>
            <a:stCxn id="580" idx="0"/>
            <a:endCxn id="575" idx="2"/>
          </p:cNvCxnSpPr>
          <p:nvPr/>
        </p:nvCxnSpPr>
        <p:spPr>
          <a:xfrm flipH="1" flipV="1">
            <a:off x="2056061" y="3265569"/>
            <a:ext cx="938463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9" name="Straight Connector 598"/>
          <p:cNvCxnSpPr>
            <a:stCxn id="580" idx="0"/>
            <a:endCxn id="576" idx="2"/>
          </p:cNvCxnSpPr>
          <p:nvPr/>
        </p:nvCxnSpPr>
        <p:spPr>
          <a:xfrm flipH="1" flipV="1">
            <a:off x="2584329" y="3260824"/>
            <a:ext cx="410215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00" name="Straight Connector 599"/>
          <p:cNvCxnSpPr>
            <a:stCxn id="580" idx="0"/>
            <a:endCxn id="573" idx="2"/>
          </p:cNvCxnSpPr>
          <p:nvPr/>
        </p:nvCxnSpPr>
        <p:spPr>
          <a:xfrm flipH="1" flipV="1">
            <a:off x="999562" y="3260824"/>
            <a:ext cx="1994960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01" name="Straight Connector 600"/>
          <p:cNvCxnSpPr>
            <a:stCxn id="578" idx="0"/>
            <a:endCxn id="575" idx="2"/>
          </p:cNvCxnSpPr>
          <p:nvPr/>
        </p:nvCxnSpPr>
        <p:spPr>
          <a:xfrm flipV="1">
            <a:off x="2026068" y="3265569"/>
            <a:ext cx="29992" cy="4627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02" name="Straight Connector 601"/>
          <p:cNvCxnSpPr>
            <a:stCxn id="578" idx="0"/>
            <a:endCxn id="576" idx="2"/>
          </p:cNvCxnSpPr>
          <p:nvPr/>
        </p:nvCxnSpPr>
        <p:spPr>
          <a:xfrm flipV="1">
            <a:off x="2026088" y="3260824"/>
            <a:ext cx="558241" cy="46752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03" name="Straight Connector 602"/>
          <p:cNvCxnSpPr>
            <a:stCxn id="579" idx="0"/>
            <a:endCxn id="575" idx="2"/>
          </p:cNvCxnSpPr>
          <p:nvPr/>
        </p:nvCxnSpPr>
        <p:spPr>
          <a:xfrm flipH="1" flipV="1">
            <a:off x="2056080" y="3265585"/>
            <a:ext cx="454235" cy="46177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04" name="Straight Connector 603"/>
          <p:cNvCxnSpPr>
            <a:stCxn id="579" idx="0"/>
            <a:endCxn id="576" idx="2"/>
          </p:cNvCxnSpPr>
          <p:nvPr/>
        </p:nvCxnSpPr>
        <p:spPr>
          <a:xfrm flipV="1">
            <a:off x="2510297" y="3260825"/>
            <a:ext cx="74013" cy="46651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605" name="Picture 604" descr="To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46" y="3718994"/>
            <a:ext cx="425534" cy="56136"/>
          </a:xfrm>
          <a:prstGeom prst="rect">
            <a:avLst/>
          </a:prstGeom>
        </p:spPr>
      </p:pic>
      <p:pic>
        <p:nvPicPr>
          <p:cNvPr id="606" name="Picture 605" descr="To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98" y="3724501"/>
            <a:ext cx="425534" cy="56136"/>
          </a:xfrm>
          <a:prstGeom prst="rect">
            <a:avLst/>
          </a:prstGeom>
        </p:spPr>
      </p:pic>
      <p:pic>
        <p:nvPicPr>
          <p:cNvPr id="610" name="Picture 150" descr="ICON_VM_basic_label_Q3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269" y="3831082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" name="Picture 130" descr="File Server_Updated20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15" y="3840131"/>
            <a:ext cx="282012" cy="2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" name="Picture 150" descr="ICON_VM_basic_label_Q3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719" y="3840739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" name="Straight Connector 613"/>
          <p:cNvCxnSpPr>
            <a:endCxn id="575" idx="0"/>
          </p:cNvCxnSpPr>
          <p:nvPr/>
        </p:nvCxnSpPr>
        <p:spPr>
          <a:xfrm flipH="1">
            <a:off x="2056072" y="2548722"/>
            <a:ext cx="1636976" cy="42287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15" name="Straight Connector 614"/>
          <p:cNvCxnSpPr>
            <a:endCxn id="576" idx="0"/>
          </p:cNvCxnSpPr>
          <p:nvPr/>
        </p:nvCxnSpPr>
        <p:spPr>
          <a:xfrm flipH="1">
            <a:off x="2584322" y="2329251"/>
            <a:ext cx="934755" cy="63759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16" name="Straight Connector 615"/>
          <p:cNvCxnSpPr>
            <a:endCxn id="575" idx="0"/>
          </p:cNvCxnSpPr>
          <p:nvPr/>
        </p:nvCxnSpPr>
        <p:spPr>
          <a:xfrm flipH="1">
            <a:off x="2056081" y="2329260"/>
            <a:ext cx="1463003" cy="642337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17" name="Straight Connector 616"/>
          <p:cNvCxnSpPr>
            <a:endCxn id="576" idx="0"/>
          </p:cNvCxnSpPr>
          <p:nvPr/>
        </p:nvCxnSpPr>
        <p:spPr>
          <a:xfrm flipH="1">
            <a:off x="2584319" y="2548713"/>
            <a:ext cx="1108728" cy="41813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18" name="Straight Connector 617"/>
          <p:cNvCxnSpPr>
            <a:endCxn id="575" idx="0"/>
          </p:cNvCxnSpPr>
          <p:nvPr/>
        </p:nvCxnSpPr>
        <p:spPr>
          <a:xfrm flipH="1">
            <a:off x="2056072" y="2548722"/>
            <a:ext cx="1636976" cy="42287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19" name="Left-Right Arrow 618"/>
          <p:cNvSpPr/>
          <p:nvPr/>
        </p:nvSpPr>
        <p:spPr>
          <a:xfrm rot="20213453">
            <a:off x="1896152" y="2263873"/>
            <a:ext cx="1376354" cy="441991"/>
          </a:xfrm>
          <a:prstGeom prst="leftRightArrow">
            <a:avLst/>
          </a:prstGeom>
          <a:solidFill>
            <a:srgbClr val="33828D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372" tIns="45686" rIns="91372" bIns="45686" rtlCol="0" anchor="ctr"/>
          <a:lstStyle/>
          <a:p>
            <a:pPr algn="ctr" defTabSz="456857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FFFFFF"/>
                </a:solidFill>
                <a:latin typeface="CiscoSansTT Light"/>
                <a:ea typeface="Apple LiGothic Medium"/>
                <a:cs typeface="Apple LiGothic Medium"/>
              </a:rPr>
              <a:t>MP-BGP </a:t>
            </a:r>
            <a:r>
              <a:rPr lang="en-US" sz="900" b="1" kern="0" dirty="0" smtClean="0">
                <a:solidFill>
                  <a:srgbClr val="FFFFFF"/>
                </a:solidFill>
                <a:latin typeface="CiscoSansTT Light"/>
                <a:ea typeface="Apple LiGothic Medium"/>
                <a:cs typeface="Apple LiGothic Medium"/>
              </a:rPr>
              <a:t>EVPN</a:t>
            </a:r>
            <a:endParaRPr lang="en-US" sz="900" b="1" kern="0" dirty="0">
              <a:solidFill>
                <a:srgbClr val="FFFFFF"/>
              </a:solidFill>
              <a:latin typeface="CiscoSansTT Light"/>
              <a:ea typeface="Apple LiGothic Medium"/>
              <a:cs typeface="Apple LiGothic Medium"/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4717529" y="2398337"/>
            <a:ext cx="499477" cy="31160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defTabSz="456992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</a:rPr>
              <a:t>DCI</a:t>
            </a:r>
          </a:p>
        </p:txBody>
      </p:sp>
      <p:sp>
        <p:nvSpPr>
          <p:cNvPr id="621" name="TextBox 620"/>
          <p:cNvSpPr txBox="1"/>
          <p:nvPr/>
        </p:nvSpPr>
        <p:spPr>
          <a:xfrm>
            <a:off x="4311120" y="2652338"/>
            <a:ext cx="937276" cy="276999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defTabSz="45699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</a:rPr>
              <a:t>OTV/VPLS</a:t>
            </a:r>
          </a:p>
        </p:txBody>
      </p:sp>
      <p:sp>
        <p:nvSpPr>
          <p:cNvPr id="622" name="Cloud 621"/>
          <p:cNvSpPr/>
          <p:nvPr/>
        </p:nvSpPr>
        <p:spPr>
          <a:xfrm>
            <a:off x="4283894" y="1356932"/>
            <a:ext cx="2474101" cy="846666"/>
          </a:xfrm>
          <a:prstGeom prst="cloud">
            <a:avLst/>
          </a:prstGeom>
          <a:solidFill>
            <a:srgbClr val="652D89">
              <a:alpha val="75000"/>
            </a:srgbClr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04" tIns="45702" rIns="91404" bIns="45702" spcCol="0" rtlCol="0" anchor="ctr"/>
          <a:lstStyle/>
          <a:p>
            <a:pPr algn="ctr" defTabSz="456992" fontAlgn="base">
              <a:spcBef>
                <a:spcPct val="0"/>
              </a:spcBef>
              <a:spcAft>
                <a:spcPct val="0"/>
              </a:spcAft>
            </a:pPr>
            <a:endParaRPr lang="en-US" sz="1800" kern="0" dirty="0" smtClean="0">
              <a:solidFill>
                <a:srgbClr val="FFFFFF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5248396" y="1660375"/>
            <a:ext cx="537978" cy="276999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defTabSz="45699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</a:rPr>
              <a:t>WAN</a:t>
            </a:r>
          </a:p>
        </p:txBody>
      </p:sp>
      <p:sp>
        <p:nvSpPr>
          <p:cNvPr id="624" name="Cloud 579"/>
          <p:cNvSpPr>
            <a:spLocks/>
          </p:cNvSpPr>
          <p:nvPr/>
        </p:nvSpPr>
        <p:spPr bwMode="auto">
          <a:xfrm>
            <a:off x="6904124" y="1009804"/>
            <a:ext cx="1411731" cy="540218"/>
          </a:xfrm>
          <a:custGeom>
            <a:avLst/>
            <a:gdLst>
              <a:gd name="T0" fmla="*/ 181942 w 43200"/>
              <a:gd name="T1" fmla="*/ 500211 h 43200"/>
              <a:gd name="T2" fmla="*/ 83741 w 43200"/>
              <a:gd name="T3" fmla="*/ 484981 h 43200"/>
              <a:gd name="T4" fmla="*/ 268590 w 43200"/>
              <a:gd name="T5" fmla="*/ 666878 h 43200"/>
              <a:gd name="T6" fmla="*/ 225635 w 43200"/>
              <a:gd name="T7" fmla="*/ 674158 h 43200"/>
              <a:gd name="T8" fmla="*/ 638833 w 43200"/>
              <a:gd name="T9" fmla="*/ 746963 h 43200"/>
              <a:gd name="T10" fmla="*/ 612935 w 43200"/>
              <a:gd name="T11" fmla="*/ 713714 h 43200"/>
              <a:gd name="T12" fmla="*/ 1117589 w 43200"/>
              <a:gd name="T13" fmla="*/ 664050 h 43200"/>
              <a:gd name="T14" fmla="*/ 1107237 w 43200"/>
              <a:gd name="T15" fmla="*/ 700528 h 43200"/>
              <a:gd name="T16" fmla="*/ 1323141 w 43200"/>
              <a:gd name="T17" fmla="*/ 438623 h 43200"/>
              <a:gd name="T18" fmla="*/ 1449178 w 43200"/>
              <a:gd name="T19" fmla="*/ 574984 h 43200"/>
              <a:gd name="T20" fmla="*/ 1620459 w 43200"/>
              <a:gd name="T21" fmla="*/ 293396 h 43200"/>
              <a:gd name="T22" fmla="*/ 1564322 w 43200"/>
              <a:gd name="T23" fmla="*/ 344532 h 43200"/>
              <a:gd name="T24" fmla="*/ 1485776 w 43200"/>
              <a:gd name="T25" fmla="*/ 103684 h 43200"/>
              <a:gd name="T26" fmla="*/ 1488723 w 43200"/>
              <a:gd name="T27" fmla="*/ 127838 h 43200"/>
              <a:gd name="T28" fmla="*/ 1127320 w 43200"/>
              <a:gd name="T29" fmla="*/ 75518 h 43200"/>
              <a:gd name="T30" fmla="*/ 1156086 w 43200"/>
              <a:gd name="T31" fmla="*/ 44715 h 43200"/>
              <a:gd name="T32" fmla="*/ 858380 w 43200"/>
              <a:gd name="T33" fmla="*/ 90194 h 43200"/>
              <a:gd name="T34" fmla="*/ 872298 w 43200"/>
              <a:gd name="T35" fmla="*/ 63632 h 43200"/>
              <a:gd name="T36" fmla="*/ 542763 w 43200"/>
              <a:gd name="T37" fmla="*/ 99213 h 43200"/>
              <a:gd name="T38" fmla="*/ 593163 w 43200"/>
              <a:gd name="T39" fmla="*/ 124972 h 43200"/>
              <a:gd name="T40" fmla="*/ 159999 w 43200"/>
              <a:gd name="T41" fmla="*/ 301709 h 43200"/>
              <a:gd name="T42" fmla="*/ 151198 w 43200"/>
              <a:gd name="T43" fmla="*/ 27459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05346C">
                  <a:tint val="50000"/>
                  <a:satMod val="300000"/>
                </a:srgbClr>
              </a:gs>
              <a:gs pos="35000">
                <a:srgbClr val="05346C">
                  <a:tint val="37000"/>
                  <a:satMod val="300000"/>
                </a:srgbClr>
              </a:gs>
              <a:gs pos="100000">
                <a:srgbClr val="05346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346C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04" tIns="45702" rIns="91404" bIns="45702" anchor="ctr"/>
          <a:lstStyle/>
          <a:p>
            <a:pPr algn="ctr" defTabSz="4568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331645"/>
                </a:solidFill>
                <a:latin typeface="Arial"/>
                <a:ea typeface="Apple LiGothic Medium"/>
                <a:cs typeface="Apple LiGothic Medium"/>
              </a:rPr>
              <a:t>Client</a:t>
            </a:r>
          </a:p>
        </p:txBody>
      </p:sp>
      <p:cxnSp>
        <p:nvCxnSpPr>
          <p:cNvPr id="625" name="Straight Connector 624"/>
          <p:cNvCxnSpPr>
            <a:stCxn id="683" idx="1"/>
            <a:endCxn id="630" idx="1"/>
          </p:cNvCxnSpPr>
          <p:nvPr/>
        </p:nvCxnSpPr>
        <p:spPr>
          <a:xfrm flipV="1">
            <a:off x="6385955" y="1258810"/>
            <a:ext cx="449879" cy="724185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6" name="Straight Connector 625"/>
          <p:cNvCxnSpPr>
            <a:stCxn id="633" idx="1"/>
            <a:endCxn id="629" idx="1"/>
          </p:cNvCxnSpPr>
          <p:nvPr/>
        </p:nvCxnSpPr>
        <p:spPr>
          <a:xfrm>
            <a:off x="6301289" y="1483462"/>
            <a:ext cx="667434" cy="41325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7" name="Straight Connector 626"/>
          <p:cNvCxnSpPr>
            <a:stCxn id="630" idx="1"/>
            <a:endCxn id="633" idx="1"/>
          </p:cNvCxnSpPr>
          <p:nvPr/>
        </p:nvCxnSpPr>
        <p:spPr>
          <a:xfrm flipH="1">
            <a:off x="6301289" y="1258810"/>
            <a:ext cx="534545" cy="224652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8" name="Straight Connector 627"/>
          <p:cNvCxnSpPr>
            <a:stCxn id="683" idx="1"/>
            <a:endCxn id="629" idx="1"/>
          </p:cNvCxnSpPr>
          <p:nvPr/>
        </p:nvCxnSpPr>
        <p:spPr>
          <a:xfrm flipV="1">
            <a:off x="6385955" y="1524787"/>
            <a:ext cx="582768" cy="458208"/>
          </a:xfrm>
          <a:prstGeom prst="line">
            <a:avLst/>
          </a:prstGeom>
          <a:noFill/>
          <a:ln w="9525" cap="flat" cmpd="sng" algn="ctr">
            <a:solidFill>
              <a:srgbClr val="0065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629" name="Picture 628" descr="rout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723" y="1421702"/>
            <a:ext cx="447683" cy="206169"/>
          </a:xfrm>
          <a:prstGeom prst="rect">
            <a:avLst/>
          </a:prstGeom>
        </p:spPr>
      </p:pic>
      <p:pic>
        <p:nvPicPr>
          <p:cNvPr id="630" name="Picture 629" descr="rout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834" y="1155725"/>
            <a:ext cx="447683" cy="206169"/>
          </a:xfrm>
          <a:prstGeom prst="rect">
            <a:avLst/>
          </a:prstGeom>
        </p:spPr>
      </p:pic>
      <p:grpSp>
        <p:nvGrpSpPr>
          <p:cNvPr id="631" name="Group 630"/>
          <p:cNvGrpSpPr/>
          <p:nvPr/>
        </p:nvGrpSpPr>
        <p:grpSpPr>
          <a:xfrm>
            <a:off x="6092345" y="1340702"/>
            <a:ext cx="538647" cy="278703"/>
            <a:chOff x="6333738" y="3744296"/>
            <a:chExt cx="779091" cy="324467"/>
          </a:xfrm>
        </p:grpSpPr>
        <p:grpSp>
          <p:nvGrpSpPr>
            <p:cNvPr id="632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63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35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36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37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38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39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0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1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2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3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4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5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6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7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8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49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650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651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2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3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4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7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8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59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0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1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2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3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4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5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6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7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8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6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0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2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3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4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5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6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7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8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79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680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633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grpSp>
        <p:nvGrpSpPr>
          <p:cNvPr id="681" name="Group 680"/>
          <p:cNvGrpSpPr/>
          <p:nvPr/>
        </p:nvGrpSpPr>
        <p:grpSpPr>
          <a:xfrm>
            <a:off x="6177011" y="1840235"/>
            <a:ext cx="538647" cy="278703"/>
            <a:chOff x="6333738" y="3744296"/>
            <a:chExt cx="779091" cy="324467"/>
          </a:xfrm>
        </p:grpSpPr>
        <p:grpSp>
          <p:nvGrpSpPr>
            <p:cNvPr id="682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68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85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86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87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88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89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0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1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2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3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4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5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6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7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8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699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700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701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2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3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4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7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8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09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0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1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2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3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4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5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6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7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8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0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2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3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4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5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6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7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8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29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30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683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4390544" y="1543901"/>
            <a:ext cx="538647" cy="278703"/>
            <a:chOff x="6333738" y="3744296"/>
            <a:chExt cx="779091" cy="324467"/>
          </a:xfrm>
        </p:grpSpPr>
        <p:grpSp>
          <p:nvGrpSpPr>
            <p:cNvPr id="732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73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35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36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37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38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39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0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1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2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3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4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5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6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7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8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49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750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751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2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3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4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7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8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59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0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1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2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3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4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5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6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7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8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6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0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2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3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4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5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6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7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8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79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80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733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grpSp>
        <p:nvGrpSpPr>
          <p:cNvPr id="781" name="Group 780"/>
          <p:cNvGrpSpPr/>
          <p:nvPr/>
        </p:nvGrpSpPr>
        <p:grpSpPr>
          <a:xfrm>
            <a:off x="4407479" y="1924901"/>
            <a:ext cx="538647" cy="278703"/>
            <a:chOff x="6333738" y="3744296"/>
            <a:chExt cx="779091" cy="324467"/>
          </a:xfrm>
        </p:grpSpPr>
        <p:grpSp>
          <p:nvGrpSpPr>
            <p:cNvPr id="782" name="Group 81"/>
            <p:cNvGrpSpPr>
              <a:grpSpLocks/>
            </p:cNvGrpSpPr>
            <p:nvPr/>
          </p:nvGrpSpPr>
          <p:grpSpPr bwMode="auto">
            <a:xfrm>
              <a:off x="6333738" y="3744296"/>
              <a:ext cx="424809" cy="324467"/>
              <a:chOff x="1828800" y="2952001"/>
              <a:chExt cx="838200" cy="934199"/>
            </a:xfrm>
          </p:grpSpPr>
          <p:sp>
            <p:nvSpPr>
              <p:cNvPr id="78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828800" y="2952001"/>
                <a:ext cx="838200" cy="93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699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85" name="Freeform 7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86" name="Freeform 8"/>
              <p:cNvSpPr>
                <a:spLocks/>
              </p:cNvSpPr>
              <p:nvPr/>
            </p:nvSpPr>
            <p:spPr bwMode="auto">
              <a:xfrm>
                <a:off x="1835739" y="3587775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87" name="Freeform 9"/>
              <p:cNvSpPr>
                <a:spLocks/>
              </p:cNvSpPr>
              <p:nvPr/>
            </p:nvSpPr>
            <p:spPr bwMode="auto">
              <a:xfrm>
                <a:off x="1834351" y="3107701"/>
                <a:ext cx="828486" cy="631449"/>
              </a:xfrm>
              <a:custGeom>
                <a:avLst/>
                <a:gdLst>
                  <a:gd name="T0" fmla="*/ 0 w 597"/>
                  <a:gd name="T1" fmla="*/ 0 h 438"/>
                  <a:gd name="T2" fmla="*/ 0 w 597"/>
                  <a:gd name="T3" fmla="*/ 2147483647 h 438"/>
                  <a:gd name="T4" fmla="*/ 2147483647 w 597"/>
                  <a:gd name="T5" fmla="*/ 2147483647 h 438"/>
                  <a:gd name="T6" fmla="*/ 2147483647 w 597"/>
                  <a:gd name="T7" fmla="*/ 0 h 438"/>
                  <a:gd name="T8" fmla="*/ 0 w 597"/>
                  <a:gd name="T9" fmla="*/ 0 h 438"/>
                  <a:gd name="T10" fmla="*/ 0 w 597"/>
                  <a:gd name="T11" fmla="*/ 0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438"/>
                  <a:gd name="T20" fmla="*/ 597 w 597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438">
                    <a:moveTo>
                      <a:pt x="0" y="0"/>
                    </a:moveTo>
                    <a:lnTo>
                      <a:pt x="0" y="438"/>
                    </a:lnTo>
                    <a:lnTo>
                      <a:pt x="597" y="438"/>
                    </a:lnTo>
                    <a:lnTo>
                      <a:pt x="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88" name="Freeform 10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89" name="Freeform 11"/>
              <p:cNvSpPr>
                <a:spLocks/>
              </p:cNvSpPr>
              <p:nvPr/>
            </p:nvSpPr>
            <p:spPr bwMode="auto">
              <a:xfrm>
                <a:off x="1835739" y="2957768"/>
                <a:ext cx="827098" cy="294100"/>
              </a:xfrm>
              <a:custGeom>
                <a:avLst/>
                <a:gdLst>
                  <a:gd name="T0" fmla="*/ 2147483647 w 655"/>
                  <a:gd name="T1" fmla="*/ 2147483647 h 224"/>
                  <a:gd name="T2" fmla="*/ 2147483647 w 655"/>
                  <a:gd name="T3" fmla="*/ 2147483647 h 224"/>
                  <a:gd name="T4" fmla="*/ 2147483647 w 655"/>
                  <a:gd name="T5" fmla="*/ 2147483647 h 224"/>
                  <a:gd name="T6" fmla="*/ 0 w 655"/>
                  <a:gd name="T7" fmla="*/ 2147483647 h 224"/>
                  <a:gd name="T8" fmla="*/ 2147483647 w 655"/>
                  <a:gd name="T9" fmla="*/ 0 h 224"/>
                  <a:gd name="T10" fmla="*/ 2147483647 w 655"/>
                  <a:gd name="T11" fmla="*/ 2147483647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224"/>
                  <a:gd name="T20" fmla="*/ 655 w 655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8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8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0" name="Freeform 12"/>
              <p:cNvSpPr>
                <a:spLocks/>
              </p:cNvSpPr>
              <p:nvPr/>
            </p:nvSpPr>
            <p:spPr bwMode="auto">
              <a:xfrm>
                <a:off x="2260390" y="2996693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52"/>
                    </a:moveTo>
                    <a:lnTo>
                      <a:pt x="43" y="67"/>
                    </a:lnTo>
                    <a:lnTo>
                      <a:pt x="147" y="26"/>
                    </a:lnTo>
                    <a:lnTo>
                      <a:pt x="196" y="37"/>
                    </a:lnTo>
                    <a:lnTo>
                      <a:pt x="170" y="0"/>
                    </a:lnTo>
                    <a:lnTo>
                      <a:pt x="45" y="0"/>
                    </a:lnTo>
                    <a:lnTo>
                      <a:pt x="97" y="1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1" name="Freeform 13"/>
              <p:cNvSpPr>
                <a:spLocks/>
              </p:cNvSpPr>
              <p:nvPr/>
            </p:nvSpPr>
            <p:spPr bwMode="auto">
              <a:xfrm>
                <a:off x="1962024" y="3110584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6" y="67"/>
                    </a:lnTo>
                    <a:lnTo>
                      <a:pt x="151" y="67"/>
                    </a:lnTo>
                    <a:lnTo>
                      <a:pt x="98" y="54"/>
                    </a:lnTo>
                    <a:lnTo>
                      <a:pt x="19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2" name="Freeform 14"/>
              <p:cNvSpPr>
                <a:spLocks/>
              </p:cNvSpPr>
              <p:nvPr/>
            </p:nvSpPr>
            <p:spPr bwMode="auto">
              <a:xfrm>
                <a:off x="1977289" y="2993809"/>
                <a:ext cx="271999" cy="96592"/>
              </a:xfrm>
              <a:custGeom>
                <a:avLst/>
                <a:gdLst>
                  <a:gd name="T0" fmla="*/ 0 w 196"/>
                  <a:gd name="T1" fmla="*/ 2147483647 h 67"/>
                  <a:gd name="T2" fmla="*/ 2147483647 w 196"/>
                  <a:gd name="T3" fmla="*/ 0 h 67"/>
                  <a:gd name="T4" fmla="*/ 2147483647 w 196"/>
                  <a:gd name="T5" fmla="*/ 2147483647 h 67"/>
                  <a:gd name="T6" fmla="*/ 2147483647 w 196"/>
                  <a:gd name="T7" fmla="*/ 2147483647 h 67"/>
                  <a:gd name="T8" fmla="*/ 2147483647 w 196"/>
                  <a:gd name="T9" fmla="*/ 2147483647 h 67"/>
                  <a:gd name="T10" fmla="*/ 2147483647 w 196"/>
                  <a:gd name="T11" fmla="*/ 2147483647 h 67"/>
                  <a:gd name="T12" fmla="*/ 2147483647 w 196"/>
                  <a:gd name="T13" fmla="*/ 2147483647 h 67"/>
                  <a:gd name="T14" fmla="*/ 0 w 196"/>
                  <a:gd name="T15" fmla="*/ 2147483647 h 67"/>
                  <a:gd name="T16" fmla="*/ 0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0" y="15"/>
                    </a:moveTo>
                    <a:lnTo>
                      <a:pt x="43" y="0"/>
                    </a:lnTo>
                    <a:lnTo>
                      <a:pt x="147" y="42"/>
                    </a:lnTo>
                    <a:lnTo>
                      <a:pt x="196" y="30"/>
                    </a:lnTo>
                    <a:lnTo>
                      <a:pt x="171" y="67"/>
                    </a:lnTo>
                    <a:lnTo>
                      <a:pt x="45" y="67"/>
                    </a:lnTo>
                    <a:lnTo>
                      <a:pt x="98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3" name="Freeform 15"/>
              <p:cNvSpPr>
                <a:spLocks/>
              </p:cNvSpPr>
              <p:nvPr/>
            </p:nvSpPr>
            <p:spPr bwMode="auto">
              <a:xfrm>
                <a:off x="2250675" y="3117792"/>
                <a:ext cx="271999" cy="95150"/>
              </a:xfrm>
              <a:custGeom>
                <a:avLst/>
                <a:gdLst>
                  <a:gd name="T0" fmla="*/ 2147483647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0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2147483647 w 196"/>
                  <a:gd name="T15" fmla="*/ 2147483647 h 66"/>
                  <a:gd name="T16" fmla="*/ 2147483647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196" y="52"/>
                    </a:moveTo>
                    <a:lnTo>
                      <a:pt x="152" y="66"/>
                    </a:lnTo>
                    <a:lnTo>
                      <a:pt x="49" y="25"/>
                    </a:lnTo>
                    <a:lnTo>
                      <a:pt x="0" y="37"/>
                    </a:lnTo>
                    <a:lnTo>
                      <a:pt x="26" y="0"/>
                    </a:lnTo>
                    <a:lnTo>
                      <a:pt x="151" y="0"/>
                    </a:lnTo>
                    <a:lnTo>
                      <a:pt x="99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4" name="Freeform 16"/>
              <p:cNvSpPr>
                <a:spLocks/>
              </p:cNvSpPr>
              <p:nvPr/>
            </p:nvSpPr>
            <p:spPr bwMode="auto">
              <a:xfrm>
                <a:off x="2264553" y="3002459"/>
                <a:ext cx="271999" cy="95150"/>
              </a:xfrm>
              <a:custGeom>
                <a:avLst/>
                <a:gdLst>
                  <a:gd name="T0" fmla="*/ 0 w 196"/>
                  <a:gd name="T1" fmla="*/ 2147483647 h 66"/>
                  <a:gd name="T2" fmla="*/ 2147483647 w 196"/>
                  <a:gd name="T3" fmla="*/ 2147483647 h 66"/>
                  <a:gd name="T4" fmla="*/ 2147483647 w 196"/>
                  <a:gd name="T5" fmla="*/ 2147483647 h 66"/>
                  <a:gd name="T6" fmla="*/ 2147483647 w 196"/>
                  <a:gd name="T7" fmla="*/ 2147483647 h 66"/>
                  <a:gd name="T8" fmla="*/ 2147483647 w 196"/>
                  <a:gd name="T9" fmla="*/ 0 h 66"/>
                  <a:gd name="T10" fmla="*/ 2147483647 w 196"/>
                  <a:gd name="T11" fmla="*/ 0 h 66"/>
                  <a:gd name="T12" fmla="*/ 2147483647 w 196"/>
                  <a:gd name="T13" fmla="*/ 2147483647 h 66"/>
                  <a:gd name="T14" fmla="*/ 0 w 196"/>
                  <a:gd name="T15" fmla="*/ 2147483647 h 66"/>
                  <a:gd name="T16" fmla="*/ 0 w 196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6"/>
                  <a:gd name="T29" fmla="*/ 196 w 19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6">
                    <a:moveTo>
                      <a:pt x="0" y="52"/>
                    </a:moveTo>
                    <a:lnTo>
                      <a:pt x="44" y="66"/>
                    </a:lnTo>
                    <a:lnTo>
                      <a:pt x="148" y="25"/>
                    </a:lnTo>
                    <a:lnTo>
                      <a:pt x="196" y="37"/>
                    </a:lnTo>
                    <a:lnTo>
                      <a:pt x="171" y="0"/>
                    </a:lnTo>
                    <a:lnTo>
                      <a:pt x="46" y="0"/>
                    </a:lnTo>
                    <a:lnTo>
                      <a:pt x="98" y="1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5" name="Freeform 17"/>
              <p:cNvSpPr>
                <a:spLocks/>
              </p:cNvSpPr>
              <p:nvPr/>
            </p:nvSpPr>
            <p:spPr bwMode="auto">
              <a:xfrm>
                <a:off x="1966187" y="3116351"/>
                <a:ext cx="273386" cy="95150"/>
              </a:xfrm>
              <a:custGeom>
                <a:avLst/>
                <a:gdLst>
                  <a:gd name="T0" fmla="*/ 2147483647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0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2147483647 w 197"/>
                  <a:gd name="T15" fmla="*/ 2147483647 h 66"/>
                  <a:gd name="T16" fmla="*/ 2147483647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197" y="15"/>
                    </a:moveTo>
                    <a:lnTo>
                      <a:pt x="153" y="0"/>
                    </a:lnTo>
                    <a:lnTo>
                      <a:pt x="49" y="42"/>
                    </a:lnTo>
                    <a:lnTo>
                      <a:pt x="0" y="30"/>
                    </a:lnTo>
                    <a:lnTo>
                      <a:pt x="27" y="66"/>
                    </a:lnTo>
                    <a:lnTo>
                      <a:pt x="152" y="66"/>
                    </a:lnTo>
                    <a:lnTo>
                      <a:pt x="99" y="54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6" name="Freeform 18"/>
              <p:cNvSpPr>
                <a:spLocks/>
              </p:cNvSpPr>
              <p:nvPr/>
            </p:nvSpPr>
            <p:spPr bwMode="auto">
              <a:xfrm>
                <a:off x="1981452" y="2999576"/>
                <a:ext cx="273386" cy="95150"/>
              </a:xfrm>
              <a:custGeom>
                <a:avLst/>
                <a:gdLst>
                  <a:gd name="T0" fmla="*/ 0 w 197"/>
                  <a:gd name="T1" fmla="*/ 2147483647 h 66"/>
                  <a:gd name="T2" fmla="*/ 2147483647 w 197"/>
                  <a:gd name="T3" fmla="*/ 0 h 66"/>
                  <a:gd name="T4" fmla="*/ 2147483647 w 197"/>
                  <a:gd name="T5" fmla="*/ 2147483647 h 66"/>
                  <a:gd name="T6" fmla="*/ 2147483647 w 197"/>
                  <a:gd name="T7" fmla="*/ 2147483647 h 66"/>
                  <a:gd name="T8" fmla="*/ 2147483647 w 197"/>
                  <a:gd name="T9" fmla="*/ 2147483647 h 66"/>
                  <a:gd name="T10" fmla="*/ 2147483647 w 197"/>
                  <a:gd name="T11" fmla="*/ 2147483647 h 66"/>
                  <a:gd name="T12" fmla="*/ 2147483647 w 197"/>
                  <a:gd name="T13" fmla="*/ 2147483647 h 66"/>
                  <a:gd name="T14" fmla="*/ 0 w 197"/>
                  <a:gd name="T15" fmla="*/ 2147483647 h 66"/>
                  <a:gd name="T16" fmla="*/ 0 w 197"/>
                  <a:gd name="T17" fmla="*/ 214748364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"/>
                  <a:gd name="T28" fmla="*/ 0 h 66"/>
                  <a:gd name="T29" fmla="*/ 197 w 19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" h="66">
                    <a:moveTo>
                      <a:pt x="0" y="14"/>
                    </a:moveTo>
                    <a:lnTo>
                      <a:pt x="44" y="0"/>
                    </a:lnTo>
                    <a:lnTo>
                      <a:pt x="148" y="42"/>
                    </a:lnTo>
                    <a:lnTo>
                      <a:pt x="197" y="30"/>
                    </a:lnTo>
                    <a:lnTo>
                      <a:pt x="171" y="66"/>
                    </a:lnTo>
                    <a:lnTo>
                      <a:pt x="46" y="66"/>
                    </a:lnTo>
                    <a:lnTo>
                      <a:pt x="99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7" name="Freeform 19"/>
              <p:cNvSpPr>
                <a:spLocks/>
              </p:cNvSpPr>
              <p:nvPr/>
            </p:nvSpPr>
            <p:spPr bwMode="auto">
              <a:xfrm>
                <a:off x="2256226" y="3122117"/>
                <a:ext cx="271999" cy="96592"/>
              </a:xfrm>
              <a:custGeom>
                <a:avLst/>
                <a:gdLst>
                  <a:gd name="T0" fmla="*/ 2147483647 w 196"/>
                  <a:gd name="T1" fmla="*/ 2147483647 h 67"/>
                  <a:gd name="T2" fmla="*/ 2147483647 w 196"/>
                  <a:gd name="T3" fmla="*/ 2147483647 h 67"/>
                  <a:gd name="T4" fmla="*/ 2147483647 w 196"/>
                  <a:gd name="T5" fmla="*/ 2147483647 h 67"/>
                  <a:gd name="T6" fmla="*/ 0 w 196"/>
                  <a:gd name="T7" fmla="*/ 2147483647 h 67"/>
                  <a:gd name="T8" fmla="*/ 2147483647 w 196"/>
                  <a:gd name="T9" fmla="*/ 0 h 67"/>
                  <a:gd name="T10" fmla="*/ 2147483647 w 196"/>
                  <a:gd name="T11" fmla="*/ 0 h 67"/>
                  <a:gd name="T12" fmla="*/ 2147483647 w 196"/>
                  <a:gd name="T13" fmla="*/ 2147483647 h 67"/>
                  <a:gd name="T14" fmla="*/ 2147483647 w 196"/>
                  <a:gd name="T15" fmla="*/ 2147483647 h 67"/>
                  <a:gd name="T16" fmla="*/ 2147483647 w 196"/>
                  <a:gd name="T17" fmla="*/ 214748364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"/>
                  <a:gd name="T28" fmla="*/ 0 h 67"/>
                  <a:gd name="T29" fmla="*/ 196 w 19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" h="67">
                    <a:moveTo>
                      <a:pt x="196" y="52"/>
                    </a:moveTo>
                    <a:lnTo>
                      <a:pt x="152" y="67"/>
                    </a:lnTo>
                    <a:lnTo>
                      <a:pt x="48" y="26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150" y="0"/>
                    </a:lnTo>
                    <a:lnTo>
                      <a:pt x="98" y="13"/>
                    </a:lnTo>
                    <a:lnTo>
                      <a:pt x="19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8" name="Line 20"/>
              <p:cNvSpPr>
                <a:spLocks noChangeShapeType="1"/>
              </p:cNvSpPr>
              <p:nvPr/>
            </p:nvSpPr>
            <p:spPr bwMode="auto">
              <a:xfrm>
                <a:off x="1835739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799" name="Line 38"/>
              <p:cNvSpPr>
                <a:spLocks noChangeShapeType="1"/>
              </p:cNvSpPr>
              <p:nvPr/>
            </p:nvSpPr>
            <p:spPr bwMode="auto">
              <a:xfrm>
                <a:off x="2662837" y="3107701"/>
                <a:ext cx="0" cy="628566"/>
              </a:xfrm>
              <a:prstGeom prst="line">
                <a:avLst/>
              </a:prstGeom>
              <a:noFill/>
              <a:ln w="4763" cap="sq">
                <a:solidFill>
                  <a:srgbClr val="AAE6FF"/>
                </a:solidFill>
                <a:bevel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69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96D6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800" name="Group 119"/>
              <p:cNvGrpSpPr>
                <a:grpSpLocks noChangeAspect="1"/>
              </p:cNvGrpSpPr>
              <p:nvPr/>
            </p:nvGrpSpPr>
            <p:grpSpPr bwMode="auto">
              <a:xfrm>
                <a:off x="2015976" y="3353013"/>
                <a:ext cx="450372" cy="381034"/>
                <a:chOff x="3062" y="2021"/>
                <a:chExt cx="361" cy="317"/>
              </a:xfrm>
            </p:grpSpPr>
            <p:sp>
              <p:nvSpPr>
                <p:cNvPr id="801" name="Line 88"/>
                <p:cNvSpPr>
                  <a:spLocks noChangeShapeType="1"/>
                </p:cNvSpPr>
                <p:nvPr/>
              </p:nvSpPr>
              <p:spPr bwMode="auto">
                <a:xfrm>
                  <a:off x="3096" y="208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2" name="Line 89"/>
                <p:cNvSpPr>
                  <a:spLocks noChangeShapeType="1"/>
                </p:cNvSpPr>
                <p:nvPr/>
              </p:nvSpPr>
              <p:spPr bwMode="auto">
                <a:xfrm>
                  <a:off x="3080" y="2187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3" name="Line 90"/>
                <p:cNvSpPr>
                  <a:spLocks noChangeShapeType="1"/>
                </p:cNvSpPr>
                <p:nvPr/>
              </p:nvSpPr>
              <p:spPr bwMode="auto">
                <a:xfrm>
                  <a:off x="3066" y="2282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4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111" y="2028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20" y="2028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216" y="2025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7" name="Freeform 247"/>
                <p:cNvSpPr>
                  <a:spLocks/>
                </p:cNvSpPr>
                <p:nvPr/>
              </p:nvSpPr>
              <p:spPr bwMode="auto">
                <a:xfrm>
                  <a:off x="3139" y="20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8" name="Freeform 248"/>
                <p:cNvSpPr>
                  <a:spLocks/>
                </p:cNvSpPr>
                <p:nvPr/>
              </p:nvSpPr>
              <p:spPr bwMode="auto">
                <a:xfrm>
                  <a:off x="3245" y="2065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09" name="Freeform 249"/>
                <p:cNvSpPr>
                  <a:spLocks/>
                </p:cNvSpPr>
                <p:nvPr/>
              </p:nvSpPr>
              <p:spPr bwMode="auto">
                <a:xfrm>
                  <a:off x="3351" y="207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0" name="Freeform 250"/>
                <p:cNvSpPr>
                  <a:spLocks/>
                </p:cNvSpPr>
                <p:nvPr/>
              </p:nvSpPr>
              <p:spPr bwMode="auto">
                <a:xfrm>
                  <a:off x="3115" y="2171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1" name="Freeform 251"/>
                <p:cNvSpPr>
                  <a:spLocks/>
                </p:cNvSpPr>
                <p:nvPr/>
              </p:nvSpPr>
              <p:spPr bwMode="auto">
                <a:xfrm>
                  <a:off x="3221" y="217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2" name="Freeform 252"/>
                <p:cNvSpPr>
                  <a:spLocks/>
                </p:cNvSpPr>
                <p:nvPr/>
              </p:nvSpPr>
              <p:spPr bwMode="auto">
                <a:xfrm>
                  <a:off x="3327" y="21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3" name="Freeform 253"/>
                <p:cNvSpPr>
                  <a:spLocks/>
                </p:cNvSpPr>
                <p:nvPr/>
              </p:nvSpPr>
              <p:spPr bwMode="auto">
                <a:xfrm>
                  <a:off x="3094" y="22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4" name="Freeform 254"/>
                <p:cNvSpPr>
                  <a:spLocks/>
                </p:cNvSpPr>
                <p:nvPr/>
              </p:nvSpPr>
              <p:spPr bwMode="auto">
                <a:xfrm>
                  <a:off x="3200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5" name="Freeform 255"/>
                <p:cNvSpPr>
                  <a:spLocks/>
                </p:cNvSpPr>
                <p:nvPr/>
              </p:nvSpPr>
              <p:spPr bwMode="auto">
                <a:xfrm>
                  <a:off x="3306" y="2268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6" name="Line 103"/>
                <p:cNvSpPr>
                  <a:spLocks noChangeShapeType="1"/>
                </p:cNvSpPr>
                <p:nvPr/>
              </p:nvSpPr>
              <p:spPr bwMode="auto">
                <a:xfrm>
                  <a:off x="3092" y="2084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7" name="Line 104"/>
                <p:cNvSpPr>
                  <a:spLocks noChangeShapeType="1"/>
                </p:cNvSpPr>
                <p:nvPr/>
              </p:nvSpPr>
              <p:spPr bwMode="auto">
                <a:xfrm>
                  <a:off x="3076" y="2183"/>
                  <a:ext cx="329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8" name="Line 105"/>
                <p:cNvSpPr>
                  <a:spLocks noChangeShapeType="1"/>
                </p:cNvSpPr>
                <p:nvPr/>
              </p:nvSpPr>
              <p:spPr bwMode="auto">
                <a:xfrm>
                  <a:off x="3062" y="2278"/>
                  <a:ext cx="327" cy="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1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107" y="2024"/>
                  <a:ext cx="67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0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024"/>
                  <a:ext cx="68" cy="310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2" y="2021"/>
                  <a:ext cx="67" cy="311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2" name="Freeform 262"/>
                <p:cNvSpPr>
                  <a:spLocks/>
                </p:cNvSpPr>
                <p:nvPr/>
              </p:nvSpPr>
              <p:spPr bwMode="auto">
                <a:xfrm>
                  <a:off x="3135" y="2066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3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2 h 34"/>
                    <a:gd name="T16" fmla="*/ 31 w 51"/>
                    <a:gd name="T17" fmla="*/ 33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3 h 34"/>
                    <a:gd name="T24" fmla="*/ 16 w 51"/>
                    <a:gd name="T25" fmla="*/ 32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3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3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34"/>
                      </a:lnTo>
                      <a:lnTo>
                        <a:pt x="21" y="33"/>
                      </a:lnTo>
                      <a:lnTo>
                        <a:pt x="16" y="32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3" name="Freeform 263"/>
                <p:cNvSpPr>
                  <a:spLocks/>
                </p:cNvSpPr>
                <p:nvPr/>
              </p:nvSpPr>
              <p:spPr bwMode="auto">
                <a:xfrm>
                  <a:off x="3241" y="2061"/>
                  <a:ext cx="51" cy="35"/>
                </a:xfrm>
                <a:custGeom>
                  <a:avLst/>
                  <a:gdLst>
                    <a:gd name="T0" fmla="*/ 51 w 51"/>
                    <a:gd name="T1" fmla="*/ 18 h 35"/>
                    <a:gd name="T2" fmla="*/ 51 w 51"/>
                    <a:gd name="T3" fmla="*/ 18 h 35"/>
                    <a:gd name="T4" fmla="*/ 51 w 51"/>
                    <a:gd name="T5" fmla="*/ 21 h 35"/>
                    <a:gd name="T6" fmla="*/ 49 w 51"/>
                    <a:gd name="T7" fmla="*/ 24 h 35"/>
                    <a:gd name="T8" fmla="*/ 47 w 51"/>
                    <a:gd name="T9" fmla="*/ 27 h 35"/>
                    <a:gd name="T10" fmla="*/ 44 w 51"/>
                    <a:gd name="T11" fmla="*/ 30 h 35"/>
                    <a:gd name="T12" fmla="*/ 40 w 51"/>
                    <a:gd name="T13" fmla="*/ 32 h 35"/>
                    <a:gd name="T14" fmla="*/ 36 w 51"/>
                    <a:gd name="T15" fmla="*/ 33 h 35"/>
                    <a:gd name="T16" fmla="*/ 31 w 51"/>
                    <a:gd name="T17" fmla="*/ 34 h 35"/>
                    <a:gd name="T18" fmla="*/ 26 w 51"/>
                    <a:gd name="T19" fmla="*/ 35 h 35"/>
                    <a:gd name="T20" fmla="*/ 26 w 51"/>
                    <a:gd name="T21" fmla="*/ 35 h 35"/>
                    <a:gd name="T22" fmla="*/ 20 w 51"/>
                    <a:gd name="T23" fmla="*/ 34 h 35"/>
                    <a:gd name="T24" fmla="*/ 16 w 51"/>
                    <a:gd name="T25" fmla="*/ 33 h 35"/>
                    <a:gd name="T26" fmla="*/ 11 w 51"/>
                    <a:gd name="T27" fmla="*/ 32 h 35"/>
                    <a:gd name="T28" fmla="*/ 8 w 51"/>
                    <a:gd name="T29" fmla="*/ 30 h 35"/>
                    <a:gd name="T30" fmla="*/ 4 w 51"/>
                    <a:gd name="T31" fmla="*/ 27 h 35"/>
                    <a:gd name="T32" fmla="*/ 2 w 51"/>
                    <a:gd name="T33" fmla="*/ 24 h 35"/>
                    <a:gd name="T34" fmla="*/ 1 w 51"/>
                    <a:gd name="T35" fmla="*/ 21 h 35"/>
                    <a:gd name="T36" fmla="*/ 0 w 51"/>
                    <a:gd name="T37" fmla="*/ 18 h 35"/>
                    <a:gd name="T38" fmla="*/ 0 w 51"/>
                    <a:gd name="T39" fmla="*/ 18 h 35"/>
                    <a:gd name="T40" fmla="*/ 1 w 51"/>
                    <a:gd name="T41" fmla="*/ 14 h 35"/>
                    <a:gd name="T42" fmla="*/ 2 w 51"/>
                    <a:gd name="T43" fmla="*/ 11 h 35"/>
                    <a:gd name="T44" fmla="*/ 4 w 51"/>
                    <a:gd name="T45" fmla="*/ 8 h 35"/>
                    <a:gd name="T46" fmla="*/ 8 w 51"/>
                    <a:gd name="T47" fmla="*/ 5 h 35"/>
                    <a:gd name="T48" fmla="*/ 11 w 51"/>
                    <a:gd name="T49" fmla="*/ 3 h 35"/>
                    <a:gd name="T50" fmla="*/ 16 w 51"/>
                    <a:gd name="T51" fmla="*/ 2 h 35"/>
                    <a:gd name="T52" fmla="*/ 20 w 51"/>
                    <a:gd name="T53" fmla="*/ 1 h 35"/>
                    <a:gd name="T54" fmla="*/ 26 w 51"/>
                    <a:gd name="T55" fmla="*/ 0 h 35"/>
                    <a:gd name="T56" fmla="*/ 26 w 51"/>
                    <a:gd name="T57" fmla="*/ 0 h 35"/>
                    <a:gd name="T58" fmla="*/ 31 w 51"/>
                    <a:gd name="T59" fmla="*/ 1 h 35"/>
                    <a:gd name="T60" fmla="*/ 36 w 51"/>
                    <a:gd name="T61" fmla="*/ 2 h 35"/>
                    <a:gd name="T62" fmla="*/ 40 w 51"/>
                    <a:gd name="T63" fmla="*/ 3 h 35"/>
                    <a:gd name="T64" fmla="*/ 44 w 51"/>
                    <a:gd name="T65" fmla="*/ 5 h 35"/>
                    <a:gd name="T66" fmla="*/ 47 w 51"/>
                    <a:gd name="T67" fmla="*/ 8 h 35"/>
                    <a:gd name="T68" fmla="*/ 49 w 51"/>
                    <a:gd name="T69" fmla="*/ 11 h 35"/>
                    <a:gd name="T70" fmla="*/ 51 w 51"/>
                    <a:gd name="T71" fmla="*/ 14 h 35"/>
                    <a:gd name="T72" fmla="*/ 51 w 51"/>
                    <a:gd name="T73" fmla="*/ 18 h 35"/>
                    <a:gd name="T74" fmla="*/ 51 w 51"/>
                    <a:gd name="T75" fmla="*/ 18 h 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5"/>
                    <a:gd name="T116" fmla="*/ 51 w 51"/>
                    <a:gd name="T117" fmla="*/ 35 h 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5"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5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4" name="Freeform 264"/>
                <p:cNvSpPr>
                  <a:spLocks/>
                </p:cNvSpPr>
                <p:nvPr/>
              </p:nvSpPr>
              <p:spPr bwMode="auto">
                <a:xfrm>
                  <a:off x="3347" y="2069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5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5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1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5" name="Freeform 265"/>
                <p:cNvSpPr>
                  <a:spLocks/>
                </p:cNvSpPr>
                <p:nvPr/>
              </p:nvSpPr>
              <p:spPr bwMode="auto">
                <a:xfrm>
                  <a:off x="3111" y="2167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6" name="Freeform 266"/>
                <p:cNvSpPr>
                  <a:spLocks/>
                </p:cNvSpPr>
                <p:nvPr/>
              </p:nvSpPr>
              <p:spPr bwMode="auto">
                <a:xfrm>
                  <a:off x="3217" y="2170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0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5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5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7" name="Freeform 267"/>
                <p:cNvSpPr>
                  <a:spLocks/>
                </p:cNvSpPr>
                <p:nvPr/>
              </p:nvSpPr>
              <p:spPr bwMode="auto">
                <a:xfrm>
                  <a:off x="3323" y="2165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1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8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1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4 h 34"/>
                    <a:gd name="T42" fmla="*/ 2 w 51"/>
                    <a:gd name="T43" fmla="*/ 11 h 34"/>
                    <a:gd name="T44" fmla="*/ 4 w 51"/>
                    <a:gd name="T45" fmla="*/ 8 h 34"/>
                    <a:gd name="T46" fmla="*/ 8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2 h 34"/>
                    <a:gd name="T52" fmla="*/ 21 w 51"/>
                    <a:gd name="T53" fmla="*/ 1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1 h 34"/>
                    <a:gd name="T60" fmla="*/ 36 w 51"/>
                    <a:gd name="T61" fmla="*/ 2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1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1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6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1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8" name="Freeform 268"/>
                <p:cNvSpPr>
                  <a:spLocks/>
                </p:cNvSpPr>
                <p:nvPr/>
              </p:nvSpPr>
              <p:spPr bwMode="auto">
                <a:xfrm>
                  <a:off x="3090" y="2263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1 h 34"/>
                    <a:gd name="T6" fmla="*/ 49 w 51"/>
                    <a:gd name="T7" fmla="*/ 24 h 34"/>
                    <a:gd name="T8" fmla="*/ 47 w 51"/>
                    <a:gd name="T9" fmla="*/ 27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7 h 34"/>
                    <a:gd name="T32" fmla="*/ 2 w 51"/>
                    <a:gd name="T33" fmla="*/ 24 h 34"/>
                    <a:gd name="T34" fmla="*/ 0 w 51"/>
                    <a:gd name="T35" fmla="*/ 21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4 h 34"/>
                    <a:gd name="T42" fmla="*/ 2 w 51"/>
                    <a:gd name="T43" fmla="*/ 10 h 34"/>
                    <a:gd name="T44" fmla="*/ 4 w 51"/>
                    <a:gd name="T45" fmla="*/ 8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8 h 34"/>
                    <a:gd name="T68" fmla="*/ 49 w 51"/>
                    <a:gd name="T69" fmla="*/ 10 h 34"/>
                    <a:gd name="T70" fmla="*/ 51 w 51"/>
                    <a:gd name="T71" fmla="*/ 14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49" y="24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4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29" name="Freeform 269"/>
                <p:cNvSpPr>
                  <a:spLocks/>
                </p:cNvSpPr>
                <p:nvPr/>
              </p:nvSpPr>
              <p:spPr bwMode="auto">
                <a:xfrm>
                  <a:off x="3196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0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3 w 51"/>
                    <a:gd name="T11" fmla="*/ 29 h 34"/>
                    <a:gd name="T12" fmla="*/ 40 w 51"/>
                    <a:gd name="T13" fmla="*/ 31 h 34"/>
                    <a:gd name="T14" fmla="*/ 35 w 51"/>
                    <a:gd name="T15" fmla="*/ 33 h 34"/>
                    <a:gd name="T16" fmla="*/ 31 w 51"/>
                    <a:gd name="T17" fmla="*/ 34 h 34"/>
                    <a:gd name="T18" fmla="*/ 25 w 51"/>
                    <a:gd name="T19" fmla="*/ 34 h 34"/>
                    <a:gd name="T20" fmla="*/ 25 w 51"/>
                    <a:gd name="T21" fmla="*/ 34 h 34"/>
                    <a:gd name="T22" fmla="*/ 20 w 51"/>
                    <a:gd name="T23" fmla="*/ 34 h 34"/>
                    <a:gd name="T24" fmla="*/ 15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0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0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5 w 51"/>
                    <a:gd name="T51" fmla="*/ 1 h 34"/>
                    <a:gd name="T52" fmla="*/ 20 w 51"/>
                    <a:gd name="T53" fmla="*/ 0 h 34"/>
                    <a:gd name="T54" fmla="*/ 25 w 51"/>
                    <a:gd name="T55" fmla="*/ 0 h 34"/>
                    <a:gd name="T56" fmla="*/ 25 w 51"/>
                    <a:gd name="T57" fmla="*/ 0 h 34"/>
                    <a:gd name="T58" fmla="*/ 31 w 51"/>
                    <a:gd name="T59" fmla="*/ 0 h 34"/>
                    <a:gd name="T60" fmla="*/ 35 w 51"/>
                    <a:gd name="T61" fmla="*/ 1 h 34"/>
                    <a:gd name="T62" fmla="*/ 40 w 51"/>
                    <a:gd name="T63" fmla="*/ 3 h 34"/>
                    <a:gd name="T64" fmla="*/ 43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0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0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5" y="33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40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0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830" name="Freeform 270"/>
                <p:cNvSpPr>
                  <a:spLocks/>
                </p:cNvSpPr>
                <p:nvPr/>
              </p:nvSpPr>
              <p:spPr bwMode="auto">
                <a:xfrm>
                  <a:off x="3302" y="2264"/>
                  <a:ext cx="51" cy="34"/>
                </a:xfrm>
                <a:custGeom>
                  <a:avLst/>
                  <a:gdLst>
                    <a:gd name="T0" fmla="*/ 51 w 51"/>
                    <a:gd name="T1" fmla="*/ 17 h 34"/>
                    <a:gd name="T2" fmla="*/ 51 w 51"/>
                    <a:gd name="T3" fmla="*/ 17 h 34"/>
                    <a:gd name="T4" fmla="*/ 51 w 51"/>
                    <a:gd name="T5" fmla="*/ 20 h 34"/>
                    <a:gd name="T6" fmla="*/ 49 w 51"/>
                    <a:gd name="T7" fmla="*/ 24 h 34"/>
                    <a:gd name="T8" fmla="*/ 47 w 51"/>
                    <a:gd name="T9" fmla="*/ 26 h 34"/>
                    <a:gd name="T10" fmla="*/ 44 w 51"/>
                    <a:gd name="T11" fmla="*/ 29 h 34"/>
                    <a:gd name="T12" fmla="*/ 40 w 51"/>
                    <a:gd name="T13" fmla="*/ 31 h 34"/>
                    <a:gd name="T14" fmla="*/ 36 w 51"/>
                    <a:gd name="T15" fmla="*/ 33 h 34"/>
                    <a:gd name="T16" fmla="*/ 31 w 51"/>
                    <a:gd name="T17" fmla="*/ 34 h 34"/>
                    <a:gd name="T18" fmla="*/ 26 w 51"/>
                    <a:gd name="T19" fmla="*/ 34 h 34"/>
                    <a:gd name="T20" fmla="*/ 26 w 51"/>
                    <a:gd name="T21" fmla="*/ 34 h 34"/>
                    <a:gd name="T22" fmla="*/ 20 w 51"/>
                    <a:gd name="T23" fmla="*/ 34 h 34"/>
                    <a:gd name="T24" fmla="*/ 16 w 51"/>
                    <a:gd name="T25" fmla="*/ 33 h 34"/>
                    <a:gd name="T26" fmla="*/ 11 w 51"/>
                    <a:gd name="T27" fmla="*/ 31 h 34"/>
                    <a:gd name="T28" fmla="*/ 7 w 51"/>
                    <a:gd name="T29" fmla="*/ 29 h 34"/>
                    <a:gd name="T30" fmla="*/ 4 w 51"/>
                    <a:gd name="T31" fmla="*/ 26 h 34"/>
                    <a:gd name="T32" fmla="*/ 2 w 51"/>
                    <a:gd name="T33" fmla="*/ 24 h 34"/>
                    <a:gd name="T34" fmla="*/ 1 w 51"/>
                    <a:gd name="T35" fmla="*/ 20 h 34"/>
                    <a:gd name="T36" fmla="*/ 0 w 51"/>
                    <a:gd name="T37" fmla="*/ 17 h 34"/>
                    <a:gd name="T38" fmla="*/ 0 w 51"/>
                    <a:gd name="T39" fmla="*/ 17 h 34"/>
                    <a:gd name="T40" fmla="*/ 1 w 51"/>
                    <a:gd name="T41" fmla="*/ 13 h 34"/>
                    <a:gd name="T42" fmla="*/ 2 w 51"/>
                    <a:gd name="T43" fmla="*/ 10 h 34"/>
                    <a:gd name="T44" fmla="*/ 4 w 51"/>
                    <a:gd name="T45" fmla="*/ 7 h 34"/>
                    <a:gd name="T46" fmla="*/ 7 w 51"/>
                    <a:gd name="T47" fmla="*/ 5 h 34"/>
                    <a:gd name="T48" fmla="*/ 11 w 51"/>
                    <a:gd name="T49" fmla="*/ 3 h 34"/>
                    <a:gd name="T50" fmla="*/ 16 w 51"/>
                    <a:gd name="T51" fmla="*/ 1 h 34"/>
                    <a:gd name="T52" fmla="*/ 20 w 51"/>
                    <a:gd name="T53" fmla="*/ 0 h 34"/>
                    <a:gd name="T54" fmla="*/ 26 w 51"/>
                    <a:gd name="T55" fmla="*/ 0 h 34"/>
                    <a:gd name="T56" fmla="*/ 26 w 51"/>
                    <a:gd name="T57" fmla="*/ 0 h 34"/>
                    <a:gd name="T58" fmla="*/ 31 w 51"/>
                    <a:gd name="T59" fmla="*/ 0 h 34"/>
                    <a:gd name="T60" fmla="*/ 36 w 51"/>
                    <a:gd name="T61" fmla="*/ 1 h 34"/>
                    <a:gd name="T62" fmla="*/ 40 w 51"/>
                    <a:gd name="T63" fmla="*/ 3 h 34"/>
                    <a:gd name="T64" fmla="*/ 44 w 51"/>
                    <a:gd name="T65" fmla="*/ 5 h 34"/>
                    <a:gd name="T66" fmla="*/ 47 w 51"/>
                    <a:gd name="T67" fmla="*/ 7 h 34"/>
                    <a:gd name="T68" fmla="*/ 49 w 51"/>
                    <a:gd name="T69" fmla="*/ 10 h 34"/>
                    <a:gd name="T70" fmla="*/ 51 w 51"/>
                    <a:gd name="T71" fmla="*/ 13 h 34"/>
                    <a:gd name="T72" fmla="*/ 51 w 51"/>
                    <a:gd name="T73" fmla="*/ 17 h 34"/>
                    <a:gd name="T74" fmla="*/ 51 w 51"/>
                    <a:gd name="T75" fmla="*/ 17 h 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1"/>
                    <a:gd name="T115" fmla="*/ 0 h 34"/>
                    <a:gd name="T116" fmla="*/ 51 w 51"/>
                    <a:gd name="T117" fmla="*/ 34 h 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1" h="34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7" y="26"/>
                      </a:lnTo>
                      <a:lnTo>
                        <a:pt x="44" y="29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6" y="33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0" y="3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1" y="13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699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96D6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</p:grpSp>
        <p:sp>
          <p:nvSpPr>
            <p:cNvPr id="783" name="TextBox 395"/>
            <p:cNvSpPr txBox="1">
              <a:spLocks noChangeArrowheads="1"/>
            </p:cNvSpPr>
            <p:nvPr/>
          </p:nvSpPr>
          <p:spPr bwMode="auto">
            <a:xfrm>
              <a:off x="6635951" y="3767171"/>
              <a:ext cx="476878" cy="2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699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52D89">
                      <a:lumMod val="50000"/>
                    </a:srgbClr>
                  </a:solidFill>
                  <a:latin typeface="Calibri" charset="0"/>
                </a:rPr>
                <a:t>PE</a:t>
              </a:r>
            </a:p>
          </p:txBody>
        </p:sp>
      </p:grpSp>
      <p:cxnSp>
        <p:nvCxnSpPr>
          <p:cNvPr id="831" name="Straight Connector 830"/>
          <p:cNvCxnSpPr/>
          <p:nvPr/>
        </p:nvCxnSpPr>
        <p:spPr>
          <a:xfrm flipH="1">
            <a:off x="3716996" y="2161266"/>
            <a:ext cx="738061" cy="14957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2" name="Straight Connector 831"/>
          <p:cNvCxnSpPr>
            <a:stCxn id="748" idx="1"/>
          </p:cNvCxnSpPr>
          <p:nvPr/>
        </p:nvCxnSpPr>
        <p:spPr>
          <a:xfrm flipH="1">
            <a:off x="4069222" y="1777874"/>
            <a:ext cx="323759" cy="7708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3" name="Straight Connector 832"/>
          <p:cNvCxnSpPr>
            <a:stCxn id="748" idx="1"/>
          </p:cNvCxnSpPr>
          <p:nvPr/>
        </p:nvCxnSpPr>
        <p:spPr>
          <a:xfrm flipH="1">
            <a:off x="3716990" y="1777881"/>
            <a:ext cx="675987" cy="53296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4" name="Straight Connector 833"/>
          <p:cNvCxnSpPr>
            <a:stCxn id="798" idx="1"/>
          </p:cNvCxnSpPr>
          <p:nvPr/>
        </p:nvCxnSpPr>
        <p:spPr>
          <a:xfrm flipH="1">
            <a:off x="4069224" y="2158874"/>
            <a:ext cx="340693" cy="3898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37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525" y="2174832"/>
            <a:ext cx="510513" cy="2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675" y="2438355"/>
            <a:ext cx="510513" cy="2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" name="TextBox 838"/>
          <p:cNvSpPr txBox="1"/>
          <p:nvPr/>
        </p:nvSpPr>
        <p:spPr>
          <a:xfrm>
            <a:off x="4724400" y="2419350"/>
            <a:ext cx="1632219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 smtClean="0">
                <a:solidFill>
                  <a:srgbClr val="272A48"/>
                </a:solidFill>
                <a:latin typeface="Arial"/>
                <a:ea typeface="MS PGothic" charset="0"/>
                <a:cs typeface="MS PGothic" charset="0"/>
              </a:rPr>
              <a:t>GOLF Routers (ASR 9000, ASR 1000, Nexus 7000)</a:t>
            </a:r>
            <a:endParaRPr lang="en-US" sz="800" kern="0" dirty="0">
              <a:solidFill>
                <a:srgbClr val="272A48"/>
              </a:solidFill>
              <a:latin typeface="Arial"/>
              <a:ea typeface="MS PGothic" charset="0"/>
              <a:cs typeface="MS PGothic" charset="0"/>
            </a:endParaRPr>
          </a:p>
        </p:txBody>
      </p:sp>
      <p:cxnSp>
        <p:nvCxnSpPr>
          <p:cNvPr id="840" name="Straight Arrow Connector 839"/>
          <p:cNvCxnSpPr>
            <a:stCxn id="839" idx="1"/>
          </p:cNvCxnSpPr>
          <p:nvPr/>
        </p:nvCxnSpPr>
        <p:spPr>
          <a:xfrm flipH="1" flipV="1">
            <a:off x="4246553" y="2547894"/>
            <a:ext cx="477847" cy="29193"/>
          </a:xfrm>
          <a:prstGeom prst="straightConnector1">
            <a:avLst/>
          </a:prstGeom>
          <a:noFill/>
          <a:ln w="12700" cap="flat" cmpd="sng" algn="ctr">
            <a:solidFill>
              <a:srgbClr val="272A4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41" name="Text Placeholder 13"/>
          <p:cNvSpPr txBox="1">
            <a:spLocks/>
          </p:cNvSpPr>
          <p:nvPr/>
        </p:nvSpPr>
        <p:spPr>
          <a:xfrm>
            <a:off x="4191000" y="2876550"/>
            <a:ext cx="4495800" cy="1990528"/>
          </a:xfrm>
          <a:prstGeom prst="rect">
            <a:avLst/>
          </a:prstGeom>
          <a:solidFill>
            <a:srgbClr val="FFFFFF"/>
          </a:solidFill>
        </p:spPr>
        <p:txBody>
          <a:bodyPr vert="horz" lIns="68568" tIns="34289" rIns="68568" bIns="34289" rtlCol="0">
            <a:noAutofit/>
          </a:bodyPr>
          <a:lstStyle>
            <a:lvl1pPr marL="171444" indent="-171444" algn="l" defTabSz="685771" rtl="0" eaLnBrk="1" latinLnBrk="0" hangingPunct="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7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304790" indent="0" algn="l" defTabSz="685771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Tx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428607" indent="-1191" algn="l" defTabSz="68577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516710" indent="0" algn="l" defTabSz="68577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601241" indent="0" algn="l" defTabSz="68577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1885873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57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4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29" indent="-171444" algn="l" defTabSz="6857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51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Direct or indirect 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connection from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spines 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to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WAN Edge routers</a:t>
            </a:r>
            <a:endParaRPr sz="1200" dirty="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  <a:p>
            <a:pPr fontAlgn="base">
              <a:spcBef>
                <a:spcPts val="51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Better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scalability, 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o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ne 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protocol session for all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VRFs, 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n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o 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longer constraint by border leaf HW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table</a:t>
            </a:r>
            <a:endParaRPr sz="1200" dirty="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  <a:p>
            <a:pPr fontAlgn="base">
              <a:spcBef>
                <a:spcPts val="51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VXLAN handoff with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MP-BGP</a:t>
            </a:r>
            <a:r>
              <a:rPr sz="1200" dirty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 </a:t>
            </a: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EVPN</a:t>
            </a:r>
          </a:p>
          <a:p>
            <a:pPr fontAlgn="base">
              <a:spcBef>
                <a:spcPts val="51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Simplified tenant L3Out configuration </a:t>
            </a:r>
            <a:endParaRPr lang="en-US" sz="1200" dirty="0" smtClean="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  <a:p>
            <a:pPr fontAlgn="base">
              <a:spcBef>
                <a:spcPts val="51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lang="en-US"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Support for host routes advertisement out of the ACI Fabric </a:t>
            </a:r>
          </a:p>
          <a:p>
            <a:pPr fontAlgn="base">
              <a:spcBef>
                <a:spcPts val="51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lang="en-US" sz="1200" dirty="0" smtClean="0">
                <a:solidFill>
                  <a:srgbClr val="676767"/>
                </a:solidFill>
                <a:latin typeface="Arial"/>
                <a:ea typeface="Apple LiGothic Medium"/>
                <a:cs typeface="Apple LiGothic Medium"/>
              </a:rPr>
              <a:t>VRF configuration automation on GOLF router through OpFlex exchange</a:t>
            </a:r>
            <a:endParaRPr sz="1200" dirty="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</p:txBody>
      </p:sp>
      <p:grpSp>
        <p:nvGrpSpPr>
          <p:cNvPr id="842" name="Group 841"/>
          <p:cNvGrpSpPr/>
          <p:nvPr/>
        </p:nvGrpSpPr>
        <p:grpSpPr>
          <a:xfrm>
            <a:off x="309563" y="1198564"/>
            <a:ext cx="1746869" cy="240450"/>
            <a:chOff x="309563" y="1198564"/>
            <a:chExt cx="1746869" cy="240450"/>
          </a:xfrm>
        </p:grpSpPr>
        <p:sp>
          <p:nvSpPr>
            <p:cNvPr id="843" name="TextBox 842"/>
            <p:cNvSpPr txBox="1"/>
            <p:nvPr/>
          </p:nvSpPr>
          <p:spPr>
            <a:xfrm>
              <a:off x="468306" y="1198564"/>
              <a:ext cx="1588126" cy="240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2A48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rPr>
                <a:t>= VXLAN Encap/Decap</a:t>
              </a:r>
            </a:p>
          </p:txBody>
        </p:sp>
        <p:grpSp>
          <p:nvGrpSpPr>
            <p:cNvPr id="844" name="Group 843"/>
            <p:cNvGrpSpPr/>
            <p:nvPr/>
          </p:nvGrpSpPr>
          <p:grpSpPr>
            <a:xfrm>
              <a:off x="309563" y="1221623"/>
              <a:ext cx="181821" cy="182880"/>
              <a:chOff x="6391352" y="2442150"/>
              <a:chExt cx="1275036" cy="1275036"/>
            </a:xfrm>
          </p:grpSpPr>
          <p:sp>
            <p:nvSpPr>
              <p:cNvPr id="845" name="Oval 844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846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</p:grpSp>
      <p:sp>
        <p:nvSpPr>
          <p:cNvPr id="287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lang="en-US" sz="2400" dirty="0">
                <a:solidFill>
                  <a:schemeClr val="accent6"/>
                </a:solidFill>
                <a:cs typeface="Apple LiGothic Medium" charset="0"/>
              </a:rPr>
              <a:t>Connecting ACI to Layer 3 Domain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Apple LiGothic Medium" charset="0"/>
                <a:sym typeface="Arial" charset="0"/>
              </a:rPr>
              <a:t>‘GOLF’ </a:t>
            </a:r>
            <a:r>
              <a:rPr lang="en-US" sz="2000" kern="0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pple LiGothic Medium" charset="0"/>
                <a:sym typeface="Arial" charset="0"/>
              </a:rPr>
              <a:t>Design</a:t>
            </a:r>
            <a:endParaRPr lang="en-US" sz="2000" dirty="0">
              <a:solidFill>
                <a:schemeClr val="accent6"/>
              </a:solidFill>
            </a:endParaRPr>
          </a:p>
          <a:p>
            <a:pPr defTabSz="685698"/>
            <a:endParaRPr lang="en-US" sz="2000" kern="0" dirty="0">
              <a:solidFill>
                <a:srgbClr val="676767"/>
              </a:solidFill>
              <a:cs typeface="Apple LiGothic Medium" charset="0"/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6477000" y="150932"/>
            <a:ext cx="2474701" cy="820618"/>
          </a:xfrm>
          <a:prstGeom prst="roundRect">
            <a:avLst/>
          </a:prstGeom>
          <a:solidFill>
            <a:srgbClr val="2968A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More Information on GOLF Deployment: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chemeClr val="accent2"/>
                </a:solidFill>
              </a:rPr>
              <a:t>LABACI-2101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9" name="Group 288"/>
          <p:cNvGrpSpPr/>
          <p:nvPr/>
        </p:nvGrpSpPr>
        <p:grpSpPr>
          <a:xfrm>
            <a:off x="2514600" y="4095750"/>
            <a:ext cx="824200" cy="338706"/>
            <a:chOff x="2397373" y="2905424"/>
            <a:chExt cx="824200" cy="338706"/>
          </a:xfrm>
        </p:grpSpPr>
        <p:grpSp>
          <p:nvGrpSpPr>
            <p:cNvPr id="290" name="Group 28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93" name="Rounded Rectangle 292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9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74975" y="1773899"/>
            <a:ext cx="3564577" cy="2026133"/>
            <a:chOff x="874975" y="1773899"/>
            <a:chExt cx="3564577" cy="2026133"/>
          </a:xfrm>
        </p:grpSpPr>
        <p:sp>
          <p:nvSpPr>
            <p:cNvPr id="847" name="Freeform 846"/>
            <p:cNvSpPr/>
            <p:nvPr/>
          </p:nvSpPr>
          <p:spPr>
            <a:xfrm>
              <a:off x="874975" y="1773899"/>
              <a:ext cx="3564577" cy="2011405"/>
            </a:xfrm>
            <a:custGeom>
              <a:avLst/>
              <a:gdLst>
                <a:gd name="connsiteX0" fmla="*/ 5338972 w 5338972"/>
                <a:gd name="connsiteY0" fmla="*/ 73989 h 2193268"/>
                <a:gd name="connsiteX1" fmla="*/ 3292366 w 5338972"/>
                <a:gd name="connsiteY1" fmla="*/ 82078 h 2193268"/>
                <a:gd name="connsiteX2" fmla="*/ 2677575 w 5338972"/>
                <a:gd name="connsiteY2" fmla="*/ 907141 h 2193268"/>
                <a:gd name="connsiteX3" fmla="*/ 768489 w 5338972"/>
                <a:gd name="connsiteY3" fmla="*/ 1392472 h 2193268"/>
                <a:gd name="connsiteX4" fmla="*/ 0 w 5338972"/>
                <a:gd name="connsiteY4" fmla="*/ 2193268 h 2193268"/>
                <a:gd name="connsiteX0" fmla="*/ 5338972 w 5338972"/>
                <a:gd name="connsiteY0" fmla="*/ 31971 h 2151250"/>
                <a:gd name="connsiteX1" fmla="*/ 3564577 w 5338972"/>
                <a:gd name="connsiteY1" fmla="*/ 139845 h 2151250"/>
                <a:gd name="connsiteX2" fmla="*/ 2677575 w 5338972"/>
                <a:gd name="connsiteY2" fmla="*/ 865123 h 2151250"/>
                <a:gd name="connsiteX3" fmla="*/ 768489 w 5338972"/>
                <a:gd name="connsiteY3" fmla="*/ 1350454 h 2151250"/>
                <a:gd name="connsiteX4" fmla="*/ 0 w 5338972"/>
                <a:gd name="connsiteY4" fmla="*/ 2151250 h 2151250"/>
                <a:gd name="connsiteX0" fmla="*/ 5928761 w 5928761"/>
                <a:gd name="connsiteY0" fmla="*/ 31971 h 2151250"/>
                <a:gd name="connsiteX1" fmla="*/ 3564577 w 5928761"/>
                <a:gd name="connsiteY1" fmla="*/ 139845 h 2151250"/>
                <a:gd name="connsiteX2" fmla="*/ 2677575 w 5928761"/>
                <a:gd name="connsiteY2" fmla="*/ 865123 h 2151250"/>
                <a:gd name="connsiteX3" fmla="*/ 768489 w 5928761"/>
                <a:gd name="connsiteY3" fmla="*/ 1350454 h 2151250"/>
                <a:gd name="connsiteX4" fmla="*/ 0 w 5928761"/>
                <a:gd name="connsiteY4" fmla="*/ 2151250 h 2151250"/>
                <a:gd name="connsiteX0" fmla="*/ 3564577 w 3564577"/>
                <a:gd name="connsiteY0" fmla="*/ 0 h 2011405"/>
                <a:gd name="connsiteX1" fmla="*/ 2677575 w 3564577"/>
                <a:gd name="connsiteY1" fmla="*/ 725278 h 2011405"/>
                <a:gd name="connsiteX2" fmla="*/ 768489 w 3564577"/>
                <a:gd name="connsiteY2" fmla="*/ 1210609 h 2011405"/>
                <a:gd name="connsiteX3" fmla="*/ 0 w 3564577"/>
                <a:gd name="connsiteY3" fmla="*/ 2011405 h 201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4577" h="2011405">
                  <a:moveTo>
                    <a:pt x="3564577" y="0"/>
                  </a:moveTo>
                  <a:cubicBezTo>
                    <a:pt x="3022713" y="138859"/>
                    <a:pt x="3143590" y="523510"/>
                    <a:pt x="2677575" y="725278"/>
                  </a:cubicBezTo>
                  <a:cubicBezTo>
                    <a:pt x="2211560" y="927046"/>
                    <a:pt x="1214751" y="996255"/>
                    <a:pt x="768489" y="1210609"/>
                  </a:cubicBezTo>
                  <a:cubicBezTo>
                    <a:pt x="322227" y="1424963"/>
                    <a:pt x="0" y="2011405"/>
                    <a:pt x="0" y="2011405"/>
                  </a:cubicBezTo>
                </a:path>
              </a:pathLst>
            </a:custGeom>
            <a:noFill/>
            <a:ln w="25400" cap="flat" cmpd="sng" algn="ctr">
              <a:solidFill>
                <a:srgbClr val="373752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2" tIns="45686" rIns="91372" bIns="45686" rtlCol="0" anchor="ctr"/>
            <a:lstStyle/>
            <a:p>
              <a:pPr algn="ctr" defTabSz="456857" fontAlgn="base">
                <a:spcBef>
                  <a:spcPct val="0"/>
                </a:spcBef>
                <a:spcAft>
                  <a:spcPct val="0"/>
                </a:spcAft>
              </a:pPr>
              <a:endParaRPr lang="en-US" sz="1800" kern="0">
                <a:solidFill>
                  <a:srgbClr val="000000"/>
                </a:solidFill>
                <a:latin typeface="CiscoSansTT Light"/>
                <a:ea typeface="Apple LiGothic Medium"/>
                <a:cs typeface="Apple LiGothic Medium"/>
              </a:endParaRPr>
            </a:p>
          </p:txBody>
        </p:sp>
        <p:grpSp>
          <p:nvGrpSpPr>
            <p:cNvPr id="848" name="Group 847"/>
            <p:cNvGrpSpPr/>
            <p:nvPr/>
          </p:nvGrpSpPr>
          <p:grpSpPr>
            <a:xfrm>
              <a:off x="3672431" y="2197798"/>
              <a:ext cx="181821" cy="182880"/>
              <a:chOff x="6391352" y="2442150"/>
              <a:chExt cx="1275036" cy="1275036"/>
            </a:xfrm>
          </p:grpSpPr>
          <p:sp>
            <p:nvSpPr>
              <p:cNvPr id="849" name="Oval 848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850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851" name="Group 850"/>
            <p:cNvGrpSpPr/>
            <p:nvPr/>
          </p:nvGrpSpPr>
          <p:grpSpPr>
            <a:xfrm>
              <a:off x="924427" y="3617152"/>
              <a:ext cx="181821" cy="182880"/>
              <a:chOff x="6391352" y="2442150"/>
              <a:chExt cx="1275036" cy="1275036"/>
            </a:xfrm>
          </p:grpSpPr>
          <p:sp>
            <p:nvSpPr>
              <p:cNvPr id="852" name="Oval 851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853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1474734" y="2952750"/>
              <a:ext cx="181821" cy="182880"/>
              <a:chOff x="6391352" y="2442150"/>
              <a:chExt cx="1275036" cy="1275036"/>
            </a:xfrm>
          </p:grpSpPr>
          <p:sp>
            <p:nvSpPr>
              <p:cNvPr id="296" name="Oval 295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297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</p:grpSp>
      <p:sp>
        <p:nvSpPr>
          <p:cNvPr id="299" name="Left-Right Arrow 298"/>
          <p:cNvSpPr/>
          <p:nvPr/>
        </p:nvSpPr>
        <p:spPr>
          <a:xfrm rot="20213453">
            <a:off x="2600383" y="2705866"/>
            <a:ext cx="1128885" cy="279624"/>
          </a:xfrm>
          <a:prstGeom prst="leftRightArrow">
            <a:avLst/>
          </a:prstGeom>
          <a:solidFill>
            <a:srgbClr val="800000"/>
          </a:solidFill>
          <a:ln w="9525" cap="flat" cmpd="sng" algn="ctr">
            <a:solidFill>
              <a:srgbClr val="3CBBB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372" tIns="45686" rIns="91372" bIns="45686" rtlCol="0" anchor="ctr"/>
          <a:lstStyle/>
          <a:p>
            <a:pPr algn="ctr" defTabSz="456857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 smtClean="0">
                <a:solidFill>
                  <a:srgbClr val="FFFFFF"/>
                </a:solidFill>
                <a:latin typeface="CiscoSansTT Light"/>
                <a:ea typeface="Apple LiGothic Medium"/>
                <a:cs typeface="Apple LiGothic Medium"/>
              </a:rPr>
              <a:t>OpFlex</a:t>
            </a:r>
            <a:endParaRPr lang="en-US" sz="900" b="1" kern="0" dirty="0">
              <a:solidFill>
                <a:srgbClr val="FFFFFF"/>
              </a:solidFill>
              <a:latin typeface="CiscoSansTT Light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09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lang="en-US" sz="2400" kern="0" dirty="0" smtClean="0">
                <a:solidFill>
                  <a:schemeClr val="accent6"/>
                </a:solidFill>
                <a:cs typeface="Apple LiGothic Medium" charset="0"/>
              </a:rPr>
              <a:t>GOLF and Multi-Site Integration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kern="0" dirty="0" smtClean="0">
                <a:solidFill>
                  <a:schemeClr val="accent6"/>
                </a:solidFill>
                <a:cs typeface="Apple LiGothic Medium" charset="0"/>
              </a:rPr>
              <a:t>Centralized and Distributed Models</a:t>
            </a:r>
            <a:endParaRPr lang="en-US" sz="2000" kern="0" dirty="0">
              <a:solidFill>
                <a:schemeClr val="accent6"/>
              </a:solidFill>
              <a:cs typeface="Apple LiGothic Medium" charset="0"/>
            </a:endParaRPr>
          </a:p>
        </p:txBody>
      </p:sp>
      <p:sp>
        <p:nvSpPr>
          <p:cNvPr id="241" name="Rounded Rectangle 162"/>
          <p:cNvSpPr>
            <a:spLocks noChangeArrowheads="1"/>
          </p:cNvSpPr>
          <p:nvPr/>
        </p:nvSpPr>
        <p:spPr bwMode="auto">
          <a:xfrm>
            <a:off x="2536371" y="2527046"/>
            <a:ext cx="1654629" cy="1209916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543"/>
            <a:endParaRPr lang="en-US" sz="1400">
              <a:solidFill>
                <a:srgbClr val="000000"/>
              </a:solidFill>
              <a:latin typeface="Arial"/>
              <a:ea typeface="MS PGothic" charset="0"/>
              <a:cs typeface="Apple LiGothic Medium" charset="0"/>
            </a:endParaRPr>
          </a:p>
        </p:txBody>
      </p:sp>
      <p:sp>
        <p:nvSpPr>
          <p:cNvPr id="240" name="Rounded Rectangle 162"/>
          <p:cNvSpPr>
            <a:spLocks noChangeArrowheads="1"/>
          </p:cNvSpPr>
          <p:nvPr/>
        </p:nvSpPr>
        <p:spPr bwMode="auto">
          <a:xfrm>
            <a:off x="228600" y="2533231"/>
            <a:ext cx="1654629" cy="1209916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543"/>
            <a:endParaRPr lang="en-US" sz="1400">
              <a:solidFill>
                <a:srgbClr val="000000"/>
              </a:solidFill>
              <a:latin typeface="Arial"/>
              <a:ea typeface="MS PGothic" charset="0"/>
              <a:cs typeface="Apple LiGothic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1891" y="2607417"/>
            <a:ext cx="1536768" cy="641586"/>
            <a:chOff x="6103538" y="2774950"/>
            <a:chExt cx="2356417" cy="854738"/>
          </a:xfrm>
        </p:grpSpPr>
        <p:pic>
          <p:nvPicPr>
            <p:cNvPr id="7" name="Picture 6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078" y="2774950"/>
              <a:ext cx="280317" cy="307326"/>
            </a:xfrm>
            <a:prstGeom prst="rect">
              <a:avLst/>
            </a:prstGeom>
          </p:spPr>
        </p:pic>
        <p:pic>
          <p:nvPicPr>
            <p:cNvPr id="8" name="Picture 7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164" y="2779909"/>
              <a:ext cx="280317" cy="307326"/>
            </a:xfrm>
            <a:prstGeom prst="rect">
              <a:avLst/>
            </a:prstGeom>
          </p:spPr>
        </p:pic>
        <p:pic>
          <p:nvPicPr>
            <p:cNvPr id="9" name="Picture 8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7250" y="2779909"/>
              <a:ext cx="280317" cy="307326"/>
            </a:xfrm>
            <a:prstGeom prst="rect">
              <a:avLst/>
            </a:prstGeom>
          </p:spPr>
        </p:pic>
        <p:pic>
          <p:nvPicPr>
            <p:cNvPr id="10" name="Picture 9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336" y="2774950"/>
              <a:ext cx="280317" cy="307326"/>
            </a:xfrm>
            <a:prstGeom prst="rect">
              <a:avLst/>
            </a:prstGeom>
          </p:spPr>
        </p:pic>
        <p:pic>
          <p:nvPicPr>
            <p:cNvPr id="11" name="Picture 10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5872" y="3569945"/>
              <a:ext cx="352097" cy="58683"/>
            </a:xfrm>
            <a:prstGeom prst="rect">
              <a:avLst/>
            </a:prstGeom>
          </p:spPr>
        </p:pic>
        <p:pic>
          <p:nvPicPr>
            <p:cNvPr id="12" name="Picture 11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534" y="3571005"/>
              <a:ext cx="352097" cy="58683"/>
            </a:xfrm>
            <a:prstGeom prst="rect">
              <a:avLst/>
            </a:prstGeom>
          </p:spPr>
        </p:pic>
        <p:pic>
          <p:nvPicPr>
            <p:cNvPr id="13" name="Picture 12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196" y="3569945"/>
              <a:ext cx="352097" cy="58683"/>
            </a:xfrm>
            <a:prstGeom prst="rect">
              <a:avLst/>
            </a:prstGeom>
            <a:effectLst/>
          </p:spPr>
        </p:pic>
        <p:pic>
          <p:nvPicPr>
            <p:cNvPr id="14" name="Picture 13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7858" y="3571005"/>
              <a:ext cx="352097" cy="58683"/>
            </a:xfrm>
            <a:prstGeom prst="rect">
              <a:avLst/>
            </a:prstGeom>
            <a:effectLst/>
          </p:spPr>
        </p:pic>
        <p:cxnSp>
          <p:nvCxnSpPr>
            <p:cNvPr id="15" name="Straight Connector 14"/>
            <p:cNvCxnSpPr>
              <a:endCxn id="7" idx="2"/>
            </p:cNvCxnSpPr>
            <p:nvPr/>
          </p:nvCxnSpPr>
          <p:spPr>
            <a:xfrm flipV="1">
              <a:off x="6280606" y="3082266"/>
              <a:ext cx="352631" cy="4866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" name="Straight Connector 15"/>
            <p:cNvCxnSpPr>
              <a:endCxn id="8" idx="2"/>
            </p:cNvCxnSpPr>
            <p:nvPr/>
          </p:nvCxnSpPr>
          <p:spPr>
            <a:xfrm flipV="1">
              <a:off x="6280596" y="3087231"/>
              <a:ext cx="789716" cy="48166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Straight Connector 16"/>
            <p:cNvCxnSpPr>
              <a:endCxn id="9" idx="2"/>
            </p:cNvCxnSpPr>
            <p:nvPr/>
          </p:nvCxnSpPr>
          <p:spPr>
            <a:xfrm flipV="1">
              <a:off x="6280596" y="3087231"/>
              <a:ext cx="1226802" cy="48166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Straight Connector 17"/>
            <p:cNvCxnSpPr>
              <a:endCxn id="10" idx="2"/>
            </p:cNvCxnSpPr>
            <p:nvPr/>
          </p:nvCxnSpPr>
          <p:spPr>
            <a:xfrm flipV="1">
              <a:off x="6280606" y="3082266"/>
              <a:ext cx="1663888" cy="4866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Straight Connector 18"/>
            <p:cNvCxnSpPr>
              <a:endCxn id="7" idx="2"/>
            </p:cNvCxnSpPr>
            <p:nvPr/>
          </p:nvCxnSpPr>
          <p:spPr>
            <a:xfrm flipH="1" flipV="1">
              <a:off x="6633237" y="3082266"/>
              <a:ext cx="48031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Straight Connector 19"/>
            <p:cNvCxnSpPr>
              <a:endCxn id="8" idx="2"/>
            </p:cNvCxnSpPr>
            <p:nvPr/>
          </p:nvCxnSpPr>
          <p:spPr>
            <a:xfrm flipV="1">
              <a:off x="6681259" y="3087235"/>
              <a:ext cx="389055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Straight Connector 20"/>
            <p:cNvCxnSpPr>
              <a:endCxn id="9" idx="2"/>
            </p:cNvCxnSpPr>
            <p:nvPr/>
          </p:nvCxnSpPr>
          <p:spPr>
            <a:xfrm flipV="1">
              <a:off x="6681259" y="3087235"/>
              <a:ext cx="826140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Straight Connector 21"/>
            <p:cNvCxnSpPr>
              <a:endCxn id="10" idx="2"/>
            </p:cNvCxnSpPr>
            <p:nvPr/>
          </p:nvCxnSpPr>
          <p:spPr>
            <a:xfrm flipV="1">
              <a:off x="6681259" y="3082266"/>
              <a:ext cx="1263226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Straight Connector 22"/>
            <p:cNvCxnSpPr>
              <a:stCxn id="11" idx="0"/>
              <a:endCxn id="7" idx="2"/>
            </p:cNvCxnSpPr>
            <p:nvPr/>
          </p:nvCxnSpPr>
          <p:spPr>
            <a:xfrm flipH="1" flipV="1">
              <a:off x="6633228" y="3082266"/>
              <a:ext cx="448693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Straight Connector 23"/>
            <p:cNvCxnSpPr>
              <a:stCxn id="11" idx="0"/>
              <a:endCxn id="8" idx="2"/>
            </p:cNvCxnSpPr>
            <p:nvPr/>
          </p:nvCxnSpPr>
          <p:spPr>
            <a:xfrm flipH="1" flipV="1">
              <a:off x="7070313" y="3087235"/>
              <a:ext cx="11607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Straight Connector 24"/>
            <p:cNvCxnSpPr>
              <a:stCxn id="12" idx="0"/>
              <a:endCxn id="8" idx="2"/>
            </p:cNvCxnSpPr>
            <p:nvPr/>
          </p:nvCxnSpPr>
          <p:spPr>
            <a:xfrm flipH="1" flipV="1">
              <a:off x="7070313" y="3087226"/>
              <a:ext cx="412269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" name="Straight Connector 25"/>
            <p:cNvCxnSpPr>
              <a:stCxn id="13" idx="0"/>
              <a:endCxn id="8" idx="2"/>
            </p:cNvCxnSpPr>
            <p:nvPr/>
          </p:nvCxnSpPr>
          <p:spPr>
            <a:xfrm flipH="1" flipV="1">
              <a:off x="7070313" y="3087235"/>
              <a:ext cx="812931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Straight Connector 26"/>
            <p:cNvCxnSpPr>
              <a:stCxn id="14" idx="0"/>
              <a:endCxn id="8" idx="2"/>
            </p:cNvCxnSpPr>
            <p:nvPr/>
          </p:nvCxnSpPr>
          <p:spPr>
            <a:xfrm flipH="1" flipV="1">
              <a:off x="7070313" y="3087226"/>
              <a:ext cx="1213593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Straight Connector 27"/>
            <p:cNvCxnSpPr>
              <a:stCxn id="12" idx="0"/>
              <a:endCxn id="7" idx="2"/>
            </p:cNvCxnSpPr>
            <p:nvPr/>
          </p:nvCxnSpPr>
          <p:spPr>
            <a:xfrm flipH="1" flipV="1">
              <a:off x="6633237" y="3082266"/>
              <a:ext cx="849355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" name="Straight Connector 28"/>
            <p:cNvCxnSpPr>
              <a:stCxn id="11" idx="0"/>
              <a:endCxn id="9" idx="2"/>
            </p:cNvCxnSpPr>
            <p:nvPr/>
          </p:nvCxnSpPr>
          <p:spPr>
            <a:xfrm flipV="1">
              <a:off x="7081920" y="3087235"/>
              <a:ext cx="425478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Straight Connector 29"/>
            <p:cNvCxnSpPr>
              <a:stCxn id="11" idx="0"/>
              <a:endCxn id="10" idx="2"/>
            </p:cNvCxnSpPr>
            <p:nvPr/>
          </p:nvCxnSpPr>
          <p:spPr>
            <a:xfrm flipV="1">
              <a:off x="7081930" y="3082266"/>
              <a:ext cx="862564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" name="Straight Connector 30"/>
            <p:cNvCxnSpPr>
              <a:stCxn id="13" idx="0"/>
              <a:endCxn id="7" idx="2"/>
            </p:cNvCxnSpPr>
            <p:nvPr/>
          </p:nvCxnSpPr>
          <p:spPr>
            <a:xfrm flipH="1" flipV="1">
              <a:off x="6633228" y="3082266"/>
              <a:ext cx="1250017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2" name="Straight Connector 31"/>
            <p:cNvCxnSpPr>
              <a:stCxn id="14" idx="0"/>
              <a:endCxn id="9" idx="2"/>
            </p:cNvCxnSpPr>
            <p:nvPr/>
          </p:nvCxnSpPr>
          <p:spPr>
            <a:xfrm flipH="1" flipV="1">
              <a:off x="7507399" y="3087226"/>
              <a:ext cx="776507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3" name="Straight Connector 32"/>
            <p:cNvCxnSpPr>
              <a:stCxn id="14" idx="0"/>
              <a:endCxn id="10" idx="2"/>
            </p:cNvCxnSpPr>
            <p:nvPr/>
          </p:nvCxnSpPr>
          <p:spPr>
            <a:xfrm flipH="1" flipV="1">
              <a:off x="7944495" y="3082266"/>
              <a:ext cx="339422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4" name="Straight Connector 33"/>
            <p:cNvCxnSpPr>
              <a:stCxn id="14" idx="0"/>
              <a:endCxn id="7" idx="2"/>
            </p:cNvCxnSpPr>
            <p:nvPr/>
          </p:nvCxnSpPr>
          <p:spPr>
            <a:xfrm flipH="1" flipV="1">
              <a:off x="6633227" y="3082266"/>
              <a:ext cx="1650678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5" name="Straight Connector 34"/>
            <p:cNvCxnSpPr>
              <a:stCxn id="12" idx="0"/>
              <a:endCxn id="9" idx="2"/>
            </p:cNvCxnSpPr>
            <p:nvPr/>
          </p:nvCxnSpPr>
          <p:spPr>
            <a:xfrm flipV="1">
              <a:off x="7482582" y="3087226"/>
              <a:ext cx="24816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6" name="Straight Connector 35"/>
            <p:cNvCxnSpPr>
              <a:stCxn id="12" idx="0"/>
              <a:endCxn id="10" idx="2"/>
            </p:cNvCxnSpPr>
            <p:nvPr/>
          </p:nvCxnSpPr>
          <p:spPr>
            <a:xfrm flipV="1">
              <a:off x="7482593" y="3082266"/>
              <a:ext cx="461902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Straight Connector 36"/>
            <p:cNvCxnSpPr>
              <a:stCxn id="13" idx="0"/>
              <a:endCxn id="9" idx="2"/>
            </p:cNvCxnSpPr>
            <p:nvPr/>
          </p:nvCxnSpPr>
          <p:spPr>
            <a:xfrm flipH="1" flipV="1">
              <a:off x="7507408" y="3087235"/>
              <a:ext cx="375845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8" name="Straight Connector 37"/>
            <p:cNvCxnSpPr>
              <a:stCxn id="13" idx="0"/>
              <a:endCxn id="10" idx="2"/>
            </p:cNvCxnSpPr>
            <p:nvPr/>
          </p:nvCxnSpPr>
          <p:spPr>
            <a:xfrm flipV="1">
              <a:off x="7883244" y="3082266"/>
              <a:ext cx="61240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39" name="Picture 38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209" y="3561226"/>
              <a:ext cx="352097" cy="58683"/>
            </a:xfrm>
            <a:prstGeom prst="rect">
              <a:avLst/>
            </a:prstGeom>
          </p:spPr>
        </p:pic>
        <p:pic>
          <p:nvPicPr>
            <p:cNvPr id="40" name="Picture 39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38" y="3566983"/>
              <a:ext cx="352097" cy="58683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2603382" y="1953000"/>
            <a:ext cx="1054218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C6633"/>
                </a:solidFill>
                <a:latin typeface="Arial"/>
                <a:ea typeface="ＭＳ Ｐゴシック" charset="0"/>
                <a:cs typeface="ＭＳ Ｐゴシック" charset="0"/>
              </a:rPr>
              <a:t>MP-BGP EVPN</a:t>
            </a:r>
          </a:p>
        </p:txBody>
      </p:sp>
      <p:cxnSp>
        <p:nvCxnSpPr>
          <p:cNvPr id="89" name="Straight Connector 88"/>
          <p:cNvCxnSpPr>
            <a:stCxn id="7" idx="0"/>
            <a:endCxn id="224" idx="2"/>
          </p:cNvCxnSpPr>
          <p:nvPr/>
        </p:nvCxnSpPr>
        <p:spPr>
          <a:xfrm flipV="1">
            <a:off x="617341" y="1890628"/>
            <a:ext cx="1254203" cy="71678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Straight Connector 89"/>
          <p:cNvCxnSpPr>
            <a:stCxn id="8" idx="0"/>
            <a:endCxn id="224" idx="2"/>
          </p:cNvCxnSpPr>
          <p:nvPr/>
        </p:nvCxnSpPr>
        <p:spPr>
          <a:xfrm flipV="1">
            <a:off x="902392" y="1890628"/>
            <a:ext cx="969152" cy="72051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1" name="Straight Connector 90"/>
          <p:cNvCxnSpPr>
            <a:stCxn id="9" idx="0"/>
            <a:endCxn id="224" idx="2"/>
          </p:cNvCxnSpPr>
          <p:nvPr/>
        </p:nvCxnSpPr>
        <p:spPr>
          <a:xfrm flipV="1">
            <a:off x="1187443" y="1890628"/>
            <a:ext cx="684101" cy="72051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2" name="Straight Connector 91"/>
          <p:cNvCxnSpPr>
            <a:stCxn id="10" idx="0"/>
            <a:endCxn id="224" idx="2"/>
          </p:cNvCxnSpPr>
          <p:nvPr/>
        </p:nvCxnSpPr>
        <p:spPr>
          <a:xfrm flipV="1">
            <a:off x="1472495" y="1890628"/>
            <a:ext cx="399049" cy="71678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Straight Connector 92"/>
          <p:cNvCxnSpPr>
            <a:stCxn id="7" idx="0"/>
            <a:endCxn id="229" idx="2"/>
          </p:cNvCxnSpPr>
          <p:nvPr/>
        </p:nvCxnSpPr>
        <p:spPr>
          <a:xfrm flipV="1">
            <a:off x="617341" y="1895905"/>
            <a:ext cx="1778326" cy="7115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Straight Connector 93"/>
          <p:cNvCxnSpPr>
            <a:stCxn id="8" idx="0"/>
            <a:endCxn id="229" idx="2"/>
          </p:cNvCxnSpPr>
          <p:nvPr/>
        </p:nvCxnSpPr>
        <p:spPr>
          <a:xfrm flipV="1">
            <a:off x="902392" y="1895905"/>
            <a:ext cx="1493275" cy="71523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5" name="Straight Connector 94"/>
          <p:cNvCxnSpPr>
            <a:stCxn id="9" idx="0"/>
            <a:endCxn id="229" idx="2"/>
          </p:cNvCxnSpPr>
          <p:nvPr/>
        </p:nvCxnSpPr>
        <p:spPr>
          <a:xfrm flipV="1">
            <a:off x="1187443" y="1895905"/>
            <a:ext cx="1208224" cy="71523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Straight Connector 95"/>
          <p:cNvCxnSpPr>
            <a:stCxn id="10" idx="0"/>
            <a:endCxn id="229" idx="2"/>
          </p:cNvCxnSpPr>
          <p:nvPr/>
        </p:nvCxnSpPr>
        <p:spPr>
          <a:xfrm flipV="1">
            <a:off x="1472495" y="1895905"/>
            <a:ext cx="923172" cy="71151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Straight Connector 97"/>
          <p:cNvCxnSpPr>
            <a:stCxn id="246" idx="0"/>
            <a:endCxn id="224" idx="2"/>
          </p:cNvCxnSpPr>
          <p:nvPr/>
        </p:nvCxnSpPr>
        <p:spPr>
          <a:xfrm flipH="1" flipV="1">
            <a:off x="1871544" y="1890628"/>
            <a:ext cx="1349780" cy="71495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Straight Connector 98"/>
          <p:cNvCxnSpPr>
            <a:endCxn id="224" idx="2"/>
          </p:cNvCxnSpPr>
          <p:nvPr/>
        </p:nvCxnSpPr>
        <p:spPr>
          <a:xfrm flipH="1" flipV="1">
            <a:off x="1871544" y="1890628"/>
            <a:ext cx="1419351" cy="87736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Straight Connector 99"/>
          <p:cNvCxnSpPr>
            <a:endCxn id="224" idx="2"/>
          </p:cNvCxnSpPr>
          <p:nvPr/>
        </p:nvCxnSpPr>
        <p:spPr>
          <a:xfrm flipH="1" flipV="1">
            <a:off x="1871544" y="1890628"/>
            <a:ext cx="1704403" cy="87404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Straight Connector 101"/>
          <p:cNvCxnSpPr>
            <a:stCxn id="246" idx="0"/>
            <a:endCxn id="229" idx="2"/>
          </p:cNvCxnSpPr>
          <p:nvPr/>
        </p:nvCxnSpPr>
        <p:spPr>
          <a:xfrm flipH="1" flipV="1">
            <a:off x="2395667" y="1895905"/>
            <a:ext cx="825657" cy="70967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3" name="Straight Connector 102"/>
          <p:cNvCxnSpPr>
            <a:stCxn id="247" idx="0"/>
            <a:endCxn id="224" idx="2"/>
          </p:cNvCxnSpPr>
          <p:nvPr/>
        </p:nvCxnSpPr>
        <p:spPr>
          <a:xfrm flipH="1" flipV="1">
            <a:off x="1871544" y="1890628"/>
            <a:ext cx="1634831" cy="71495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4" name="Straight Connector 103"/>
          <p:cNvCxnSpPr>
            <a:stCxn id="249" idx="0"/>
            <a:endCxn id="229" idx="2"/>
          </p:cNvCxnSpPr>
          <p:nvPr/>
        </p:nvCxnSpPr>
        <p:spPr>
          <a:xfrm flipH="1" flipV="1">
            <a:off x="2395667" y="1895905"/>
            <a:ext cx="1395760" cy="70595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09" name="Cloud 108"/>
          <p:cNvSpPr/>
          <p:nvPr/>
        </p:nvSpPr>
        <p:spPr>
          <a:xfrm>
            <a:off x="1666876" y="1320311"/>
            <a:ext cx="990599" cy="423194"/>
          </a:xfrm>
          <a:prstGeom prst="cloud">
            <a:avLst/>
          </a:prstGeom>
          <a:solidFill>
            <a:srgbClr val="93AFE7">
              <a:alpha val="75000"/>
            </a:srgbClr>
          </a:solidFill>
          <a:ln w="25400" cap="flat" cmpd="sng" algn="ctr">
            <a:noFill/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spcCol="0" rtlCol="0" anchor="ctr"/>
          <a:lstStyle/>
          <a:p>
            <a:pPr algn="ctr" defTabSz="457181"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WAN</a:t>
            </a:r>
            <a:endParaRPr lang="en-US" sz="900" kern="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897475" y="902332"/>
            <a:ext cx="2385581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72A48"/>
                </a:solidFill>
                <a:latin typeface="Arial" charset="0"/>
                <a:ea typeface="ＭＳ Ｐゴシック" charset="0"/>
                <a:cs typeface="ＭＳ Ｐゴシック" charset="0"/>
              </a:rPr>
              <a:t>Centralized GOLF Devices*</a:t>
            </a:r>
            <a:endParaRPr lang="en-US" sz="1400" dirty="0">
              <a:solidFill>
                <a:srgbClr val="272A4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" name="Text Placeholder 2"/>
          <p:cNvSpPr txBox="1">
            <a:spLocks/>
          </p:cNvSpPr>
          <p:nvPr/>
        </p:nvSpPr>
        <p:spPr>
          <a:xfrm>
            <a:off x="135090" y="3800905"/>
            <a:ext cx="4334855" cy="993015"/>
          </a:xfrm>
          <a:prstGeom prst="rect">
            <a:avLst/>
          </a:prstGeom>
          <a:solidFill>
            <a:schemeClr val="bg1"/>
          </a:solidFill>
        </p:spPr>
        <p:txBody>
          <a:bodyPr vert="horz" lIns="68566" tIns="34283" rIns="68566" bIns="34283" rtlCol="0">
            <a:noAutofit/>
          </a:bodyPr>
          <a:lstStyle>
            <a:lvl1pPr marL="171431" indent="-171431" algn="l" defTabSz="685721" rtl="0" eaLnBrk="1" latinLnBrk="0" hangingPunct="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7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304767" indent="0" algn="l" defTabSz="685721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Tx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428575" indent="-1191" algn="l" defTabSz="68572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516672" indent="0" algn="l" defTabSz="68572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601197" indent="0" algn="l" defTabSz="685721" rtl="0" eaLnBrk="1" latinLnBrk="0" hangingPunct="1">
              <a:lnSpc>
                <a:spcPct val="95000"/>
              </a:lnSpc>
              <a:spcBef>
                <a:spcPts val="630"/>
              </a:spcBef>
              <a:buFont typeface="Arial" pitchFamily="34" charset="0"/>
              <a:buNone/>
              <a:defRPr lang="en-US" sz="11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1885733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93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54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14" indent="-171431" algn="l" defTabSz="6857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676767"/>
                </a:solidFill>
                <a:latin typeface="Arial"/>
              </a:rPr>
              <a:t>Common when ‘sites’ represent rooms/halls in the same physical DC</a:t>
            </a:r>
            <a:endParaRPr sz="1400" dirty="0" smtClean="0">
              <a:solidFill>
                <a:srgbClr val="676767"/>
              </a:solidFill>
              <a:latin typeface="Arial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676767"/>
                </a:solidFill>
                <a:latin typeface="Arial"/>
              </a:rPr>
              <a:t>MP-BGP EVPN peering required from spines in each fabric and the centralized WAN Edge devices</a:t>
            </a:r>
            <a:endParaRPr sz="1400" dirty="0">
              <a:latin typeface="Arial"/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</a:pPr>
            <a:endParaRPr sz="900" dirty="0">
              <a:solidFill>
                <a:srgbClr val="676767"/>
              </a:solidFill>
              <a:latin typeface="Arial"/>
              <a:cs typeface="Apple LiGothic Medium" charset="0"/>
            </a:endParaRPr>
          </a:p>
        </p:txBody>
      </p:sp>
      <p:pic>
        <p:nvPicPr>
          <p:cNvPr id="224" name="Picture 93" descr="Device_router_3057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74" y="1662449"/>
            <a:ext cx="406139" cy="22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" name="Picture 93" descr="Device_router_3057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597" y="1667726"/>
            <a:ext cx="406139" cy="22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TextBox 322"/>
          <p:cNvSpPr txBox="1"/>
          <p:nvPr/>
        </p:nvSpPr>
        <p:spPr>
          <a:xfrm>
            <a:off x="2590800" y="1474943"/>
            <a:ext cx="897562" cy="192362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>
              <a:defRPr/>
            </a:pPr>
            <a:r>
              <a:rPr lang="en-US" sz="800" kern="0" dirty="0" smtClean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rPr>
              <a:t>GOLF Routers</a:t>
            </a:r>
            <a:endParaRPr lang="en-US" sz="800" kern="0" dirty="0">
              <a:solidFill>
                <a:sysClr val="windowText" lastClr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2590823" y="2601859"/>
            <a:ext cx="1536768" cy="641586"/>
            <a:chOff x="6103538" y="2774950"/>
            <a:chExt cx="2356417" cy="854738"/>
          </a:xfrm>
        </p:grpSpPr>
        <p:pic>
          <p:nvPicPr>
            <p:cNvPr id="244" name="Picture 243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078" y="2774950"/>
              <a:ext cx="280317" cy="307326"/>
            </a:xfrm>
            <a:prstGeom prst="rect">
              <a:avLst/>
            </a:prstGeom>
          </p:spPr>
        </p:pic>
        <p:pic>
          <p:nvPicPr>
            <p:cNvPr id="246" name="Picture 245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164" y="2779909"/>
              <a:ext cx="280317" cy="307326"/>
            </a:xfrm>
            <a:prstGeom prst="rect">
              <a:avLst/>
            </a:prstGeom>
          </p:spPr>
        </p:pic>
        <p:pic>
          <p:nvPicPr>
            <p:cNvPr id="247" name="Picture 246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7250" y="2779909"/>
              <a:ext cx="280317" cy="307326"/>
            </a:xfrm>
            <a:prstGeom prst="rect">
              <a:avLst/>
            </a:prstGeom>
          </p:spPr>
        </p:pic>
        <p:pic>
          <p:nvPicPr>
            <p:cNvPr id="249" name="Picture 248" descr="Cortina8Fron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336" y="2774950"/>
              <a:ext cx="280317" cy="307326"/>
            </a:xfrm>
            <a:prstGeom prst="rect">
              <a:avLst/>
            </a:prstGeom>
          </p:spPr>
        </p:pic>
        <p:pic>
          <p:nvPicPr>
            <p:cNvPr id="250" name="Picture 249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5872" y="3569945"/>
              <a:ext cx="352097" cy="58683"/>
            </a:xfrm>
            <a:prstGeom prst="rect">
              <a:avLst/>
            </a:prstGeom>
          </p:spPr>
        </p:pic>
        <p:pic>
          <p:nvPicPr>
            <p:cNvPr id="252" name="Picture 251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534" y="3571005"/>
              <a:ext cx="352097" cy="58683"/>
            </a:xfrm>
            <a:prstGeom prst="rect">
              <a:avLst/>
            </a:prstGeom>
          </p:spPr>
        </p:pic>
        <p:pic>
          <p:nvPicPr>
            <p:cNvPr id="253" name="Picture 252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196" y="3569945"/>
              <a:ext cx="352097" cy="58683"/>
            </a:xfrm>
            <a:prstGeom prst="rect">
              <a:avLst/>
            </a:prstGeom>
            <a:effectLst/>
          </p:spPr>
        </p:pic>
        <p:pic>
          <p:nvPicPr>
            <p:cNvPr id="255" name="Picture 254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7858" y="3571005"/>
              <a:ext cx="352097" cy="58683"/>
            </a:xfrm>
            <a:prstGeom prst="rect">
              <a:avLst/>
            </a:prstGeom>
            <a:effectLst/>
          </p:spPr>
        </p:pic>
        <p:cxnSp>
          <p:nvCxnSpPr>
            <p:cNvPr id="257" name="Straight Connector 256"/>
            <p:cNvCxnSpPr>
              <a:endCxn id="244" idx="2"/>
            </p:cNvCxnSpPr>
            <p:nvPr/>
          </p:nvCxnSpPr>
          <p:spPr>
            <a:xfrm flipV="1">
              <a:off x="6280606" y="3082266"/>
              <a:ext cx="352631" cy="4866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9" name="Straight Connector 258"/>
            <p:cNvCxnSpPr>
              <a:endCxn id="246" idx="2"/>
            </p:cNvCxnSpPr>
            <p:nvPr/>
          </p:nvCxnSpPr>
          <p:spPr>
            <a:xfrm flipV="1">
              <a:off x="6280596" y="3087231"/>
              <a:ext cx="789716" cy="48166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0" name="Straight Connector 259"/>
            <p:cNvCxnSpPr>
              <a:endCxn id="247" idx="2"/>
            </p:cNvCxnSpPr>
            <p:nvPr/>
          </p:nvCxnSpPr>
          <p:spPr>
            <a:xfrm flipV="1">
              <a:off x="6280596" y="3087231"/>
              <a:ext cx="1226802" cy="48166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2" name="Straight Connector 261"/>
            <p:cNvCxnSpPr>
              <a:endCxn id="249" idx="2"/>
            </p:cNvCxnSpPr>
            <p:nvPr/>
          </p:nvCxnSpPr>
          <p:spPr>
            <a:xfrm flipV="1">
              <a:off x="6280606" y="3082266"/>
              <a:ext cx="1663888" cy="4866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3" name="Straight Connector 262"/>
            <p:cNvCxnSpPr>
              <a:endCxn id="244" idx="2"/>
            </p:cNvCxnSpPr>
            <p:nvPr/>
          </p:nvCxnSpPr>
          <p:spPr>
            <a:xfrm flipH="1" flipV="1">
              <a:off x="6633237" y="3082266"/>
              <a:ext cx="48031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6" name="Straight Connector 265"/>
            <p:cNvCxnSpPr>
              <a:endCxn id="246" idx="2"/>
            </p:cNvCxnSpPr>
            <p:nvPr/>
          </p:nvCxnSpPr>
          <p:spPr>
            <a:xfrm flipV="1">
              <a:off x="6681259" y="3087235"/>
              <a:ext cx="389055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8" name="Straight Connector 267"/>
            <p:cNvCxnSpPr>
              <a:endCxn id="247" idx="2"/>
            </p:cNvCxnSpPr>
            <p:nvPr/>
          </p:nvCxnSpPr>
          <p:spPr>
            <a:xfrm flipV="1">
              <a:off x="6681259" y="3087235"/>
              <a:ext cx="826140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9" name="Straight Connector 268"/>
            <p:cNvCxnSpPr>
              <a:endCxn id="249" idx="2"/>
            </p:cNvCxnSpPr>
            <p:nvPr/>
          </p:nvCxnSpPr>
          <p:spPr>
            <a:xfrm flipV="1">
              <a:off x="6681259" y="3082266"/>
              <a:ext cx="1263226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0" name="Straight Connector 269"/>
            <p:cNvCxnSpPr>
              <a:stCxn id="250" idx="0"/>
              <a:endCxn id="244" idx="2"/>
            </p:cNvCxnSpPr>
            <p:nvPr/>
          </p:nvCxnSpPr>
          <p:spPr>
            <a:xfrm flipH="1" flipV="1">
              <a:off x="6633228" y="3082266"/>
              <a:ext cx="448693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2" name="Straight Connector 271"/>
            <p:cNvCxnSpPr>
              <a:stCxn id="250" idx="0"/>
              <a:endCxn id="246" idx="2"/>
            </p:cNvCxnSpPr>
            <p:nvPr/>
          </p:nvCxnSpPr>
          <p:spPr>
            <a:xfrm flipH="1" flipV="1">
              <a:off x="7070313" y="3087235"/>
              <a:ext cx="11607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3" name="Straight Connector 272"/>
            <p:cNvCxnSpPr>
              <a:stCxn id="252" idx="0"/>
              <a:endCxn id="246" idx="2"/>
            </p:cNvCxnSpPr>
            <p:nvPr/>
          </p:nvCxnSpPr>
          <p:spPr>
            <a:xfrm flipH="1" flipV="1">
              <a:off x="7070313" y="3087226"/>
              <a:ext cx="412269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5" name="Straight Connector 274"/>
            <p:cNvCxnSpPr>
              <a:stCxn id="253" idx="0"/>
              <a:endCxn id="246" idx="2"/>
            </p:cNvCxnSpPr>
            <p:nvPr/>
          </p:nvCxnSpPr>
          <p:spPr>
            <a:xfrm flipH="1" flipV="1">
              <a:off x="7070313" y="3087235"/>
              <a:ext cx="812931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6" name="Straight Connector 275"/>
            <p:cNvCxnSpPr>
              <a:stCxn id="255" idx="0"/>
              <a:endCxn id="246" idx="2"/>
            </p:cNvCxnSpPr>
            <p:nvPr/>
          </p:nvCxnSpPr>
          <p:spPr>
            <a:xfrm flipH="1" flipV="1">
              <a:off x="7070313" y="3087226"/>
              <a:ext cx="1213593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8" name="Straight Connector 277"/>
            <p:cNvCxnSpPr>
              <a:stCxn id="252" idx="0"/>
              <a:endCxn id="244" idx="2"/>
            </p:cNvCxnSpPr>
            <p:nvPr/>
          </p:nvCxnSpPr>
          <p:spPr>
            <a:xfrm flipH="1" flipV="1">
              <a:off x="6633237" y="3082266"/>
              <a:ext cx="849355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9" name="Straight Connector 278"/>
            <p:cNvCxnSpPr>
              <a:stCxn id="250" idx="0"/>
              <a:endCxn id="247" idx="2"/>
            </p:cNvCxnSpPr>
            <p:nvPr/>
          </p:nvCxnSpPr>
          <p:spPr>
            <a:xfrm flipV="1">
              <a:off x="7081920" y="3087235"/>
              <a:ext cx="425478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1" name="Straight Connector 280"/>
            <p:cNvCxnSpPr>
              <a:stCxn id="250" idx="0"/>
              <a:endCxn id="249" idx="2"/>
            </p:cNvCxnSpPr>
            <p:nvPr/>
          </p:nvCxnSpPr>
          <p:spPr>
            <a:xfrm flipV="1">
              <a:off x="7081930" y="3082266"/>
              <a:ext cx="862564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2" name="Straight Connector 281"/>
            <p:cNvCxnSpPr>
              <a:stCxn id="253" idx="0"/>
              <a:endCxn id="244" idx="2"/>
            </p:cNvCxnSpPr>
            <p:nvPr/>
          </p:nvCxnSpPr>
          <p:spPr>
            <a:xfrm flipH="1" flipV="1">
              <a:off x="6633228" y="3082266"/>
              <a:ext cx="1250017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4" name="Straight Connector 283"/>
            <p:cNvCxnSpPr>
              <a:stCxn id="255" idx="0"/>
              <a:endCxn id="247" idx="2"/>
            </p:cNvCxnSpPr>
            <p:nvPr/>
          </p:nvCxnSpPr>
          <p:spPr>
            <a:xfrm flipH="1" flipV="1">
              <a:off x="7507399" y="3087226"/>
              <a:ext cx="776507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5" name="Straight Connector 284"/>
            <p:cNvCxnSpPr>
              <a:stCxn id="255" idx="0"/>
              <a:endCxn id="249" idx="2"/>
            </p:cNvCxnSpPr>
            <p:nvPr/>
          </p:nvCxnSpPr>
          <p:spPr>
            <a:xfrm flipH="1" flipV="1">
              <a:off x="7944495" y="3082266"/>
              <a:ext cx="339422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7" name="Straight Connector 286"/>
            <p:cNvCxnSpPr>
              <a:stCxn id="255" idx="0"/>
              <a:endCxn id="244" idx="2"/>
            </p:cNvCxnSpPr>
            <p:nvPr/>
          </p:nvCxnSpPr>
          <p:spPr>
            <a:xfrm flipH="1" flipV="1">
              <a:off x="6633227" y="3082266"/>
              <a:ext cx="1650678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1" name="Straight Connector 290"/>
            <p:cNvCxnSpPr>
              <a:stCxn id="252" idx="0"/>
              <a:endCxn id="247" idx="2"/>
            </p:cNvCxnSpPr>
            <p:nvPr/>
          </p:nvCxnSpPr>
          <p:spPr>
            <a:xfrm flipV="1">
              <a:off x="7482582" y="3087226"/>
              <a:ext cx="24816" cy="4837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2" name="Straight Connector 291"/>
            <p:cNvCxnSpPr>
              <a:stCxn id="252" idx="0"/>
              <a:endCxn id="249" idx="2"/>
            </p:cNvCxnSpPr>
            <p:nvPr/>
          </p:nvCxnSpPr>
          <p:spPr>
            <a:xfrm flipV="1">
              <a:off x="7482593" y="3082266"/>
              <a:ext cx="461902" cy="48874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4" name="Straight Connector 293"/>
            <p:cNvCxnSpPr>
              <a:stCxn id="253" idx="0"/>
              <a:endCxn id="247" idx="2"/>
            </p:cNvCxnSpPr>
            <p:nvPr/>
          </p:nvCxnSpPr>
          <p:spPr>
            <a:xfrm flipH="1" flipV="1">
              <a:off x="7507408" y="3087235"/>
              <a:ext cx="375845" cy="48272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5" name="Straight Connector 294"/>
            <p:cNvCxnSpPr>
              <a:stCxn id="253" idx="0"/>
              <a:endCxn id="249" idx="2"/>
            </p:cNvCxnSpPr>
            <p:nvPr/>
          </p:nvCxnSpPr>
          <p:spPr>
            <a:xfrm flipV="1">
              <a:off x="7883244" y="3082266"/>
              <a:ext cx="61240" cy="487682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97" name="Picture 296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209" y="3561226"/>
              <a:ext cx="352097" cy="58683"/>
            </a:xfrm>
            <a:prstGeom prst="rect">
              <a:avLst/>
            </a:prstGeom>
          </p:spPr>
        </p:pic>
        <p:pic>
          <p:nvPicPr>
            <p:cNvPr id="298" name="Picture 297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38" y="3566983"/>
              <a:ext cx="352097" cy="58683"/>
            </a:xfrm>
            <a:prstGeom prst="rect">
              <a:avLst/>
            </a:prstGeom>
          </p:spPr>
        </p:pic>
      </p:grpSp>
      <p:sp>
        <p:nvSpPr>
          <p:cNvPr id="360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uk-UA" dirty="0">
              <a:latin typeface="Arial"/>
              <a:ea typeface="Apple LiGothic Medium"/>
            </a:endParaRPr>
          </a:p>
        </p:txBody>
      </p:sp>
      <p:cxnSp>
        <p:nvCxnSpPr>
          <p:cNvPr id="365" name="Straight Connector 364"/>
          <p:cNvCxnSpPr>
            <a:stCxn id="244" idx="0"/>
            <a:endCxn id="224" idx="2"/>
          </p:cNvCxnSpPr>
          <p:nvPr/>
        </p:nvCxnSpPr>
        <p:spPr>
          <a:xfrm flipH="1" flipV="1">
            <a:off x="1871544" y="1890628"/>
            <a:ext cx="1064729" cy="71123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66" name="Straight Connector 365"/>
          <p:cNvCxnSpPr>
            <a:stCxn id="244" idx="0"/>
            <a:endCxn id="229" idx="2"/>
          </p:cNvCxnSpPr>
          <p:nvPr/>
        </p:nvCxnSpPr>
        <p:spPr>
          <a:xfrm flipH="1" flipV="1">
            <a:off x="2395667" y="1895905"/>
            <a:ext cx="540606" cy="70595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67" name="Straight Connector 366"/>
          <p:cNvCxnSpPr>
            <a:stCxn id="247" idx="0"/>
            <a:endCxn id="229" idx="2"/>
          </p:cNvCxnSpPr>
          <p:nvPr/>
        </p:nvCxnSpPr>
        <p:spPr>
          <a:xfrm flipH="1" flipV="1">
            <a:off x="2395667" y="1895905"/>
            <a:ext cx="1110708" cy="70967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368" name="Group 367"/>
          <p:cNvGrpSpPr/>
          <p:nvPr/>
        </p:nvGrpSpPr>
        <p:grpSpPr>
          <a:xfrm>
            <a:off x="1176868" y="3479171"/>
            <a:ext cx="658351" cy="224021"/>
            <a:chOff x="2397373" y="2905424"/>
            <a:chExt cx="824200" cy="338706"/>
          </a:xfrm>
        </p:grpSpPr>
        <p:grpSp>
          <p:nvGrpSpPr>
            <p:cNvPr id="369" name="Group 368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372" name="Rounded Rectangle 371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37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4" name="Group 373"/>
          <p:cNvGrpSpPr/>
          <p:nvPr/>
        </p:nvGrpSpPr>
        <p:grpSpPr>
          <a:xfrm>
            <a:off x="2556932" y="3479171"/>
            <a:ext cx="658351" cy="224021"/>
            <a:chOff x="2397373" y="2905424"/>
            <a:chExt cx="824200" cy="338706"/>
          </a:xfrm>
        </p:grpSpPr>
        <p:grpSp>
          <p:nvGrpSpPr>
            <p:cNvPr id="375" name="Group 374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378" name="Rounded Rectangle 377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37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7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80" name="Straight Arrow Connector 379"/>
          <p:cNvCxnSpPr/>
          <p:nvPr/>
        </p:nvCxnSpPr>
        <p:spPr>
          <a:xfrm flipV="1">
            <a:off x="1905000" y="3496105"/>
            <a:ext cx="228600" cy="132960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83" name="Straight Arrow Connector 382"/>
          <p:cNvCxnSpPr/>
          <p:nvPr/>
        </p:nvCxnSpPr>
        <p:spPr>
          <a:xfrm flipH="1" flipV="1">
            <a:off x="2286000" y="3496105"/>
            <a:ext cx="228600" cy="152400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 flipH="1">
            <a:off x="1219200" y="1972105"/>
            <a:ext cx="762000" cy="533400"/>
          </a:xfrm>
          <a:prstGeom prst="straightConnector1">
            <a:avLst/>
          </a:prstGeom>
          <a:ln>
            <a:solidFill>
              <a:srgbClr val="CC6633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1" name="TextBox 400"/>
          <p:cNvSpPr txBox="1"/>
          <p:nvPr/>
        </p:nvSpPr>
        <p:spPr>
          <a:xfrm>
            <a:off x="685800" y="1972105"/>
            <a:ext cx="1054218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C6633"/>
                </a:solidFill>
                <a:latin typeface="Arial"/>
                <a:ea typeface="ＭＳ Ｐゴシック" charset="0"/>
                <a:cs typeface="ＭＳ Ｐゴシック" charset="0"/>
              </a:rPr>
              <a:t>MP-BGP EVPN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1972105"/>
            <a:ext cx="914400" cy="533400"/>
          </a:xfrm>
          <a:prstGeom prst="straightConnector1">
            <a:avLst/>
          </a:prstGeom>
          <a:ln>
            <a:solidFill>
              <a:srgbClr val="CC6633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3" name="Picture 150" descr="ICON_VM_basic_label_Q30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333750"/>
            <a:ext cx="154420" cy="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" name="Picture 130" descr="File Server_Updated200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784" y="3333750"/>
            <a:ext cx="180616" cy="18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" name="Freeform 20"/>
          <p:cNvSpPr>
            <a:spLocks noEditPoints="1"/>
          </p:cNvSpPr>
          <p:nvPr/>
        </p:nvSpPr>
        <p:spPr bwMode="auto">
          <a:xfrm>
            <a:off x="2667000" y="1200150"/>
            <a:ext cx="133033" cy="123069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7" y="74"/>
              </a:cxn>
              <a:cxn ang="0">
                <a:pos x="272" y="381"/>
              </a:cxn>
              <a:cxn ang="0">
                <a:pos x="207" y="406"/>
              </a:cxn>
              <a:cxn ang="0">
                <a:pos x="362" y="381"/>
              </a:cxn>
              <a:cxn ang="0">
                <a:pos x="324" y="238"/>
              </a:cxn>
              <a:cxn ang="0">
                <a:pos x="362" y="218"/>
              </a:cxn>
              <a:cxn ang="0">
                <a:pos x="166" y="194"/>
              </a:cxn>
              <a:cxn ang="0">
                <a:pos x="147" y="218"/>
              </a:cxn>
              <a:cxn ang="0">
                <a:pos x="272" y="218"/>
              </a:cxn>
              <a:cxn ang="0">
                <a:pos x="272" y="381"/>
              </a:cxn>
              <a:cxn ang="0">
                <a:pos x="0" y="297"/>
              </a:cxn>
              <a:cxn ang="0">
                <a:pos x="47" y="309"/>
              </a:cxn>
              <a:cxn ang="0">
                <a:pos x="53" y="342"/>
              </a:cxn>
              <a:cxn ang="0">
                <a:pos x="8" y="377"/>
              </a:cxn>
              <a:cxn ang="0">
                <a:pos x="12" y="387"/>
              </a:cxn>
              <a:cxn ang="0">
                <a:pos x="7" y="398"/>
              </a:cxn>
              <a:cxn ang="0">
                <a:pos x="24" y="398"/>
              </a:cxn>
              <a:cxn ang="0">
                <a:pos x="18" y="387"/>
              </a:cxn>
              <a:cxn ang="0">
                <a:pos x="53" y="386"/>
              </a:cxn>
              <a:cxn ang="0">
                <a:pos x="54" y="400"/>
              </a:cxn>
              <a:cxn ang="0">
                <a:pos x="57" y="408"/>
              </a:cxn>
              <a:cxn ang="0">
                <a:pos x="65" y="400"/>
              </a:cxn>
              <a:cxn ang="0">
                <a:pos x="68" y="386"/>
              </a:cxn>
              <a:cxn ang="0">
                <a:pos x="69" y="383"/>
              </a:cxn>
              <a:cxn ang="0">
                <a:pos x="103" y="390"/>
              </a:cxn>
              <a:cxn ang="0">
                <a:pos x="106" y="407"/>
              </a:cxn>
              <a:cxn ang="0">
                <a:pos x="109" y="390"/>
              </a:cxn>
              <a:cxn ang="0">
                <a:pos x="114" y="388"/>
              </a:cxn>
              <a:cxn ang="0">
                <a:pos x="69" y="365"/>
              </a:cxn>
              <a:cxn ang="0">
                <a:pos x="75" y="342"/>
              </a:cxn>
              <a:cxn ang="0">
                <a:pos x="117" y="309"/>
              </a:cxn>
              <a:cxn ang="0">
                <a:pos x="129" y="294"/>
              </a:cxn>
              <a:cxn ang="0">
                <a:pos x="153" y="285"/>
              </a:cxn>
              <a:cxn ang="0">
                <a:pos x="154" y="401"/>
              </a:cxn>
              <a:cxn ang="0">
                <a:pos x="205" y="265"/>
              </a:cxn>
              <a:cxn ang="0">
                <a:pos x="205" y="264"/>
              </a:cxn>
              <a:cxn ang="0">
                <a:pos x="205" y="264"/>
              </a:cxn>
              <a:cxn ang="0">
                <a:pos x="181" y="235"/>
              </a:cxn>
              <a:cxn ang="0">
                <a:pos x="119" y="194"/>
              </a:cxn>
              <a:cxn ang="0">
                <a:pos x="206" y="194"/>
              </a:cxn>
              <a:cxn ang="0">
                <a:pos x="311" y="188"/>
              </a:cxn>
              <a:cxn ang="0">
                <a:pos x="315" y="176"/>
              </a:cxn>
              <a:cxn ang="0">
                <a:pos x="367" y="68"/>
              </a:cxn>
              <a:cxn ang="0">
                <a:pos x="312" y="171"/>
              </a:cxn>
              <a:cxn ang="0">
                <a:pos x="307" y="174"/>
              </a:cxn>
              <a:cxn ang="0">
                <a:pos x="206" y="154"/>
              </a:cxn>
              <a:cxn ang="0">
                <a:pos x="132" y="132"/>
              </a:cxn>
              <a:cxn ang="0">
                <a:pos x="92" y="86"/>
              </a:cxn>
              <a:cxn ang="0">
                <a:pos x="38" y="168"/>
              </a:cxn>
              <a:cxn ang="0">
                <a:pos x="35" y="168"/>
              </a:cxn>
              <a:cxn ang="0">
                <a:pos x="23" y="133"/>
              </a:cxn>
              <a:cxn ang="0">
                <a:pos x="2" y="145"/>
              </a:cxn>
              <a:cxn ang="0">
                <a:pos x="2" y="230"/>
              </a:cxn>
              <a:cxn ang="0">
                <a:pos x="12" y="282"/>
              </a:cxn>
              <a:cxn ang="0">
                <a:pos x="0" y="294"/>
              </a:cxn>
              <a:cxn ang="0">
                <a:pos x="35" y="282"/>
              </a:cxn>
              <a:cxn ang="0">
                <a:pos x="24" y="272"/>
              </a:cxn>
            </a:cxnLst>
            <a:rect l="0" t="0" r="r" b="b"/>
            <a:pathLst>
              <a:path w="367" h="408">
                <a:moveTo>
                  <a:pt x="154" y="37"/>
                </a:moveTo>
                <a:cubicBezTo>
                  <a:pt x="154" y="16"/>
                  <a:pt x="137" y="0"/>
                  <a:pt x="117" y="0"/>
                </a:cubicBezTo>
                <a:cubicBezTo>
                  <a:pt x="97" y="0"/>
                  <a:pt x="80" y="16"/>
                  <a:pt x="80" y="37"/>
                </a:cubicBezTo>
                <a:cubicBezTo>
                  <a:pt x="80" y="57"/>
                  <a:pt x="97" y="74"/>
                  <a:pt x="117" y="74"/>
                </a:cubicBezTo>
                <a:cubicBezTo>
                  <a:pt x="137" y="74"/>
                  <a:pt x="154" y="57"/>
                  <a:pt x="154" y="37"/>
                </a:cubicBezTo>
                <a:close/>
                <a:moveTo>
                  <a:pt x="272" y="381"/>
                </a:moveTo>
                <a:cubicBezTo>
                  <a:pt x="207" y="381"/>
                  <a:pt x="207" y="381"/>
                  <a:pt x="207" y="381"/>
                </a:cubicBezTo>
                <a:cubicBezTo>
                  <a:pt x="207" y="406"/>
                  <a:pt x="207" y="406"/>
                  <a:pt x="207" y="406"/>
                </a:cubicBezTo>
                <a:cubicBezTo>
                  <a:pt x="362" y="406"/>
                  <a:pt x="362" y="406"/>
                  <a:pt x="362" y="406"/>
                </a:cubicBezTo>
                <a:cubicBezTo>
                  <a:pt x="362" y="381"/>
                  <a:pt x="362" y="381"/>
                  <a:pt x="362" y="381"/>
                </a:cubicBezTo>
                <a:cubicBezTo>
                  <a:pt x="324" y="381"/>
                  <a:pt x="324" y="381"/>
                  <a:pt x="324" y="381"/>
                </a:cubicBezTo>
                <a:cubicBezTo>
                  <a:pt x="324" y="238"/>
                  <a:pt x="324" y="238"/>
                  <a:pt x="324" y="238"/>
                </a:cubicBezTo>
                <a:cubicBezTo>
                  <a:pt x="324" y="218"/>
                  <a:pt x="324" y="218"/>
                  <a:pt x="324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194"/>
                  <a:pt x="362" y="194"/>
                  <a:pt x="362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33"/>
                  <a:pt x="272" y="233"/>
                  <a:pt x="272" y="233"/>
                </a:cubicBezTo>
                <a:lnTo>
                  <a:pt x="272" y="381"/>
                </a:lnTo>
                <a:close/>
                <a:moveTo>
                  <a:pt x="0" y="294"/>
                </a:moveTo>
                <a:cubicBezTo>
                  <a:pt x="0" y="297"/>
                  <a:pt x="0" y="297"/>
                  <a:pt x="0" y="297"/>
                </a:cubicBezTo>
                <a:cubicBezTo>
                  <a:pt x="0" y="303"/>
                  <a:pt x="6" y="309"/>
                  <a:pt x="12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53" y="342"/>
                  <a:pt x="53" y="342"/>
                  <a:pt x="53" y="342"/>
                </a:cubicBezTo>
                <a:cubicBezTo>
                  <a:pt x="53" y="365"/>
                  <a:pt x="53" y="365"/>
                  <a:pt x="53" y="365"/>
                </a:cubicBezTo>
                <a:cubicBezTo>
                  <a:pt x="8" y="377"/>
                  <a:pt x="8" y="377"/>
                  <a:pt x="8" y="377"/>
                </a:cubicBezTo>
                <a:cubicBezTo>
                  <a:pt x="8" y="388"/>
                  <a:pt x="8" y="388"/>
                  <a:pt x="8" y="388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9" y="391"/>
                  <a:pt x="7" y="394"/>
                  <a:pt x="7" y="398"/>
                </a:cubicBezTo>
                <a:cubicBezTo>
                  <a:pt x="7" y="403"/>
                  <a:pt x="11" y="407"/>
                  <a:pt x="15" y="407"/>
                </a:cubicBezTo>
                <a:cubicBezTo>
                  <a:pt x="20" y="407"/>
                  <a:pt x="24" y="403"/>
                  <a:pt x="24" y="398"/>
                </a:cubicBezTo>
                <a:cubicBezTo>
                  <a:pt x="24" y="394"/>
                  <a:pt x="22" y="391"/>
                  <a:pt x="18" y="390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3" y="383"/>
                  <a:pt x="53" y="383"/>
                  <a:pt x="53" y="383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400"/>
                  <a:pt x="54" y="400"/>
                  <a:pt x="54" y="400"/>
                </a:cubicBezTo>
                <a:cubicBezTo>
                  <a:pt x="57" y="400"/>
                  <a:pt x="57" y="400"/>
                  <a:pt x="57" y="400"/>
                </a:cubicBezTo>
                <a:cubicBezTo>
                  <a:pt x="57" y="408"/>
                  <a:pt x="57" y="408"/>
                  <a:pt x="57" y="408"/>
                </a:cubicBezTo>
                <a:cubicBezTo>
                  <a:pt x="65" y="408"/>
                  <a:pt x="65" y="408"/>
                  <a:pt x="65" y="408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8" y="400"/>
                  <a:pt x="68" y="400"/>
                  <a:pt x="68" y="40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69" y="386"/>
                  <a:pt x="69" y="386"/>
                  <a:pt x="69" y="386"/>
                </a:cubicBezTo>
                <a:cubicBezTo>
                  <a:pt x="69" y="383"/>
                  <a:pt x="69" y="383"/>
                  <a:pt x="69" y="383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0" y="391"/>
                  <a:pt x="97" y="394"/>
                  <a:pt x="97" y="398"/>
                </a:cubicBezTo>
                <a:cubicBezTo>
                  <a:pt x="97" y="403"/>
                  <a:pt x="101" y="407"/>
                  <a:pt x="106" y="407"/>
                </a:cubicBezTo>
                <a:cubicBezTo>
                  <a:pt x="111" y="407"/>
                  <a:pt x="115" y="403"/>
                  <a:pt x="115" y="398"/>
                </a:cubicBezTo>
                <a:cubicBezTo>
                  <a:pt x="115" y="394"/>
                  <a:pt x="112" y="391"/>
                  <a:pt x="109" y="390"/>
                </a:cubicBezTo>
                <a:cubicBezTo>
                  <a:pt x="109" y="387"/>
                  <a:pt x="109" y="387"/>
                  <a:pt x="109" y="387"/>
                </a:cubicBezTo>
                <a:cubicBezTo>
                  <a:pt x="114" y="388"/>
                  <a:pt x="114" y="388"/>
                  <a:pt x="114" y="388"/>
                </a:cubicBezTo>
                <a:cubicBezTo>
                  <a:pt x="114" y="377"/>
                  <a:pt x="114" y="377"/>
                  <a:pt x="114" y="377"/>
                </a:cubicBezTo>
                <a:cubicBezTo>
                  <a:pt x="69" y="365"/>
                  <a:pt x="69" y="365"/>
                  <a:pt x="69" y="365"/>
                </a:cubicBezTo>
                <a:cubicBezTo>
                  <a:pt x="69" y="342"/>
                  <a:pt x="69" y="342"/>
                  <a:pt x="69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24" y="309"/>
                  <a:pt x="129" y="303"/>
                  <a:pt x="129" y="297"/>
                </a:cubicBezTo>
                <a:cubicBezTo>
                  <a:pt x="129" y="294"/>
                  <a:pt x="129" y="294"/>
                  <a:pt x="129" y="294"/>
                </a:cubicBezTo>
                <a:cubicBezTo>
                  <a:pt x="129" y="290"/>
                  <a:pt x="127" y="287"/>
                  <a:pt x="124" y="285"/>
                </a:cubicBezTo>
                <a:cubicBezTo>
                  <a:pt x="153" y="285"/>
                  <a:pt x="153" y="285"/>
                  <a:pt x="153" y="285"/>
                </a:cubicBezTo>
                <a:cubicBezTo>
                  <a:pt x="135" y="374"/>
                  <a:pt x="135" y="374"/>
                  <a:pt x="135" y="374"/>
                </a:cubicBezTo>
                <a:cubicBezTo>
                  <a:pt x="133" y="386"/>
                  <a:pt x="141" y="398"/>
                  <a:pt x="154" y="401"/>
                </a:cubicBezTo>
                <a:cubicBezTo>
                  <a:pt x="167" y="403"/>
                  <a:pt x="179" y="395"/>
                  <a:pt x="181" y="384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05" y="265"/>
                  <a:pt x="205" y="265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2"/>
                  <a:pt x="205" y="260"/>
                  <a:pt x="205" y="258"/>
                </a:cubicBezTo>
                <a:cubicBezTo>
                  <a:pt x="204" y="245"/>
                  <a:pt x="194" y="235"/>
                  <a:pt x="181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213" y="194"/>
                  <a:pt x="217" y="190"/>
                  <a:pt x="21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3" y="178"/>
                  <a:pt x="314" y="177"/>
                  <a:pt x="315" y="176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12" y="171"/>
                  <a:pt x="312" y="171"/>
                  <a:pt x="312" y="171"/>
                </a:cubicBezTo>
                <a:cubicBezTo>
                  <a:pt x="312" y="171"/>
                  <a:pt x="311" y="170"/>
                  <a:pt x="311" y="170"/>
                </a:cubicBezTo>
                <a:cubicBezTo>
                  <a:pt x="309" y="170"/>
                  <a:pt x="307" y="172"/>
                  <a:pt x="307" y="174"/>
                </a:cubicBezTo>
                <a:cubicBezTo>
                  <a:pt x="307" y="174"/>
                  <a:pt x="225" y="174"/>
                  <a:pt x="225" y="174"/>
                </a:cubicBezTo>
                <a:cubicBezTo>
                  <a:pt x="225" y="163"/>
                  <a:pt x="217" y="154"/>
                  <a:pt x="206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12"/>
                  <a:pt x="124" y="93"/>
                  <a:pt x="104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73" y="82"/>
                  <a:pt x="53" y="95"/>
                  <a:pt x="49" y="114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38"/>
                  <a:pt x="29" y="133"/>
                  <a:pt x="23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7" y="133"/>
                  <a:pt x="2" y="138"/>
                  <a:pt x="2" y="145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7"/>
                  <a:pt x="6" y="242"/>
                  <a:pt x="12" y="24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6" y="282"/>
                  <a:pt x="0" y="288"/>
                  <a:pt x="0" y="294"/>
                </a:cubicBezTo>
                <a:close/>
                <a:moveTo>
                  <a:pt x="24" y="272"/>
                </a:moveTo>
                <a:cubicBezTo>
                  <a:pt x="27" y="276"/>
                  <a:pt x="30" y="280"/>
                  <a:pt x="35" y="282"/>
                </a:cubicBezTo>
                <a:cubicBezTo>
                  <a:pt x="24" y="282"/>
                  <a:pt x="24" y="282"/>
                  <a:pt x="24" y="282"/>
                </a:cubicBezTo>
                <a:lnTo>
                  <a:pt x="24" y="272"/>
                </a:lnTo>
                <a:close/>
              </a:path>
            </a:pathLst>
          </a:custGeom>
          <a:solidFill>
            <a:srgbClr val="000000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51363" tIns="25686" rIns="51363" bIns="25686" anchor="ctr"/>
          <a:lstStyle/>
          <a:p>
            <a:pPr defTabSz="51401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baseline="-25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Arial" pitchFamily="34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495800" y="895350"/>
            <a:ext cx="4343400" cy="3991102"/>
            <a:chOff x="4495800" y="895350"/>
            <a:chExt cx="4343400" cy="3991102"/>
          </a:xfrm>
        </p:grpSpPr>
        <p:sp>
          <p:nvSpPr>
            <p:cNvPr id="209" name="Cloud 208"/>
            <p:cNvSpPr/>
            <p:nvPr/>
          </p:nvSpPr>
          <p:spPr>
            <a:xfrm>
              <a:off x="5739094" y="1297937"/>
              <a:ext cx="2237157" cy="595859"/>
            </a:xfrm>
            <a:prstGeom prst="cloud">
              <a:avLst/>
            </a:prstGeom>
            <a:solidFill>
              <a:srgbClr val="93AFE7">
                <a:alpha val="75000"/>
              </a:srgbClr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20" tIns="45710" rIns="91420" bIns="45710" spcCol="0" rtlCol="0" anchor="ctr"/>
            <a:lstStyle/>
            <a:p>
              <a:pPr algn="ctr" defTabSz="457181">
                <a:defRPr/>
              </a:pPr>
              <a:r>
                <a:rPr lang="en-US" sz="600" kern="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rPr>
                <a:t>WAN</a:t>
              </a:r>
              <a:endParaRPr lang="en-US" sz="900" kern="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7941638" y="1627343"/>
              <a:ext cx="897562" cy="192362"/>
            </a:xfrm>
            <a:prstGeom prst="rect">
              <a:avLst/>
            </a:prstGeom>
            <a:noFill/>
          </p:spPr>
          <p:txBody>
            <a:bodyPr wrap="square" lIns="68580" tIns="34291" rIns="68580" bIns="34291" rtlCol="0">
              <a:spAutoFit/>
            </a:bodyPr>
            <a:lstStyle/>
            <a:p>
              <a:pPr algn="ctr" defTabSz="456953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Arial"/>
                  <a:ea typeface="MS PGothic" charset="0"/>
                  <a:cs typeface="MS PGothic" charset="0"/>
                </a:rPr>
                <a:t>GOLF Routers</a:t>
              </a:r>
              <a:endParaRPr lang="en-US" sz="8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800600" y="1627343"/>
              <a:ext cx="897562" cy="192362"/>
            </a:xfrm>
            <a:prstGeom prst="rect">
              <a:avLst/>
            </a:prstGeom>
            <a:noFill/>
          </p:spPr>
          <p:txBody>
            <a:bodyPr wrap="square" lIns="68580" tIns="34291" rIns="68580" bIns="34291" rtlCol="0">
              <a:spAutoFit/>
            </a:bodyPr>
            <a:lstStyle/>
            <a:p>
              <a:pPr algn="ctr" defTabSz="456953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Arial"/>
                  <a:ea typeface="MS PGothic" charset="0"/>
                  <a:cs typeface="MS PGothic" charset="0"/>
                </a:rPr>
                <a:t>GOLF Routers</a:t>
              </a:r>
              <a:endParaRPr lang="en-US" sz="800" kern="0" dirty="0">
                <a:solidFill>
                  <a:sysClr val="windowText" lastClr="000000"/>
                </a:solidFill>
                <a:latin typeface="Arial"/>
                <a:ea typeface="MS PGothic" charset="0"/>
                <a:cs typeface="MS PGothic" charset="0"/>
              </a:endParaRPr>
            </a:p>
          </p:txBody>
        </p:sp>
        <p:sp>
          <p:nvSpPr>
            <p:cNvPr id="353" name="Rounded Rectangle 162"/>
            <p:cNvSpPr>
              <a:spLocks noChangeArrowheads="1"/>
            </p:cNvSpPr>
            <p:nvPr/>
          </p:nvSpPr>
          <p:spPr bwMode="auto">
            <a:xfrm>
              <a:off x="7035801" y="2531467"/>
              <a:ext cx="1654629" cy="1209916"/>
            </a:xfrm>
            <a:prstGeom prst="roundRect">
              <a:avLst>
                <a:gd name="adj" fmla="val 4898"/>
              </a:avLst>
            </a:prstGeom>
            <a:solidFill>
              <a:srgbClr val="E7E7E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2" tIns="45716" rIns="91432" bIns="45716"/>
            <a:lstStyle/>
            <a:p>
              <a:pPr defTabSz="455543"/>
              <a:endParaRPr lang="en-US" sz="1400">
                <a:solidFill>
                  <a:srgbClr val="000000"/>
                </a:solidFill>
                <a:latin typeface="Arial"/>
                <a:ea typeface="MS PGothic" charset="0"/>
                <a:cs typeface="Apple LiGothic Medium" charset="0"/>
              </a:endParaRPr>
            </a:p>
          </p:txBody>
        </p:sp>
        <p:sp>
          <p:nvSpPr>
            <p:cNvPr id="300" name="Rounded Rectangle 162"/>
            <p:cNvSpPr>
              <a:spLocks noChangeArrowheads="1"/>
            </p:cNvSpPr>
            <p:nvPr/>
          </p:nvSpPr>
          <p:spPr bwMode="auto">
            <a:xfrm>
              <a:off x="4732867" y="2531720"/>
              <a:ext cx="1654629" cy="1209916"/>
            </a:xfrm>
            <a:prstGeom prst="roundRect">
              <a:avLst>
                <a:gd name="adj" fmla="val 4898"/>
              </a:avLst>
            </a:prstGeom>
            <a:solidFill>
              <a:srgbClr val="E7E7E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2" tIns="45716" rIns="91432" bIns="45716"/>
            <a:lstStyle/>
            <a:p>
              <a:pPr defTabSz="455543"/>
              <a:endParaRPr lang="en-US" sz="1400">
                <a:solidFill>
                  <a:srgbClr val="000000"/>
                </a:solidFill>
                <a:latin typeface="Arial"/>
                <a:ea typeface="MS PGothic" charset="0"/>
                <a:cs typeface="Apple LiGothic Medium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4783005" y="2594274"/>
              <a:ext cx="1536768" cy="641586"/>
              <a:chOff x="6103538" y="2774950"/>
              <a:chExt cx="2356417" cy="854738"/>
            </a:xfrm>
          </p:grpSpPr>
          <p:pic>
            <p:nvPicPr>
              <p:cNvPr id="113" name="Picture 112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3078" y="2774950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114" name="Picture 113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0164" y="2779909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115" name="Picture 114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67250" y="2779909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116" name="Picture 115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4336" y="2774950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117" name="Picture 116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5872" y="3569945"/>
                <a:ext cx="352097" cy="58683"/>
              </a:xfrm>
              <a:prstGeom prst="rect">
                <a:avLst/>
              </a:prstGeom>
            </p:spPr>
          </p:pic>
          <p:pic>
            <p:nvPicPr>
              <p:cNvPr id="118" name="Picture 117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6534" y="3571005"/>
                <a:ext cx="352097" cy="58683"/>
              </a:xfrm>
              <a:prstGeom prst="rect">
                <a:avLst/>
              </a:prstGeom>
            </p:spPr>
          </p:pic>
          <p:pic>
            <p:nvPicPr>
              <p:cNvPr id="119" name="Picture 118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196" y="3569945"/>
                <a:ext cx="352097" cy="58683"/>
              </a:xfrm>
              <a:prstGeom prst="rect">
                <a:avLst/>
              </a:prstGeom>
              <a:effectLst/>
            </p:spPr>
          </p:pic>
          <p:pic>
            <p:nvPicPr>
              <p:cNvPr id="120" name="Picture 119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7858" y="3571005"/>
                <a:ext cx="352097" cy="58683"/>
              </a:xfrm>
              <a:prstGeom prst="rect">
                <a:avLst/>
              </a:prstGeom>
              <a:effectLst/>
            </p:spPr>
          </p:pic>
          <p:cxnSp>
            <p:nvCxnSpPr>
              <p:cNvPr id="121" name="Straight Connector 120"/>
              <p:cNvCxnSpPr>
                <a:endCxn id="113" idx="2"/>
              </p:cNvCxnSpPr>
              <p:nvPr/>
            </p:nvCxnSpPr>
            <p:spPr>
              <a:xfrm flipV="1">
                <a:off x="6280606" y="3082266"/>
                <a:ext cx="352631" cy="4866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2" name="Straight Connector 121"/>
              <p:cNvCxnSpPr>
                <a:endCxn id="114" idx="2"/>
              </p:cNvCxnSpPr>
              <p:nvPr/>
            </p:nvCxnSpPr>
            <p:spPr>
              <a:xfrm flipV="1">
                <a:off x="6280596" y="3087231"/>
                <a:ext cx="789716" cy="4816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3" name="Straight Connector 122"/>
              <p:cNvCxnSpPr>
                <a:endCxn id="115" idx="2"/>
              </p:cNvCxnSpPr>
              <p:nvPr/>
            </p:nvCxnSpPr>
            <p:spPr>
              <a:xfrm flipV="1">
                <a:off x="6280596" y="3087231"/>
                <a:ext cx="1226802" cy="4816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4" name="Straight Connector 123"/>
              <p:cNvCxnSpPr>
                <a:endCxn id="116" idx="2"/>
              </p:cNvCxnSpPr>
              <p:nvPr/>
            </p:nvCxnSpPr>
            <p:spPr>
              <a:xfrm flipV="1">
                <a:off x="6280606" y="3082266"/>
                <a:ext cx="1663888" cy="4866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5" name="Straight Connector 124"/>
              <p:cNvCxnSpPr>
                <a:endCxn id="113" idx="2"/>
              </p:cNvCxnSpPr>
              <p:nvPr/>
            </p:nvCxnSpPr>
            <p:spPr>
              <a:xfrm flipH="1" flipV="1">
                <a:off x="6633237" y="3082266"/>
                <a:ext cx="48031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6" name="Straight Connector 125"/>
              <p:cNvCxnSpPr>
                <a:endCxn id="114" idx="2"/>
              </p:cNvCxnSpPr>
              <p:nvPr/>
            </p:nvCxnSpPr>
            <p:spPr>
              <a:xfrm flipV="1">
                <a:off x="6681259" y="3087235"/>
                <a:ext cx="389055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7" name="Straight Connector 126"/>
              <p:cNvCxnSpPr>
                <a:endCxn id="115" idx="2"/>
              </p:cNvCxnSpPr>
              <p:nvPr/>
            </p:nvCxnSpPr>
            <p:spPr>
              <a:xfrm flipV="1">
                <a:off x="6681259" y="3087235"/>
                <a:ext cx="826140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8" name="Straight Connector 127"/>
              <p:cNvCxnSpPr>
                <a:endCxn id="116" idx="2"/>
              </p:cNvCxnSpPr>
              <p:nvPr/>
            </p:nvCxnSpPr>
            <p:spPr>
              <a:xfrm flipV="1">
                <a:off x="6681259" y="3082266"/>
                <a:ext cx="1263226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9" name="Straight Connector 128"/>
              <p:cNvCxnSpPr>
                <a:stCxn id="117" idx="0"/>
                <a:endCxn id="113" idx="2"/>
              </p:cNvCxnSpPr>
              <p:nvPr/>
            </p:nvCxnSpPr>
            <p:spPr>
              <a:xfrm flipH="1" flipV="1">
                <a:off x="6633228" y="3082266"/>
                <a:ext cx="448693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0" name="Straight Connector 129"/>
              <p:cNvCxnSpPr>
                <a:stCxn id="117" idx="0"/>
                <a:endCxn id="114" idx="2"/>
              </p:cNvCxnSpPr>
              <p:nvPr/>
            </p:nvCxnSpPr>
            <p:spPr>
              <a:xfrm flipH="1" flipV="1">
                <a:off x="7070313" y="3087235"/>
                <a:ext cx="11607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1" name="Straight Connector 130"/>
              <p:cNvCxnSpPr>
                <a:stCxn id="118" idx="0"/>
                <a:endCxn id="114" idx="2"/>
              </p:cNvCxnSpPr>
              <p:nvPr/>
            </p:nvCxnSpPr>
            <p:spPr>
              <a:xfrm flipH="1" flipV="1">
                <a:off x="7070313" y="3087226"/>
                <a:ext cx="412269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2" name="Straight Connector 131"/>
              <p:cNvCxnSpPr>
                <a:stCxn id="119" idx="0"/>
                <a:endCxn id="114" idx="2"/>
              </p:cNvCxnSpPr>
              <p:nvPr/>
            </p:nvCxnSpPr>
            <p:spPr>
              <a:xfrm flipH="1" flipV="1">
                <a:off x="7070313" y="3087235"/>
                <a:ext cx="812931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3" name="Straight Connector 132"/>
              <p:cNvCxnSpPr>
                <a:stCxn id="120" idx="0"/>
                <a:endCxn id="114" idx="2"/>
              </p:cNvCxnSpPr>
              <p:nvPr/>
            </p:nvCxnSpPr>
            <p:spPr>
              <a:xfrm flipH="1" flipV="1">
                <a:off x="7070313" y="3087226"/>
                <a:ext cx="1213593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4" name="Straight Connector 133"/>
              <p:cNvCxnSpPr>
                <a:stCxn id="118" idx="0"/>
                <a:endCxn id="113" idx="2"/>
              </p:cNvCxnSpPr>
              <p:nvPr/>
            </p:nvCxnSpPr>
            <p:spPr>
              <a:xfrm flipH="1" flipV="1">
                <a:off x="6633237" y="3082266"/>
                <a:ext cx="849355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5" name="Straight Connector 134"/>
              <p:cNvCxnSpPr>
                <a:stCxn id="117" idx="0"/>
                <a:endCxn id="115" idx="2"/>
              </p:cNvCxnSpPr>
              <p:nvPr/>
            </p:nvCxnSpPr>
            <p:spPr>
              <a:xfrm flipV="1">
                <a:off x="7081920" y="3087235"/>
                <a:ext cx="425478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6" name="Straight Connector 135"/>
              <p:cNvCxnSpPr>
                <a:stCxn id="117" idx="0"/>
                <a:endCxn id="116" idx="2"/>
              </p:cNvCxnSpPr>
              <p:nvPr/>
            </p:nvCxnSpPr>
            <p:spPr>
              <a:xfrm flipV="1">
                <a:off x="7081930" y="3082266"/>
                <a:ext cx="862564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7" name="Straight Connector 136"/>
              <p:cNvCxnSpPr>
                <a:stCxn id="119" idx="0"/>
                <a:endCxn id="113" idx="2"/>
              </p:cNvCxnSpPr>
              <p:nvPr/>
            </p:nvCxnSpPr>
            <p:spPr>
              <a:xfrm flipH="1" flipV="1">
                <a:off x="6633228" y="3082266"/>
                <a:ext cx="1250017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8" name="Straight Connector 137"/>
              <p:cNvCxnSpPr>
                <a:stCxn id="120" idx="0"/>
                <a:endCxn id="115" idx="2"/>
              </p:cNvCxnSpPr>
              <p:nvPr/>
            </p:nvCxnSpPr>
            <p:spPr>
              <a:xfrm flipH="1" flipV="1">
                <a:off x="7507399" y="3087226"/>
                <a:ext cx="776507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9" name="Straight Connector 138"/>
              <p:cNvCxnSpPr>
                <a:stCxn id="120" idx="0"/>
                <a:endCxn id="116" idx="2"/>
              </p:cNvCxnSpPr>
              <p:nvPr/>
            </p:nvCxnSpPr>
            <p:spPr>
              <a:xfrm flipH="1" flipV="1">
                <a:off x="7944495" y="3082266"/>
                <a:ext cx="339422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0" name="Straight Connector 139"/>
              <p:cNvCxnSpPr>
                <a:stCxn id="120" idx="0"/>
                <a:endCxn id="113" idx="2"/>
              </p:cNvCxnSpPr>
              <p:nvPr/>
            </p:nvCxnSpPr>
            <p:spPr>
              <a:xfrm flipH="1" flipV="1">
                <a:off x="6633227" y="3082266"/>
                <a:ext cx="1650678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1" name="Straight Connector 140"/>
              <p:cNvCxnSpPr>
                <a:stCxn id="118" idx="0"/>
                <a:endCxn id="115" idx="2"/>
              </p:cNvCxnSpPr>
              <p:nvPr/>
            </p:nvCxnSpPr>
            <p:spPr>
              <a:xfrm flipV="1">
                <a:off x="7482582" y="3087226"/>
                <a:ext cx="24816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2" name="Straight Connector 141"/>
              <p:cNvCxnSpPr>
                <a:stCxn id="118" idx="0"/>
                <a:endCxn id="116" idx="2"/>
              </p:cNvCxnSpPr>
              <p:nvPr/>
            </p:nvCxnSpPr>
            <p:spPr>
              <a:xfrm flipV="1">
                <a:off x="7482593" y="3082266"/>
                <a:ext cx="461902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3" name="Straight Connector 142"/>
              <p:cNvCxnSpPr>
                <a:stCxn id="119" idx="0"/>
                <a:endCxn id="115" idx="2"/>
              </p:cNvCxnSpPr>
              <p:nvPr/>
            </p:nvCxnSpPr>
            <p:spPr>
              <a:xfrm flipH="1" flipV="1">
                <a:off x="7507408" y="3087235"/>
                <a:ext cx="375845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4" name="Straight Connector 143"/>
              <p:cNvCxnSpPr>
                <a:stCxn id="119" idx="0"/>
                <a:endCxn id="116" idx="2"/>
              </p:cNvCxnSpPr>
              <p:nvPr/>
            </p:nvCxnSpPr>
            <p:spPr>
              <a:xfrm flipV="1">
                <a:off x="7883244" y="3082266"/>
                <a:ext cx="61240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145" name="Picture 144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05209" y="3561226"/>
                <a:ext cx="352097" cy="58683"/>
              </a:xfrm>
              <a:prstGeom prst="rect">
                <a:avLst/>
              </a:prstGeom>
            </p:spPr>
          </p:pic>
          <p:pic>
            <p:nvPicPr>
              <p:cNvPr id="146" name="Picture 145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03538" y="3566983"/>
                <a:ext cx="352097" cy="58683"/>
              </a:xfrm>
              <a:prstGeom prst="rect">
                <a:avLst/>
              </a:prstGeom>
            </p:spPr>
          </p:pic>
        </p:grpSp>
        <p:sp>
          <p:nvSpPr>
            <p:cNvPr id="213" name="TextBox 212"/>
            <p:cNvSpPr txBox="1"/>
            <p:nvPr/>
          </p:nvSpPr>
          <p:spPr>
            <a:xfrm>
              <a:off x="5731073" y="895350"/>
              <a:ext cx="2269927" cy="307773"/>
            </a:xfrm>
            <a:prstGeom prst="rect">
              <a:avLst/>
            </a:prstGeom>
            <a:noFill/>
          </p:spPr>
          <p:txBody>
            <a:bodyPr wrap="none" lIns="91436" tIns="45718" rIns="91436" bIns="45718" rtlCol="0">
              <a:spAutoFit/>
            </a:bodyPr>
            <a:lstStyle/>
            <a:p>
              <a:pPr defTabSz="4571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272A48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Distributed GOLF Devices</a:t>
              </a:r>
              <a:endParaRPr lang="en-US" sz="1400" dirty="0">
                <a:solidFill>
                  <a:srgbClr val="272A4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" name="Text Placeholder 2"/>
            <p:cNvSpPr txBox="1">
              <a:spLocks/>
            </p:cNvSpPr>
            <p:nvPr/>
          </p:nvSpPr>
          <p:spPr>
            <a:xfrm>
              <a:off x="4791397" y="3864735"/>
              <a:ext cx="4034266" cy="99301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66" tIns="34283" rIns="68566" bIns="34283" rtlCol="0">
              <a:noAutofit/>
            </a:bodyPr>
            <a:lstStyle>
              <a:lvl1pPr marL="171431" indent="-171431" algn="l" defTabSz="685721" rtl="0" eaLnBrk="1" latinLnBrk="0" hangingPunct="1">
                <a:lnSpc>
                  <a:spcPct val="95000"/>
                </a:lnSpc>
                <a:spcBef>
                  <a:spcPts val="111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tabLst/>
                <a:defRPr lang="en-US" sz="1700" kern="1200">
                  <a:solidFill>
                    <a:srgbClr val="435153"/>
                  </a:solidFill>
                  <a:latin typeface="+mj-lt"/>
                  <a:ea typeface="+mn-ea"/>
                  <a:cs typeface="+mn-cs"/>
                </a:defRPr>
              </a:lvl1pPr>
              <a:lvl2pPr marL="304767" indent="0" algn="l" defTabSz="685721" rtl="0" eaLnBrk="1" latinLnBrk="0" hangingPunct="1">
                <a:lnSpc>
                  <a:spcPct val="95000"/>
                </a:lnSpc>
                <a:spcBef>
                  <a:spcPts val="450"/>
                </a:spcBef>
                <a:buClr>
                  <a:schemeClr val="tx2"/>
                </a:buClr>
                <a:buFontTx/>
                <a:buNone/>
                <a:defRPr lang="en-US" sz="1400" kern="1200">
                  <a:solidFill>
                    <a:srgbClr val="435153"/>
                  </a:solidFill>
                  <a:latin typeface="+mj-lt"/>
                  <a:ea typeface="+mn-ea"/>
                  <a:cs typeface="+mn-cs"/>
                </a:defRPr>
              </a:lvl2pPr>
              <a:lvl3pPr marL="428575" indent="-1191" algn="l" defTabSz="685721" rtl="0" eaLnBrk="1" latinLnBrk="0" hangingPunct="1">
                <a:lnSpc>
                  <a:spcPct val="95000"/>
                </a:lnSpc>
                <a:spcBef>
                  <a:spcPts val="630"/>
                </a:spcBef>
                <a:buFont typeface="Arial" pitchFamily="34" charset="0"/>
                <a:buNone/>
                <a:defRPr lang="en-US" sz="1200" kern="1200">
                  <a:solidFill>
                    <a:srgbClr val="435153"/>
                  </a:solidFill>
                  <a:latin typeface="+mj-lt"/>
                  <a:ea typeface="+mn-ea"/>
                  <a:cs typeface="+mn-cs"/>
                </a:defRPr>
              </a:lvl3pPr>
              <a:lvl4pPr marL="516672" indent="0" algn="l" defTabSz="685721" rtl="0" eaLnBrk="1" latinLnBrk="0" hangingPunct="1">
                <a:lnSpc>
                  <a:spcPct val="95000"/>
                </a:lnSpc>
                <a:spcBef>
                  <a:spcPts val="630"/>
                </a:spcBef>
                <a:buFont typeface="Arial" pitchFamily="34" charset="0"/>
                <a:buNone/>
                <a:defRPr lang="en-US" sz="1100" kern="1200">
                  <a:solidFill>
                    <a:srgbClr val="435153"/>
                  </a:solidFill>
                  <a:latin typeface="+mj-lt"/>
                  <a:ea typeface="+mn-ea"/>
                  <a:cs typeface="+mn-cs"/>
                </a:defRPr>
              </a:lvl4pPr>
              <a:lvl5pPr marL="601197" indent="0" algn="l" defTabSz="685721" rtl="0" eaLnBrk="1" latinLnBrk="0" hangingPunct="1">
                <a:lnSpc>
                  <a:spcPct val="95000"/>
                </a:lnSpc>
                <a:spcBef>
                  <a:spcPts val="630"/>
                </a:spcBef>
                <a:buFont typeface="Arial" pitchFamily="34" charset="0"/>
                <a:buNone/>
                <a:defRPr lang="en-US" sz="1100" kern="1200">
                  <a:solidFill>
                    <a:srgbClr val="435153"/>
                  </a:solidFill>
                  <a:latin typeface="+mj-lt"/>
                  <a:ea typeface="+mn-ea"/>
                  <a:cs typeface="+mn-cs"/>
                </a:defRPr>
              </a:lvl5pPr>
              <a:lvl6pPr marL="1885733" indent="-171431" algn="l" defTabSz="68572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593" indent="-171431" algn="l" defTabSz="68572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454" indent="-171431" algn="l" defTabSz="68572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314" indent="-171431" algn="l" defTabSz="68572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676767"/>
                  </a:solidFill>
                  <a:latin typeface="Arial"/>
                </a:rPr>
                <a:t>‘Sites’ represent separate physical DCs</a:t>
              </a:r>
              <a:endParaRPr lang="en-US" sz="1400" dirty="0">
                <a:latin typeface="Arial"/>
              </a:endParaRPr>
            </a:p>
            <a:p>
              <a:pPr fontAlgn="base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676767"/>
                  </a:solidFill>
                  <a:latin typeface="Arial"/>
                  <a:cs typeface="Apple LiGothic Medium" charset="0"/>
                </a:rPr>
                <a:t>Local only MP-BGP EVPN peering between spines and GOLF router</a:t>
              </a:r>
            </a:p>
          </p:txBody>
        </p:sp>
        <p:pic>
          <p:nvPicPr>
            <p:cNvPr id="226" name="Picture 93" descr="Device_router_3057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318" y="1719121"/>
              <a:ext cx="305269" cy="17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93" descr="Device_router_3057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487" y="1724397"/>
              <a:ext cx="305269" cy="17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93" descr="Device_router_3057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128" y="1719121"/>
              <a:ext cx="305269" cy="17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93" descr="Device_router_3057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297" y="1724397"/>
              <a:ext cx="305269" cy="17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9" name="Straight Connector 238"/>
            <p:cNvCxnSpPr>
              <a:stCxn id="113" idx="0"/>
              <a:endCxn id="226" idx="2"/>
            </p:cNvCxnSpPr>
            <p:nvPr/>
          </p:nvCxnSpPr>
          <p:spPr>
            <a:xfrm flipV="1">
              <a:off x="5128455" y="1890629"/>
              <a:ext cx="632498" cy="703645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2" name="Straight Connector 241"/>
            <p:cNvCxnSpPr>
              <a:stCxn id="114" idx="0"/>
              <a:endCxn id="226" idx="2"/>
            </p:cNvCxnSpPr>
            <p:nvPr/>
          </p:nvCxnSpPr>
          <p:spPr>
            <a:xfrm flipV="1">
              <a:off x="5413506" y="1890629"/>
              <a:ext cx="347447" cy="707367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5" name="Straight Connector 244"/>
            <p:cNvCxnSpPr>
              <a:stCxn id="115" idx="0"/>
              <a:endCxn id="226" idx="2"/>
            </p:cNvCxnSpPr>
            <p:nvPr/>
          </p:nvCxnSpPr>
          <p:spPr>
            <a:xfrm flipV="1">
              <a:off x="5698557" y="1890629"/>
              <a:ext cx="62396" cy="707367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8" name="Straight Connector 247"/>
            <p:cNvCxnSpPr>
              <a:stCxn id="116" idx="0"/>
              <a:endCxn id="226" idx="2"/>
            </p:cNvCxnSpPr>
            <p:nvPr/>
          </p:nvCxnSpPr>
          <p:spPr>
            <a:xfrm flipH="1" flipV="1">
              <a:off x="5760953" y="1890629"/>
              <a:ext cx="222656" cy="703645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1" name="Straight Connector 250"/>
            <p:cNvCxnSpPr>
              <a:stCxn id="113" idx="0"/>
              <a:endCxn id="230" idx="2"/>
            </p:cNvCxnSpPr>
            <p:nvPr/>
          </p:nvCxnSpPr>
          <p:spPr>
            <a:xfrm flipV="1">
              <a:off x="5128455" y="1895905"/>
              <a:ext cx="1006667" cy="698369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4" name="Straight Connector 253"/>
            <p:cNvCxnSpPr>
              <a:stCxn id="114" idx="0"/>
              <a:endCxn id="230" idx="2"/>
            </p:cNvCxnSpPr>
            <p:nvPr/>
          </p:nvCxnSpPr>
          <p:spPr>
            <a:xfrm flipV="1">
              <a:off x="5413506" y="1895905"/>
              <a:ext cx="721616" cy="70209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6" name="Straight Connector 255"/>
            <p:cNvCxnSpPr>
              <a:stCxn id="115" idx="0"/>
              <a:endCxn id="230" idx="2"/>
            </p:cNvCxnSpPr>
            <p:nvPr/>
          </p:nvCxnSpPr>
          <p:spPr>
            <a:xfrm flipV="1">
              <a:off x="5698557" y="1895905"/>
              <a:ext cx="436565" cy="70209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8" name="Straight Connector 257"/>
            <p:cNvCxnSpPr>
              <a:stCxn id="116" idx="0"/>
              <a:endCxn id="230" idx="2"/>
            </p:cNvCxnSpPr>
            <p:nvPr/>
          </p:nvCxnSpPr>
          <p:spPr>
            <a:xfrm flipV="1">
              <a:off x="5983609" y="1895905"/>
              <a:ext cx="151513" cy="698369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1" name="Straight Connector 270"/>
            <p:cNvCxnSpPr>
              <a:endCxn id="227" idx="2"/>
            </p:cNvCxnSpPr>
            <p:nvPr/>
          </p:nvCxnSpPr>
          <p:spPr>
            <a:xfrm flipV="1">
              <a:off x="7297713" y="1895905"/>
              <a:ext cx="581219" cy="677808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4" name="Straight Connector 273"/>
            <p:cNvCxnSpPr>
              <a:stCxn id="303" idx="0"/>
              <a:endCxn id="225" idx="2"/>
            </p:cNvCxnSpPr>
            <p:nvPr/>
          </p:nvCxnSpPr>
          <p:spPr>
            <a:xfrm flipV="1">
              <a:off x="7437156" y="1890629"/>
              <a:ext cx="67607" cy="714897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7" name="Straight Connector 276"/>
            <p:cNvCxnSpPr>
              <a:stCxn id="304" idx="0"/>
              <a:endCxn id="225" idx="2"/>
            </p:cNvCxnSpPr>
            <p:nvPr/>
          </p:nvCxnSpPr>
          <p:spPr>
            <a:xfrm flipH="1" flipV="1">
              <a:off x="7504763" y="1890629"/>
              <a:ext cx="217444" cy="718619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0" name="Straight Connector 279"/>
            <p:cNvCxnSpPr>
              <a:stCxn id="304" idx="0"/>
              <a:endCxn id="227" idx="2"/>
            </p:cNvCxnSpPr>
            <p:nvPr/>
          </p:nvCxnSpPr>
          <p:spPr>
            <a:xfrm flipV="1">
              <a:off x="7722207" y="1895905"/>
              <a:ext cx="156725" cy="71334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3" name="Straight Connector 282"/>
            <p:cNvCxnSpPr>
              <a:stCxn id="306" idx="0"/>
              <a:endCxn id="225" idx="2"/>
            </p:cNvCxnSpPr>
            <p:nvPr/>
          </p:nvCxnSpPr>
          <p:spPr>
            <a:xfrm flipH="1" flipV="1">
              <a:off x="7504763" y="1890629"/>
              <a:ext cx="502495" cy="718619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6" name="Straight Connector 285"/>
            <p:cNvCxnSpPr>
              <a:stCxn id="307" idx="0"/>
              <a:endCxn id="225" idx="2"/>
            </p:cNvCxnSpPr>
            <p:nvPr/>
          </p:nvCxnSpPr>
          <p:spPr>
            <a:xfrm flipH="1" flipV="1">
              <a:off x="7504763" y="1890629"/>
              <a:ext cx="787547" cy="714897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8" name="Straight Connector 287"/>
            <p:cNvCxnSpPr>
              <a:stCxn id="306" idx="0"/>
              <a:endCxn id="227" idx="2"/>
            </p:cNvCxnSpPr>
            <p:nvPr/>
          </p:nvCxnSpPr>
          <p:spPr>
            <a:xfrm flipH="1" flipV="1">
              <a:off x="7878932" y="1895905"/>
              <a:ext cx="128326" cy="713343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9" name="Straight Connector 288"/>
            <p:cNvCxnSpPr>
              <a:stCxn id="307" idx="0"/>
              <a:endCxn id="227" idx="2"/>
            </p:cNvCxnSpPr>
            <p:nvPr/>
          </p:nvCxnSpPr>
          <p:spPr>
            <a:xfrm flipH="1" flipV="1">
              <a:off x="7878932" y="1895905"/>
              <a:ext cx="413378" cy="709621"/>
            </a:xfrm>
            <a:prstGeom prst="line">
              <a:avLst/>
            </a:prstGeom>
            <a:noFill/>
            <a:ln w="9525" cap="flat" cmpd="sng" algn="ctr">
              <a:solidFill>
                <a:srgbClr val="33828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4" name="Straight Arrow Connector 313"/>
            <p:cNvCxnSpPr/>
            <p:nvPr/>
          </p:nvCxnSpPr>
          <p:spPr>
            <a:xfrm flipH="1">
              <a:off x="5715000" y="1819705"/>
              <a:ext cx="178698" cy="645672"/>
            </a:xfrm>
            <a:prstGeom prst="straightConnector1">
              <a:avLst/>
            </a:prstGeom>
            <a:ln>
              <a:solidFill>
                <a:srgbClr val="CC6633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7681080" y="1852402"/>
              <a:ext cx="167520" cy="731447"/>
            </a:xfrm>
            <a:prstGeom prst="straightConnector1">
              <a:avLst/>
            </a:prstGeom>
            <a:ln>
              <a:solidFill>
                <a:srgbClr val="CC6633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Group 300"/>
            <p:cNvGrpSpPr/>
            <p:nvPr/>
          </p:nvGrpSpPr>
          <p:grpSpPr>
            <a:xfrm>
              <a:off x="7091706" y="2605526"/>
              <a:ext cx="1536768" cy="641586"/>
              <a:chOff x="6103538" y="2774950"/>
              <a:chExt cx="2356417" cy="854738"/>
            </a:xfrm>
          </p:grpSpPr>
          <p:pic>
            <p:nvPicPr>
              <p:cNvPr id="303" name="Picture 302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3078" y="2774950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304" name="Picture 303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0164" y="2779909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306" name="Picture 305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67250" y="2779909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307" name="Picture 306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4336" y="2774950"/>
                <a:ext cx="280317" cy="307326"/>
              </a:xfrm>
              <a:prstGeom prst="rect">
                <a:avLst/>
              </a:prstGeom>
            </p:spPr>
          </p:pic>
          <p:pic>
            <p:nvPicPr>
              <p:cNvPr id="309" name="Picture 308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5872" y="3569945"/>
                <a:ext cx="352097" cy="58683"/>
              </a:xfrm>
              <a:prstGeom prst="rect">
                <a:avLst/>
              </a:prstGeom>
            </p:spPr>
          </p:pic>
          <p:pic>
            <p:nvPicPr>
              <p:cNvPr id="310" name="Picture 309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6534" y="3571005"/>
                <a:ext cx="352097" cy="58683"/>
              </a:xfrm>
              <a:prstGeom prst="rect">
                <a:avLst/>
              </a:prstGeom>
            </p:spPr>
          </p:pic>
          <p:pic>
            <p:nvPicPr>
              <p:cNvPr id="312" name="Picture 31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196" y="3569945"/>
                <a:ext cx="352097" cy="58683"/>
              </a:xfrm>
              <a:prstGeom prst="rect">
                <a:avLst/>
              </a:prstGeom>
              <a:effectLst/>
            </p:spPr>
          </p:pic>
          <p:pic>
            <p:nvPicPr>
              <p:cNvPr id="313" name="Picture 31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7858" y="3571005"/>
                <a:ext cx="352097" cy="58683"/>
              </a:xfrm>
              <a:prstGeom prst="rect">
                <a:avLst/>
              </a:prstGeom>
              <a:effectLst/>
            </p:spPr>
          </p:pic>
          <p:cxnSp>
            <p:nvCxnSpPr>
              <p:cNvPr id="315" name="Straight Connector 314"/>
              <p:cNvCxnSpPr>
                <a:endCxn id="303" idx="2"/>
              </p:cNvCxnSpPr>
              <p:nvPr/>
            </p:nvCxnSpPr>
            <p:spPr>
              <a:xfrm flipV="1">
                <a:off x="6280606" y="3082266"/>
                <a:ext cx="352631" cy="4866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16" name="Straight Connector 315"/>
              <p:cNvCxnSpPr>
                <a:endCxn id="304" idx="2"/>
              </p:cNvCxnSpPr>
              <p:nvPr/>
            </p:nvCxnSpPr>
            <p:spPr>
              <a:xfrm flipV="1">
                <a:off x="6280596" y="3087231"/>
                <a:ext cx="789716" cy="4816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19" name="Straight Connector 318"/>
              <p:cNvCxnSpPr>
                <a:endCxn id="306" idx="2"/>
              </p:cNvCxnSpPr>
              <p:nvPr/>
            </p:nvCxnSpPr>
            <p:spPr>
              <a:xfrm flipV="1">
                <a:off x="6280596" y="3087231"/>
                <a:ext cx="1226802" cy="4816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20" name="Straight Connector 319"/>
              <p:cNvCxnSpPr>
                <a:endCxn id="307" idx="2"/>
              </p:cNvCxnSpPr>
              <p:nvPr/>
            </p:nvCxnSpPr>
            <p:spPr>
              <a:xfrm flipV="1">
                <a:off x="6280606" y="3082266"/>
                <a:ext cx="1663888" cy="4866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21" name="Straight Connector 320"/>
              <p:cNvCxnSpPr>
                <a:endCxn id="303" idx="2"/>
              </p:cNvCxnSpPr>
              <p:nvPr/>
            </p:nvCxnSpPr>
            <p:spPr>
              <a:xfrm flipH="1" flipV="1">
                <a:off x="6633237" y="3082266"/>
                <a:ext cx="48031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22" name="Straight Connector 321"/>
              <p:cNvCxnSpPr>
                <a:endCxn id="304" idx="2"/>
              </p:cNvCxnSpPr>
              <p:nvPr/>
            </p:nvCxnSpPr>
            <p:spPr>
              <a:xfrm flipV="1">
                <a:off x="6681259" y="3087235"/>
                <a:ext cx="389055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0" name="Straight Connector 329"/>
              <p:cNvCxnSpPr>
                <a:endCxn id="306" idx="2"/>
              </p:cNvCxnSpPr>
              <p:nvPr/>
            </p:nvCxnSpPr>
            <p:spPr>
              <a:xfrm flipV="1">
                <a:off x="6681259" y="3087235"/>
                <a:ext cx="826140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1" name="Straight Connector 330"/>
              <p:cNvCxnSpPr>
                <a:endCxn id="307" idx="2"/>
              </p:cNvCxnSpPr>
              <p:nvPr/>
            </p:nvCxnSpPr>
            <p:spPr>
              <a:xfrm flipV="1">
                <a:off x="6681259" y="3082266"/>
                <a:ext cx="1263226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3" name="Straight Connector 332"/>
              <p:cNvCxnSpPr>
                <a:stCxn id="309" idx="0"/>
                <a:endCxn id="303" idx="2"/>
              </p:cNvCxnSpPr>
              <p:nvPr/>
            </p:nvCxnSpPr>
            <p:spPr>
              <a:xfrm flipH="1" flipV="1">
                <a:off x="6633228" y="3082266"/>
                <a:ext cx="448693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4" name="Straight Connector 333"/>
              <p:cNvCxnSpPr>
                <a:stCxn id="309" idx="0"/>
                <a:endCxn id="304" idx="2"/>
              </p:cNvCxnSpPr>
              <p:nvPr/>
            </p:nvCxnSpPr>
            <p:spPr>
              <a:xfrm flipH="1" flipV="1">
                <a:off x="7070313" y="3087235"/>
                <a:ext cx="11607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5" name="Straight Connector 334"/>
              <p:cNvCxnSpPr>
                <a:stCxn id="310" idx="0"/>
                <a:endCxn id="304" idx="2"/>
              </p:cNvCxnSpPr>
              <p:nvPr/>
            </p:nvCxnSpPr>
            <p:spPr>
              <a:xfrm flipH="1" flipV="1">
                <a:off x="7070313" y="3087226"/>
                <a:ext cx="412269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6" name="Straight Connector 335"/>
              <p:cNvCxnSpPr>
                <a:stCxn id="312" idx="0"/>
                <a:endCxn id="304" idx="2"/>
              </p:cNvCxnSpPr>
              <p:nvPr/>
            </p:nvCxnSpPr>
            <p:spPr>
              <a:xfrm flipH="1" flipV="1">
                <a:off x="7070313" y="3087235"/>
                <a:ext cx="812931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7" name="Straight Connector 336"/>
              <p:cNvCxnSpPr>
                <a:stCxn id="313" idx="0"/>
                <a:endCxn id="304" idx="2"/>
              </p:cNvCxnSpPr>
              <p:nvPr/>
            </p:nvCxnSpPr>
            <p:spPr>
              <a:xfrm flipH="1" flipV="1">
                <a:off x="7070313" y="3087226"/>
                <a:ext cx="1213593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0" name="Straight Connector 339"/>
              <p:cNvCxnSpPr>
                <a:stCxn id="310" idx="0"/>
                <a:endCxn id="303" idx="2"/>
              </p:cNvCxnSpPr>
              <p:nvPr/>
            </p:nvCxnSpPr>
            <p:spPr>
              <a:xfrm flipH="1" flipV="1">
                <a:off x="6633237" y="3082266"/>
                <a:ext cx="849355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1" name="Straight Connector 340"/>
              <p:cNvCxnSpPr>
                <a:stCxn id="309" idx="0"/>
                <a:endCxn id="306" idx="2"/>
              </p:cNvCxnSpPr>
              <p:nvPr/>
            </p:nvCxnSpPr>
            <p:spPr>
              <a:xfrm flipV="1">
                <a:off x="7081920" y="3087235"/>
                <a:ext cx="425478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2" name="Straight Connector 341"/>
              <p:cNvCxnSpPr>
                <a:stCxn id="309" idx="0"/>
                <a:endCxn id="307" idx="2"/>
              </p:cNvCxnSpPr>
              <p:nvPr/>
            </p:nvCxnSpPr>
            <p:spPr>
              <a:xfrm flipV="1">
                <a:off x="7081930" y="3082266"/>
                <a:ext cx="862564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3" name="Straight Connector 342"/>
              <p:cNvCxnSpPr>
                <a:stCxn id="312" idx="0"/>
                <a:endCxn id="303" idx="2"/>
              </p:cNvCxnSpPr>
              <p:nvPr/>
            </p:nvCxnSpPr>
            <p:spPr>
              <a:xfrm flipH="1" flipV="1">
                <a:off x="6633228" y="3082266"/>
                <a:ext cx="1250017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4" name="Straight Connector 343"/>
              <p:cNvCxnSpPr>
                <a:stCxn id="313" idx="0"/>
                <a:endCxn id="306" idx="2"/>
              </p:cNvCxnSpPr>
              <p:nvPr/>
            </p:nvCxnSpPr>
            <p:spPr>
              <a:xfrm flipH="1" flipV="1">
                <a:off x="7507399" y="3087226"/>
                <a:ext cx="776507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5" name="Straight Connector 344"/>
              <p:cNvCxnSpPr>
                <a:stCxn id="313" idx="0"/>
                <a:endCxn id="307" idx="2"/>
              </p:cNvCxnSpPr>
              <p:nvPr/>
            </p:nvCxnSpPr>
            <p:spPr>
              <a:xfrm flipH="1" flipV="1">
                <a:off x="7944495" y="3082266"/>
                <a:ext cx="339422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6" name="Straight Connector 345"/>
              <p:cNvCxnSpPr>
                <a:stCxn id="313" idx="0"/>
                <a:endCxn id="303" idx="2"/>
              </p:cNvCxnSpPr>
              <p:nvPr/>
            </p:nvCxnSpPr>
            <p:spPr>
              <a:xfrm flipH="1" flipV="1">
                <a:off x="6633227" y="3082266"/>
                <a:ext cx="1650678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7" name="Straight Connector 346"/>
              <p:cNvCxnSpPr>
                <a:stCxn id="310" idx="0"/>
                <a:endCxn id="306" idx="2"/>
              </p:cNvCxnSpPr>
              <p:nvPr/>
            </p:nvCxnSpPr>
            <p:spPr>
              <a:xfrm flipV="1">
                <a:off x="7482582" y="3087226"/>
                <a:ext cx="24816" cy="4837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8" name="Straight Connector 347"/>
              <p:cNvCxnSpPr>
                <a:stCxn id="310" idx="0"/>
                <a:endCxn id="307" idx="2"/>
              </p:cNvCxnSpPr>
              <p:nvPr/>
            </p:nvCxnSpPr>
            <p:spPr>
              <a:xfrm flipV="1">
                <a:off x="7482593" y="3082266"/>
                <a:ext cx="461902" cy="488741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9" name="Straight Connector 348"/>
              <p:cNvCxnSpPr>
                <a:stCxn id="312" idx="0"/>
                <a:endCxn id="306" idx="2"/>
              </p:cNvCxnSpPr>
              <p:nvPr/>
            </p:nvCxnSpPr>
            <p:spPr>
              <a:xfrm flipH="1" flipV="1">
                <a:off x="7507408" y="3087235"/>
                <a:ext cx="375845" cy="48272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0" name="Straight Connector 349"/>
              <p:cNvCxnSpPr>
                <a:stCxn id="312" idx="0"/>
                <a:endCxn id="307" idx="2"/>
              </p:cNvCxnSpPr>
              <p:nvPr/>
            </p:nvCxnSpPr>
            <p:spPr>
              <a:xfrm flipV="1">
                <a:off x="7883244" y="3082266"/>
                <a:ext cx="61240" cy="48768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351" name="Picture 350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05209" y="3561226"/>
                <a:ext cx="352097" cy="58683"/>
              </a:xfrm>
              <a:prstGeom prst="rect">
                <a:avLst/>
              </a:prstGeom>
            </p:spPr>
          </p:pic>
          <p:pic>
            <p:nvPicPr>
              <p:cNvPr id="352" name="Picture 35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03538" y="3566983"/>
                <a:ext cx="352097" cy="58683"/>
              </a:xfrm>
              <a:prstGeom prst="rect">
                <a:avLst/>
              </a:prstGeom>
            </p:spPr>
          </p:pic>
        </p:grpSp>
        <p:cxnSp>
          <p:nvCxnSpPr>
            <p:cNvPr id="355" name="Straight Connector 354"/>
            <p:cNvCxnSpPr/>
            <p:nvPr/>
          </p:nvCxnSpPr>
          <p:spPr>
            <a:xfrm>
              <a:off x="4495800" y="1171164"/>
              <a:ext cx="13768" cy="3715288"/>
            </a:xfrm>
            <a:prstGeom prst="line">
              <a:avLst/>
            </a:prstGeom>
            <a:ln w="19050" cmpd="sng">
              <a:solidFill>
                <a:srgbClr val="21479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4" name="Group 383"/>
            <p:cNvGrpSpPr/>
            <p:nvPr/>
          </p:nvGrpSpPr>
          <p:grpSpPr>
            <a:xfrm>
              <a:off x="5691653" y="3483750"/>
              <a:ext cx="658351" cy="224021"/>
              <a:chOff x="2397373" y="2905424"/>
              <a:chExt cx="824200" cy="338706"/>
            </a:xfrm>
          </p:grpSpPr>
          <p:grpSp>
            <p:nvGrpSpPr>
              <p:cNvPr id="385" name="Group 384"/>
              <p:cNvGrpSpPr/>
              <p:nvPr/>
            </p:nvGrpSpPr>
            <p:grpSpPr>
              <a:xfrm>
                <a:off x="2397373" y="2905424"/>
                <a:ext cx="824200" cy="338706"/>
                <a:chOff x="-196768" y="7031906"/>
                <a:chExt cx="896169" cy="338706"/>
              </a:xfrm>
            </p:grpSpPr>
            <p:sp>
              <p:nvSpPr>
                <p:cNvPr id="388" name="Rounded Rectangle 387"/>
                <p:cNvSpPr/>
                <p:nvPr/>
              </p:nvSpPr>
              <p:spPr>
                <a:xfrm>
                  <a:off x="-181661" y="7031906"/>
                  <a:ext cx="881062" cy="338706"/>
                </a:xfrm>
                <a:prstGeom prst="roundRect">
                  <a:avLst/>
                </a:prstGeom>
                <a:solidFill>
                  <a:srgbClr val="3CBBB9">
                    <a:lumMod val="40000"/>
                    <a:lumOff val="60000"/>
                    <a:alpha val="32000"/>
                  </a:srgbClr>
                </a:solidFill>
                <a:ln w="12700" cap="flat" cmpd="sng" algn="ctr">
                  <a:solidFill>
                    <a:srgbClr val="33828D"/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91436" tIns="45718" rIns="91436" bIns="45718" rtlCol="0" anchor="ctr"/>
                <a:lstStyle/>
                <a:p>
                  <a:pPr algn="ctr" defTabSz="91428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kern="0" dirty="0" smtClean="0">
                    <a:solidFill>
                      <a:srgbClr val="FFFFFF"/>
                    </a:solidFill>
                    <a:latin typeface="CiscoSansTT Light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389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6768" y="7055312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8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104" y="2928830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6007" y="2936753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90" name="Group 389"/>
            <p:cNvGrpSpPr/>
            <p:nvPr/>
          </p:nvGrpSpPr>
          <p:grpSpPr>
            <a:xfrm>
              <a:off x="7055121" y="3483750"/>
              <a:ext cx="658351" cy="224021"/>
              <a:chOff x="2397373" y="2905424"/>
              <a:chExt cx="824200" cy="338706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2397373" y="2905424"/>
                <a:ext cx="824200" cy="338706"/>
                <a:chOff x="-196768" y="7031906"/>
                <a:chExt cx="896169" cy="338706"/>
              </a:xfrm>
            </p:grpSpPr>
            <p:sp>
              <p:nvSpPr>
                <p:cNvPr id="394" name="Rounded Rectangle 393"/>
                <p:cNvSpPr/>
                <p:nvPr/>
              </p:nvSpPr>
              <p:spPr>
                <a:xfrm>
                  <a:off x="-181661" y="7031906"/>
                  <a:ext cx="881062" cy="338706"/>
                </a:xfrm>
                <a:prstGeom prst="roundRect">
                  <a:avLst/>
                </a:prstGeom>
                <a:solidFill>
                  <a:srgbClr val="3CBBB9">
                    <a:lumMod val="40000"/>
                    <a:lumOff val="60000"/>
                    <a:alpha val="32000"/>
                  </a:srgbClr>
                </a:solidFill>
                <a:ln w="12700" cap="flat" cmpd="sng" algn="ctr">
                  <a:solidFill>
                    <a:srgbClr val="33828D"/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91436" tIns="45718" rIns="91436" bIns="45718" rtlCol="0" anchor="ctr"/>
                <a:lstStyle/>
                <a:p>
                  <a:pPr algn="ctr" defTabSz="91428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kern="0" dirty="0" smtClean="0">
                    <a:solidFill>
                      <a:srgbClr val="FFFFFF"/>
                    </a:solidFill>
                    <a:latin typeface="CiscoSansTT Light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395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6768" y="7055312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9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104" y="2928830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6007" y="2936753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96" name="Straight Arrow Connector 395"/>
            <p:cNvCxnSpPr/>
            <p:nvPr/>
          </p:nvCxnSpPr>
          <p:spPr>
            <a:xfrm flipV="1">
              <a:off x="6419785" y="3500684"/>
              <a:ext cx="228600" cy="13296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98" name="Straight Arrow Connector 397"/>
            <p:cNvCxnSpPr/>
            <p:nvPr/>
          </p:nvCxnSpPr>
          <p:spPr>
            <a:xfrm flipH="1" flipV="1">
              <a:off x="6800785" y="3500684"/>
              <a:ext cx="2286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99" name="TextBox 398"/>
            <p:cNvSpPr txBox="1"/>
            <p:nvPr/>
          </p:nvSpPr>
          <p:spPr>
            <a:xfrm>
              <a:off x="4876800" y="1895905"/>
              <a:ext cx="1054218" cy="400105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ctr" defTabSz="4571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C6633"/>
                  </a:solidFill>
                  <a:latin typeface="Arial"/>
                  <a:ea typeface="ＭＳ Ｐゴシック" charset="0"/>
                  <a:cs typeface="ＭＳ Ｐゴシック" charset="0"/>
                </a:rPr>
                <a:t>MP-BGP EVPN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7543800" y="1895905"/>
              <a:ext cx="1054218" cy="400105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ctr" defTabSz="4571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C6633"/>
                  </a:solidFill>
                  <a:latin typeface="Arial"/>
                  <a:ea typeface="ＭＳ Ｐゴシック" charset="0"/>
                  <a:cs typeface="ＭＳ Ｐゴシック" charset="0"/>
                </a:rPr>
                <a:t>MP-BGP EVPN</a:t>
              </a:r>
            </a:p>
          </p:txBody>
        </p:sp>
        <p:sp>
          <p:nvSpPr>
            <p:cNvPr id="408" name="Freeform 20"/>
            <p:cNvSpPr>
              <a:spLocks noEditPoints="1"/>
            </p:cNvSpPr>
            <p:nvPr/>
          </p:nvSpPr>
          <p:spPr bwMode="auto">
            <a:xfrm>
              <a:off x="7848600" y="1200150"/>
              <a:ext cx="133033" cy="1230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74"/>
                </a:cxn>
                <a:cxn ang="0">
                  <a:pos x="272" y="381"/>
                </a:cxn>
                <a:cxn ang="0">
                  <a:pos x="207" y="406"/>
                </a:cxn>
                <a:cxn ang="0">
                  <a:pos x="362" y="381"/>
                </a:cxn>
                <a:cxn ang="0">
                  <a:pos x="324" y="238"/>
                </a:cxn>
                <a:cxn ang="0">
                  <a:pos x="362" y="218"/>
                </a:cxn>
                <a:cxn ang="0">
                  <a:pos x="166" y="194"/>
                </a:cxn>
                <a:cxn ang="0">
                  <a:pos x="147" y="218"/>
                </a:cxn>
                <a:cxn ang="0">
                  <a:pos x="272" y="218"/>
                </a:cxn>
                <a:cxn ang="0">
                  <a:pos x="272" y="381"/>
                </a:cxn>
                <a:cxn ang="0">
                  <a:pos x="0" y="297"/>
                </a:cxn>
                <a:cxn ang="0">
                  <a:pos x="47" y="309"/>
                </a:cxn>
                <a:cxn ang="0">
                  <a:pos x="53" y="342"/>
                </a:cxn>
                <a:cxn ang="0">
                  <a:pos x="8" y="377"/>
                </a:cxn>
                <a:cxn ang="0">
                  <a:pos x="12" y="387"/>
                </a:cxn>
                <a:cxn ang="0">
                  <a:pos x="7" y="398"/>
                </a:cxn>
                <a:cxn ang="0">
                  <a:pos x="24" y="398"/>
                </a:cxn>
                <a:cxn ang="0">
                  <a:pos x="18" y="387"/>
                </a:cxn>
                <a:cxn ang="0">
                  <a:pos x="53" y="386"/>
                </a:cxn>
                <a:cxn ang="0">
                  <a:pos x="54" y="400"/>
                </a:cxn>
                <a:cxn ang="0">
                  <a:pos x="57" y="408"/>
                </a:cxn>
                <a:cxn ang="0">
                  <a:pos x="65" y="400"/>
                </a:cxn>
                <a:cxn ang="0">
                  <a:pos x="68" y="386"/>
                </a:cxn>
                <a:cxn ang="0">
                  <a:pos x="69" y="383"/>
                </a:cxn>
                <a:cxn ang="0">
                  <a:pos x="103" y="390"/>
                </a:cxn>
                <a:cxn ang="0">
                  <a:pos x="106" y="407"/>
                </a:cxn>
                <a:cxn ang="0">
                  <a:pos x="109" y="390"/>
                </a:cxn>
                <a:cxn ang="0">
                  <a:pos x="114" y="388"/>
                </a:cxn>
                <a:cxn ang="0">
                  <a:pos x="69" y="365"/>
                </a:cxn>
                <a:cxn ang="0">
                  <a:pos x="75" y="342"/>
                </a:cxn>
                <a:cxn ang="0">
                  <a:pos x="117" y="309"/>
                </a:cxn>
                <a:cxn ang="0">
                  <a:pos x="129" y="294"/>
                </a:cxn>
                <a:cxn ang="0">
                  <a:pos x="153" y="285"/>
                </a:cxn>
                <a:cxn ang="0">
                  <a:pos x="154" y="401"/>
                </a:cxn>
                <a:cxn ang="0">
                  <a:pos x="205" y="265"/>
                </a:cxn>
                <a:cxn ang="0">
                  <a:pos x="205" y="264"/>
                </a:cxn>
                <a:cxn ang="0">
                  <a:pos x="205" y="264"/>
                </a:cxn>
                <a:cxn ang="0">
                  <a:pos x="181" y="235"/>
                </a:cxn>
                <a:cxn ang="0">
                  <a:pos x="119" y="194"/>
                </a:cxn>
                <a:cxn ang="0">
                  <a:pos x="206" y="194"/>
                </a:cxn>
                <a:cxn ang="0">
                  <a:pos x="311" y="188"/>
                </a:cxn>
                <a:cxn ang="0">
                  <a:pos x="315" y="176"/>
                </a:cxn>
                <a:cxn ang="0">
                  <a:pos x="367" y="68"/>
                </a:cxn>
                <a:cxn ang="0">
                  <a:pos x="312" y="171"/>
                </a:cxn>
                <a:cxn ang="0">
                  <a:pos x="307" y="174"/>
                </a:cxn>
                <a:cxn ang="0">
                  <a:pos x="206" y="154"/>
                </a:cxn>
                <a:cxn ang="0">
                  <a:pos x="132" y="132"/>
                </a:cxn>
                <a:cxn ang="0">
                  <a:pos x="92" y="86"/>
                </a:cxn>
                <a:cxn ang="0">
                  <a:pos x="38" y="168"/>
                </a:cxn>
                <a:cxn ang="0">
                  <a:pos x="35" y="168"/>
                </a:cxn>
                <a:cxn ang="0">
                  <a:pos x="23" y="133"/>
                </a:cxn>
                <a:cxn ang="0">
                  <a:pos x="2" y="145"/>
                </a:cxn>
                <a:cxn ang="0">
                  <a:pos x="2" y="230"/>
                </a:cxn>
                <a:cxn ang="0">
                  <a:pos x="12" y="282"/>
                </a:cxn>
                <a:cxn ang="0">
                  <a:pos x="0" y="294"/>
                </a:cxn>
                <a:cxn ang="0">
                  <a:pos x="35" y="282"/>
                </a:cxn>
                <a:cxn ang="0">
                  <a:pos x="24" y="272"/>
                </a:cxn>
              </a:cxnLst>
              <a:rect l="0" t="0" r="r" b="b"/>
              <a:pathLst>
                <a:path w="367" h="408">
                  <a:moveTo>
                    <a:pt x="154" y="37"/>
                  </a:moveTo>
                  <a:cubicBezTo>
                    <a:pt x="154" y="16"/>
                    <a:pt x="137" y="0"/>
                    <a:pt x="117" y="0"/>
                  </a:cubicBezTo>
                  <a:cubicBezTo>
                    <a:pt x="97" y="0"/>
                    <a:pt x="80" y="16"/>
                    <a:pt x="80" y="37"/>
                  </a:cubicBezTo>
                  <a:cubicBezTo>
                    <a:pt x="80" y="57"/>
                    <a:pt x="97" y="74"/>
                    <a:pt x="117" y="74"/>
                  </a:cubicBezTo>
                  <a:cubicBezTo>
                    <a:pt x="137" y="74"/>
                    <a:pt x="154" y="57"/>
                    <a:pt x="154" y="37"/>
                  </a:cubicBezTo>
                  <a:close/>
                  <a:moveTo>
                    <a:pt x="272" y="381"/>
                  </a:moveTo>
                  <a:cubicBezTo>
                    <a:pt x="207" y="381"/>
                    <a:pt x="207" y="381"/>
                    <a:pt x="207" y="381"/>
                  </a:cubicBezTo>
                  <a:cubicBezTo>
                    <a:pt x="207" y="406"/>
                    <a:pt x="207" y="406"/>
                    <a:pt x="207" y="406"/>
                  </a:cubicBezTo>
                  <a:cubicBezTo>
                    <a:pt x="362" y="406"/>
                    <a:pt x="362" y="406"/>
                    <a:pt x="362" y="406"/>
                  </a:cubicBezTo>
                  <a:cubicBezTo>
                    <a:pt x="362" y="381"/>
                    <a:pt x="362" y="381"/>
                    <a:pt x="362" y="381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4" y="238"/>
                    <a:pt x="324" y="238"/>
                    <a:pt x="324" y="238"/>
                  </a:cubicBezTo>
                  <a:cubicBezTo>
                    <a:pt x="324" y="218"/>
                    <a:pt x="324" y="218"/>
                    <a:pt x="324" y="218"/>
                  </a:cubicBezTo>
                  <a:cubicBezTo>
                    <a:pt x="362" y="218"/>
                    <a:pt x="362" y="218"/>
                    <a:pt x="362" y="218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166" y="194"/>
                    <a:pt x="166" y="194"/>
                    <a:pt x="166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72" y="218"/>
                    <a:pt x="272" y="218"/>
                    <a:pt x="272" y="218"/>
                  </a:cubicBezTo>
                  <a:cubicBezTo>
                    <a:pt x="272" y="233"/>
                    <a:pt x="272" y="233"/>
                    <a:pt x="272" y="233"/>
                  </a:cubicBezTo>
                  <a:lnTo>
                    <a:pt x="272" y="381"/>
                  </a:lnTo>
                  <a:close/>
                  <a:moveTo>
                    <a:pt x="0" y="294"/>
                  </a:moveTo>
                  <a:cubicBezTo>
                    <a:pt x="0" y="297"/>
                    <a:pt x="0" y="297"/>
                    <a:pt x="0" y="297"/>
                  </a:cubicBezTo>
                  <a:cubicBezTo>
                    <a:pt x="0" y="303"/>
                    <a:pt x="6" y="309"/>
                    <a:pt x="12" y="309"/>
                  </a:cubicBezTo>
                  <a:cubicBezTo>
                    <a:pt x="47" y="309"/>
                    <a:pt x="47" y="309"/>
                    <a:pt x="47" y="309"/>
                  </a:cubicBezTo>
                  <a:cubicBezTo>
                    <a:pt x="47" y="342"/>
                    <a:pt x="47" y="342"/>
                    <a:pt x="47" y="342"/>
                  </a:cubicBezTo>
                  <a:cubicBezTo>
                    <a:pt x="53" y="342"/>
                    <a:pt x="53" y="342"/>
                    <a:pt x="53" y="342"/>
                  </a:cubicBezTo>
                  <a:cubicBezTo>
                    <a:pt x="53" y="365"/>
                    <a:pt x="53" y="365"/>
                    <a:pt x="53" y="365"/>
                  </a:cubicBezTo>
                  <a:cubicBezTo>
                    <a:pt x="8" y="377"/>
                    <a:pt x="8" y="377"/>
                    <a:pt x="8" y="377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12" y="390"/>
                    <a:pt x="12" y="390"/>
                    <a:pt x="12" y="390"/>
                  </a:cubicBezTo>
                  <a:cubicBezTo>
                    <a:pt x="9" y="391"/>
                    <a:pt x="7" y="394"/>
                    <a:pt x="7" y="398"/>
                  </a:cubicBezTo>
                  <a:cubicBezTo>
                    <a:pt x="7" y="403"/>
                    <a:pt x="11" y="407"/>
                    <a:pt x="15" y="407"/>
                  </a:cubicBezTo>
                  <a:cubicBezTo>
                    <a:pt x="20" y="407"/>
                    <a:pt x="24" y="403"/>
                    <a:pt x="24" y="398"/>
                  </a:cubicBezTo>
                  <a:cubicBezTo>
                    <a:pt x="24" y="394"/>
                    <a:pt x="22" y="391"/>
                    <a:pt x="18" y="390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53" y="383"/>
                    <a:pt x="53" y="383"/>
                    <a:pt x="53" y="383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4" y="386"/>
                    <a:pt x="54" y="386"/>
                    <a:pt x="54" y="386"/>
                  </a:cubicBezTo>
                  <a:cubicBezTo>
                    <a:pt x="54" y="400"/>
                    <a:pt x="54" y="400"/>
                    <a:pt x="54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7" y="408"/>
                    <a:pt x="57" y="408"/>
                    <a:pt x="57" y="408"/>
                  </a:cubicBezTo>
                  <a:cubicBezTo>
                    <a:pt x="65" y="408"/>
                    <a:pt x="65" y="408"/>
                    <a:pt x="65" y="408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8" y="400"/>
                    <a:pt x="68" y="400"/>
                    <a:pt x="68" y="400"/>
                  </a:cubicBezTo>
                  <a:cubicBezTo>
                    <a:pt x="68" y="386"/>
                    <a:pt x="68" y="386"/>
                    <a:pt x="68" y="386"/>
                  </a:cubicBezTo>
                  <a:cubicBezTo>
                    <a:pt x="69" y="386"/>
                    <a:pt x="69" y="386"/>
                    <a:pt x="69" y="386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103" y="387"/>
                    <a:pt x="103" y="387"/>
                    <a:pt x="103" y="387"/>
                  </a:cubicBezTo>
                  <a:cubicBezTo>
                    <a:pt x="103" y="390"/>
                    <a:pt x="103" y="390"/>
                    <a:pt x="103" y="390"/>
                  </a:cubicBezTo>
                  <a:cubicBezTo>
                    <a:pt x="100" y="391"/>
                    <a:pt x="97" y="394"/>
                    <a:pt x="97" y="398"/>
                  </a:cubicBezTo>
                  <a:cubicBezTo>
                    <a:pt x="97" y="403"/>
                    <a:pt x="101" y="407"/>
                    <a:pt x="106" y="407"/>
                  </a:cubicBezTo>
                  <a:cubicBezTo>
                    <a:pt x="111" y="407"/>
                    <a:pt x="115" y="403"/>
                    <a:pt x="115" y="398"/>
                  </a:cubicBezTo>
                  <a:cubicBezTo>
                    <a:pt x="115" y="394"/>
                    <a:pt x="112" y="391"/>
                    <a:pt x="109" y="390"/>
                  </a:cubicBezTo>
                  <a:cubicBezTo>
                    <a:pt x="109" y="387"/>
                    <a:pt x="109" y="387"/>
                    <a:pt x="109" y="387"/>
                  </a:cubicBezTo>
                  <a:cubicBezTo>
                    <a:pt x="114" y="388"/>
                    <a:pt x="114" y="388"/>
                    <a:pt x="114" y="388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69" y="365"/>
                    <a:pt x="69" y="365"/>
                    <a:pt x="69" y="365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5" y="342"/>
                    <a:pt x="75" y="342"/>
                    <a:pt x="75" y="342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117" y="309"/>
                    <a:pt x="117" y="309"/>
                    <a:pt x="117" y="309"/>
                  </a:cubicBezTo>
                  <a:cubicBezTo>
                    <a:pt x="124" y="309"/>
                    <a:pt x="129" y="303"/>
                    <a:pt x="129" y="297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0"/>
                    <a:pt x="127" y="287"/>
                    <a:pt x="124" y="285"/>
                  </a:cubicBezTo>
                  <a:cubicBezTo>
                    <a:pt x="153" y="285"/>
                    <a:pt x="153" y="285"/>
                    <a:pt x="153" y="285"/>
                  </a:cubicBezTo>
                  <a:cubicBezTo>
                    <a:pt x="135" y="374"/>
                    <a:pt x="135" y="374"/>
                    <a:pt x="135" y="374"/>
                  </a:cubicBezTo>
                  <a:cubicBezTo>
                    <a:pt x="133" y="386"/>
                    <a:pt x="141" y="398"/>
                    <a:pt x="154" y="401"/>
                  </a:cubicBezTo>
                  <a:cubicBezTo>
                    <a:pt x="167" y="403"/>
                    <a:pt x="179" y="395"/>
                    <a:pt x="181" y="384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265"/>
                    <a:pt x="205" y="265"/>
                    <a:pt x="205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205" y="262"/>
                    <a:pt x="205" y="260"/>
                    <a:pt x="205" y="258"/>
                  </a:cubicBezTo>
                  <a:cubicBezTo>
                    <a:pt x="204" y="245"/>
                    <a:pt x="194" y="235"/>
                    <a:pt x="181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66" y="194"/>
                    <a:pt x="166" y="194"/>
                    <a:pt x="16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13" y="194"/>
                    <a:pt x="217" y="190"/>
                    <a:pt x="219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78"/>
                    <a:pt x="311" y="178"/>
                    <a:pt x="311" y="178"/>
                  </a:cubicBezTo>
                  <a:cubicBezTo>
                    <a:pt x="313" y="178"/>
                    <a:pt x="314" y="177"/>
                    <a:pt x="315" y="176"/>
                  </a:cubicBezTo>
                  <a:cubicBezTo>
                    <a:pt x="325" y="180"/>
                    <a:pt x="325" y="180"/>
                    <a:pt x="325" y="180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53" y="63"/>
                    <a:pt x="353" y="63"/>
                    <a:pt x="353" y="63"/>
                  </a:cubicBezTo>
                  <a:cubicBezTo>
                    <a:pt x="312" y="171"/>
                    <a:pt x="312" y="171"/>
                    <a:pt x="312" y="171"/>
                  </a:cubicBezTo>
                  <a:cubicBezTo>
                    <a:pt x="312" y="171"/>
                    <a:pt x="311" y="170"/>
                    <a:pt x="311" y="170"/>
                  </a:cubicBezTo>
                  <a:cubicBezTo>
                    <a:pt x="309" y="170"/>
                    <a:pt x="307" y="172"/>
                    <a:pt x="307" y="174"/>
                  </a:cubicBezTo>
                  <a:cubicBezTo>
                    <a:pt x="307" y="174"/>
                    <a:pt x="225" y="174"/>
                    <a:pt x="225" y="174"/>
                  </a:cubicBezTo>
                  <a:cubicBezTo>
                    <a:pt x="225" y="163"/>
                    <a:pt x="217" y="154"/>
                    <a:pt x="206" y="154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6" y="112"/>
                    <a:pt x="124" y="93"/>
                    <a:pt x="104" y="89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73" y="82"/>
                    <a:pt x="53" y="95"/>
                    <a:pt x="49" y="114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38"/>
                    <a:pt x="29" y="133"/>
                    <a:pt x="23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7" y="133"/>
                    <a:pt x="2" y="138"/>
                    <a:pt x="2" y="145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230"/>
                    <a:pt x="2" y="230"/>
                    <a:pt x="2" y="230"/>
                  </a:cubicBezTo>
                  <a:cubicBezTo>
                    <a:pt x="2" y="237"/>
                    <a:pt x="6" y="242"/>
                    <a:pt x="12" y="242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6" y="282"/>
                    <a:pt x="0" y="288"/>
                    <a:pt x="0" y="294"/>
                  </a:cubicBezTo>
                  <a:close/>
                  <a:moveTo>
                    <a:pt x="24" y="272"/>
                  </a:moveTo>
                  <a:cubicBezTo>
                    <a:pt x="27" y="276"/>
                    <a:pt x="30" y="280"/>
                    <a:pt x="35" y="282"/>
                  </a:cubicBezTo>
                  <a:cubicBezTo>
                    <a:pt x="24" y="282"/>
                    <a:pt x="24" y="282"/>
                    <a:pt x="24" y="282"/>
                  </a:cubicBezTo>
                  <a:lnTo>
                    <a:pt x="24" y="272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51363" tIns="25686" rIns="51363" bIns="25686" anchor="ctr"/>
            <a:lstStyle/>
            <a:p>
              <a:pPr defTabSz="51401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Arial" pitchFamily="34" charset="0"/>
              </a:endParaRPr>
            </a:p>
          </p:txBody>
        </p:sp>
        <p:pic>
          <p:nvPicPr>
            <p:cNvPr id="409" name="Picture 150" descr="ICON_VM_basic_label_Q30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216" y="3333750"/>
              <a:ext cx="154420" cy="13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" name="Picture 130" descr="File Server_Updated200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333750"/>
              <a:ext cx="180616" cy="18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3" name="Group 192"/>
          <p:cNvGrpSpPr/>
          <p:nvPr/>
        </p:nvGrpSpPr>
        <p:grpSpPr>
          <a:xfrm>
            <a:off x="795528" y="1286933"/>
            <a:ext cx="1744472" cy="2023534"/>
            <a:chOff x="795528" y="1286933"/>
            <a:chExt cx="1744472" cy="2023534"/>
          </a:xfrm>
        </p:grpSpPr>
        <p:sp>
          <p:nvSpPr>
            <p:cNvPr id="406" name="Freeform 405"/>
            <p:cNvSpPr/>
            <p:nvPr/>
          </p:nvSpPr>
          <p:spPr>
            <a:xfrm>
              <a:off x="838200" y="1286933"/>
              <a:ext cx="1701800" cy="2023534"/>
            </a:xfrm>
            <a:custGeom>
              <a:avLst/>
              <a:gdLst>
                <a:gd name="connsiteX0" fmla="*/ 0 w 1701800"/>
                <a:gd name="connsiteY0" fmla="*/ 2023534 h 2023534"/>
                <a:gd name="connsiteX1" fmla="*/ 42333 w 1701800"/>
                <a:gd name="connsiteY1" fmla="*/ 1794934 h 2023534"/>
                <a:gd name="connsiteX2" fmla="*/ 186267 w 1701800"/>
                <a:gd name="connsiteY2" fmla="*/ 1312334 h 2023534"/>
                <a:gd name="connsiteX3" fmla="*/ 618067 w 1701800"/>
                <a:gd name="connsiteY3" fmla="*/ 889000 h 2023534"/>
                <a:gd name="connsiteX4" fmla="*/ 905933 w 1701800"/>
                <a:gd name="connsiteY4" fmla="*/ 508000 h 2023534"/>
                <a:gd name="connsiteX5" fmla="*/ 1405467 w 1701800"/>
                <a:gd name="connsiteY5" fmla="*/ 203200 h 2023534"/>
                <a:gd name="connsiteX6" fmla="*/ 1701800 w 1701800"/>
                <a:gd name="connsiteY6" fmla="*/ 0 h 2023534"/>
                <a:gd name="connsiteX0" fmla="*/ 0 w 1701800"/>
                <a:gd name="connsiteY0" fmla="*/ 2023534 h 2023534"/>
                <a:gd name="connsiteX1" fmla="*/ 42333 w 1701800"/>
                <a:gd name="connsiteY1" fmla="*/ 1794934 h 2023534"/>
                <a:gd name="connsiteX2" fmla="*/ 186267 w 1701800"/>
                <a:gd name="connsiteY2" fmla="*/ 1312334 h 2023534"/>
                <a:gd name="connsiteX3" fmla="*/ 558801 w 1701800"/>
                <a:gd name="connsiteY3" fmla="*/ 829734 h 2023534"/>
                <a:gd name="connsiteX4" fmla="*/ 905933 w 1701800"/>
                <a:gd name="connsiteY4" fmla="*/ 508000 h 2023534"/>
                <a:gd name="connsiteX5" fmla="*/ 1405467 w 1701800"/>
                <a:gd name="connsiteY5" fmla="*/ 203200 h 2023534"/>
                <a:gd name="connsiteX6" fmla="*/ 1701800 w 1701800"/>
                <a:gd name="connsiteY6" fmla="*/ 0 h 2023534"/>
                <a:gd name="connsiteX0" fmla="*/ 0 w 1701800"/>
                <a:gd name="connsiteY0" fmla="*/ 2023534 h 2023534"/>
                <a:gd name="connsiteX1" fmla="*/ 42333 w 1701800"/>
                <a:gd name="connsiteY1" fmla="*/ 1794934 h 2023534"/>
                <a:gd name="connsiteX2" fmla="*/ 186267 w 1701800"/>
                <a:gd name="connsiteY2" fmla="*/ 1312334 h 2023534"/>
                <a:gd name="connsiteX3" fmla="*/ 541868 w 1701800"/>
                <a:gd name="connsiteY3" fmla="*/ 808567 h 2023534"/>
                <a:gd name="connsiteX4" fmla="*/ 905933 w 1701800"/>
                <a:gd name="connsiteY4" fmla="*/ 508000 h 2023534"/>
                <a:gd name="connsiteX5" fmla="*/ 1405467 w 1701800"/>
                <a:gd name="connsiteY5" fmla="*/ 203200 h 2023534"/>
                <a:gd name="connsiteX6" fmla="*/ 1701800 w 1701800"/>
                <a:gd name="connsiteY6" fmla="*/ 0 h 2023534"/>
                <a:gd name="connsiteX0" fmla="*/ 0 w 1701800"/>
                <a:gd name="connsiteY0" fmla="*/ 2023534 h 2023534"/>
                <a:gd name="connsiteX1" fmla="*/ 42333 w 1701800"/>
                <a:gd name="connsiteY1" fmla="*/ 1794934 h 2023534"/>
                <a:gd name="connsiteX2" fmla="*/ 186267 w 1701800"/>
                <a:gd name="connsiteY2" fmla="*/ 1312334 h 2023534"/>
                <a:gd name="connsiteX3" fmla="*/ 541868 w 1701800"/>
                <a:gd name="connsiteY3" fmla="*/ 808567 h 2023534"/>
                <a:gd name="connsiteX4" fmla="*/ 889000 w 1701800"/>
                <a:gd name="connsiteY4" fmla="*/ 482600 h 2023534"/>
                <a:gd name="connsiteX5" fmla="*/ 1405467 w 1701800"/>
                <a:gd name="connsiteY5" fmla="*/ 203200 h 2023534"/>
                <a:gd name="connsiteX6" fmla="*/ 1701800 w 1701800"/>
                <a:gd name="connsiteY6" fmla="*/ 0 h 2023534"/>
                <a:gd name="connsiteX0" fmla="*/ 0 w 1701800"/>
                <a:gd name="connsiteY0" fmla="*/ 2023534 h 2023534"/>
                <a:gd name="connsiteX1" fmla="*/ 42333 w 1701800"/>
                <a:gd name="connsiteY1" fmla="*/ 1794934 h 2023534"/>
                <a:gd name="connsiteX2" fmla="*/ 186267 w 1701800"/>
                <a:gd name="connsiteY2" fmla="*/ 1312334 h 2023534"/>
                <a:gd name="connsiteX3" fmla="*/ 503768 w 1701800"/>
                <a:gd name="connsiteY3" fmla="*/ 817034 h 2023534"/>
                <a:gd name="connsiteX4" fmla="*/ 889000 w 1701800"/>
                <a:gd name="connsiteY4" fmla="*/ 482600 h 2023534"/>
                <a:gd name="connsiteX5" fmla="*/ 1405467 w 1701800"/>
                <a:gd name="connsiteY5" fmla="*/ 203200 h 2023534"/>
                <a:gd name="connsiteX6" fmla="*/ 1701800 w 1701800"/>
                <a:gd name="connsiteY6" fmla="*/ 0 h 202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800" h="2023534">
                  <a:moveTo>
                    <a:pt x="0" y="2023534"/>
                  </a:moveTo>
                  <a:cubicBezTo>
                    <a:pt x="5644" y="1968500"/>
                    <a:pt x="11289" y="1913467"/>
                    <a:pt x="42333" y="1794934"/>
                  </a:cubicBezTo>
                  <a:cubicBezTo>
                    <a:pt x="73377" y="1676401"/>
                    <a:pt x="109361" y="1475317"/>
                    <a:pt x="186267" y="1312334"/>
                  </a:cubicBezTo>
                  <a:cubicBezTo>
                    <a:pt x="263173" y="1149351"/>
                    <a:pt x="386646" y="955323"/>
                    <a:pt x="503768" y="817034"/>
                  </a:cubicBezTo>
                  <a:cubicBezTo>
                    <a:pt x="620890" y="678745"/>
                    <a:pt x="738717" y="584906"/>
                    <a:pt x="889000" y="482600"/>
                  </a:cubicBezTo>
                  <a:cubicBezTo>
                    <a:pt x="1039283" y="380294"/>
                    <a:pt x="1270000" y="283633"/>
                    <a:pt x="1405467" y="203200"/>
                  </a:cubicBezTo>
                  <a:cubicBezTo>
                    <a:pt x="1540934" y="122767"/>
                    <a:pt x="1701800" y="0"/>
                    <a:pt x="1701800" y="0"/>
                  </a:cubicBezTo>
                </a:path>
              </a:pathLst>
            </a:custGeom>
            <a:ln w="28575" cmpd="sng">
              <a:solidFill>
                <a:srgbClr val="373752"/>
              </a:solidFill>
              <a:headEnd type="arrow"/>
              <a:tailEnd type="arrow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1752600" y="1690878"/>
              <a:ext cx="118872" cy="118872"/>
              <a:chOff x="6391352" y="2442150"/>
              <a:chExt cx="1275036" cy="1275036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15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16" name="Group 415"/>
            <p:cNvGrpSpPr/>
            <p:nvPr/>
          </p:nvGrpSpPr>
          <p:grpSpPr>
            <a:xfrm>
              <a:off x="795528" y="3138678"/>
              <a:ext cx="118872" cy="118872"/>
              <a:chOff x="6391352" y="2442150"/>
              <a:chExt cx="1275036" cy="1275036"/>
            </a:xfrm>
          </p:grpSpPr>
          <p:sp>
            <p:nvSpPr>
              <p:cNvPr id="417" name="Oval 416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18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19" name="Group 418"/>
            <p:cNvGrpSpPr/>
            <p:nvPr/>
          </p:nvGrpSpPr>
          <p:grpSpPr>
            <a:xfrm>
              <a:off x="914400" y="2647950"/>
              <a:ext cx="118872" cy="118872"/>
              <a:chOff x="6391352" y="2442150"/>
              <a:chExt cx="1275036" cy="1275036"/>
            </a:xfrm>
          </p:grpSpPr>
          <p:sp>
            <p:nvSpPr>
              <p:cNvPr id="420" name="Oval 419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21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987425" y="1854774"/>
            <a:ext cx="2520950" cy="1472627"/>
            <a:chOff x="987425" y="1854774"/>
            <a:chExt cx="2520950" cy="1472627"/>
          </a:xfrm>
        </p:grpSpPr>
        <p:sp>
          <p:nvSpPr>
            <p:cNvPr id="407" name="Freeform 406"/>
            <p:cNvSpPr/>
            <p:nvPr/>
          </p:nvSpPr>
          <p:spPr>
            <a:xfrm>
              <a:off x="990600" y="1854774"/>
              <a:ext cx="2489200" cy="1472627"/>
            </a:xfrm>
            <a:custGeom>
              <a:avLst/>
              <a:gdLst>
                <a:gd name="connsiteX0" fmla="*/ 0 w 2489200"/>
                <a:gd name="connsiteY0" fmla="*/ 1439404 h 1473271"/>
                <a:gd name="connsiteX1" fmla="*/ 228600 w 2489200"/>
                <a:gd name="connsiteY1" fmla="*/ 965271 h 1473271"/>
                <a:gd name="connsiteX2" fmla="*/ 550333 w 2489200"/>
                <a:gd name="connsiteY2" fmla="*/ 525004 h 1473271"/>
                <a:gd name="connsiteX3" fmla="*/ 897467 w 2489200"/>
                <a:gd name="connsiteY3" fmla="*/ 110138 h 1473271"/>
                <a:gd name="connsiteX4" fmla="*/ 1202267 w 2489200"/>
                <a:gd name="connsiteY4" fmla="*/ 8538 h 1473271"/>
                <a:gd name="connsiteX5" fmla="*/ 1608667 w 2489200"/>
                <a:gd name="connsiteY5" fmla="*/ 279471 h 1473271"/>
                <a:gd name="connsiteX6" fmla="*/ 2057400 w 2489200"/>
                <a:gd name="connsiteY6" fmla="*/ 592738 h 1473271"/>
                <a:gd name="connsiteX7" fmla="*/ 2353733 w 2489200"/>
                <a:gd name="connsiteY7" fmla="*/ 1066871 h 1473271"/>
                <a:gd name="connsiteX8" fmla="*/ 2489200 w 2489200"/>
                <a:gd name="connsiteY8" fmla="*/ 1473271 h 1473271"/>
                <a:gd name="connsiteX0" fmla="*/ 0 w 2489200"/>
                <a:gd name="connsiteY0" fmla="*/ 1439198 h 1473065"/>
                <a:gd name="connsiteX1" fmla="*/ 228600 w 2489200"/>
                <a:gd name="connsiteY1" fmla="*/ 965065 h 1473065"/>
                <a:gd name="connsiteX2" fmla="*/ 524933 w 2489200"/>
                <a:gd name="connsiteY2" fmla="*/ 512098 h 1473065"/>
                <a:gd name="connsiteX3" fmla="*/ 897467 w 2489200"/>
                <a:gd name="connsiteY3" fmla="*/ 109932 h 1473065"/>
                <a:gd name="connsiteX4" fmla="*/ 1202267 w 2489200"/>
                <a:gd name="connsiteY4" fmla="*/ 8332 h 1473065"/>
                <a:gd name="connsiteX5" fmla="*/ 1608667 w 2489200"/>
                <a:gd name="connsiteY5" fmla="*/ 279265 h 1473065"/>
                <a:gd name="connsiteX6" fmla="*/ 2057400 w 2489200"/>
                <a:gd name="connsiteY6" fmla="*/ 592532 h 1473065"/>
                <a:gd name="connsiteX7" fmla="*/ 2353733 w 2489200"/>
                <a:gd name="connsiteY7" fmla="*/ 1066665 h 1473065"/>
                <a:gd name="connsiteX8" fmla="*/ 2489200 w 2489200"/>
                <a:gd name="connsiteY8" fmla="*/ 1473065 h 1473065"/>
                <a:gd name="connsiteX0" fmla="*/ 0 w 2489200"/>
                <a:gd name="connsiteY0" fmla="*/ 1437594 h 1471461"/>
                <a:gd name="connsiteX1" fmla="*/ 228600 w 2489200"/>
                <a:gd name="connsiteY1" fmla="*/ 963461 h 1471461"/>
                <a:gd name="connsiteX2" fmla="*/ 524933 w 2489200"/>
                <a:gd name="connsiteY2" fmla="*/ 510494 h 1471461"/>
                <a:gd name="connsiteX3" fmla="*/ 897467 w 2489200"/>
                <a:gd name="connsiteY3" fmla="*/ 108328 h 1471461"/>
                <a:gd name="connsiteX4" fmla="*/ 1202267 w 2489200"/>
                <a:gd name="connsiteY4" fmla="*/ 6728 h 1471461"/>
                <a:gd name="connsiteX5" fmla="*/ 1655234 w 2489200"/>
                <a:gd name="connsiteY5" fmla="*/ 252261 h 1471461"/>
                <a:gd name="connsiteX6" fmla="*/ 2057400 w 2489200"/>
                <a:gd name="connsiteY6" fmla="*/ 590928 h 1471461"/>
                <a:gd name="connsiteX7" fmla="*/ 2353733 w 2489200"/>
                <a:gd name="connsiteY7" fmla="*/ 1065061 h 1471461"/>
                <a:gd name="connsiteX8" fmla="*/ 2489200 w 2489200"/>
                <a:gd name="connsiteY8" fmla="*/ 1471461 h 1471461"/>
                <a:gd name="connsiteX0" fmla="*/ 0 w 2489200"/>
                <a:gd name="connsiteY0" fmla="*/ 1437355 h 1471222"/>
                <a:gd name="connsiteX1" fmla="*/ 228600 w 2489200"/>
                <a:gd name="connsiteY1" fmla="*/ 963222 h 1471222"/>
                <a:gd name="connsiteX2" fmla="*/ 499533 w 2489200"/>
                <a:gd name="connsiteY2" fmla="*/ 493322 h 1471222"/>
                <a:gd name="connsiteX3" fmla="*/ 897467 w 2489200"/>
                <a:gd name="connsiteY3" fmla="*/ 108089 h 1471222"/>
                <a:gd name="connsiteX4" fmla="*/ 1202267 w 2489200"/>
                <a:gd name="connsiteY4" fmla="*/ 6489 h 1471222"/>
                <a:gd name="connsiteX5" fmla="*/ 1655234 w 2489200"/>
                <a:gd name="connsiteY5" fmla="*/ 252022 h 1471222"/>
                <a:gd name="connsiteX6" fmla="*/ 2057400 w 2489200"/>
                <a:gd name="connsiteY6" fmla="*/ 590689 h 1471222"/>
                <a:gd name="connsiteX7" fmla="*/ 2353733 w 2489200"/>
                <a:gd name="connsiteY7" fmla="*/ 1064822 h 1471222"/>
                <a:gd name="connsiteX8" fmla="*/ 2489200 w 2489200"/>
                <a:gd name="connsiteY8" fmla="*/ 1471222 h 1471222"/>
                <a:gd name="connsiteX0" fmla="*/ 0 w 2489200"/>
                <a:gd name="connsiteY0" fmla="*/ 1437355 h 1471222"/>
                <a:gd name="connsiteX1" fmla="*/ 198967 w 2489200"/>
                <a:gd name="connsiteY1" fmla="*/ 950522 h 1471222"/>
                <a:gd name="connsiteX2" fmla="*/ 499533 w 2489200"/>
                <a:gd name="connsiteY2" fmla="*/ 493322 h 1471222"/>
                <a:gd name="connsiteX3" fmla="*/ 897467 w 2489200"/>
                <a:gd name="connsiteY3" fmla="*/ 108089 h 1471222"/>
                <a:gd name="connsiteX4" fmla="*/ 1202267 w 2489200"/>
                <a:gd name="connsiteY4" fmla="*/ 6489 h 1471222"/>
                <a:gd name="connsiteX5" fmla="*/ 1655234 w 2489200"/>
                <a:gd name="connsiteY5" fmla="*/ 252022 h 1471222"/>
                <a:gd name="connsiteX6" fmla="*/ 2057400 w 2489200"/>
                <a:gd name="connsiteY6" fmla="*/ 590689 h 1471222"/>
                <a:gd name="connsiteX7" fmla="*/ 2353733 w 2489200"/>
                <a:gd name="connsiteY7" fmla="*/ 1064822 h 1471222"/>
                <a:gd name="connsiteX8" fmla="*/ 2489200 w 2489200"/>
                <a:gd name="connsiteY8" fmla="*/ 1471222 h 1471222"/>
                <a:gd name="connsiteX0" fmla="*/ 0 w 2489200"/>
                <a:gd name="connsiteY0" fmla="*/ 1440383 h 1474250"/>
                <a:gd name="connsiteX1" fmla="*/ 198967 w 2489200"/>
                <a:gd name="connsiteY1" fmla="*/ 953550 h 1474250"/>
                <a:gd name="connsiteX2" fmla="*/ 499533 w 2489200"/>
                <a:gd name="connsiteY2" fmla="*/ 496350 h 1474250"/>
                <a:gd name="connsiteX3" fmla="*/ 863601 w 2489200"/>
                <a:gd name="connsiteY3" fmla="*/ 94184 h 1474250"/>
                <a:gd name="connsiteX4" fmla="*/ 1202267 w 2489200"/>
                <a:gd name="connsiteY4" fmla="*/ 9517 h 1474250"/>
                <a:gd name="connsiteX5" fmla="*/ 1655234 w 2489200"/>
                <a:gd name="connsiteY5" fmla="*/ 255050 h 1474250"/>
                <a:gd name="connsiteX6" fmla="*/ 2057400 w 2489200"/>
                <a:gd name="connsiteY6" fmla="*/ 593717 h 1474250"/>
                <a:gd name="connsiteX7" fmla="*/ 2353733 w 2489200"/>
                <a:gd name="connsiteY7" fmla="*/ 1067850 h 1474250"/>
                <a:gd name="connsiteX8" fmla="*/ 2489200 w 2489200"/>
                <a:gd name="connsiteY8" fmla="*/ 1474250 h 1474250"/>
                <a:gd name="connsiteX0" fmla="*/ 0 w 2489200"/>
                <a:gd name="connsiteY0" fmla="*/ 1438930 h 1472797"/>
                <a:gd name="connsiteX1" fmla="*/ 198967 w 2489200"/>
                <a:gd name="connsiteY1" fmla="*/ 952097 h 1472797"/>
                <a:gd name="connsiteX2" fmla="*/ 499533 w 2489200"/>
                <a:gd name="connsiteY2" fmla="*/ 494897 h 1472797"/>
                <a:gd name="connsiteX3" fmla="*/ 863601 w 2489200"/>
                <a:gd name="connsiteY3" fmla="*/ 92731 h 1472797"/>
                <a:gd name="connsiteX4" fmla="*/ 1202267 w 2489200"/>
                <a:gd name="connsiteY4" fmla="*/ 8064 h 1472797"/>
                <a:gd name="connsiteX5" fmla="*/ 1684868 w 2489200"/>
                <a:gd name="connsiteY5" fmla="*/ 232430 h 1472797"/>
                <a:gd name="connsiteX6" fmla="*/ 2057400 w 2489200"/>
                <a:gd name="connsiteY6" fmla="*/ 592264 h 1472797"/>
                <a:gd name="connsiteX7" fmla="*/ 2353733 w 2489200"/>
                <a:gd name="connsiteY7" fmla="*/ 1066397 h 1472797"/>
                <a:gd name="connsiteX8" fmla="*/ 2489200 w 2489200"/>
                <a:gd name="connsiteY8" fmla="*/ 1472797 h 1472797"/>
                <a:gd name="connsiteX0" fmla="*/ 0 w 2489200"/>
                <a:gd name="connsiteY0" fmla="*/ 1438760 h 1472627"/>
                <a:gd name="connsiteX1" fmla="*/ 198967 w 2489200"/>
                <a:gd name="connsiteY1" fmla="*/ 951927 h 1472627"/>
                <a:gd name="connsiteX2" fmla="*/ 465666 w 2489200"/>
                <a:gd name="connsiteY2" fmla="*/ 486260 h 1472627"/>
                <a:gd name="connsiteX3" fmla="*/ 863601 w 2489200"/>
                <a:gd name="connsiteY3" fmla="*/ 92561 h 1472627"/>
                <a:gd name="connsiteX4" fmla="*/ 1202267 w 2489200"/>
                <a:gd name="connsiteY4" fmla="*/ 7894 h 1472627"/>
                <a:gd name="connsiteX5" fmla="*/ 1684868 w 2489200"/>
                <a:gd name="connsiteY5" fmla="*/ 232260 h 1472627"/>
                <a:gd name="connsiteX6" fmla="*/ 2057400 w 2489200"/>
                <a:gd name="connsiteY6" fmla="*/ 592094 h 1472627"/>
                <a:gd name="connsiteX7" fmla="*/ 2353733 w 2489200"/>
                <a:gd name="connsiteY7" fmla="*/ 1066227 h 1472627"/>
                <a:gd name="connsiteX8" fmla="*/ 2489200 w 2489200"/>
                <a:gd name="connsiteY8" fmla="*/ 1472627 h 1472627"/>
                <a:gd name="connsiteX0" fmla="*/ 0 w 2489200"/>
                <a:gd name="connsiteY0" fmla="*/ 1438760 h 1472627"/>
                <a:gd name="connsiteX1" fmla="*/ 198967 w 2489200"/>
                <a:gd name="connsiteY1" fmla="*/ 951927 h 1472627"/>
                <a:gd name="connsiteX2" fmla="*/ 465666 w 2489200"/>
                <a:gd name="connsiteY2" fmla="*/ 486260 h 1472627"/>
                <a:gd name="connsiteX3" fmla="*/ 863601 w 2489200"/>
                <a:gd name="connsiteY3" fmla="*/ 92561 h 1472627"/>
                <a:gd name="connsiteX4" fmla="*/ 1270000 w 2489200"/>
                <a:gd name="connsiteY4" fmla="*/ 7894 h 1472627"/>
                <a:gd name="connsiteX5" fmla="*/ 1684868 w 2489200"/>
                <a:gd name="connsiteY5" fmla="*/ 232260 h 1472627"/>
                <a:gd name="connsiteX6" fmla="*/ 2057400 w 2489200"/>
                <a:gd name="connsiteY6" fmla="*/ 592094 h 1472627"/>
                <a:gd name="connsiteX7" fmla="*/ 2353733 w 2489200"/>
                <a:gd name="connsiteY7" fmla="*/ 1066227 h 1472627"/>
                <a:gd name="connsiteX8" fmla="*/ 2489200 w 2489200"/>
                <a:gd name="connsiteY8" fmla="*/ 1472627 h 147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9200" h="1472627">
                  <a:moveTo>
                    <a:pt x="0" y="1438760"/>
                  </a:moveTo>
                  <a:cubicBezTo>
                    <a:pt x="68439" y="1277893"/>
                    <a:pt x="121356" y="1110677"/>
                    <a:pt x="198967" y="951927"/>
                  </a:cubicBezTo>
                  <a:cubicBezTo>
                    <a:pt x="276578" y="793177"/>
                    <a:pt x="354894" y="629488"/>
                    <a:pt x="465666" y="486260"/>
                  </a:cubicBezTo>
                  <a:cubicBezTo>
                    <a:pt x="576438" y="343032"/>
                    <a:pt x="729545" y="172289"/>
                    <a:pt x="863601" y="92561"/>
                  </a:cubicBezTo>
                  <a:cubicBezTo>
                    <a:pt x="997657" y="12833"/>
                    <a:pt x="1133122" y="-15389"/>
                    <a:pt x="1270000" y="7894"/>
                  </a:cubicBezTo>
                  <a:cubicBezTo>
                    <a:pt x="1406878" y="31177"/>
                    <a:pt x="1553635" y="134893"/>
                    <a:pt x="1684868" y="232260"/>
                  </a:cubicBezTo>
                  <a:cubicBezTo>
                    <a:pt x="1816101" y="329627"/>
                    <a:pt x="1945923" y="453100"/>
                    <a:pt x="2057400" y="592094"/>
                  </a:cubicBezTo>
                  <a:cubicBezTo>
                    <a:pt x="2168877" y="731088"/>
                    <a:pt x="2281766" y="919471"/>
                    <a:pt x="2353733" y="1066227"/>
                  </a:cubicBezTo>
                  <a:cubicBezTo>
                    <a:pt x="2425700" y="1212982"/>
                    <a:pt x="2489200" y="1472627"/>
                    <a:pt x="2489200" y="1472627"/>
                  </a:cubicBezTo>
                </a:path>
              </a:pathLst>
            </a:custGeom>
            <a:ln w="28575" cmpd="sng">
              <a:solidFill>
                <a:srgbClr val="373752"/>
              </a:solidFill>
              <a:headEnd type="arrow"/>
              <a:tailEnd type="arrow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987425" y="3145028"/>
              <a:ext cx="118872" cy="118872"/>
              <a:chOff x="6391352" y="2442150"/>
              <a:chExt cx="1275036" cy="1275036"/>
            </a:xfrm>
          </p:grpSpPr>
          <p:sp>
            <p:nvSpPr>
              <p:cNvPr id="423" name="Oval 422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24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>
              <a:off x="1203325" y="2654300"/>
              <a:ext cx="118872" cy="118872"/>
              <a:chOff x="6391352" y="2442150"/>
              <a:chExt cx="1275036" cy="1275036"/>
            </a:xfrm>
          </p:grpSpPr>
          <p:sp>
            <p:nvSpPr>
              <p:cNvPr id="426" name="Oval 425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27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3175000" y="2647950"/>
              <a:ext cx="118872" cy="118872"/>
              <a:chOff x="6391352" y="2442150"/>
              <a:chExt cx="1275036" cy="1275036"/>
            </a:xfrm>
          </p:grpSpPr>
          <p:sp>
            <p:nvSpPr>
              <p:cNvPr id="429" name="Oval 428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30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31" name="Group 430"/>
            <p:cNvGrpSpPr/>
            <p:nvPr/>
          </p:nvGrpSpPr>
          <p:grpSpPr>
            <a:xfrm>
              <a:off x="3389503" y="3141853"/>
              <a:ext cx="118872" cy="118872"/>
              <a:chOff x="6391352" y="2442150"/>
              <a:chExt cx="1275036" cy="1275036"/>
            </a:xfrm>
          </p:grpSpPr>
          <p:sp>
            <p:nvSpPr>
              <p:cNvPr id="432" name="Oval 431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33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9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5353845" y="1261533"/>
            <a:ext cx="2393155" cy="1998134"/>
            <a:chOff x="5353845" y="1261533"/>
            <a:chExt cx="2393155" cy="1998134"/>
          </a:xfrm>
        </p:grpSpPr>
        <p:sp>
          <p:nvSpPr>
            <p:cNvPr id="411" name="Freeform 410"/>
            <p:cNvSpPr/>
            <p:nvPr/>
          </p:nvSpPr>
          <p:spPr>
            <a:xfrm>
              <a:off x="5393267" y="1261533"/>
              <a:ext cx="2353733" cy="1998134"/>
            </a:xfrm>
            <a:custGeom>
              <a:avLst/>
              <a:gdLst>
                <a:gd name="connsiteX0" fmla="*/ 0 w 2353733"/>
                <a:gd name="connsiteY0" fmla="*/ 1998134 h 1998134"/>
                <a:gd name="connsiteX1" fmla="*/ 101600 w 2353733"/>
                <a:gd name="connsiteY1" fmla="*/ 1667934 h 1998134"/>
                <a:gd name="connsiteX2" fmla="*/ 457200 w 2353733"/>
                <a:gd name="connsiteY2" fmla="*/ 872067 h 1998134"/>
                <a:gd name="connsiteX3" fmla="*/ 905933 w 2353733"/>
                <a:gd name="connsiteY3" fmla="*/ 321734 h 1998134"/>
                <a:gd name="connsiteX4" fmla="*/ 2065866 w 2353733"/>
                <a:gd name="connsiteY4" fmla="*/ 76200 h 1998134"/>
                <a:gd name="connsiteX5" fmla="*/ 2353733 w 2353733"/>
                <a:gd name="connsiteY5" fmla="*/ 0 h 199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3733" h="1998134">
                  <a:moveTo>
                    <a:pt x="0" y="1998134"/>
                  </a:moveTo>
                  <a:cubicBezTo>
                    <a:pt x="12700" y="1926873"/>
                    <a:pt x="25400" y="1855612"/>
                    <a:pt x="101600" y="1667934"/>
                  </a:cubicBezTo>
                  <a:cubicBezTo>
                    <a:pt x="177800" y="1480256"/>
                    <a:pt x="323145" y="1096434"/>
                    <a:pt x="457200" y="872067"/>
                  </a:cubicBezTo>
                  <a:cubicBezTo>
                    <a:pt x="591256" y="647700"/>
                    <a:pt x="637822" y="454378"/>
                    <a:pt x="905933" y="321734"/>
                  </a:cubicBezTo>
                  <a:cubicBezTo>
                    <a:pt x="1174044" y="189089"/>
                    <a:pt x="1824566" y="129822"/>
                    <a:pt x="2065866" y="76200"/>
                  </a:cubicBezTo>
                  <a:cubicBezTo>
                    <a:pt x="2307166" y="22578"/>
                    <a:pt x="2353733" y="0"/>
                    <a:pt x="2353733" y="0"/>
                  </a:cubicBezTo>
                </a:path>
              </a:pathLst>
            </a:custGeom>
            <a:ln w="28575" cmpd="sng">
              <a:solidFill>
                <a:srgbClr val="373752"/>
              </a:solidFill>
              <a:headEnd type="arrow"/>
              <a:tailEnd type="arrow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5" name="Group 434"/>
            <p:cNvGrpSpPr/>
            <p:nvPr/>
          </p:nvGrpSpPr>
          <p:grpSpPr>
            <a:xfrm>
              <a:off x="5353845" y="3138678"/>
              <a:ext cx="118872" cy="118872"/>
              <a:chOff x="6391352" y="2442150"/>
              <a:chExt cx="1275036" cy="1275036"/>
            </a:xfrm>
          </p:grpSpPr>
          <p:sp>
            <p:nvSpPr>
              <p:cNvPr id="436" name="Oval 435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37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38" name="Group 437"/>
            <p:cNvGrpSpPr/>
            <p:nvPr/>
          </p:nvGrpSpPr>
          <p:grpSpPr>
            <a:xfrm>
              <a:off x="5983290" y="1733550"/>
              <a:ext cx="118872" cy="118872"/>
              <a:chOff x="6391352" y="2442150"/>
              <a:chExt cx="1275036" cy="1275036"/>
            </a:xfrm>
          </p:grpSpPr>
          <p:sp>
            <p:nvSpPr>
              <p:cNvPr id="439" name="Oval 438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0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41" name="Group 440"/>
            <p:cNvGrpSpPr/>
            <p:nvPr/>
          </p:nvGrpSpPr>
          <p:grpSpPr>
            <a:xfrm>
              <a:off x="5536140" y="2647950"/>
              <a:ext cx="118872" cy="118872"/>
              <a:chOff x="6391352" y="2442150"/>
              <a:chExt cx="1275036" cy="1275036"/>
            </a:xfrm>
          </p:grpSpPr>
          <p:sp>
            <p:nvSpPr>
              <p:cNvPr id="442" name="Oval 441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3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5526090" y="1642126"/>
            <a:ext cx="2593782" cy="1634473"/>
            <a:chOff x="5526090" y="1642126"/>
            <a:chExt cx="2593782" cy="1634473"/>
          </a:xfrm>
        </p:grpSpPr>
        <p:sp>
          <p:nvSpPr>
            <p:cNvPr id="412" name="Freeform 411"/>
            <p:cNvSpPr/>
            <p:nvPr/>
          </p:nvSpPr>
          <p:spPr>
            <a:xfrm>
              <a:off x="5562600" y="1642126"/>
              <a:ext cx="2514600" cy="1634473"/>
            </a:xfrm>
            <a:custGeom>
              <a:avLst/>
              <a:gdLst>
                <a:gd name="connsiteX0" fmla="*/ 0 w 2429933"/>
                <a:gd name="connsiteY0" fmla="*/ 1596569 h 1630436"/>
                <a:gd name="connsiteX1" fmla="*/ 152400 w 2429933"/>
                <a:gd name="connsiteY1" fmla="*/ 1147836 h 1630436"/>
                <a:gd name="connsiteX2" fmla="*/ 482600 w 2429933"/>
                <a:gd name="connsiteY2" fmla="*/ 436636 h 1630436"/>
                <a:gd name="connsiteX3" fmla="*/ 668867 w 2429933"/>
                <a:gd name="connsiteY3" fmla="*/ 182636 h 1630436"/>
                <a:gd name="connsiteX4" fmla="*/ 1219200 w 2429933"/>
                <a:gd name="connsiteY4" fmla="*/ 4836 h 1630436"/>
                <a:gd name="connsiteX5" fmla="*/ 1888067 w 2429933"/>
                <a:gd name="connsiteY5" fmla="*/ 97969 h 1630436"/>
                <a:gd name="connsiteX6" fmla="*/ 2167467 w 2429933"/>
                <a:gd name="connsiteY6" fmla="*/ 572103 h 1630436"/>
                <a:gd name="connsiteX7" fmla="*/ 2353733 w 2429933"/>
                <a:gd name="connsiteY7" fmla="*/ 1215569 h 1630436"/>
                <a:gd name="connsiteX8" fmla="*/ 2429933 w 2429933"/>
                <a:gd name="connsiteY8" fmla="*/ 1630436 h 1630436"/>
                <a:gd name="connsiteX0" fmla="*/ 0 w 2429933"/>
                <a:gd name="connsiteY0" fmla="*/ 1592600 h 1626467"/>
                <a:gd name="connsiteX1" fmla="*/ 152400 w 2429933"/>
                <a:gd name="connsiteY1" fmla="*/ 1143867 h 1626467"/>
                <a:gd name="connsiteX2" fmla="*/ 482600 w 2429933"/>
                <a:gd name="connsiteY2" fmla="*/ 432667 h 1626467"/>
                <a:gd name="connsiteX3" fmla="*/ 668867 w 2429933"/>
                <a:gd name="connsiteY3" fmla="*/ 178667 h 1626467"/>
                <a:gd name="connsiteX4" fmla="*/ 1219200 w 2429933"/>
                <a:gd name="connsiteY4" fmla="*/ 867 h 1626467"/>
                <a:gd name="connsiteX5" fmla="*/ 1851250 w 2429933"/>
                <a:gd name="connsiteY5" fmla="*/ 132100 h 1626467"/>
                <a:gd name="connsiteX6" fmla="*/ 2167467 w 2429933"/>
                <a:gd name="connsiteY6" fmla="*/ 568134 h 1626467"/>
                <a:gd name="connsiteX7" fmla="*/ 2353733 w 2429933"/>
                <a:gd name="connsiteY7" fmla="*/ 1211600 h 1626467"/>
                <a:gd name="connsiteX8" fmla="*/ 2429933 w 2429933"/>
                <a:gd name="connsiteY8" fmla="*/ 1626467 h 1626467"/>
                <a:gd name="connsiteX0" fmla="*/ 0 w 2429933"/>
                <a:gd name="connsiteY0" fmla="*/ 1592600 h 1626467"/>
                <a:gd name="connsiteX1" fmla="*/ 152400 w 2429933"/>
                <a:gd name="connsiteY1" fmla="*/ 1143867 h 1626467"/>
                <a:gd name="connsiteX2" fmla="*/ 433510 w 2429933"/>
                <a:gd name="connsiteY2" fmla="*/ 525801 h 1626467"/>
                <a:gd name="connsiteX3" fmla="*/ 668867 w 2429933"/>
                <a:gd name="connsiteY3" fmla="*/ 178667 h 1626467"/>
                <a:gd name="connsiteX4" fmla="*/ 1219200 w 2429933"/>
                <a:gd name="connsiteY4" fmla="*/ 867 h 1626467"/>
                <a:gd name="connsiteX5" fmla="*/ 1851250 w 2429933"/>
                <a:gd name="connsiteY5" fmla="*/ 132100 h 1626467"/>
                <a:gd name="connsiteX6" fmla="*/ 2167467 w 2429933"/>
                <a:gd name="connsiteY6" fmla="*/ 568134 h 1626467"/>
                <a:gd name="connsiteX7" fmla="*/ 2353733 w 2429933"/>
                <a:gd name="connsiteY7" fmla="*/ 1211600 h 1626467"/>
                <a:gd name="connsiteX8" fmla="*/ 2429933 w 2429933"/>
                <a:gd name="connsiteY8" fmla="*/ 1626467 h 1626467"/>
                <a:gd name="connsiteX0" fmla="*/ 0 w 2429933"/>
                <a:gd name="connsiteY0" fmla="*/ 1591874 h 1625741"/>
                <a:gd name="connsiteX1" fmla="*/ 152400 w 2429933"/>
                <a:gd name="connsiteY1" fmla="*/ 1143141 h 1625741"/>
                <a:gd name="connsiteX2" fmla="*/ 433510 w 2429933"/>
                <a:gd name="connsiteY2" fmla="*/ 525075 h 1625741"/>
                <a:gd name="connsiteX3" fmla="*/ 693412 w 2429933"/>
                <a:gd name="connsiteY3" fmla="*/ 148308 h 1625741"/>
                <a:gd name="connsiteX4" fmla="*/ 1219200 w 2429933"/>
                <a:gd name="connsiteY4" fmla="*/ 141 h 1625741"/>
                <a:gd name="connsiteX5" fmla="*/ 1851250 w 2429933"/>
                <a:gd name="connsiteY5" fmla="*/ 131374 h 1625741"/>
                <a:gd name="connsiteX6" fmla="*/ 2167467 w 2429933"/>
                <a:gd name="connsiteY6" fmla="*/ 567408 h 1625741"/>
                <a:gd name="connsiteX7" fmla="*/ 2353733 w 2429933"/>
                <a:gd name="connsiteY7" fmla="*/ 1210874 h 1625741"/>
                <a:gd name="connsiteX8" fmla="*/ 2429933 w 2429933"/>
                <a:gd name="connsiteY8" fmla="*/ 1625741 h 1625741"/>
                <a:gd name="connsiteX0" fmla="*/ 0 w 2429933"/>
                <a:gd name="connsiteY0" fmla="*/ 1591874 h 1625741"/>
                <a:gd name="connsiteX1" fmla="*/ 152400 w 2429933"/>
                <a:gd name="connsiteY1" fmla="*/ 1143141 h 1625741"/>
                <a:gd name="connsiteX2" fmla="*/ 392601 w 2429933"/>
                <a:gd name="connsiteY2" fmla="*/ 567408 h 1625741"/>
                <a:gd name="connsiteX3" fmla="*/ 693412 w 2429933"/>
                <a:gd name="connsiteY3" fmla="*/ 148308 h 1625741"/>
                <a:gd name="connsiteX4" fmla="*/ 1219200 w 2429933"/>
                <a:gd name="connsiteY4" fmla="*/ 141 h 1625741"/>
                <a:gd name="connsiteX5" fmla="*/ 1851250 w 2429933"/>
                <a:gd name="connsiteY5" fmla="*/ 131374 h 1625741"/>
                <a:gd name="connsiteX6" fmla="*/ 2167467 w 2429933"/>
                <a:gd name="connsiteY6" fmla="*/ 567408 h 1625741"/>
                <a:gd name="connsiteX7" fmla="*/ 2353733 w 2429933"/>
                <a:gd name="connsiteY7" fmla="*/ 1210874 h 1625741"/>
                <a:gd name="connsiteX8" fmla="*/ 2429933 w 2429933"/>
                <a:gd name="connsiteY8" fmla="*/ 1625741 h 1625741"/>
                <a:gd name="connsiteX0" fmla="*/ 0 w 2429933"/>
                <a:gd name="connsiteY0" fmla="*/ 1592289 h 1626156"/>
                <a:gd name="connsiteX1" fmla="*/ 152400 w 2429933"/>
                <a:gd name="connsiteY1" fmla="*/ 1143556 h 1626156"/>
                <a:gd name="connsiteX2" fmla="*/ 392601 w 2429933"/>
                <a:gd name="connsiteY2" fmla="*/ 567823 h 1626156"/>
                <a:gd name="connsiteX3" fmla="*/ 693412 w 2429933"/>
                <a:gd name="connsiteY3" fmla="*/ 148723 h 1626156"/>
                <a:gd name="connsiteX4" fmla="*/ 1219200 w 2429933"/>
                <a:gd name="connsiteY4" fmla="*/ 556 h 1626156"/>
                <a:gd name="connsiteX5" fmla="*/ 1818525 w 2429933"/>
                <a:gd name="connsiteY5" fmla="*/ 191055 h 1626156"/>
                <a:gd name="connsiteX6" fmla="*/ 2167467 w 2429933"/>
                <a:gd name="connsiteY6" fmla="*/ 567823 h 1626156"/>
                <a:gd name="connsiteX7" fmla="*/ 2353733 w 2429933"/>
                <a:gd name="connsiteY7" fmla="*/ 1211289 h 1626156"/>
                <a:gd name="connsiteX8" fmla="*/ 2429933 w 2429933"/>
                <a:gd name="connsiteY8" fmla="*/ 1626156 h 1626156"/>
                <a:gd name="connsiteX0" fmla="*/ 0 w 2429933"/>
                <a:gd name="connsiteY0" fmla="*/ 1592289 h 1626156"/>
                <a:gd name="connsiteX1" fmla="*/ 152400 w 2429933"/>
                <a:gd name="connsiteY1" fmla="*/ 1143556 h 1626156"/>
                <a:gd name="connsiteX2" fmla="*/ 392601 w 2429933"/>
                <a:gd name="connsiteY2" fmla="*/ 567823 h 1626156"/>
                <a:gd name="connsiteX3" fmla="*/ 693412 w 2429933"/>
                <a:gd name="connsiteY3" fmla="*/ 148723 h 1626156"/>
                <a:gd name="connsiteX4" fmla="*/ 1219200 w 2429933"/>
                <a:gd name="connsiteY4" fmla="*/ 556 h 1626156"/>
                <a:gd name="connsiteX5" fmla="*/ 1818525 w 2429933"/>
                <a:gd name="connsiteY5" fmla="*/ 191055 h 1626156"/>
                <a:gd name="connsiteX6" fmla="*/ 2134740 w 2429933"/>
                <a:gd name="connsiteY6" fmla="*/ 601690 h 1626156"/>
                <a:gd name="connsiteX7" fmla="*/ 2353733 w 2429933"/>
                <a:gd name="connsiteY7" fmla="*/ 1211289 h 1626156"/>
                <a:gd name="connsiteX8" fmla="*/ 2429933 w 2429933"/>
                <a:gd name="connsiteY8" fmla="*/ 1626156 h 1626156"/>
                <a:gd name="connsiteX0" fmla="*/ 0 w 2429933"/>
                <a:gd name="connsiteY0" fmla="*/ 1591733 h 1625600"/>
                <a:gd name="connsiteX1" fmla="*/ 152400 w 2429933"/>
                <a:gd name="connsiteY1" fmla="*/ 1143000 h 1625600"/>
                <a:gd name="connsiteX2" fmla="*/ 392601 w 2429933"/>
                <a:gd name="connsiteY2" fmla="*/ 567267 h 1625600"/>
                <a:gd name="connsiteX3" fmla="*/ 677049 w 2429933"/>
                <a:gd name="connsiteY3" fmla="*/ 190501 h 1625600"/>
                <a:gd name="connsiteX4" fmla="*/ 1219200 w 2429933"/>
                <a:gd name="connsiteY4" fmla="*/ 0 h 1625600"/>
                <a:gd name="connsiteX5" fmla="*/ 1818525 w 2429933"/>
                <a:gd name="connsiteY5" fmla="*/ 190499 h 1625600"/>
                <a:gd name="connsiteX6" fmla="*/ 2134740 w 2429933"/>
                <a:gd name="connsiteY6" fmla="*/ 601134 h 1625600"/>
                <a:gd name="connsiteX7" fmla="*/ 2353733 w 2429933"/>
                <a:gd name="connsiteY7" fmla="*/ 1210733 h 1625600"/>
                <a:gd name="connsiteX8" fmla="*/ 2429933 w 2429933"/>
                <a:gd name="connsiteY8" fmla="*/ 1625600 h 1625600"/>
                <a:gd name="connsiteX0" fmla="*/ 0 w 2429933"/>
                <a:gd name="connsiteY0" fmla="*/ 1574799 h 1608666"/>
                <a:gd name="connsiteX1" fmla="*/ 152400 w 2429933"/>
                <a:gd name="connsiteY1" fmla="*/ 1126066 h 1608666"/>
                <a:gd name="connsiteX2" fmla="*/ 392601 w 2429933"/>
                <a:gd name="connsiteY2" fmla="*/ 550333 h 1608666"/>
                <a:gd name="connsiteX3" fmla="*/ 677049 w 2429933"/>
                <a:gd name="connsiteY3" fmla="*/ 173567 h 1608666"/>
                <a:gd name="connsiteX4" fmla="*/ 1161929 w 2429933"/>
                <a:gd name="connsiteY4" fmla="*/ 0 h 1608666"/>
                <a:gd name="connsiteX5" fmla="*/ 1818525 w 2429933"/>
                <a:gd name="connsiteY5" fmla="*/ 173565 h 1608666"/>
                <a:gd name="connsiteX6" fmla="*/ 2134740 w 2429933"/>
                <a:gd name="connsiteY6" fmla="*/ 584200 h 1608666"/>
                <a:gd name="connsiteX7" fmla="*/ 2353733 w 2429933"/>
                <a:gd name="connsiteY7" fmla="*/ 1193799 h 1608666"/>
                <a:gd name="connsiteX8" fmla="*/ 2429933 w 2429933"/>
                <a:gd name="connsiteY8" fmla="*/ 1608666 h 1608666"/>
                <a:gd name="connsiteX0" fmla="*/ 0 w 2429933"/>
                <a:gd name="connsiteY0" fmla="*/ 1600199 h 1634066"/>
                <a:gd name="connsiteX1" fmla="*/ 152400 w 2429933"/>
                <a:gd name="connsiteY1" fmla="*/ 1151466 h 1634066"/>
                <a:gd name="connsiteX2" fmla="*/ 392601 w 2429933"/>
                <a:gd name="connsiteY2" fmla="*/ 575733 h 1634066"/>
                <a:gd name="connsiteX3" fmla="*/ 677049 w 2429933"/>
                <a:gd name="connsiteY3" fmla="*/ 198967 h 1634066"/>
                <a:gd name="connsiteX4" fmla="*/ 1288745 w 2429933"/>
                <a:gd name="connsiteY4" fmla="*/ 0 h 1634066"/>
                <a:gd name="connsiteX5" fmla="*/ 1818525 w 2429933"/>
                <a:gd name="connsiteY5" fmla="*/ 198965 h 1634066"/>
                <a:gd name="connsiteX6" fmla="*/ 2134740 w 2429933"/>
                <a:gd name="connsiteY6" fmla="*/ 609600 h 1634066"/>
                <a:gd name="connsiteX7" fmla="*/ 2353733 w 2429933"/>
                <a:gd name="connsiteY7" fmla="*/ 1219199 h 1634066"/>
                <a:gd name="connsiteX8" fmla="*/ 2429933 w 2429933"/>
                <a:gd name="connsiteY8" fmla="*/ 1634066 h 1634066"/>
                <a:gd name="connsiteX0" fmla="*/ 0 w 2429933"/>
                <a:gd name="connsiteY0" fmla="*/ 1600592 h 1634459"/>
                <a:gd name="connsiteX1" fmla="*/ 152400 w 2429933"/>
                <a:gd name="connsiteY1" fmla="*/ 1151859 h 1634459"/>
                <a:gd name="connsiteX2" fmla="*/ 392601 w 2429933"/>
                <a:gd name="connsiteY2" fmla="*/ 576126 h 1634459"/>
                <a:gd name="connsiteX3" fmla="*/ 685231 w 2429933"/>
                <a:gd name="connsiteY3" fmla="*/ 161260 h 1634459"/>
                <a:gd name="connsiteX4" fmla="*/ 1288745 w 2429933"/>
                <a:gd name="connsiteY4" fmla="*/ 393 h 1634459"/>
                <a:gd name="connsiteX5" fmla="*/ 1818525 w 2429933"/>
                <a:gd name="connsiteY5" fmla="*/ 199358 h 1634459"/>
                <a:gd name="connsiteX6" fmla="*/ 2134740 w 2429933"/>
                <a:gd name="connsiteY6" fmla="*/ 609993 h 1634459"/>
                <a:gd name="connsiteX7" fmla="*/ 2353733 w 2429933"/>
                <a:gd name="connsiteY7" fmla="*/ 1219592 h 1634459"/>
                <a:gd name="connsiteX8" fmla="*/ 2429933 w 2429933"/>
                <a:gd name="connsiteY8" fmla="*/ 1634459 h 1634459"/>
                <a:gd name="connsiteX0" fmla="*/ 0 w 2429933"/>
                <a:gd name="connsiteY0" fmla="*/ 1600606 h 1634473"/>
                <a:gd name="connsiteX1" fmla="*/ 152400 w 2429933"/>
                <a:gd name="connsiteY1" fmla="*/ 1151873 h 1634473"/>
                <a:gd name="connsiteX2" fmla="*/ 372148 w 2429933"/>
                <a:gd name="connsiteY2" fmla="*/ 593074 h 1634473"/>
                <a:gd name="connsiteX3" fmla="*/ 685231 w 2429933"/>
                <a:gd name="connsiteY3" fmla="*/ 161274 h 1634473"/>
                <a:gd name="connsiteX4" fmla="*/ 1288745 w 2429933"/>
                <a:gd name="connsiteY4" fmla="*/ 407 h 1634473"/>
                <a:gd name="connsiteX5" fmla="*/ 1818525 w 2429933"/>
                <a:gd name="connsiteY5" fmla="*/ 199372 h 1634473"/>
                <a:gd name="connsiteX6" fmla="*/ 2134740 w 2429933"/>
                <a:gd name="connsiteY6" fmla="*/ 610007 h 1634473"/>
                <a:gd name="connsiteX7" fmla="*/ 2353733 w 2429933"/>
                <a:gd name="connsiteY7" fmla="*/ 1219606 h 1634473"/>
                <a:gd name="connsiteX8" fmla="*/ 2429933 w 2429933"/>
                <a:gd name="connsiteY8" fmla="*/ 1634473 h 16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933" h="1634473">
                  <a:moveTo>
                    <a:pt x="0" y="1600606"/>
                  </a:moveTo>
                  <a:cubicBezTo>
                    <a:pt x="35983" y="1472900"/>
                    <a:pt x="90375" y="1319795"/>
                    <a:pt x="152400" y="1151873"/>
                  </a:cubicBezTo>
                  <a:cubicBezTo>
                    <a:pt x="214425" y="983951"/>
                    <a:pt x="283343" y="758174"/>
                    <a:pt x="372148" y="593074"/>
                  </a:cubicBezTo>
                  <a:cubicBezTo>
                    <a:pt x="460953" y="427974"/>
                    <a:pt x="532465" y="260052"/>
                    <a:pt x="685231" y="161274"/>
                  </a:cubicBezTo>
                  <a:cubicBezTo>
                    <a:pt x="837997" y="62496"/>
                    <a:pt x="1099863" y="-5943"/>
                    <a:pt x="1288745" y="407"/>
                  </a:cubicBezTo>
                  <a:cubicBezTo>
                    <a:pt x="1477627" y="6757"/>
                    <a:pt x="1677526" y="97772"/>
                    <a:pt x="1818525" y="199372"/>
                  </a:cubicBezTo>
                  <a:cubicBezTo>
                    <a:pt x="1959524" y="300972"/>
                    <a:pt x="2045539" y="439968"/>
                    <a:pt x="2134740" y="610007"/>
                  </a:cubicBezTo>
                  <a:cubicBezTo>
                    <a:pt x="2223941" y="780046"/>
                    <a:pt x="2304534" y="1048862"/>
                    <a:pt x="2353733" y="1219606"/>
                  </a:cubicBezTo>
                  <a:cubicBezTo>
                    <a:pt x="2402932" y="1390350"/>
                    <a:pt x="2429933" y="1634473"/>
                    <a:pt x="2429933" y="1634473"/>
                  </a:cubicBezTo>
                </a:path>
              </a:pathLst>
            </a:custGeom>
            <a:ln w="28575" cmpd="sng">
              <a:solidFill>
                <a:srgbClr val="373752"/>
              </a:solidFill>
              <a:headEnd type="arrow"/>
              <a:tailEnd type="arrow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4" name="Group 443"/>
            <p:cNvGrpSpPr/>
            <p:nvPr/>
          </p:nvGrpSpPr>
          <p:grpSpPr>
            <a:xfrm>
              <a:off x="5526090" y="3148460"/>
              <a:ext cx="118872" cy="118872"/>
              <a:chOff x="6391352" y="2442150"/>
              <a:chExt cx="1275036" cy="1275036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6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47" name="Group 446"/>
            <p:cNvGrpSpPr/>
            <p:nvPr/>
          </p:nvGrpSpPr>
          <p:grpSpPr>
            <a:xfrm>
              <a:off x="5708385" y="2654564"/>
              <a:ext cx="118872" cy="118872"/>
              <a:chOff x="6391352" y="2442150"/>
              <a:chExt cx="1275036" cy="1275036"/>
            </a:xfrm>
          </p:grpSpPr>
          <p:sp>
            <p:nvSpPr>
              <p:cNvPr id="448" name="Oval 447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49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7875060" y="2647950"/>
              <a:ext cx="118872" cy="118872"/>
              <a:chOff x="6391352" y="2442150"/>
              <a:chExt cx="1275036" cy="1275036"/>
            </a:xfrm>
          </p:grpSpPr>
          <p:sp>
            <p:nvSpPr>
              <p:cNvPr id="451" name="Oval 450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2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8001000" y="3151448"/>
              <a:ext cx="118872" cy="118872"/>
              <a:chOff x="6391352" y="2442150"/>
              <a:chExt cx="1275036" cy="1275036"/>
            </a:xfrm>
          </p:grpSpPr>
          <p:sp>
            <p:nvSpPr>
              <p:cNvPr id="454" name="Oval 453"/>
              <p:cNvSpPr/>
              <p:nvPr/>
            </p:nvSpPr>
            <p:spPr>
              <a:xfrm>
                <a:off x="6391352" y="2442150"/>
                <a:ext cx="1275036" cy="12750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C5740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5" name="Freeform 5"/>
              <p:cNvSpPr>
                <a:spLocks noChangeAspect="1" noEditPoints="1"/>
              </p:cNvSpPr>
              <p:nvPr/>
            </p:nvSpPr>
            <p:spPr bwMode="auto">
              <a:xfrm>
                <a:off x="6567225" y="2625210"/>
                <a:ext cx="923294" cy="908920"/>
              </a:xfrm>
              <a:custGeom>
                <a:avLst/>
                <a:gdLst>
                  <a:gd name="T0" fmla="*/ 1805 w 1819"/>
                  <a:gd name="T1" fmla="*/ 882 h 1791"/>
                  <a:gd name="T2" fmla="*/ 1774 w 1819"/>
                  <a:gd name="T3" fmla="*/ 622 h 1791"/>
                  <a:gd name="T4" fmla="*/ 1553 w 1819"/>
                  <a:gd name="T5" fmla="*/ 665 h 1791"/>
                  <a:gd name="T6" fmla="*/ 1433 w 1819"/>
                  <a:gd name="T7" fmla="*/ 479 h 1791"/>
                  <a:gd name="T8" fmla="*/ 1583 w 1819"/>
                  <a:gd name="T9" fmla="*/ 310 h 1791"/>
                  <a:gd name="T10" fmla="*/ 1393 w 1819"/>
                  <a:gd name="T11" fmla="*/ 131 h 1791"/>
                  <a:gd name="T12" fmla="*/ 1251 w 1819"/>
                  <a:gd name="T13" fmla="*/ 306 h 1791"/>
                  <a:gd name="T14" fmla="*/ 1040 w 1819"/>
                  <a:gd name="T15" fmla="*/ 240 h 1791"/>
                  <a:gd name="T16" fmla="*/ 1047 w 1819"/>
                  <a:gd name="T17" fmla="*/ 15 h 1791"/>
                  <a:gd name="T18" fmla="*/ 786 w 1819"/>
                  <a:gd name="T19" fmla="*/ 0 h 1791"/>
                  <a:gd name="T20" fmla="*/ 789 w 1819"/>
                  <a:gd name="T21" fmla="*/ 225 h 1791"/>
                  <a:gd name="T22" fmla="*/ 585 w 1819"/>
                  <a:gd name="T23" fmla="*/ 310 h 1791"/>
                  <a:gd name="T24" fmla="*/ 445 w 1819"/>
                  <a:gd name="T25" fmla="*/ 134 h 1791"/>
                  <a:gd name="T26" fmla="*/ 236 w 1819"/>
                  <a:gd name="T27" fmla="*/ 290 h 1791"/>
                  <a:gd name="T28" fmla="*/ 384 w 1819"/>
                  <a:gd name="T29" fmla="*/ 460 h 1791"/>
                  <a:gd name="T30" fmla="*/ 282 w 1819"/>
                  <a:gd name="T31" fmla="*/ 656 h 1791"/>
                  <a:gd name="T32" fmla="*/ 61 w 1819"/>
                  <a:gd name="T33" fmla="*/ 611 h 1791"/>
                  <a:gd name="T34" fmla="*/ 1 w 1819"/>
                  <a:gd name="T35" fmla="*/ 865 h 1791"/>
                  <a:gd name="T36" fmla="*/ 224 w 1819"/>
                  <a:gd name="T37" fmla="*/ 901 h 1791"/>
                  <a:gd name="T38" fmla="*/ 272 w 1819"/>
                  <a:gd name="T39" fmla="*/ 1117 h 1791"/>
                  <a:gd name="T40" fmla="*/ 74 w 1819"/>
                  <a:gd name="T41" fmla="*/ 1224 h 1791"/>
                  <a:gd name="T42" fmla="*/ 191 w 1819"/>
                  <a:gd name="T43" fmla="*/ 1457 h 1791"/>
                  <a:gd name="T44" fmla="*/ 385 w 1819"/>
                  <a:gd name="T45" fmla="*/ 1341 h 1791"/>
                  <a:gd name="T46" fmla="*/ 560 w 1819"/>
                  <a:gd name="T47" fmla="*/ 1475 h 1791"/>
                  <a:gd name="T48" fmla="*/ 477 w 1819"/>
                  <a:gd name="T49" fmla="*/ 1685 h 1791"/>
                  <a:gd name="T50" fmla="*/ 717 w 1819"/>
                  <a:gd name="T51" fmla="*/ 1788 h 1791"/>
                  <a:gd name="T52" fmla="*/ 791 w 1819"/>
                  <a:gd name="T53" fmla="*/ 1575 h 1791"/>
                  <a:gd name="T54" fmla="*/ 909 w 1819"/>
                  <a:gd name="T55" fmla="*/ 1573 h 1791"/>
                  <a:gd name="T56" fmla="*/ 1027 w 1819"/>
                  <a:gd name="T57" fmla="*/ 1575 h 1791"/>
                  <a:gd name="T58" fmla="*/ 1101 w 1819"/>
                  <a:gd name="T59" fmla="*/ 1788 h 1791"/>
                  <a:gd name="T60" fmla="*/ 1341 w 1819"/>
                  <a:gd name="T61" fmla="*/ 1685 h 1791"/>
                  <a:gd name="T62" fmla="*/ 1258 w 1819"/>
                  <a:gd name="T63" fmla="*/ 1475 h 1791"/>
                  <a:gd name="T64" fmla="*/ 1433 w 1819"/>
                  <a:gd name="T65" fmla="*/ 1341 h 1791"/>
                  <a:gd name="T66" fmla="*/ 1627 w 1819"/>
                  <a:gd name="T67" fmla="*/ 1457 h 1791"/>
                  <a:gd name="T68" fmla="*/ 1744 w 1819"/>
                  <a:gd name="T69" fmla="*/ 1224 h 1791"/>
                  <a:gd name="T70" fmla="*/ 1546 w 1819"/>
                  <a:gd name="T71" fmla="*/ 1117 h 1791"/>
                  <a:gd name="T72" fmla="*/ 1594 w 1819"/>
                  <a:gd name="T73" fmla="*/ 901 h 1791"/>
                  <a:gd name="T74" fmla="*/ 909 w 1819"/>
                  <a:gd name="T75" fmla="*/ 607 h 1791"/>
                  <a:gd name="T76" fmla="*/ 909 w 1819"/>
                  <a:gd name="T77" fmla="*/ 1193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9" h="1791">
                    <a:moveTo>
                      <a:pt x="1594" y="901"/>
                    </a:moveTo>
                    <a:cubicBezTo>
                      <a:pt x="1805" y="882"/>
                      <a:pt x="1805" y="882"/>
                      <a:pt x="1805" y="882"/>
                    </a:cubicBezTo>
                    <a:cubicBezTo>
                      <a:pt x="1813" y="881"/>
                      <a:pt x="1819" y="873"/>
                      <a:pt x="1817" y="865"/>
                    </a:cubicBezTo>
                    <a:cubicBezTo>
                      <a:pt x="1774" y="622"/>
                      <a:pt x="1774" y="622"/>
                      <a:pt x="1774" y="622"/>
                    </a:cubicBezTo>
                    <a:cubicBezTo>
                      <a:pt x="1773" y="614"/>
                      <a:pt x="1765" y="609"/>
                      <a:pt x="1757" y="611"/>
                    </a:cubicBezTo>
                    <a:cubicBezTo>
                      <a:pt x="1553" y="665"/>
                      <a:pt x="1553" y="665"/>
                      <a:pt x="1553" y="665"/>
                    </a:cubicBezTo>
                    <a:cubicBezTo>
                      <a:pt x="1546" y="667"/>
                      <a:pt x="1539" y="663"/>
                      <a:pt x="1536" y="656"/>
                    </a:cubicBezTo>
                    <a:cubicBezTo>
                      <a:pt x="1511" y="592"/>
                      <a:pt x="1476" y="532"/>
                      <a:pt x="1433" y="479"/>
                    </a:cubicBezTo>
                    <a:cubicBezTo>
                      <a:pt x="1429" y="473"/>
                      <a:pt x="1429" y="465"/>
                      <a:pt x="1434" y="460"/>
                    </a:cubicBezTo>
                    <a:cubicBezTo>
                      <a:pt x="1583" y="310"/>
                      <a:pt x="1583" y="310"/>
                      <a:pt x="1583" y="310"/>
                    </a:cubicBezTo>
                    <a:cubicBezTo>
                      <a:pt x="1589" y="304"/>
                      <a:pt x="1589" y="295"/>
                      <a:pt x="1582" y="290"/>
                    </a:cubicBezTo>
                    <a:cubicBezTo>
                      <a:pt x="1393" y="131"/>
                      <a:pt x="1393" y="131"/>
                      <a:pt x="1393" y="131"/>
                    </a:cubicBezTo>
                    <a:cubicBezTo>
                      <a:pt x="1387" y="126"/>
                      <a:pt x="1378" y="127"/>
                      <a:pt x="1373" y="134"/>
                    </a:cubicBezTo>
                    <a:cubicBezTo>
                      <a:pt x="1251" y="306"/>
                      <a:pt x="1251" y="306"/>
                      <a:pt x="1251" y="306"/>
                    </a:cubicBezTo>
                    <a:cubicBezTo>
                      <a:pt x="1247" y="312"/>
                      <a:pt x="1239" y="314"/>
                      <a:pt x="1233" y="310"/>
                    </a:cubicBezTo>
                    <a:cubicBezTo>
                      <a:pt x="1174" y="278"/>
                      <a:pt x="1109" y="254"/>
                      <a:pt x="1040" y="240"/>
                    </a:cubicBezTo>
                    <a:cubicBezTo>
                      <a:pt x="1033" y="239"/>
                      <a:pt x="1028" y="232"/>
                      <a:pt x="1029" y="225"/>
                    </a:cubicBezTo>
                    <a:cubicBezTo>
                      <a:pt x="1047" y="15"/>
                      <a:pt x="1047" y="15"/>
                      <a:pt x="1047" y="15"/>
                    </a:cubicBezTo>
                    <a:cubicBezTo>
                      <a:pt x="1047" y="7"/>
                      <a:pt x="1041" y="0"/>
                      <a:pt x="1033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77" y="0"/>
                      <a:pt x="771" y="7"/>
                      <a:pt x="772" y="15"/>
                    </a:cubicBezTo>
                    <a:cubicBezTo>
                      <a:pt x="789" y="225"/>
                      <a:pt x="789" y="225"/>
                      <a:pt x="789" y="225"/>
                    </a:cubicBezTo>
                    <a:cubicBezTo>
                      <a:pt x="790" y="232"/>
                      <a:pt x="785" y="239"/>
                      <a:pt x="778" y="240"/>
                    </a:cubicBezTo>
                    <a:cubicBezTo>
                      <a:pt x="710" y="254"/>
                      <a:pt x="645" y="278"/>
                      <a:pt x="585" y="310"/>
                    </a:cubicBezTo>
                    <a:cubicBezTo>
                      <a:pt x="579" y="314"/>
                      <a:pt x="571" y="312"/>
                      <a:pt x="567" y="306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1" y="127"/>
                      <a:pt x="431" y="126"/>
                      <a:pt x="425" y="131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30" y="295"/>
                      <a:pt x="229" y="304"/>
                      <a:pt x="235" y="310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89" y="465"/>
                      <a:pt x="389" y="473"/>
                      <a:pt x="385" y="479"/>
                    </a:cubicBezTo>
                    <a:cubicBezTo>
                      <a:pt x="342" y="532"/>
                      <a:pt x="307" y="592"/>
                      <a:pt x="282" y="656"/>
                    </a:cubicBezTo>
                    <a:cubicBezTo>
                      <a:pt x="279" y="663"/>
                      <a:pt x="272" y="667"/>
                      <a:pt x="265" y="665"/>
                    </a:cubicBezTo>
                    <a:cubicBezTo>
                      <a:pt x="61" y="611"/>
                      <a:pt x="61" y="611"/>
                      <a:pt x="61" y="611"/>
                    </a:cubicBezTo>
                    <a:cubicBezTo>
                      <a:pt x="53" y="609"/>
                      <a:pt x="45" y="614"/>
                      <a:pt x="44" y="622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0" y="873"/>
                      <a:pt x="5" y="881"/>
                      <a:pt x="14" y="882"/>
                    </a:cubicBezTo>
                    <a:cubicBezTo>
                      <a:pt x="224" y="901"/>
                      <a:pt x="224" y="901"/>
                      <a:pt x="224" y="901"/>
                    </a:cubicBezTo>
                    <a:cubicBezTo>
                      <a:pt x="231" y="901"/>
                      <a:pt x="237" y="907"/>
                      <a:pt x="237" y="914"/>
                    </a:cubicBezTo>
                    <a:cubicBezTo>
                      <a:pt x="238" y="985"/>
                      <a:pt x="251" y="1053"/>
                      <a:pt x="272" y="1117"/>
                    </a:cubicBezTo>
                    <a:cubicBezTo>
                      <a:pt x="274" y="1123"/>
                      <a:pt x="271" y="1131"/>
                      <a:pt x="265" y="1134"/>
                    </a:cubicBezTo>
                    <a:cubicBezTo>
                      <a:pt x="74" y="1224"/>
                      <a:pt x="74" y="1224"/>
                      <a:pt x="74" y="1224"/>
                    </a:cubicBezTo>
                    <a:cubicBezTo>
                      <a:pt x="66" y="1227"/>
                      <a:pt x="64" y="1236"/>
                      <a:pt x="68" y="1243"/>
                    </a:cubicBezTo>
                    <a:cubicBezTo>
                      <a:pt x="191" y="1457"/>
                      <a:pt x="191" y="1457"/>
                      <a:pt x="191" y="1457"/>
                    </a:cubicBezTo>
                    <a:cubicBezTo>
                      <a:pt x="195" y="1464"/>
                      <a:pt x="205" y="1466"/>
                      <a:pt x="211" y="1462"/>
                    </a:cubicBezTo>
                    <a:cubicBezTo>
                      <a:pt x="385" y="1341"/>
                      <a:pt x="385" y="1341"/>
                      <a:pt x="385" y="1341"/>
                    </a:cubicBezTo>
                    <a:cubicBezTo>
                      <a:pt x="391" y="1337"/>
                      <a:pt x="399" y="1338"/>
                      <a:pt x="403" y="1343"/>
                    </a:cubicBezTo>
                    <a:cubicBezTo>
                      <a:pt x="449" y="1395"/>
                      <a:pt x="502" y="1439"/>
                      <a:pt x="560" y="1475"/>
                    </a:cubicBezTo>
                    <a:cubicBezTo>
                      <a:pt x="567" y="1479"/>
                      <a:pt x="569" y="1487"/>
                      <a:pt x="566" y="1493"/>
                    </a:cubicBezTo>
                    <a:cubicBezTo>
                      <a:pt x="477" y="1685"/>
                      <a:pt x="477" y="1685"/>
                      <a:pt x="477" y="1685"/>
                    </a:cubicBezTo>
                    <a:cubicBezTo>
                      <a:pt x="474" y="1692"/>
                      <a:pt x="478" y="1701"/>
                      <a:pt x="485" y="1704"/>
                    </a:cubicBezTo>
                    <a:cubicBezTo>
                      <a:pt x="717" y="1788"/>
                      <a:pt x="717" y="1788"/>
                      <a:pt x="717" y="1788"/>
                    </a:cubicBezTo>
                    <a:cubicBezTo>
                      <a:pt x="725" y="1791"/>
                      <a:pt x="733" y="1787"/>
                      <a:pt x="735" y="1779"/>
                    </a:cubicBezTo>
                    <a:cubicBezTo>
                      <a:pt x="791" y="1575"/>
                      <a:pt x="791" y="1575"/>
                      <a:pt x="791" y="1575"/>
                    </a:cubicBezTo>
                    <a:cubicBezTo>
                      <a:pt x="793" y="1568"/>
                      <a:pt x="799" y="1564"/>
                      <a:pt x="807" y="1565"/>
                    </a:cubicBezTo>
                    <a:cubicBezTo>
                      <a:pt x="840" y="1570"/>
                      <a:pt x="874" y="1573"/>
                      <a:pt x="909" y="1573"/>
                    </a:cubicBezTo>
                    <a:cubicBezTo>
                      <a:pt x="944" y="1573"/>
                      <a:pt x="978" y="1570"/>
                      <a:pt x="1012" y="1565"/>
                    </a:cubicBezTo>
                    <a:cubicBezTo>
                      <a:pt x="1019" y="1564"/>
                      <a:pt x="1026" y="1568"/>
                      <a:pt x="1027" y="1575"/>
                    </a:cubicBezTo>
                    <a:cubicBezTo>
                      <a:pt x="1083" y="1779"/>
                      <a:pt x="1083" y="1779"/>
                      <a:pt x="1083" y="1779"/>
                    </a:cubicBezTo>
                    <a:cubicBezTo>
                      <a:pt x="1085" y="1787"/>
                      <a:pt x="1093" y="1791"/>
                      <a:pt x="1101" y="1788"/>
                    </a:cubicBezTo>
                    <a:cubicBezTo>
                      <a:pt x="1333" y="1704"/>
                      <a:pt x="1333" y="1704"/>
                      <a:pt x="1333" y="1704"/>
                    </a:cubicBezTo>
                    <a:cubicBezTo>
                      <a:pt x="1341" y="1701"/>
                      <a:pt x="1344" y="1692"/>
                      <a:pt x="1341" y="1685"/>
                    </a:cubicBezTo>
                    <a:cubicBezTo>
                      <a:pt x="1252" y="1493"/>
                      <a:pt x="1252" y="1493"/>
                      <a:pt x="1252" y="1493"/>
                    </a:cubicBezTo>
                    <a:cubicBezTo>
                      <a:pt x="1249" y="1487"/>
                      <a:pt x="1252" y="1479"/>
                      <a:pt x="1258" y="1475"/>
                    </a:cubicBezTo>
                    <a:cubicBezTo>
                      <a:pt x="1317" y="1439"/>
                      <a:pt x="1370" y="1395"/>
                      <a:pt x="1415" y="1343"/>
                    </a:cubicBezTo>
                    <a:cubicBezTo>
                      <a:pt x="1420" y="1338"/>
                      <a:pt x="1428" y="1337"/>
                      <a:pt x="1433" y="1341"/>
                    </a:cubicBezTo>
                    <a:cubicBezTo>
                      <a:pt x="1607" y="1462"/>
                      <a:pt x="1607" y="1462"/>
                      <a:pt x="1607" y="1462"/>
                    </a:cubicBezTo>
                    <a:cubicBezTo>
                      <a:pt x="1614" y="1466"/>
                      <a:pt x="1623" y="1464"/>
                      <a:pt x="1627" y="1457"/>
                    </a:cubicBezTo>
                    <a:cubicBezTo>
                      <a:pt x="1751" y="1243"/>
                      <a:pt x="1751" y="1243"/>
                      <a:pt x="1751" y="1243"/>
                    </a:cubicBezTo>
                    <a:cubicBezTo>
                      <a:pt x="1755" y="1236"/>
                      <a:pt x="1752" y="1227"/>
                      <a:pt x="1744" y="1224"/>
                    </a:cubicBezTo>
                    <a:cubicBezTo>
                      <a:pt x="1553" y="1134"/>
                      <a:pt x="1553" y="1134"/>
                      <a:pt x="1553" y="1134"/>
                    </a:cubicBezTo>
                    <a:cubicBezTo>
                      <a:pt x="1547" y="1131"/>
                      <a:pt x="1544" y="1123"/>
                      <a:pt x="1546" y="1117"/>
                    </a:cubicBezTo>
                    <a:cubicBezTo>
                      <a:pt x="1568" y="1053"/>
                      <a:pt x="1580" y="985"/>
                      <a:pt x="1582" y="914"/>
                    </a:cubicBezTo>
                    <a:cubicBezTo>
                      <a:pt x="1582" y="907"/>
                      <a:pt x="1587" y="901"/>
                      <a:pt x="1594" y="901"/>
                    </a:cubicBezTo>
                    <a:close/>
                    <a:moveTo>
                      <a:pt x="616" y="900"/>
                    </a:moveTo>
                    <a:cubicBezTo>
                      <a:pt x="616" y="738"/>
                      <a:pt x="747" y="607"/>
                      <a:pt x="909" y="607"/>
                    </a:cubicBezTo>
                    <a:cubicBezTo>
                      <a:pt x="1071" y="607"/>
                      <a:pt x="1202" y="738"/>
                      <a:pt x="1202" y="900"/>
                    </a:cubicBezTo>
                    <a:cubicBezTo>
                      <a:pt x="1202" y="1062"/>
                      <a:pt x="1071" y="1193"/>
                      <a:pt x="909" y="1193"/>
                    </a:cubicBezTo>
                    <a:cubicBezTo>
                      <a:pt x="747" y="1193"/>
                      <a:pt x="616" y="1062"/>
                      <a:pt x="61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12700" dir="540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iscoSansTT"/>
                  <a:ea typeface="Apple LiGothic Medium"/>
                  <a:cs typeface="Apple LiGothic Medium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43977" y="4851719"/>
            <a:ext cx="164339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676767"/>
                </a:solidFill>
              </a:rPr>
              <a:t>*Supported post-FCS</a:t>
            </a:r>
          </a:p>
        </p:txBody>
      </p:sp>
      <p:pic>
        <p:nvPicPr>
          <p:cNvPr id="296" name="Picture 2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74" y="3246317"/>
            <a:ext cx="517933" cy="2311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18" y="3223984"/>
            <a:ext cx="517933" cy="2311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5821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loud 141"/>
          <p:cNvSpPr/>
          <p:nvPr/>
        </p:nvSpPr>
        <p:spPr>
          <a:xfrm>
            <a:off x="4536414" y="1381388"/>
            <a:ext cx="1740657" cy="615038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4" tIns="45712" rIns="91424" bIns="45712" rtlCol="0" anchor="ctr"/>
          <a:lstStyle/>
          <a:p>
            <a:pPr algn="ctr" defTabSz="456877"/>
            <a:endParaRPr lang="en-US" sz="1400" kern="0" dirty="0">
              <a:solidFill>
                <a:srgbClr val="FFFFFF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5982865" y="2884541"/>
            <a:ext cx="2579630" cy="166246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384" tIns="45692" rIns="91384" bIns="45692" rtlCol="0" anchor="ctr"/>
          <a:lstStyle/>
          <a:p>
            <a:pPr algn="ctr" defTabSz="456801"/>
            <a:endParaRPr lang="en-US" sz="1400" kern="0" dirty="0">
              <a:solidFill>
                <a:srgbClr val="000000"/>
              </a:solidFill>
              <a:latin typeface="Arial"/>
              <a:ea typeface="Apple LiGothic Medium"/>
              <a:cs typeface="Apple LiGothic Medium"/>
            </a:endParaRPr>
          </a:p>
        </p:txBody>
      </p:sp>
      <p:pic>
        <p:nvPicPr>
          <p:cNvPr id="144" name="Picture 143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20" y="3058535"/>
            <a:ext cx="288289" cy="239671"/>
          </a:xfrm>
          <a:prstGeom prst="rect">
            <a:avLst/>
          </a:prstGeom>
        </p:spPr>
      </p:pic>
      <p:pic>
        <p:nvPicPr>
          <p:cNvPr id="145" name="Picture 144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36" y="3062401"/>
            <a:ext cx="288289" cy="239671"/>
          </a:xfrm>
          <a:prstGeom prst="rect">
            <a:avLst/>
          </a:prstGeom>
        </p:spPr>
      </p:pic>
      <p:pic>
        <p:nvPicPr>
          <p:cNvPr id="146" name="Picture 145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52" y="3062401"/>
            <a:ext cx="288289" cy="239671"/>
          </a:xfrm>
          <a:prstGeom prst="rect">
            <a:avLst/>
          </a:prstGeom>
        </p:spPr>
      </p:pic>
      <p:pic>
        <p:nvPicPr>
          <p:cNvPr id="147" name="Picture 146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66" y="3058535"/>
            <a:ext cx="288289" cy="239671"/>
          </a:xfrm>
          <a:prstGeom prst="rect">
            <a:avLst/>
          </a:prstGeom>
        </p:spPr>
      </p:pic>
      <p:pic>
        <p:nvPicPr>
          <p:cNvPr id="148" name="Picture 147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51" y="3678519"/>
            <a:ext cx="362110" cy="45764"/>
          </a:xfrm>
          <a:prstGeom prst="rect">
            <a:avLst/>
          </a:prstGeom>
        </p:spPr>
      </p:pic>
      <p:pic>
        <p:nvPicPr>
          <p:cNvPr id="149" name="Picture 148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8" y="3679344"/>
            <a:ext cx="362110" cy="45764"/>
          </a:xfrm>
          <a:prstGeom prst="rect">
            <a:avLst/>
          </a:prstGeom>
        </p:spPr>
      </p:pic>
      <p:pic>
        <p:nvPicPr>
          <p:cNvPr id="150" name="Picture 14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63" y="3678519"/>
            <a:ext cx="362110" cy="45764"/>
          </a:xfrm>
          <a:prstGeom prst="rect">
            <a:avLst/>
          </a:prstGeom>
          <a:effectLst/>
        </p:spPr>
      </p:pic>
      <p:pic>
        <p:nvPicPr>
          <p:cNvPr id="151" name="Picture 15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18" y="3679344"/>
            <a:ext cx="362110" cy="45764"/>
          </a:xfrm>
          <a:prstGeom prst="rect">
            <a:avLst/>
          </a:prstGeom>
          <a:effectLst/>
        </p:spPr>
      </p:pic>
      <p:cxnSp>
        <p:nvCxnSpPr>
          <p:cNvPr id="152" name="Straight Connector 151"/>
          <p:cNvCxnSpPr>
            <a:endCxn id="144" idx="2"/>
          </p:cNvCxnSpPr>
          <p:nvPr/>
        </p:nvCxnSpPr>
        <p:spPr>
          <a:xfrm flipV="1">
            <a:off x="6251207" y="3298197"/>
            <a:ext cx="362659" cy="37949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3" name="Straight Connector 152"/>
          <p:cNvCxnSpPr>
            <a:endCxn id="145" idx="2"/>
          </p:cNvCxnSpPr>
          <p:nvPr/>
        </p:nvCxnSpPr>
        <p:spPr>
          <a:xfrm flipV="1">
            <a:off x="6251195" y="3302073"/>
            <a:ext cx="812174" cy="37562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4" name="Straight Connector 153"/>
          <p:cNvCxnSpPr>
            <a:endCxn id="146" idx="2"/>
          </p:cNvCxnSpPr>
          <p:nvPr/>
        </p:nvCxnSpPr>
        <p:spPr>
          <a:xfrm flipV="1">
            <a:off x="6251195" y="3302073"/>
            <a:ext cx="1261689" cy="37562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5" name="Straight Connector 154"/>
          <p:cNvCxnSpPr>
            <a:endCxn id="147" idx="2"/>
          </p:cNvCxnSpPr>
          <p:nvPr/>
        </p:nvCxnSpPr>
        <p:spPr>
          <a:xfrm flipV="1">
            <a:off x="6251205" y="3298197"/>
            <a:ext cx="1711204" cy="37949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6" name="Straight Connector 155"/>
          <p:cNvCxnSpPr>
            <a:endCxn id="144" idx="2"/>
          </p:cNvCxnSpPr>
          <p:nvPr/>
        </p:nvCxnSpPr>
        <p:spPr>
          <a:xfrm flipH="1" flipV="1">
            <a:off x="6613863" y="3298198"/>
            <a:ext cx="49397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7" name="Straight Connector 156"/>
          <p:cNvCxnSpPr>
            <a:endCxn id="145" idx="2"/>
          </p:cNvCxnSpPr>
          <p:nvPr/>
        </p:nvCxnSpPr>
        <p:spPr>
          <a:xfrm flipV="1">
            <a:off x="6663251" y="3302072"/>
            <a:ext cx="400118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8" name="Straight Connector 157"/>
          <p:cNvCxnSpPr>
            <a:endCxn id="146" idx="2"/>
          </p:cNvCxnSpPr>
          <p:nvPr/>
        </p:nvCxnSpPr>
        <p:spPr>
          <a:xfrm flipV="1">
            <a:off x="6663253" y="3302072"/>
            <a:ext cx="849633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Straight Connector 158"/>
          <p:cNvCxnSpPr>
            <a:endCxn id="147" idx="2"/>
          </p:cNvCxnSpPr>
          <p:nvPr/>
        </p:nvCxnSpPr>
        <p:spPr>
          <a:xfrm flipV="1">
            <a:off x="6663251" y="3298198"/>
            <a:ext cx="1299149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0" name="Straight Connector 159"/>
          <p:cNvCxnSpPr>
            <a:stCxn id="148" idx="0"/>
            <a:endCxn id="144" idx="2"/>
          </p:cNvCxnSpPr>
          <p:nvPr/>
        </p:nvCxnSpPr>
        <p:spPr>
          <a:xfrm flipH="1" flipV="1">
            <a:off x="6613855" y="3298198"/>
            <a:ext cx="461453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1" name="Straight Connector 160"/>
          <p:cNvCxnSpPr>
            <a:stCxn id="148" idx="0"/>
            <a:endCxn id="145" idx="2"/>
          </p:cNvCxnSpPr>
          <p:nvPr/>
        </p:nvCxnSpPr>
        <p:spPr>
          <a:xfrm flipH="1" flipV="1">
            <a:off x="7063370" y="3302072"/>
            <a:ext cx="11937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2" name="Straight Connector 161"/>
          <p:cNvCxnSpPr>
            <a:stCxn id="149" idx="0"/>
            <a:endCxn id="145" idx="2"/>
          </p:cNvCxnSpPr>
          <p:nvPr/>
        </p:nvCxnSpPr>
        <p:spPr>
          <a:xfrm flipH="1" flipV="1">
            <a:off x="7063370" y="3302064"/>
            <a:ext cx="423992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3" name="Straight Connector 162"/>
          <p:cNvCxnSpPr>
            <a:stCxn id="150" idx="0"/>
            <a:endCxn id="145" idx="2"/>
          </p:cNvCxnSpPr>
          <p:nvPr/>
        </p:nvCxnSpPr>
        <p:spPr>
          <a:xfrm flipH="1" flipV="1">
            <a:off x="7063369" y="3302072"/>
            <a:ext cx="836048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4" name="Straight Connector 163"/>
          <p:cNvCxnSpPr>
            <a:stCxn id="151" idx="0"/>
            <a:endCxn id="145" idx="2"/>
          </p:cNvCxnSpPr>
          <p:nvPr/>
        </p:nvCxnSpPr>
        <p:spPr>
          <a:xfrm flipH="1" flipV="1">
            <a:off x="7063370" y="3302064"/>
            <a:ext cx="1248105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5" name="Straight Connector 164"/>
          <p:cNvCxnSpPr>
            <a:stCxn id="149" idx="0"/>
            <a:endCxn id="144" idx="2"/>
          </p:cNvCxnSpPr>
          <p:nvPr/>
        </p:nvCxnSpPr>
        <p:spPr>
          <a:xfrm flipH="1" flipV="1">
            <a:off x="6613866" y="3298197"/>
            <a:ext cx="873509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6" name="Straight Connector 165"/>
          <p:cNvCxnSpPr>
            <a:stCxn id="148" idx="0"/>
            <a:endCxn id="146" idx="2"/>
          </p:cNvCxnSpPr>
          <p:nvPr/>
        </p:nvCxnSpPr>
        <p:spPr>
          <a:xfrm flipV="1">
            <a:off x="7075306" y="3302072"/>
            <a:ext cx="437578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7" name="Straight Connector 166"/>
          <p:cNvCxnSpPr>
            <a:stCxn id="148" idx="0"/>
            <a:endCxn id="147" idx="2"/>
          </p:cNvCxnSpPr>
          <p:nvPr/>
        </p:nvCxnSpPr>
        <p:spPr>
          <a:xfrm flipV="1">
            <a:off x="7075318" y="3298198"/>
            <a:ext cx="887093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8" name="Straight Connector 167"/>
          <p:cNvCxnSpPr>
            <a:stCxn id="150" idx="0"/>
            <a:endCxn id="144" idx="2"/>
          </p:cNvCxnSpPr>
          <p:nvPr/>
        </p:nvCxnSpPr>
        <p:spPr>
          <a:xfrm flipH="1" flipV="1">
            <a:off x="6613855" y="3298198"/>
            <a:ext cx="1285564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Straight Connector 168"/>
          <p:cNvCxnSpPr>
            <a:stCxn id="151" idx="0"/>
            <a:endCxn id="146" idx="2"/>
          </p:cNvCxnSpPr>
          <p:nvPr/>
        </p:nvCxnSpPr>
        <p:spPr>
          <a:xfrm flipH="1" flipV="1">
            <a:off x="7512886" y="3302064"/>
            <a:ext cx="798588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0" name="Straight Connector 169"/>
          <p:cNvCxnSpPr>
            <a:stCxn id="151" idx="0"/>
            <a:endCxn id="147" idx="2"/>
          </p:cNvCxnSpPr>
          <p:nvPr/>
        </p:nvCxnSpPr>
        <p:spPr>
          <a:xfrm flipH="1" flipV="1">
            <a:off x="7962409" y="3298197"/>
            <a:ext cx="349074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1" name="Straight Connector 170"/>
          <p:cNvCxnSpPr>
            <a:stCxn id="151" idx="0"/>
            <a:endCxn id="144" idx="2"/>
          </p:cNvCxnSpPr>
          <p:nvPr/>
        </p:nvCxnSpPr>
        <p:spPr>
          <a:xfrm flipH="1" flipV="1">
            <a:off x="6613855" y="3298197"/>
            <a:ext cx="1697619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2" name="Straight Connector 171"/>
          <p:cNvCxnSpPr>
            <a:stCxn id="149" idx="0"/>
            <a:endCxn id="146" idx="2"/>
          </p:cNvCxnSpPr>
          <p:nvPr/>
        </p:nvCxnSpPr>
        <p:spPr>
          <a:xfrm flipV="1">
            <a:off x="7487362" y="3302064"/>
            <a:ext cx="25522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3" name="Straight Connector 172"/>
          <p:cNvCxnSpPr>
            <a:stCxn id="149" idx="0"/>
            <a:endCxn id="147" idx="2"/>
          </p:cNvCxnSpPr>
          <p:nvPr/>
        </p:nvCxnSpPr>
        <p:spPr>
          <a:xfrm flipV="1">
            <a:off x="7487373" y="3298197"/>
            <a:ext cx="475037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4" name="Straight Connector 173"/>
          <p:cNvCxnSpPr>
            <a:stCxn id="150" idx="0"/>
            <a:endCxn id="146" idx="2"/>
          </p:cNvCxnSpPr>
          <p:nvPr/>
        </p:nvCxnSpPr>
        <p:spPr>
          <a:xfrm flipH="1" flipV="1">
            <a:off x="7512896" y="3302072"/>
            <a:ext cx="386533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5" name="Straight Connector 174"/>
          <p:cNvCxnSpPr>
            <a:stCxn id="150" idx="0"/>
            <a:endCxn id="147" idx="2"/>
          </p:cNvCxnSpPr>
          <p:nvPr/>
        </p:nvCxnSpPr>
        <p:spPr>
          <a:xfrm flipV="1">
            <a:off x="7899420" y="3298198"/>
            <a:ext cx="62981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176" name="Picture 175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96" y="3671718"/>
            <a:ext cx="362110" cy="45764"/>
          </a:xfrm>
          <a:prstGeom prst="rect">
            <a:avLst/>
          </a:prstGeom>
        </p:spPr>
      </p:pic>
      <p:pic>
        <p:nvPicPr>
          <p:cNvPr id="177" name="Picture 176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02" y="3676209"/>
            <a:ext cx="362110" cy="45764"/>
          </a:xfrm>
          <a:prstGeom prst="rect">
            <a:avLst/>
          </a:prstGeom>
        </p:spPr>
      </p:pic>
      <p:pic>
        <p:nvPicPr>
          <p:cNvPr id="178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214" y="3753273"/>
            <a:ext cx="205173" cy="16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650" y="3770475"/>
            <a:ext cx="239979" cy="23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461" y="3751326"/>
            <a:ext cx="205173" cy="16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Cloud 182"/>
          <p:cNvSpPr/>
          <p:nvPr/>
        </p:nvSpPr>
        <p:spPr>
          <a:xfrm>
            <a:off x="3163195" y="1927286"/>
            <a:ext cx="3108219" cy="1517663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4" tIns="45712" rIns="91424" bIns="45712" rtlCol="0" anchor="ctr"/>
          <a:lstStyle/>
          <a:p>
            <a:pPr algn="ctr" defTabSz="456877"/>
            <a:endParaRPr lang="en-US" sz="1400" kern="0" dirty="0">
              <a:solidFill>
                <a:srgbClr val="FFFFFF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782051" y="2900262"/>
            <a:ext cx="2579630" cy="166638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40" tIns="60920" rIns="121840" bIns="60920" rtlCol="0" anchor="ctr"/>
          <a:lstStyle/>
          <a:p>
            <a:pPr algn="ctr" defTabSz="456801"/>
            <a:endParaRPr lang="en-US" sz="1400" kern="0" dirty="0">
              <a:solidFill>
                <a:srgbClr val="000000"/>
              </a:solidFill>
              <a:latin typeface="Arial"/>
              <a:ea typeface="Apple LiGothic Medium"/>
              <a:cs typeface="Apple LiGothic Medium"/>
            </a:endParaRPr>
          </a:p>
        </p:txBody>
      </p:sp>
      <p:pic>
        <p:nvPicPr>
          <p:cNvPr id="185" name="Picture 184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04" y="3074254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186" name="Picture 185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20" y="3078121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187" name="Picture 186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36" y="3078121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188" name="Picture 187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51" y="3074254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189" name="Picture 188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37" y="3694238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190" name="Picture 18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94" y="3695065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191" name="Picture 19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49" y="3694238"/>
            <a:ext cx="362110" cy="45764"/>
          </a:xfrm>
          <a:prstGeom prst="rect">
            <a:avLst/>
          </a:prstGeom>
          <a:solidFill>
            <a:srgbClr val="E7E7E8"/>
          </a:solidFill>
          <a:effectLst/>
        </p:spPr>
      </p:pic>
      <p:pic>
        <p:nvPicPr>
          <p:cNvPr id="192" name="Picture 191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05" y="3695065"/>
            <a:ext cx="362110" cy="45764"/>
          </a:xfrm>
          <a:prstGeom prst="rect">
            <a:avLst/>
          </a:prstGeom>
          <a:solidFill>
            <a:srgbClr val="E7E7E8"/>
          </a:solidFill>
          <a:effectLst/>
        </p:spPr>
      </p:pic>
      <p:cxnSp>
        <p:nvCxnSpPr>
          <p:cNvPr id="193" name="Straight Connector 192"/>
          <p:cNvCxnSpPr>
            <a:endCxn id="185" idx="2"/>
          </p:cNvCxnSpPr>
          <p:nvPr/>
        </p:nvCxnSpPr>
        <p:spPr>
          <a:xfrm flipV="1">
            <a:off x="1050391" y="3313917"/>
            <a:ext cx="362659" cy="37949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4" name="Straight Connector 193"/>
          <p:cNvCxnSpPr>
            <a:endCxn id="186" idx="2"/>
          </p:cNvCxnSpPr>
          <p:nvPr/>
        </p:nvCxnSpPr>
        <p:spPr>
          <a:xfrm flipV="1">
            <a:off x="1050381" y="3317793"/>
            <a:ext cx="812173" cy="37562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5" name="Straight Connector 194"/>
          <p:cNvCxnSpPr>
            <a:endCxn id="187" idx="2"/>
          </p:cNvCxnSpPr>
          <p:nvPr/>
        </p:nvCxnSpPr>
        <p:spPr>
          <a:xfrm flipV="1">
            <a:off x="1050381" y="3317793"/>
            <a:ext cx="1261689" cy="37562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6" name="Straight Connector 195"/>
          <p:cNvCxnSpPr>
            <a:endCxn id="188" idx="2"/>
          </p:cNvCxnSpPr>
          <p:nvPr/>
        </p:nvCxnSpPr>
        <p:spPr>
          <a:xfrm flipV="1">
            <a:off x="1050391" y="3313917"/>
            <a:ext cx="1711204" cy="37949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7" name="Straight Connector 196"/>
          <p:cNvCxnSpPr>
            <a:endCxn id="185" idx="2"/>
          </p:cNvCxnSpPr>
          <p:nvPr/>
        </p:nvCxnSpPr>
        <p:spPr>
          <a:xfrm flipH="1" flipV="1">
            <a:off x="1413049" y="3313917"/>
            <a:ext cx="49397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8" name="Straight Connector 197"/>
          <p:cNvCxnSpPr>
            <a:endCxn id="186" idx="2"/>
          </p:cNvCxnSpPr>
          <p:nvPr/>
        </p:nvCxnSpPr>
        <p:spPr>
          <a:xfrm flipV="1">
            <a:off x="1462437" y="3317791"/>
            <a:ext cx="400118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9" name="Straight Connector 198"/>
          <p:cNvCxnSpPr>
            <a:endCxn id="187" idx="2"/>
          </p:cNvCxnSpPr>
          <p:nvPr/>
        </p:nvCxnSpPr>
        <p:spPr>
          <a:xfrm flipV="1">
            <a:off x="1462437" y="3317791"/>
            <a:ext cx="849633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0" name="Straight Connector 199"/>
          <p:cNvCxnSpPr>
            <a:endCxn id="188" idx="2"/>
          </p:cNvCxnSpPr>
          <p:nvPr/>
        </p:nvCxnSpPr>
        <p:spPr>
          <a:xfrm flipV="1">
            <a:off x="1462437" y="3313917"/>
            <a:ext cx="1299149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1" name="Straight Connector 200"/>
          <p:cNvCxnSpPr>
            <a:stCxn id="189" idx="0"/>
            <a:endCxn id="185" idx="2"/>
          </p:cNvCxnSpPr>
          <p:nvPr/>
        </p:nvCxnSpPr>
        <p:spPr>
          <a:xfrm flipH="1" flipV="1">
            <a:off x="1413041" y="3313917"/>
            <a:ext cx="461453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2" name="Straight Connector 201"/>
          <p:cNvCxnSpPr>
            <a:stCxn id="189" idx="0"/>
            <a:endCxn id="186" idx="2"/>
          </p:cNvCxnSpPr>
          <p:nvPr/>
        </p:nvCxnSpPr>
        <p:spPr>
          <a:xfrm flipH="1" flipV="1">
            <a:off x="1862555" y="3317791"/>
            <a:ext cx="11937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Straight Connector 202"/>
          <p:cNvCxnSpPr>
            <a:stCxn id="190" idx="0"/>
            <a:endCxn id="186" idx="2"/>
          </p:cNvCxnSpPr>
          <p:nvPr/>
        </p:nvCxnSpPr>
        <p:spPr>
          <a:xfrm flipH="1" flipV="1">
            <a:off x="1862555" y="3317785"/>
            <a:ext cx="423993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Straight Connector 203"/>
          <p:cNvCxnSpPr>
            <a:stCxn id="191" idx="0"/>
            <a:endCxn id="186" idx="2"/>
          </p:cNvCxnSpPr>
          <p:nvPr/>
        </p:nvCxnSpPr>
        <p:spPr>
          <a:xfrm flipH="1" flipV="1">
            <a:off x="1862554" y="3317791"/>
            <a:ext cx="836049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Straight Connector 204"/>
          <p:cNvCxnSpPr>
            <a:stCxn id="192" idx="0"/>
            <a:endCxn id="186" idx="2"/>
          </p:cNvCxnSpPr>
          <p:nvPr/>
        </p:nvCxnSpPr>
        <p:spPr>
          <a:xfrm flipH="1" flipV="1">
            <a:off x="1862554" y="3317785"/>
            <a:ext cx="1248104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Straight Connector 205"/>
          <p:cNvCxnSpPr>
            <a:stCxn id="190" idx="0"/>
            <a:endCxn id="185" idx="2"/>
          </p:cNvCxnSpPr>
          <p:nvPr/>
        </p:nvCxnSpPr>
        <p:spPr>
          <a:xfrm flipH="1" flipV="1">
            <a:off x="1413050" y="3313916"/>
            <a:ext cx="873508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7" name="Straight Connector 206"/>
          <p:cNvCxnSpPr>
            <a:stCxn id="189" idx="0"/>
            <a:endCxn id="187" idx="2"/>
          </p:cNvCxnSpPr>
          <p:nvPr/>
        </p:nvCxnSpPr>
        <p:spPr>
          <a:xfrm flipV="1">
            <a:off x="1874492" y="3317791"/>
            <a:ext cx="437577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8" name="Straight Connector 207"/>
          <p:cNvCxnSpPr>
            <a:stCxn id="189" idx="0"/>
            <a:endCxn id="188" idx="2"/>
          </p:cNvCxnSpPr>
          <p:nvPr/>
        </p:nvCxnSpPr>
        <p:spPr>
          <a:xfrm flipV="1">
            <a:off x="1874502" y="3313917"/>
            <a:ext cx="887093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9" name="Straight Connector 208"/>
          <p:cNvCxnSpPr>
            <a:stCxn id="191" idx="0"/>
            <a:endCxn id="185" idx="2"/>
          </p:cNvCxnSpPr>
          <p:nvPr/>
        </p:nvCxnSpPr>
        <p:spPr>
          <a:xfrm flipH="1" flipV="1">
            <a:off x="1413041" y="3313917"/>
            <a:ext cx="1285564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0" name="Straight Connector 209"/>
          <p:cNvCxnSpPr>
            <a:stCxn id="192" idx="0"/>
            <a:endCxn id="187" idx="2"/>
          </p:cNvCxnSpPr>
          <p:nvPr/>
        </p:nvCxnSpPr>
        <p:spPr>
          <a:xfrm flipH="1" flipV="1">
            <a:off x="2312071" y="3317785"/>
            <a:ext cx="798589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1" name="Straight Connector 210"/>
          <p:cNvCxnSpPr>
            <a:stCxn id="192" idx="0"/>
            <a:endCxn id="188" idx="2"/>
          </p:cNvCxnSpPr>
          <p:nvPr/>
        </p:nvCxnSpPr>
        <p:spPr>
          <a:xfrm flipH="1" flipV="1">
            <a:off x="2761595" y="3313916"/>
            <a:ext cx="349074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2" name="Straight Connector 211"/>
          <p:cNvCxnSpPr>
            <a:stCxn id="192" idx="0"/>
            <a:endCxn id="185" idx="2"/>
          </p:cNvCxnSpPr>
          <p:nvPr/>
        </p:nvCxnSpPr>
        <p:spPr>
          <a:xfrm flipH="1" flipV="1">
            <a:off x="1413040" y="3313916"/>
            <a:ext cx="1697619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3" name="Straight Connector 212"/>
          <p:cNvCxnSpPr>
            <a:stCxn id="190" idx="0"/>
            <a:endCxn id="187" idx="2"/>
          </p:cNvCxnSpPr>
          <p:nvPr/>
        </p:nvCxnSpPr>
        <p:spPr>
          <a:xfrm flipV="1">
            <a:off x="2286548" y="3317785"/>
            <a:ext cx="25522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4" name="Straight Connector 213"/>
          <p:cNvCxnSpPr>
            <a:stCxn id="190" idx="0"/>
            <a:endCxn id="188" idx="2"/>
          </p:cNvCxnSpPr>
          <p:nvPr/>
        </p:nvCxnSpPr>
        <p:spPr>
          <a:xfrm flipV="1">
            <a:off x="2286558" y="3313916"/>
            <a:ext cx="475037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5" name="Straight Connector 214"/>
          <p:cNvCxnSpPr>
            <a:stCxn id="191" idx="0"/>
            <a:endCxn id="187" idx="2"/>
          </p:cNvCxnSpPr>
          <p:nvPr/>
        </p:nvCxnSpPr>
        <p:spPr>
          <a:xfrm flipH="1" flipV="1">
            <a:off x="2312079" y="3317791"/>
            <a:ext cx="386533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6" name="Straight Connector 215"/>
          <p:cNvCxnSpPr>
            <a:stCxn id="191" idx="0"/>
            <a:endCxn id="188" idx="2"/>
          </p:cNvCxnSpPr>
          <p:nvPr/>
        </p:nvCxnSpPr>
        <p:spPr>
          <a:xfrm flipV="1">
            <a:off x="2698604" y="3313917"/>
            <a:ext cx="62981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17" name="Picture 216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82" y="3687439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218" name="Picture 217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8" y="3691928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220" name="Picture 130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866" y="3776374"/>
            <a:ext cx="239979" cy="233366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</p:pic>
      <p:cxnSp>
        <p:nvCxnSpPr>
          <p:cNvPr id="224" name="Straight Connector 223"/>
          <p:cNvCxnSpPr>
            <a:stCxn id="235" idx="2"/>
            <a:endCxn id="188" idx="0"/>
          </p:cNvCxnSpPr>
          <p:nvPr/>
        </p:nvCxnSpPr>
        <p:spPr>
          <a:xfrm flipH="1">
            <a:off x="2761596" y="2784281"/>
            <a:ext cx="296701" cy="28997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5" name="Straight Connector 224"/>
          <p:cNvCxnSpPr>
            <a:stCxn id="247" idx="2"/>
            <a:endCxn id="147" idx="0"/>
          </p:cNvCxnSpPr>
          <p:nvPr/>
        </p:nvCxnSpPr>
        <p:spPr>
          <a:xfrm>
            <a:off x="6155712" y="2588663"/>
            <a:ext cx="1806699" cy="4698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28" name="TextBox 227"/>
          <p:cNvSpPr txBox="1"/>
          <p:nvPr/>
        </p:nvSpPr>
        <p:spPr>
          <a:xfrm>
            <a:off x="3737124" y="2635874"/>
            <a:ext cx="1906673" cy="265404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 algn="ctr" defTabSz="456801"/>
            <a:r>
              <a:rPr lang="en-US" sz="1100" b="1" kern="0" dirty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IPN</a:t>
            </a:r>
          </a:p>
        </p:txBody>
      </p:sp>
      <p:sp>
        <p:nvSpPr>
          <p:cNvPr id="229" name="Freeform 20"/>
          <p:cNvSpPr>
            <a:spLocks noEditPoints="1"/>
          </p:cNvSpPr>
          <p:nvPr/>
        </p:nvSpPr>
        <p:spPr bwMode="auto">
          <a:xfrm>
            <a:off x="6098448" y="944227"/>
            <a:ext cx="232811" cy="277387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7" y="74"/>
              </a:cxn>
              <a:cxn ang="0">
                <a:pos x="272" y="381"/>
              </a:cxn>
              <a:cxn ang="0">
                <a:pos x="207" y="406"/>
              </a:cxn>
              <a:cxn ang="0">
                <a:pos x="362" y="381"/>
              </a:cxn>
              <a:cxn ang="0">
                <a:pos x="324" y="238"/>
              </a:cxn>
              <a:cxn ang="0">
                <a:pos x="362" y="218"/>
              </a:cxn>
              <a:cxn ang="0">
                <a:pos x="166" y="194"/>
              </a:cxn>
              <a:cxn ang="0">
                <a:pos x="147" y="218"/>
              </a:cxn>
              <a:cxn ang="0">
                <a:pos x="272" y="218"/>
              </a:cxn>
              <a:cxn ang="0">
                <a:pos x="272" y="381"/>
              </a:cxn>
              <a:cxn ang="0">
                <a:pos x="0" y="297"/>
              </a:cxn>
              <a:cxn ang="0">
                <a:pos x="47" y="309"/>
              </a:cxn>
              <a:cxn ang="0">
                <a:pos x="53" y="342"/>
              </a:cxn>
              <a:cxn ang="0">
                <a:pos x="8" y="377"/>
              </a:cxn>
              <a:cxn ang="0">
                <a:pos x="12" y="387"/>
              </a:cxn>
              <a:cxn ang="0">
                <a:pos x="7" y="398"/>
              </a:cxn>
              <a:cxn ang="0">
                <a:pos x="24" y="398"/>
              </a:cxn>
              <a:cxn ang="0">
                <a:pos x="18" y="387"/>
              </a:cxn>
              <a:cxn ang="0">
                <a:pos x="53" y="386"/>
              </a:cxn>
              <a:cxn ang="0">
                <a:pos x="54" y="400"/>
              </a:cxn>
              <a:cxn ang="0">
                <a:pos x="57" y="408"/>
              </a:cxn>
              <a:cxn ang="0">
                <a:pos x="65" y="400"/>
              </a:cxn>
              <a:cxn ang="0">
                <a:pos x="68" y="386"/>
              </a:cxn>
              <a:cxn ang="0">
                <a:pos x="69" y="383"/>
              </a:cxn>
              <a:cxn ang="0">
                <a:pos x="103" y="390"/>
              </a:cxn>
              <a:cxn ang="0">
                <a:pos x="106" y="407"/>
              </a:cxn>
              <a:cxn ang="0">
                <a:pos x="109" y="390"/>
              </a:cxn>
              <a:cxn ang="0">
                <a:pos x="114" y="388"/>
              </a:cxn>
              <a:cxn ang="0">
                <a:pos x="69" y="365"/>
              </a:cxn>
              <a:cxn ang="0">
                <a:pos x="75" y="342"/>
              </a:cxn>
              <a:cxn ang="0">
                <a:pos x="117" y="309"/>
              </a:cxn>
              <a:cxn ang="0">
                <a:pos x="129" y="294"/>
              </a:cxn>
              <a:cxn ang="0">
                <a:pos x="153" y="285"/>
              </a:cxn>
              <a:cxn ang="0">
                <a:pos x="154" y="401"/>
              </a:cxn>
              <a:cxn ang="0">
                <a:pos x="205" y="265"/>
              </a:cxn>
              <a:cxn ang="0">
                <a:pos x="205" y="264"/>
              </a:cxn>
              <a:cxn ang="0">
                <a:pos x="205" y="264"/>
              </a:cxn>
              <a:cxn ang="0">
                <a:pos x="181" y="235"/>
              </a:cxn>
              <a:cxn ang="0">
                <a:pos x="119" y="194"/>
              </a:cxn>
              <a:cxn ang="0">
                <a:pos x="206" y="194"/>
              </a:cxn>
              <a:cxn ang="0">
                <a:pos x="311" y="188"/>
              </a:cxn>
              <a:cxn ang="0">
                <a:pos x="315" y="176"/>
              </a:cxn>
              <a:cxn ang="0">
                <a:pos x="367" y="68"/>
              </a:cxn>
              <a:cxn ang="0">
                <a:pos x="312" y="171"/>
              </a:cxn>
              <a:cxn ang="0">
                <a:pos x="307" y="174"/>
              </a:cxn>
              <a:cxn ang="0">
                <a:pos x="206" y="154"/>
              </a:cxn>
              <a:cxn ang="0">
                <a:pos x="132" y="132"/>
              </a:cxn>
              <a:cxn ang="0">
                <a:pos x="92" y="86"/>
              </a:cxn>
              <a:cxn ang="0">
                <a:pos x="38" y="168"/>
              </a:cxn>
              <a:cxn ang="0">
                <a:pos x="35" y="168"/>
              </a:cxn>
              <a:cxn ang="0">
                <a:pos x="23" y="133"/>
              </a:cxn>
              <a:cxn ang="0">
                <a:pos x="2" y="145"/>
              </a:cxn>
              <a:cxn ang="0">
                <a:pos x="2" y="230"/>
              </a:cxn>
              <a:cxn ang="0">
                <a:pos x="12" y="282"/>
              </a:cxn>
              <a:cxn ang="0">
                <a:pos x="0" y="294"/>
              </a:cxn>
              <a:cxn ang="0">
                <a:pos x="35" y="282"/>
              </a:cxn>
              <a:cxn ang="0">
                <a:pos x="24" y="272"/>
              </a:cxn>
            </a:cxnLst>
            <a:rect l="0" t="0" r="r" b="b"/>
            <a:pathLst>
              <a:path w="367" h="408">
                <a:moveTo>
                  <a:pt x="154" y="37"/>
                </a:moveTo>
                <a:cubicBezTo>
                  <a:pt x="154" y="16"/>
                  <a:pt x="137" y="0"/>
                  <a:pt x="117" y="0"/>
                </a:cubicBezTo>
                <a:cubicBezTo>
                  <a:pt x="97" y="0"/>
                  <a:pt x="80" y="16"/>
                  <a:pt x="80" y="37"/>
                </a:cubicBezTo>
                <a:cubicBezTo>
                  <a:pt x="80" y="57"/>
                  <a:pt x="97" y="74"/>
                  <a:pt x="117" y="74"/>
                </a:cubicBezTo>
                <a:cubicBezTo>
                  <a:pt x="137" y="74"/>
                  <a:pt x="154" y="57"/>
                  <a:pt x="154" y="37"/>
                </a:cubicBezTo>
                <a:close/>
                <a:moveTo>
                  <a:pt x="272" y="381"/>
                </a:moveTo>
                <a:cubicBezTo>
                  <a:pt x="207" y="381"/>
                  <a:pt x="207" y="381"/>
                  <a:pt x="207" y="381"/>
                </a:cubicBezTo>
                <a:cubicBezTo>
                  <a:pt x="207" y="406"/>
                  <a:pt x="207" y="406"/>
                  <a:pt x="207" y="406"/>
                </a:cubicBezTo>
                <a:cubicBezTo>
                  <a:pt x="362" y="406"/>
                  <a:pt x="362" y="406"/>
                  <a:pt x="362" y="406"/>
                </a:cubicBezTo>
                <a:cubicBezTo>
                  <a:pt x="362" y="381"/>
                  <a:pt x="362" y="381"/>
                  <a:pt x="362" y="381"/>
                </a:cubicBezTo>
                <a:cubicBezTo>
                  <a:pt x="324" y="381"/>
                  <a:pt x="324" y="381"/>
                  <a:pt x="324" y="381"/>
                </a:cubicBezTo>
                <a:cubicBezTo>
                  <a:pt x="324" y="238"/>
                  <a:pt x="324" y="238"/>
                  <a:pt x="324" y="238"/>
                </a:cubicBezTo>
                <a:cubicBezTo>
                  <a:pt x="324" y="218"/>
                  <a:pt x="324" y="218"/>
                  <a:pt x="324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194"/>
                  <a:pt x="362" y="194"/>
                  <a:pt x="362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33"/>
                  <a:pt x="272" y="233"/>
                  <a:pt x="272" y="233"/>
                </a:cubicBezTo>
                <a:lnTo>
                  <a:pt x="272" y="381"/>
                </a:lnTo>
                <a:close/>
                <a:moveTo>
                  <a:pt x="0" y="294"/>
                </a:moveTo>
                <a:cubicBezTo>
                  <a:pt x="0" y="297"/>
                  <a:pt x="0" y="297"/>
                  <a:pt x="0" y="297"/>
                </a:cubicBezTo>
                <a:cubicBezTo>
                  <a:pt x="0" y="303"/>
                  <a:pt x="6" y="309"/>
                  <a:pt x="12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53" y="342"/>
                  <a:pt x="53" y="342"/>
                  <a:pt x="53" y="342"/>
                </a:cubicBezTo>
                <a:cubicBezTo>
                  <a:pt x="53" y="365"/>
                  <a:pt x="53" y="365"/>
                  <a:pt x="53" y="365"/>
                </a:cubicBezTo>
                <a:cubicBezTo>
                  <a:pt x="8" y="377"/>
                  <a:pt x="8" y="377"/>
                  <a:pt x="8" y="377"/>
                </a:cubicBezTo>
                <a:cubicBezTo>
                  <a:pt x="8" y="388"/>
                  <a:pt x="8" y="388"/>
                  <a:pt x="8" y="388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9" y="391"/>
                  <a:pt x="7" y="394"/>
                  <a:pt x="7" y="398"/>
                </a:cubicBezTo>
                <a:cubicBezTo>
                  <a:pt x="7" y="403"/>
                  <a:pt x="11" y="407"/>
                  <a:pt x="15" y="407"/>
                </a:cubicBezTo>
                <a:cubicBezTo>
                  <a:pt x="20" y="407"/>
                  <a:pt x="24" y="403"/>
                  <a:pt x="24" y="398"/>
                </a:cubicBezTo>
                <a:cubicBezTo>
                  <a:pt x="24" y="394"/>
                  <a:pt x="22" y="391"/>
                  <a:pt x="18" y="390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3" y="383"/>
                  <a:pt x="53" y="383"/>
                  <a:pt x="53" y="383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400"/>
                  <a:pt x="54" y="400"/>
                  <a:pt x="54" y="400"/>
                </a:cubicBezTo>
                <a:cubicBezTo>
                  <a:pt x="57" y="400"/>
                  <a:pt x="57" y="400"/>
                  <a:pt x="57" y="400"/>
                </a:cubicBezTo>
                <a:cubicBezTo>
                  <a:pt x="57" y="408"/>
                  <a:pt x="57" y="408"/>
                  <a:pt x="57" y="408"/>
                </a:cubicBezTo>
                <a:cubicBezTo>
                  <a:pt x="65" y="408"/>
                  <a:pt x="65" y="408"/>
                  <a:pt x="65" y="408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8" y="400"/>
                  <a:pt x="68" y="400"/>
                  <a:pt x="68" y="40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69" y="386"/>
                  <a:pt x="69" y="386"/>
                  <a:pt x="69" y="386"/>
                </a:cubicBezTo>
                <a:cubicBezTo>
                  <a:pt x="69" y="383"/>
                  <a:pt x="69" y="383"/>
                  <a:pt x="69" y="383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0" y="391"/>
                  <a:pt x="97" y="394"/>
                  <a:pt x="97" y="398"/>
                </a:cubicBezTo>
                <a:cubicBezTo>
                  <a:pt x="97" y="403"/>
                  <a:pt x="101" y="407"/>
                  <a:pt x="106" y="407"/>
                </a:cubicBezTo>
                <a:cubicBezTo>
                  <a:pt x="111" y="407"/>
                  <a:pt x="115" y="403"/>
                  <a:pt x="115" y="398"/>
                </a:cubicBezTo>
                <a:cubicBezTo>
                  <a:pt x="115" y="394"/>
                  <a:pt x="112" y="391"/>
                  <a:pt x="109" y="390"/>
                </a:cubicBezTo>
                <a:cubicBezTo>
                  <a:pt x="109" y="387"/>
                  <a:pt x="109" y="387"/>
                  <a:pt x="109" y="387"/>
                </a:cubicBezTo>
                <a:cubicBezTo>
                  <a:pt x="114" y="388"/>
                  <a:pt x="114" y="388"/>
                  <a:pt x="114" y="388"/>
                </a:cubicBezTo>
                <a:cubicBezTo>
                  <a:pt x="114" y="377"/>
                  <a:pt x="114" y="377"/>
                  <a:pt x="114" y="377"/>
                </a:cubicBezTo>
                <a:cubicBezTo>
                  <a:pt x="69" y="365"/>
                  <a:pt x="69" y="365"/>
                  <a:pt x="69" y="365"/>
                </a:cubicBezTo>
                <a:cubicBezTo>
                  <a:pt x="69" y="342"/>
                  <a:pt x="69" y="342"/>
                  <a:pt x="69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24" y="309"/>
                  <a:pt x="129" y="303"/>
                  <a:pt x="129" y="297"/>
                </a:cubicBezTo>
                <a:cubicBezTo>
                  <a:pt x="129" y="294"/>
                  <a:pt x="129" y="294"/>
                  <a:pt x="129" y="294"/>
                </a:cubicBezTo>
                <a:cubicBezTo>
                  <a:pt x="129" y="290"/>
                  <a:pt x="127" y="287"/>
                  <a:pt x="124" y="285"/>
                </a:cubicBezTo>
                <a:cubicBezTo>
                  <a:pt x="153" y="285"/>
                  <a:pt x="153" y="285"/>
                  <a:pt x="153" y="285"/>
                </a:cubicBezTo>
                <a:cubicBezTo>
                  <a:pt x="135" y="374"/>
                  <a:pt x="135" y="374"/>
                  <a:pt x="135" y="374"/>
                </a:cubicBezTo>
                <a:cubicBezTo>
                  <a:pt x="133" y="386"/>
                  <a:pt x="141" y="398"/>
                  <a:pt x="154" y="401"/>
                </a:cubicBezTo>
                <a:cubicBezTo>
                  <a:pt x="167" y="403"/>
                  <a:pt x="179" y="395"/>
                  <a:pt x="181" y="384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05" y="265"/>
                  <a:pt x="205" y="265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2"/>
                  <a:pt x="205" y="260"/>
                  <a:pt x="205" y="258"/>
                </a:cubicBezTo>
                <a:cubicBezTo>
                  <a:pt x="204" y="245"/>
                  <a:pt x="194" y="235"/>
                  <a:pt x="181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213" y="194"/>
                  <a:pt x="217" y="190"/>
                  <a:pt x="21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3" y="178"/>
                  <a:pt x="314" y="177"/>
                  <a:pt x="315" y="176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12" y="171"/>
                  <a:pt x="312" y="171"/>
                  <a:pt x="312" y="171"/>
                </a:cubicBezTo>
                <a:cubicBezTo>
                  <a:pt x="312" y="171"/>
                  <a:pt x="311" y="170"/>
                  <a:pt x="311" y="170"/>
                </a:cubicBezTo>
                <a:cubicBezTo>
                  <a:pt x="309" y="170"/>
                  <a:pt x="307" y="172"/>
                  <a:pt x="307" y="174"/>
                </a:cubicBezTo>
                <a:cubicBezTo>
                  <a:pt x="307" y="174"/>
                  <a:pt x="225" y="174"/>
                  <a:pt x="225" y="174"/>
                </a:cubicBezTo>
                <a:cubicBezTo>
                  <a:pt x="225" y="163"/>
                  <a:pt x="217" y="154"/>
                  <a:pt x="206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12"/>
                  <a:pt x="124" y="93"/>
                  <a:pt x="104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73" y="82"/>
                  <a:pt x="53" y="95"/>
                  <a:pt x="49" y="114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38"/>
                  <a:pt x="29" y="133"/>
                  <a:pt x="23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7" y="133"/>
                  <a:pt x="2" y="138"/>
                  <a:pt x="2" y="145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7"/>
                  <a:pt x="6" y="242"/>
                  <a:pt x="12" y="24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6" y="282"/>
                  <a:pt x="0" y="288"/>
                  <a:pt x="0" y="294"/>
                </a:cubicBezTo>
                <a:close/>
                <a:moveTo>
                  <a:pt x="24" y="272"/>
                </a:moveTo>
                <a:cubicBezTo>
                  <a:pt x="27" y="276"/>
                  <a:pt x="30" y="280"/>
                  <a:pt x="35" y="282"/>
                </a:cubicBezTo>
                <a:cubicBezTo>
                  <a:pt x="24" y="282"/>
                  <a:pt x="24" y="282"/>
                  <a:pt x="24" y="282"/>
                </a:cubicBezTo>
                <a:lnTo>
                  <a:pt x="24" y="272"/>
                </a:lnTo>
                <a:close/>
              </a:path>
            </a:pathLst>
          </a:custGeom>
          <a:solidFill>
            <a:srgbClr val="000000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51365" tIns="25687" rIns="51365" bIns="25687" anchor="ctr"/>
          <a:lstStyle/>
          <a:p>
            <a:pPr defTabSz="514032">
              <a:defRPr/>
            </a:pPr>
            <a:endParaRPr lang="en-US" sz="1200" kern="0" baseline="-25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Arial" pitchFamily="34" charset="0"/>
            </a:endParaRPr>
          </a:p>
        </p:txBody>
      </p:sp>
      <p:pic>
        <p:nvPicPr>
          <p:cNvPr id="234" name="Picture 233" descr="ToR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40" y="2528947"/>
            <a:ext cx="400277" cy="63949"/>
          </a:xfrm>
          <a:prstGeom prst="rect">
            <a:avLst/>
          </a:prstGeom>
        </p:spPr>
      </p:pic>
      <p:pic>
        <p:nvPicPr>
          <p:cNvPr id="235" name="Picture 234" descr="ToR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58" y="2720332"/>
            <a:ext cx="400277" cy="63949"/>
          </a:xfrm>
          <a:prstGeom prst="rect">
            <a:avLst/>
          </a:prstGeom>
        </p:spPr>
      </p:pic>
      <p:cxnSp>
        <p:nvCxnSpPr>
          <p:cNvPr id="236" name="Straight Connector 235"/>
          <p:cNvCxnSpPr>
            <a:stCxn id="234" idx="2"/>
            <a:endCxn id="188" idx="0"/>
          </p:cNvCxnSpPr>
          <p:nvPr/>
        </p:nvCxnSpPr>
        <p:spPr>
          <a:xfrm flipH="1">
            <a:off x="2761596" y="2592896"/>
            <a:ext cx="278383" cy="48135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7" name="Straight Connector 236"/>
          <p:cNvCxnSpPr>
            <a:stCxn id="235" idx="2"/>
          </p:cNvCxnSpPr>
          <p:nvPr/>
        </p:nvCxnSpPr>
        <p:spPr>
          <a:xfrm flipH="1">
            <a:off x="2322424" y="2784281"/>
            <a:ext cx="735873" cy="27789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8" name="Straight Connector 237"/>
          <p:cNvCxnSpPr>
            <a:stCxn id="234" idx="2"/>
            <a:endCxn id="186" idx="0"/>
          </p:cNvCxnSpPr>
          <p:nvPr/>
        </p:nvCxnSpPr>
        <p:spPr>
          <a:xfrm flipH="1">
            <a:off x="1862565" y="2592896"/>
            <a:ext cx="1177414" cy="485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9" name="Straight Connector 238"/>
          <p:cNvCxnSpPr>
            <a:stCxn id="234" idx="2"/>
            <a:endCxn id="185" idx="0"/>
          </p:cNvCxnSpPr>
          <p:nvPr/>
        </p:nvCxnSpPr>
        <p:spPr>
          <a:xfrm flipH="1">
            <a:off x="1413049" y="2592896"/>
            <a:ext cx="1626930" cy="48135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0" name="Straight Connector 239"/>
          <p:cNvCxnSpPr>
            <a:stCxn id="235" idx="2"/>
            <a:endCxn id="185" idx="0"/>
          </p:cNvCxnSpPr>
          <p:nvPr/>
        </p:nvCxnSpPr>
        <p:spPr>
          <a:xfrm flipH="1">
            <a:off x="1413049" y="2784281"/>
            <a:ext cx="1645248" cy="28997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1" name="Straight Connector 240"/>
          <p:cNvCxnSpPr>
            <a:endCxn id="186" idx="0"/>
          </p:cNvCxnSpPr>
          <p:nvPr/>
        </p:nvCxnSpPr>
        <p:spPr>
          <a:xfrm flipH="1">
            <a:off x="1862565" y="2792496"/>
            <a:ext cx="1190510" cy="2856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2" name="Straight Connector 241"/>
          <p:cNvCxnSpPr>
            <a:stCxn id="234" idx="2"/>
            <a:endCxn id="187" idx="0"/>
          </p:cNvCxnSpPr>
          <p:nvPr/>
        </p:nvCxnSpPr>
        <p:spPr>
          <a:xfrm flipH="1">
            <a:off x="2312081" y="2592896"/>
            <a:ext cx="727898" cy="485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3" name="Straight Connector 242"/>
          <p:cNvCxnSpPr>
            <a:endCxn id="234" idx="0"/>
          </p:cNvCxnSpPr>
          <p:nvPr/>
        </p:nvCxnSpPr>
        <p:spPr>
          <a:xfrm flipH="1">
            <a:off x="3039979" y="2439448"/>
            <a:ext cx="412759" cy="8949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4" name="Straight Connector 243"/>
          <p:cNvCxnSpPr>
            <a:endCxn id="235" idx="0"/>
          </p:cNvCxnSpPr>
          <p:nvPr/>
        </p:nvCxnSpPr>
        <p:spPr>
          <a:xfrm flipH="1">
            <a:off x="3058297" y="2358896"/>
            <a:ext cx="631124" cy="36143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5" name="Straight Connector 244"/>
          <p:cNvCxnSpPr>
            <a:endCxn id="235" idx="0"/>
          </p:cNvCxnSpPr>
          <p:nvPr/>
        </p:nvCxnSpPr>
        <p:spPr>
          <a:xfrm flipH="1">
            <a:off x="3058297" y="2439448"/>
            <a:ext cx="394441" cy="2808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6" name="Straight Connector 245"/>
          <p:cNvCxnSpPr>
            <a:endCxn id="234" idx="2"/>
          </p:cNvCxnSpPr>
          <p:nvPr/>
        </p:nvCxnSpPr>
        <p:spPr>
          <a:xfrm flipH="1">
            <a:off x="3039979" y="2358896"/>
            <a:ext cx="649442" cy="234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47" name="Picture 246" descr="ToR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73" y="2524714"/>
            <a:ext cx="400277" cy="63949"/>
          </a:xfrm>
          <a:prstGeom prst="rect">
            <a:avLst/>
          </a:prstGeom>
        </p:spPr>
      </p:pic>
      <p:pic>
        <p:nvPicPr>
          <p:cNvPr id="248" name="Picture 247" descr="ToR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91" y="2716099"/>
            <a:ext cx="400277" cy="63949"/>
          </a:xfrm>
          <a:prstGeom prst="rect">
            <a:avLst/>
          </a:prstGeom>
        </p:spPr>
      </p:pic>
      <p:cxnSp>
        <p:nvCxnSpPr>
          <p:cNvPr id="249" name="Straight Connector 248"/>
          <p:cNvCxnSpPr>
            <a:stCxn id="248" idx="2"/>
            <a:endCxn id="147" idx="0"/>
          </p:cNvCxnSpPr>
          <p:nvPr/>
        </p:nvCxnSpPr>
        <p:spPr>
          <a:xfrm>
            <a:off x="6174030" y="2780048"/>
            <a:ext cx="1788381" cy="2784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0" name="Straight Connector 249"/>
          <p:cNvCxnSpPr>
            <a:endCxn id="146" idx="0"/>
          </p:cNvCxnSpPr>
          <p:nvPr/>
        </p:nvCxnSpPr>
        <p:spPr>
          <a:xfrm>
            <a:off x="6155267" y="2590800"/>
            <a:ext cx="1357630" cy="47160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1" name="Straight Connector 250"/>
          <p:cNvCxnSpPr>
            <a:stCxn id="247" idx="2"/>
            <a:endCxn id="145" idx="0"/>
          </p:cNvCxnSpPr>
          <p:nvPr/>
        </p:nvCxnSpPr>
        <p:spPr>
          <a:xfrm>
            <a:off x="6155712" y="2588663"/>
            <a:ext cx="907669" cy="47373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2" name="Straight Connector 251"/>
          <p:cNvCxnSpPr>
            <a:stCxn id="247" idx="2"/>
            <a:endCxn id="144" idx="0"/>
          </p:cNvCxnSpPr>
          <p:nvPr/>
        </p:nvCxnSpPr>
        <p:spPr>
          <a:xfrm>
            <a:off x="6155712" y="2588663"/>
            <a:ext cx="458153" cy="4698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3" name="Straight Connector 252"/>
          <p:cNvCxnSpPr>
            <a:stCxn id="248" idx="2"/>
            <a:endCxn id="145" idx="0"/>
          </p:cNvCxnSpPr>
          <p:nvPr/>
        </p:nvCxnSpPr>
        <p:spPr>
          <a:xfrm>
            <a:off x="6174030" y="2780048"/>
            <a:ext cx="889351" cy="28235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4" name="Straight Connector 253"/>
          <p:cNvCxnSpPr>
            <a:stCxn id="248" idx="2"/>
            <a:endCxn id="144" idx="0"/>
          </p:cNvCxnSpPr>
          <p:nvPr/>
        </p:nvCxnSpPr>
        <p:spPr>
          <a:xfrm>
            <a:off x="6174030" y="2780048"/>
            <a:ext cx="439835" cy="2784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5" name="Straight Connector 254"/>
          <p:cNvCxnSpPr>
            <a:stCxn id="248" idx="2"/>
            <a:endCxn id="146" idx="0"/>
          </p:cNvCxnSpPr>
          <p:nvPr/>
        </p:nvCxnSpPr>
        <p:spPr>
          <a:xfrm>
            <a:off x="6174030" y="2780048"/>
            <a:ext cx="1338867" cy="28235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8" name="Straight Connector 257"/>
          <p:cNvCxnSpPr>
            <a:endCxn id="248" idx="0"/>
          </p:cNvCxnSpPr>
          <p:nvPr/>
        </p:nvCxnSpPr>
        <p:spPr>
          <a:xfrm>
            <a:off x="5793771" y="2384414"/>
            <a:ext cx="380259" cy="33168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9" name="Straight Connector 258"/>
          <p:cNvCxnSpPr>
            <a:endCxn id="247" idx="0"/>
          </p:cNvCxnSpPr>
          <p:nvPr/>
        </p:nvCxnSpPr>
        <p:spPr>
          <a:xfrm>
            <a:off x="5793771" y="2384414"/>
            <a:ext cx="361941" cy="1403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0" name="Straight Connector 259"/>
          <p:cNvCxnSpPr>
            <a:endCxn id="248" idx="0"/>
          </p:cNvCxnSpPr>
          <p:nvPr/>
        </p:nvCxnSpPr>
        <p:spPr>
          <a:xfrm>
            <a:off x="6060085" y="2363124"/>
            <a:ext cx="113945" cy="35297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1" name="Straight Connector 260"/>
          <p:cNvCxnSpPr>
            <a:endCxn id="247" idx="0"/>
          </p:cNvCxnSpPr>
          <p:nvPr/>
        </p:nvCxnSpPr>
        <p:spPr>
          <a:xfrm>
            <a:off x="6060085" y="2363124"/>
            <a:ext cx="95627" cy="16159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262" name="Group 261"/>
          <p:cNvGrpSpPr/>
          <p:nvPr/>
        </p:nvGrpSpPr>
        <p:grpSpPr>
          <a:xfrm>
            <a:off x="1013180" y="2236738"/>
            <a:ext cx="2222557" cy="710138"/>
            <a:chOff x="1013180" y="2236738"/>
            <a:chExt cx="2222557" cy="710138"/>
          </a:xfrm>
        </p:grpSpPr>
        <p:sp>
          <p:nvSpPr>
            <p:cNvPr id="263" name="TextBox 262"/>
            <p:cNvSpPr txBox="1"/>
            <p:nvPr/>
          </p:nvSpPr>
          <p:spPr>
            <a:xfrm>
              <a:off x="1013180" y="2236738"/>
              <a:ext cx="1901090" cy="242369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pPr algn="ctr" defTabSz="456972">
                <a:defRPr/>
              </a:pPr>
              <a:r>
                <a:rPr lang="en-US" sz="1100" b="1" kern="0" dirty="0">
                  <a:solidFill>
                    <a:srgbClr val="CC6633"/>
                  </a:solidFill>
                  <a:latin typeface="Arial Narrow"/>
                  <a:ea typeface="Apple LiGothic Medium"/>
                  <a:cs typeface="Arial Narrow"/>
                </a:rPr>
                <a:t>MP-BGP EVPN Control Plane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flipH="1">
              <a:off x="1509690" y="2314031"/>
              <a:ext cx="1726047" cy="632845"/>
            </a:xfrm>
            <a:prstGeom prst="straightConnector1">
              <a:avLst/>
            </a:prstGeom>
            <a:noFill/>
            <a:ln w="25400" cap="flat" cmpd="sng" algn="ctr">
              <a:solidFill>
                <a:srgbClr val="CC6633"/>
              </a:solidFill>
              <a:prstDash val="dash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5" name="Group 264"/>
          <p:cNvGrpSpPr/>
          <p:nvPr/>
        </p:nvGrpSpPr>
        <p:grpSpPr>
          <a:xfrm>
            <a:off x="6201828" y="2345643"/>
            <a:ext cx="2249040" cy="620841"/>
            <a:chOff x="6201828" y="2345643"/>
            <a:chExt cx="2249040" cy="620841"/>
          </a:xfrm>
        </p:grpSpPr>
        <p:cxnSp>
          <p:nvCxnSpPr>
            <p:cNvPr id="266" name="Straight Arrow Connector 265"/>
            <p:cNvCxnSpPr/>
            <p:nvPr/>
          </p:nvCxnSpPr>
          <p:spPr>
            <a:xfrm flipH="1" flipV="1">
              <a:off x="6201828" y="2418424"/>
              <a:ext cx="1496094" cy="548060"/>
            </a:xfrm>
            <a:prstGeom prst="straightConnector1">
              <a:avLst/>
            </a:prstGeom>
            <a:noFill/>
            <a:ln w="25400" cap="flat" cmpd="sng" algn="ctr">
              <a:solidFill>
                <a:srgbClr val="CC6633"/>
              </a:solidFill>
              <a:prstDash val="dash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7" name="TextBox 266"/>
            <p:cNvSpPr txBox="1"/>
            <p:nvPr/>
          </p:nvSpPr>
          <p:spPr>
            <a:xfrm>
              <a:off x="6549778" y="2345643"/>
              <a:ext cx="1901090" cy="242369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pPr algn="ctr" defTabSz="456972">
                <a:defRPr/>
              </a:pPr>
              <a:r>
                <a:rPr lang="en-US" sz="1100" b="1" kern="0" dirty="0">
                  <a:solidFill>
                    <a:srgbClr val="CC6633"/>
                  </a:solidFill>
                  <a:latin typeface="Arial Narrow"/>
                  <a:ea typeface="Apple LiGothic Medium"/>
                  <a:cs typeface="Arial Narrow"/>
                </a:rPr>
                <a:t>MP-BGP EVPN Control Plane</a:t>
              </a:r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385505" y="2582054"/>
            <a:ext cx="1094873" cy="342315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algn="ctr" defTabSz="608987">
              <a:defRPr/>
            </a:pPr>
            <a:r>
              <a:rPr lang="en-US" sz="1400" b="1" kern="0" dirty="0" smtClean="0">
                <a:solidFill>
                  <a:srgbClr val="016BA1"/>
                </a:solidFill>
                <a:latin typeface="Arial"/>
                <a:ea typeface="Apple LiGothic Medium"/>
                <a:cs typeface="Apple LiGothic Medium"/>
              </a:rPr>
              <a:t>Site ‘A</a:t>
            </a:r>
            <a:r>
              <a:rPr lang="en-US" sz="1400" b="1" kern="0" dirty="0">
                <a:solidFill>
                  <a:srgbClr val="016BA1"/>
                </a:solidFill>
                <a:latin typeface="Arial"/>
                <a:ea typeface="Apple LiGothic Medium"/>
                <a:cs typeface="Apple LiGothic Medium"/>
              </a:rPr>
              <a:t>’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7749715" y="2566779"/>
            <a:ext cx="1099878" cy="342296"/>
          </a:xfrm>
          <a:prstGeom prst="rect">
            <a:avLst/>
          </a:prstGeom>
          <a:noFill/>
        </p:spPr>
        <p:txBody>
          <a:bodyPr wrap="square" lIns="121831" tIns="60916" rIns="121831" bIns="60916" rtlCol="0">
            <a:spAutoFit/>
          </a:bodyPr>
          <a:lstStyle/>
          <a:p>
            <a:pPr algn="ctr" defTabSz="608987">
              <a:defRPr/>
            </a:pPr>
            <a:r>
              <a:rPr lang="en-US" sz="1400" b="1" kern="0" dirty="0" smtClean="0">
                <a:solidFill>
                  <a:srgbClr val="0183B7"/>
                </a:solidFill>
                <a:latin typeface="Arial"/>
                <a:ea typeface="Apple LiGothic Medium"/>
                <a:cs typeface="Apple LiGothic Medium"/>
              </a:rPr>
              <a:t>Site ‘B’</a:t>
            </a:r>
            <a:endParaRPr lang="en-US" sz="1400" b="1" kern="0" dirty="0">
              <a:solidFill>
                <a:srgbClr val="0183B7"/>
              </a:solidFill>
              <a:latin typeface="Arial"/>
              <a:ea typeface="Apple LiGothic Medium"/>
              <a:cs typeface="Apple LiGothic Medium"/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1014051" y="1632701"/>
            <a:ext cx="2278450" cy="550840"/>
            <a:chOff x="1014051" y="1632701"/>
            <a:chExt cx="2278450" cy="550840"/>
          </a:xfrm>
        </p:grpSpPr>
        <p:sp>
          <p:nvSpPr>
            <p:cNvPr id="271" name="TextBox 270"/>
            <p:cNvSpPr txBox="1"/>
            <p:nvPr/>
          </p:nvSpPr>
          <p:spPr>
            <a:xfrm>
              <a:off x="1014051" y="1632701"/>
              <a:ext cx="2278450" cy="407808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pPr algn="ctr" defTabSz="456972">
                <a:defRPr/>
              </a:pPr>
              <a:r>
                <a:rPr lang="en-US" sz="1100" kern="0" dirty="0" smtClean="0">
                  <a:solidFill>
                    <a:srgbClr val="CC6633"/>
                  </a:solidFill>
                  <a:latin typeface="Arial"/>
                  <a:ea typeface="Apple LiGothic Medium"/>
                  <a:cs typeface="Apple LiGothic Medium"/>
                </a:rPr>
                <a:t>Host routes </a:t>
              </a:r>
              <a:r>
                <a:rPr lang="en-US" sz="1100" kern="0" dirty="0" smtClean="0">
                  <a:solidFill>
                    <a:srgbClr val="272A48"/>
                  </a:solidFill>
                  <a:latin typeface="Arial"/>
                  <a:ea typeface="Apple LiGothic Medium"/>
                  <a:cs typeface="Apple LiGothic Medium"/>
                </a:rPr>
                <a:t>for endpoint belonging to public BD subnets in Pod ‘A’</a:t>
              </a:r>
              <a:endParaRPr lang="en-US" sz="1100" kern="0" dirty="0">
                <a:solidFill>
                  <a:srgbClr val="272A48"/>
                </a:solidFill>
                <a:latin typeface="Arial"/>
                <a:ea typeface="Apple LiGothic Medium"/>
                <a:cs typeface="Apple LiGothic Medium"/>
              </a:endParaRPr>
            </a:p>
          </p:txBody>
        </p:sp>
        <p:cxnSp>
          <p:nvCxnSpPr>
            <p:cNvPr id="272" name="Straight Arrow Connector 271"/>
            <p:cNvCxnSpPr/>
            <p:nvPr/>
          </p:nvCxnSpPr>
          <p:spPr>
            <a:xfrm>
              <a:off x="2939997" y="2000854"/>
              <a:ext cx="339231" cy="182687"/>
            </a:xfrm>
            <a:prstGeom prst="straightConnector1">
              <a:avLst/>
            </a:prstGeom>
            <a:noFill/>
            <a:ln w="25400" cap="flat" cmpd="sng" algn="ctr">
              <a:solidFill>
                <a:srgbClr val="272A48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73" name="Group 272"/>
          <p:cNvGrpSpPr/>
          <p:nvPr/>
        </p:nvGrpSpPr>
        <p:grpSpPr>
          <a:xfrm>
            <a:off x="5971507" y="1724206"/>
            <a:ext cx="2622740" cy="407808"/>
            <a:chOff x="5971507" y="1724206"/>
            <a:chExt cx="2622740" cy="407808"/>
          </a:xfrm>
        </p:grpSpPr>
        <p:sp>
          <p:nvSpPr>
            <p:cNvPr id="274" name="TextBox 273"/>
            <p:cNvSpPr txBox="1"/>
            <p:nvPr/>
          </p:nvSpPr>
          <p:spPr>
            <a:xfrm>
              <a:off x="6315797" y="1724206"/>
              <a:ext cx="2278450" cy="407808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pPr algn="ctr" defTabSz="456972">
                <a:defRPr/>
              </a:pPr>
              <a:r>
                <a:rPr lang="en-US" sz="1100" kern="0" dirty="0" smtClean="0">
                  <a:solidFill>
                    <a:srgbClr val="CC6633"/>
                  </a:solidFill>
                  <a:latin typeface="Arial"/>
                  <a:ea typeface="Apple LiGothic Medium"/>
                  <a:cs typeface="Apple LiGothic Medium"/>
                </a:rPr>
                <a:t>Host routes </a:t>
              </a:r>
              <a:r>
                <a:rPr lang="en-US" sz="1100" kern="0" dirty="0" smtClean="0">
                  <a:solidFill>
                    <a:srgbClr val="272A48"/>
                  </a:solidFill>
                  <a:latin typeface="Arial"/>
                  <a:ea typeface="Apple LiGothic Medium"/>
                  <a:cs typeface="Apple LiGothic Medium"/>
                </a:rPr>
                <a:t>for endpoint belonging to public BD subnets in Pod ‘B’</a:t>
              </a:r>
              <a:endParaRPr lang="en-US" sz="1100" kern="0" dirty="0">
                <a:solidFill>
                  <a:srgbClr val="272A48"/>
                </a:solidFill>
                <a:latin typeface="Arial"/>
                <a:ea typeface="Apple LiGothic Medium"/>
                <a:cs typeface="Apple LiGothic Medium"/>
              </a:endParaRPr>
            </a:p>
          </p:txBody>
        </p:sp>
        <p:cxnSp>
          <p:nvCxnSpPr>
            <p:cNvPr id="275" name="Straight Arrow Connector 274"/>
            <p:cNvCxnSpPr/>
            <p:nvPr/>
          </p:nvCxnSpPr>
          <p:spPr>
            <a:xfrm flipH="1">
              <a:off x="5971507" y="1983455"/>
              <a:ext cx="412984" cy="135002"/>
            </a:xfrm>
            <a:prstGeom prst="straightConnector1">
              <a:avLst/>
            </a:prstGeom>
            <a:noFill/>
            <a:ln w="25400" cap="flat" cmpd="sng" algn="ctr">
              <a:solidFill>
                <a:srgbClr val="272A48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76" name="TextBox 275"/>
          <p:cNvSpPr txBox="1"/>
          <p:nvPr/>
        </p:nvSpPr>
        <p:spPr>
          <a:xfrm>
            <a:off x="3506272" y="1280543"/>
            <a:ext cx="2278450" cy="577085"/>
          </a:xfrm>
          <a:prstGeom prst="rect">
            <a:avLst/>
          </a:prstGeom>
          <a:noFill/>
        </p:spPr>
        <p:txBody>
          <a:bodyPr wrap="square" lIns="68583" tIns="34292" rIns="68583" bIns="34292" rtlCol="0">
            <a:spAutoFit/>
          </a:bodyPr>
          <a:lstStyle/>
          <a:p>
            <a:pPr algn="ctr" defTabSz="456972">
              <a:defRPr/>
            </a:pPr>
            <a:r>
              <a:rPr lang="en-US" sz="1100" kern="0" dirty="0" smtClean="0">
                <a:solidFill>
                  <a:srgbClr val="272A48"/>
                </a:solidFill>
                <a:latin typeface="Arial"/>
                <a:ea typeface="Apple LiGothic Medium"/>
                <a:cs typeface="Apple LiGothic Medium"/>
              </a:rPr>
              <a:t>WAN Edge devices inject host routes into the WAN or register them in the LISP database</a:t>
            </a:r>
            <a:endParaRPr lang="en-US" sz="1100" kern="0" dirty="0">
              <a:solidFill>
                <a:srgbClr val="272A48"/>
              </a:solidFill>
              <a:latin typeface="Arial"/>
              <a:ea typeface="Apple LiGothic Medium"/>
              <a:cs typeface="Apple LiGothic Medium"/>
            </a:endParaRPr>
          </a:p>
        </p:txBody>
      </p:sp>
      <p:cxnSp>
        <p:nvCxnSpPr>
          <p:cNvPr id="277" name="Straight Arrow Connector 276"/>
          <p:cNvCxnSpPr/>
          <p:nvPr/>
        </p:nvCxnSpPr>
        <p:spPr>
          <a:xfrm flipH="1">
            <a:off x="3792422" y="1861664"/>
            <a:ext cx="382722" cy="252282"/>
          </a:xfrm>
          <a:prstGeom prst="straightConnector1">
            <a:avLst/>
          </a:prstGeom>
          <a:noFill/>
          <a:ln w="25400" cap="flat" cmpd="sng" algn="ctr">
            <a:solidFill>
              <a:srgbClr val="272A48"/>
            </a:solidFill>
            <a:prstDash val="solid"/>
            <a:headEnd type="arrow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8" name="Straight Arrow Connector 277"/>
          <p:cNvCxnSpPr/>
          <p:nvPr/>
        </p:nvCxnSpPr>
        <p:spPr>
          <a:xfrm>
            <a:off x="5236326" y="1861664"/>
            <a:ext cx="365325" cy="173988"/>
          </a:xfrm>
          <a:prstGeom prst="straightConnector1">
            <a:avLst/>
          </a:prstGeom>
          <a:noFill/>
          <a:ln w="25400" cap="flat" cmpd="sng" algn="ctr">
            <a:solidFill>
              <a:srgbClr val="272A48"/>
            </a:solidFill>
            <a:prstDash val="solid"/>
            <a:headEnd type="arrow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9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289" y="3739533"/>
            <a:ext cx="205173" cy="168517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</p:pic>
      <p:pic>
        <p:nvPicPr>
          <p:cNvPr id="221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182" y="3767047"/>
            <a:ext cx="205173" cy="168517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</p:pic>
      <p:sp>
        <p:nvSpPr>
          <p:cNvPr id="233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>
                <a:latin typeface="Arial"/>
                <a:ea typeface="Apple LiGothic Medium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dirty="0">
              <a:latin typeface="Arial"/>
              <a:ea typeface="Apple LiGothic Medium"/>
            </a:endParaRPr>
          </a:p>
        </p:txBody>
      </p:sp>
      <p:sp>
        <p:nvSpPr>
          <p:cNvPr id="281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lang="en-US" sz="2400" kern="0" dirty="0">
                <a:solidFill>
                  <a:schemeClr val="accent6"/>
                </a:solidFill>
                <a:cs typeface="Apple LiGothic Medium" charset="0"/>
              </a:rPr>
              <a:t>GOLF and Multi</a:t>
            </a:r>
            <a:r>
              <a:rPr lang="en-US" sz="2400" kern="0" dirty="0" smtClean="0">
                <a:solidFill>
                  <a:schemeClr val="accent6"/>
                </a:solidFill>
                <a:cs typeface="Apple LiGothic Medium" charset="0"/>
              </a:rPr>
              <a:t>-Site Integration</a:t>
            </a:r>
          </a:p>
          <a:p>
            <a:pPr defTabSz="685698"/>
            <a:r>
              <a:rPr sz="2000" dirty="0" smtClean="0">
                <a:solidFill>
                  <a:schemeClr val="accent6"/>
                </a:solidFill>
                <a:latin typeface="Arial"/>
                <a:ea typeface="Apple LiGothic Medium"/>
                <a:cs typeface="Apple LiGothic Medium" charset="0"/>
              </a:rPr>
              <a:t>Inter-DC Scenario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Apple LiGothic Medium"/>
                <a:cs typeface="Apple LiGothic Medium" charset="0"/>
              </a:rPr>
              <a:t> with Stretched BD</a:t>
            </a:r>
            <a:endParaRPr sz="2000" dirty="0">
              <a:solidFill>
                <a:schemeClr val="accent6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pic>
        <p:nvPicPr>
          <p:cNvPr id="140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242" y="2172138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815" y="2271987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918" y="2245710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284" y="2170386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" name="Group 140"/>
          <p:cNvGrpSpPr/>
          <p:nvPr/>
        </p:nvGrpSpPr>
        <p:grpSpPr>
          <a:xfrm>
            <a:off x="2387601" y="4180379"/>
            <a:ext cx="824200" cy="338706"/>
            <a:chOff x="2397373" y="2905424"/>
            <a:chExt cx="824200" cy="338706"/>
          </a:xfrm>
        </p:grpSpPr>
        <p:grpSp>
          <p:nvGrpSpPr>
            <p:cNvPr id="230" name="Group 229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79" name="Rounded Rectangle 278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8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3" name="Group 282"/>
          <p:cNvGrpSpPr/>
          <p:nvPr/>
        </p:nvGrpSpPr>
        <p:grpSpPr>
          <a:xfrm>
            <a:off x="6095997" y="4155016"/>
            <a:ext cx="824200" cy="338706"/>
            <a:chOff x="2397373" y="2905424"/>
            <a:chExt cx="824200" cy="338706"/>
          </a:xfrm>
        </p:grpSpPr>
        <p:grpSp>
          <p:nvGrpSpPr>
            <p:cNvPr id="284" name="Group 283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87" name="Rounded Rectangle 286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88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5966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>
                <a:latin typeface="Arial"/>
                <a:ea typeface="Apple LiGothic Medium"/>
              </a:rPr>
              <a:pPr/>
              <a:t>33</a:t>
            </a:fld>
            <a:endParaRPr lang="uk-UA" dirty="0">
              <a:latin typeface="Arial"/>
              <a:ea typeface="Apple LiGothic Medium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616766" y="1551506"/>
            <a:ext cx="1740657" cy="615038"/>
          </a:xfrm>
          <a:prstGeom prst="cloud">
            <a:avLst/>
          </a:prstGeom>
          <a:solidFill>
            <a:srgbClr val="93AFE7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FFFFFF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18784" y="2986146"/>
            <a:ext cx="2579630" cy="166246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380" tIns="45690" rIns="91380" bIns="45690" rtlCol="0" anchor="ctr"/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pic>
        <p:nvPicPr>
          <p:cNvPr id="8" name="Picture 7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40" y="3160140"/>
            <a:ext cx="288289" cy="239671"/>
          </a:xfrm>
          <a:prstGeom prst="rect">
            <a:avLst/>
          </a:prstGeom>
        </p:spPr>
      </p:pic>
      <p:pic>
        <p:nvPicPr>
          <p:cNvPr id="9" name="Picture 8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56" y="3164006"/>
            <a:ext cx="288289" cy="239671"/>
          </a:xfrm>
          <a:prstGeom prst="rect">
            <a:avLst/>
          </a:prstGeom>
        </p:spPr>
      </p:pic>
      <p:pic>
        <p:nvPicPr>
          <p:cNvPr id="10" name="Picture 9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2" y="3164006"/>
            <a:ext cx="288289" cy="239671"/>
          </a:xfrm>
          <a:prstGeom prst="rect">
            <a:avLst/>
          </a:prstGeom>
        </p:spPr>
      </p:pic>
      <p:pic>
        <p:nvPicPr>
          <p:cNvPr id="11" name="Picture 10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86" y="3160140"/>
            <a:ext cx="288289" cy="239671"/>
          </a:xfrm>
          <a:prstGeom prst="rect">
            <a:avLst/>
          </a:prstGeom>
        </p:spPr>
      </p:pic>
      <p:pic>
        <p:nvPicPr>
          <p:cNvPr id="12" name="Picture 11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70" y="3780124"/>
            <a:ext cx="362110" cy="45764"/>
          </a:xfrm>
          <a:prstGeom prst="rect">
            <a:avLst/>
          </a:prstGeom>
        </p:spPr>
      </p:pic>
      <p:pic>
        <p:nvPicPr>
          <p:cNvPr id="13" name="Picture 12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7" y="3780949"/>
            <a:ext cx="362110" cy="45764"/>
          </a:xfrm>
          <a:prstGeom prst="rect">
            <a:avLst/>
          </a:prstGeom>
        </p:spPr>
      </p:pic>
      <p:pic>
        <p:nvPicPr>
          <p:cNvPr id="14" name="Picture 13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82" y="3780124"/>
            <a:ext cx="362110" cy="45764"/>
          </a:xfrm>
          <a:prstGeom prst="rect">
            <a:avLst/>
          </a:prstGeom>
          <a:effectLst/>
        </p:spPr>
      </p:pic>
      <p:pic>
        <p:nvPicPr>
          <p:cNvPr id="15" name="Picture 14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37" y="3780949"/>
            <a:ext cx="362110" cy="45764"/>
          </a:xfrm>
          <a:prstGeom prst="rect">
            <a:avLst/>
          </a:prstGeom>
          <a:effectLst/>
        </p:spPr>
      </p:pic>
      <p:cxnSp>
        <p:nvCxnSpPr>
          <p:cNvPr id="16" name="Straight Connector 15"/>
          <p:cNvCxnSpPr>
            <a:endCxn id="8" idx="2"/>
          </p:cNvCxnSpPr>
          <p:nvPr/>
        </p:nvCxnSpPr>
        <p:spPr>
          <a:xfrm flipV="1">
            <a:off x="5887127" y="3399802"/>
            <a:ext cx="362659" cy="37949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Connector 16"/>
          <p:cNvCxnSpPr>
            <a:endCxn id="9" idx="2"/>
          </p:cNvCxnSpPr>
          <p:nvPr/>
        </p:nvCxnSpPr>
        <p:spPr>
          <a:xfrm flipV="1">
            <a:off x="5887114" y="3403678"/>
            <a:ext cx="812174" cy="37562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 flipV="1">
            <a:off x="5887115" y="3403678"/>
            <a:ext cx="1261689" cy="37562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traight Connector 18"/>
          <p:cNvCxnSpPr>
            <a:endCxn id="11" idx="2"/>
          </p:cNvCxnSpPr>
          <p:nvPr/>
        </p:nvCxnSpPr>
        <p:spPr>
          <a:xfrm flipV="1">
            <a:off x="5887125" y="3399802"/>
            <a:ext cx="1711204" cy="37949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/>
          <p:cNvCxnSpPr>
            <a:endCxn id="8" idx="2"/>
          </p:cNvCxnSpPr>
          <p:nvPr/>
        </p:nvCxnSpPr>
        <p:spPr>
          <a:xfrm flipH="1" flipV="1">
            <a:off x="6249782" y="3399803"/>
            <a:ext cx="49397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>
            <a:endCxn id="9" idx="2"/>
          </p:cNvCxnSpPr>
          <p:nvPr/>
        </p:nvCxnSpPr>
        <p:spPr>
          <a:xfrm flipV="1">
            <a:off x="6299170" y="3403677"/>
            <a:ext cx="400118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Connector 21"/>
          <p:cNvCxnSpPr>
            <a:endCxn id="10" idx="2"/>
          </p:cNvCxnSpPr>
          <p:nvPr/>
        </p:nvCxnSpPr>
        <p:spPr>
          <a:xfrm flipV="1">
            <a:off x="6299173" y="3403677"/>
            <a:ext cx="849633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Straight Connector 22"/>
          <p:cNvCxnSpPr>
            <a:endCxn id="11" idx="2"/>
          </p:cNvCxnSpPr>
          <p:nvPr/>
        </p:nvCxnSpPr>
        <p:spPr>
          <a:xfrm flipV="1">
            <a:off x="6299171" y="3399803"/>
            <a:ext cx="1299149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Straight Connector 23"/>
          <p:cNvCxnSpPr>
            <a:stCxn id="12" idx="0"/>
            <a:endCxn id="8" idx="2"/>
          </p:cNvCxnSpPr>
          <p:nvPr/>
        </p:nvCxnSpPr>
        <p:spPr>
          <a:xfrm flipH="1" flipV="1">
            <a:off x="6249775" y="3399803"/>
            <a:ext cx="461453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Straight Connector 24"/>
          <p:cNvCxnSpPr>
            <a:stCxn id="12" idx="0"/>
            <a:endCxn id="9" idx="2"/>
          </p:cNvCxnSpPr>
          <p:nvPr/>
        </p:nvCxnSpPr>
        <p:spPr>
          <a:xfrm flipH="1" flipV="1">
            <a:off x="6699290" y="3403677"/>
            <a:ext cx="11937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Straight Connector 25"/>
          <p:cNvCxnSpPr>
            <a:stCxn id="13" idx="0"/>
            <a:endCxn id="9" idx="2"/>
          </p:cNvCxnSpPr>
          <p:nvPr/>
        </p:nvCxnSpPr>
        <p:spPr>
          <a:xfrm flipH="1" flipV="1">
            <a:off x="6699289" y="3403669"/>
            <a:ext cx="423992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Straight Connector 26"/>
          <p:cNvCxnSpPr>
            <a:stCxn id="14" idx="0"/>
            <a:endCxn id="9" idx="2"/>
          </p:cNvCxnSpPr>
          <p:nvPr/>
        </p:nvCxnSpPr>
        <p:spPr>
          <a:xfrm flipH="1" flipV="1">
            <a:off x="6699288" y="3403677"/>
            <a:ext cx="836048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Straight Connector 27"/>
          <p:cNvCxnSpPr>
            <a:stCxn id="15" idx="0"/>
            <a:endCxn id="9" idx="2"/>
          </p:cNvCxnSpPr>
          <p:nvPr/>
        </p:nvCxnSpPr>
        <p:spPr>
          <a:xfrm flipH="1" flipV="1">
            <a:off x="6699290" y="3403669"/>
            <a:ext cx="1248105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Straight Connector 28"/>
          <p:cNvCxnSpPr>
            <a:stCxn id="13" idx="0"/>
            <a:endCxn id="8" idx="2"/>
          </p:cNvCxnSpPr>
          <p:nvPr/>
        </p:nvCxnSpPr>
        <p:spPr>
          <a:xfrm flipH="1" flipV="1">
            <a:off x="6249786" y="3399802"/>
            <a:ext cx="873509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Straight Connector 29"/>
          <p:cNvCxnSpPr>
            <a:stCxn id="12" idx="0"/>
            <a:endCxn id="10" idx="2"/>
          </p:cNvCxnSpPr>
          <p:nvPr/>
        </p:nvCxnSpPr>
        <p:spPr>
          <a:xfrm flipV="1">
            <a:off x="6711225" y="3403677"/>
            <a:ext cx="437578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Straight Connector 30"/>
          <p:cNvCxnSpPr>
            <a:stCxn id="12" idx="0"/>
            <a:endCxn id="11" idx="2"/>
          </p:cNvCxnSpPr>
          <p:nvPr/>
        </p:nvCxnSpPr>
        <p:spPr>
          <a:xfrm flipV="1">
            <a:off x="6711238" y="3399803"/>
            <a:ext cx="887093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Straight Connector 31"/>
          <p:cNvCxnSpPr>
            <a:stCxn id="14" idx="0"/>
            <a:endCxn id="8" idx="2"/>
          </p:cNvCxnSpPr>
          <p:nvPr/>
        </p:nvCxnSpPr>
        <p:spPr>
          <a:xfrm flipH="1" flipV="1">
            <a:off x="6249774" y="3399803"/>
            <a:ext cx="1285564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Straight Connector 32"/>
          <p:cNvCxnSpPr>
            <a:stCxn id="15" idx="0"/>
            <a:endCxn id="10" idx="2"/>
          </p:cNvCxnSpPr>
          <p:nvPr/>
        </p:nvCxnSpPr>
        <p:spPr>
          <a:xfrm flipH="1" flipV="1">
            <a:off x="7148806" y="3403669"/>
            <a:ext cx="798588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Straight Connector 33"/>
          <p:cNvCxnSpPr>
            <a:stCxn id="15" idx="0"/>
            <a:endCxn id="11" idx="2"/>
          </p:cNvCxnSpPr>
          <p:nvPr/>
        </p:nvCxnSpPr>
        <p:spPr>
          <a:xfrm flipH="1" flipV="1">
            <a:off x="7598329" y="3399802"/>
            <a:ext cx="349074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Straight Connector 34"/>
          <p:cNvCxnSpPr>
            <a:stCxn id="15" idx="0"/>
            <a:endCxn id="8" idx="2"/>
          </p:cNvCxnSpPr>
          <p:nvPr/>
        </p:nvCxnSpPr>
        <p:spPr>
          <a:xfrm flipH="1" flipV="1">
            <a:off x="6249775" y="3399802"/>
            <a:ext cx="1697619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Straight Connector 35"/>
          <p:cNvCxnSpPr>
            <a:stCxn id="13" idx="0"/>
            <a:endCxn id="10" idx="2"/>
          </p:cNvCxnSpPr>
          <p:nvPr/>
        </p:nvCxnSpPr>
        <p:spPr>
          <a:xfrm flipV="1">
            <a:off x="7123281" y="3403669"/>
            <a:ext cx="25522" cy="37728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Straight Connector 36"/>
          <p:cNvCxnSpPr>
            <a:stCxn id="13" idx="0"/>
            <a:endCxn id="11" idx="2"/>
          </p:cNvCxnSpPr>
          <p:nvPr/>
        </p:nvCxnSpPr>
        <p:spPr>
          <a:xfrm flipV="1">
            <a:off x="7123293" y="3399802"/>
            <a:ext cx="475037" cy="38114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Straight Connector 37"/>
          <p:cNvCxnSpPr>
            <a:stCxn id="14" idx="0"/>
            <a:endCxn id="10" idx="2"/>
          </p:cNvCxnSpPr>
          <p:nvPr/>
        </p:nvCxnSpPr>
        <p:spPr>
          <a:xfrm flipH="1" flipV="1">
            <a:off x="7148816" y="3403677"/>
            <a:ext cx="386533" cy="37645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Straight Connector 38"/>
          <p:cNvCxnSpPr>
            <a:stCxn id="14" idx="0"/>
            <a:endCxn id="11" idx="2"/>
          </p:cNvCxnSpPr>
          <p:nvPr/>
        </p:nvCxnSpPr>
        <p:spPr>
          <a:xfrm flipV="1">
            <a:off x="7535340" y="3399803"/>
            <a:ext cx="62981" cy="38032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40" name="Picture 3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15" y="3773323"/>
            <a:ext cx="362110" cy="45764"/>
          </a:xfrm>
          <a:prstGeom prst="rect">
            <a:avLst/>
          </a:prstGeom>
        </p:spPr>
      </p:pic>
      <p:pic>
        <p:nvPicPr>
          <p:cNvPr id="41" name="Picture 4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21" y="3777814"/>
            <a:ext cx="362110" cy="45764"/>
          </a:xfrm>
          <a:prstGeom prst="rect">
            <a:avLst/>
          </a:prstGeom>
        </p:spPr>
      </p:pic>
      <p:sp>
        <p:nvSpPr>
          <p:cNvPr id="42" name="Cloud 41"/>
          <p:cNvSpPr/>
          <p:nvPr/>
        </p:nvSpPr>
        <p:spPr>
          <a:xfrm>
            <a:off x="2799115" y="2142072"/>
            <a:ext cx="3108219" cy="1404482"/>
          </a:xfrm>
          <a:prstGeom prst="cloud">
            <a:avLst/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20" tIns="45710" rIns="91420" bIns="45710" rtlCol="0" anchor="ctr"/>
          <a:lstStyle/>
          <a:p>
            <a:pPr algn="ctr" defTabSz="4568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FFFFFF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7970" y="3001866"/>
            <a:ext cx="2579630" cy="1666380"/>
          </a:xfrm>
          <a:prstGeom prst="roundRect">
            <a:avLst/>
          </a:prstGeom>
          <a:solidFill>
            <a:srgbClr val="E7E7E8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121835" tIns="60917" rIns="121835" bIns="60917" rtlCol="0" anchor="ctr"/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pic>
        <p:nvPicPr>
          <p:cNvPr id="44" name="Picture 43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4" y="3175859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45" name="Picture 44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40" y="3179726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46" name="Picture 45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56" y="3179726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47" name="Picture 46" descr="Cortina8Fr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71" y="3175859"/>
            <a:ext cx="288289" cy="239671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48" name="Picture 47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56" y="3795843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49" name="Picture 48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13" y="3796669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50" name="Picture 49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68" y="3795843"/>
            <a:ext cx="362110" cy="45764"/>
          </a:xfrm>
          <a:prstGeom prst="rect">
            <a:avLst/>
          </a:prstGeom>
          <a:solidFill>
            <a:srgbClr val="E7E7E8"/>
          </a:solidFill>
          <a:effectLst/>
        </p:spPr>
      </p:pic>
      <p:pic>
        <p:nvPicPr>
          <p:cNvPr id="51" name="Picture 50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24" y="3796669"/>
            <a:ext cx="362110" cy="45764"/>
          </a:xfrm>
          <a:prstGeom prst="rect">
            <a:avLst/>
          </a:prstGeom>
          <a:solidFill>
            <a:srgbClr val="E7E7E8"/>
          </a:solidFill>
          <a:effectLst/>
        </p:spPr>
      </p:pic>
      <p:cxnSp>
        <p:nvCxnSpPr>
          <p:cNvPr id="52" name="Straight Connector 51"/>
          <p:cNvCxnSpPr>
            <a:endCxn id="44" idx="2"/>
          </p:cNvCxnSpPr>
          <p:nvPr/>
        </p:nvCxnSpPr>
        <p:spPr>
          <a:xfrm flipV="1">
            <a:off x="686311" y="3415521"/>
            <a:ext cx="362659" cy="37949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3" name="Straight Connector 52"/>
          <p:cNvCxnSpPr>
            <a:endCxn id="45" idx="2"/>
          </p:cNvCxnSpPr>
          <p:nvPr/>
        </p:nvCxnSpPr>
        <p:spPr>
          <a:xfrm flipV="1">
            <a:off x="686301" y="3419398"/>
            <a:ext cx="812173" cy="37562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4" name="Straight Connector 53"/>
          <p:cNvCxnSpPr>
            <a:endCxn id="46" idx="2"/>
          </p:cNvCxnSpPr>
          <p:nvPr/>
        </p:nvCxnSpPr>
        <p:spPr>
          <a:xfrm flipV="1">
            <a:off x="686301" y="3419398"/>
            <a:ext cx="1261689" cy="37562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5" name="Straight Connector 54"/>
          <p:cNvCxnSpPr>
            <a:endCxn id="47" idx="2"/>
          </p:cNvCxnSpPr>
          <p:nvPr/>
        </p:nvCxnSpPr>
        <p:spPr>
          <a:xfrm flipV="1">
            <a:off x="686311" y="3415521"/>
            <a:ext cx="1711204" cy="37949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Straight Connector 55"/>
          <p:cNvCxnSpPr>
            <a:endCxn id="44" idx="2"/>
          </p:cNvCxnSpPr>
          <p:nvPr/>
        </p:nvCxnSpPr>
        <p:spPr>
          <a:xfrm flipH="1" flipV="1">
            <a:off x="1048968" y="3415522"/>
            <a:ext cx="49397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Straight Connector 56"/>
          <p:cNvCxnSpPr>
            <a:endCxn id="45" idx="2"/>
          </p:cNvCxnSpPr>
          <p:nvPr/>
        </p:nvCxnSpPr>
        <p:spPr>
          <a:xfrm flipV="1">
            <a:off x="1098356" y="3419396"/>
            <a:ext cx="400118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8" name="Straight Connector 57"/>
          <p:cNvCxnSpPr>
            <a:endCxn id="46" idx="2"/>
          </p:cNvCxnSpPr>
          <p:nvPr/>
        </p:nvCxnSpPr>
        <p:spPr>
          <a:xfrm flipV="1">
            <a:off x="1098357" y="3419396"/>
            <a:ext cx="849633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Straight Connector 58"/>
          <p:cNvCxnSpPr>
            <a:endCxn id="47" idx="2"/>
          </p:cNvCxnSpPr>
          <p:nvPr/>
        </p:nvCxnSpPr>
        <p:spPr>
          <a:xfrm flipV="1">
            <a:off x="1098357" y="3415522"/>
            <a:ext cx="1299149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Straight Connector 59"/>
          <p:cNvCxnSpPr>
            <a:stCxn id="48" idx="0"/>
            <a:endCxn id="44" idx="2"/>
          </p:cNvCxnSpPr>
          <p:nvPr/>
        </p:nvCxnSpPr>
        <p:spPr>
          <a:xfrm flipH="1" flipV="1">
            <a:off x="1048961" y="3415522"/>
            <a:ext cx="461453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Connector 60"/>
          <p:cNvCxnSpPr>
            <a:stCxn id="48" idx="0"/>
            <a:endCxn id="45" idx="2"/>
          </p:cNvCxnSpPr>
          <p:nvPr/>
        </p:nvCxnSpPr>
        <p:spPr>
          <a:xfrm flipH="1" flipV="1">
            <a:off x="1498475" y="3419396"/>
            <a:ext cx="11937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Connector 61"/>
          <p:cNvCxnSpPr>
            <a:stCxn id="49" idx="0"/>
            <a:endCxn id="45" idx="2"/>
          </p:cNvCxnSpPr>
          <p:nvPr/>
        </p:nvCxnSpPr>
        <p:spPr>
          <a:xfrm flipH="1" flipV="1">
            <a:off x="1498475" y="3419390"/>
            <a:ext cx="423993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Connector 62"/>
          <p:cNvCxnSpPr>
            <a:stCxn id="50" idx="0"/>
            <a:endCxn id="45" idx="2"/>
          </p:cNvCxnSpPr>
          <p:nvPr/>
        </p:nvCxnSpPr>
        <p:spPr>
          <a:xfrm flipH="1" flipV="1">
            <a:off x="1498473" y="3419396"/>
            <a:ext cx="836049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Connector 63"/>
          <p:cNvCxnSpPr>
            <a:stCxn id="51" idx="0"/>
            <a:endCxn id="45" idx="2"/>
          </p:cNvCxnSpPr>
          <p:nvPr/>
        </p:nvCxnSpPr>
        <p:spPr>
          <a:xfrm flipH="1" flipV="1">
            <a:off x="1498473" y="3419390"/>
            <a:ext cx="1248104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Straight Connector 64"/>
          <p:cNvCxnSpPr>
            <a:stCxn id="49" idx="0"/>
            <a:endCxn id="44" idx="2"/>
          </p:cNvCxnSpPr>
          <p:nvPr/>
        </p:nvCxnSpPr>
        <p:spPr>
          <a:xfrm flipH="1" flipV="1">
            <a:off x="1048969" y="3415521"/>
            <a:ext cx="873508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Straight Connector 65"/>
          <p:cNvCxnSpPr>
            <a:stCxn id="48" idx="0"/>
            <a:endCxn id="46" idx="2"/>
          </p:cNvCxnSpPr>
          <p:nvPr/>
        </p:nvCxnSpPr>
        <p:spPr>
          <a:xfrm flipV="1">
            <a:off x="1510412" y="3419396"/>
            <a:ext cx="437577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Straight Connector 66"/>
          <p:cNvCxnSpPr>
            <a:stCxn id="48" idx="0"/>
            <a:endCxn id="47" idx="2"/>
          </p:cNvCxnSpPr>
          <p:nvPr/>
        </p:nvCxnSpPr>
        <p:spPr>
          <a:xfrm flipV="1">
            <a:off x="1510422" y="3415522"/>
            <a:ext cx="887093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Straight Connector 67"/>
          <p:cNvCxnSpPr>
            <a:stCxn id="50" idx="0"/>
            <a:endCxn id="44" idx="2"/>
          </p:cNvCxnSpPr>
          <p:nvPr/>
        </p:nvCxnSpPr>
        <p:spPr>
          <a:xfrm flipH="1" flipV="1">
            <a:off x="1048960" y="3415522"/>
            <a:ext cx="1285564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9" name="Straight Connector 68"/>
          <p:cNvCxnSpPr>
            <a:stCxn id="51" idx="0"/>
            <a:endCxn id="46" idx="2"/>
          </p:cNvCxnSpPr>
          <p:nvPr/>
        </p:nvCxnSpPr>
        <p:spPr>
          <a:xfrm flipH="1" flipV="1">
            <a:off x="1947990" y="3419390"/>
            <a:ext cx="798589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Straight Connector 69"/>
          <p:cNvCxnSpPr>
            <a:stCxn id="51" idx="0"/>
            <a:endCxn id="47" idx="2"/>
          </p:cNvCxnSpPr>
          <p:nvPr/>
        </p:nvCxnSpPr>
        <p:spPr>
          <a:xfrm flipH="1" flipV="1">
            <a:off x="2397515" y="3415521"/>
            <a:ext cx="349074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Straight Connector 70"/>
          <p:cNvCxnSpPr>
            <a:stCxn id="51" idx="0"/>
            <a:endCxn id="44" idx="2"/>
          </p:cNvCxnSpPr>
          <p:nvPr/>
        </p:nvCxnSpPr>
        <p:spPr>
          <a:xfrm flipH="1" flipV="1">
            <a:off x="1048960" y="3415521"/>
            <a:ext cx="1697619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Straight Connector 71"/>
          <p:cNvCxnSpPr>
            <a:stCxn id="49" idx="0"/>
            <a:endCxn id="46" idx="2"/>
          </p:cNvCxnSpPr>
          <p:nvPr/>
        </p:nvCxnSpPr>
        <p:spPr>
          <a:xfrm flipV="1">
            <a:off x="1922467" y="3419390"/>
            <a:ext cx="25522" cy="377281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Connector 72"/>
          <p:cNvCxnSpPr>
            <a:stCxn id="49" idx="0"/>
            <a:endCxn id="47" idx="2"/>
          </p:cNvCxnSpPr>
          <p:nvPr/>
        </p:nvCxnSpPr>
        <p:spPr>
          <a:xfrm flipV="1">
            <a:off x="1922478" y="3415521"/>
            <a:ext cx="475037" cy="381149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Straight Connector 73"/>
          <p:cNvCxnSpPr>
            <a:stCxn id="50" idx="0"/>
            <a:endCxn id="46" idx="2"/>
          </p:cNvCxnSpPr>
          <p:nvPr/>
        </p:nvCxnSpPr>
        <p:spPr>
          <a:xfrm flipH="1" flipV="1">
            <a:off x="1947999" y="3419396"/>
            <a:ext cx="386533" cy="376456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Connector 74"/>
          <p:cNvCxnSpPr>
            <a:stCxn id="50" idx="0"/>
            <a:endCxn id="47" idx="2"/>
          </p:cNvCxnSpPr>
          <p:nvPr/>
        </p:nvCxnSpPr>
        <p:spPr>
          <a:xfrm flipV="1">
            <a:off x="2334524" y="3415522"/>
            <a:ext cx="62981" cy="380323"/>
          </a:xfrm>
          <a:prstGeom prst="line">
            <a:avLst/>
          </a:prstGeom>
          <a:solidFill>
            <a:srgbClr val="E7E7E8"/>
          </a:solidFill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76" name="Picture 75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1" y="3789043"/>
            <a:ext cx="362110" cy="45764"/>
          </a:xfrm>
          <a:prstGeom prst="rect">
            <a:avLst/>
          </a:prstGeom>
          <a:solidFill>
            <a:srgbClr val="E7E7E8"/>
          </a:solidFill>
        </p:spPr>
      </p:pic>
      <p:pic>
        <p:nvPicPr>
          <p:cNvPr id="77" name="Picture 76" descr="To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7" y="3793533"/>
            <a:ext cx="362110" cy="45764"/>
          </a:xfrm>
          <a:prstGeom prst="rect">
            <a:avLst/>
          </a:prstGeom>
          <a:solidFill>
            <a:srgbClr val="E7E7E8"/>
          </a:solidFill>
        </p:spPr>
      </p:pic>
      <p:cxnSp>
        <p:nvCxnSpPr>
          <p:cNvPr id="78" name="Straight Connector 77"/>
          <p:cNvCxnSpPr>
            <a:stCxn id="85" idx="2"/>
            <a:endCxn id="47" idx="0"/>
          </p:cNvCxnSpPr>
          <p:nvPr/>
        </p:nvCxnSpPr>
        <p:spPr>
          <a:xfrm flipH="1">
            <a:off x="2397515" y="2885886"/>
            <a:ext cx="296701" cy="28997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Straight Connector 78"/>
          <p:cNvCxnSpPr>
            <a:stCxn id="97" idx="2"/>
            <a:endCxn id="11" idx="0"/>
          </p:cNvCxnSpPr>
          <p:nvPr/>
        </p:nvCxnSpPr>
        <p:spPr>
          <a:xfrm>
            <a:off x="5791632" y="2690267"/>
            <a:ext cx="1806699" cy="4698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2" name="TextBox 81"/>
          <p:cNvSpPr txBox="1"/>
          <p:nvPr/>
        </p:nvSpPr>
        <p:spPr>
          <a:xfrm>
            <a:off x="3373044" y="2737478"/>
            <a:ext cx="1906673" cy="2654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IPN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88268" y="1737885"/>
            <a:ext cx="1137034" cy="26538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WAN</a:t>
            </a:r>
          </a:p>
        </p:txBody>
      </p:sp>
      <p:pic>
        <p:nvPicPr>
          <p:cNvPr id="84" name="Picture 83" descr="ToR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60" y="2630552"/>
            <a:ext cx="400277" cy="63949"/>
          </a:xfrm>
          <a:prstGeom prst="rect">
            <a:avLst/>
          </a:prstGeom>
        </p:spPr>
      </p:pic>
      <p:pic>
        <p:nvPicPr>
          <p:cNvPr id="85" name="Picture 84" descr="ToR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78" y="2821937"/>
            <a:ext cx="400277" cy="63949"/>
          </a:xfrm>
          <a:prstGeom prst="rect">
            <a:avLst/>
          </a:prstGeom>
        </p:spPr>
      </p:pic>
      <p:cxnSp>
        <p:nvCxnSpPr>
          <p:cNvPr id="86" name="Straight Connector 85"/>
          <p:cNvCxnSpPr>
            <a:stCxn id="84" idx="2"/>
            <a:endCxn id="47" idx="0"/>
          </p:cNvCxnSpPr>
          <p:nvPr/>
        </p:nvCxnSpPr>
        <p:spPr>
          <a:xfrm flipH="1">
            <a:off x="2397516" y="2694501"/>
            <a:ext cx="278383" cy="48135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7" name="Straight Connector 86"/>
          <p:cNvCxnSpPr>
            <a:stCxn id="85" idx="2"/>
          </p:cNvCxnSpPr>
          <p:nvPr/>
        </p:nvCxnSpPr>
        <p:spPr>
          <a:xfrm flipH="1">
            <a:off x="1958344" y="2885885"/>
            <a:ext cx="735873" cy="27789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8" name="Straight Connector 87"/>
          <p:cNvCxnSpPr>
            <a:stCxn id="84" idx="2"/>
            <a:endCxn id="45" idx="0"/>
          </p:cNvCxnSpPr>
          <p:nvPr/>
        </p:nvCxnSpPr>
        <p:spPr>
          <a:xfrm flipH="1">
            <a:off x="1498484" y="2694501"/>
            <a:ext cx="1177414" cy="485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9" name="Straight Connector 88"/>
          <p:cNvCxnSpPr>
            <a:stCxn id="84" idx="2"/>
            <a:endCxn id="44" idx="0"/>
          </p:cNvCxnSpPr>
          <p:nvPr/>
        </p:nvCxnSpPr>
        <p:spPr>
          <a:xfrm flipH="1">
            <a:off x="1048969" y="2694501"/>
            <a:ext cx="1626930" cy="48135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Straight Connector 89"/>
          <p:cNvCxnSpPr>
            <a:stCxn id="85" idx="2"/>
            <a:endCxn id="44" idx="0"/>
          </p:cNvCxnSpPr>
          <p:nvPr/>
        </p:nvCxnSpPr>
        <p:spPr>
          <a:xfrm flipH="1">
            <a:off x="1048969" y="2885886"/>
            <a:ext cx="1645248" cy="28997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1" name="Straight Connector 90"/>
          <p:cNvCxnSpPr>
            <a:endCxn id="45" idx="0"/>
          </p:cNvCxnSpPr>
          <p:nvPr/>
        </p:nvCxnSpPr>
        <p:spPr>
          <a:xfrm flipH="1">
            <a:off x="1498485" y="2894101"/>
            <a:ext cx="1190510" cy="2856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2" name="Straight Connector 91"/>
          <p:cNvCxnSpPr>
            <a:stCxn id="84" idx="2"/>
            <a:endCxn id="46" idx="0"/>
          </p:cNvCxnSpPr>
          <p:nvPr/>
        </p:nvCxnSpPr>
        <p:spPr>
          <a:xfrm flipH="1">
            <a:off x="1948000" y="2694501"/>
            <a:ext cx="727898" cy="48522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Straight Connector 92"/>
          <p:cNvCxnSpPr>
            <a:endCxn id="84" idx="0"/>
          </p:cNvCxnSpPr>
          <p:nvPr/>
        </p:nvCxnSpPr>
        <p:spPr>
          <a:xfrm flipH="1">
            <a:off x="2675899" y="2541053"/>
            <a:ext cx="412759" cy="89499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Straight Connector 93"/>
          <p:cNvCxnSpPr>
            <a:endCxn id="85" idx="0"/>
          </p:cNvCxnSpPr>
          <p:nvPr/>
        </p:nvCxnSpPr>
        <p:spPr>
          <a:xfrm flipH="1">
            <a:off x="2694216" y="2460501"/>
            <a:ext cx="631124" cy="361436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5" name="Straight Connector 94"/>
          <p:cNvCxnSpPr>
            <a:endCxn id="85" idx="0"/>
          </p:cNvCxnSpPr>
          <p:nvPr/>
        </p:nvCxnSpPr>
        <p:spPr>
          <a:xfrm flipH="1">
            <a:off x="2694216" y="2541052"/>
            <a:ext cx="394441" cy="280884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Straight Connector 95"/>
          <p:cNvCxnSpPr>
            <a:endCxn id="84" idx="2"/>
          </p:cNvCxnSpPr>
          <p:nvPr/>
        </p:nvCxnSpPr>
        <p:spPr>
          <a:xfrm flipH="1">
            <a:off x="2675898" y="2460500"/>
            <a:ext cx="649442" cy="2340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97" name="Picture 96" descr="ToR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3" y="2626319"/>
            <a:ext cx="400277" cy="63949"/>
          </a:xfrm>
          <a:prstGeom prst="rect">
            <a:avLst/>
          </a:prstGeom>
        </p:spPr>
      </p:pic>
      <p:pic>
        <p:nvPicPr>
          <p:cNvPr id="98" name="Picture 97" descr="ToR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10" y="2817704"/>
            <a:ext cx="400277" cy="63949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8" idx="2"/>
            <a:endCxn id="11" idx="0"/>
          </p:cNvCxnSpPr>
          <p:nvPr/>
        </p:nvCxnSpPr>
        <p:spPr>
          <a:xfrm>
            <a:off x="5809950" y="2881652"/>
            <a:ext cx="1788381" cy="2784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Straight Connector 99"/>
          <p:cNvCxnSpPr>
            <a:endCxn id="10" idx="0"/>
          </p:cNvCxnSpPr>
          <p:nvPr/>
        </p:nvCxnSpPr>
        <p:spPr>
          <a:xfrm>
            <a:off x="5791186" y="2692405"/>
            <a:ext cx="1357630" cy="471601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Straight Connector 100"/>
          <p:cNvCxnSpPr>
            <a:stCxn id="97" idx="2"/>
            <a:endCxn id="9" idx="0"/>
          </p:cNvCxnSpPr>
          <p:nvPr/>
        </p:nvCxnSpPr>
        <p:spPr>
          <a:xfrm>
            <a:off x="5791631" y="2690268"/>
            <a:ext cx="907669" cy="473738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Straight Connector 101"/>
          <p:cNvCxnSpPr>
            <a:stCxn id="97" idx="2"/>
            <a:endCxn id="8" idx="0"/>
          </p:cNvCxnSpPr>
          <p:nvPr/>
        </p:nvCxnSpPr>
        <p:spPr>
          <a:xfrm>
            <a:off x="5791631" y="2690267"/>
            <a:ext cx="458153" cy="469872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3" name="Straight Connector 102"/>
          <p:cNvCxnSpPr>
            <a:stCxn id="98" idx="2"/>
            <a:endCxn id="9" idx="0"/>
          </p:cNvCxnSpPr>
          <p:nvPr/>
        </p:nvCxnSpPr>
        <p:spPr>
          <a:xfrm>
            <a:off x="5809950" y="2881653"/>
            <a:ext cx="889351" cy="28235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4" name="Straight Connector 103"/>
          <p:cNvCxnSpPr>
            <a:stCxn id="98" idx="2"/>
            <a:endCxn id="8" idx="0"/>
          </p:cNvCxnSpPr>
          <p:nvPr/>
        </p:nvCxnSpPr>
        <p:spPr>
          <a:xfrm>
            <a:off x="5809950" y="2881652"/>
            <a:ext cx="439835" cy="278487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Straight Connector 104"/>
          <p:cNvCxnSpPr>
            <a:stCxn id="98" idx="2"/>
            <a:endCxn id="10" idx="0"/>
          </p:cNvCxnSpPr>
          <p:nvPr/>
        </p:nvCxnSpPr>
        <p:spPr>
          <a:xfrm>
            <a:off x="5809950" y="2881653"/>
            <a:ext cx="1338867" cy="282353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Connector 107"/>
          <p:cNvCxnSpPr>
            <a:endCxn id="98" idx="0"/>
          </p:cNvCxnSpPr>
          <p:nvPr/>
        </p:nvCxnSpPr>
        <p:spPr>
          <a:xfrm>
            <a:off x="5429690" y="2486019"/>
            <a:ext cx="380259" cy="33168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Connector 108"/>
          <p:cNvCxnSpPr>
            <a:endCxn id="97" idx="0"/>
          </p:cNvCxnSpPr>
          <p:nvPr/>
        </p:nvCxnSpPr>
        <p:spPr>
          <a:xfrm>
            <a:off x="5429690" y="2486019"/>
            <a:ext cx="361941" cy="14030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Straight Connector 109"/>
          <p:cNvCxnSpPr>
            <a:endCxn id="98" idx="0"/>
          </p:cNvCxnSpPr>
          <p:nvPr/>
        </p:nvCxnSpPr>
        <p:spPr>
          <a:xfrm>
            <a:off x="5696005" y="2464729"/>
            <a:ext cx="113945" cy="352975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Straight Connector 110"/>
          <p:cNvCxnSpPr>
            <a:endCxn id="97" idx="0"/>
          </p:cNvCxnSpPr>
          <p:nvPr/>
        </p:nvCxnSpPr>
        <p:spPr>
          <a:xfrm>
            <a:off x="5696005" y="2464728"/>
            <a:ext cx="95627" cy="161590"/>
          </a:xfrm>
          <a:prstGeom prst="line">
            <a:avLst/>
          </a:prstGeom>
          <a:noFill/>
          <a:ln w="9525" cap="flat" cmpd="sng" algn="ctr">
            <a:solidFill>
              <a:srgbClr val="33828D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12" name="Freeform 20"/>
          <p:cNvSpPr>
            <a:spLocks noEditPoints="1"/>
          </p:cNvSpPr>
          <p:nvPr/>
        </p:nvSpPr>
        <p:spPr bwMode="auto">
          <a:xfrm>
            <a:off x="5715000" y="1045832"/>
            <a:ext cx="232811" cy="277387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7" y="74"/>
              </a:cxn>
              <a:cxn ang="0">
                <a:pos x="272" y="381"/>
              </a:cxn>
              <a:cxn ang="0">
                <a:pos x="207" y="406"/>
              </a:cxn>
              <a:cxn ang="0">
                <a:pos x="362" y="381"/>
              </a:cxn>
              <a:cxn ang="0">
                <a:pos x="324" y="238"/>
              </a:cxn>
              <a:cxn ang="0">
                <a:pos x="362" y="218"/>
              </a:cxn>
              <a:cxn ang="0">
                <a:pos x="166" y="194"/>
              </a:cxn>
              <a:cxn ang="0">
                <a:pos x="147" y="218"/>
              </a:cxn>
              <a:cxn ang="0">
                <a:pos x="272" y="218"/>
              </a:cxn>
              <a:cxn ang="0">
                <a:pos x="272" y="381"/>
              </a:cxn>
              <a:cxn ang="0">
                <a:pos x="0" y="297"/>
              </a:cxn>
              <a:cxn ang="0">
                <a:pos x="47" y="309"/>
              </a:cxn>
              <a:cxn ang="0">
                <a:pos x="53" y="342"/>
              </a:cxn>
              <a:cxn ang="0">
                <a:pos x="8" y="377"/>
              </a:cxn>
              <a:cxn ang="0">
                <a:pos x="12" y="387"/>
              </a:cxn>
              <a:cxn ang="0">
                <a:pos x="7" y="398"/>
              </a:cxn>
              <a:cxn ang="0">
                <a:pos x="24" y="398"/>
              </a:cxn>
              <a:cxn ang="0">
                <a:pos x="18" y="387"/>
              </a:cxn>
              <a:cxn ang="0">
                <a:pos x="53" y="386"/>
              </a:cxn>
              <a:cxn ang="0">
                <a:pos x="54" y="400"/>
              </a:cxn>
              <a:cxn ang="0">
                <a:pos x="57" y="408"/>
              </a:cxn>
              <a:cxn ang="0">
                <a:pos x="65" y="400"/>
              </a:cxn>
              <a:cxn ang="0">
                <a:pos x="68" y="386"/>
              </a:cxn>
              <a:cxn ang="0">
                <a:pos x="69" y="383"/>
              </a:cxn>
              <a:cxn ang="0">
                <a:pos x="103" y="390"/>
              </a:cxn>
              <a:cxn ang="0">
                <a:pos x="106" y="407"/>
              </a:cxn>
              <a:cxn ang="0">
                <a:pos x="109" y="390"/>
              </a:cxn>
              <a:cxn ang="0">
                <a:pos x="114" y="388"/>
              </a:cxn>
              <a:cxn ang="0">
                <a:pos x="69" y="365"/>
              </a:cxn>
              <a:cxn ang="0">
                <a:pos x="75" y="342"/>
              </a:cxn>
              <a:cxn ang="0">
                <a:pos x="117" y="309"/>
              </a:cxn>
              <a:cxn ang="0">
                <a:pos x="129" y="294"/>
              </a:cxn>
              <a:cxn ang="0">
                <a:pos x="153" y="285"/>
              </a:cxn>
              <a:cxn ang="0">
                <a:pos x="154" y="401"/>
              </a:cxn>
              <a:cxn ang="0">
                <a:pos x="205" y="265"/>
              </a:cxn>
              <a:cxn ang="0">
                <a:pos x="205" y="264"/>
              </a:cxn>
              <a:cxn ang="0">
                <a:pos x="205" y="264"/>
              </a:cxn>
              <a:cxn ang="0">
                <a:pos x="181" y="235"/>
              </a:cxn>
              <a:cxn ang="0">
                <a:pos x="119" y="194"/>
              </a:cxn>
              <a:cxn ang="0">
                <a:pos x="206" y="194"/>
              </a:cxn>
              <a:cxn ang="0">
                <a:pos x="311" y="188"/>
              </a:cxn>
              <a:cxn ang="0">
                <a:pos x="315" y="176"/>
              </a:cxn>
              <a:cxn ang="0">
                <a:pos x="367" y="68"/>
              </a:cxn>
              <a:cxn ang="0">
                <a:pos x="312" y="171"/>
              </a:cxn>
              <a:cxn ang="0">
                <a:pos x="307" y="174"/>
              </a:cxn>
              <a:cxn ang="0">
                <a:pos x="206" y="154"/>
              </a:cxn>
              <a:cxn ang="0">
                <a:pos x="132" y="132"/>
              </a:cxn>
              <a:cxn ang="0">
                <a:pos x="92" y="86"/>
              </a:cxn>
              <a:cxn ang="0">
                <a:pos x="38" y="168"/>
              </a:cxn>
              <a:cxn ang="0">
                <a:pos x="35" y="168"/>
              </a:cxn>
              <a:cxn ang="0">
                <a:pos x="23" y="133"/>
              </a:cxn>
              <a:cxn ang="0">
                <a:pos x="2" y="145"/>
              </a:cxn>
              <a:cxn ang="0">
                <a:pos x="2" y="230"/>
              </a:cxn>
              <a:cxn ang="0">
                <a:pos x="12" y="282"/>
              </a:cxn>
              <a:cxn ang="0">
                <a:pos x="0" y="294"/>
              </a:cxn>
              <a:cxn ang="0">
                <a:pos x="35" y="282"/>
              </a:cxn>
              <a:cxn ang="0">
                <a:pos x="24" y="272"/>
              </a:cxn>
            </a:cxnLst>
            <a:rect l="0" t="0" r="r" b="b"/>
            <a:pathLst>
              <a:path w="367" h="408">
                <a:moveTo>
                  <a:pt x="154" y="37"/>
                </a:moveTo>
                <a:cubicBezTo>
                  <a:pt x="154" y="16"/>
                  <a:pt x="137" y="0"/>
                  <a:pt x="117" y="0"/>
                </a:cubicBezTo>
                <a:cubicBezTo>
                  <a:pt x="97" y="0"/>
                  <a:pt x="80" y="16"/>
                  <a:pt x="80" y="37"/>
                </a:cubicBezTo>
                <a:cubicBezTo>
                  <a:pt x="80" y="57"/>
                  <a:pt x="97" y="74"/>
                  <a:pt x="117" y="74"/>
                </a:cubicBezTo>
                <a:cubicBezTo>
                  <a:pt x="137" y="74"/>
                  <a:pt x="154" y="57"/>
                  <a:pt x="154" y="37"/>
                </a:cubicBezTo>
                <a:close/>
                <a:moveTo>
                  <a:pt x="272" y="381"/>
                </a:moveTo>
                <a:cubicBezTo>
                  <a:pt x="207" y="381"/>
                  <a:pt x="207" y="381"/>
                  <a:pt x="207" y="381"/>
                </a:cubicBezTo>
                <a:cubicBezTo>
                  <a:pt x="207" y="406"/>
                  <a:pt x="207" y="406"/>
                  <a:pt x="207" y="406"/>
                </a:cubicBezTo>
                <a:cubicBezTo>
                  <a:pt x="362" y="406"/>
                  <a:pt x="362" y="406"/>
                  <a:pt x="362" y="406"/>
                </a:cubicBezTo>
                <a:cubicBezTo>
                  <a:pt x="362" y="381"/>
                  <a:pt x="362" y="381"/>
                  <a:pt x="362" y="381"/>
                </a:cubicBezTo>
                <a:cubicBezTo>
                  <a:pt x="324" y="381"/>
                  <a:pt x="324" y="381"/>
                  <a:pt x="324" y="381"/>
                </a:cubicBezTo>
                <a:cubicBezTo>
                  <a:pt x="324" y="238"/>
                  <a:pt x="324" y="238"/>
                  <a:pt x="324" y="238"/>
                </a:cubicBezTo>
                <a:cubicBezTo>
                  <a:pt x="324" y="218"/>
                  <a:pt x="324" y="218"/>
                  <a:pt x="324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194"/>
                  <a:pt x="362" y="194"/>
                  <a:pt x="362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33"/>
                  <a:pt x="272" y="233"/>
                  <a:pt x="272" y="233"/>
                </a:cubicBezTo>
                <a:lnTo>
                  <a:pt x="272" y="381"/>
                </a:lnTo>
                <a:close/>
                <a:moveTo>
                  <a:pt x="0" y="294"/>
                </a:moveTo>
                <a:cubicBezTo>
                  <a:pt x="0" y="297"/>
                  <a:pt x="0" y="297"/>
                  <a:pt x="0" y="297"/>
                </a:cubicBezTo>
                <a:cubicBezTo>
                  <a:pt x="0" y="303"/>
                  <a:pt x="6" y="309"/>
                  <a:pt x="12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53" y="342"/>
                  <a:pt x="53" y="342"/>
                  <a:pt x="53" y="342"/>
                </a:cubicBezTo>
                <a:cubicBezTo>
                  <a:pt x="53" y="365"/>
                  <a:pt x="53" y="365"/>
                  <a:pt x="53" y="365"/>
                </a:cubicBezTo>
                <a:cubicBezTo>
                  <a:pt x="8" y="377"/>
                  <a:pt x="8" y="377"/>
                  <a:pt x="8" y="377"/>
                </a:cubicBezTo>
                <a:cubicBezTo>
                  <a:pt x="8" y="388"/>
                  <a:pt x="8" y="388"/>
                  <a:pt x="8" y="388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9" y="391"/>
                  <a:pt x="7" y="394"/>
                  <a:pt x="7" y="398"/>
                </a:cubicBezTo>
                <a:cubicBezTo>
                  <a:pt x="7" y="403"/>
                  <a:pt x="11" y="407"/>
                  <a:pt x="15" y="407"/>
                </a:cubicBezTo>
                <a:cubicBezTo>
                  <a:pt x="20" y="407"/>
                  <a:pt x="24" y="403"/>
                  <a:pt x="24" y="398"/>
                </a:cubicBezTo>
                <a:cubicBezTo>
                  <a:pt x="24" y="394"/>
                  <a:pt x="22" y="391"/>
                  <a:pt x="18" y="390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3" y="383"/>
                  <a:pt x="53" y="383"/>
                  <a:pt x="53" y="383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400"/>
                  <a:pt x="54" y="400"/>
                  <a:pt x="54" y="400"/>
                </a:cubicBezTo>
                <a:cubicBezTo>
                  <a:pt x="57" y="400"/>
                  <a:pt x="57" y="400"/>
                  <a:pt x="57" y="400"/>
                </a:cubicBezTo>
                <a:cubicBezTo>
                  <a:pt x="57" y="408"/>
                  <a:pt x="57" y="408"/>
                  <a:pt x="57" y="408"/>
                </a:cubicBezTo>
                <a:cubicBezTo>
                  <a:pt x="65" y="408"/>
                  <a:pt x="65" y="408"/>
                  <a:pt x="65" y="408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8" y="400"/>
                  <a:pt x="68" y="400"/>
                  <a:pt x="68" y="40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69" y="386"/>
                  <a:pt x="69" y="386"/>
                  <a:pt x="69" y="386"/>
                </a:cubicBezTo>
                <a:cubicBezTo>
                  <a:pt x="69" y="383"/>
                  <a:pt x="69" y="383"/>
                  <a:pt x="69" y="383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0" y="391"/>
                  <a:pt x="97" y="394"/>
                  <a:pt x="97" y="398"/>
                </a:cubicBezTo>
                <a:cubicBezTo>
                  <a:pt x="97" y="403"/>
                  <a:pt x="101" y="407"/>
                  <a:pt x="106" y="407"/>
                </a:cubicBezTo>
                <a:cubicBezTo>
                  <a:pt x="111" y="407"/>
                  <a:pt x="115" y="403"/>
                  <a:pt x="115" y="398"/>
                </a:cubicBezTo>
                <a:cubicBezTo>
                  <a:pt x="115" y="394"/>
                  <a:pt x="112" y="391"/>
                  <a:pt x="109" y="390"/>
                </a:cubicBezTo>
                <a:cubicBezTo>
                  <a:pt x="109" y="387"/>
                  <a:pt x="109" y="387"/>
                  <a:pt x="109" y="387"/>
                </a:cubicBezTo>
                <a:cubicBezTo>
                  <a:pt x="114" y="388"/>
                  <a:pt x="114" y="388"/>
                  <a:pt x="114" y="388"/>
                </a:cubicBezTo>
                <a:cubicBezTo>
                  <a:pt x="114" y="377"/>
                  <a:pt x="114" y="377"/>
                  <a:pt x="114" y="377"/>
                </a:cubicBezTo>
                <a:cubicBezTo>
                  <a:pt x="69" y="365"/>
                  <a:pt x="69" y="365"/>
                  <a:pt x="69" y="365"/>
                </a:cubicBezTo>
                <a:cubicBezTo>
                  <a:pt x="69" y="342"/>
                  <a:pt x="69" y="342"/>
                  <a:pt x="69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24" y="309"/>
                  <a:pt x="129" y="303"/>
                  <a:pt x="129" y="297"/>
                </a:cubicBezTo>
                <a:cubicBezTo>
                  <a:pt x="129" y="294"/>
                  <a:pt x="129" y="294"/>
                  <a:pt x="129" y="294"/>
                </a:cubicBezTo>
                <a:cubicBezTo>
                  <a:pt x="129" y="290"/>
                  <a:pt x="127" y="287"/>
                  <a:pt x="124" y="285"/>
                </a:cubicBezTo>
                <a:cubicBezTo>
                  <a:pt x="153" y="285"/>
                  <a:pt x="153" y="285"/>
                  <a:pt x="153" y="285"/>
                </a:cubicBezTo>
                <a:cubicBezTo>
                  <a:pt x="135" y="374"/>
                  <a:pt x="135" y="374"/>
                  <a:pt x="135" y="374"/>
                </a:cubicBezTo>
                <a:cubicBezTo>
                  <a:pt x="133" y="386"/>
                  <a:pt x="141" y="398"/>
                  <a:pt x="154" y="401"/>
                </a:cubicBezTo>
                <a:cubicBezTo>
                  <a:pt x="167" y="403"/>
                  <a:pt x="179" y="395"/>
                  <a:pt x="181" y="384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05" y="265"/>
                  <a:pt x="205" y="265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2"/>
                  <a:pt x="205" y="260"/>
                  <a:pt x="205" y="258"/>
                </a:cubicBezTo>
                <a:cubicBezTo>
                  <a:pt x="204" y="245"/>
                  <a:pt x="194" y="235"/>
                  <a:pt x="181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213" y="194"/>
                  <a:pt x="217" y="190"/>
                  <a:pt x="21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3" y="178"/>
                  <a:pt x="314" y="177"/>
                  <a:pt x="315" y="176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12" y="171"/>
                  <a:pt x="312" y="171"/>
                  <a:pt x="312" y="171"/>
                </a:cubicBezTo>
                <a:cubicBezTo>
                  <a:pt x="312" y="171"/>
                  <a:pt x="311" y="170"/>
                  <a:pt x="311" y="170"/>
                </a:cubicBezTo>
                <a:cubicBezTo>
                  <a:pt x="309" y="170"/>
                  <a:pt x="307" y="172"/>
                  <a:pt x="307" y="174"/>
                </a:cubicBezTo>
                <a:cubicBezTo>
                  <a:pt x="307" y="174"/>
                  <a:pt x="225" y="174"/>
                  <a:pt x="225" y="174"/>
                </a:cubicBezTo>
                <a:cubicBezTo>
                  <a:pt x="225" y="163"/>
                  <a:pt x="217" y="154"/>
                  <a:pt x="206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12"/>
                  <a:pt x="124" y="93"/>
                  <a:pt x="104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73" y="82"/>
                  <a:pt x="53" y="95"/>
                  <a:pt x="49" y="114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38"/>
                  <a:pt x="29" y="133"/>
                  <a:pt x="23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7" y="133"/>
                  <a:pt x="2" y="138"/>
                  <a:pt x="2" y="145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7"/>
                  <a:pt x="6" y="242"/>
                  <a:pt x="12" y="24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6" y="282"/>
                  <a:pt x="0" y="288"/>
                  <a:pt x="0" y="294"/>
                </a:cubicBezTo>
                <a:close/>
                <a:moveTo>
                  <a:pt x="24" y="272"/>
                </a:moveTo>
                <a:cubicBezTo>
                  <a:pt x="27" y="276"/>
                  <a:pt x="30" y="280"/>
                  <a:pt x="35" y="282"/>
                </a:cubicBezTo>
                <a:cubicBezTo>
                  <a:pt x="24" y="282"/>
                  <a:pt x="24" y="282"/>
                  <a:pt x="24" y="282"/>
                </a:cubicBezTo>
                <a:lnTo>
                  <a:pt x="24" y="272"/>
                </a:lnTo>
                <a:close/>
              </a:path>
            </a:pathLst>
          </a:custGeom>
          <a:solidFill>
            <a:srgbClr val="000000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51363" tIns="25686" rIns="51363" bIns="25686" anchor="ctr"/>
          <a:lstStyle/>
          <a:p>
            <a:pPr defTabSz="51401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baseline="-25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Arial" pitchFamily="34" charset="0"/>
            </a:endParaRPr>
          </a:p>
        </p:txBody>
      </p:sp>
      <p:pic>
        <p:nvPicPr>
          <p:cNvPr id="113" name="Picture 112" descr="Device_router_3057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5735" y="1465078"/>
            <a:ext cx="422546" cy="236882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>
          <a:xfrm flipH="1">
            <a:off x="1109119" y="2348569"/>
            <a:ext cx="1825510" cy="758703"/>
          </a:xfrm>
          <a:prstGeom prst="straightConnector1">
            <a:avLst/>
          </a:prstGeom>
          <a:noFill/>
          <a:ln w="25400" cap="flat" cmpd="sng" algn="ctr">
            <a:solidFill>
              <a:srgbClr val="CC6633"/>
            </a:solidFill>
            <a:prstDash val="dash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5" name="Straight Arrow Connector 114"/>
          <p:cNvCxnSpPr/>
          <p:nvPr/>
        </p:nvCxnSpPr>
        <p:spPr>
          <a:xfrm flipH="1" flipV="1">
            <a:off x="5850452" y="2472272"/>
            <a:ext cx="1684867" cy="601133"/>
          </a:xfrm>
          <a:prstGeom prst="straightConnector1">
            <a:avLst/>
          </a:prstGeom>
          <a:noFill/>
          <a:ln w="25400" cap="flat" cmpd="sng" algn="ctr">
            <a:solidFill>
              <a:srgbClr val="CC6633"/>
            </a:solidFill>
            <a:prstDash val="dash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6" name="Freeform 115"/>
          <p:cNvSpPr/>
          <p:nvPr/>
        </p:nvSpPr>
        <p:spPr>
          <a:xfrm>
            <a:off x="5125302" y="1189445"/>
            <a:ext cx="477338" cy="283882"/>
          </a:xfrm>
          <a:custGeom>
            <a:avLst/>
            <a:gdLst>
              <a:gd name="connsiteX0" fmla="*/ 451766 w 451766"/>
              <a:gd name="connsiteY0" fmla="*/ 6141 h 133983"/>
              <a:gd name="connsiteX1" fmla="*/ 136382 w 451766"/>
              <a:gd name="connsiteY1" fmla="*/ 14664 h 133983"/>
              <a:gd name="connsiteX2" fmla="*/ 0 w 451766"/>
              <a:gd name="connsiteY2" fmla="*/ 133983 h 133983"/>
              <a:gd name="connsiteX0" fmla="*/ 451766 w 451766"/>
              <a:gd name="connsiteY0" fmla="*/ 47323 h 175165"/>
              <a:gd name="connsiteX1" fmla="*/ 136382 w 451766"/>
              <a:gd name="connsiteY1" fmla="*/ 4709 h 175165"/>
              <a:gd name="connsiteX2" fmla="*/ 0 w 451766"/>
              <a:gd name="connsiteY2" fmla="*/ 175165 h 175165"/>
              <a:gd name="connsiteX0" fmla="*/ 451766 w 451766"/>
              <a:gd name="connsiteY0" fmla="*/ 1532 h 214602"/>
              <a:gd name="connsiteX1" fmla="*/ 136382 w 451766"/>
              <a:gd name="connsiteY1" fmla="*/ 44146 h 214602"/>
              <a:gd name="connsiteX2" fmla="*/ 0 w 451766"/>
              <a:gd name="connsiteY2" fmla="*/ 214602 h 214602"/>
              <a:gd name="connsiteX0" fmla="*/ 477338 w 477338"/>
              <a:gd name="connsiteY0" fmla="*/ 2630 h 283882"/>
              <a:gd name="connsiteX1" fmla="*/ 161954 w 477338"/>
              <a:gd name="connsiteY1" fmla="*/ 45244 h 283882"/>
              <a:gd name="connsiteX2" fmla="*/ 0 w 477338"/>
              <a:gd name="connsiteY2" fmla="*/ 283882 h 2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338" h="283882">
                <a:moveTo>
                  <a:pt x="477338" y="2630"/>
                </a:moveTo>
                <a:cubicBezTo>
                  <a:pt x="357293" y="-3762"/>
                  <a:pt x="241510" y="-1631"/>
                  <a:pt x="161954" y="45244"/>
                </a:cubicBezTo>
                <a:cubicBezTo>
                  <a:pt x="82398" y="92119"/>
                  <a:pt x="0" y="283882"/>
                  <a:pt x="0" y="283882"/>
                </a:cubicBezTo>
              </a:path>
            </a:pathLst>
          </a:custGeom>
          <a:ln w="28575" cmpd="sng">
            <a:solidFill>
              <a:srgbClr val="373752"/>
            </a:solidFill>
            <a:headEnd type="none"/>
            <a:tailEnd type="arrow"/>
          </a:ln>
        </p:spPr>
        <p:txBody>
          <a:bodyPr lIns="91436" tIns="45718" rIns="91436" bIns="45718" rtlCol="0" anchor="ctr"/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301083" y="1694918"/>
            <a:ext cx="1525453" cy="605118"/>
          </a:xfrm>
          <a:custGeom>
            <a:avLst/>
            <a:gdLst>
              <a:gd name="connsiteX0" fmla="*/ 1621406 w 1621406"/>
              <a:gd name="connsiteY0" fmla="*/ 0 h 605118"/>
              <a:gd name="connsiteX1" fmla="*/ 1161116 w 1621406"/>
              <a:gd name="connsiteY1" fmla="*/ 161933 h 605118"/>
              <a:gd name="connsiteX2" fmla="*/ 163821 w 1621406"/>
              <a:gd name="connsiteY2" fmla="*/ 477276 h 605118"/>
              <a:gd name="connsiteX3" fmla="*/ 1867 w 1621406"/>
              <a:gd name="connsiteY3" fmla="*/ 605118 h 605118"/>
              <a:gd name="connsiteX0" fmla="*/ 1619539 w 1619539"/>
              <a:gd name="connsiteY0" fmla="*/ 0 h 605118"/>
              <a:gd name="connsiteX1" fmla="*/ 951107 w 1619539"/>
              <a:gd name="connsiteY1" fmla="*/ 161933 h 605118"/>
              <a:gd name="connsiteX2" fmla="*/ 161954 w 1619539"/>
              <a:gd name="connsiteY2" fmla="*/ 477276 h 605118"/>
              <a:gd name="connsiteX3" fmla="*/ 0 w 1619539"/>
              <a:gd name="connsiteY3" fmla="*/ 605118 h 605118"/>
              <a:gd name="connsiteX0" fmla="*/ 1619539 w 1619539"/>
              <a:gd name="connsiteY0" fmla="*/ 0 h 605118"/>
              <a:gd name="connsiteX1" fmla="*/ 951107 w 1619539"/>
              <a:gd name="connsiteY1" fmla="*/ 161933 h 605118"/>
              <a:gd name="connsiteX2" fmla="*/ 161954 w 1619539"/>
              <a:gd name="connsiteY2" fmla="*/ 392049 h 605118"/>
              <a:gd name="connsiteX3" fmla="*/ 0 w 1619539"/>
              <a:gd name="connsiteY3" fmla="*/ 605118 h 605118"/>
              <a:gd name="connsiteX0" fmla="*/ 1619561 w 1619561"/>
              <a:gd name="connsiteY0" fmla="*/ 0 h 605118"/>
              <a:gd name="connsiteX1" fmla="*/ 1005427 w 1619561"/>
              <a:gd name="connsiteY1" fmla="*/ 255683 h 605118"/>
              <a:gd name="connsiteX2" fmla="*/ 161976 w 1619561"/>
              <a:gd name="connsiteY2" fmla="*/ 392049 h 605118"/>
              <a:gd name="connsiteX3" fmla="*/ 22 w 1619561"/>
              <a:gd name="connsiteY3" fmla="*/ 605118 h 605118"/>
              <a:gd name="connsiteX0" fmla="*/ 1619561 w 1619561"/>
              <a:gd name="connsiteY0" fmla="*/ 0 h 605118"/>
              <a:gd name="connsiteX1" fmla="*/ 1005427 w 1619561"/>
              <a:gd name="connsiteY1" fmla="*/ 255683 h 605118"/>
              <a:gd name="connsiteX2" fmla="*/ 161976 w 1619561"/>
              <a:gd name="connsiteY2" fmla="*/ 392049 h 605118"/>
              <a:gd name="connsiteX3" fmla="*/ 22 w 1619561"/>
              <a:gd name="connsiteY3" fmla="*/ 605118 h 605118"/>
              <a:gd name="connsiteX0" fmla="*/ 1619539 w 1619539"/>
              <a:gd name="connsiteY0" fmla="*/ 0 h 605118"/>
              <a:gd name="connsiteX1" fmla="*/ 1005405 w 1619539"/>
              <a:gd name="connsiteY1" fmla="*/ 255683 h 605118"/>
              <a:gd name="connsiteX2" fmla="*/ 261500 w 1619539"/>
              <a:gd name="connsiteY2" fmla="*/ 315344 h 605118"/>
              <a:gd name="connsiteX3" fmla="*/ 0 w 1619539"/>
              <a:gd name="connsiteY3" fmla="*/ 605118 h 6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539" h="605118">
                <a:moveTo>
                  <a:pt x="1619539" y="0"/>
                </a:moveTo>
                <a:cubicBezTo>
                  <a:pt x="1510859" y="41193"/>
                  <a:pt x="1231745" y="203126"/>
                  <a:pt x="1005405" y="255683"/>
                </a:cubicBezTo>
                <a:cubicBezTo>
                  <a:pt x="779065" y="308240"/>
                  <a:pt x="429067" y="257105"/>
                  <a:pt x="261500" y="315344"/>
                </a:cubicBezTo>
                <a:cubicBezTo>
                  <a:pt x="93933" y="373583"/>
                  <a:pt x="0" y="605118"/>
                  <a:pt x="0" y="605118"/>
                </a:cubicBezTo>
              </a:path>
            </a:pathLst>
          </a:custGeom>
          <a:ln w="28575" cmpd="sng">
            <a:solidFill>
              <a:srgbClr val="373752"/>
            </a:solidFill>
            <a:headEnd type="none"/>
            <a:tailEnd type="arrow"/>
          </a:ln>
        </p:spPr>
        <p:txBody>
          <a:bodyPr lIns="91436" tIns="45718" rIns="91436" bIns="45718" rtlCol="0" anchor="ctr"/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4953154" y="1754579"/>
            <a:ext cx="351151" cy="553981"/>
          </a:xfrm>
          <a:custGeom>
            <a:avLst/>
            <a:gdLst>
              <a:gd name="connsiteX0" fmla="*/ 44291 w 351151"/>
              <a:gd name="connsiteY0" fmla="*/ 0 h 553981"/>
              <a:gd name="connsiteX1" fmla="*/ 1672 w 351151"/>
              <a:gd name="connsiteY1" fmla="*/ 153410 h 553981"/>
              <a:gd name="connsiteX2" fmla="*/ 95434 w 351151"/>
              <a:gd name="connsiteY2" fmla="*/ 375002 h 553981"/>
              <a:gd name="connsiteX3" fmla="*/ 351151 w 351151"/>
              <a:gd name="connsiteY3" fmla="*/ 553981 h 55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51" h="553981">
                <a:moveTo>
                  <a:pt x="44291" y="0"/>
                </a:moveTo>
                <a:cubicBezTo>
                  <a:pt x="18719" y="45455"/>
                  <a:pt x="-6852" y="90910"/>
                  <a:pt x="1672" y="153410"/>
                </a:cubicBezTo>
                <a:cubicBezTo>
                  <a:pt x="10196" y="215910"/>
                  <a:pt x="37187" y="308240"/>
                  <a:pt x="95434" y="375002"/>
                </a:cubicBezTo>
                <a:cubicBezTo>
                  <a:pt x="153681" y="441764"/>
                  <a:pt x="351151" y="553981"/>
                  <a:pt x="351151" y="553981"/>
                </a:cubicBezTo>
              </a:path>
            </a:pathLst>
          </a:custGeom>
          <a:ln w="28575" cmpd="sng">
            <a:solidFill>
              <a:srgbClr val="373752"/>
            </a:solidFill>
            <a:headEnd type="none"/>
            <a:tailEnd type="arrow"/>
          </a:ln>
        </p:spPr>
        <p:txBody>
          <a:bodyPr lIns="91436" tIns="45718" rIns="91436" bIns="45718" rtlCol="0" anchor="ctr"/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5" name="Picture 150" descr="ICON_VM_basic_label_Q30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592" y="3890932"/>
            <a:ext cx="205173" cy="168517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253917" y="4003619"/>
            <a:ext cx="975823" cy="292301"/>
          </a:xfrm>
          <a:prstGeom prst="rect">
            <a:avLst/>
          </a:prstGeom>
          <a:noFill/>
        </p:spPr>
        <p:txBody>
          <a:bodyPr wrap="square" lIns="121835" tIns="60917" rIns="121835" bIns="60917" rtlCol="0">
            <a:spAutoFit/>
          </a:bodyPr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0000"/>
                </a:solidFill>
                <a:latin typeface="Arial Narrow"/>
                <a:ea typeface="MS PGothic" charset="0"/>
                <a:cs typeface="Arial Narrow"/>
              </a:rPr>
              <a:t>10.10.10.10</a:t>
            </a:r>
            <a:endParaRPr lang="en-US" sz="1100" kern="0" dirty="0">
              <a:solidFill>
                <a:srgbClr val="000000"/>
              </a:solidFill>
              <a:latin typeface="Arial Narrow"/>
              <a:ea typeface="MS PGothic" charset="0"/>
              <a:cs typeface="Arial Narrow"/>
            </a:endParaRPr>
          </a:p>
        </p:txBody>
      </p:sp>
      <p:pic>
        <p:nvPicPr>
          <p:cNvPr id="127" name="Picture 150" descr="ICON_VM_basic_label_Q30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716" y="3882521"/>
            <a:ext cx="205173" cy="168517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6494041" y="3995208"/>
            <a:ext cx="975823" cy="292301"/>
          </a:xfrm>
          <a:prstGeom prst="rect">
            <a:avLst/>
          </a:prstGeom>
          <a:noFill/>
        </p:spPr>
        <p:txBody>
          <a:bodyPr wrap="square" lIns="121835" tIns="60917" rIns="121835" bIns="60917" rtlCol="0">
            <a:spAutoFit/>
          </a:bodyPr>
          <a:lstStyle/>
          <a:p>
            <a:pPr algn="ctr" defTabSz="4567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0000"/>
                </a:solidFill>
                <a:latin typeface="Arial Narrow"/>
                <a:ea typeface="MS PGothic" charset="0"/>
                <a:cs typeface="Arial Narrow"/>
              </a:rPr>
              <a:t>10.10.10.11</a:t>
            </a:r>
            <a:endParaRPr lang="en-US" sz="1100" kern="0" dirty="0">
              <a:solidFill>
                <a:srgbClr val="000000"/>
              </a:solidFill>
              <a:latin typeface="Arial Narrow"/>
              <a:ea typeface="MS PGothic" charset="0"/>
              <a:cs typeface="Arial Narrow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412137" y="3151057"/>
            <a:ext cx="558043" cy="261874"/>
            <a:chOff x="4169257" y="2487221"/>
            <a:chExt cx="558043" cy="261874"/>
          </a:xfrm>
        </p:grpSpPr>
        <p:sp>
          <p:nvSpPr>
            <p:cNvPr id="130" name="Vertical Scroll 129"/>
            <p:cNvSpPr/>
            <p:nvPr/>
          </p:nvSpPr>
          <p:spPr>
            <a:xfrm>
              <a:off x="4169257" y="2487221"/>
              <a:ext cx="550624" cy="261874"/>
            </a:xfrm>
            <a:prstGeom prst="verticalScroll">
              <a:avLst/>
            </a:prstGeom>
            <a:gradFill rotWithShape="1">
              <a:gsLst>
                <a:gs pos="0">
                  <a:srgbClr val="52526D">
                    <a:shade val="51000"/>
                    <a:satMod val="130000"/>
                  </a:srgbClr>
                </a:gs>
                <a:gs pos="80000">
                  <a:srgbClr val="52526D">
                    <a:shade val="93000"/>
                    <a:satMod val="130000"/>
                  </a:srgbClr>
                </a:gs>
                <a:gs pos="100000">
                  <a:srgbClr val="5252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52526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176676" y="2498554"/>
              <a:ext cx="550624" cy="2154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6858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MS PGothic" charset="0"/>
                  <a:cs typeface="Arial Narrow"/>
                </a:rPr>
                <a:t>Proxy A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637694" y="3150215"/>
            <a:ext cx="558043" cy="261874"/>
            <a:chOff x="4169257" y="2487221"/>
            <a:chExt cx="558043" cy="261874"/>
          </a:xfrm>
        </p:grpSpPr>
        <p:sp>
          <p:nvSpPr>
            <p:cNvPr id="133" name="Vertical Scroll 132"/>
            <p:cNvSpPr/>
            <p:nvPr/>
          </p:nvSpPr>
          <p:spPr>
            <a:xfrm>
              <a:off x="4169257" y="2487221"/>
              <a:ext cx="550624" cy="261874"/>
            </a:xfrm>
            <a:prstGeom prst="verticalScroll">
              <a:avLst/>
            </a:prstGeom>
            <a:gradFill rotWithShape="1">
              <a:gsLst>
                <a:gs pos="0">
                  <a:srgbClr val="52526D">
                    <a:shade val="51000"/>
                    <a:satMod val="130000"/>
                  </a:srgbClr>
                </a:gs>
                <a:gs pos="80000">
                  <a:srgbClr val="52526D">
                    <a:shade val="93000"/>
                    <a:satMod val="130000"/>
                  </a:srgbClr>
                </a:gs>
                <a:gs pos="100000">
                  <a:srgbClr val="5252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52526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176676" y="2498554"/>
              <a:ext cx="550624" cy="2154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6858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MS PGothic" charset="0"/>
                  <a:cs typeface="Arial Narrow"/>
                </a:rPr>
                <a:t>Proxy </a:t>
              </a:r>
              <a:r>
                <a:rPr lang="en-US" sz="8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MS PGothic" charset="0"/>
                  <a:cs typeface="Arial Narrow"/>
                </a:rPr>
                <a:t>B</a:t>
              </a:r>
              <a:endParaRPr lang="en-US" sz="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charset="0"/>
                <a:cs typeface="Arial Narrow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66702" y="1561255"/>
            <a:ext cx="5399354" cy="870787"/>
            <a:chOff x="2066702" y="1561255"/>
            <a:chExt cx="5399354" cy="870787"/>
          </a:xfrm>
        </p:grpSpPr>
        <p:grpSp>
          <p:nvGrpSpPr>
            <p:cNvPr id="136" name="Group 135"/>
            <p:cNvGrpSpPr/>
            <p:nvPr/>
          </p:nvGrpSpPr>
          <p:grpSpPr>
            <a:xfrm>
              <a:off x="5618960" y="1810902"/>
              <a:ext cx="1847096" cy="621140"/>
              <a:chOff x="3393662" y="941358"/>
              <a:chExt cx="1847096" cy="621140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3402072" y="941358"/>
                <a:ext cx="1636697" cy="246161"/>
              </a:xfrm>
              <a:prstGeom prst="rect">
                <a:avLst/>
              </a:prstGeom>
              <a:noFill/>
            </p:spPr>
            <p:txBody>
              <a:bodyPr wrap="square" lIns="91380" tIns="45690" rIns="91380" bIns="45690" rtlCol="0">
                <a:spAutoFit/>
              </a:bodyPr>
              <a:lstStyle/>
              <a:p>
                <a:pPr algn="ctr" defTabSz="4567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 smtClean="0">
                    <a:solidFill>
                      <a:srgbClr val="272A48"/>
                    </a:solidFill>
                    <a:latin typeface="Arial"/>
                    <a:ea typeface="MS PGothic" charset="0"/>
                    <a:cs typeface="MS PGothic" charset="0"/>
                  </a:rPr>
                  <a:t>G3,G4 Routing Table</a:t>
                </a:r>
                <a:endParaRPr lang="en-US" sz="1000" b="1" kern="0" dirty="0">
                  <a:solidFill>
                    <a:srgbClr val="272A48"/>
                  </a:solidFill>
                  <a:latin typeface="Arial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3393662" y="1114905"/>
                <a:ext cx="1847096" cy="447593"/>
                <a:chOff x="3393662" y="1114905"/>
                <a:chExt cx="1847096" cy="447593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3393662" y="1114905"/>
                  <a:ext cx="1837666" cy="407531"/>
                  <a:chOff x="3393662" y="929863"/>
                  <a:chExt cx="1837666" cy="407531"/>
                </a:xfrm>
              </p:grpSpPr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494057" y="979454"/>
                    <a:ext cx="1468205" cy="357940"/>
                    <a:chOff x="325120" y="3759200"/>
                    <a:chExt cx="1920240" cy="1056640"/>
                  </a:xfrm>
                  <a:solidFill>
                    <a:srgbClr val="BFBFBF"/>
                  </a:solidFill>
                </p:grpSpPr>
                <p:sp>
                  <p:nvSpPr>
                    <p:cNvPr id="158" name="Rectangle 157"/>
                    <p:cNvSpPr/>
                    <p:nvPr/>
                  </p:nvSpPr>
                  <p:spPr>
                    <a:xfrm>
                      <a:off x="325120" y="3759200"/>
                      <a:ext cx="1920240" cy="105664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18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1800" kern="0">
                        <a:solidFill>
                          <a:sysClr val="window" lastClr="FFFFFF"/>
                        </a:solidFill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5120" y="4317843"/>
                      <a:ext cx="1920240" cy="0"/>
                    </a:xfrm>
                    <a:prstGeom prst="line">
                      <a:avLst/>
                    </a:prstGeom>
                    <a:grpFill/>
                    <a:ln w="158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55" name="Straight Connector 154"/>
                  <p:cNvCxnSpPr/>
                  <p:nvPr/>
                </p:nvCxnSpPr>
                <p:spPr>
                  <a:xfrm flipV="1">
                    <a:off x="4468238" y="971043"/>
                    <a:ext cx="0" cy="366351"/>
                  </a:xfrm>
                  <a:prstGeom prst="line">
                    <a:avLst/>
                  </a:prstGeom>
                  <a:solidFill>
                    <a:srgbClr val="BFBFBF"/>
                  </a:solidFill>
                  <a:ln w="158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3393662" y="929863"/>
                    <a:ext cx="1062145" cy="261549"/>
                  </a:xfrm>
                  <a:prstGeom prst="rect">
                    <a:avLst/>
                  </a:prstGeom>
                  <a:noFill/>
                </p:spPr>
                <p:txBody>
                  <a:bodyPr wrap="square" lIns="91380" tIns="45690" rIns="91380" bIns="45690" rtlCol="0">
                    <a:spAutoFit/>
                  </a:bodyPr>
                  <a:lstStyle/>
                  <a:p>
                    <a:pPr algn="ctr" defTabSz="456782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kern="0" dirty="0" smtClean="0">
                        <a:solidFill>
                          <a:srgbClr val="272A48"/>
                        </a:solidFill>
                        <a:latin typeface="Arial Narrow"/>
                        <a:ea typeface="MS PGothic" charset="0"/>
                        <a:cs typeface="Arial Narrow"/>
                      </a:rPr>
                      <a:t>10.10.10.0/24</a:t>
                    </a:r>
                    <a:endParaRPr lang="en-US" sz="1100" kern="0" dirty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endParaRP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169183" y="935481"/>
                    <a:ext cx="1062145" cy="261549"/>
                  </a:xfrm>
                  <a:prstGeom prst="rect">
                    <a:avLst/>
                  </a:prstGeom>
                  <a:noFill/>
                </p:spPr>
                <p:txBody>
                  <a:bodyPr wrap="square" lIns="91380" tIns="45690" rIns="91380" bIns="45690" rtlCol="0">
                    <a:spAutoFit/>
                  </a:bodyPr>
                  <a:lstStyle/>
                  <a:p>
                    <a:pPr algn="ctr" defTabSz="456782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kern="0" dirty="0" smtClean="0">
                        <a:solidFill>
                          <a:srgbClr val="272A48"/>
                        </a:solidFill>
                        <a:latin typeface="Arial Narrow"/>
                        <a:ea typeface="MS PGothic" charset="0"/>
                        <a:cs typeface="Arial Narrow"/>
                      </a:rPr>
                      <a:t>B</a:t>
                    </a:r>
                    <a:endParaRPr lang="en-US" sz="1100" kern="0" dirty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endParaRPr>
                  </a:p>
                </p:txBody>
              </p:sp>
            </p:grpSp>
            <p:sp>
              <p:nvSpPr>
                <p:cNvPr id="152" name="TextBox 151"/>
                <p:cNvSpPr txBox="1"/>
                <p:nvPr/>
              </p:nvSpPr>
              <p:spPr>
                <a:xfrm>
                  <a:off x="3394682" y="1300949"/>
                  <a:ext cx="1062145" cy="261549"/>
                </a:xfrm>
                <a:prstGeom prst="rect">
                  <a:avLst/>
                </a:prstGeom>
                <a:noFill/>
              </p:spPr>
              <p:txBody>
                <a:bodyPr wrap="square" lIns="91380" tIns="45690" rIns="91380" bIns="45690" rtlCol="0">
                  <a:spAutoFit/>
                </a:bodyPr>
                <a:lstStyle/>
                <a:p>
                  <a:pPr algn="ctr" defTabSz="45678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kern="0" dirty="0" smtClean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rPr>
                    <a:t>10.10.10.11/32</a:t>
                  </a:r>
                  <a:endParaRPr lang="en-US" sz="1100" kern="0" dirty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4178613" y="1298156"/>
                  <a:ext cx="1062145" cy="261549"/>
                </a:xfrm>
                <a:prstGeom prst="rect">
                  <a:avLst/>
                </a:prstGeom>
                <a:noFill/>
              </p:spPr>
              <p:txBody>
                <a:bodyPr wrap="square" lIns="91380" tIns="45690" rIns="91380" bIns="45690" rtlCol="0">
                  <a:spAutoFit/>
                </a:bodyPr>
                <a:lstStyle/>
                <a:p>
                  <a:pPr algn="ctr" defTabSz="45678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kern="0" dirty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rPr>
                    <a:t>B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066702" y="1561255"/>
              <a:ext cx="1847096" cy="621140"/>
              <a:chOff x="3393662" y="941358"/>
              <a:chExt cx="1847096" cy="621140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3402072" y="941358"/>
                <a:ext cx="1636697" cy="246161"/>
              </a:xfrm>
              <a:prstGeom prst="rect">
                <a:avLst/>
              </a:prstGeom>
              <a:noFill/>
            </p:spPr>
            <p:txBody>
              <a:bodyPr wrap="square" lIns="91380" tIns="45690" rIns="91380" bIns="45690" rtlCol="0">
                <a:spAutoFit/>
              </a:bodyPr>
              <a:lstStyle/>
              <a:p>
                <a:pPr algn="ctr" defTabSz="4567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 smtClean="0">
                    <a:solidFill>
                      <a:srgbClr val="272A48"/>
                    </a:solidFill>
                    <a:latin typeface="Arial"/>
                    <a:ea typeface="MS PGothic" charset="0"/>
                    <a:cs typeface="MS PGothic" charset="0"/>
                  </a:rPr>
                  <a:t>G1,G2 Routing Table</a:t>
                </a:r>
                <a:endParaRPr lang="en-US" sz="1000" b="1" kern="0" dirty="0">
                  <a:solidFill>
                    <a:srgbClr val="272A48"/>
                  </a:solidFill>
                  <a:latin typeface="Arial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3393662" y="1114905"/>
                <a:ext cx="1847096" cy="447593"/>
                <a:chOff x="3393662" y="1114905"/>
                <a:chExt cx="1847096" cy="447593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3393662" y="1114905"/>
                  <a:ext cx="1837666" cy="407531"/>
                  <a:chOff x="3393662" y="929863"/>
                  <a:chExt cx="1837666" cy="407531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3494057" y="979454"/>
                    <a:ext cx="1468205" cy="357940"/>
                    <a:chOff x="325120" y="3759200"/>
                    <a:chExt cx="1920240" cy="1056640"/>
                  </a:xfrm>
                  <a:solidFill>
                    <a:srgbClr val="BFBFBF"/>
                  </a:solidFill>
                </p:grpSpPr>
                <p:sp>
                  <p:nvSpPr>
                    <p:cNvPr id="147" name="Rectangle 146"/>
                    <p:cNvSpPr/>
                    <p:nvPr/>
                  </p:nvSpPr>
                  <p:spPr>
                    <a:xfrm>
                      <a:off x="325120" y="3759200"/>
                      <a:ext cx="1920240" cy="105664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18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1800" kern="0">
                        <a:solidFill>
                          <a:sysClr val="window" lastClr="FFFFFF"/>
                        </a:solidFill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>
                      <a:off x="325120" y="4317843"/>
                      <a:ext cx="1920240" cy="0"/>
                    </a:xfrm>
                    <a:prstGeom prst="line">
                      <a:avLst/>
                    </a:prstGeom>
                    <a:grpFill/>
                    <a:ln w="158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44" name="Straight Connector 143"/>
                  <p:cNvCxnSpPr/>
                  <p:nvPr/>
                </p:nvCxnSpPr>
                <p:spPr>
                  <a:xfrm flipV="1">
                    <a:off x="4468238" y="971043"/>
                    <a:ext cx="0" cy="366351"/>
                  </a:xfrm>
                  <a:prstGeom prst="line">
                    <a:avLst/>
                  </a:prstGeom>
                  <a:solidFill>
                    <a:srgbClr val="BFBFBF"/>
                  </a:solidFill>
                  <a:ln w="158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3393662" y="929863"/>
                    <a:ext cx="1062145" cy="261549"/>
                  </a:xfrm>
                  <a:prstGeom prst="rect">
                    <a:avLst/>
                  </a:prstGeom>
                  <a:noFill/>
                </p:spPr>
                <p:txBody>
                  <a:bodyPr wrap="square" lIns="91380" tIns="45690" rIns="91380" bIns="45690" rtlCol="0">
                    <a:spAutoFit/>
                  </a:bodyPr>
                  <a:lstStyle/>
                  <a:p>
                    <a:pPr algn="ctr" defTabSz="456782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kern="0" dirty="0" smtClean="0">
                        <a:solidFill>
                          <a:srgbClr val="272A48"/>
                        </a:solidFill>
                        <a:latin typeface="Arial Narrow"/>
                        <a:ea typeface="MS PGothic" charset="0"/>
                        <a:cs typeface="Arial Narrow"/>
                      </a:rPr>
                      <a:t>10.10.10.0/24</a:t>
                    </a:r>
                    <a:endParaRPr lang="en-US" sz="1100" kern="0" dirty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169183" y="935481"/>
                    <a:ext cx="1062145" cy="261549"/>
                  </a:xfrm>
                  <a:prstGeom prst="rect">
                    <a:avLst/>
                  </a:prstGeom>
                  <a:noFill/>
                </p:spPr>
                <p:txBody>
                  <a:bodyPr wrap="square" lIns="91380" tIns="45690" rIns="91380" bIns="45690" rtlCol="0">
                    <a:spAutoFit/>
                  </a:bodyPr>
                  <a:lstStyle/>
                  <a:p>
                    <a:pPr algn="ctr" defTabSz="456782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kern="0" dirty="0">
                        <a:solidFill>
                          <a:srgbClr val="272A48"/>
                        </a:solidFill>
                        <a:latin typeface="Arial Narrow"/>
                        <a:ea typeface="MS PGothic" charset="0"/>
                        <a:cs typeface="Arial Narrow"/>
                      </a:rPr>
                      <a:t>A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3394682" y="1300949"/>
                  <a:ext cx="1062145" cy="261549"/>
                </a:xfrm>
                <a:prstGeom prst="rect">
                  <a:avLst/>
                </a:prstGeom>
                <a:noFill/>
              </p:spPr>
              <p:txBody>
                <a:bodyPr wrap="square" lIns="91380" tIns="45690" rIns="91380" bIns="45690" rtlCol="0">
                  <a:spAutoFit/>
                </a:bodyPr>
                <a:lstStyle/>
                <a:p>
                  <a:pPr algn="ctr" defTabSz="45678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kern="0" dirty="0" smtClean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rPr>
                    <a:t>10.10.10.10/32</a:t>
                  </a:r>
                  <a:endParaRPr lang="en-US" sz="1100" kern="0" dirty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4178613" y="1298156"/>
                  <a:ext cx="1062145" cy="261549"/>
                </a:xfrm>
                <a:prstGeom prst="rect">
                  <a:avLst/>
                </a:prstGeom>
                <a:noFill/>
              </p:spPr>
              <p:txBody>
                <a:bodyPr wrap="square" lIns="91380" tIns="45690" rIns="91380" bIns="45690" rtlCol="0">
                  <a:spAutoFit/>
                </a:bodyPr>
                <a:lstStyle/>
                <a:p>
                  <a:pPr algn="ctr" defTabSz="45678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kern="0" dirty="0" smtClean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rPr>
                    <a:t>A</a:t>
                  </a:r>
                  <a:endParaRPr lang="en-US" sz="1100" kern="0" dirty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endParaRPr>
                </a:p>
              </p:txBody>
            </p:sp>
          </p:grpSp>
        </p:grpSp>
      </p:grpSp>
      <p:grpSp>
        <p:nvGrpSpPr>
          <p:cNvPr id="162" name="Group 161"/>
          <p:cNvGrpSpPr/>
          <p:nvPr/>
        </p:nvGrpSpPr>
        <p:grpSpPr>
          <a:xfrm>
            <a:off x="3420958" y="820163"/>
            <a:ext cx="1847096" cy="621140"/>
            <a:chOff x="3393662" y="941358"/>
            <a:chExt cx="1847096" cy="621140"/>
          </a:xfrm>
        </p:grpSpPr>
        <p:sp>
          <p:nvSpPr>
            <p:cNvPr id="163" name="TextBox 162"/>
            <p:cNvSpPr txBox="1"/>
            <p:nvPr/>
          </p:nvSpPr>
          <p:spPr>
            <a:xfrm>
              <a:off x="3402072" y="941358"/>
              <a:ext cx="1636697" cy="246161"/>
            </a:xfrm>
            <a:prstGeom prst="rect">
              <a:avLst/>
            </a:prstGeom>
            <a:noFill/>
          </p:spPr>
          <p:txBody>
            <a:bodyPr wrap="square" lIns="91380" tIns="45690" rIns="91380" bIns="45690" rtlCol="0">
              <a:spAutoFit/>
            </a:bodyPr>
            <a:lstStyle/>
            <a:p>
              <a:pPr algn="ctr" defTabSz="45678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0" dirty="0" smtClean="0">
                  <a:solidFill>
                    <a:srgbClr val="272A48"/>
                  </a:solidFill>
                  <a:latin typeface="Arial"/>
                  <a:ea typeface="MS PGothic" charset="0"/>
                  <a:cs typeface="MS PGothic" charset="0"/>
                </a:rPr>
                <a:t>Remote Router Table</a:t>
              </a:r>
              <a:endParaRPr lang="en-US" sz="1000" b="1" kern="0" dirty="0">
                <a:solidFill>
                  <a:srgbClr val="272A48"/>
                </a:solidFill>
                <a:latin typeface="Arial"/>
                <a:ea typeface="MS PGothic" charset="0"/>
                <a:cs typeface="MS PGothic" charset="0"/>
              </a:endParaRP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3393662" y="1114905"/>
              <a:ext cx="1847096" cy="447593"/>
              <a:chOff x="3393662" y="1114905"/>
              <a:chExt cx="1847096" cy="447593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3393662" y="1114905"/>
                <a:ext cx="1837666" cy="407531"/>
                <a:chOff x="3393662" y="929863"/>
                <a:chExt cx="1837666" cy="407531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3494057" y="979454"/>
                  <a:ext cx="1468205" cy="357940"/>
                  <a:chOff x="325120" y="3759200"/>
                  <a:chExt cx="1920240" cy="1056640"/>
                </a:xfrm>
                <a:solidFill>
                  <a:srgbClr val="BFBFBF"/>
                </a:solidFill>
              </p:grpSpPr>
              <p:sp>
                <p:nvSpPr>
                  <p:cNvPr id="172" name="Rectangle 171"/>
                  <p:cNvSpPr/>
                  <p:nvPr/>
                </p:nvSpPr>
                <p:spPr>
                  <a:xfrm>
                    <a:off x="325120" y="3759200"/>
                    <a:ext cx="1920240" cy="105664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18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kern="0">
                      <a:solidFill>
                        <a:sysClr val="window" lastClr="FFFFFF"/>
                      </a:solidFill>
                      <a:latin typeface="Arial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325120" y="4317843"/>
                    <a:ext cx="1920240" cy="0"/>
                  </a:xfrm>
                  <a:prstGeom prst="line">
                    <a:avLst/>
                  </a:prstGeom>
                  <a:grpFill/>
                  <a:ln w="158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4468238" y="971043"/>
                  <a:ext cx="0" cy="366351"/>
                </a:xfrm>
                <a:prstGeom prst="line">
                  <a:avLst/>
                </a:prstGeom>
                <a:solidFill>
                  <a:srgbClr val="BFBFBF"/>
                </a:solidFill>
                <a:ln w="158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70" name="TextBox 169"/>
                <p:cNvSpPr txBox="1"/>
                <p:nvPr/>
              </p:nvSpPr>
              <p:spPr>
                <a:xfrm>
                  <a:off x="3393662" y="929863"/>
                  <a:ext cx="1062145" cy="261549"/>
                </a:xfrm>
                <a:prstGeom prst="rect">
                  <a:avLst/>
                </a:prstGeom>
                <a:noFill/>
              </p:spPr>
              <p:txBody>
                <a:bodyPr wrap="square" lIns="91380" tIns="45690" rIns="91380" bIns="45690" rtlCol="0">
                  <a:spAutoFit/>
                </a:bodyPr>
                <a:lstStyle/>
                <a:p>
                  <a:pPr algn="ctr" defTabSz="45678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kern="0" dirty="0" smtClean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rPr>
                    <a:t>10.10.10.10/32</a:t>
                  </a:r>
                  <a:endParaRPr lang="en-US" sz="1100" kern="0" dirty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169183" y="935481"/>
                  <a:ext cx="1062145" cy="261549"/>
                </a:xfrm>
                <a:prstGeom prst="rect">
                  <a:avLst/>
                </a:prstGeom>
                <a:noFill/>
              </p:spPr>
              <p:txBody>
                <a:bodyPr wrap="square" lIns="91380" tIns="45690" rIns="91380" bIns="45690" rtlCol="0">
                  <a:spAutoFit/>
                </a:bodyPr>
                <a:lstStyle/>
                <a:p>
                  <a:pPr algn="ctr" defTabSz="45678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kern="0" dirty="0" smtClean="0">
                      <a:solidFill>
                        <a:srgbClr val="272A48"/>
                      </a:solidFill>
                      <a:latin typeface="Arial Narrow"/>
                      <a:ea typeface="MS PGothic" charset="0"/>
                      <a:cs typeface="Arial Narrow"/>
                    </a:rPr>
                    <a:t>G1,G2</a:t>
                  </a:r>
                  <a:endParaRPr lang="en-US" sz="1100" kern="0" dirty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endParaRPr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3394682" y="1300949"/>
                <a:ext cx="1062145" cy="261549"/>
              </a:xfrm>
              <a:prstGeom prst="rect">
                <a:avLst/>
              </a:prstGeom>
              <a:noFill/>
            </p:spPr>
            <p:txBody>
              <a:bodyPr wrap="square" lIns="91380" tIns="45690" rIns="91380" bIns="45690" rtlCol="0">
                <a:spAutoFit/>
              </a:bodyPr>
              <a:lstStyle/>
              <a:p>
                <a:pPr algn="ctr" defTabSz="4567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kern="0" dirty="0" smtClean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rPr>
                  <a:t>10.10.10.11/32</a:t>
                </a:r>
                <a:endParaRPr lang="en-US" sz="1100" kern="0" dirty="0">
                  <a:solidFill>
                    <a:srgbClr val="272A48"/>
                  </a:solidFill>
                  <a:latin typeface="Arial Narrow"/>
                  <a:ea typeface="MS PGothic" charset="0"/>
                  <a:cs typeface="Arial Narrow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178613" y="1298156"/>
                <a:ext cx="1062145" cy="261549"/>
              </a:xfrm>
              <a:prstGeom prst="rect">
                <a:avLst/>
              </a:prstGeom>
              <a:noFill/>
            </p:spPr>
            <p:txBody>
              <a:bodyPr wrap="square" lIns="91380" tIns="45690" rIns="91380" bIns="45690" rtlCol="0">
                <a:spAutoFit/>
              </a:bodyPr>
              <a:lstStyle/>
              <a:p>
                <a:pPr algn="ctr" defTabSz="4567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kern="0" dirty="0" smtClean="0">
                    <a:solidFill>
                      <a:srgbClr val="272A48"/>
                    </a:solidFill>
                    <a:latin typeface="Arial Narrow"/>
                    <a:ea typeface="MS PGothic" charset="0"/>
                    <a:cs typeface="Arial Narrow"/>
                  </a:rPr>
                  <a:t>G3,G4</a:t>
                </a:r>
                <a:endParaRPr lang="en-US" sz="1100" kern="0" dirty="0">
                  <a:solidFill>
                    <a:srgbClr val="272A48"/>
                  </a:solidFill>
                  <a:latin typeface="Arial Narrow"/>
                  <a:ea typeface="MS PGothic" charset="0"/>
                  <a:cs typeface="Arial Narrow"/>
                </a:endParaRPr>
              </a:p>
            </p:txBody>
          </p:sp>
        </p:grpSp>
      </p:grpSp>
      <p:sp>
        <p:nvSpPr>
          <p:cNvPr id="174" name="Freeform 173"/>
          <p:cNvSpPr/>
          <p:nvPr/>
        </p:nvSpPr>
        <p:spPr>
          <a:xfrm>
            <a:off x="1816605" y="2548619"/>
            <a:ext cx="1286762" cy="1362628"/>
          </a:xfrm>
          <a:custGeom>
            <a:avLst/>
            <a:gdLst>
              <a:gd name="connsiteX0" fmla="*/ 1286762 w 1286762"/>
              <a:gd name="connsiteY0" fmla="*/ 0 h 1362628"/>
              <a:gd name="connsiteX1" fmla="*/ 841021 w 1286762"/>
              <a:gd name="connsiteY1" fmla="*/ 227105 h 1362628"/>
              <a:gd name="connsiteX2" fmla="*/ 361639 w 1286762"/>
              <a:gd name="connsiteY2" fmla="*/ 529911 h 1362628"/>
              <a:gd name="connsiteX3" fmla="*/ 151384 w 1286762"/>
              <a:gd name="connsiteY3" fmla="*/ 849540 h 1362628"/>
              <a:gd name="connsiteX4" fmla="*/ 75692 w 1286762"/>
              <a:gd name="connsiteY4" fmla="*/ 1118701 h 1362628"/>
              <a:gd name="connsiteX5" fmla="*/ 0 w 1286762"/>
              <a:gd name="connsiteY5" fmla="*/ 1362628 h 136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762" h="1362628">
                <a:moveTo>
                  <a:pt x="1286762" y="0"/>
                </a:moveTo>
                <a:cubicBezTo>
                  <a:pt x="1140985" y="69393"/>
                  <a:pt x="995208" y="138787"/>
                  <a:pt x="841021" y="227105"/>
                </a:cubicBezTo>
                <a:cubicBezTo>
                  <a:pt x="686834" y="315424"/>
                  <a:pt x="476578" y="426172"/>
                  <a:pt x="361639" y="529911"/>
                </a:cubicBezTo>
                <a:cubicBezTo>
                  <a:pt x="246700" y="633650"/>
                  <a:pt x="199042" y="751408"/>
                  <a:pt x="151384" y="849540"/>
                </a:cubicBezTo>
                <a:cubicBezTo>
                  <a:pt x="103726" y="947672"/>
                  <a:pt x="100923" y="1033186"/>
                  <a:pt x="75692" y="1118701"/>
                </a:cubicBezTo>
                <a:cubicBezTo>
                  <a:pt x="50461" y="1204216"/>
                  <a:pt x="25230" y="1283422"/>
                  <a:pt x="0" y="1362628"/>
                </a:cubicBezTo>
              </a:path>
            </a:pathLst>
          </a:custGeom>
          <a:ln>
            <a:solidFill>
              <a:srgbClr val="37375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5533918" y="2489740"/>
            <a:ext cx="1463376" cy="1328983"/>
          </a:xfrm>
          <a:custGeom>
            <a:avLst/>
            <a:gdLst>
              <a:gd name="connsiteX0" fmla="*/ 0 w 1463376"/>
              <a:gd name="connsiteY0" fmla="*/ 0 h 1328983"/>
              <a:gd name="connsiteX1" fmla="*/ 193434 w 1463376"/>
              <a:gd name="connsiteY1" fmla="*/ 227105 h 1328983"/>
              <a:gd name="connsiteX2" fmla="*/ 588714 w 1463376"/>
              <a:gd name="connsiteY2" fmla="*/ 370096 h 1328983"/>
              <a:gd name="connsiteX3" fmla="*/ 1227890 w 1463376"/>
              <a:gd name="connsiteY3" fmla="*/ 731782 h 1328983"/>
              <a:gd name="connsiteX4" fmla="*/ 1345633 w 1463376"/>
              <a:gd name="connsiteY4" fmla="*/ 1051410 h 1328983"/>
              <a:gd name="connsiteX5" fmla="*/ 1463376 w 1463376"/>
              <a:gd name="connsiteY5" fmla="*/ 1328983 h 132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376" h="1328983">
                <a:moveTo>
                  <a:pt x="0" y="0"/>
                </a:moveTo>
                <a:cubicBezTo>
                  <a:pt x="47657" y="82711"/>
                  <a:pt x="95315" y="165422"/>
                  <a:pt x="193434" y="227105"/>
                </a:cubicBezTo>
                <a:cubicBezTo>
                  <a:pt x="291553" y="288788"/>
                  <a:pt x="416305" y="285983"/>
                  <a:pt x="588714" y="370096"/>
                </a:cubicBezTo>
                <a:cubicBezTo>
                  <a:pt x="761123" y="454209"/>
                  <a:pt x="1101737" y="618230"/>
                  <a:pt x="1227890" y="731782"/>
                </a:cubicBezTo>
                <a:cubicBezTo>
                  <a:pt x="1354043" y="845334"/>
                  <a:pt x="1306385" y="951877"/>
                  <a:pt x="1345633" y="1051410"/>
                </a:cubicBezTo>
                <a:cubicBezTo>
                  <a:pt x="1384881" y="1150943"/>
                  <a:pt x="1463376" y="1328983"/>
                  <a:pt x="1463376" y="1328983"/>
                </a:cubicBezTo>
              </a:path>
            </a:pathLst>
          </a:custGeom>
          <a:ln>
            <a:solidFill>
              <a:srgbClr val="37375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82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marL="0" lvl="0" indent="0" defTabSz="6856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chemeClr val="accent6"/>
                </a:solidFill>
                <a:cs typeface="Apple LiGothic Medium" charset="0"/>
              </a:rPr>
              <a:t>GOLF and Multi-Site Integration</a:t>
            </a:r>
          </a:p>
          <a:p>
            <a:pPr marL="0" lvl="0" indent="0" defTabSz="6856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/>
                </a:solidFill>
                <a:cs typeface="Apple LiGothic Medium" charset="0"/>
              </a:rPr>
              <a:t>Inter-DC Scenario with Stretched </a:t>
            </a:r>
            <a:r>
              <a:rPr lang="en-US" sz="2000" dirty="0" smtClean="0">
                <a:solidFill>
                  <a:schemeClr val="accent6"/>
                </a:solidFill>
                <a:cs typeface="Apple LiGothic Medium" charset="0"/>
              </a:rPr>
              <a:t>BD </a:t>
            </a:r>
            <a:r>
              <a:rPr sz="2000" dirty="0" smtClean="0">
                <a:solidFill>
                  <a:schemeClr val="accent6"/>
                </a:solidFill>
                <a:latin typeface="Arial"/>
                <a:ea typeface="Apple LiGothic Medium"/>
                <a:cs typeface="Apple LiGothic Medium" charset="0"/>
              </a:rPr>
              <a:t>(2)</a:t>
            </a:r>
            <a:endParaRPr sz="2000" dirty="0">
              <a:solidFill>
                <a:schemeClr val="accent6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41948" y="771070"/>
            <a:ext cx="2278450" cy="761740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 defTabSz="456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srgbClr val="272A48"/>
                </a:solidFill>
                <a:latin typeface="Arial" charset="0"/>
                <a:ea typeface="MS PGothic" charset="0"/>
                <a:cs typeface="MS PGothic" charset="0"/>
              </a:rPr>
              <a:t>Granular inbound path </a:t>
            </a:r>
            <a:r>
              <a:rPr lang="en-US" sz="1100" kern="0" dirty="0" smtClean="0">
                <a:solidFill>
                  <a:srgbClr val="272A48"/>
                </a:solidFill>
                <a:latin typeface="Arial" charset="0"/>
                <a:ea typeface="MS PGothic" charset="0"/>
                <a:cs typeface="MS PGothic" charset="0"/>
              </a:rPr>
              <a:t>optimization( host </a:t>
            </a:r>
            <a:r>
              <a:rPr lang="en-US" sz="1100" kern="0" dirty="0">
                <a:solidFill>
                  <a:srgbClr val="272A48"/>
                </a:solidFill>
                <a:latin typeface="Arial" charset="0"/>
                <a:ea typeface="MS PGothic" charset="0"/>
                <a:cs typeface="MS PGothic" charset="0"/>
              </a:rPr>
              <a:t>route advertisement into the WAN or integration with </a:t>
            </a:r>
            <a:r>
              <a:rPr lang="en-US" sz="1100" kern="0" dirty="0" smtClean="0">
                <a:solidFill>
                  <a:srgbClr val="272A48"/>
                </a:solidFill>
                <a:latin typeface="Arial" charset="0"/>
                <a:ea typeface="MS PGothic" charset="0"/>
                <a:cs typeface="MS PGothic" charset="0"/>
              </a:rPr>
              <a:t>LISP)</a:t>
            </a:r>
            <a:endParaRPr lang="en-US" sz="1100" kern="0" dirty="0">
              <a:solidFill>
                <a:srgbClr val="272A48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85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026" y="2268487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599" y="2368336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353" y="2359577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93" descr="Device_router_3057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442" y="2293012"/>
            <a:ext cx="342637" cy="1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Freeform 20"/>
          <p:cNvSpPr>
            <a:spLocks noEditPoints="1"/>
          </p:cNvSpPr>
          <p:nvPr/>
        </p:nvSpPr>
        <p:spPr bwMode="auto">
          <a:xfrm>
            <a:off x="5734367" y="1045832"/>
            <a:ext cx="232811" cy="277387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7" y="74"/>
              </a:cxn>
              <a:cxn ang="0">
                <a:pos x="272" y="381"/>
              </a:cxn>
              <a:cxn ang="0">
                <a:pos x="207" y="406"/>
              </a:cxn>
              <a:cxn ang="0">
                <a:pos x="362" y="381"/>
              </a:cxn>
              <a:cxn ang="0">
                <a:pos x="324" y="238"/>
              </a:cxn>
              <a:cxn ang="0">
                <a:pos x="362" y="218"/>
              </a:cxn>
              <a:cxn ang="0">
                <a:pos x="166" y="194"/>
              </a:cxn>
              <a:cxn ang="0">
                <a:pos x="147" y="218"/>
              </a:cxn>
              <a:cxn ang="0">
                <a:pos x="272" y="218"/>
              </a:cxn>
              <a:cxn ang="0">
                <a:pos x="272" y="381"/>
              </a:cxn>
              <a:cxn ang="0">
                <a:pos x="0" y="297"/>
              </a:cxn>
              <a:cxn ang="0">
                <a:pos x="47" y="309"/>
              </a:cxn>
              <a:cxn ang="0">
                <a:pos x="53" y="342"/>
              </a:cxn>
              <a:cxn ang="0">
                <a:pos x="8" y="377"/>
              </a:cxn>
              <a:cxn ang="0">
                <a:pos x="12" y="387"/>
              </a:cxn>
              <a:cxn ang="0">
                <a:pos x="7" y="398"/>
              </a:cxn>
              <a:cxn ang="0">
                <a:pos x="24" y="398"/>
              </a:cxn>
              <a:cxn ang="0">
                <a:pos x="18" y="387"/>
              </a:cxn>
              <a:cxn ang="0">
                <a:pos x="53" y="386"/>
              </a:cxn>
              <a:cxn ang="0">
                <a:pos x="54" y="400"/>
              </a:cxn>
              <a:cxn ang="0">
                <a:pos x="57" y="408"/>
              </a:cxn>
              <a:cxn ang="0">
                <a:pos x="65" y="400"/>
              </a:cxn>
              <a:cxn ang="0">
                <a:pos x="68" y="386"/>
              </a:cxn>
              <a:cxn ang="0">
                <a:pos x="69" y="383"/>
              </a:cxn>
              <a:cxn ang="0">
                <a:pos x="103" y="390"/>
              </a:cxn>
              <a:cxn ang="0">
                <a:pos x="106" y="407"/>
              </a:cxn>
              <a:cxn ang="0">
                <a:pos x="109" y="390"/>
              </a:cxn>
              <a:cxn ang="0">
                <a:pos x="114" y="388"/>
              </a:cxn>
              <a:cxn ang="0">
                <a:pos x="69" y="365"/>
              </a:cxn>
              <a:cxn ang="0">
                <a:pos x="75" y="342"/>
              </a:cxn>
              <a:cxn ang="0">
                <a:pos x="117" y="309"/>
              </a:cxn>
              <a:cxn ang="0">
                <a:pos x="129" y="294"/>
              </a:cxn>
              <a:cxn ang="0">
                <a:pos x="153" y="285"/>
              </a:cxn>
              <a:cxn ang="0">
                <a:pos x="154" y="401"/>
              </a:cxn>
              <a:cxn ang="0">
                <a:pos x="205" y="265"/>
              </a:cxn>
              <a:cxn ang="0">
                <a:pos x="205" y="264"/>
              </a:cxn>
              <a:cxn ang="0">
                <a:pos x="205" y="264"/>
              </a:cxn>
              <a:cxn ang="0">
                <a:pos x="181" y="235"/>
              </a:cxn>
              <a:cxn ang="0">
                <a:pos x="119" y="194"/>
              </a:cxn>
              <a:cxn ang="0">
                <a:pos x="206" y="194"/>
              </a:cxn>
              <a:cxn ang="0">
                <a:pos x="311" y="188"/>
              </a:cxn>
              <a:cxn ang="0">
                <a:pos x="315" y="176"/>
              </a:cxn>
              <a:cxn ang="0">
                <a:pos x="367" y="68"/>
              </a:cxn>
              <a:cxn ang="0">
                <a:pos x="312" y="171"/>
              </a:cxn>
              <a:cxn ang="0">
                <a:pos x="307" y="174"/>
              </a:cxn>
              <a:cxn ang="0">
                <a:pos x="206" y="154"/>
              </a:cxn>
              <a:cxn ang="0">
                <a:pos x="132" y="132"/>
              </a:cxn>
              <a:cxn ang="0">
                <a:pos x="92" y="86"/>
              </a:cxn>
              <a:cxn ang="0">
                <a:pos x="38" y="168"/>
              </a:cxn>
              <a:cxn ang="0">
                <a:pos x="35" y="168"/>
              </a:cxn>
              <a:cxn ang="0">
                <a:pos x="23" y="133"/>
              </a:cxn>
              <a:cxn ang="0">
                <a:pos x="2" y="145"/>
              </a:cxn>
              <a:cxn ang="0">
                <a:pos x="2" y="230"/>
              </a:cxn>
              <a:cxn ang="0">
                <a:pos x="12" y="282"/>
              </a:cxn>
              <a:cxn ang="0">
                <a:pos x="0" y="294"/>
              </a:cxn>
              <a:cxn ang="0">
                <a:pos x="35" y="282"/>
              </a:cxn>
              <a:cxn ang="0">
                <a:pos x="24" y="272"/>
              </a:cxn>
            </a:cxnLst>
            <a:rect l="0" t="0" r="r" b="b"/>
            <a:pathLst>
              <a:path w="367" h="408">
                <a:moveTo>
                  <a:pt x="154" y="37"/>
                </a:moveTo>
                <a:cubicBezTo>
                  <a:pt x="154" y="16"/>
                  <a:pt x="137" y="0"/>
                  <a:pt x="117" y="0"/>
                </a:cubicBezTo>
                <a:cubicBezTo>
                  <a:pt x="97" y="0"/>
                  <a:pt x="80" y="16"/>
                  <a:pt x="80" y="37"/>
                </a:cubicBezTo>
                <a:cubicBezTo>
                  <a:pt x="80" y="57"/>
                  <a:pt x="97" y="74"/>
                  <a:pt x="117" y="74"/>
                </a:cubicBezTo>
                <a:cubicBezTo>
                  <a:pt x="137" y="74"/>
                  <a:pt x="154" y="57"/>
                  <a:pt x="154" y="37"/>
                </a:cubicBezTo>
                <a:close/>
                <a:moveTo>
                  <a:pt x="272" y="381"/>
                </a:moveTo>
                <a:cubicBezTo>
                  <a:pt x="207" y="381"/>
                  <a:pt x="207" y="381"/>
                  <a:pt x="207" y="381"/>
                </a:cubicBezTo>
                <a:cubicBezTo>
                  <a:pt x="207" y="406"/>
                  <a:pt x="207" y="406"/>
                  <a:pt x="207" y="406"/>
                </a:cubicBezTo>
                <a:cubicBezTo>
                  <a:pt x="362" y="406"/>
                  <a:pt x="362" y="406"/>
                  <a:pt x="362" y="406"/>
                </a:cubicBezTo>
                <a:cubicBezTo>
                  <a:pt x="362" y="381"/>
                  <a:pt x="362" y="381"/>
                  <a:pt x="362" y="381"/>
                </a:cubicBezTo>
                <a:cubicBezTo>
                  <a:pt x="324" y="381"/>
                  <a:pt x="324" y="381"/>
                  <a:pt x="324" y="381"/>
                </a:cubicBezTo>
                <a:cubicBezTo>
                  <a:pt x="324" y="238"/>
                  <a:pt x="324" y="238"/>
                  <a:pt x="324" y="238"/>
                </a:cubicBezTo>
                <a:cubicBezTo>
                  <a:pt x="324" y="218"/>
                  <a:pt x="324" y="218"/>
                  <a:pt x="324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194"/>
                  <a:pt x="362" y="194"/>
                  <a:pt x="362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33"/>
                  <a:pt x="272" y="233"/>
                  <a:pt x="272" y="233"/>
                </a:cubicBezTo>
                <a:lnTo>
                  <a:pt x="272" y="381"/>
                </a:lnTo>
                <a:close/>
                <a:moveTo>
                  <a:pt x="0" y="294"/>
                </a:moveTo>
                <a:cubicBezTo>
                  <a:pt x="0" y="297"/>
                  <a:pt x="0" y="297"/>
                  <a:pt x="0" y="297"/>
                </a:cubicBezTo>
                <a:cubicBezTo>
                  <a:pt x="0" y="303"/>
                  <a:pt x="6" y="309"/>
                  <a:pt x="12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53" y="342"/>
                  <a:pt x="53" y="342"/>
                  <a:pt x="53" y="342"/>
                </a:cubicBezTo>
                <a:cubicBezTo>
                  <a:pt x="53" y="365"/>
                  <a:pt x="53" y="365"/>
                  <a:pt x="53" y="365"/>
                </a:cubicBezTo>
                <a:cubicBezTo>
                  <a:pt x="8" y="377"/>
                  <a:pt x="8" y="377"/>
                  <a:pt x="8" y="377"/>
                </a:cubicBezTo>
                <a:cubicBezTo>
                  <a:pt x="8" y="388"/>
                  <a:pt x="8" y="388"/>
                  <a:pt x="8" y="388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9" y="391"/>
                  <a:pt x="7" y="394"/>
                  <a:pt x="7" y="398"/>
                </a:cubicBezTo>
                <a:cubicBezTo>
                  <a:pt x="7" y="403"/>
                  <a:pt x="11" y="407"/>
                  <a:pt x="15" y="407"/>
                </a:cubicBezTo>
                <a:cubicBezTo>
                  <a:pt x="20" y="407"/>
                  <a:pt x="24" y="403"/>
                  <a:pt x="24" y="398"/>
                </a:cubicBezTo>
                <a:cubicBezTo>
                  <a:pt x="24" y="394"/>
                  <a:pt x="22" y="391"/>
                  <a:pt x="18" y="390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3" y="383"/>
                  <a:pt x="53" y="383"/>
                  <a:pt x="53" y="383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400"/>
                  <a:pt x="54" y="400"/>
                  <a:pt x="54" y="400"/>
                </a:cubicBezTo>
                <a:cubicBezTo>
                  <a:pt x="57" y="400"/>
                  <a:pt x="57" y="400"/>
                  <a:pt x="57" y="400"/>
                </a:cubicBezTo>
                <a:cubicBezTo>
                  <a:pt x="57" y="408"/>
                  <a:pt x="57" y="408"/>
                  <a:pt x="57" y="408"/>
                </a:cubicBezTo>
                <a:cubicBezTo>
                  <a:pt x="65" y="408"/>
                  <a:pt x="65" y="408"/>
                  <a:pt x="65" y="408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8" y="400"/>
                  <a:pt x="68" y="400"/>
                  <a:pt x="68" y="40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69" y="386"/>
                  <a:pt x="69" y="386"/>
                  <a:pt x="69" y="386"/>
                </a:cubicBezTo>
                <a:cubicBezTo>
                  <a:pt x="69" y="383"/>
                  <a:pt x="69" y="383"/>
                  <a:pt x="69" y="383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0" y="391"/>
                  <a:pt x="97" y="394"/>
                  <a:pt x="97" y="398"/>
                </a:cubicBezTo>
                <a:cubicBezTo>
                  <a:pt x="97" y="403"/>
                  <a:pt x="101" y="407"/>
                  <a:pt x="106" y="407"/>
                </a:cubicBezTo>
                <a:cubicBezTo>
                  <a:pt x="111" y="407"/>
                  <a:pt x="115" y="403"/>
                  <a:pt x="115" y="398"/>
                </a:cubicBezTo>
                <a:cubicBezTo>
                  <a:pt x="115" y="394"/>
                  <a:pt x="112" y="391"/>
                  <a:pt x="109" y="390"/>
                </a:cubicBezTo>
                <a:cubicBezTo>
                  <a:pt x="109" y="387"/>
                  <a:pt x="109" y="387"/>
                  <a:pt x="109" y="387"/>
                </a:cubicBezTo>
                <a:cubicBezTo>
                  <a:pt x="114" y="388"/>
                  <a:pt x="114" y="388"/>
                  <a:pt x="114" y="388"/>
                </a:cubicBezTo>
                <a:cubicBezTo>
                  <a:pt x="114" y="377"/>
                  <a:pt x="114" y="377"/>
                  <a:pt x="114" y="377"/>
                </a:cubicBezTo>
                <a:cubicBezTo>
                  <a:pt x="69" y="365"/>
                  <a:pt x="69" y="365"/>
                  <a:pt x="69" y="365"/>
                </a:cubicBezTo>
                <a:cubicBezTo>
                  <a:pt x="69" y="342"/>
                  <a:pt x="69" y="342"/>
                  <a:pt x="69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24" y="309"/>
                  <a:pt x="129" y="303"/>
                  <a:pt x="129" y="297"/>
                </a:cubicBezTo>
                <a:cubicBezTo>
                  <a:pt x="129" y="294"/>
                  <a:pt x="129" y="294"/>
                  <a:pt x="129" y="294"/>
                </a:cubicBezTo>
                <a:cubicBezTo>
                  <a:pt x="129" y="290"/>
                  <a:pt x="127" y="287"/>
                  <a:pt x="124" y="285"/>
                </a:cubicBezTo>
                <a:cubicBezTo>
                  <a:pt x="153" y="285"/>
                  <a:pt x="153" y="285"/>
                  <a:pt x="153" y="285"/>
                </a:cubicBezTo>
                <a:cubicBezTo>
                  <a:pt x="135" y="374"/>
                  <a:pt x="135" y="374"/>
                  <a:pt x="135" y="374"/>
                </a:cubicBezTo>
                <a:cubicBezTo>
                  <a:pt x="133" y="386"/>
                  <a:pt x="141" y="398"/>
                  <a:pt x="154" y="401"/>
                </a:cubicBezTo>
                <a:cubicBezTo>
                  <a:pt x="167" y="403"/>
                  <a:pt x="179" y="395"/>
                  <a:pt x="181" y="384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05" y="265"/>
                  <a:pt x="205" y="265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2"/>
                  <a:pt x="205" y="260"/>
                  <a:pt x="205" y="258"/>
                </a:cubicBezTo>
                <a:cubicBezTo>
                  <a:pt x="204" y="245"/>
                  <a:pt x="194" y="235"/>
                  <a:pt x="181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213" y="194"/>
                  <a:pt x="217" y="190"/>
                  <a:pt x="21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3" y="178"/>
                  <a:pt x="314" y="177"/>
                  <a:pt x="315" y="176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12" y="171"/>
                  <a:pt x="312" y="171"/>
                  <a:pt x="312" y="171"/>
                </a:cubicBezTo>
                <a:cubicBezTo>
                  <a:pt x="312" y="171"/>
                  <a:pt x="311" y="170"/>
                  <a:pt x="311" y="170"/>
                </a:cubicBezTo>
                <a:cubicBezTo>
                  <a:pt x="309" y="170"/>
                  <a:pt x="307" y="172"/>
                  <a:pt x="307" y="174"/>
                </a:cubicBezTo>
                <a:cubicBezTo>
                  <a:pt x="307" y="174"/>
                  <a:pt x="225" y="174"/>
                  <a:pt x="225" y="174"/>
                </a:cubicBezTo>
                <a:cubicBezTo>
                  <a:pt x="225" y="163"/>
                  <a:pt x="217" y="154"/>
                  <a:pt x="206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12"/>
                  <a:pt x="124" y="93"/>
                  <a:pt x="104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73" y="82"/>
                  <a:pt x="53" y="95"/>
                  <a:pt x="49" y="114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38"/>
                  <a:pt x="29" y="133"/>
                  <a:pt x="23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7" y="133"/>
                  <a:pt x="2" y="138"/>
                  <a:pt x="2" y="145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7"/>
                  <a:pt x="6" y="242"/>
                  <a:pt x="12" y="24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6" y="282"/>
                  <a:pt x="0" y="288"/>
                  <a:pt x="0" y="294"/>
                </a:cubicBezTo>
                <a:close/>
                <a:moveTo>
                  <a:pt x="24" y="272"/>
                </a:moveTo>
                <a:cubicBezTo>
                  <a:pt x="27" y="276"/>
                  <a:pt x="30" y="280"/>
                  <a:pt x="35" y="282"/>
                </a:cubicBezTo>
                <a:cubicBezTo>
                  <a:pt x="24" y="282"/>
                  <a:pt x="24" y="282"/>
                  <a:pt x="24" y="282"/>
                </a:cubicBezTo>
                <a:lnTo>
                  <a:pt x="24" y="272"/>
                </a:lnTo>
                <a:close/>
              </a:path>
            </a:pathLst>
          </a:custGeom>
          <a:solidFill>
            <a:srgbClr val="000000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51363" tIns="25686" rIns="51363" bIns="25686" anchor="ctr"/>
          <a:lstStyle/>
          <a:p>
            <a:pPr defTabSz="51401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baseline="-25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Arial" pitchFamily="34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2057400" y="4273513"/>
            <a:ext cx="824200" cy="338706"/>
            <a:chOff x="2397373" y="2905424"/>
            <a:chExt cx="824200" cy="338706"/>
          </a:xfrm>
        </p:grpSpPr>
        <p:grpSp>
          <p:nvGrpSpPr>
            <p:cNvPr id="178" name="Group 177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9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6" name="Group 195"/>
          <p:cNvGrpSpPr/>
          <p:nvPr/>
        </p:nvGrpSpPr>
        <p:grpSpPr>
          <a:xfrm>
            <a:off x="5765796" y="4248150"/>
            <a:ext cx="824200" cy="338706"/>
            <a:chOff x="2397373" y="2905424"/>
            <a:chExt cx="824200" cy="338706"/>
          </a:xfrm>
        </p:grpSpPr>
        <p:grpSp>
          <p:nvGrpSpPr>
            <p:cNvPr id="197" name="Group 196"/>
            <p:cNvGrpSpPr/>
            <p:nvPr/>
          </p:nvGrpSpPr>
          <p:grpSpPr>
            <a:xfrm>
              <a:off x="2397373" y="2905424"/>
              <a:ext cx="824200" cy="338706"/>
              <a:chOff x="-196768" y="7031906"/>
              <a:chExt cx="896169" cy="338706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-181661" y="7031906"/>
                <a:ext cx="881062" cy="338706"/>
              </a:xfrm>
              <a:prstGeom prst="roundRect">
                <a:avLst/>
              </a:prstGeom>
              <a:solidFill>
                <a:srgbClr val="3CBBB9">
                  <a:lumMod val="40000"/>
                  <a:lumOff val="60000"/>
                  <a:alpha val="32000"/>
                </a:srgbClr>
              </a:solidFill>
              <a:ln w="12700" cap="flat" cmpd="sng" algn="ctr">
                <a:solidFill>
                  <a:srgbClr val="33828D"/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91436" tIns="45718" rIns="91436" bIns="45718" rtlCol="0" anchor="ctr"/>
              <a:lstStyle/>
              <a:p>
                <a:pPr algn="ctr" defTabSz="91428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 smtClean="0">
                  <a:solidFill>
                    <a:srgbClr val="FFFFFF"/>
                  </a:solidFill>
                  <a:latin typeface="CiscoSansTT Light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01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768" y="7055312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04" y="2928830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07" y="2936753"/>
              <a:ext cx="383360" cy="275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2" name="Straight Arrow Connector 201"/>
          <p:cNvCxnSpPr/>
          <p:nvPr/>
        </p:nvCxnSpPr>
        <p:spPr>
          <a:xfrm flipV="1">
            <a:off x="3048000" y="4273040"/>
            <a:ext cx="703443" cy="203710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03" name="Straight Arrow Connector 202"/>
          <p:cNvCxnSpPr/>
          <p:nvPr/>
        </p:nvCxnSpPr>
        <p:spPr>
          <a:xfrm>
            <a:off x="4848577" y="4266269"/>
            <a:ext cx="714023" cy="210481"/>
          </a:xfrm>
          <a:prstGeom prst="straightConnector1">
            <a:avLst/>
          </a:prstGeom>
          <a:noFill/>
          <a:ln w="9525" cap="flat" cmpd="sng" algn="ctr">
            <a:solidFill>
              <a:srgbClr val="676767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184" name="Picture 1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37" y="4019550"/>
            <a:ext cx="1024563" cy="457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828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74" grpId="0" animBg="1"/>
      <p:bldP spid="175" grpId="0" animBg="1"/>
      <p:bldP spid="1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Migration Scenarios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34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Rectangle 779"/>
          <p:cNvSpPr/>
          <p:nvPr/>
        </p:nvSpPr>
        <p:spPr bwMode="auto">
          <a:xfrm>
            <a:off x="381000" y="4476750"/>
            <a:ext cx="1066800" cy="6667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35</a:t>
            </a:fld>
            <a:endParaRPr lang="uk-UA" dirty="0"/>
          </a:p>
        </p:txBody>
      </p:sp>
      <p:pic>
        <p:nvPicPr>
          <p:cNvPr id="784" name="Picture 783" descr="4927586_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50" y="138648"/>
            <a:ext cx="1115619" cy="750403"/>
          </a:xfrm>
          <a:prstGeom prst="rect">
            <a:avLst/>
          </a:prstGeom>
        </p:spPr>
      </p:pic>
      <p:grpSp>
        <p:nvGrpSpPr>
          <p:cNvPr id="787" name="Group 786"/>
          <p:cNvGrpSpPr/>
          <p:nvPr/>
        </p:nvGrpSpPr>
        <p:grpSpPr>
          <a:xfrm>
            <a:off x="665498" y="895459"/>
            <a:ext cx="8196069" cy="1158205"/>
            <a:chOff x="665498" y="895459"/>
            <a:chExt cx="8196069" cy="1158205"/>
          </a:xfrm>
        </p:grpSpPr>
        <p:grpSp>
          <p:nvGrpSpPr>
            <p:cNvPr id="789" name="Group 788"/>
            <p:cNvGrpSpPr/>
            <p:nvPr/>
          </p:nvGrpSpPr>
          <p:grpSpPr>
            <a:xfrm>
              <a:off x="665498" y="895459"/>
              <a:ext cx="8196069" cy="1151521"/>
              <a:chOff x="707833" y="870058"/>
              <a:chExt cx="8196069" cy="1151521"/>
            </a:xfrm>
          </p:grpSpPr>
          <p:grpSp>
            <p:nvGrpSpPr>
              <p:cNvPr id="793" name="Group 792"/>
              <p:cNvGrpSpPr/>
              <p:nvPr/>
            </p:nvGrpSpPr>
            <p:grpSpPr>
              <a:xfrm>
                <a:off x="707833" y="870058"/>
                <a:ext cx="1308629" cy="1115228"/>
                <a:chOff x="736915" y="732410"/>
                <a:chExt cx="1308629" cy="1115228"/>
              </a:xfrm>
            </p:grpSpPr>
            <p:sp>
              <p:nvSpPr>
                <p:cNvPr id="913" name="Rounded Rectangle 245"/>
                <p:cNvSpPr>
                  <a:spLocks noChangeArrowheads="1"/>
                </p:cNvSpPr>
                <p:nvPr/>
              </p:nvSpPr>
              <p:spPr bwMode="auto">
                <a:xfrm>
                  <a:off x="736915" y="970859"/>
                  <a:ext cx="1308629" cy="876779"/>
                </a:xfrm>
                <a:prstGeom prst="roundRect">
                  <a:avLst>
                    <a:gd name="adj" fmla="val 4898"/>
                  </a:avLst>
                </a:prstGeom>
                <a:solidFill>
                  <a:srgbClr val="E7E7E8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8" tIns="45714" rIns="91428" bIns="45714"/>
                <a:lstStyle/>
                <a:p>
                  <a:pPr marL="0" marR="0" lvl="0" indent="0" defTabSz="45559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Apple LiGothic Medium" charset="0"/>
                  </a:endParaRPr>
                </a:p>
              </p:txBody>
            </p:sp>
            <p:grpSp>
              <p:nvGrpSpPr>
                <p:cNvPr id="914" name="Group 913"/>
                <p:cNvGrpSpPr/>
                <p:nvPr/>
              </p:nvGrpSpPr>
              <p:grpSpPr>
                <a:xfrm>
                  <a:off x="762555" y="1034562"/>
                  <a:ext cx="1159258" cy="776445"/>
                  <a:chOff x="1126909" y="1948675"/>
                  <a:chExt cx="2559044" cy="1210184"/>
                </a:xfrm>
              </p:grpSpPr>
              <p:grpSp>
                <p:nvGrpSpPr>
                  <p:cNvPr id="916" name="Group 915"/>
                  <p:cNvGrpSpPr/>
                  <p:nvPr/>
                </p:nvGrpSpPr>
                <p:grpSpPr>
                  <a:xfrm>
                    <a:off x="1126909" y="1948675"/>
                    <a:ext cx="2559044" cy="853353"/>
                    <a:chOff x="1131348" y="3139529"/>
                    <a:chExt cx="2847894" cy="1090201"/>
                  </a:xfrm>
                </p:grpSpPr>
                <p:grpSp>
                  <p:nvGrpSpPr>
                    <p:cNvPr id="920" name="Group 919"/>
                    <p:cNvGrpSpPr/>
                    <p:nvPr/>
                  </p:nvGrpSpPr>
                  <p:grpSpPr>
                    <a:xfrm>
                      <a:off x="1345336" y="3139529"/>
                      <a:ext cx="2633906" cy="1090201"/>
                      <a:chOff x="3980503" y="2090050"/>
                      <a:chExt cx="4559300" cy="2260600"/>
                    </a:xfrm>
                  </p:grpSpPr>
                  <p:pic>
                    <p:nvPicPr>
                      <p:cNvPr id="923" name="Picture 922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25003" y="2090050"/>
                        <a:ext cx="586434" cy="8128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4" name="Picture 923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9403" y="2103166"/>
                        <a:ext cx="586434" cy="8128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5" name="Picture 924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53803" y="2103166"/>
                        <a:ext cx="586434" cy="8128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6" name="Picture 925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68203" y="2090050"/>
                        <a:ext cx="586434" cy="8128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7" name="Picture 926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8603" y="4192646"/>
                        <a:ext cx="736600" cy="15520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8" name="Picture 927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26803" y="4195448"/>
                        <a:ext cx="736600" cy="15520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9" name="Picture 928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5003" y="4192646"/>
                        <a:ext cx="736600" cy="15520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0" name="Picture 929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03203" y="4195448"/>
                        <a:ext cx="736600" cy="155202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931" name="Straight Connector 930"/>
                      <p:cNvCxnSpPr>
                        <a:endCxn id="923" idx="2"/>
                      </p:cNvCxnSpPr>
                      <p:nvPr/>
                    </p:nvCxnSpPr>
                    <p:spPr>
                      <a:xfrm flipV="1">
                        <a:off x="3980503" y="2902850"/>
                        <a:ext cx="737717" cy="128699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2" name="Straight Connector 931"/>
                      <p:cNvCxnSpPr>
                        <a:endCxn id="924" idx="2"/>
                      </p:cNvCxnSpPr>
                      <p:nvPr/>
                    </p:nvCxnSpPr>
                    <p:spPr>
                      <a:xfrm flipV="1">
                        <a:off x="3980503" y="2915966"/>
                        <a:ext cx="1652117" cy="127387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3" name="Straight Connector 932"/>
                      <p:cNvCxnSpPr>
                        <a:endCxn id="925" idx="2"/>
                      </p:cNvCxnSpPr>
                      <p:nvPr/>
                    </p:nvCxnSpPr>
                    <p:spPr>
                      <a:xfrm flipV="1">
                        <a:off x="3980503" y="2915966"/>
                        <a:ext cx="2566517" cy="127387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4" name="Straight Connector 933"/>
                      <p:cNvCxnSpPr>
                        <a:endCxn id="926" idx="2"/>
                      </p:cNvCxnSpPr>
                      <p:nvPr/>
                    </p:nvCxnSpPr>
                    <p:spPr>
                      <a:xfrm flipV="1">
                        <a:off x="3980503" y="2902850"/>
                        <a:ext cx="3480917" cy="128699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5" name="Straight Connector 934"/>
                      <p:cNvCxnSpPr>
                        <a:endCxn id="923" idx="2"/>
                      </p:cNvCxnSpPr>
                      <p:nvPr/>
                    </p:nvCxnSpPr>
                    <p:spPr>
                      <a:xfrm flipH="1" flipV="1">
                        <a:off x="4718220" y="2902850"/>
                        <a:ext cx="100483" cy="1289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6" name="Straight Connector 935"/>
                      <p:cNvCxnSpPr>
                        <a:endCxn id="924" idx="2"/>
                      </p:cNvCxnSpPr>
                      <p:nvPr/>
                    </p:nvCxnSpPr>
                    <p:spPr>
                      <a:xfrm flipV="1">
                        <a:off x="4818703" y="2915966"/>
                        <a:ext cx="813917" cy="1276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7" name="Straight Connector 936"/>
                      <p:cNvCxnSpPr>
                        <a:endCxn id="925" idx="2"/>
                      </p:cNvCxnSpPr>
                      <p:nvPr/>
                    </p:nvCxnSpPr>
                    <p:spPr>
                      <a:xfrm flipV="1">
                        <a:off x="4818703" y="2915966"/>
                        <a:ext cx="1728317" cy="1276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8" name="Straight Connector 937"/>
                      <p:cNvCxnSpPr>
                        <a:endCxn id="926" idx="2"/>
                      </p:cNvCxnSpPr>
                      <p:nvPr/>
                    </p:nvCxnSpPr>
                    <p:spPr>
                      <a:xfrm flipV="1">
                        <a:off x="4818703" y="2902850"/>
                        <a:ext cx="2642717" cy="1289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39" name="Straight Connector 938"/>
                      <p:cNvCxnSpPr>
                        <a:stCxn id="927" idx="0"/>
                        <a:endCxn id="923" idx="2"/>
                      </p:cNvCxnSpPr>
                      <p:nvPr/>
                    </p:nvCxnSpPr>
                    <p:spPr>
                      <a:xfrm flipH="1" flipV="1">
                        <a:off x="4718220" y="2902850"/>
                        <a:ext cx="938683" cy="1289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0" name="Straight Connector 939"/>
                      <p:cNvCxnSpPr>
                        <a:stCxn id="927" idx="0"/>
                        <a:endCxn id="924" idx="2"/>
                      </p:cNvCxnSpPr>
                      <p:nvPr/>
                    </p:nvCxnSpPr>
                    <p:spPr>
                      <a:xfrm flipH="1" flipV="1">
                        <a:off x="5632620" y="2915966"/>
                        <a:ext cx="24283" cy="1276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1" name="Straight Connector 940"/>
                      <p:cNvCxnSpPr>
                        <a:stCxn id="928" idx="0"/>
                        <a:endCxn id="924" idx="2"/>
                      </p:cNvCxnSpPr>
                      <p:nvPr/>
                    </p:nvCxnSpPr>
                    <p:spPr>
                      <a:xfrm flipH="1" flipV="1">
                        <a:off x="5632620" y="2915966"/>
                        <a:ext cx="862483" cy="127948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2" name="Straight Connector 941"/>
                      <p:cNvCxnSpPr>
                        <a:stCxn id="929" idx="0"/>
                        <a:endCxn id="924" idx="2"/>
                      </p:cNvCxnSpPr>
                      <p:nvPr/>
                    </p:nvCxnSpPr>
                    <p:spPr>
                      <a:xfrm flipH="1" flipV="1">
                        <a:off x="5632620" y="2915966"/>
                        <a:ext cx="1700683" cy="1276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3" name="Straight Connector 942"/>
                      <p:cNvCxnSpPr>
                        <a:stCxn id="930" idx="0"/>
                        <a:endCxn id="924" idx="2"/>
                      </p:cNvCxnSpPr>
                      <p:nvPr/>
                    </p:nvCxnSpPr>
                    <p:spPr>
                      <a:xfrm flipH="1" flipV="1">
                        <a:off x="5632620" y="2915966"/>
                        <a:ext cx="2538883" cy="127948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4" name="Straight Connector 943"/>
                      <p:cNvCxnSpPr>
                        <a:stCxn id="928" idx="0"/>
                        <a:endCxn id="923" idx="2"/>
                      </p:cNvCxnSpPr>
                      <p:nvPr/>
                    </p:nvCxnSpPr>
                    <p:spPr>
                      <a:xfrm flipH="1" flipV="1">
                        <a:off x="4718220" y="2902850"/>
                        <a:ext cx="1776883" cy="129259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5" name="Straight Connector 944"/>
                      <p:cNvCxnSpPr>
                        <a:stCxn id="927" idx="0"/>
                        <a:endCxn id="925" idx="2"/>
                      </p:cNvCxnSpPr>
                      <p:nvPr/>
                    </p:nvCxnSpPr>
                    <p:spPr>
                      <a:xfrm flipV="1">
                        <a:off x="5656903" y="2915966"/>
                        <a:ext cx="890117" cy="1276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6" name="Straight Connector 945"/>
                      <p:cNvCxnSpPr>
                        <a:stCxn id="927" idx="0"/>
                        <a:endCxn id="926" idx="2"/>
                      </p:cNvCxnSpPr>
                      <p:nvPr/>
                    </p:nvCxnSpPr>
                    <p:spPr>
                      <a:xfrm flipV="1">
                        <a:off x="5656903" y="2902850"/>
                        <a:ext cx="1804517" cy="1289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7" name="Straight Connector 946"/>
                      <p:cNvCxnSpPr>
                        <a:stCxn id="929" idx="0"/>
                        <a:endCxn id="923" idx="2"/>
                      </p:cNvCxnSpPr>
                      <p:nvPr/>
                    </p:nvCxnSpPr>
                    <p:spPr>
                      <a:xfrm flipH="1" flipV="1">
                        <a:off x="4718220" y="2902850"/>
                        <a:ext cx="2615083" cy="1289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8" name="Straight Connector 947"/>
                      <p:cNvCxnSpPr>
                        <a:stCxn id="930" idx="0"/>
                        <a:endCxn id="925" idx="2"/>
                      </p:cNvCxnSpPr>
                      <p:nvPr/>
                    </p:nvCxnSpPr>
                    <p:spPr>
                      <a:xfrm flipH="1" flipV="1">
                        <a:off x="6547020" y="2915966"/>
                        <a:ext cx="1624483" cy="127948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49" name="Straight Connector 948"/>
                      <p:cNvCxnSpPr>
                        <a:stCxn id="930" idx="0"/>
                        <a:endCxn id="926" idx="2"/>
                      </p:cNvCxnSpPr>
                      <p:nvPr/>
                    </p:nvCxnSpPr>
                    <p:spPr>
                      <a:xfrm flipH="1" flipV="1">
                        <a:off x="7461420" y="2902850"/>
                        <a:ext cx="710083" cy="129259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50" name="Straight Connector 949"/>
                      <p:cNvCxnSpPr>
                        <a:stCxn id="930" idx="0"/>
                        <a:endCxn id="923" idx="2"/>
                      </p:cNvCxnSpPr>
                      <p:nvPr/>
                    </p:nvCxnSpPr>
                    <p:spPr>
                      <a:xfrm flipH="1" flipV="1">
                        <a:off x="4718220" y="2902850"/>
                        <a:ext cx="3453283" cy="129259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51" name="Straight Connector 950"/>
                      <p:cNvCxnSpPr>
                        <a:stCxn id="928" idx="0"/>
                        <a:endCxn id="925" idx="2"/>
                      </p:cNvCxnSpPr>
                      <p:nvPr/>
                    </p:nvCxnSpPr>
                    <p:spPr>
                      <a:xfrm flipV="1">
                        <a:off x="6495103" y="2915966"/>
                        <a:ext cx="51917" cy="127948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52" name="Straight Connector 951"/>
                      <p:cNvCxnSpPr>
                        <a:stCxn id="928" idx="0"/>
                        <a:endCxn id="926" idx="2"/>
                      </p:cNvCxnSpPr>
                      <p:nvPr/>
                    </p:nvCxnSpPr>
                    <p:spPr>
                      <a:xfrm flipV="1">
                        <a:off x="6495103" y="2902850"/>
                        <a:ext cx="966317" cy="129259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53" name="Straight Connector 952"/>
                      <p:cNvCxnSpPr>
                        <a:stCxn id="929" idx="0"/>
                        <a:endCxn id="925" idx="2"/>
                      </p:cNvCxnSpPr>
                      <p:nvPr/>
                    </p:nvCxnSpPr>
                    <p:spPr>
                      <a:xfrm flipH="1" flipV="1">
                        <a:off x="6547020" y="2915966"/>
                        <a:ext cx="786283" cy="1276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954" name="Straight Connector 953"/>
                      <p:cNvCxnSpPr>
                        <a:stCxn id="929" idx="0"/>
                        <a:endCxn id="926" idx="2"/>
                      </p:cNvCxnSpPr>
                      <p:nvPr/>
                    </p:nvCxnSpPr>
                    <p:spPr>
                      <a:xfrm flipV="1">
                        <a:off x="7333303" y="2902850"/>
                        <a:ext cx="128117" cy="1289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</p:grpSp>
                <p:pic>
                  <p:nvPicPr>
                    <p:cNvPr id="921" name="Picture 920" descr="ToR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16797" y="4142410"/>
                      <a:ext cx="425534" cy="748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2" name="Picture 921" descr="ToR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31348" y="4149753"/>
                      <a:ext cx="425534" cy="7484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17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0553" y="2850656"/>
                    <a:ext cx="216655" cy="2157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18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0948" y="2860106"/>
                    <a:ext cx="253409" cy="298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19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25023" y="2860733"/>
                    <a:ext cx="216655" cy="2157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915" name="TextBox 914"/>
                <p:cNvSpPr txBox="1"/>
                <p:nvPr/>
              </p:nvSpPr>
              <p:spPr>
                <a:xfrm>
                  <a:off x="1079254" y="732410"/>
                  <a:ext cx="69423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76767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rPr>
                    <a:t>Fabric 1</a:t>
                  </a:r>
                </a:p>
              </p:txBody>
            </p:sp>
          </p:grpSp>
          <p:sp>
            <p:nvSpPr>
              <p:cNvPr id="794" name="TextBox 793"/>
              <p:cNvSpPr txBox="1"/>
              <p:nvPr/>
            </p:nvSpPr>
            <p:spPr>
              <a:xfrm>
                <a:off x="3053585" y="1168717"/>
                <a:ext cx="192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‘Brownfield’ ACI Fabric to Multi-Site</a:t>
                </a:r>
              </a:p>
            </p:txBody>
          </p:sp>
          <p:grpSp>
            <p:nvGrpSpPr>
              <p:cNvPr id="795" name="Group 794"/>
              <p:cNvGrpSpPr/>
              <p:nvPr/>
            </p:nvGrpSpPr>
            <p:grpSpPr>
              <a:xfrm>
                <a:off x="5168640" y="883537"/>
                <a:ext cx="3735262" cy="1138042"/>
                <a:chOff x="306514" y="705335"/>
                <a:chExt cx="8326130" cy="2591563"/>
              </a:xfrm>
            </p:grpSpPr>
            <p:sp>
              <p:nvSpPr>
                <p:cNvPr id="804" name="Rounded Rectangle 246"/>
                <p:cNvSpPr>
                  <a:spLocks noChangeArrowheads="1"/>
                </p:cNvSpPr>
                <p:nvPr/>
              </p:nvSpPr>
              <p:spPr bwMode="auto">
                <a:xfrm>
                  <a:off x="5491163" y="1429190"/>
                  <a:ext cx="2913062" cy="1836737"/>
                </a:xfrm>
                <a:prstGeom prst="roundRect">
                  <a:avLst>
                    <a:gd name="adj" fmla="val 4898"/>
                  </a:avLst>
                </a:prstGeom>
                <a:solidFill>
                  <a:srgbClr val="E7E7E8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8" tIns="45714" rIns="91428" bIns="45714"/>
                <a:lstStyle/>
                <a:p>
                  <a:pPr marL="0" marR="0" lvl="0" indent="0" defTabSz="45559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Apple LiGothic Medium" charset="0"/>
                  </a:endParaRPr>
                </a:p>
              </p:txBody>
            </p:sp>
            <p:sp>
              <p:nvSpPr>
                <p:cNvPr id="805" name="Rounded Rectangle 245"/>
                <p:cNvSpPr>
                  <a:spLocks noChangeArrowheads="1"/>
                </p:cNvSpPr>
                <p:nvPr/>
              </p:nvSpPr>
              <p:spPr bwMode="auto">
                <a:xfrm>
                  <a:off x="538164" y="1425236"/>
                  <a:ext cx="2827337" cy="1871662"/>
                </a:xfrm>
                <a:prstGeom prst="roundRect">
                  <a:avLst>
                    <a:gd name="adj" fmla="val 4898"/>
                  </a:avLst>
                </a:prstGeom>
                <a:solidFill>
                  <a:srgbClr val="E7E7E8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8" tIns="45714" rIns="91428" bIns="45714"/>
                <a:lstStyle/>
                <a:p>
                  <a:pPr marL="0" marR="0" lvl="0" indent="0" defTabSz="45559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Apple LiGothic Medium" charset="0"/>
                  </a:endParaRPr>
                </a:p>
              </p:txBody>
            </p:sp>
            <p:pic>
              <p:nvPicPr>
                <p:cNvPr id="806" name="Picture 126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900" y="1652249"/>
                  <a:ext cx="319088" cy="334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7" name="Picture 127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1789" y="1657011"/>
                  <a:ext cx="319087" cy="334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8" name="Picture 128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8675" y="1657011"/>
                  <a:ext cx="319088" cy="334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" name="Picture 129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5564" y="1652249"/>
                  <a:ext cx="319087" cy="334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0" name="Picture 130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4801" y="2517437"/>
                  <a:ext cx="400050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1" name="Picture 131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8825" y="2519024"/>
                  <a:ext cx="401638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2" name="Picture 132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4439" y="2517437"/>
                  <a:ext cx="401637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3" name="Picture 133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40050" y="2519024"/>
                  <a:ext cx="400050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14" name="Straight Connector 813"/>
                <p:cNvCxnSpPr>
                  <a:endCxn id="806" idx="2"/>
                </p:cNvCxnSpPr>
                <p:nvPr/>
              </p:nvCxnSpPr>
              <p:spPr>
                <a:xfrm flipV="1">
                  <a:off x="863600" y="1987212"/>
                  <a:ext cx="400050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F818C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15" name="Straight Connector 814"/>
                <p:cNvCxnSpPr>
                  <a:endCxn id="807" idx="2"/>
                </p:cNvCxnSpPr>
                <p:nvPr/>
              </p:nvCxnSpPr>
              <p:spPr>
                <a:xfrm flipV="1">
                  <a:off x="863600" y="1991974"/>
                  <a:ext cx="896938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16" name="Straight Connector 815"/>
                <p:cNvCxnSpPr>
                  <a:endCxn id="808" idx="2"/>
                </p:cNvCxnSpPr>
                <p:nvPr/>
              </p:nvCxnSpPr>
              <p:spPr>
                <a:xfrm flipV="1">
                  <a:off x="863601" y="1991974"/>
                  <a:ext cx="1393825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17" name="Straight Connector 816"/>
                <p:cNvCxnSpPr>
                  <a:endCxn id="809" idx="2"/>
                </p:cNvCxnSpPr>
                <p:nvPr/>
              </p:nvCxnSpPr>
              <p:spPr>
                <a:xfrm flipV="1">
                  <a:off x="863601" y="1987212"/>
                  <a:ext cx="1890713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18" name="Straight Connector 817"/>
                <p:cNvCxnSpPr>
                  <a:endCxn id="806" idx="2"/>
                </p:cNvCxnSpPr>
                <p:nvPr/>
              </p:nvCxnSpPr>
              <p:spPr>
                <a:xfrm flipH="1" flipV="1">
                  <a:off x="1263651" y="1987212"/>
                  <a:ext cx="55563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19" name="Straight Connector 818"/>
                <p:cNvCxnSpPr>
                  <a:endCxn id="807" idx="2"/>
                </p:cNvCxnSpPr>
                <p:nvPr/>
              </p:nvCxnSpPr>
              <p:spPr>
                <a:xfrm flipV="1">
                  <a:off x="1319213" y="1991974"/>
                  <a:ext cx="441325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0" name="Straight Connector 819"/>
                <p:cNvCxnSpPr>
                  <a:endCxn id="808" idx="2"/>
                </p:cNvCxnSpPr>
                <p:nvPr/>
              </p:nvCxnSpPr>
              <p:spPr>
                <a:xfrm flipV="1">
                  <a:off x="1319213" y="1991974"/>
                  <a:ext cx="938212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1" name="Straight Connector 820"/>
                <p:cNvCxnSpPr>
                  <a:endCxn id="809" idx="2"/>
                </p:cNvCxnSpPr>
                <p:nvPr/>
              </p:nvCxnSpPr>
              <p:spPr>
                <a:xfrm flipV="1">
                  <a:off x="1319213" y="1987212"/>
                  <a:ext cx="1435100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2" name="Straight Connector 821"/>
                <p:cNvCxnSpPr>
                  <a:stCxn id="810" idx="0"/>
                  <a:endCxn id="806" idx="2"/>
                </p:cNvCxnSpPr>
                <p:nvPr/>
              </p:nvCxnSpPr>
              <p:spPr>
                <a:xfrm flipH="1" flipV="1">
                  <a:off x="1263651" y="1987212"/>
                  <a:ext cx="511175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3" name="Straight Connector 822"/>
                <p:cNvCxnSpPr>
                  <a:stCxn id="810" idx="0"/>
                  <a:endCxn id="807" idx="2"/>
                </p:cNvCxnSpPr>
                <p:nvPr/>
              </p:nvCxnSpPr>
              <p:spPr>
                <a:xfrm flipH="1" flipV="1">
                  <a:off x="1760539" y="1991974"/>
                  <a:ext cx="14287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4" name="Straight Connector 823"/>
                <p:cNvCxnSpPr>
                  <a:stCxn id="811" idx="0"/>
                  <a:endCxn id="807" idx="2"/>
                </p:cNvCxnSpPr>
                <p:nvPr/>
              </p:nvCxnSpPr>
              <p:spPr>
                <a:xfrm flipH="1" flipV="1">
                  <a:off x="1760538" y="1991974"/>
                  <a:ext cx="469900" cy="52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5" name="Straight Connector 824"/>
                <p:cNvCxnSpPr>
                  <a:stCxn id="812" idx="0"/>
                  <a:endCxn id="807" idx="2"/>
                </p:cNvCxnSpPr>
                <p:nvPr/>
              </p:nvCxnSpPr>
              <p:spPr>
                <a:xfrm flipH="1" flipV="1">
                  <a:off x="1760539" y="1991974"/>
                  <a:ext cx="923925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6" name="Straight Connector 825"/>
                <p:cNvCxnSpPr>
                  <a:stCxn id="813" idx="0"/>
                  <a:endCxn id="807" idx="2"/>
                </p:cNvCxnSpPr>
                <p:nvPr/>
              </p:nvCxnSpPr>
              <p:spPr>
                <a:xfrm flipH="1" flipV="1">
                  <a:off x="1760538" y="1991974"/>
                  <a:ext cx="1379537" cy="52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7" name="Straight Connector 826"/>
                <p:cNvCxnSpPr>
                  <a:stCxn id="811" idx="0"/>
                  <a:endCxn id="806" idx="2"/>
                </p:cNvCxnSpPr>
                <p:nvPr/>
              </p:nvCxnSpPr>
              <p:spPr>
                <a:xfrm flipH="1" flipV="1">
                  <a:off x="1263650" y="1987212"/>
                  <a:ext cx="966788" cy="53181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8" name="Straight Connector 827"/>
                <p:cNvCxnSpPr>
                  <a:stCxn id="810" idx="0"/>
                  <a:endCxn id="808" idx="2"/>
                </p:cNvCxnSpPr>
                <p:nvPr/>
              </p:nvCxnSpPr>
              <p:spPr>
                <a:xfrm flipV="1">
                  <a:off x="1774825" y="1991974"/>
                  <a:ext cx="482600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29" name="Straight Connector 828"/>
                <p:cNvCxnSpPr>
                  <a:stCxn id="810" idx="0"/>
                  <a:endCxn id="809" idx="2"/>
                </p:cNvCxnSpPr>
                <p:nvPr/>
              </p:nvCxnSpPr>
              <p:spPr>
                <a:xfrm flipV="1">
                  <a:off x="1774825" y="1987212"/>
                  <a:ext cx="979488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0" name="Straight Connector 829"/>
                <p:cNvCxnSpPr>
                  <a:stCxn id="812" idx="0"/>
                  <a:endCxn id="806" idx="2"/>
                </p:cNvCxnSpPr>
                <p:nvPr/>
              </p:nvCxnSpPr>
              <p:spPr>
                <a:xfrm flipH="1" flipV="1">
                  <a:off x="1263651" y="1987212"/>
                  <a:ext cx="1420813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1" name="Straight Connector 830"/>
                <p:cNvCxnSpPr>
                  <a:stCxn id="813" idx="0"/>
                  <a:endCxn id="808" idx="2"/>
                </p:cNvCxnSpPr>
                <p:nvPr/>
              </p:nvCxnSpPr>
              <p:spPr>
                <a:xfrm flipH="1" flipV="1">
                  <a:off x="2257425" y="1991974"/>
                  <a:ext cx="882650" cy="52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2" name="Straight Connector 831"/>
                <p:cNvCxnSpPr>
                  <a:stCxn id="813" idx="0"/>
                  <a:endCxn id="809" idx="2"/>
                </p:cNvCxnSpPr>
                <p:nvPr/>
              </p:nvCxnSpPr>
              <p:spPr>
                <a:xfrm flipH="1" flipV="1">
                  <a:off x="2754313" y="1987212"/>
                  <a:ext cx="385762" cy="53181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3" name="Straight Connector 832"/>
                <p:cNvCxnSpPr>
                  <a:stCxn id="813" idx="0"/>
                  <a:endCxn id="806" idx="2"/>
                </p:cNvCxnSpPr>
                <p:nvPr/>
              </p:nvCxnSpPr>
              <p:spPr>
                <a:xfrm flipH="1" flipV="1">
                  <a:off x="1263651" y="1987212"/>
                  <a:ext cx="1876425" cy="53181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4" name="Straight Connector 833"/>
                <p:cNvCxnSpPr>
                  <a:stCxn id="811" idx="0"/>
                  <a:endCxn id="808" idx="2"/>
                </p:cNvCxnSpPr>
                <p:nvPr/>
              </p:nvCxnSpPr>
              <p:spPr>
                <a:xfrm flipV="1">
                  <a:off x="2230439" y="1991974"/>
                  <a:ext cx="26987" cy="52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5" name="Straight Connector 834"/>
                <p:cNvCxnSpPr>
                  <a:stCxn id="811" idx="0"/>
                  <a:endCxn id="809" idx="2"/>
                </p:cNvCxnSpPr>
                <p:nvPr/>
              </p:nvCxnSpPr>
              <p:spPr>
                <a:xfrm flipV="1">
                  <a:off x="2230439" y="1987212"/>
                  <a:ext cx="523875" cy="53181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6" name="Straight Connector 835"/>
                <p:cNvCxnSpPr>
                  <a:stCxn id="812" idx="0"/>
                  <a:endCxn id="808" idx="2"/>
                </p:cNvCxnSpPr>
                <p:nvPr/>
              </p:nvCxnSpPr>
              <p:spPr>
                <a:xfrm flipH="1" flipV="1">
                  <a:off x="2257425" y="1991974"/>
                  <a:ext cx="427038" cy="5254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37" name="Straight Connector 836"/>
                <p:cNvCxnSpPr>
                  <a:stCxn id="812" idx="0"/>
                  <a:endCxn id="809" idx="2"/>
                </p:cNvCxnSpPr>
                <p:nvPr/>
              </p:nvCxnSpPr>
              <p:spPr>
                <a:xfrm flipV="1">
                  <a:off x="2684463" y="1987212"/>
                  <a:ext cx="69850" cy="5302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838" name="Picture 158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188" y="2509499"/>
                  <a:ext cx="400050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" name="Picture 159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1988" y="2514262"/>
                  <a:ext cx="400050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40" name="Group 161"/>
                <p:cNvGrpSpPr>
                  <a:grpSpLocks/>
                </p:cNvGrpSpPr>
                <p:nvPr/>
              </p:nvGrpSpPr>
              <p:grpSpPr bwMode="auto">
                <a:xfrm>
                  <a:off x="5726114" y="1641137"/>
                  <a:ext cx="2478087" cy="931862"/>
                  <a:chOff x="3980503" y="2090050"/>
                  <a:chExt cx="4559300" cy="2260600"/>
                </a:xfrm>
              </p:grpSpPr>
              <p:pic>
                <p:nvPicPr>
                  <p:cNvPr id="881" name="Picture 210" descr="Cortina8Front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5003" y="2090050"/>
                    <a:ext cx="586434" cy="812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2" name="Picture 211" descr="Cortina8Front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39403" y="2103166"/>
                    <a:ext cx="586434" cy="812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3" name="Picture 212" descr="Cortina8Front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53803" y="2103166"/>
                    <a:ext cx="586434" cy="812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4" name="Picture 213" descr="Cortina8Front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68203" y="2090050"/>
                    <a:ext cx="586434" cy="812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5" name="Picture 214" descr="ToR1.pn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88603" y="4192646"/>
                    <a:ext cx="736600" cy="155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6" name="Picture 215" descr="ToR1.pn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26803" y="4195448"/>
                    <a:ext cx="736600" cy="155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7" name="Picture 216" descr="ToR1.pn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65003" y="4192646"/>
                    <a:ext cx="736600" cy="155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88" name="Picture 217" descr="ToR1.pn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03203" y="4195448"/>
                    <a:ext cx="736600" cy="155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889" name="Straight Connector 888"/>
                  <p:cNvCxnSpPr>
                    <a:endCxn id="881" idx="2"/>
                  </p:cNvCxnSpPr>
                  <p:nvPr/>
                </p:nvCxnSpPr>
                <p:spPr>
                  <a:xfrm flipV="1">
                    <a:off x="3980503" y="2902633"/>
                    <a:ext cx="738950" cy="128627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0" name="Straight Connector 889"/>
                  <p:cNvCxnSpPr>
                    <a:endCxn id="882" idx="2"/>
                  </p:cNvCxnSpPr>
                  <p:nvPr/>
                </p:nvCxnSpPr>
                <p:spPr>
                  <a:xfrm flipV="1">
                    <a:off x="3980503" y="2914187"/>
                    <a:ext cx="1653148" cy="127471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1" name="Straight Connector 890"/>
                  <p:cNvCxnSpPr>
                    <a:endCxn id="883" idx="2"/>
                  </p:cNvCxnSpPr>
                  <p:nvPr/>
                </p:nvCxnSpPr>
                <p:spPr>
                  <a:xfrm flipV="1">
                    <a:off x="3980503" y="2914187"/>
                    <a:ext cx="2567344" cy="127471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2" name="Straight Connector 891"/>
                  <p:cNvCxnSpPr>
                    <a:endCxn id="884" idx="2"/>
                  </p:cNvCxnSpPr>
                  <p:nvPr/>
                </p:nvCxnSpPr>
                <p:spPr>
                  <a:xfrm flipV="1">
                    <a:off x="3980503" y="2902633"/>
                    <a:ext cx="3481542" cy="128627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3" name="Straight Connector 892"/>
                  <p:cNvCxnSpPr>
                    <a:endCxn id="881" idx="2"/>
                  </p:cNvCxnSpPr>
                  <p:nvPr/>
                </p:nvCxnSpPr>
                <p:spPr>
                  <a:xfrm flipH="1" flipV="1">
                    <a:off x="4719453" y="2902633"/>
                    <a:ext cx="99306" cy="12901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4" name="Straight Connector 893"/>
                  <p:cNvCxnSpPr>
                    <a:endCxn id="882" idx="2"/>
                  </p:cNvCxnSpPr>
                  <p:nvPr/>
                </p:nvCxnSpPr>
                <p:spPr>
                  <a:xfrm flipV="1">
                    <a:off x="4818759" y="2914187"/>
                    <a:ext cx="814892" cy="127856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5" name="Straight Connector 894"/>
                  <p:cNvCxnSpPr>
                    <a:endCxn id="883" idx="2"/>
                  </p:cNvCxnSpPr>
                  <p:nvPr/>
                </p:nvCxnSpPr>
                <p:spPr>
                  <a:xfrm flipV="1">
                    <a:off x="4818759" y="2914187"/>
                    <a:ext cx="1729088" cy="127856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6" name="Straight Connector 895"/>
                  <p:cNvCxnSpPr>
                    <a:endCxn id="884" idx="2"/>
                  </p:cNvCxnSpPr>
                  <p:nvPr/>
                </p:nvCxnSpPr>
                <p:spPr>
                  <a:xfrm flipV="1">
                    <a:off x="4818759" y="2902633"/>
                    <a:ext cx="2643286" cy="12901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7" name="Straight Connector 896"/>
                  <p:cNvCxnSpPr>
                    <a:stCxn id="885" idx="0"/>
                    <a:endCxn id="881" idx="2"/>
                  </p:cNvCxnSpPr>
                  <p:nvPr/>
                </p:nvCxnSpPr>
                <p:spPr>
                  <a:xfrm flipH="1" flipV="1">
                    <a:off x="4719453" y="2902633"/>
                    <a:ext cx="937564" cy="12901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8" name="Straight Connector 897"/>
                  <p:cNvCxnSpPr>
                    <a:stCxn id="885" idx="0"/>
                    <a:endCxn id="882" idx="2"/>
                  </p:cNvCxnSpPr>
                  <p:nvPr/>
                </p:nvCxnSpPr>
                <p:spPr>
                  <a:xfrm flipH="1" flipV="1">
                    <a:off x="5633651" y="2914187"/>
                    <a:ext cx="23366" cy="127856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99" name="Straight Connector 898"/>
                  <p:cNvCxnSpPr>
                    <a:stCxn id="886" idx="0"/>
                    <a:endCxn id="882" idx="2"/>
                  </p:cNvCxnSpPr>
                  <p:nvPr/>
                </p:nvCxnSpPr>
                <p:spPr>
                  <a:xfrm flipH="1" flipV="1">
                    <a:off x="5633651" y="2914187"/>
                    <a:ext cx="861622" cy="128241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0" name="Straight Connector 899"/>
                  <p:cNvCxnSpPr>
                    <a:stCxn id="887" idx="0"/>
                    <a:endCxn id="882" idx="2"/>
                  </p:cNvCxnSpPr>
                  <p:nvPr/>
                </p:nvCxnSpPr>
                <p:spPr>
                  <a:xfrm flipH="1" flipV="1">
                    <a:off x="5633651" y="2914187"/>
                    <a:ext cx="1699880" cy="127856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1" name="Straight Connector 900"/>
                  <p:cNvCxnSpPr>
                    <a:stCxn id="888" idx="0"/>
                    <a:endCxn id="882" idx="2"/>
                  </p:cNvCxnSpPr>
                  <p:nvPr/>
                </p:nvCxnSpPr>
                <p:spPr>
                  <a:xfrm flipH="1" flipV="1">
                    <a:off x="5633651" y="2914187"/>
                    <a:ext cx="2538136" cy="128241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2" name="Straight Connector 901"/>
                  <p:cNvCxnSpPr>
                    <a:stCxn id="886" idx="0"/>
                    <a:endCxn id="881" idx="2"/>
                  </p:cNvCxnSpPr>
                  <p:nvPr/>
                </p:nvCxnSpPr>
                <p:spPr>
                  <a:xfrm flipH="1" flipV="1">
                    <a:off x="4719453" y="2902633"/>
                    <a:ext cx="1775820" cy="129397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3" name="Straight Connector 902"/>
                  <p:cNvCxnSpPr>
                    <a:stCxn id="885" idx="0"/>
                    <a:endCxn id="883" idx="2"/>
                  </p:cNvCxnSpPr>
                  <p:nvPr/>
                </p:nvCxnSpPr>
                <p:spPr>
                  <a:xfrm flipV="1">
                    <a:off x="5657017" y="2914187"/>
                    <a:ext cx="890830" cy="127856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4" name="Straight Connector 903"/>
                  <p:cNvCxnSpPr>
                    <a:stCxn id="885" idx="0"/>
                    <a:endCxn id="884" idx="2"/>
                  </p:cNvCxnSpPr>
                  <p:nvPr/>
                </p:nvCxnSpPr>
                <p:spPr>
                  <a:xfrm flipV="1">
                    <a:off x="5657017" y="2902633"/>
                    <a:ext cx="1805028" cy="12901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5" name="Straight Connector 904"/>
                  <p:cNvCxnSpPr>
                    <a:stCxn id="887" idx="0"/>
                    <a:endCxn id="881" idx="2"/>
                  </p:cNvCxnSpPr>
                  <p:nvPr/>
                </p:nvCxnSpPr>
                <p:spPr>
                  <a:xfrm flipH="1" flipV="1">
                    <a:off x="4719453" y="2902633"/>
                    <a:ext cx="2614078" cy="12901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6" name="Straight Connector 905"/>
                  <p:cNvCxnSpPr>
                    <a:stCxn id="888" idx="0"/>
                    <a:endCxn id="883" idx="2"/>
                  </p:cNvCxnSpPr>
                  <p:nvPr/>
                </p:nvCxnSpPr>
                <p:spPr>
                  <a:xfrm flipH="1" flipV="1">
                    <a:off x="6547847" y="2914187"/>
                    <a:ext cx="1623941" cy="128241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7" name="Straight Connector 906"/>
                  <p:cNvCxnSpPr>
                    <a:stCxn id="888" idx="0"/>
                    <a:endCxn id="884" idx="2"/>
                  </p:cNvCxnSpPr>
                  <p:nvPr/>
                </p:nvCxnSpPr>
                <p:spPr>
                  <a:xfrm flipH="1" flipV="1">
                    <a:off x="7462045" y="2902633"/>
                    <a:ext cx="709743" cy="129397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8" name="Straight Connector 907"/>
                  <p:cNvCxnSpPr>
                    <a:stCxn id="888" idx="0"/>
                    <a:endCxn id="881" idx="2"/>
                  </p:cNvCxnSpPr>
                  <p:nvPr/>
                </p:nvCxnSpPr>
                <p:spPr>
                  <a:xfrm flipH="1" flipV="1">
                    <a:off x="4719453" y="2902633"/>
                    <a:ext cx="3452334" cy="129397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09" name="Straight Connector 908"/>
                  <p:cNvCxnSpPr>
                    <a:stCxn id="886" idx="0"/>
                    <a:endCxn id="883" idx="2"/>
                  </p:cNvCxnSpPr>
                  <p:nvPr/>
                </p:nvCxnSpPr>
                <p:spPr>
                  <a:xfrm flipV="1">
                    <a:off x="6495273" y="2914187"/>
                    <a:ext cx="52574" cy="128241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10" name="Straight Connector 909"/>
                  <p:cNvCxnSpPr>
                    <a:stCxn id="886" idx="0"/>
                    <a:endCxn id="884" idx="2"/>
                  </p:cNvCxnSpPr>
                  <p:nvPr/>
                </p:nvCxnSpPr>
                <p:spPr>
                  <a:xfrm flipV="1">
                    <a:off x="6495273" y="2902633"/>
                    <a:ext cx="966771" cy="129397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11" name="Straight Connector 910"/>
                  <p:cNvCxnSpPr>
                    <a:stCxn id="887" idx="0"/>
                    <a:endCxn id="883" idx="2"/>
                  </p:cNvCxnSpPr>
                  <p:nvPr/>
                </p:nvCxnSpPr>
                <p:spPr>
                  <a:xfrm flipH="1" flipV="1">
                    <a:off x="6547847" y="2914187"/>
                    <a:ext cx="785684" cy="127856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912" name="Straight Connector 911"/>
                  <p:cNvCxnSpPr>
                    <a:stCxn id="887" idx="0"/>
                    <a:endCxn id="884" idx="2"/>
                  </p:cNvCxnSpPr>
                  <p:nvPr/>
                </p:nvCxnSpPr>
                <p:spPr>
                  <a:xfrm flipV="1">
                    <a:off x="7333531" y="2902633"/>
                    <a:ext cx="128513" cy="12901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</p:grpSp>
            <p:pic>
              <p:nvPicPr>
                <p:cNvPr id="841" name="Picture 162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1700" y="2498387"/>
                  <a:ext cx="400050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2" name="Picture 163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6089" y="2504736"/>
                  <a:ext cx="400050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3" name="TextBox 842"/>
                <p:cNvSpPr txBox="1"/>
                <p:nvPr/>
              </p:nvSpPr>
              <p:spPr>
                <a:xfrm>
                  <a:off x="306514" y="1389858"/>
                  <a:ext cx="1093787" cy="490436"/>
                </a:xfrm>
                <a:prstGeom prst="rect">
                  <a:avLst/>
                </a:prstGeom>
                <a:noFill/>
              </p:spPr>
              <p:txBody>
                <a:bodyPr lIns="121846" tIns="60922" rIns="121846" bIns="60922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1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endParaRPr>
                </a:p>
              </p:txBody>
            </p:sp>
            <p:pic>
              <p:nvPicPr>
                <p:cNvPr id="844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0013" y="2636499"/>
                  <a:ext cx="227012" cy="23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5" name="Picture 130" descr="File Server_Updated200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2646024"/>
                  <a:ext cx="265112" cy="327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6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1" y="2647611"/>
                  <a:ext cx="227013" cy="23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7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2963" y="2626973"/>
                  <a:ext cx="227012" cy="23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8" name="Picture 150" descr="ICON_VM_basic_label_Q30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0301" y="2638086"/>
                  <a:ext cx="227013" cy="23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9" name="Picture 130" descr="File Server_Updated200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62889" y="2658724"/>
                  <a:ext cx="266700" cy="327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0" name="Picture 179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3338" y="958512"/>
                  <a:ext cx="400050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1" name="Picture 180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2939" y="958512"/>
                  <a:ext cx="400050" cy="6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52" name="Straight Connector 851"/>
                <p:cNvCxnSpPr>
                  <a:stCxn id="850" idx="2"/>
                  <a:endCxn id="809" idx="0"/>
                </p:cNvCxnSpPr>
                <p:nvPr/>
              </p:nvCxnSpPr>
              <p:spPr>
                <a:xfrm flipH="1">
                  <a:off x="2754313" y="1022011"/>
                  <a:ext cx="1289050" cy="6302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3" name="Straight Connector 852"/>
                <p:cNvCxnSpPr>
                  <a:stCxn id="851" idx="2"/>
                  <a:endCxn id="808" idx="0"/>
                </p:cNvCxnSpPr>
                <p:nvPr/>
              </p:nvCxnSpPr>
              <p:spPr>
                <a:xfrm flipH="1">
                  <a:off x="2257425" y="1022012"/>
                  <a:ext cx="2395538" cy="635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4" name="Straight Connector 853"/>
                <p:cNvCxnSpPr>
                  <a:stCxn id="850" idx="2"/>
                  <a:endCxn id="808" idx="0"/>
                </p:cNvCxnSpPr>
                <p:nvPr/>
              </p:nvCxnSpPr>
              <p:spPr>
                <a:xfrm flipH="1">
                  <a:off x="2257425" y="1022012"/>
                  <a:ext cx="1785938" cy="635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5" name="Straight Connector 854"/>
                <p:cNvCxnSpPr>
                  <a:stCxn id="851" idx="2"/>
                  <a:endCxn id="809" idx="0"/>
                </p:cNvCxnSpPr>
                <p:nvPr/>
              </p:nvCxnSpPr>
              <p:spPr>
                <a:xfrm flipH="1">
                  <a:off x="2754313" y="1022011"/>
                  <a:ext cx="1898650" cy="6302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6" name="Straight Connector 855"/>
                <p:cNvCxnSpPr>
                  <a:stCxn id="850" idx="2"/>
                  <a:endCxn id="883" idx="0"/>
                </p:cNvCxnSpPr>
                <p:nvPr/>
              </p:nvCxnSpPr>
              <p:spPr>
                <a:xfrm>
                  <a:off x="4043364" y="1022012"/>
                  <a:ext cx="3078162" cy="6238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7" name="Straight Connector 856"/>
                <p:cNvCxnSpPr>
                  <a:stCxn id="850" idx="2"/>
                  <a:endCxn id="884" idx="0"/>
                </p:cNvCxnSpPr>
                <p:nvPr/>
              </p:nvCxnSpPr>
              <p:spPr>
                <a:xfrm>
                  <a:off x="4043363" y="1022011"/>
                  <a:ext cx="3575050" cy="6191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8" name="Straight Connector 857"/>
                <p:cNvCxnSpPr>
                  <a:stCxn id="851" idx="2"/>
                  <a:endCxn id="881" idx="0"/>
                </p:cNvCxnSpPr>
                <p:nvPr/>
              </p:nvCxnSpPr>
              <p:spPr>
                <a:xfrm>
                  <a:off x="4652964" y="1022011"/>
                  <a:ext cx="1474787" cy="6191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59" name="Straight Connector 858"/>
                <p:cNvCxnSpPr>
                  <a:stCxn id="851" idx="2"/>
                  <a:endCxn id="882" idx="0"/>
                </p:cNvCxnSpPr>
                <p:nvPr/>
              </p:nvCxnSpPr>
              <p:spPr>
                <a:xfrm>
                  <a:off x="4652964" y="1022012"/>
                  <a:ext cx="1971675" cy="6238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0" name="Straight Connector 859"/>
                <p:cNvCxnSpPr>
                  <a:stCxn id="850" idx="2"/>
                  <a:endCxn id="807" idx="0"/>
                </p:cNvCxnSpPr>
                <p:nvPr/>
              </p:nvCxnSpPr>
              <p:spPr>
                <a:xfrm flipH="1">
                  <a:off x="1760538" y="1022012"/>
                  <a:ext cx="2282825" cy="635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1" name="Straight Connector 860"/>
                <p:cNvCxnSpPr>
                  <a:stCxn id="851" idx="2"/>
                  <a:endCxn id="807" idx="0"/>
                </p:cNvCxnSpPr>
                <p:nvPr/>
              </p:nvCxnSpPr>
              <p:spPr>
                <a:xfrm flipH="1">
                  <a:off x="1760539" y="1022012"/>
                  <a:ext cx="2892425" cy="635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2" name="Straight Connector 861"/>
                <p:cNvCxnSpPr>
                  <a:stCxn id="850" idx="2"/>
                  <a:endCxn id="806" idx="0"/>
                </p:cNvCxnSpPr>
                <p:nvPr/>
              </p:nvCxnSpPr>
              <p:spPr>
                <a:xfrm flipH="1">
                  <a:off x="1263651" y="1022011"/>
                  <a:ext cx="2779713" cy="6302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3" name="Straight Connector 862"/>
                <p:cNvCxnSpPr>
                  <a:stCxn id="851" idx="2"/>
                  <a:endCxn id="806" idx="0"/>
                </p:cNvCxnSpPr>
                <p:nvPr/>
              </p:nvCxnSpPr>
              <p:spPr>
                <a:xfrm flipH="1">
                  <a:off x="1263651" y="1022011"/>
                  <a:ext cx="3389313" cy="6302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4" name="Straight Connector 863"/>
                <p:cNvCxnSpPr>
                  <a:stCxn id="851" idx="2"/>
                  <a:endCxn id="884" idx="0"/>
                </p:cNvCxnSpPr>
                <p:nvPr/>
              </p:nvCxnSpPr>
              <p:spPr>
                <a:xfrm>
                  <a:off x="4652963" y="1022011"/>
                  <a:ext cx="2965450" cy="6191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5" name="Straight Connector 864"/>
                <p:cNvCxnSpPr>
                  <a:stCxn id="850" idx="2"/>
                  <a:endCxn id="881" idx="0"/>
                </p:cNvCxnSpPr>
                <p:nvPr/>
              </p:nvCxnSpPr>
              <p:spPr>
                <a:xfrm>
                  <a:off x="4043364" y="1022011"/>
                  <a:ext cx="2084387" cy="6191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6" name="Straight Connector 865"/>
                <p:cNvCxnSpPr>
                  <a:stCxn id="851" idx="2"/>
                  <a:endCxn id="883" idx="0"/>
                </p:cNvCxnSpPr>
                <p:nvPr/>
              </p:nvCxnSpPr>
              <p:spPr>
                <a:xfrm>
                  <a:off x="4652963" y="1022012"/>
                  <a:ext cx="2468562" cy="6238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867" name="Straight Connector 866"/>
                <p:cNvCxnSpPr>
                  <a:stCxn id="850" idx="2"/>
                  <a:endCxn id="882" idx="0"/>
                </p:cNvCxnSpPr>
                <p:nvPr/>
              </p:nvCxnSpPr>
              <p:spPr>
                <a:xfrm>
                  <a:off x="4043363" y="1022012"/>
                  <a:ext cx="2581275" cy="6238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sp>
              <p:nvSpPr>
                <p:cNvPr id="868" name="TextBox 867"/>
                <p:cNvSpPr txBox="1"/>
                <p:nvPr/>
              </p:nvSpPr>
              <p:spPr>
                <a:xfrm>
                  <a:off x="7532506" y="1445572"/>
                  <a:ext cx="1100138" cy="525437"/>
                </a:xfrm>
                <a:prstGeom prst="rect">
                  <a:avLst/>
                </a:prstGeom>
                <a:noFill/>
              </p:spPr>
              <p:txBody>
                <a:bodyPr lIns="121826" tIns="60913" rIns="121826" bIns="60913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</a:t>
                  </a: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2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6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4041775" y="1823697"/>
                  <a:ext cx="411596" cy="1191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marL="0" marR="0" lvl="0" indent="0" defTabSz="457181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70" name="Cloud 869"/>
                <p:cNvSpPr/>
                <p:nvPr/>
              </p:nvSpPr>
              <p:spPr>
                <a:xfrm>
                  <a:off x="3599762" y="705335"/>
                  <a:ext cx="1438275" cy="725487"/>
                </a:xfrm>
                <a:prstGeom prst="cloud">
                  <a:avLst/>
                </a:prstGeom>
                <a:solidFill>
                  <a:srgbClr val="000000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121814" tIns="60907" rIns="121814" bIns="60907" anchor="ctr"/>
                <a:lstStyle/>
                <a:p>
                  <a:pPr marL="0" marR="0" lvl="0" indent="0" algn="ctr" defTabSz="608987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83B7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grpSp>
              <p:nvGrpSpPr>
                <p:cNvPr id="871" name="Group 870"/>
                <p:cNvGrpSpPr/>
                <p:nvPr/>
              </p:nvGrpSpPr>
              <p:grpSpPr>
                <a:xfrm>
                  <a:off x="2397373" y="2905424"/>
                  <a:ext cx="824200" cy="338706"/>
                  <a:chOff x="-196768" y="7031906"/>
                  <a:chExt cx="896169" cy="338706"/>
                </a:xfrm>
              </p:grpSpPr>
              <p:sp>
                <p:nvSpPr>
                  <p:cNvPr id="879" name="Rounded Rectangle 878"/>
                  <p:cNvSpPr/>
                  <p:nvPr/>
                </p:nvSpPr>
                <p:spPr>
                  <a:xfrm>
                    <a:off x="-181661" y="7031906"/>
                    <a:ext cx="881062" cy="338706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88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96768" y="7055312"/>
                    <a:ext cx="383360" cy="2757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872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5104" y="2928830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3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96007" y="2936753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74" name="Group 873"/>
                <p:cNvGrpSpPr/>
                <p:nvPr/>
              </p:nvGrpSpPr>
              <p:grpSpPr>
                <a:xfrm>
                  <a:off x="5601741" y="2880602"/>
                  <a:ext cx="824200" cy="338706"/>
                  <a:chOff x="-196768" y="7031906"/>
                  <a:chExt cx="896169" cy="338706"/>
                </a:xfrm>
              </p:grpSpPr>
              <p:sp>
                <p:nvSpPr>
                  <p:cNvPr id="877" name="Rounded Rectangle 876"/>
                  <p:cNvSpPr/>
                  <p:nvPr/>
                </p:nvSpPr>
                <p:spPr>
                  <a:xfrm>
                    <a:off x="-181661" y="7031906"/>
                    <a:ext cx="881062" cy="338706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87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96768" y="7055312"/>
                    <a:ext cx="383360" cy="2757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875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9472" y="2904008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6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0375" y="2911931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6" name="Right Arrow 795"/>
              <p:cNvSpPr/>
              <p:nvPr/>
            </p:nvSpPr>
            <p:spPr>
              <a:xfrm>
                <a:off x="3786287" y="1560417"/>
                <a:ext cx="455625" cy="239410"/>
              </a:xfrm>
              <a:prstGeom prst="rightArrow">
                <a:avLst/>
              </a:prstGeom>
              <a:solidFill>
                <a:srgbClr val="36A4D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797" name="Group 796"/>
              <p:cNvGrpSpPr/>
              <p:nvPr/>
            </p:nvGrpSpPr>
            <p:grpSpPr>
              <a:xfrm>
                <a:off x="1606198" y="1798473"/>
                <a:ext cx="369752" cy="148737"/>
                <a:chOff x="6259040" y="2002070"/>
                <a:chExt cx="369752" cy="148737"/>
              </a:xfrm>
            </p:grpSpPr>
            <p:grpSp>
              <p:nvGrpSpPr>
                <p:cNvPr id="799" name="Group 798"/>
                <p:cNvGrpSpPr/>
                <p:nvPr/>
              </p:nvGrpSpPr>
              <p:grpSpPr>
                <a:xfrm>
                  <a:off x="6259040" y="2002070"/>
                  <a:ext cx="369752" cy="148737"/>
                  <a:chOff x="-196768" y="7031906"/>
                  <a:chExt cx="896169" cy="338706"/>
                </a:xfrm>
              </p:grpSpPr>
              <p:sp>
                <p:nvSpPr>
                  <p:cNvPr id="802" name="Rounded Rectangle 801"/>
                  <p:cNvSpPr/>
                  <p:nvPr/>
                </p:nvSpPr>
                <p:spPr>
                  <a:xfrm>
                    <a:off x="-181661" y="7031906"/>
                    <a:ext cx="881062" cy="338706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80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96768" y="7055312"/>
                    <a:ext cx="383360" cy="2757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800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7745" y="2012348"/>
                  <a:ext cx="171983" cy="121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1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37874" y="2015827"/>
                  <a:ext cx="171983" cy="121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" name="Left-Right Arrow 797"/>
              <p:cNvSpPr/>
              <p:nvPr/>
            </p:nvSpPr>
            <p:spPr bwMode="auto">
              <a:xfrm>
                <a:off x="6532908" y="1265580"/>
                <a:ext cx="960400" cy="190834"/>
              </a:xfrm>
              <a:prstGeom prst="leftRightArrow">
                <a:avLst/>
              </a:prstGeom>
              <a:solidFill>
                <a:srgbClr val="33828D"/>
              </a:solidFill>
              <a:ln w="9525" cap="flat" cmpd="sng" algn="ctr">
                <a:solidFill>
                  <a:srgbClr val="3CBBB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1425" tIns="45712" rIns="91425" bIns="45712" anchor="ctr"/>
              <a:lstStyle/>
              <a:p>
                <a:pPr marL="0" marR="0" lvl="0" indent="0" algn="ctr" defTabSz="9141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405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</p:grpSp>
        <p:cxnSp>
          <p:nvCxnSpPr>
            <p:cNvPr id="791" name="Straight Arrow Connector 790"/>
            <p:cNvCxnSpPr/>
            <p:nvPr/>
          </p:nvCxnSpPr>
          <p:spPr>
            <a:xfrm>
              <a:off x="6488248" y="1925087"/>
              <a:ext cx="242496" cy="115209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92" name="Straight Arrow Connector 791"/>
            <p:cNvCxnSpPr/>
            <p:nvPr/>
          </p:nvCxnSpPr>
          <p:spPr>
            <a:xfrm flipH="1">
              <a:off x="7201373" y="1929944"/>
              <a:ext cx="258117" cy="12372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956" name="Group 955"/>
          <p:cNvGrpSpPr/>
          <p:nvPr/>
        </p:nvGrpSpPr>
        <p:grpSpPr>
          <a:xfrm>
            <a:off x="-2704" y="2143021"/>
            <a:ext cx="9144000" cy="1584835"/>
            <a:chOff x="-2704" y="2143021"/>
            <a:chExt cx="9144000" cy="1584835"/>
          </a:xfrm>
        </p:grpSpPr>
        <p:grpSp>
          <p:nvGrpSpPr>
            <p:cNvPr id="958" name="Group 957"/>
            <p:cNvGrpSpPr/>
            <p:nvPr/>
          </p:nvGrpSpPr>
          <p:grpSpPr>
            <a:xfrm>
              <a:off x="-2704" y="2143021"/>
              <a:ext cx="9144000" cy="1584835"/>
              <a:chOff x="-2704" y="3546661"/>
              <a:chExt cx="9144000" cy="1584835"/>
            </a:xfrm>
          </p:grpSpPr>
          <p:grpSp>
            <p:nvGrpSpPr>
              <p:cNvPr id="962" name="Group 961"/>
              <p:cNvGrpSpPr/>
              <p:nvPr/>
            </p:nvGrpSpPr>
            <p:grpSpPr>
              <a:xfrm>
                <a:off x="-2704" y="3546661"/>
                <a:ext cx="9144000" cy="1584835"/>
                <a:chOff x="-2704" y="3546661"/>
                <a:chExt cx="9144000" cy="1584835"/>
              </a:xfrm>
            </p:grpSpPr>
            <p:grpSp>
              <p:nvGrpSpPr>
                <p:cNvPr id="964" name="Group 963"/>
                <p:cNvGrpSpPr/>
                <p:nvPr/>
              </p:nvGrpSpPr>
              <p:grpSpPr>
                <a:xfrm>
                  <a:off x="-2704" y="3546661"/>
                  <a:ext cx="9144000" cy="1584835"/>
                  <a:chOff x="-2704" y="3546661"/>
                  <a:chExt cx="9144000" cy="1584835"/>
                </a:xfrm>
              </p:grpSpPr>
              <p:grpSp>
                <p:nvGrpSpPr>
                  <p:cNvPr id="968" name="Group 967"/>
                  <p:cNvGrpSpPr/>
                  <p:nvPr/>
                </p:nvGrpSpPr>
                <p:grpSpPr>
                  <a:xfrm>
                    <a:off x="-2704" y="3546661"/>
                    <a:ext cx="9144000" cy="1358079"/>
                    <a:chOff x="-2704" y="3546661"/>
                    <a:chExt cx="9144000" cy="1358079"/>
                  </a:xfrm>
                </p:grpSpPr>
                <p:grpSp>
                  <p:nvGrpSpPr>
                    <p:cNvPr id="970" name="Group 3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978" y="3708186"/>
                      <a:ext cx="3086290" cy="1196554"/>
                      <a:chOff x="84419" y="3598529"/>
                      <a:chExt cx="4445246" cy="1354472"/>
                    </a:xfrm>
                  </p:grpSpPr>
                  <p:sp>
                    <p:nvSpPr>
                      <p:cNvPr id="1143" name="Rounded Rectangle 3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7002" y="3986018"/>
                        <a:ext cx="1602663" cy="966983"/>
                      </a:xfrm>
                      <a:prstGeom prst="roundRect">
                        <a:avLst>
                          <a:gd name="adj" fmla="val 4898"/>
                        </a:avLst>
                      </a:prstGeom>
                      <a:solidFill>
                        <a:srgbClr val="E7E7E8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1421" tIns="45710" rIns="91421" bIns="45710"/>
                      <a:lstStyle/>
                      <a:p>
                        <a:pPr marL="0" marR="0" lvl="0" indent="0" defTabSz="45559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 charset="0"/>
                        </a:endParaRPr>
                      </a:p>
                    </p:txBody>
                  </p:sp>
                  <p:sp>
                    <p:nvSpPr>
                      <p:cNvPr id="1144" name="Rounded Rectangle 3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542" y="3954826"/>
                        <a:ext cx="1556074" cy="984807"/>
                      </a:xfrm>
                      <a:prstGeom prst="roundRect">
                        <a:avLst>
                          <a:gd name="adj" fmla="val 4898"/>
                        </a:avLst>
                      </a:prstGeom>
                      <a:solidFill>
                        <a:srgbClr val="E7E7E8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1421" tIns="45710" rIns="91421" bIns="45710"/>
                      <a:lstStyle/>
                      <a:p>
                        <a:pPr marL="0" marR="0" lvl="0" indent="0" defTabSz="45559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96D6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 charset="0"/>
                        </a:endParaRPr>
                      </a:p>
                    </p:txBody>
                  </p:sp>
                  <p:pic>
                    <p:nvPicPr>
                      <p:cNvPr id="1145" name="Picture 332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56" y="4073958"/>
                        <a:ext cx="175355" cy="17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46" name="Picture 333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80" y="4076802"/>
                        <a:ext cx="175355" cy="17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47" name="Picture 334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104" y="4076802"/>
                        <a:ext cx="175355" cy="17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48" name="Picture 335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28" y="4073958"/>
                        <a:ext cx="175355" cy="17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49" name="Picture 336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84" y="4529929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50" name="Picture 337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124" y="4530537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51" name="Picture 338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761" y="4529929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52" name="Picture 339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400" y="4530537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cxnSp>
                    <p:nvCxnSpPr>
                      <p:cNvPr id="1153" name="Straight Connector 1152"/>
                      <p:cNvCxnSpPr>
                        <a:endCxn id="1145" idx="2"/>
                      </p:cNvCxnSpPr>
                      <p:nvPr/>
                    </p:nvCxnSpPr>
                    <p:spPr>
                      <a:xfrm flipV="1">
                        <a:off x="380375" y="4249767"/>
                        <a:ext cx="220724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54" name="Straight Connector 1153"/>
                      <p:cNvCxnSpPr>
                        <a:endCxn id="1146" idx="2"/>
                      </p:cNvCxnSpPr>
                      <p:nvPr/>
                    </p:nvCxnSpPr>
                    <p:spPr>
                      <a:xfrm flipV="1">
                        <a:off x="380375" y="4252944"/>
                        <a:ext cx="493850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55" name="Straight Connector 1154"/>
                      <p:cNvCxnSpPr>
                        <a:endCxn id="1147" idx="2"/>
                      </p:cNvCxnSpPr>
                      <p:nvPr/>
                    </p:nvCxnSpPr>
                    <p:spPr>
                      <a:xfrm flipV="1">
                        <a:off x="380375" y="4252944"/>
                        <a:ext cx="766976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56" name="Straight Connector 1155"/>
                      <p:cNvCxnSpPr>
                        <a:endCxn id="1148" idx="2"/>
                      </p:cNvCxnSpPr>
                      <p:nvPr/>
                    </p:nvCxnSpPr>
                    <p:spPr>
                      <a:xfrm flipV="1">
                        <a:off x="380375" y="4249767"/>
                        <a:ext cx="1040102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57" name="Straight Connector 1156"/>
                      <p:cNvCxnSpPr>
                        <a:endCxn id="1145" idx="2"/>
                      </p:cNvCxnSpPr>
                      <p:nvPr/>
                    </p:nvCxnSpPr>
                    <p:spPr>
                      <a:xfrm flipH="1" flipV="1">
                        <a:off x="601099" y="4249767"/>
                        <a:ext cx="30170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58" name="Straight Connector 1157"/>
                      <p:cNvCxnSpPr>
                        <a:endCxn id="1146" idx="2"/>
                      </p:cNvCxnSpPr>
                      <p:nvPr/>
                    </p:nvCxnSpPr>
                    <p:spPr>
                      <a:xfrm flipV="1">
                        <a:off x="631270" y="4252944"/>
                        <a:ext cx="242955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59" name="Straight Connector 1158"/>
                      <p:cNvCxnSpPr>
                        <a:endCxn id="1147" idx="2"/>
                      </p:cNvCxnSpPr>
                      <p:nvPr/>
                    </p:nvCxnSpPr>
                    <p:spPr>
                      <a:xfrm flipV="1">
                        <a:off x="631270" y="4252944"/>
                        <a:ext cx="516081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0" name="Straight Connector 1159"/>
                      <p:cNvCxnSpPr>
                        <a:endCxn id="1148" idx="2"/>
                      </p:cNvCxnSpPr>
                      <p:nvPr/>
                    </p:nvCxnSpPr>
                    <p:spPr>
                      <a:xfrm flipV="1">
                        <a:off x="631270" y="4249767"/>
                        <a:ext cx="789207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1" name="Straight Connector 1160"/>
                      <p:cNvCxnSpPr>
                        <a:stCxn id="1149" idx="0"/>
                        <a:endCxn id="1145" idx="2"/>
                      </p:cNvCxnSpPr>
                      <p:nvPr/>
                    </p:nvCxnSpPr>
                    <p:spPr>
                      <a:xfrm flipH="1" flipV="1">
                        <a:off x="601099" y="4249767"/>
                        <a:ext cx="281065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2" name="Straight Connector 1161"/>
                      <p:cNvCxnSpPr>
                        <a:stCxn id="1149" idx="0"/>
                        <a:endCxn id="1146" idx="2"/>
                      </p:cNvCxnSpPr>
                      <p:nvPr/>
                    </p:nvCxnSpPr>
                    <p:spPr>
                      <a:xfrm flipH="1" flipV="1">
                        <a:off x="874225" y="4252944"/>
                        <a:ext cx="7939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3" name="Straight Connector 1162"/>
                      <p:cNvCxnSpPr>
                        <a:stCxn id="1150" idx="0"/>
                        <a:endCxn id="1146" idx="2"/>
                      </p:cNvCxnSpPr>
                      <p:nvPr/>
                    </p:nvCxnSpPr>
                    <p:spPr>
                      <a:xfrm flipH="1" flipV="1">
                        <a:off x="874225" y="4252944"/>
                        <a:ext cx="257246" cy="27796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4" name="Straight Connector 1163"/>
                      <p:cNvCxnSpPr>
                        <a:stCxn id="1151" idx="0"/>
                        <a:endCxn id="1146" idx="2"/>
                      </p:cNvCxnSpPr>
                      <p:nvPr/>
                    </p:nvCxnSpPr>
                    <p:spPr>
                      <a:xfrm flipH="1" flipV="1">
                        <a:off x="874225" y="4252944"/>
                        <a:ext cx="508141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5" name="Straight Connector 1164"/>
                      <p:cNvCxnSpPr>
                        <a:stCxn id="1152" idx="0"/>
                        <a:endCxn id="1146" idx="2"/>
                      </p:cNvCxnSpPr>
                      <p:nvPr/>
                    </p:nvCxnSpPr>
                    <p:spPr>
                      <a:xfrm flipH="1" flipV="1">
                        <a:off x="874225" y="4252944"/>
                        <a:ext cx="759036" cy="27796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6" name="Straight Connector 1165"/>
                      <p:cNvCxnSpPr>
                        <a:stCxn id="1150" idx="0"/>
                        <a:endCxn id="1145" idx="2"/>
                      </p:cNvCxnSpPr>
                      <p:nvPr/>
                    </p:nvCxnSpPr>
                    <p:spPr>
                      <a:xfrm flipH="1" flipV="1">
                        <a:off x="601099" y="4249767"/>
                        <a:ext cx="530372" cy="28114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7" name="Straight Connector 1166"/>
                      <p:cNvCxnSpPr>
                        <a:stCxn id="1149" idx="0"/>
                        <a:endCxn id="1147" idx="2"/>
                      </p:cNvCxnSpPr>
                      <p:nvPr/>
                    </p:nvCxnSpPr>
                    <p:spPr>
                      <a:xfrm flipV="1">
                        <a:off x="882165" y="4252944"/>
                        <a:ext cx="265187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8" name="Straight Connector 1167"/>
                      <p:cNvCxnSpPr>
                        <a:stCxn id="1149" idx="0"/>
                        <a:endCxn id="1148" idx="2"/>
                      </p:cNvCxnSpPr>
                      <p:nvPr/>
                    </p:nvCxnSpPr>
                    <p:spPr>
                      <a:xfrm flipV="1">
                        <a:off x="882165" y="4249767"/>
                        <a:ext cx="538312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69" name="Straight Connector 1168"/>
                      <p:cNvCxnSpPr>
                        <a:stCxn id="1151" idx="0"/>
                        <a:endCxn id="1145" idx="2"/>
                      </p:cNvCxnSpPr>
                      <p:nvPr/>
                    </p:nvCxnSpPr>
                    <p:spPr>
                      <a:xfrm flipH="1" flipV="1">
                        <a:off x="601099" y="4249767"/>
                        <a:ext cx="781267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0" name="Straight Connector 1169"/>
                      <p:cNvCxnSpPr>
                        <a:stCxn id="1152" idx="0"/>
                        <a:endCxn id="1147" idx="2"/>
                      </p:cNvCxnSpPr>
                      <p:nvPr/>
                    </p:nvCxnSpPr>
                    <p:spPr>
                      <a:xfrm flipH="1" flipV="1">
                        <a:off x="1147351" y="4252944"/>
                        <a:ext cx="485910" cy="27796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1" name="Straight Connector 1170"/>
                      <p:cNvCxnSpPr>
                        <a:stCxn id="1152" idx="0"/>
                        <a:endCxn id="1148" idx="2"/>
                      </p:cNvCxnSpPr>
                      <p:nvPr/>
                    </p:nvCxnSpPr>
                    <p:spPr>
                      <a:xfrm flipH="1" flipV="1">
                        <a:off x="1420477" y="4249767"/>
                        <a:ext cx="212784" cy="28114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2" name="Straight Connector 1171"/>
                      <p:cNvCxnSpPr>
                        <a:stCxn id="1152" idx="0"/>
                        <a:endCxn id="1145" idx="2"/>
                      </p:cNvCxnSpPr>
                      <p:nvPr/>
                    </p:nvCxnSpPr>
                    <p:spPr>
                      <a:xfrm flipH="1" flipV="1">
                        <a:off x="601099" y="4249767"/>
                        <a:ext cx="1032162" cy="28114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3" name="Straight Connector 1172"/>
                      <p:cNvCxnSpPr>
                        <a:stCxn id="1150" idx="0"/>
                        <a:endCxn id="1147" idx="2"/>
                      </p:cNvCxnSpPr>
                      <p:nvPr/>
                    </p:nvCxnSpPr>
                    <p:spPr>
                      <a:xfrm flipV="1">
                        <a:off x="1131472" y="4252944"/>
                        <a:ext cx="15879" cy="27796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4" name="Straight Connector 1173"/>
                      <p:cNvCxnSpPr>
                        <a:stCxn id="1150" idx="0"/>
                        <a:endCxn id="1148" idx="2"/>
                      </p:cNvCxnSpPr>
                      <p:nvPr/>
                    </p:nvCxnSpPr>
                    <p:spPr>
                      <a:xfrm flipV="1">
                        <a:off x="1131472" y="4249767"/>
                        <a:ext cx="289005" cy="28114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5" name="Straight Connector 1174"/>
                      <p:cNvCxnSpPr>
                        <a:stCxn id="1151" idx="0"/>
                        <a:endCxn id="1147" idx="2"/>
                      </p:cNvCxnSpPr>
                      <p:nvPr/>
                    </p:nvCxnSpPr>
                    <p:spPr>
                      <a:xfrm flipH="1" flipV="1">
                        <a:off x="1147351" y="4252944"/>
                        <a:ext cx="235015" cy="27637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76" name="Straight Connector 1175"/>
                      <p:cNvCxnSpPr>
                        <a:stCxn id="1151" idx="0"/>
                        <a:endCxn id="1148" idx="2"/>
                      </p:cNvCxnSpPr>
                      <p:nvPr/>
                    </p:nvCxnSpPr>
                    <p:spPr>
                      <a:xfrm flipV="1">
                        <a:off x="1382366" y="4249767"/>
                        <a:ext cx="38111" cy="27955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pic>
                    <p:nvPicPr>
                      <p:cNvPr id="1177" name="Picture 364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6" y="4524928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78" name="Picture 365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77" y="4528230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1179" name="Group 3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56578" y="4068349"/>
                        <a:ext cx="1363320" cy="490241"/>
                        <a:chOff x="3980503" y="2090050"/>
                        <a:chExt cx="4559300" cy="2260600"/>
                      </a:xfrm>
                    </p:grpSpPr>
                    <p:pic>
                      <p:nvPicPr>
                        <p:cNvPr id="1207" name="Picture 405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5003" y="2090050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08" name="Picture 406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9403" y="2103166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09" name="Picture 407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803" y="2103166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10" name="Picture 408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8203" y="2090050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11" name="Picture 409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603" y="4192646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12" name="Picture 410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6803" y="4195448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13" name="Picture 411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5003" y="4192646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214" name="Picture 412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3203" y="4195448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cxnSp>
                      <p:nvCxnSpPr>
                        <p:cNvPr id="1215" name="Straight Connector 1214"/>
                        <p:cNvCxnSpPr>
                          <a:endCxn id="1207" idx="2"/>
                        </p:cNvCxnSpPr>
                        <p:nvPr/>
                      </p:nvCxnSpPr>
                      <p:spPr>
                        <a:xfrm flipV="1">
                          <a:off x="3978757" y="2904630"/>
                          <a:ext cx="738156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16" name="Straight Connector 1215"/>
                        <p:cNvCxnSpPr>
                          <a:endCxn id="1208" idx="2"/>
                        </p:cNvCxnSpPr>
                        <p:nvPr/>
                      </p:nvCxnSpPr>
                      <p:spPr>
                        <a:xfrm flipV="1">
                          <a:off x="3978757" y="2919278"/>
                          <a:ext cx="1651560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17" name="Straight Connector 1216"/>
                        <p:cNvCxnSpPr>
                          <a:endCxn id="1209" idx="2"/>
                        </p:cNvCxnSpPr>
                        <p:nvPr/>
                      </p:nvCxnSpPr>
                      <p:spPr>
                        <a:xfrm flipV="1">
                          <a:off x="3978757" y="2919278"/>
                          <a:ext cx="2570277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18" name="Straight Connector 1217"/>
                        <p:cNvCxnSpPr>
                          <a:endCxn id="1210" idx="2"/>
                        </p:cNvCxnSpPr>
                        <p:nvPr/>
                      </p:nvCxnSpPr>
                      <p:spPr>
                        <a:xfrm flipV="1">
                          <a:off x="3978757" y="2904630"/>
                          <a:ext cx="3483681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19" name="Straight Connector 1218"/>
                        <p:cNvCxnSpPr>
                          <a:endCxn id="1207" idx="2"/>
                        </p:cNvCxnSpPr>
                        <p:nvPr/>
                      </p:nvCxnSpPr>
                      <p:spPr>
                        <a:xfrm flipH="1" flipV="1">
                          <a:off x="4716913" y="2904630"/>
                          <a:ext cx="100901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0" name="Straight Connector 1219"/>
                        <p:cNvCxnSpPr>
                          <a:endCxn id="1208" idx="2"/>
                        </p:cNvCxnSpPr>
                        <p:nvPr/>
                      </p:nvCxnSpPr>
                      <p:spPr>
                        <a:xfrm flipV="1">
                          <a:off x="4817814" y="2919278"/>
                          <a:ext cx="812503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1" name="Straight Connector 1220"/>
                        <p:cNvCxnSpPr>
                          <a:endCxn id="1209" idx="2"/>
                        </p:cNvCxnSpPr>
                        <p:nvPr/>
                      </p:nvCxnSpPr>
                      <p:spPr>
                        <a:xfrm flipV="1">
                          <a:off x="4817814" y="2919278"/>
                          <a:ext cx="1731219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2" name="Straight Connector 1221"/>
                        <p:cNvCxnSpPr>
                          <a:endCxn id="1210" idx="2"/>
                        </p:cNvCxnSpPr>
                        <p:nvPr/>
                      </p:nvCxnSpPr>
                      <p:spPr>
                        <a:xfrm flipV="1">
                          <a:off x="4817814" y="2904630"/>
                          <a:ext cx="2644624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3" name="Straight Connector 1222"/>
                        <p:cNvCxnSpPr>
                          <a:stCxn id="1211" idx="0"/>
                          <a:endCxn id="1207" idx="2"/>
                        </p:cNvCxnSpPr>
                        <p:nvPr/>
                      </p:nvCxnSpPr>
                      <p:spPr>
                        <a:xfrm flipH="1" flipV="1">
                          <a:off x="4716913" y="2904630"/>
                          <a:ext cx="939958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4" name="Straight Connector 1223"/>
                        <p:cNvCxnSpPr>
                          <a:stCxn id="1211" idx="0"/>
                          <a:endCxn id="1208" idx="2"/>
                        </p:cNvCxnSpPr>
                        <p:nvPr/>
                      </p:nvCxnSpPr>
                      <p:spPr>
                        <a:xfrm flipH="1" flipV="1">
                          <a:off x="5630317" y="2919278"/>
                          <a:ext cx="26554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5" name="Straight Connector 1224"/>
                        <p:cNvCxnSpPr>
                          <a:stCxn id="1212" idx="0"/>
                          <a:endCxn id="1208" idx="2"/>
                        </p:cNvCxnSpPr>
                        <p:nvPr/>
                      </p:nvCxnSpPr>
                      <p:spPr>
                        <a:xfrm flipH="1" flipV="1">
                          <a:off x="5630317" y="2919278"/>
                          <a:ext cx="865611" cy="1274439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6" name="Straight Connector 1225"/>
                        <p:cNvCxnSpPr>
                          <a:stCxn id="1213" idx="0"/>
                          <a:endCxn id="1208" idx="2"/>
                        </p:cNvCxnSpPr>
                        <p:nvPr/>
                      </p:nvCxnSpPr>
                      <p:spPr>
                        <a:xfrm flipH="1" flipV="1">
                          <a:off x="5630317" y="2919278"/>
                          <a:ext cx="1704669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7" name="Straight Connector 1226"/>
                        <p:cNvCxnSpPr>
                          <a:stCxn id="1214" idx="0"/>
                          <a:endCxn id="1208" idx="2"/>
                        </p:cNvCxnSpPr>
                        <p:nvPr/>
                      </p:nvCxnSpPr>
                      <p:spPr>
                        <a:xfrm flipH="1" flipV="1">
                          <a:off x="5630317" y="2919278"/>
                          <a:ext cx="2543726" cy="1274439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8" name="Straight Connector 1227"/>
                        <p:cNvCxnSpPr>
                          <a:stCxn id="1212" idx="0"/>
                          <a:endCxn id="1207" idx="2"/>
                        </p:cNvCxnSpPr>
                        <p:nvPr/>
                      </p:nvCxnSpPr>
                      <p:spPr>
                        <a:xfrm flipH="1" flipV="1">
                          <a:off x="4716913" y="2904630"/>
                          <a:ext cx="1779016" cy="128908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29" name="Straight Connector 1228"/>
                        <p:cNvCxnSpPr>
                          <a:stCxn id="1211" idx="0"/>
                          <a:endCxn id="1209" idx="2"/>
                        </p:cNvCxnSpPr>
                        <p:nvPr/>
                      </p:nvCxnSpPr>
                      <p:spPr>
                        <a:xfrm flipV="1">
                          <a:off x="5656871" y="2919278"/>
                          <a:ext cx="892162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0" name="Straight Connector 1229"/>
                        <p:cNvCxnSpPr>
                          <a:stCxn id="1211" idx="0"/>
                          <a:endCxn id="1210" idx="2"/>
                        </p:cNvCxnSpPr>
                        <p:nvPr/>
                      </p:nvCxnSpPr>
                      <p:spPr>
                        <a:xfrm flipV="1">
                          <a:off x="5656871" y="2904630"/>
                          <a:ext cx="1805566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1" name="Straight Connector 1230"/>
                        <p:cNvCxnSpPr>
                          <a:stCxn id="1213" idx="0"/>
                          <a:endCxn id="1207" idx="2"/>
                        </p:cNvCxnSpPr>
                        <p:nvPr/>
                      </p:nvCxnSpPr>
                      <p:spPr>
                        <a:xfrm flipH="1" flipV="1">
                          <a:off x="4716913" y="2904630"/>
                          <a:ext cx="2618073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2" name="Straight Connector 1231"/>
                        <p:cNvCxnSpPr>
                          <a:stCxn id="1214" idx="0"/>
                          <a:endCxn id="1209" idx="2"/>
                        </p:cNvCxnSpPr>
                        <p:nvPr/>
                      </p:nvCxnSpPr>
                      <p:spPr>
                        <a:xfrm flipH="1" flipV="1">
                          <a:off x="6549034" y="2919278"/>
                          <a:ext cx="1625010" cy="1274439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3" name="Straight Connector 1232"/>
                        <p:cNvCxnSpPr>
                          <a:stCxn id="1214" idx="0"/>
                          <a:endCxn id="1210" idx="2"/>
                        </p:cNvCxnSpPr>
                        <p:nvPr/>
                      </p:nvCxnSpPr>
                      <p:spPr>
                        <a:xfrm flipH="1" flipV="1">
                          <a:off x="7462438" y="2904630"/>
                          <a:ext cx="711606" cy="128908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4" name="Straight Connector 1233"/>
                        <p:cNvCxnSpPr>
                          <a:stCxn id="1214" idx="0"/>
                          <a:endCxn id="1207" idx="2"/>
                        </p:cNvCxnSpPr>
                        <p:nvPr/>
                      </p:nvCxnSpPr>
                      <p:spPr>
                        <a:xfrm flipH="1" flipV="1">
                          <a:off x="4716913" y="2904630"/>
                          <a:ext cx="3457130" cy="128908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5" name="Straight Connector 1234"/>
                        <p:cNvCxnSpPr>
                          <a:stCxn id="1212" idx="0"/>
                          <a:endCxn id="1209" idx="2"/>
                        </p:cNvCxnSpPr>
                        <p:nvPr/>
                      </p:nvCxnSpPr>
                      <p:spPr>
                        <a:xfrm flipV="1">
                          <a:off x="6495929" y="2919278"/>
                          <a:ext cx="53105" cy="1274439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6" name="Straight Connector 1235"/>
                        <p:cNvCxnSpPr>
                          <a:stCxn id="1212" idx="0"/>
                          <a:endCxn id="1210" idx="2"/>
                        </p:cNvCxnSpPr>
                        <p:nvPr/>
                      </p:nvCxnSpPr>
                      <p:spPr>
                        <a:xfrm flipV="1">
                          <a:off x="6495929" y="2904630"/>
                          <a:ext cx="966509" cy="128908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7" name="Straight Connector 1236"/>
                        <p:cNvCxnSpPr>
                          <a:stCxn id="1213" idx="0"/>
                          <a:endCxn id="1209" idx="2"/>
                        </p:cNvCxnSpPr>
                        <p:nvPr/>
                      </p:nvCxnSpPr>
                      <p:spPr>
                        <a:xfrm flipH="1" flipV="1">
                          <a:off x="6549034" y="2919278"/>
                          <a:ext cx="785952" cy="1267117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238" name="Straight Connector 1237"/>
                        <p:cNvCxnSpPr>
                          <a:stCxn id="1213" idx="0"/>
                          <a:endCxn id="1210" idx="2"/>
                        </p:cNvCxnSpPr>
                        <p:nvPr/>
                      </p:nvCxnSpPr>
                      <p:spPr>
                        <a:xfrm flipV="1">
                          <a:off x="7334986" y="2904630"/>
                          <a:ext cx="127452" cy="128176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</p:grpSp>
                  <p:pic>
                    <p:nvPicPr>
                      <p:cNvPr id="1180" name="Picture 367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088" y="4519320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81" name="Picture 368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817" y="4522621"/>
                        <a:ext cx="220258" cy="3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182" name="TextBox 1181"/>
                      <p:cNvSpPr txBox="1"/>
                      <p:nvPr/>
                    </p:nvSpPr>
                    <p:spPr>
                      <a:xfrm>
                        <a:off x="84419" y="3653107"/>
                        <a:ext cx="1114752" cy="3483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121836" tIns="60918" rIns="121836" bIns="60918">
                        <a:spAutoFit/>
                      </a:bodyPr>
                      <a:lstStyle/>
                      <a:p>
                        <a:pPr marL="0" marR="0" lvl="0" indent="0" algn="ctr" defTabSz="608962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16BA1"/>
                            </a:solidFill>
                            <a:effectLst/>
                            <a:uLnTx/>
                            <a:uFillTx/>
                            <a:latin typeface="Arial"/>
                            <a:ea typeface="Apple LiGothic Medium"/>
                            <a:cs typeface="Apple LiGothic Medium"/>
                          </a:rPr>
                          <a:t>Pod ‘A’</a:t>
                        </a:r>
                      </a:p>
                    </p:txBody>
                  </p:sp>
                  <p:pic>
                    <p:nvPicPr>
                      <p:cNvPr id="1183" name="Picture 150" descr="ICON_VM_basic_label_Q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67" y="4592130"/>
                        <a:ext cx="124799" cy="123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84" name="Picture 130" descr="File Server_Updated2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1" y="4597558"/>
                        <a:ext cx="145970" cy="171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85" name="Picture 150" descr="ICON_VM_basic_label_Q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70" y="4597920"/>
                        <a:ext cx="124799" cy="123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86" name="Picture 150" descr="ICON_VM_basic_label_Q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057" y="4587167"/>
                        <a:ext cx="124799" cy="123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87" name="Picture 150" descr="ICON_VM_basic_label_Q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60" y="4592957"/>
                        <a:ext cx="124799" cy="123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88" name="Picture 130" descr="File Server_Updated2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316" y="4604115"/>
                        <a:ext cx="145970" cy="171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cxnSp>
                    <p:nvCxnSpPr>
                      <p:cNvPr id="1189" name="Straight Connector 1188"/>
                      <p:cNvCxnSpPr>
                        <a:endCxn id="1148" idx="0"/>
                      </p:cNvCxnSpPr>
                      <p:nvPr/>
                    </p:nvCxnSpPr>
                    <p:spPr>
                      <a:xfrm flipH="1">
                        <a:off x="1420477" y="3743072"/>
                        <a:ext cx="709809" cy="33038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0" name="Straight Connector 1189"/>
                      <p:cNvCxnSpPr>
                        <a:endCxn id="1147" idx="0"/>
                      </p:cNvCxnSpPr>
                      <p:nvPr/>
                    </p:nvCxnSpPr>
                    <p:spPr>
                      <a:xfrm flipH="1">
                        <a:off x="1147351" y="3743072"/>
                        <a:ext cx="1317991" cy="33356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1" name="Straight Connector 1190"/>
                      <p:cNvCxnSpPr>
                        <a:endCxn id="1147" idx="0"/>
                      </p:cNvCxnSpPr>
                      <p:nvPr/>
                    </p:nvCxnSpPr>
                    <p:spPr>
                      <a:xfrm flipH="1">
                        <a:off x="1147351" y="3743072"/>
                        <a:ext cx="982935" cy="33356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2" name="Straight Connector 1191"/>
                      <p:cNvCxnSpPr>
                        <a:endCxn id="1148" idx="0"/>
                      </p:cNvCxnSpPr>
                      <p:nvPr/>
                    </p:nvCxnSpPr>
                    <p:spPr>
                      <a:xfrm flipH="1">
                        <a:off x="1420477" y="3743072"/>
                        <a:ext cx="1044865" cy="33038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3" name="Straight Connector 1192"/>
                      <p:cNvCxnSpPr>
                        <a:endCxn id="1209" idx="0"/>
                      </p:cNvCxnSpPr>
                      <p:nvPr/>
                    </p:nvCxnSpPr>
                    <p:spPr>
                      <a:xfrm>
                        <a:off x="2130286" y="3743072"/>
                        <a:ext cx="1694333" cy="328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4" name="Straight Connector 1193"/>
                      <p:cNvCxnSpPr>
                        <a:endCxn id="1210" idx="0"/>
                      </p:cNvCxnSpPr>
                      <p:nvPr/>
                    </p:nvCxnSpPr>
                    <p:spPr>
                      <a:xfrm>
                        <a:off x="2130286" y="3743072"/>
                        <a:ext cx="1967459" cy="32562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5" name="Straight Connector 1194"/>
                      <p:cNvCxnSpPr>
                        <a:endCxn id="1207" idx="0"/>
                      </p:cNvCxnSpPr>
                      <p:nvPr/>
                    </p:nvCxnSpPr>
                    <p:spPr>
                      <a:xfrm>
                        <a:off x="2465342" y="3743072"/>
                        <a:ext cx="811437" cy="32562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6" name="Straight Connector 1195"/>
                      <p:cNvCxnSpPr>
                        <a:endCxn id="1208" idx="0"/>
                      </p:cNvCxnSpPr>
                      <p:nvPr/>
                    </p:nvCxnSpPr>
                    <p:spPr>
                      <a:xfrm>
                        <a:off x="2465342" y="3743072"/>
                        <a:ext cx="1084563" cy="328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7" name="Straight Connector 1196"/>
                      <p:cNvCxnSpPr>
                        <a:endCxn id="1146" idx="0"/>
                      </p:cNvCxnSpPr>
                      <p:nvPr/>
                    </p:nvCxnSpPr>
                    <p:spPr>
                      <a:xfrm flipH="1">
                        <a:off x="874225" y="3743072"/>
                        <a:ext cx="1256061" cy="33356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8" name="Straight Connector 1197"/>
                      <p:cNvCxnSpPr>
                        <a:endCxn id="1146" idx="0"/>
                      </p:cNvCxnSpPr>
                      <p:nvPr/>
                    </p:nvCxnSpPr>
                    <p:spPr>
                      <a:xfrm flipH="1">
                        <a:off x="874225" y="3743072"/>
                        <a:ext cx="1591117" cy="33356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99" name="Straight Connector 1198"/>
                      <p:cNvCxnSpPr>
                        <a:endCxn id="1145" idx="0"/>
                      </p:cNvCxnSpPr>
                      <p:nvPr/>
                    </p:nvCxnSpPr>
                    <p:spPr>
                      <a:xfrm flipH="1">
                        <a:off x="601099" y="3743072"/>
                        <a:ext cx="1529186" cy="33038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200" name="Straight Connector 1199"/>
                      <p:cNvCxnSpPr>
                        <a:endCxn id="1145" idx="0"/>
                      </p:cNvCxnSpPr>
                      <p:nvPr/>
                    </p:nvCxnSpPr>
                    <p:spPr>
                      <a:xfrm flipH="1">
                        <a:off x="601099" y="3743072"/>
                        <a:ext cx="1864242" cy="330384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201" name="Straight Connector 1200"/>
                      <p:cNvCxnSpPr>
                        <a:endCxn id="1210" idx="0"/>
                      </p:cNvCxnSpPr>
                      <p:nvPr/>
                    </p:nvCxnSpPr>
                    <p:spPr>
                      <a:xfrm>
                        <a:off x="2465342" y="3743072"/>
                        <a:ext cx="1632403" cy="32562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202" name="Straight Connector 1201"/>
                      <p:cNvCxnSpPr>
                        <a:endCxn id="1207" idx="0"/>
                      </p:cNvCxnSpPr>
                      <p:nvPr/>
                    </p:nvCxnSpPr>
                    <p:spPr>
                      <a:xfrm>
                        <a:off x="2130286" y="3743072"/>
                        <a:ext cx="1146493" cy="32562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203" name="Straight Connector 1202"/>
                      <p:cNvCxnSpPr>
                        <a:endCxn id="1209" idx="0"/>
                      </p:cNvCxnSpPr>
                      <p:nvPr/>
                    </p:nvCxnSpPr>
                    <p:spPr>
                      <a:xfrm>
                        <a:off x="2465342" y="3743072"/>
                        <a:ext cx="1359277" cy="328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204" name="Straight Connector 1203"/>
                      <p:cNvCxnSpPr>
                        <a:endCxn id="1208" idx="0"/>
                      </p:cNvCxnSpPr>
                      <p:nvPr/>
                    </p:nvCxnSpPr>
                    <p:spPr>
                      <a:xfrm>
                        <a:off x="2130286" y="3743072"/>
                        <a:ext cx="1419619" cy="328796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sp>
                    <p:nvSpPr>
                      <p:cNvPr id="1205" name="Left-Right Arrow 1204"/>
                      <p:cNvSpPr/>
                      <p:nvPr/>
                    </p:nvSpPr>
                    <p:spPr>
                      <a:xfrm>
                        <a:off x="1774587" y="4072905"/>
                        <a:ext cx="1089327" cy="216020"/>
                      </a:xfrm>
                      <a:prstGeom prst="leftRightArrow">
                        <a:avLst/>
                      </a:prstGeom>
                      <a:solidFill>
                        <a:srgbClr val="33828D"/>
                      </a:solidFill>
                      <a:ln w="9525" cap="flat" cmpd="sng" algn="ctr">
                        <a:solidFill>
                          <a:srgbClr val="3CBBB9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lIns="91425" tIns="45712" rIns="91425" bIns="45712" anchor="ctr"/>
                      <a:lstStyle/>
                      <a:p>
                        <a:pPr marL="0" marR="0" lvl="0" indent="0" algn="ctr" defTabSz="914173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405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endParaRPr>
                      </a:p>
                    </p:txBody>
                  </p:sp>
                  <p:sp>
                    <p:nvSpPr>
                      <p:cNvPr id="1206" name="Cloud 1205"/>
                      <p:cNvSpPr/>
                      <p:nvPr/>
                    </p:nvSpPr>
                    <p:spPr>
                      <a:xfrm>
                        <a:off x="1906387" y="3598529"/>
                        <a:ext cx="790795" cy="382800"/>
                      </a:xfrm>
                      <a:prstGeom prst="cloud">
                        <a:avLst/>
                      </a:prstGeom>
                      <a:solidFill>
                        <a:srgbClr val="000000">
                          <a:lumMod val="20000"/>
                          <a:lumOff val="80000"/>
                        </a:srgbClr>
                      </a:solidFill>
                      <a:ln w="2540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</a:ln>
                      <a:effectLst>
                        <a:outerShdw blurRad="76200" dist="50800" dir="5400000" algn="ctr" rotWithShape="0">
                          <a:srgbClr val="000000">
                            <a:alpha val="27000"/>
                          </a:srgbClr>
                        </a:outerShdw>
                      </a:effectLst>
                    </p:spPr>
                    <p:txBody>
                      <a:bodyPr lIns="121799" tIns="60899" rIns="121799" bIns="60899" anchor="ctr"/>
                      <a:lstStyle/>
                      <a:p>
                        <a:pPr marL="0" marR="0" lvl="0" indent="0" algn="ctr" defTabSz="608962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183B7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endParaRPr>
                      </a:p>
                    </p:txBody>
                  </p:sp>
                </p:grpSp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68145" y="4606225"/>
                      <a:ext cx="2007733" cy="276914"/>
                      <a:chOff x="6567486" y="495154"/>
                      <a:chExt cx="2007733" cy="276914"/>
                    </a:xfrm>
                  </p:grpSpPr>
                  <p:grpSp>
                    <p:nvGrpSpPr>
                      <p:cNvPr id="1136" name="Group 1135"/>
                      <p:cNvGrpSpPr/>
                      <p:nvPr/>
                    </p:nvGrpSpPr>
                    <p:grpSpPr>
                      <a:xfrm>
                        <a:off x="6567486" y="528138"/>
                        <a:ext cx="2007733" cy="227687"/>
                        <a:chOff x="2768111" y="4632687"/>
                        <a:chExt cx="2007733" cy="227687"/>
                      </a:xfrm>
                    </p:grpSpPr>
                    <p:sp>
                      <p:nvSpPr>
                        <p:cNvPr id="1138" name="Rounded Rectangle 1137"/>
                        <p:cNvSpPr/>
                        <p:nvPr/>
                      </p:nvSpPr>
                      <p:spPr>
                        <a:xfrm>
                          <a:off x="2768111" y="4632687"/>
                          <a:ext cx="2007733" cy="221504"/>
                        </a:xfrm>
                        <a:prstGeom prst="roundRect">
                          <a:avLst/>
                        </a:prstGeom>
                        <a:solidFill>
                          <a:srgbClr val="3CBBB9">
                            <a:lumMod val="40000"/>
                            <a:lumOff val="60000"/>
                            <a:alpha val="32000"/>
                          </a:srgbClr>
                        </a:solidFill>
                        <a:ln w="12700" cap="flat" cmpd="sng" algn="ctr">
                          <a:solidFill>
                            <a:srgbClr val="33828D"/>
                          </a:solidFill>
                          <a:prstDash val="solid"/>
                        </a:ln>
                        <a:effectLst>
                          <a:outerShdw blurRad="76200" dist="50800" dir="5400000" algn="ctr" rotWithShape="0">
                            <a:srgbClr val="000000">
                              <a:alpha val="27000"/>
                            </a:srgbClr>
                          </a:outerShdw>
                        </a:effectLst>
                      </p:spPr>
                      <p:txBody>
                        <a:bodyPr lIns="91436" tIns="45718" rIns="91436" bIns="45718" rtlCol="0" anchor="ctr"/>
                        <a:lstStyle/>
                        <a:p>
                          <a:pPr marL="0" marR="0" lvl="0" indent="0" algn="ctr" defTabSz="914362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iscoSansTT Light"/>
                            <a:ea typeface="ＭＳ Ｐゴシック" charset="0"/>
                            <a:cs typeface="ＭＳ Ｐゴシック" charset="0"/>
                          </a:endParaRPr>
                        </a:p>
                      </p:txBody>
                    </p:sp>
                    <p:pic>
                      <p:nvPicPr>
                        <p:cNvPr id="1139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389" y="4651737"/>
                          <a:ext cx="282506" cy="20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grpSp>
                      <p:nvGrpSpPr>
                        <p:cNvPr id="1140" name="Group 1139"/>
                        <p:cNvGrpSpPr/>
                        <p:nvPr/>
                      </p:nvGrpSpPr>
                      <p:grpSpPr>
                        <a:xfrm>
                          <a:off x="2779213" y="4651737"/>
                          <a:ext cx="354062" cy="207660"/>
                          <a:chOff x="2313441" y="4477563"/>
                          <a:chExt cx="698524" cy="483188"/>
                        </a:xfrm>
                      </p:grpSpPr>
                      <p:pic>
                        <p:nvPicPr>
                          <p:cNvPr id="1141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 cstate="print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3441" y="4477563"/>
                            <a:ext cx="506237" cy="429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1142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 cstate="print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5728" y="4531249"/>
                            <a:ext cx="506237" cy="429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grpSp>
                  </p:grpSp>
                  <p:sp>
                    <p:nvSpPr>
                      <p:cNvPr id="1137" name="TextBox 1136"/>
                      <p:cNvSpPr txBox="1"/>
                      <p:nvPr/>
                    </p:nvSpPr>
                    <p:spPr bwMode="auto">
                      <a:xfrm>
                        <a:off x="6996542" y="495154"/>
                        <a:ext cx="1214438" cy="2769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lIns="121836" tIns="60918" rIns="121836" bIns="60918">
                        <a:spAutoFit/>
                      </a:bodyPr>
                      <a:lstStyle/>
                      <a:p>
                        <a:pPr marL="0" marR="0" lvl="0" indent="0" algn="ctr" defTabSz="608962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33828D"/>
                            </a:solidFill>
                            <a:effectLst/>
                            <a:uLnTx/>
                            <a:uFillTx/>
                            <a:latin typeface="Arial"/>
                            <a:ea typeface="Apple LiGothic Medium"/>
                            <a:cs typeface="Apple LiGothic Medium"/>
                          </a:rPr>
                          <a:t>APIC Cluster</a:t>
                        </a:r>
                      </a:p>
                    </p:txBody>
                  </p:sp>
                </p:grpSp>
                <p:cxnSp>
                  <p:nvCxnSpPr>
                    <p:cNvPr id="972" name="Straight Connector 971"/>
                    <p:cNvCxnSpPr/>
                    <p:nvPr/>
                  </p:nvCxnSpPr>
                  <p:spPr>
                    <a:xfrm>
                      <a:off x="-2704" y="3546661"/>
                      <a:ext cx="9144000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A6A6A6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973" name="TextBox 972"/>
                    <p:cNvSpPr txBox="1"/>
                    <p:nvPr/>
                  </p:nvSpPr>
                  <p:spPr bwMode="auto">
                    <a:xfrm>
                      <a:off x="2519242" y="3776754"/>
                      <a:ext cx="773961" cy="3076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121836" tIns="60918" rIns="121836" bIns="60918">
                      <a:spAutoFit/>
                    </a:bodyPr>
                    <a:lstStyle/>
                    <a:p>
                      <a:pPr marL="0" marR="0" lvl="0" indent="0" algn="ctr" defTabSz="6089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Pod </a:t>
                      </a: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‘B’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16BA1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  <p:sp>
                  <p:nvSpPr>
                    <p:cNvPr id="974" name="Rounded 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30099" y="4026666"/>
                      <a:ext cx="802379" cy="740181"/>
                    </a:xfrm>
                    <a:prstGeom prst="roundRect">
                      <a:avLst>
                        <a:gd name="adj" fmla="val 4898"/>
                      </a:avLst>
                    </a:prstGeom>
                    <a:solidFill>
                      <a:srgbClr val="E7E7E8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91421" tIns="45710" rIns="91421" bIns="45710"/>
                    <a:lstStyle/>
                    <a:p>
                      <a:pPr marL="0" marR="0" lvl="0" indent="0" defTabSz="455594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96D6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 charset="0"/>
                      </a:endParaRPr>
                    </a:p>
                  </p:txBody>
                </p:sp>
                <p:sp>
                  <p:nvSpPr>
                    <p:cNvPr id="975" name="Rounded 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5589" y="4002790"/>
                      <a:ext cx="779054" cy="753824"/>
                    </a:xfrm>
                    <a:prstGeom prst="roundRect">
                      <a:avLst>
                        <a:gd name="adj" fmla="val 4898"/>
                      </a:avLst>
                    </a:prstGeom>
                    <a:solidFill>
                      <a:srgbClr val="E7E7E8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91421" tIns="45710" rIns="91421" bIns="45710"/>
                    <a:lstStyle/>
                    <a:p>
                      <a:pPr marL="0" marR="0" lvl="0" indent="0" defTabSz="455594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96D6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 charset="0"/>
                      </a:endParaRPr>
                    </a:p>
                  </p:txBody>
                </p:sp>
                <p:pic>
                  <p:nvPicPr>
                    <p:cNvPr id="976" name="Picture 332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21649" y="4093980"/>
                      <a:ext cx="87792" cy="1349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77" name="Picture 333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58540" y="4096157"/>
                      <a:ext cx="87792" cy="1349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78" name="Picture 334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95431" y="4096157"/>
                      <a:ext cx="87792" cy="1349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79" name="Picture 335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32321" y="4093980"/>
                      <a:ext cx="87792" cy="1349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80" name="Picture 336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50932" y="4443005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81" name="Picture 337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76416" y="4443470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82" name="Picture 338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01898" y="4443005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83" name="Picture 339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27381" y="4443470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984" name="Straight Connector 983"/>
                    <p:cNvCxnSpPr>
                      <a:endCxn id="976" idx="2"/>
                    </p:cNvCxnSpPr>
                    <p:nvPr/>
                  </p:nvCxnSpPr>
                  <p:spPr bwMode="auto">
                    <a:xfrm flipV="1">
                      <a:off x="4955122" y="4228554"/>
                      <a:ext cx="110506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85" name="Straight Connector 984"/>
                    <p:cNvCxnSpPr>
                      <a:endCxn id="977" idx="2"/>
                    </p:cNvCxnSpPr>
                    <p:nvPr/>
                  </p:nvCxnSpPr>
                  <p:spPr bwMode="auto">
                    <a:xfrm flipV="1">
                      <a:off x="4955122" y="4230986"/>
                      <a:ext cx="247248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86" name="Straight Connector 985"/>
                    <p:cNvCxnSpPr>
                      <a:endCxn id="978" idx="2"/>
                    </p:cNvCxnSpPr>
                    <p:nvPr/>
                  </p:nvCxnSpPr>
                  <p:spPr bwMode="auto">
                    <a:xfrm flipV="1">
                      <a:off x="4955122" y="4230986"/>
                      <a:ext cx="383989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87" name="Straight Connector 986"/>
                    <p:cNvCxnSpPr>
                      <a:endCxn id="979" idx="2"/>
                    </p:cNvCxnSpPr>
                    <p:nvPr/>
                  </p:nvCxnSpPr>
                  <p:spPr bwMode="auto">
                    <a:xfrm flipV="1">
                      <a:off x="4955122" y="4228554"/>
                      <a:ext cx="520731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88" name="Straight Connector 987"/>
                    <p:cNvCxnSpPr>
                      <a:endCxn id="976" idx="2"/>
                    </p:cNvCxnSpPr>
                    <p:nvPr/>
                  </p:nvCxnSpPr>
                  <p:spPr bwMode="auto">
                    <a:xfrm flipH="1" flipV="1">
                      <a:off x="5065628" y="4228554"/>
                      <a:ext cx="15105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89" name="Straight Connector 988"/>
                    <p:cNvCxnSpPr>
                      <a:endCxn id="977" idx="2"/>
                    </p:cNvCxnSpPr>
                    <p:nvPr/>
                  </p:nvCxnSpPr>
                  <p:spPr bwMode="auto">
                    <a:xfrm flipV="1">
                      <a:off x="5080733" y="4230986"/>
                      <a:ext cx="121636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0" name="Straight Connector 989"/>
                    <p:cNvCxnSpPr>
                      <a:endCxn id="978" idx="2"/>
                    </p:cNvCxnSpPr>
                    <p:nvPr/>
                  </p:nvCxnSpPr>
                  <p:spPr bwMode="auto">
                    <a:xfrm flipV="1">
                      <a:off x="5080733" y="4230986"/>
                      <a:ext cx="258378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1" name="Straight Connector 990"/>
                    <p:cNvCxnSpPr>
                      <a:endCxn id="979" idx="2"/>
                    </p:cNvCxnSpPr>
                    <p:nvPr/>
                  </p:nvCxnSpPr>
                  <p:spPr bwMode="auto">
                    <a:xfrm flipV="1">
                      <a:off x="5080733" y="4228554"/>
                      <a:ext cx="395119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2" name="Straight Connector 991"/>
                    <p:cNvCxnSpPr>
                      <a:stCxn id="980" idx="0"/>
                      <a:endCxn id="976" idx="2"/>
                    </p:cNvCxnSpPr>
                    <p:nvPr/>
                  </p:nvCxnSpPr>
                  <p:spPr bwMode="auto">
                    <a:xfrm flipH="1" flipV="1">
                      <a:off x="5065628" y="4228554"/>
                      <a:ext cx="140716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3" name="Straight Connector 992"/>
                    <p:cNvCxnSpPr>
                      <a:stCxn id="980" idx="0"/>
                      <a:endCxn id="977" idx="2"/>
                    </p:cNvCxnSpPr>
                    <p:nvPr/>
                  </p:nvCxnSpPr>
                  <p:spPr bwMode="auto">
                    <a:xfrm flipH="1" flipV="1">
                      <a:off x="5202370" y="4230986"/>
                      <a:ext cx="3975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4" name="Straight Connector 993"/>
                    <p:cNvCxnSpPr>
                      <a:stCxn id="981" idx="0"/>
                      <a:endCxn id="977" idx="2"/>
                    </p:cNvCxnSpPr>
                    <p:nvPr/>
                  </p:nvCxnSpPr>
                  <p:spPr bwMode="auto">
                    <a:xfrm flipH="1" flipV="1">
                      <a:off x="5202370" y="4230986"/>
                      <a:ext cx="128791" cy="2127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5" name="Straight Connector 994"/>
                    <p:cNvCxnSpPr>
                      <a:stCxn id="982" idx="0"/>
                      <a:endCxn id="977" idx="2"/>
                    </p:cNvCxnSpPr>
                    <p:nvPr/>
                  </p:nvCxnSpPr>
                  <p:spPr bwMode="auto">
                    <a:xfrm flipH="1" flipV="1">
                      <a:off x="5202370" y="4230986"/>
                      <a:ext cx="254402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6" name="Straight Connector 995"/>
                    <p:cNvCxnSpPr>
                      <a:stCxn id="983" idx="0"/>
                      <a:endCxn id="977" idx="2"/>
                    </p:cNvCxnSpPr>
                    <p:nvPr/>
                  </p:nvCxnSpPr>
                  <p:spPr bwMode="auto">
                    <a:xfrm flipH="1" flipV="1">
                      <a:off x="5202370" y="4230986"/>
                      <a:ext cx="380014" cy="2127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7" name="Straight Connector 996"/>
                    <p:cNvCxnSpPr>
                      <a:stCxn id="981" idx="0"/>
                      <a:endCxn id="976" idx="2"/>
                    </p:cNvCxnSpPr>
                    <p:nvPr/>
                  </p:nvCxnSpPr>
                  <p:spPr bwMode="auto">
                    <a:xfrm flipH="1" flipV="1">
                      <a:off x="5065628" y="4228554"/>
                      <a:ext cx="265533" cy="21520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8" name="Straight Connector 997"/>
                    <p:cNvCxnSpPr>
                      <a:stCxn id="980" idx="0"/>
                      <a:endCxn id="978" idx="2"/>
                    </p:cNvCxnSpPr>
                    <p:nvPr/>
                  </p:nvCxnSpPr>
                  <p:spPr bwMode="auto">
                    <a:xfrm flipV="1">
                      <a:off x="5206345" y="4230986"/>
                      <a:ext cx="132767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999" name="Straight Connector 998"/>
                    <p:cNvCxnSpPr>
                      <a:stCxn id="980" idx="0"/>
                      <a:endCxn id="979" idx="2"/>
                    </p:cNvCxnSpPr>
                    <p:nvPr/>
                  </p:nvCxnSpPr>
                  <p:spPr bwMode="auto">
                    <a:xfrm flipV="1">
                      <a:off x="5206345" y="4228554"/>
                      <a:ext cx="269508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0" name="Straight Connector 999"/>
                    <p:cNvCxnSpPr>
                      <a:stCxn id="982" idx="0"/>
                      <a:endCxn id="976" idx="2"/>
                    </p:cNvCxnSpPr>
                    <p:nvPr/>
                  </p:nvCxnSpPr>
                  <p:spPr bwMode="auto">
                    <a:xfrm flipH="1" flipV="1">
                      <a:off x="5065628" y="4228554"/>
                      <a:ext cx="391144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1" name="Straight Connector 1000"/>
                    <p:cNvCxnSpPr>
                      <a:stCxn id="983" idx="0"/>
                      <a:endCxn id="978" idx="2"/>
                    </p:cNvCxnSpPr>
                    <p:nvPr/>
                  </p:nvCxnSpPr>
                  <p:spPr bwMode="auto">
                    <a:xfrm flipH="1" flipV="1">
                      <a:off x="5339111" y="4230986"/>
                      <a:ext cx="243272" cy="2127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2" name="Straight Connector 1001"/>
                    <p:cNvCxnSpPr>
                      <a:stCxn id="983" idx="0"/>
                      <a:endCxn id="979" idx="2"/>
                    </p:cNvCxnSpPr>
                    <p:nvPr/>
                  </p:nvCxnSpPr>
                  <p:spPr bwMode="auto">
                    <a:xfrm flipH="1" flipV="1">
                      <a:off x="5475853" y="4228554"/>
                      <a:ext cx="106531" cy="21520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3" name="Straight Connector 1002"/>
                    <p:cNvCxnSpPr>
                      <a:stCxn id="983" idx="0"/>
                      <a:endCxn id="976" idx="2"/>
                    </p:cNvCxnSpPr>
                    <p:nvPr/>
                  </p:nvCxnSpPr>
                  <p:spPr bwMode="auto">
                    <a:xfrm flipH="1" flipV="1">
                      <a:off x="5065628" y="4228554"/>
                      <a:ext cx="516755" cy="21520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4" name="Straight Connector 1003"/>
                    <p:cNvCxnSpPr>
                      <a:stCxn id="981" idx="0"/>
                      <a:endCxn id="978" idx="2"/>
                    </p:cNvCxnSpPr>
                    <p:nvPr/>
                  </p:nvCxnSpPr>
                  <p:spPr bwMode="auto">
                    <a:xfrm flipV="1">
                      <a:off x="5331161" y="4230986"/>
                      <a:ext cx="7950" cy="21277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5" name="Straight Connector 1004"/>
                    <p:cNvCxnSpPr>
                      <a:stCxn id="981" idx="0"/>
                      <a:endCxn id="979" idx="2"/>
                    </p:cNvCxnSpPr>
                    <p:nvPr/>
                  </p:nvCxnSpPr>
                  <p:spPr bwMode="auto">
                    <a:xfrm flipV="1">
                      <a:off x="5331161" y="4228554"/>
                      <a:ext cx="144691" cy="215203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6" name="Straight Connector 1005"/>
                    <p:cNvCxnSpPr>
                      <a:stCxn id="982" idx="0"/>
                      <a:endCxn id="978" idx="2"/>
                    </p:cNvCxnSpPr>
                    <p:nvPr/>
                  </p:nvCxnSpPr>
                  <p:spPr bwMode="auto">
                    <a:xfrm flipH="1" flipV="1">
                      <a:off x="5339111" y="4230986"/>
                      <a:ext cx="117661" cy="21155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07" name="Straight Connector 1006"/>
                    <p:cNvCxnSpPr>
                      <a:stCxn id="982" idx="0"/>
                      <a:endCxn id="979" idx="2"/>
                    </p:cNvCxnSpPr>
                    <p:nvPr/>
                  </p:nvCxnSpPr>
                  <p:spPr bwMode="auto">
                    <a:xfrm flipV="1">
                      <a:off x="5456772" y="4228554"/>
                      <a:ext cx="19080" cy="2139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pic>
                  <p:nvPicPr>
                    <p:cNvPr id="1008" name="Picture 364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25449" y="4439177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09" name="Picture 365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99651" y="4441704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010" name="Group 3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94972" y="4089687"/>
                      <a:ext cx="682551" cy="375257"/>
                      <a:chOff x="3980503" y="2090050"/>
                      <a:chExt cx="4559300" cy="2260600"/>
                    </a:xfrm>
                  </p:grpSpPr>
                  <p:pic>
                    <p:nvPicPr>
                      <p:cNvPr id="1104" name="Picture 405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003" y="2090050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05" name="Picture 406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403" y="2103166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06" name="Picture 407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803" y="2103166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07" name="Picture 408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203" y="2090050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08" name="Picture 409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603" y="4192646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09" name="Picture 410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803" y="4195448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10" name="Picture 411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003" y="4192646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11" name="Picture 412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203" y="4195448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cxnSp>
                    <p:nvCxnSpPr>
                      <p:cNvPr id="1112" name="Straight Connector 1111"/>
                      <p:cNvCxnSpPr>
                        <a:endCxn id="1104" idx="2"/>
                      </p:cNvCxnSpPr>
                      <p:nvPr/>
                    </p:nvCxnSpPr>
                    <p:spPr>
                      <a:xfrm flipV="1">
                        <a:off x="3978757" y="2904630"/>
                        <a:ext cx="738156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3" name="Straight Connector 1112"/>
                      <p:cNvCxnSpPr>
                        <a:endCxn id="1105" idx="2"/>
                      </p:cNvCxnSpPr>
                      <p:nvPr/>
                    </p:nvCxnSpPr>
                    <p:spPr>
                      <a:xfrm flipV="1">
                        <a:off x="3978757" y="2919278"/>
                        <a:ext cx="1651560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4" name="Straight Connector 1113"/>
                      <p:cNvCxnSpPr>
                        <a:endCxn id="1106" idx="2"/>
                      </p:cNvCxnSpPr>
                      <p:nvPr/>
                    </p:nvCxnSpPr>
                    <p:spPr>
                      <a:xfrm flipV="1">
                        <a:off x="3978757" y="2919278"/>
                        <a:ext cx="2570277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5" name="Straight Connector 1114"/>
                      <p:cNvCxnSpPr>
                        <a:endCxn id="1107" idx="2"/>
                      </p:cNvCxnSpPr>
                      <p:nvPr/>
                    </p:nvCxnSpPr>
                    <p:spPr>
                      <a:xfrm flipV="1">
                        <a:off x="3978757" y="2904630"/>
                        <a:ext cx="3483681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6" name="Straight Connector 1115"/>
                      <p:cNvCxnSpPr>
                        <a:endCxn id="1104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100901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7" name="Straight Connector 1116"/>
                      <p:cNvCxnSpPr>
                        <a:endCxn id="1105" idx="2"/>
                      </p:cNvCxnSpPr>
                      <p:nvPr/>
                    </p:nvCxnSpPr>
                    <p:spPr>
                      <a:xfrm flipV="1">
                        <a:off x="4817814" y="2919278"/>
                        <a:ext cx="812503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8" name="Straight Connector 1117"/>
                      <p:cNvCxnSpPr>
                        <a:endCxn id="1106" idx="2"/>
                      </p:cNvCxnSpPr>
                      <p:nvPr/>
                    </p:nvCxnSpPr>
                    <p:spPr>
                      <a:xfrm flipV="1">
                        <a:off x="4817814" y="2919278"/>
                        <a:ext cx="1731219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19" name="Straight Connector 1118"/>
                      <p:cNvCxnSpPr>
                        <a:endCxn id="1107" idx="2"/>
                      </p:cNvCxnSpPr>
                      <p:nvPr/>
                    </p:nvCxnSpPr>
                    <p:spPr>
                      <a:xfrm flipV="1">
                        <a:off x="4817814" y="2904630"/>
                        <a:ext cx="2644624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0" name="Straight Connector 1119"/>
                      <p:cNvCxnSpPr>
                        <a:stCxn id="1108" idx="0"/>
                        <a:endCxn id="1104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939958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1" name="Straight Connector 1120"/>
                      <p:cNvCxnSpPr>
                        <a:stCxn id="1108" idx="0"/>
                        <a:endCxn id="1105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26554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2" name="Straight Connector 1121"/>
                      <p:cNvCxnSpPr>
                        <a:stCxn id="1109" idx="0"/>
                        <a:endCxn id="1105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865611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3" name="Straight Connector 1122"/>
                      <p:cNvCxnSpPr>
                        <a:stCxn id="1110" idx="0"/>
                        <a:endCxn id="1105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1704669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4" name="Straight Connector 1123"/>
                      <p:cNvCxnSpPr>
                        <a:stCxn id="1111" idx="0"/>
                        <a:endCxn id="1105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2543726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5" name="Straight Connector 1124"/>
                      <p:cNvCxnSpPr>
                        <a:stCxn id="1109" idx="0"/>
                        <a:endCxn id="1104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1779016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6" name="Straight Connector 1125"/>
                      <p:cNvCxnSpPr>
                        <a:stCxn id="1108" idx="0"/>
                        <a:endCxn id="1106" idx="2"/>
                      </p:cNvCxnSpPr>
                      <p:nvPr/>
                    </p:nvCxnSpPr>
                    <p:spPr>
                      <a:xfrm flipV="1">
                        <a:off x="5656871" y="2919278"/>
                        <a:ext cx="892162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7" name="Straight Connector 1126"/>
                      <p:cNvCxnSpPr>
                        <a:stCxn id="1108" idx="0"/>
                        <a:endCxn id="1107" idx="2"/>
                      </p:cNvCxnSpPr>
                      <p:nvPr/>
                    </p:nvCxnSpPr>
                    <p:spPr>
                      <a:xfrm flipV="1">
                        <a:off x="5656871" y="2904630"/>
                        <a:ext cx="1805566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8" name="Straight Connector 1127"/>
                      <p:cNvCxnSpPr>
                        <a:stCxn id="1110" idx="0"/>
                        <a:endCxn id="1104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2618073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29" name="Straight Connector 1128"/>
                      <p:cNvCxnSpPr>
                        <a:stCxn id="1111" idx="0"/>
                        <a:endCxn id="1106" idx="2"/>
                      </p:cNvCxnSpPr>
                      <p:nvPr/>
                    </p:nvCxnSpPr>
                    <p:spPr>
                      <a:xfrm flipH="1" flipV="1">
                        <a:off x="6549034" y="2919278"/>
                        <a:ext cx="1625010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30" name="Straight Connector 1129"/>
                      <p:cNvCxnSpPr>
                        <a:stCxn id="1111" idx="0"/>
                        <a:endCxn id="1107" idx="2"/>
                      </p:cNvCxnSpPr>
                      <p:nvPr/>
                    </p:nvCxnSpPr>
                    <p:spPr>
                      <a:xfrm flipH="1" flipV="1">
                        <a:off x="7462438" y="2904630"/>
                        <a:ext cx="711606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31" name="Straight Connector 1130"/>
                      <p:cNvCxnSpPr>
                        <a:stCxn id="1111" idx="0"/>
                        <a:endCxn id="1104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3457130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32" name="Straight Connector 1131"/>
                      <p:cNvCxnSpPr>
                        <a:stCxn id="1109" idx="0"/>
                        <a:endCxn id="1106" idx="2"/>
                      </p:cNvCxnSpPr>
                      <p:nvPr/>
                    </p:nvCxnSpPr>
                    <p:spPr>
                      <a:xfrm flipV="1">
                        <a:off x="6495929" y="2919278"/>
                        <a:ext cx="53105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33" name="Straight Connector 1132"/>
                      <p:cNvCxnSpPr>
                        <a:stCxn id="1109" idx="0"/>
                        <a:endCxn id="1107" idx="2"/>
                      </p:cNvCxnSpPr>
                      <p:nvPr/>
                    </p:nvCxnSpPr>
                    <p:spPr>
                      <a:xfrm flipV="1">
                        <a:off x="6495929" y="2904630"/>
                        <a:ext cx="966509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34" name="Straight Connector 1133"/>
                      <p:cNvCxnSpPr>
                        <a:stCxn id="1110" idx="0"/>
                        <a:endCxn id="1106" idx="2"/>
                      </p:cNvCxnSpPr>
                      <p:nvPr/>
                    </p:nvCxnSpPr>
                    <p:spPr>
                      <a:xfrm flipH="1" flipV="1">
                        <a:off x="6549034" y="2919278"/>
                        <a:ext cx="785952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1135" name="Straight Connector 1134"/>
                      <p:cNvCxnSpPr>
                        <a:stCxn id="1110" idx="0"/>
                        <a:endCxn id="1107" idx="2"/>
                      </p:cNvCxnSpPr>
                      <p:nvPr/>
                    </p:nvCxnSpPr>
                    <p:spPr>
                      <a:xfrm flipV="1">
                        <a:off x="7334986" y="2904630"/>
                        <a:ext cx="127452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</p:grpSp>
                <p:pic>
                  <p:nvPicPr>
                    <p:cNvPr id="1011" name="Picture 367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365319" y="4434884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2" name="Picture 368" descr="ToR1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39519" y="4437411"/>
                      <a:ext cx="110273" cy="257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13" name="TextBox 1012"/>
                    <p:cNvSpPr txBox="1"/>
                    <p:nvPr/>
                  </p:nvSpPr>
                  <p:spPr bwMode="auto">
                    <a:xfrm>
                      <a:off x="4646340" y="3819805"/>
                      <a:ext cx="863011" cy="246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121836" tIns="60918" rIns="121836" bIns="60918">
                      <a:spAutoFit/>
                    </a:bodyPr>
                    <a:lstStyle/>
                    <a:p>
                      <a:pPr marL="0" marR="0" lvl="0" indent="0" algn="ctr" defTabSz="6089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Pod ‘A’</a:t>
                      </a:r>
                    </a:p>
                  </p:txBody>
                </p:sp>
                <p:pic>
                  <p:nvPicPr>
                    <p:cNvPr id="1014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94750" y="4490617"/>
                      <a:ext cx="62481" cy="948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5" name="Picture 130" descr="File Server_Updated2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65088" y="4494772"/>
                      <a:ext cx="73080" cy="131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6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73905" y="4495049"/>
                      <a:ext cx="62481" cy="948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7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698738" y="4486818"/>
                      <a:ext cx="62481" cy="948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8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777893" y="4491250"/>
                      <a:ext cx="62481" cy="948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9" name="Picture 130" descr="File Server_Updated2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83609" y="4499791"/>
                      <a:ext cx="73080" cy="131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020" name="Straight Connector 1019"/>
                    <p:cNvCxnSpPr>
                      <a:endCxn id="979" idx="0"/>
                    </p:cNvCxnSpPr>
                    <p:nvPr/>
                  </p:nvCxnSpPr>
                  <p:spPr bwMode="auto">
                    <a:xfrm flipH="1">
                      <a:off x="5475853" y="3840702"/>
                      <a:ext cx="355368" cy="25289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1" name="Straight Connector 1020"/>
                    <p:cNvCxnSpPr>
                      <a:endCxn id="978" idx="0"/>
                    </p:cNvCxnSpPr>
                    <p:nvPr/>
                  </p:nvCxnSpPr>
                  <p:spPr bwMode="auto">
                    <a:xfrm flipH="1">
                      <a:off x="5339111" y="3840702"/>
                      <a:ext cx="659857" cy="25532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2" name="Straight Connector 1021"/>
                    <p:cNvCxnSpPr>
                      <a:endCxn id="978" idx="0"/>
                    </p:cNvCxnSpPr>
                    <p:nvPr/>
                  </p:nvCxnSpPr>
                  <p:spPr bwMode="auto">
                    <a:xfrm flipH="1">
                      <a:off x="5339111" y="3840702"/>
                      <a:ext cx="492110" cy="25532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3" name="Straight Connector 1022"/>
                    <p:cNvCxnSpPr>
                      <a:endCxn id="979" idx="0"/>
                    </p:cNvCxnSpPr>
                    <p:nvPr/>
                  </p:nvCxnSpPr>
                  <p:spPr bwMode="auto">
                    <a:xfrm flipH="1">
                      <a:off x="5475853" y="3840702"/>
                      <a:ext cx="523115" cy="25289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4" name="Straight Connector 1023"/>
                    <p:cNvCxnSpPr>
                      <a:endCxn id="1106" idx="0"/>
                    </p:cNvCxnSpPr>
                    <p:nvPr/>
                  </p:nvCxnSpPr>
                  <p:spPr bwMode="auto">
                    <a:xfrm>
                      <a:off x="5831221" y="3840702"/>
                      <a:ext cx="848274" cy="25167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5" name="Straight Connector 1024"/>
                    <p:cNvCxnSpPr>
                      <a:endCxn id="1107" idx="0"/>
                    </p:cNvCxnSpPr>
                    <p:nvPr/>
                  </p:nvCxnSpPr>
                  <p:spPr bwMode="auto">
                    <a:xfrm>
                      <a:off x="5831221" y="3840702"/>
                      <a:ext cx="985015" cy="24924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6" name="Straight Connector 1025"/>
                    <p:cNvCxnSpPr>
                      <a:endCxn id="1104" idx="0"/>
                    </p:cNvCxnSpPr>
                    <p:nvPr/>
                  </p:nvCxnSpPr>
                  <p:spPr bwMode="auto">
                    <a:xfrm>
                      <a:off x="5998968" y="3840702"/>
                      <a:ext cx="406249" cy="24924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7" name="Straight Connector 1026"/>
                    <p:cNvCxnSpPr>
                      <a:endCxn id="1105" idx="0"/>
                    </p:cNvCxnSpPr>
                    <p:nvPr/>
                  </p:nvCxnSpPr>
                  <p:spPr bwMode="auto">
                    <a:xfrm>
                      <a:off x="5998968" y="3840702"/>
                      <a:ext cx="542990" cy="25167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8" name="Straight Connector 1027"/>
                    <p:cNvCxnSpPr>
                      <a:endCxn id="977" idx="0"/>
                    </p:cNvCxnSpPr>
                    <p:nvPr/>
                  </p:nvCxnSpPr>
                  <p:spPr bwMode="auto">
                    <a:xfrm flipH="1">
                      <a:off x="5202370" y="3840702"/>
                      <a:ext cx="628851" cy="25532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29" name="Straight Connector 1028"/>
                    <p:cNvCxnSpPr>
                      <a:endCxn id="977" idx="0"/>
                    </p:cNvCxnSpPr>
                    <p:nvPr/>
                  </p:nvCxnSpPr>
                  <p:spPr bwMode="auto">
                    <a:xfrm flipH="1">
                      <a:off x="5202370" y="3840702"/>
                      <a:ext cx="796598" cy="25532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30" name="Straight Connector 1029"/>
                    <p:cNvCxnSpPr>
                      <a:endCxn id="976" idx="0"/>
                    </p:cNvCxnSpPr>
                    <p:nvPr/>
                  </p:nvCxnSpPr>
                  <p:spPr bwMode="auto">
                    <a:xfrm flipH="1">
                      <a:off x="5065628" y="3840702"/>
                      <a:ext cx="765592" cy="25289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31" name="Straight Connector 1030"/>
                    <p:cNvCxnSpPr>
                      <a:endCxn id="976" idx="0"/>
                    </p:cNvCxnSpPr>
                    <p:nvPr/>
                  </p:nvCxnSpPr>
                  <p:spPr bwMode="auto">
                    <a:xfrm flipH="1">
                      <a:off x="5065628" y="3840702"/>
                      <a:ext cx="933339" cy="25289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32" name="Straight Connector 1031"/>
                    <p:cNvCxnSpPr>
                      <a:endCxn id="1107" idx="0"/>
                    </p:cNvCxnSpPr>
                    <p:nvPr/>
                  </p:nvCxnSpPr>
                  <p:spPr bwMode="auto">
                    <a:xfrm>
                      <a:off x="5998968" y="3840702"/>
                      <a:ext cx="817268" cy="24924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33" name="Straight Connector 1032"/>
                    <p:cNvCxnSpPr>
                      <a:endCxn id="1106" idx="0"/>
                    </p:cNvCxnSpPr>
                    <p:nvPr/>
                  </p:nvCxnSpPr>
                  <p:spPr bwMode="auto">
                    <a:xfrm>
                      <a:off x="5998968" y="3840702"/>
                      <a:ext cx="680527" cy="25167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34" name="Straight Connector 1033"/>
                    <p:cNvCxnSpPr>
                      <a:endCxn id="1105" idx="0"/>
                    </p:cNvCxnSpPr>
                    <p:nvPr/>
                  </p:nvCxnSpPr>
                  <p:spPr bwMode="auto">
                    <a:xfrm>
                      <a:off x="5831221" y="3840702"/>
                      <a:ext cx="710737" cy="25167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sp>
                  <p:nvSpPr>
                    <p:cNvPr id="1035" name="Left-Right Arrow 1034"/>
                    <p:cNvSpPr/>
                    <p:nvPr/>
                  </p:nvSpPr>
                  <p:spPr bwMode="auto">
                    <a:xfrm>
                      <a:off x="5653139" y="4093174"/>
                      <a:ext cx="545375" cy="165353"/>
                    </a:xfrm>
                    <a:prstGeom prst="leftRightArrow">
                      <a:avLst/>
                    </a:prstGeom>
                    <a:solidFill>
                      <a:srgbClr val="33828D"/>
                    </a:solidFill>
                    <a:ln w="9525" cap="flat" cmpd="sng" algn="ctr">
                      <a:solidFill>
                        <a:srgbClr val="3CBBB9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lIns="91425" tIns="45712" rIns="91425" bIns="45712" anchor="ctr"/>
                    <a:lstStyle/>
                    <a:p>
                      <a:pPr marL="0" marR="0" lvl="0" indent="0" algn="ctr" defTabSz="91417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405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  <p:cxnSp>
                  <p:nvCxnSpPr>
                    <p:cNvPr id="1036" name="Straight Connector 1035"/>
                    <p:cNvCxnSpPr>
                      <a:endCxn id="1104" idx="0"/>
                    </p:cNvCxnSpPr>
                    <p:nvPr/>
                  </p:nvCxnSpPr>
                  <p:spPr bwMode="auto">
                    <a:xfrm>
                      <a:off x="5831221" y="3840702"/>
                      <a:ext cx="573996" cy="24924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grpSp>
                  <p:nvGrpSpPr>
                    <p:cNvPr id="1037" name="Group 1036"/>
                    <p:cNvGrpSpPr/>
                    <p:nvPr/>
                  </p:nvGrpSpPr>
                  <p:grpSpPr>
                    <a:xfrm>
                      <a:off x="5357476" y="4547628"/>
                      <a:ext cx="1122589" cy="208986"/>
                      <a:chOff x="6567486" y="517168"/>
                      <a:chExt cx="2007733" cy="244479"/>
                    </a:xfrm>
                  </p:grpSpPr>
                  <p:grpSp>
                    <p:nvGrpSpPr>
                      <p:cNvPr id="1097" name="Group 1096"/>
                      <p:cNvGrpSpPr/>
                      <p:nvPr/>
                    </p:nvGrpSpPr>
                    <p:grpSpPr>
                      <a:xfrm>
                        <a:off x="6567486" y="528138"/>
                        <a:ext cx="2007733" cy="227687"/>
                        <a:chOff x="2768111" y="4632687"/>
                        <a:chExt cx="2007733" cy="227687"/>
                      </a:xfrm>
                    </p:grpSpPr>
                    <p:sp>
                      <p:nvSpPr>
                        <p:cNvPr id="1099" name="Rounded Rectangle 1098"/>
                        <p:cNvSpPr/>
                        <p:nvPr/>
                      </p:nvSpPr>
                      <p:spPr>
                        <a:xfrm>
                          <a:off x="2768111" y="4632687"/>
                          <a:ext cx="2007733" cy="221504"/>
                        </a:xfrm>
                        <a:prstGeom prst="roundRect">
                          <a:avLst/>
                        </a:prstGeom>
                        <a:solidFill>
                          <a:srgbClr val="3CBBB9">
                            <a:lumMod val="40000"/>
                            <a:lumOff val="60000"/>
                            <a:alpha val="32000"/>
                          </a:srgbClr>
                        </a:solidFill>
                        <a:ln w="12700" cap="flat" cmpd="sng" algn="ctr">
                          <a:solidFill>
                            <a:srgbClr val="33828D"/>
                          </a:solidFill>
                          <a:prstDash val="solid"/>
                        </a:ln>
                        <a:effectLst>
                          <a:outerShdw blurRad="76200" dist="50800" dir="5400000" algn="ctr" rotWithShape="0">
                            <a:srgbClr val="000000">
                              <a:alpha val="27000"/>
                            </a:srgbClr>
                          </a:outerShdw>
                        </a:effectLst>
                      </p:spPr>
                      <p:txBody>
                        <a:bodyPr lIns="91436" tIns="45718" rIns="91436" bIns="45718" rtlCol="0" anchor="ctr"/>
                        <a:lstStyle/>
                        <a:p>
                          <a:pPr marL="0" marR="0" lvl="0" indent="0" algn="ctr" defTabSz="914362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iscoSansTT Light"/>
                            <a:ea typeface="ＭＳ Ｐゴシック" charset="0"/>
                            <a:cs typeface="ＭＳ Ｐゴシック" charset="0"/>
                          </a:endParaRPr>
                        </a:p>
                      </p:txBody>
                    </p:sp>
                    <p:pic>
                      <p:nvPicPr>
                        <p:cNvPr id="110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389" y="4651737"/>
                          <a:ext cx="282506" cy="20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grpSp>
                      <p:nvGrpSpPr>
                        <p:cNvPr id="1101" name="Group 1100"/>
                        <p:cNvGrpSpPr/>
                        <p:nvPr/>
                      </p:nvGrpSpPr>
                      <p:grpSpPr>
                        <a:xfrm>
                          <a:off x="2779213" y="4651737"/>
                          <a:ext cx="354062" cy="207660"/>
                          <a:chOff x="2313441" y="4477563"/>
                          <a:chExt cx="698524" cy="483188"/>
                        </a:xfrm>
                      </p:grpSpPr>
                      <p:pic>
                        <p:nvPicPr>
                          <p:cNvPr id="1102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 cstate="print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3441" y="4477563"/>
                            <a:ext cx="506237" cy="429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1103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 cstate="print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5728" y="4531249"/>
                            <a:ext cx="506237" cy="429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grpSp>
                  </p:grpSp>
                  <p:sp>
                    <p:nvSpPr>
                      <p:cNvPr id="1098" name="TextBox 1097"/>
                      <p:cNvSpPr txBox="1"/>
                      <p:nvPr/>
                    </p:nvSpPr>
                    <p:spPr bwMode="auto">
                      <a:xfrm>
                        <a:off x="6901910" y="517168"/>
                        <a:ext cx="1421833" cy="2444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121836" tIns="60918" rIns="121836" bIns="60918">
                        <a:spAutoFit/>
                      </a:bodyPr>
                      <a:lstStyle/>
                      <a:p>
                        <a:pPr marL="0" marR="0" lvl="0" indent="0" algn="ctr" defTabSz="608962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33828D"/>
                            </a:solidFill>
                            <a:effectLst/>
                            <a:uLnTx/>
                            <a:uFillTx/>
                            <a:latin typeface="Arial"/>
                            <a:ea typeface="Apple LiGothic Medium"/>
                            <a:cs typeface="Apple LiGothic Medium"/>
                          </a:rPr>
                          <a:t>APIC Cluster</a:t>
                        </a:r>
                      </a:p>
                    </p:txBody>
                  </p:sp>
                </p:grpSp>
                <p:grpSp>
                  <p:nvGrpSpPr>
                    <p:cNvPr id="1038" name="Group 1037"/>
                    <p:cNvGrpSpPr/>
                    <p:nvPr/>
                  </p:nvGrpSpPr>
                  <p:grpSpPr>
                    <a:xfrm>
                      <a:off x="7630732" y="4036630"/>
                      <a:ext cx="1125831" cy="696602"/>
                      <a:chOff x="7646973" y="1353806"/>
                      <a:chExt cx="1306856" cy="806573"/>
                    </a:xfrm>
                  </p:grpSpPr>
                  <p:sp>
                    <p:nvSpPr>
                      <p:cNvPr id="1053" name="Rounded 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46973" y="1353806"/>
                        <a:ext cx="1306856" cy="806573"/>
                      </a:xfrm>
                      <a:prstGeom prst="roundRect">
                        <a:avLst>
                          <a:gd name="adj" fmla="val 4898"/>
                        </a:avLst>
                      </a:prstGeom>
                      <a:solidFill>
                        <a:srgbClr val="E7E7E8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91428" tIns="45714" rIns="91428" bIns="45714"/>
                      <a:lstStyle/>
                      <a:p>
                        <a:pPr marL="0" marR="0" lvl="0" indent="0" defTabSz="455594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charset="0"/>
                          <a:cs typeface="Apple LiGothic Medium" charset="0"/>
                        </a:endParaRPr>
                      </a:p>
                    </p:txBody>
                  </p:sp>
                  <p:grpSp>
                    <p:nvGrpSpPr>
                      <p:cNvPr id="1054" name="Group 1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752377" y="1446879"/>
                        <a:ext cx="1111717" cy="409212"/>
                        <a:chOff x="3980503" y="2090050"/>
                        <a:chExt cx="4559300" cy="2260600"/>
                      </a:xfrm>
                    </p:grpSpPr>
                    <p:pic>
                      <p:nvPicPr>
                        <p:cNvPr id="1065" name="Picture 210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5003" y="2090050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66" name="Picture 211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9403" y="2103166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67" name="Picture 212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803" y="2103166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68" name="Picture 213" descr="Cortina8Front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8203" y="2090050"/>
                          <a:ext cx="586434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69" name="Picture 214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603" y="4192646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70" name="Picture 215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6803" y="4195448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71" name="Picture 216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5003" y="4192646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072" name="Picture 217" descr="ToR1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3203" y="4195448"/>
                          <a:ext cx="736600" cy="155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cxnSp>
                      <p:nvCxnSpPr>
                        <p:cNvPr id="1073" name="Straight Connector 1072"/>
                        <p:cNvCxnSpPr>
                          <a:endCxn id="1065" idx="2"/>
                        </p:cNvCxnSpPr>
                        <p:nvPr/>
                      </p:nvCxnSpPr>
                      <p:spPr>
                        <a:xfrm flipV="1">
                          <a:off x="3980503" y="2902633"/>
                          <a:ext cx="738950" cy="1286271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74" name="Straight Connector 1073"/>
                        <p:cNvCxnSpPr>
                          <a:endCxn id="1066" idx="2"/>
                        </p:cNvCxnSpPr>
                        <p:nvPr/>
                      </p:nvCxnSpPr>
                      <p:spPr>
                        <a:xfrm flipV="1">
                          <a:off x="3980503" y="2914187"/>
                          <a:ext cx="1653148" cy="1274716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75" name="Straight Connector 1074"/>
                        <p:cNvCxnSpPr>
                          <a:endCxn id="1067" idx="2"/>
                        </p:cNvCxnSpPr>
                        <p:nvPr/>
                      </p:nvCxnSpPr>
                      <p:spPr>
                        <a:xfrm flipV="1">
                          <a:off x="3980503" y="2914187"/>
                          <a:ext cx="2567344" cy="1274716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76" name="Straight Connector 1075"/>
                        <p:cNvCxnSpPr>
                          <a:endCxn id="1068" idx="2"/>
                        </p:cNvCxnSpPr>
                        <p:nvPr/>
                      </p:nvCxnSpPr>
                      <p:spPr>
                        <a:xfrm flipV="1">
                          <a:off x="3980503" y="2902633"/>
                          <a:ext cx="3481542" cy="1286271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77" name="Straight Connector 1076"/>
                        <p:cNvCxnSpPr>
                          <a:endCxn id="1065" idx="2"/>
                        </p:cNvCxnSpPr>
                        <p:nvPr/>
                      </p:nvCxnSpPr>
                      <p:spPr>
                        <a:xfrm flipH="1" flipV="1">
                          <a:off x="4719453" y="2902633"/>
                          <a:ext cx="99306" cy="12901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78" name="Straight Connector 1077"/>
                        <p:cNvCxnSpPr>
                          <a:endCxn id="1066" idx="2"/>
                        </p:cNvCxnSpPr>
                        <p:nvPr/>
                      </p:nvCxnSpPr>
                      <p:spPr>
                        <a:xfrm flipV="1">
                          <a:off x="4818759" y="2914187"/>
                          <a:ext cx="814892" cy="127856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79" name="Straight Connector 1078"/>
                        <p:cNvCxnSpPr>
                          <a:endCxn id="1067" idx="2"/>
                        </p:cNvCxnSpPr>
                        <p:nvPr/>
                      </p:nvCxnSpPr>
                      <p:spPr>
                        <a:xfrm flipV="1">
                          <a:off x="4818759" y="2914187"/>
                          <a:ext cx="1729088" cy="127856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0" name="Straight Connector 1079"/>
                        <p:cNvCxnSpPr>
                          <a:endCxn id="1068" idx="2"/>
                        </p:cNvCxnSpPr>
                        <p:nvPr/>
                      </p:nvCxnSpPr>
                      <p:spPr>
                        <a:xfrm flipV="1">
                          <a:off x="4818759" y="2902633"/>
                          <a:ext cx="2643286" cy="12901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1" name="Straight Connector 1080"/>
                        <p:cNvCxnSpPr>
                          <a:stCxn id="1069" idx="0"/>
                          <a:endCxn id="1065" idx="2"/>
                        </p:cNvCxnSpPr>
                        <p:nvPr/>
                      </p:nvCxnSpPr>
                      <p:spPr>
                        <a:xfrm flipH="1" flipV="1">
                          <a:off x="4719453" y="2902633"/>
                          <a:ext cx="937564" cy="12901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2" name="Straight Connector 1081"/>
                        <p:cNvCxnSpPr>
                          <a:stCxn id="1069" idx="0"/>
                          <a:endCxn id="1066" idx="2"/>
                        </p:cNvCxnSpPr>
                        <p:nvPr/>
                      </p:nvCxnSpPr>
                      <p:spPr>
                        <a:xfrm flipH="1" flipV="1">
                          <a:off x="5633651" y="2914187"/>
                          <a:ext cx="23366" cy="127856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3" name="Straight Connector 1082"/>
                        <p:cNvCxnSpPr>
                          <a:stCxn id="1070" idx="0"/>
                          <a:endCxn id="1066" idx="2"/>
                        </p:cNvCxnSpPr>
                        <p:nvPr/>
                      </p:nvCxnSpPr>
                      <p:spPr>
                        <a:xfrm flipH="1" flipV="1">
                          <a:off x="5633651" y="2914187"/>
                          <a:ext cx="861622" cy="128241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4" name="Straight Connector 1083"/>
                        <p:cNvCxnSpPr>
                          <a:stCxn id="1071" idx="0"/>
                          <a:endCxn id="1066" idx="2"/>
                        </p:cNvCxnSpPr>
                        <p:nvPr/>
                      </p:nvCxnSpPr>
                      <p:spPr>
                        <a:xfrm flipH="1" flipV="1">
                          <a:off x="5633651" y="2914187"/>
                          <a:ext cx="1699880" cy="127856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5" name="Straight Connector 1084"/>
                        <p:cNvCxnSpPr>
                          <a:stCxn id="1072" idx="0"/>
                          <a:endCxn id="1066" idx="2"/>
                        </p:cNvCxnSpPr>
                        <p:nvPr/>
                      </p:nvCxnSpPr>
                      <p:spPr>
                        <a:xfrm flipH="1" flipV="1">
                          <a:off x="5633651" y="2914187"/>
                          <a:ext cx="2538136" cy="128241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6" name="Straight Connector 1085"/>
                        <p:cNvCxnSpPr>
                          <a:stCxn id="1070" idx="0"/>
                          <a:endCxn id="1065" idx="2"/>
                        </p:cNvCxnSpPr>
                        <p:nvPr/>
                      </p:nvCxnSpPr>
                      <p:spPr>
                        <a:xfrm flipH="1" flipV="1">
                          <a:off x="4719453" y="2902633"/>
                          <a:ext cx="1775820" cy="129397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7" name="Straight Connector 1086"/>
                        <p:cNvCxnSpPr>
                          <a:stCxn id="1069" idx="0"/>
                          <a:endCxn id="1067" idx="2"/>
                        </p:cNvCxnSpPr>
                        <p:nvPr/>
                      </p:nvCxnSpPr>
                      <p:spPr>
                        <a:xfrm flipV="1">
                          <a:off x="5657017" y="2914187"/>
                          <a:ext cx="890830" cy="127856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8" name="Straight Connector 1087"/>
                        <p:cNvCxnSpPr>
                          <a:stCxn id="1069" idx="0"/>
                          <a:endCxn id="1068" idx="2"/>
                        </p:cNvCxnSpPr>
                        <p:nvPr/>
                      </p:nvCxnSpPr>
                      <p:spPr>
                        <a:xfrm flipV="1">
                          <a:off x="5657017" y="2902633"/>
                          <a:ext cx="1805028" cy="12901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89" name="Straight Connector 1088"/>
                        <p:cNvCxnSpPr>
                          <a:stCxn id="1071" idx="0"/>
                          <a:endCxn id="1065" idx="2"/>
                        </p:cNvCxnSpPr>
                        <p:nvPr/>
                      </p:nvCxnSpPr>
                      <p:spPr>
                        <a:xfrm flipH="1" flipV="1">
                          <a:off x="4719453" y="2902633"/>
                          <a:ext cx="2614078" cy="12901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0" name="Straight Connector 1089"/>
                        <p:cNvCxnSpPr>
                          <a:stCxn id="1072" idx="0"/>
                          <a:endCxn id="1067" idx="2"/>
                        </p:cNvCxnSpPr>
                        <p:nvPr/>
                      </p:nvCxnSpPr>
                      <p:spPr>
                        <a:xfrm flipH="1" flipV="1">
                          <a:off x="6547847" y="2914187"/>
                          <a:ext cx="1623941" cy="128241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1" name="Straight Connector 1090"/>
                        <p:cNvCxnSpPr>
                          <a:stCxn id="1072" idx="0"/>
                          <a:endCxn id="1068" idx="2"/>
                        </p:cNvCxnSpPr>
                        <p:nvPr/>
                      </p:nvCxnSpPr>
                      <p:spPr>
                        <a:xfrm flipH="1" flipV="1">
                          <a:off x="7462045" y="2902633"/>
                          <a:ext cx="709743" cy="129397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2" name="Straight Connector 1091"/>
                        <p:cNvCxnSpPr>
                          <a:stCxn id="1072" idx="0"/>
                          <a:endCxn id="1065" idx="2"/>
                        </p:cNvCxnSpPr>
                        <p:nvPr/>
                      </p:nvCxnSpPr>
                      <p:spPr>
                        <a:xfrm flipH="1" flipV="1">
                          <a:off x="4719453" y="2902633"/>
                          <a:ext cx="3452334" cy="129397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3" name="Straight Connector 1092"/>
                        <p:cNvCxnSpPr>
                          <a:stCxn id="1070" idx="0"/>
                          <a:endCxn id="1067" idx="2"/>
                        </p:cNvCxnSpPr>
                        <p:nvPr/>
                      </p:nvCxnSpPr>
                      <p:spPr>
                        <a:xfrm flipV="1">
                          <a:off x="6495273" y="2914187"/>
                          <a:ext cx="52574" cy="128241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4" name="Straight Connector 1093"/>
                        <p:cNvCxnSpPr>
                          <a:stCxn id="1070" idx="0"/>
                          <a:endCxn id="1068" idx="2"/>
                        </p:cNvCxnSpPr>
                        <p:nvPr/>
                      </p:nvCxnSpPr>
                      <p:spPr>
                        <a:xfrm flipV="1">
                          <a:off x="6495273" y="2902633"/>
                          <a:ext cx="966771" cy="129397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5" name="Straight Connector 1094"/>
                        <p:cNvCxnSpPr>
                          <a:stCxn id="1071" idx="0"/>
                          <a:endCxn id="1067" idx="2"/>
                        </p:cNvCxnSpPr>
                        <p:nvPr/>
                      </p:nvCxnSpPr>
                      <p:spPr>
                        <a:xfrm flipH="1" flipV="1">
                          <a:off x="6547847" y="2914187"/>
                          <a:ext cx="785684" cy="1278568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  <p:cxnSp>
                      <p:nvCxnSpPr>
                        <p:cNvPr id="1096" name="Straight Connector 1095"/>
                        <p:cNvCxnSpPr>
                          <a:stCxn id="1071" idx="0"/>
                          <a:endCxn id="1068" idx="2"/>
                        </p:cNvCxnSpPr>
                        <p:nvPr/>
                      </p:nvCxnSpPr>
                      <p:spPr>
                        <a:xfrm flipV="1">
                          <a:off x="7333531" y="2902633"/>
                          <a:ext cx="128513" cy="12901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33828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</p:cxnSp>
                  </p:grpSp>
                  <p:pic>
                    <p:nvPicPr>
                      <p:cNvPr id="1055" name="Picture 162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038" y="1823326"/>
                        <a:ext cx="179470" cy="27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056" name="Picture 163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642" y="1826114"/>
                        <a:ext cx="179470" cy="27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057" name="Picture 150" descr="ICON_VM_basic_label_Q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433" y="1879792"/>
                        <a:ext cx="101842" cy="10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058" name="Picture 150" descr="ICON_VM_basic_label_Q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339" y="1884673"/>
                        <a:ext cx="101842" cy="10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059" name="Picture 130" descr="File Server_Updated2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0975" y="1893735"/>
                        <a:ext cx="119647" cy="143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1060" name="Group 1059"/>
                      <p:cNvGrpSpPr/>
                      <p:nvPr/>
                    </p:nvGrpSpPr>
                    <p:grpSpPr>
                      <a:xfrm>
                        <a:off x="7696581" y="1991169"/>
                        <a:ext cx="369752" cy="148737"/>
                        <a:chOff x="-196768" y="7031906"/>
                        <a:chExt cx="896169" cy="338706"/>
                      </a:xfrm>
                    </p:grpSpPr>
                    <p:sp>
                      <p:nvSpPr>
                        <p:cNvPr id="1063" name="Rounded Rectangle 1062"/>
                        <p:cNvSpPr/>
                        <p:nvPr/>
                      </p:nvSpPr>
                      <p:spPr>
                        <a:xfrm>
                          <a:off x="-181661" y="7031906"/>
                          <a:ext cx="881062" cy="338706"/>
                        </a:xfrm>
                        <a:prstGeom prst="roundRect">
                          <a:avLst/>
                        </a:prstGeom>
                        <a:solidFill>
                          <a:srgbClr val="3CBBB9">
                            <a:lumMod val="40000"/>
                            <a:lumOff val="60000"/>
                            <a:alpha val="32000"/>
                          </a:srgbClr>
                        </a:solidFill>
                        <a:ln w="12700" cap="flat" cmpd="sng" algn="ctr">
                          <a:solidFill>
                            <a:srgbClr val="33828D"/>
                          </a:solidFill>
                          <a:prstDash val="solid"/>
                        </a:ln>
                        <a:effectLst>
                          <a:outerShdw blurRad="76200" dist="50800" dir="5400000" algn="ctr" rotWithShape="0">
                            <a:srgbClr val="000000">
                              <a:alpha val="27000"/>
                            </a:srgbClr>
                          </a:outerShdw>
                        </a:effectLst>
                      </p:spPr>
                      <p:txBody>
                        <a:bodyPr lIns="91436" tIns="45718" rIns="91436" bIns="45718" rtlCol="0" anchor="ctr"/>
                        <a:lstStyle/>
                        <a:p>
                          <a:pPr marL="0" marR="0" lvl="0" indent="0" algn="ctr" defTabSz="914362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iscoSansTT Light"/>
                            <a:ea typeface="ＭＳ Ｐゴシック" charset="0"/>
                            <a:cs typeface="ＭＳ Ｐゴシック" charset="0"/>
                          </a:endParaRPr>
                        </a:p>
                      </p:txBody>
                    </p:sp>
                    <p:pic>
                      <p:nvPicPr>
                        <p:cNvPr id="1064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6768" y="7055312"/>
                          <a:ext cx="383360" cy="275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  <p:pic>
                    <p:nvPicPr>
                      <p:cNvPr id="10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287" y="2001448"/>
                        <a:ext cx="171983" cy="121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416" y="2004927"/>
                        <a:ext cx="171983" cy="121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sp>
                  <p:nvSpPr>
                    <p:cNvPr id="1039" name="TextBox 1038"/>
                    <p:cNvSpPr txBox="1"/>
                    <p:nvPr/>
                  </p:nvSpPr>
                  <p:spPr bwMode="auto">
                    <a:xfrm>
                      <a:off x="6391025" y="3845592"/>
                      <a:ext cx="863011" cy="246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121836" tIns="60918" rIns="121836" bIns="60918">
                      <a:spAutoFit/>
                    </a:bodyPr>
                    <a:lstStyle/>
                    <a:p>
                      <a:pPr marL="0" marR="0" lvl="0" indent="0" algn="ctr" defTabSz="6089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Pod </a:t>
                      </a:r>
                      <a:r>
                        <a:rPr kumimoji="0" lang="en-US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‘B’</a:t>
                      </a:r>
                      <a:endParaRPr kumimoji="0"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16BA1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  <p:sp>
                  <p:nvSpPr>
                    <p:cNvPr id="1040" name="Cloud 1039"/>
                    <p:cNvSpPr/>
                    <p:nvPr/>
                  </p:nvSpPr>
                  <p:spPr bwMode="auto">
                    <a:xfrm>
                      <a:off x="5719125" y="3730061"/>
                      <a:ext cx="395914" cy="293016"/>
                    </a:xfrm>
                    <a:prstGeom prst="cloud">
                      <a:avLst/>
                    </a:prstGeom>
                    <a:solidFill>
                      <a:srgbClr val="000000">
                        <a:lumMod val="20000"/>
                        <a:lumOff val="80000"/>
                      </a:srgbClr>
                    </a:solidFill>
                    <a:ln w="254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</a:ln>
                    <a:effectLst>
                      <a:outerShdw blurRad="76200" dist="50800" dir="5400000" algn="ctr" rotWithShape="0">
                        <a:srgbClr val="000000">
                          <a:alpha val="27000"/>
                        </a:srgbClr>
                      </a:outerShdw>
                    </a:effectLst>
                  </p:spPr>
                  <p:txBody>
                    <a:bodyPr lIns="121799" tIns="60899" rIns="121799" bIns="60899" anchor="ctr"/>
                    <a:lstStyle/>
                    <a:p>
                      <a:pPr marL="0" marR="0" lvl="0" indent="0" algn="ctr" defTabSz="6089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183B7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>
                      <a:off x="6868328" y="3834313"/>
                      <a:ext cx="1380923" cy="27397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>
                      <a:off x="6868327" y="3834313"/>
                      <a:ext cx="1603836" cy="2718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>
                      <a:off x="7141806" y="3834313"/>
                      <a:ext cx="661618" cy="2718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>
                      <a:off x="7141806" y="3834313"/>
                      <a:ext cx="884531" cy="27397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>
                      <a:off x="7141806" y="3834313"/>
                      <a:ext cx="1330358" cy="2718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>
                      <a:off x="6868328" y="3834313"/>
                      <a:ext cx="935096" cy="2718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>
                      <a:off x="7141806" y="3834313"/>
                      <a:ext cx="1107444" cy="27397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>
                      <a:off x="6868327" y="3834313"/>
                      <a:ext cx="1158010" cy="27397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sp>
                  <p:nvSpPr>
                    <p:cNvPr id="1049" name="Cloud 1048"/>
                    <p:cNvSpPr/>
                    <p:nvPr/>
                  </p:nvSpPr>
                  <p:spPr bwMode="auto">
                    <a:xfrm>
                      <a:off x="5954411" y="3607903"/>
                      <a:ext cx="1922347" cy="293016"/>
                    </a:xfrm>
                    <a:prstGeom prst="cloud">
                      <a:avLst/>
                    </a:prstGeom>
                    <a:solidFill>
                      <a:srgbClr val="000000">
                        <a:lumMod val="20000"/>
                        <a:lumOff val="80000"/>
                      </a:srgbClr>
                    </a:solidFill>
                    <a:ln w="254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</a:ln>
                    <a:effectLst>
                      <a:outerShdw blurRad="76200" dist="50800" dir="5400000" algn="ctr" rotWithShape="0">
                        <a:srgbClr val="000000">
                          <a:alpha val="27000"/>
                        </a:srgbClr>
                      </a:outerShdw>
                    </a:effectLst>
                  </p:spPr>
                  <p:txBody>
                    <a:bodyPr lIns="121799" tIns="60899" rIns="121799" bIns="60899" anchor="ctr"/>
                    <a:lstStyle/>
                    <a:p>
                      <a:pPr marL="0" marR="0" lvl="0" indent="0" algn="ctr" defTabSz="6089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183B7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  <p:sp>
                  <p:nvSpPr>
                    <p:cNvPr id="1050" name="Right Arrow 1049"/>
                    <p:cNvSpPr/>
                    <p:nvPr/>
                  </p:nvSpPr>
                  <p:spPr>
                    <a:xfrm>
                      <a:off x="3780716" y="4244051"/>
                      <a:ext cx="455625" cy="239410"/>
                    </a:xfrm>
                    <a:prstGeom prst="rightArrow">
                      <a:avLst/>
                    </a:prstGeom>
                    <a:solidFill>
                      <a:srgbClr val="36A4D7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1" name="TextBox 1050"/>
                    <p:cNvSpPr txBox="1"/>
                    <p:nvPr/>
                  </p:nvSpPr>
                  <p:spPr>
                    <a:xfrm>
                      <a:off x="3133295" y="3819481"/>
                      <a:ext cx="178309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Multi-Pod to ‘Hierarchical Multi-Site’</a:t>
                      </a:r>
                    </a:p>
                  </p:txBody>
                </p:sp>
                <p:sp>
                  <p:nvSpPr>
                    <p:cNvPr id="1052" name="Left-Right Arrow 1051"/>
                    <p:cNvSpPr/>
                    <p:nvPr/>
                  </p:nvSpPr>
                  <p:spPr bwMode="auto">
                    <a:xfrm>
                      <a:off x="7003382" y="4064093"/>
                      <a:ext cx="575819" cy="158568"/>
                    </a:xfrm>
                    <a:prstGeom prst="leftRightArrow">
                      <a:avLst/>
                    </a:prstGeom>
                    <a:solidFill>
                      <a:srgbClr val="33828D"/>
                    </a:solidFill>
                    <a:ln w="9525" cap="flat" cmpd="sng" algn="ctr">
                      <a:solidFill>
                        <a:srgbClr val="3CBBB9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lIns="91425" tIns="45712" rIns="91425" bIns="45712" anchor="ctr"/>
                    <a:lstStyle/>
                    <a:p>
                      <a:pPr marL="0" marR="0" lvl="0" indent="0" algn="ctr" defTabSz="91417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405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</p:grpSp>
              <p:sp>
                <p:nvSpPr>
                  <p:cNvPr id="969" name="TextBox 968"/>
                  <p:cNvSpPr txBox="1"/>
                  <p:nvPr/>
                </p:nvSpPr>
                <p:spPr>
                  <a:xfrm>
                    <a:off x="1243716" y="4869886"/>
                    <a:ext cx="780470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rPr>
                      <a:t>Multi-Pod</a:t>
                    </a:r>
                  </a:p>
                </p:txBody>
              </p:sp>
            </p:grpSp>
            <p:sp>
              <p:nvSpPr>
                <p:cNvPr id="965" name="TextBox 964"/>
                <p:cNvSpPr txBox="1"/>
                <p:nvPr/>
              </p:nvSpPr>
              <p:spPr>
                <a:xfrm>
                  <a:off x="8379295" y="3988134"/>
                  <a:ext cx="493543" cy="230737"/>
                </a:xfrm>
                <a:prstGeom prst="rect">
                  <a:avLst/>
                </a:prstGeom>
                <a:noFill/>
              </p:spPr>
              <p:txBody>
                <a:bodyPr lIns="121826" tIns="60913" rIns="121826" bIns="60913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</a:t>
                  </a: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2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966" name="Left Brace 965"/>
                <p:cNvSpPr/>
                <p:nvPr/>
              </p:nvSpPr>
              <p:spPr>
                <a:xfrm rot="16200000">
                  <a:off x="5855929" y="3785713"/>
                  <a:ext cx="131258" cy="2111932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rgbClr val="21479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TextBox 966"/>
                <p:cNvSpPr txBox="1"/>
                <p:nvPr/>
              </p:nvSpPr>
              <p:spPr>
                <a:xfrm>
                  <a:off x="5695283" y="4887697"/>
                  <a:ext cx="493543" cy="230737"/>
                </a:xfrm>
                <a:prstGeom prst="rect">
                  <a:avLst/>
                </a:prstGeom>
                <a:noFill/>
              </p:spPr>
              <p:txBody>
                <a:bodyPr lIns="121826" tIns="60913" rIns="121826" bIns="60913">
                  <a:spAutoFit/>
                </a:bodyPr>
                <a:lstStyle/>
                <a:p>
                  <a:pPr marL="0" marR="0" lvl="0" indent="0" algn="ctr" defTabSz="608962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Site </a:t>
                  </a:r>
                  <a:r>
                    <a:rPr kumimoji="0" lang="en-US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4794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  <a:cs typeface="MS PGothic" charset="0"/>
                    </a:rPr>
                    <a:t>1</a:t>
                  </a:r>
                </a:p>
              </p:txBody>
            </p:sp>
          </p:grpSp>
          <p:sp>
            <p:nvSpPr>
              <p:cNvPr id="963" name="TextBox 962"/>
              <p:cNvSpPr txBox="1"/>
              <p:nvPr/>
            </p:nvSpPr>
            <p:spPr>
              <a:xfrm>
                <a:off x="3273815" y="4868409"/>
                <a:ext cx="148630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Planned for Q1CY18</a:t>
                </a:r>
              </a:p>
            </p:txBody>
          </p:sp>
        </p:grpSp>
        <p:cxnSp>
          <p:nvCxnSpPr>
            <p:cNvPr id="960" name="Straight Arrow Connector 959"/>
            <p:cNvCxnSpPr/>
            <p:nvPr/>
          </p:nvCxnSpPr>
          <p:spPr>
            <a:xfrm flipH="1">
              <a:off x="7579201" y="3373264"/>
              <a:ext cx="219640" cy="197711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961" name="Straight Arrow Connector 960"/>
            <p:cNvCxnSpPr/>
            <p:nvPr/>
          </p:nvCxnSpPr>
          <p:spPr>
            <a:xfrm flipH="1" flipV="1">
              <a:off x="6199225" y="3388023"/>
              <a:ext cx="838027" cy="182952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240" name="Group 1239"/>
          <p:cNvGrpSpPr/>
          <p:nvPr/>
        </p:nvGrpSpPr>
        <p:grpSpPr>
          <a:xfrm>
            <a:off x="0" y="3736215"/>
            <a:ext cx="9144000" cy="1453109"/>
            <a:chOff x="0" y="3736215"/>
            <a:chExt cx="9144000" cy="1453109"/>
          </a:xfrm>
        </p:grpSpPr>
        <p:cxnSp>
          <p:nvCxnSpPr>
            <p:cNvPr id="1242" name="Straight Connector 1241"/>
            <p:cNvCxnSpPr/>
            <p:nvPr/>
          </p:nvCxnSpPr>
          <p:spPr>
            <a:xfrm>
              <a:off x="0" y="3736215"/>
              <a:ext cx="9144000" cy="0"/>
            </a:xfrm>
            <a:prstGeom prst="lin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243" name="Group 1242"/>
            <p:cNvGrpSpPr/>
            <p:nvPr/>
          </p:nvGrpSpPr>
          <p:grpSpPr>
            <a:xfrm>
              <a:off x="5172313" y="3836685"/>
              <a:ext cx="3735262" cy="1138042"/>
              <a:chOff x="306514" y="705335"/>
              <a:chExt cx="8326130" cy="2591563"/>
            </a:xfrm>
          </p:grpSpPr>
          <p:sp>
            <p:nvSpPr>
              <p:cNvPr id="1451" name="Rounded Rectangle 246"/>
              <p:cNvSpPr>
                <a:spLocks noChangeArrowheads="1"/>
              </p:cNvSpPr>
              <p:nvPr/>
            </p:nvSpPr>
            <p:spPr bwMode="auto">
              <a:xfrm>
                <a:off x="5491163" y="1429190"/>
                <a:ext cx="2913062" cy="1836737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28" tIns="45714" rIns="91428" bIns="45714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pple LiGothic Medium" charset="0"/>
                </a:endParaRPr>
              </a:p>
            </p:txBody>
          </p:sp>
          <p:sp>
            <p:nvSpPr>
              <p:cNvPr id="1452" name="Rounded Rectangle 245"/>
              <p:cNvSpPr>
                <a:spLocks noChangeArrowheads="1"/>
              </p:cNvSpPr>
              <p:nvPr/>
            </p:nvSpPr>
            <p:spPr bwMode="auto">
              <a:xfrm>
                <a:off x="538164" y="1425236"/>
                <a:ext cx="2827337" cy="1871662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28" tIns="45714" rIns="91428" bIns="45714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pple LiGothic Medium" charset="0"/>
                </a:endParaRPr>
              </a:p>
            </p:txBody>
          </p:sp>
          <p:pic>
            <p:nvPicPr>
              <p:cNvPr id="1453" name="Picture 126" descr="Cortina8Front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900" y="1652249"/>
                <a:ext cx="319088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4" name="Picture 127" descr="Cortina8Front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1789" y="1657011"/>
                <a:ext cx="319087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5" name="Picture 128" descr="Cortina8Front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8675" y="1657011"/>
                <a:ext cx="319088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6" name="Picture 129" descr="Cortina8Front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564" y="1652249"/>
                <a:ext cx="319087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7" name="Picture 130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801" y="2517437"/>
                <a:ext cx="400050" cy="65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8" name="Picture 131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8825" y="2519024"/>
                <a:ext cx="40163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9" name="Picture 132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4439" y="2517437"/>
                <a:ext cx="401637" cy="65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0" name="Picture 133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050" y="2519024"/>
                <a:ext cx="400050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61" name="Straight Connector 1460"/>
              <p:cNvCxnSpPr>
                <a:endCxn id="1453" idx="2"/>
              </p:cNvCxnSpPr>
              <p:nvPr/>
            </p:nvCxnSpPr>
            <p:spPr>
              <a:xfrm flipV="1">
                <a:off x="863600" y="1987212"/>
                <a:ext cx="400050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2F818C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2" name="Straight Connector 1461"/>
              <p:cNvCxnSpPr>
                <a:endCxn id="1454" idx="2"/>
              </p:cNvCxnSpPr>
              <p:nvPr/>
            </p:nvCxnSpPr>
            <p:spPr>
              <a:xfrm flipV="1">
                <a:off x="863600" y="1991974"/>
                <a:ext cx="896938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3" name="Straight Connector 1462"/>
              <p:cNvCxnSpPr>
                <a:endCxn id="1455" idx="2"/>
              </p:cNvCxnSpPr>
              <p:nvPr/>
            </p:nvCxnSpPr>
            <p:spPr>
              <a:xfrm flipV="1">
                <a:off x="863601" y="1991974"/>
                <a:ext cx="1393825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4" name="Straight Connector 1463"/>
              <p:cNvCxnSpPr>
                <a:endCxn id="1456" idx="2"/>
              </p:cNvCxnSpPr>
              <p:nvPr/>
            </p:nvCxnSpPr>
            <p:spPr>
              <a:xfrm flipV="1">
                <a:off x="863601" y="1987212"/>
                <a:ext cx="1890713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5" name="Straight Connector 1464"/>
              <p:cNvCxnSpPr>
                <a:endCxn id="1453" idx="2"/>
              </p:cNvCxnSpPr>
              <p:nvPr/>
            </p:nvCxnSpPr>
            <p:spPr>
              <a:xfrm flipH="1" flipV="1">
                <a:off x="1263651" y="1987212"/>
                <a:ext cx="55563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6" name="Straight Connector 1465"/>
              <p:cNvCxnSpPr>
                <a:endCxn id="1454" idx="2"/>
              </p:cNvCxnSpPr>
              <p:nvPr/>
            </p:nvCxnSpPr>
            <p:spPr>
              <a:xfrm flipV="1">
                <a:off x="1319213" y="1991974"/>
                <a:ext cx="441325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7" name="Straight Connector 1466"/>
              <p:cNvCxnSpPr>
                <a:endCxn id="1455" idx="2"/>
              </p:cNvCxnSpPr>
              <p:nvPr/>
            </p:nvCxnSpPr>
            <p:spPr>
              <a:xfrm flipV="1">
                <a:off x="1319213" y="1991974"/>
                <a:ext cx="938212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8" name="Straight Connector 1467"/>
              <p:cNvCxnSpPr>
                <a:endCxn id="1456" idx="2"/>
              </p:cNvCxnSpPr>
              <p:nvPr/>
            </p:nvCxnSpPr>
            <p:spPr>
              <a:xfrm flipV="1">
                <a:off x="1319213" y="1987212"/>
                <a:ext cx="1435100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9" name="Straight Connector 1468"/>
              <p:cNvCxnSpPr>
                <a:stCxn id="1457" idx="0"/>
                <a:endCxn id="1453" idx="2"/>
              </p:cNvCxnSpPr>
              <p:nvPr/>
            </p:nvCxnSpPr>
            <p:spPr>
              <a:xfrm flipH="1" flipV="1">
                <a:off x="1263651" y="1987212"/>
                <a:ext cx="511175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0" name="Straight Connector 1469"/>
              <p:cNvCxnSpPr>
                <a:stCxn id="1457" idx="0"/>
                <a:endCxn id="1454" idx="2"/>
              </p:cNvCxnSpPr>
              <p:nvPr/>
            </p:nvCxnSpPr>
            <p:spPr>
              <a:xfrm flipH="1" flipV="1">
                <a:off x="1760539" y="1991974"/>
                <a:ext cx="14287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1" name="Straight Connector 1470"/>
              <p:cNvCxnSpPr>
                <a:stCxn id="1458" idx="0"/>
                <a:endCxn id="1454" idx="2"/>
              </p:cNvCxnSpPr>
              <p:nvPr/>
            </p:nvCxnSpPr>
            <p:spPr>
              <a:xfrm flipH="1" flipV="1">
                <a:off x="1760538" y="1991974"/>
                <a:ext cx="469900" cy="52705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2" name="Straight Connector 1471"/>
              <p:cNvCxnSpPr>
                <a:stCxn id="1459" idx="0"/>
                <a:endCxn id="1454" idx="2"/>
              </p:cNvCxnSpPr>
              <p:nvPr/>
            </p:nvCxnSpPr>
            <p:spPr>
              <a:xfrm flipH="1" flipV="1">
                <a:off x="1760539" y="1991974"/>
                <a:ext cx="923925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3" name="Straight Connector 1472"/>
              <p:cNvCxnSpPr>
                <a:stCxn id="1460" idx="0"/>
                <a:endCxn id="1454" idx="2"/>
              </p:cNvCxnSpPr>
              <p:nvPr/>
            </p:nvCxnSpPr>
            <p:spPr>
              <a:xfrm flipH="1" flipV="1">
                <a:off x="1760538" y="1991974"/>
                <a:ext cx="1379537" cy="52705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4" name="Straight Connector 1473"/>
              <p:cNvCxnSpPr>
                <a:stCxn id="1458" idx="0"/>
                <a:endCxn id="1453" idx="2"/>
              </p:cNvCxnSpPr>
              <p:nvPr/>
            </p:nvCxnSpPr>
            <p:spPr>
              <a:xfrm flipH="1" flipV="1">
                <a:off x="1263650" y="1987212"/>
                <a:ext cx="966788" cy="53181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5" name="Straight Connector 1474"/>
              <p:cNvCxnSpPr>
                <a:stCxn id="1457" idx="0"/>
                <a:endCxn id="1455" idx="2"/>
              </p:cNvCxnSpPr>
              <p:nvPr/>
            </p:nvCxnSpPr>
            <p:spPr>
              <a:xfrm flipV="1">
                <a:off x="1774825" y="1991974"/>
                <a:ext cx="482600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6" name="Straight Connector 1475"/>
              <p:cNvCxnSpPr>
                <a:stCxn id="1457" idx="0"/>
                <a:endCxn id="1456" idx="2"/>
              </p:cNvCxnSpPr>
              <p:nvPr/>
            </p:nvCxnSpPr>
            <p:spPr>
              <a:xfrm flipV="1">
                <a:off x="1774825" y="1987212"/>
                <a:ext cx="979488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7" name="Straight Connector 1476"/>
              <p:cNvCxnSpPr>
                <a:stCxn id="1459" idx="0"/>
                <a:endCxn id="1453" idx="2"/>
              </p:cNvCxnSpPr>
              <p:nvPr/>
            </p:nvCxnSpPr>
            <p:spPr>
              <a:xfrm flipH="1" flipV="1">
                <a:off x="1263651" y="1987212"/>
                <a:ext cx="1420813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8" name="Straight Connector 1477"/>
              <p:cNvCxnSpPr>
                <a:stCxn id="1460" idx="0"/>
                <a:endCxn id="1455" idx="2"/>
              </p:cNvCxnSpPr>
              <p:nvPr/>
            </p:nvCxnSpPr>
            <p:spPr>
              <a:xfrm flipH="1" flipV="1">
                <a:off x="2257425" y="1991974"/>
                <a:ext cx="882650" cy="52705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9" name="Straight Connector 1478"/>
              <p:cNvCxnSpPr>
                <a:stCxn id="1460" idx="0"/>
                <a:endCxn id="1456" idx="2"/>
              </p:cNvCxnSpPr>
              <p:nvPr/>
            </p:nvCxnSpPr>
            <p:spPr>
              <a:xfrm flipH="1" flipV="1">
                <a:off x="2754313" y="1987212"/>
                <a:ext cx="385762" cy="53181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80" name="Straight Connector 1479"/>
              <p:cNvCxnSpPr>
                <a:stCxn id="1460" idx="0"/>
                <a:endCxn id="1453" idx="2"/>
              </p:cNvCxnSpPr>
              <p:nvPr/>
            </p:nvCxnSpPr>
            <p:spPr>
              <a:xfrm flipH="1" flipV="1">
                <a:off x="1263651" y="1987212"/>
                <a:ext cx="1876425" cy="53181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81" name="Straight Connector 1480"/>
              <p:cNvCxnSpPr>
                <a:stCxn id="1458" idx="0"/>
                <a:endCxn id="1455" idx="2"/>
              </p:cNvCxnSpPr>
              <p:nvPr/>
            </p:nvCxnSpPr>
            <p:spPr>
              <a:xfrm flipV="1">
                <a:off x="2230439" y="1991974"/>
                <a:ext cx="26987" cy="52705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82" name="Straight Connector 1481"/>
              <p:cNvCxnSpPr>
                <a:stCxn id="1458" idx="0"/>
                <a:endCxn id="1456" idx="2"/>
              </p:cNvCxnSpPr>
              <p:nvPr/>
            </p:nvCxnSpPr>
            <p:spPr>
              <a:xfrm flipV="1">
                <a:off x="2230439" y="1987212"/>
                <a:ext cx="523875" cy="531812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83" name="Straight Connector 1482"/>
              <p:cNvCxnSpPr>
                <a:stCxn id="1459" idx="0"/>
                <a:endCxn id="1455" idx="2"/>
              </p:cNvCxnSpPr>
              <p:nvPr/>
            </p:nvCxnSpPr>
            <p:spPr>
              <a:xfrm flipH="1" flipV="1">
                <a:off x="2257425" y="1991974"/>
                <a:ext cx="427038" cy="525463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84" name="Straight Connector 1483"/>
              <p:cNvCxnSpPr>
                <a:stCxn id="1459" idx="0"/>
                <a:endCxn id="1456" idx="2"/>
              </p:cNvCxnSpPr>
              <p:nvPr/>
            </p:nvCxnSpPr>
            <p:spPr>
              <a:xfrm flipV="1">
                <a:off x="2684463" y="1987212"/>
                <a:ext cx="69850" cy="5302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1485" name="Picture 158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9188" y="2509499"/>
                <a:ext cx="400050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6" name="Picture 159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988" y="2514262"/>
                <a:ext cx="400050" cy="65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87" name="Group 161"/>
              <p:cNvGrpSpPr>
                <a:grpSpLocks/>
              </p:cNvGrpSpPr>
              <p:nvPr/>
            </p:nvGrpSpPr>
            <p:grpSpPr bwMode="auto">
              <a:xfrm>
                <a:off x="5726114" y="1641137"/>
                <a:ext cx="2478087" cy="931862"/>
                <a:chOff x="3980503" y="2090050"/>
                <a:chExt cx="4559300" cy="2260600"/>
              </a:xfrm>
            </p:grpSpPr>
            <p:pic>
              <p:nvPicPr>
                <p:cNvPr id="1528" name="Picture 210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5003" y="2090050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9" name="Picture 211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403" y="2103166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0" name="Picture 212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3803" y="2103166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1" name="Picture 213" descr="Cortina8Front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8203" y="2090050"/>
                  <a:ext cx="586434" cy="81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2" name="Picture 214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8603" y="4192646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3" name="Picture 215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6803" y="4195448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4" name="Picture 216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5003" y="4192646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5" name="Picture 217" descr="ToR1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3203" y="4195448"/>
                  <a:ext cx="736600" cy="155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536" name="Straight Connector 1535"/>
                <p:cNvCxnSpPr>
                  <a:endCxn id="1528" idx="2"/>
                </p:cNvCxnSpPr>
                <p:nvPr/>
              </p:nvCxnSpPr>
              <p:spPr>
                <a:xfrm flipV="1">
                  <a:off x="3980503" y="2902633"/>
                  <a:ext cx="738950" cy="12862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37" name="Straight Connector 1536"/>
                <p:cNvCxnSpPr>
                  <a:endCxn id="1529" idx="2"/>
                </p:cNvCxnSpPr>
                <p:nvPr/>
              </p:nvCxnSpPr>
              <p:spPr>
                <a:xfrm flipV="1">
                  <a:off x="3980503" y="2914187"/>
                  <a:ext cx="1653148" cy="12747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38" name="Straight Connector 1537"/>
                <p:cNvCxnSpPr>
                  <a:endCxn id="1530" idx="2"/>
                </p:cNvCxnSpPr>
                <p:nvPr/>
              </p:nvCxnSpPr>
              <p:spPr>
                <a:xfrm flipV="1">
                  <a:off x="3980503" y="2914187"/>
                  <a:ext cx="2567344" cy="12747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39" name="Straight Connector 1538"/>
                <p:cNvCxnSpPr>
                  <a:endCxn id="1531" idx="2"/>
                </p:cNvCxnSpPr>
                <p:nvPr/>
              </p:nvCxnSpPr>
              <p:spPr>
                <a:xfrm flipV="1">
                  <a:off x="3980503" y="2902633"/>
                  <a:ext cx="3481542" cy="12862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0" name="Straight Connector 1539"/>
                <p:cNvCxnSpPr>
                  <a:endCxn id="1528" idx="2"/>
                </p:cNvCxnSpPr>
                <p:nvPr/>
              </p:nvCxnSpPr>
              <p:spPr>
                <a:xfrm flipH="1" flipV="1">
                  <a:off x="4719453" y="2902633"/>
                  <a:ext cx="99306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1" name="Straight Connector 1540"/>
                <p:cNvCxnSpPr>
                  <a:endCxn id="1529" idx="2"/>
                </p:cNvCxnSpPr>
                <p:nvPr/>
              </p:nvCxnSpPr>
              <p:spPr>
                <a:xfrm flipV="1">
                  <a:off x="4818759" y="2914187"/>
                  <a:ext cx="814892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2" name="Straight Connector 1541"/>
                <p:cNvCxnSpPr>
                  <a:endCxn id="1530" idx="2"/>
                </p:cNvCxnSpPr>
                <p:nvPr/>
              </p:nvCxnSpPr>
              <p:spPr>
                <a:xfrm flipV="1">
                  <a:off x="4818759" y="2914187"/>
                  <a:ext cx="1729088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3" name="Straight Connector 1542"/>
                <p:cNvCxnSpPr>
                  <a:endCxn id="1531" idx="2"/>
                </p:cNvCxnSpPr>
                <p:nvPr/>
              </p:nvCxnSpPr>
              <p:spPr>
                <a:xfrm flipV="1">
                  <a:off x="4818759" y="2902633"/>
                  <a:ext cx="2643286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4" name="Straight Connector 1543"/>
                <p:cNvCxnSpPr>
                  <a:stCxn id="1532" idx="0"/>
                  <a:endCxn id="1528" idx="2"/>
                </p:cNvCxnSpPr>
                <p:nvPr/>
              </p:nvCxnSpPr>
              <p:spPr>
                <a:xfrm flipH="1" flipV="1">
                  <a:off x="4719453" y="2902633"/>
                  <a:ext cx="937564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5" name="Straight Connector 1544"/>
                <p:cNvCxnSpPr>
                  <a:stCxn id="1532" idx="0"/>
                  <a:endCxn id="1529" idx="2"/>
                </p:cNvCxnSpPr>
                <p:nvPr/>
              </p:nvCxnSpPr>
              <p:spPr>
                <a:xfrm flipH="1" flipV="1">
                  <a:off x="5633651" y="2914187"/>
                  <a:ext cx="23366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6" name="Straight Connector 1545"/>
                <p:cNvCxnSpPr>
                  <a:stCxn id="1533" idx="0"/>
                  <a:endCxn id="1529" idx="2"/>
                </p:cNvCxnSpPr>
                <p:nvPr/>
              </p:nvCxnSpPr>
              <p:spPr>
                <a:xfrm flipH="1" flipV="1">
                  <a:off x="5633651" y="2914187"/>
                  <a:ext cx="861622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7" name="Straight Connector 1546"/>
                <p:cNvCxnSpPr>
                  <a:stCxn id="1534" idx="0"/>
                  <a:endCxn id="1529" idx="2"/>
                </p:cNvCxnSpPr>
                <p:nvPr/>
              </p:nvCxnSpPr>
              <p:spPr>
                <a:xfrm flipH="1" flipV="1">
                  <a:off x="5633651" y="2914187"/>
                  <a:ext cx="1699880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8" name="Straight Connector 1547"/>
                <p:cNvCxnSpPr>
                  <a:stCxn id="1535" idx="0"/>
                  <a:endCxn id="1529" idx="2"/>
                </p:cNvCxnSpPr>
                <p:nvPr/>
              </p:nvCxnSpPr>
              <p:spPr>
                <a:xfrm flipH="1" flipV="1">
                  <a:off x="5633651" y="2914187"/>
                  <a:ext cx="2538136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49" name="Straight Connector 1548"/>
                <p:cNvCxnSpPr>
                  <a:stCxn id="1533" idx="0"/>
                  <a:endCxn id="1528" idx="2"/>
                </p:cNvCxnSpPr>
                <p:nvPr/>
              </p:nvCxnSpPr>
              <p:spPr>
                <a:xfrm flipH="1" flipV="1">
                  <a:off x="4719453" y="2902633"/>
                  <a:ext cx="1775820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0" name="Straight Connector 1549"/>
                <p:cNvCxnSpPr>
                  <a:stCxn id="1532" idx="0"/>
                  <a:endCxn id="1530" idx="2"/>
                </p:cNvCxnSpPr>
                <p:nvPr/>
              </p:nvCxnSpPr>
              <p:spPr>
                <a:xfrm flipV="1">
                  <a:off x="5657017" y="2914187"/>
                  <a:ext cx="890830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1" name="Straight Connector 1550"/>
                <p:cNvCxnSpPr>
                  <a:stCxn id="1532" idx="0"/>
                  <a:endCxn id="1531" idx="2"/>
                </p:cNvCxnSpPr>
                <p:nvPr/>
              </p:nvCxnSpPr>
              <p:spPr>
                <a:xfrm flipV="1">
                  <a:off x="5657017" y="2902633"/>
                  <a:ext cx="1805028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2" name="Straight Connector 1551"/>
                <p:cNvCxnSpPr>
                  <a:stCxn id="1534" idx="0"/>
                  <a:endCxn id="1528" idx="2"/>
                </p:cNvCxnSpPr>
                <p:nvPr/>
              </p:nvCxnSpPr>
              <p:spPr>
                <a:xfrm flipH="1" flipV="1">
                  <a:off x="4719453" y="2902633"/>
                  <a:ext cx="2614078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3" name="Straight Connector 1552"/>
                <p:cNvCxnSpPr>
                  <a:stCxn id="1535" idx="0"/>
                  <a:endCxn id="1530" idx="2"/>
                </p:cNvCxnSpPr>
                <p:nvPr/>
              </p:nvCxnSpPr>
              <p:spPr>
                <a:xfrm flipH="1" flipV="1">
                  <a:off x="6547847" y="2914187"/>
                  <a:ext cx="1623941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4" name="Straight Connector 1553"/>
                <p:cNvCxnSpPr>
                  <a:stCxn id="1535" idx="0"/>
                  <a:endCxn id="1531" idx="2"/>
                </p:cNvCxnSpPr>
                <p:nvPr/>
              </p:nvCxnSpPr>
              <p:spPr>
                <a:xfrm flipH="1" flipV="1">
                  <a:off x="7462045" y="2902633"/>
                  <a:ext cx="709743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5" name="Straight Connector 1554"/>
                <p:cNvCxnSpPr>
                  <a:stCxn id="1535" idx="0"/>
                  <a:endCxn id="1528" idx="2"/>
                </p:cNvCxnSpPr>
                <p:nvPr/>
              </p:nvCxnSpPr>
              <p:spPr>
                <a:xfrm flipH="1" flipV="1">
                  <a:off x="4719453" y="2902633"/>
                  <a:ext cx="3452334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6" name="Straight Connector 1555"/>
                <p:cNvCxnSpPr>
                  <a:stCxn id="1533" idx="0"/>
                  <a:endCxn id="1530" idx="2"/>
                </p:cNvCxnSpPr>
                <p:nvPr/>
              </p:nvCxnSpPr>
              <p:spPr>
                <a:xfrm flipV="1">
                  <a:off x="6495273" y="2914187"/>
                  <a:ext cx="52574" cy="12824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7" name="Straight Connector 1556"/>
                <p:cNvCxnSpPr>
                  <a:stCxn id="1533" idx="0"/>
                  <a:endCxn id="1531" idx="2"/>
                </p:cNvCxnSpPr>
                <p:nvPr/>
              </p:nvCxnSpPr>
              <p:spPr>
                <a:xfrm flipV="1">
                  <a:off x="6495273" y="2902633"/>
                  <a:ext cx="966771" cy="12939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8" name="Straight Connector 1557"/>
                <p:cNvCxnSpPr>
                  <a:stCxn id="1534" idx="0"/>
                  <a:endCxn id="1530" idx="2"/>
                </p:cNvCxnSpPr>
                <p:nvPr/>
              </p:nvCxnSpPr>
              <p:spPr>
                <a:xfrm flipH="1" flipV="1">
                  <a:off x="6547847" y="2914187"/>
                  <a:ext cx="785684" cy="12785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59" name="Straight Connector 1558"/>
                <p:cNvCxnSpPr>
                  <a:stCxn id="1534" idx="0"/>
                  <a:endCxn id="1531" idx="2"/>
                </p:cNvCxnSpPr>
                <p:nvPr/>
              </p:nvCxnSpPr>
              <p:spPr>
                <a:xfrm flipV="1">
                  <a:off x="7333531" y="2902633"/>
                  <a:ext cx="128513" cy="12901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828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pic>
            <p:nvPicPr>
              <p:cNvPr id="1488" name="Picture 162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1700" y="2498387"/>
                <a:ext cx="400050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9" name="Picture 163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6089" y="2504736"/>
                <a:ext cx="400050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0" name="TextBox 1489"/>
              <p:cNvSpPr txBox="1"/>
              <p:nvPr/>
            </p:nvSpPr>
            <p:spPr>
              <a:xfrm>
                <a:off x="306514" y="1389858"/>
                <a:ext cx="1093787" cy="490436"/>
              </a:xfrm>
              <a:prstGeom prst="rect">
                <a:avLst/>
              </a:prstGeom>
              <a:noFill/>
            </p:spPr>
            <p:txBody>
              <a:bodyPr lIns="121846" tIns="60922" rIns="121846" bIns="60922">
                <a:spAutoFit/>
              </a:bodyPr>
              <a:lstStyle/>
              <a:p>
                <a:pPr marL="0" marR="0" lvl="0" indent="0" algn="ctr" defTabSz="608962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rPr>
                  <a:t>Site 1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Arial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1491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013" y="2636499"/>
                <a:ext cx="227012" cy="23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2" name="Picture 130" descr="File Server_Updated200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2646024"/>
                <a:ext cx="265112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3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351" y="2647611"/>
                <a:ext cx="227013" cy="23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4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2963" y="2626973"/>
                <a:ext cx="227012" cy="23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5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0301" y="2638086"/>
                <a:ext cx="227013" cy="23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6" name="Picture 130" descr="File Server_Updated200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889" y="2658724"/>
                <a:ext cx="266700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7" name="Picture 179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3338" y="958512"/>
                <a:ext cx="400050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8" name="Picture 180" descr="ToR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2939" y="958512"/>
                <a:ext cx="400050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99" name="Straight Connector 1498"/>
              <p:cNvCxnSpPr>
                <a:stCxn id="1497" idx="2"/>
                <a:endCxn id="1456" idx="0"/>
              </p:cNvCxnSpPr>
              <p:nvPr/>
            </p:nvCxnSpPr>
            <p:spPr>
              <a:xfrm flipH="1">
                <a:off x="2754313" y="1022011"/>
                <a:ext cx="1289050" cy="63023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0" name="Straight Connector 1499"/>
              <p:cNvCxnSpPr>
                <a:stCxn id="1498" idx="2"/>
                <a:endCxn id="1455" idx="0"/>
              </p:cNvCxnSpPr>
              <p:nvPr/>
            </p:nvCxnSpPr>
            <p:spPr>
              <a:xfrm flipH="1">
                <a:off x="2257425" y="1022012"/>
                <a:ext cx="2395538" cy="6350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1" name="Straight Connector 1500"/>
              <p:cNvCxnSpPr>
                <a:stCxn id="1497" idx="2"/>
                <a:endCxn id="1455" idx="0"/>
              </p:cNvCxnSpPr>
              <p:nvPr/>
            </p:nvCxnSpPr>
            <p:spPr>
              <a:xfrm flipH="1">
                <a:off x="2257425" y="1022012"/>
                <a:ext cx="1785938" cy="6350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2" name="Straight Connector 1501"/>
              <p:cNvCxnSpPr>
                <a:stCxn id="1498" idx="2"/>
                <a:endCxn id="1456" idx="0"/>
              </p:cNvCxnSpPr>
              <p:nvPr/>
            </p:nvCxnSpPr>
            <p:spPr>
              <a:xfrm flipH="1">
                <a:off x="2754313" y="1022011"/>
                <a:ext cx="1898650" cy="63023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3" name="Straight Connector 1502"/>
              <p:cNvCxnSpPr>
                <a:stCxn id="1497" idx="2"/>
                <a:endCxn id="1530" idx="0"/>
              </p:cNvCxnSpPr>
              <p:nvPr/>
            </p:nvCxnSpPr>
            <p:spPr>
              <a:xfrm>
                <a:off x="4043364" y="1022012"/>
                <a:ext cx="3078162" cy="62388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4" name="Straight Connector 1503"/>
              <p:cNvCxnSpPr>
                <a:stCxn id="1497" idx="2"/>
                <a:endCxn id="1531" idx="0"/>
              </p:cNvCxnSpPr>
              <p:nvPr/>
            </p:nvCxnSpPr>
            <p:spPr>
              <a:xfrm>
                <a:off x="4043363" y="1022011"/>
                <a:ext cx="3575050" cy="6191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5" name="Straight Connector 1504"/>
              <p:cNvCxnSpPr>
                <a:stCxn id="1498" idx="2"/>
                <a:endCxn id="1528" idx="0"/>
              </p:cNvCxnSpPr>
              <p:nvPr/>
            </p:nvCxnSpPr>
            <p:spPr>
              <a:xfrm>
                <a:off x="4652964" y="1022011"/>
                <a:ext cx="1474787" cy="6191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6" name="Straight Connector 1505"/>
              <p:cNvCxnSpPr>
                <a:stCxn id="1498" idx="2"/>
                <a:endCxn id="1529" idx="0"/>
              </p:cNvCxnSpPr>
              <p:nvPr/>
            </p:nvCxnSpPr>
            <p:spPr>
              <a:xfrm>
                <a:off x="4652964" y="1022012"/>
                <a:ext cx="1971675" cy="62388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7" name="Straight Connector 1506"/>
              <p:cNvCxnSpPr>
                <a:stCxn id="1497" idx="2"/>
                <a:endCxn id="1454" idx="0"/>
              </p:cNvCxnSpPr>
              <p:nvPr/>
            </p:nvCxnSpPr>
            <p:spPr>
              <a:xfrm flipH="1">
                <a:off x="1760538" y="1022012"/>
                <a:ext cx="2282825" cy="6350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8" name="Straight Connector 1507"/>
              <p:cNvCxnSpPr>
                <a:stCxn id="1498" idx="2"/>
                <a:endCxn id="1454" idx="0"/>
              </p:cNvCxnSpPr>
              <p:nvPr/>
            </p:nvCxnSpPr>
            <p:spPr>
              <a:xfrm flipH="1">
                <a:off x="1760539" y="1022012"/>
                <a:ext cx="2892425" cy="635000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9" name="Straight Connector 1508"/>
              <p:cNvCxnSpPr>
                <a:stCxn id="1497" idx="2"/>
                <a:endCxn id="1453" idx="0"/>
              </p:cNvCxnSpPr>
              <p:nvPr/>
            </p:nvCxnSpPr>
            <p:spPr>
              <a:xfrm flipH="1">
                <a:off x="1263651" y="1022011"/>
                <a:ext cx="2779713" cy="63023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0" name="Straight Connector 1509"/>
              <p:cNvCxnSpPr>
                <a:stCxn id="1498" idx="2"/>
                <a:endCxn id="1453" idx="0"/>
              </p:cNvCxnSpPr>
              <p:nvPr/>
            </p:nvCxnSpPr>
            <p:spPr>
              <a:xfrm flipH="1">
                <a:off x="1263651" y="1022011"/>
                <a:ext cx="3389313" cy="63023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1" name="Straight Connector 1510"/>
              <p:cNvCxnSpPr>
                <a:stCxn id="1498" idx="2"/>
                <a:endCxn id="1531" idx="0"/>
              </p:cNvCxnSpPr>
              <p:nvPr/>
            </p:nvCxnSpPr>
            <p:spPr>
              <a:xfrm>
                <a:off x="4652963" y="1022011"/>
                <a:ext cx="2965450" cy="6191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2" name="Straight Connector 1511"/>
              <p:cNvCxnSpPr>
                <a:stCxn id="1497" idx="2"/>
                <a:endCxn id="1528" idx="0"/>
              </p:cNvCxnSpPr>
              <p:nvPr/>
            </p:nvCxnSpPr>
            <p:spPr>
              <a:xfrm>
                <a:off x="4043364" y="1022011"/>
                <a:ext cx="2084387" cy="619125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3" name="Straight Connector 1512"/>
              <p:cNvCxnSpPr>
                <a:stCxn id="1498" idx="2"/>
                <a:endCxn id="1530" idx="0"/>
              </p:cNvCxnSpPr>
              <p:nvPr/>
            </p:nvCxnSpPr>
            <p:spPr>
              <a:xfrm>
                <a:off x="4652963" y="1022012"/>
                <a:ext cx="2468562" cy="62388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4" name="Straight Connector 1513"/>
              <p:cNvCxnSpPr>
                <a:stCxn id="1497" idx="2"/>
                <a:endCxn id="1529" idx="0"/>
              </p:cNvCxnSpPr>
              <p:nvPr/>
            </p:nvCxnSpPr>
            <p:spPr>
              <a:xfrm>
                <a:off x="4043363" y="1022012"/>
                <a:ext cx="2581275" cy="623887"/>
              </a:xfrm>
              <a:prstGeom prst="line">
                <a:avLst/>
              </a:prstGeom>
              <a:noFill/>
              <a:ln w="9525" cap="flat" cmpd="sng" algn="ctr">
                <a:solidFill>
                  <a:srgbClr val="33828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515" name="TextBox 1514"/>
              <p:cNvSpPr txBox="1"/>
              <p:nvPr/>
            </p:nvSpPr>
            <p:spPr>
              <a:xfrm>
                <a:off x="7532506" y="1445572"/>
                <a:ext cx="1100138" cy="525437"/>
              </a:xfrm>
              <a:prstGeom prst="rect">
                <a:avLst/>
              </a:prstGeom>
              <a:noFill/>
            </p:spPr>
            <p:txBody>
              <a:bodyPr lIns="121826" tIns="60913" rIns="121826" bIns="60913">
                <a:spAutoFit/>
              </a:bodyPr>
              <a:lstStyle/>
              <a:p>
                <a:pPr marL="0" marR="0" lvl="0" indent="0" algn="ctr" defTabSz="608962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rPr>
                  <a:t>Site </a:t>
                </a: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14794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MS PGothic" charset="0"/>
                  </a:rPr>
                  <a:t>2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Arial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16" name="TextBox 2"/>
              <p:cNvSpPr txBox="1">
                <a:spLocks noChangeArrowheads="1"/>
              </p:cNvSpPr>
              <p:nvPr/>
            </p:nvSpPr>
            <p:spPr bwMode="auto">
              <a:xfrm>
                <a:off x="4041775" y="1823697"/>
                <a:ext cx="411596" cy="1191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718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17" name="Cloud 1516"/>
              <p:cNvSpPr/>
              <p:nvPr/>
            </p:nvSpPr>
            <p:spPr>
              <a:xfrm>
                <a:off x="3599762" y="705335"/>
                <a:ext cx="1438275" cy="725487"/>
              </a:xfrm>
              <a:prstGeom prst="cloud">
                <a:avLst/>
              </a:prstGeom>
              <a:solidFill>
                <a:srgbClr val="000000">
                  <a:lumMod val="20000"/>
                  <a:lumOff val="80000"/>
                </a:srgbClr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121814" tIns="60907" rIns="121814" bIns="60907" anchor="ctr"/>
              <a:lstStyle/>
              <a:p>
                <a:pPr marL="0" marR="0" lvl="0" indent="0" algn="ctr" defTabSz="608987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183B7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1518" name="Group 1517"/>
              <p:cNvGrpSpPr/>
              <p:nvPr/>
            </p:nvGrpSpPr>
            <p:grpSpPr>
              <a:xfrm>
                <a:off x="2397373" y="2905424"/>
                <a:ext cx="824200" cy="338706"/>
                <a:chOff x="-196768" y="7031906"/>
                <a:chExt cx="896169" cy="338706"/>
              </a:xfrm>
            </p:grpSpPr>
            <p:sp>
              <p:nvSpPr>
                <p:cNvPr id="1526" name="Rounded Rectangle 1525"/>
                <p:cNvSpPr/>
                <p:nvPr/>
              </p:nvSpPr>
              <p:spPr>
                <a:xfrm>
                  <a:off x="-181661" y="7031906"/>
                  <a:ext cx="881062" cy="338706"/>
                </a:xfrm>
                <a:prstGeom prst="roundRect">
                  <a:avLst/>
                </a:prstGeom>
                <a:solidFill>
                  <a:srgbClr val="3CBBB9">
                    <a:lumMod val="40000"/>
                    <a:lumOff val="60000"/>
                    <a:alpha val="32000"/>
                  </a:srgbClr>
                </a:solidFill>
                <a:ln w="12700" cap="flat" cmpd="sng" algn="ctr">
                  <a:solidFill>
                    <a:srgbClr val="33828D"/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91436" tIns="45718" rIns="91436" bIns="45718" rtlCol="0" anchor="ctr"/>
                <a:lstStyle/>
                <a:p>
                  <a:pPr marL="0" marR="0" lvl="0" indent="0" algn="ctr" defTabSz="91436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Light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1527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6768" y="7055312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519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104" y="2928830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20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6007" y="2936753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21" name="Group 1520"/>
              <p:cNvGrpSpPr/>
              <p:nvPr/>
            </p:nvGrpSpPr>
            <p:grpSpPr>
              <a:xfrm>
                <a:off x="5601741" y="2880602"/>
                <a:ext cx="824200" cy="338706"/>
                <a:chOff x="-196768" y="7031906"/>
                <a:chExt cx="896169" cy="338706"/>
              </a:xfrm>
            </p:grpSpPr>
            <p:sp>
              <p:nvSpPr>
                <p:cNvPr id="1524" name="Rounded Rectangle 1523"/>
                <p:cNvSpPr/>
                <p:nvPr/>
              </p:nvSpPr>
              <p:spPr>
                <a:xfrm>
                  <a:off x="-181661" y="7031906"/>
                  <a:ext cx="881062" cy="338706"/>
                </a:xfrm>
                <a:prstGeom prst="roundRect">
                  <a:avLst/>
                </a:prstGeom>
                <a:solidFill>
                  <a:srgbClr val="3CBBB9">
                    <a:lumMod val="40000"/>
                    <a:lumOff val="60000"/>
                    <a:alpha val="32000"/>
                  </a:srgbClr>
                </a:solidFill>
                <a:ln w="12700" cap="flat" cmpd="sng" algn="ctr">
                  <a:solidFill>
                    <a:srgbClr val="33828D"/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91436" tIns="45718" rIns="91436" bIns="45718" rtlCol="0" anchor="ctr"/>
                <a:lstStyle/>
                <a:p>
                  <a:pPr marL="0" marR="0" lvl="0" indent="0" algn="ctr" defTabSz="91436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Light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1525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6768" y="7055312"/>
                  <a:ext cx="383360" cy="2757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522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9472" y="2904008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23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375" y="2911931"/>
                <a:ext cx="383360" cy="275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44" name="TextBox 1243"/>
            <p:cNvSpPr txBox="1"/>
            <p:nvPr/>
          </p:nvSpPr>
          <p:spPr>
            <a:xfrm>
              <a:off x="3162140" y="3995228"/>
              <a:ext cx="1885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Multi-Fabric Design to Multi-Site</a:t>
              </a:r>
            </a:p>
          </p:txBody>
        </p:sp>
        <p:sp>
          <p:nvSpPr>
            <p:cNvPr id="1245" name="Right Arrow 1244"/>
            <p:cNvSpPr/>
            <p:nvPr/>
          </p:nvSpPr>
          <p:spPr>
            <a:xfrm>
              <a:off x="3821892" y="4463265"/>
              <a:ext cx="455625" cy="239410"/>
            </a:xfrm>
            <a:prstGeom prst="rightArrow">
              <a:avLst/>
            </a:prstGeom>
            <a:solidFill>
              <a:srgbClr val="36A4D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6" name="Left-Right Arrow 1245"/>
            <p:cNvSpPr/>
            <p:nvPr/>
          </p:nvSpPr>
          <p:spPr bwMode="auto">
            <a:xfrm>
              <a:off x="6540961" y="4199438"/>
              <a:ext cx="960400" cy="190834"/>
            </a:xfrm>
            <a:prstGeom prst="leftRightArrow">
              <a:avLst/>
            </a:prstGeom>
            <a:solidFill>
              <a:srgbClr val="33828D"/>
            </a:solidFill>
            <a:ln w="9525" cap="flat" cmpd="sng" algn="ctr">
              <a:solidFill>
                <a:srgbClr val="3CBBB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25" tIns="45712" rIns="91425" bIns="45712" anchor="ctr"/>
            <a:lstStyle/>
            <a:p>
              <a:pPr marL="0" marR="0" lvl="0" indent="0" algn="ctr" defTabSz="9141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1247" name="TextBox 1246"/>
            <p:cNvSpPr txBox="1"/>
            <p:nvPr/>
          </p:nvSpPr>
          <p:spPr>
            <a:xfrm>
              <a:off x="3293562" y="4891654"/>
              <a:ext cx="1502115" cy="24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Scoped for the future</a:t>
              </a:r>
            </a:p>
          </p:txBody>
        </p:sp>
        <p:cxnSp>
          <p:nvCxnSpPr>
            <p:cNvPr id="1249" name="Straight Arrow Connector 1248"/>
            <p:cNvCxnSpPr/>
            <p:nvPr/>
          </p:nvCxnSpPr>
          <p:spPr>
            <a:xfrm>
              <a:off x="6541240" y="4898699"/>
              <a:ext cx="242496" cy="115209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50" name="Straight Arrow Connector 1249"/>
            <p:cNvCxnSpPr/>
            <p:nvPr/>
          </p:nvCxnSpPr>
          <p:spPr>
            <a:xfrm flipH="1">
              <a:off x="7254365" y="4903556"/>
              <a:ext cx="258117" cy="123720"/>
            </a:xfrm>
            <a:prstGeom prst="straightConnector1">
              <a:avLst/>
            </a:prstGeom>
            <a:noFill/>
            <a:ln w="9525" cap="flat" cmpd="sng" algn="ctr">
              <a:solidFill>
                <a:srgbClr val="676767"/>
              </a:solidFill>
              <a:prstDash val="solid"/>
              <a:headEnd type="triangle"/>
              <a:tailEnd type="triangle"/>
            </a:ln>
            <a:effectLst/>
          </p:spPr>
        </p:cxnSp>
        <p:grpSp>
          <p:nvGrpSpPr>
            <p:cNvPr id="1251" name="Group 1250"/>
            <p:cNvGrpSpPr/>
            <p:nvPr/>
          </p:nvGrpSpPr>
          <p:grpSpPr>
            <a:xfrm>
              <a:off x="128759" y="3886385"/>
              <a:ext cx="3110229" cy="1116642"/>
              <a:chOff x="4751389" y="1710206"/>
              <a:chExt cx="4153139" cy="1334226"/>
            </a:xfrm>
          </p:grpSpPr>
          <p:sp>
            <p:nvSpPr>
              <p:cNvPr id="1254" name="Rounded Rectangle 129"/>
              <p:cNvSpPr>
                <a:spLocks noChangeArrowheads="1"/>
              </p:cNvSpPr>
              <p:nvPr/>
            </p:nvSpPr>
            <p:spPr bwMode="auto">
              <a:xfrm>
                <a:off x="4783495" y="1744976"/>
                <a:ext cx="1744306" cy="1026800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6" tIns="45718" rIns="91436" bIns="45718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 charset="0"/>
                </a:endParaRPr>
              </a:p>
            </p:txBody>
          </p:sp>
          <p:pic>
            <p:nvPicPr>
              <p:cNvPr id="1255" name="Picture 243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974814" y="2560810"/>
                <a:ext cx="236513" cy="41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6" name="Picture 24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94719" y="2560810"/>
                <a:ext cx="195806" cy="3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7" name="Freeform 1256"/>
              <p:cNvSpPr>
                <a:spLocks/>
              </p:cNvSpPr>
              <p:nvPr/>
            </p:nvSpPr>
            <p:spPr bwMode="auto">
              <a:xfrm>
                <a:off x="4978401" y="2295526"/>
                <a:ext cx="174625" cy="266700"/>
              </a:xfrm>
              <a:custGeom>
                <a:avLst/>
                <a:gdLst>
                  <a:gd name="T0" fmla="*/ 0 w 338"/>
                  <a:gd name="T1" fmla="*/ 508 h 508"/>
                  <a:gd name="T2" fmla="*/ 338 w 338"/>
                  <a:gd name="T3" fmla="*/ 0 h 508"/>
                  <a:gd name="T4" fmla="*/ 0 w 338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8" h="508">
                    <a:moveTo>
                      <a:pt x="0" y="508"/>
                    </a:moveTo>
                    <a:lnTo>
                      <a:pt x="338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58" name="Freeform 1257"/>
              <p:cNvSpPr>
                <a:spLocks/>
              </p:cNvSpPr>
              <p:nvPr/>
            </p:nvSpPr>
            <p:spPr bwMode="auto">
              <a:xfrm>
                <a:off x="4978401" y="2295526"/>
                <a:ext cx="174625" cy="266700"/>
              </a:xfrm>
              <a:custGeom>
                <a:avLst/>
                <a:gdLst>
                  <a:gd name="T0" fmla="*/ 0 w 338"/>
                  <a:gd name="T1" fmla="*/ 508 h 508"/>
                  <a:gd name="T2" fmla="*/ 338 w 338"/>
                  <a:gd name="T3" fmla="*/ 0 h 508"/>
                  <a:gd name="T4" fmla="*/ 0 w 338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8" h="508">
                    <a:moveTo>
                      <a:pt x="0" y="508"/>
                    </a:moveTo>
                    <a:lnTo>
                      <a:pt x="338" y="0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59" name="Freeform 1258"/>
              <p:cNvSpPr>
                <a:spLocks/>
              </p:cNvSpPr>
              <p:nvPr/>
            </p:nvSpPr>
            <p:spPr bwMode="auto">
              <a:xfrm>
                <a:off x="4978401" y="2293939"/>
                <a:ext cx="176213" cy="268286"/>
              </a:xfrm>
              <a:custGeom>
                <a:avLst/>
                <a:gdLst>
                  <a:gd name="T0" fmla="*/ 7 w 344"/>
                  <a:gd name="T1" fmla="*/ 512 h 512"/>
                  <a:gd name="T2" fmla="*/ 344 w 344"/>
                  <a:gd name="T3" fmla="*/ 4 h 512"/>
                  <a:gd name="T4" fmla="*/ 337 w 344"/>
                  <a:gd name="T5" fmla="*/ 0 h 512"/>
                  <a:gd name="T6" fmla="*/ 0 w 344"/>
                  <a:gd name="T7" fmla="*/ 507 h 512"/>
                  <a:gd name="T8" fmla="*/ 7 w 344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512">
                    <a:moveTo>
                      <a:pt x="7" y="512"/>
                    </a:moveTo>
                    <a:lnTo>
                      <a:pt x="344" y="4"/>
                    </a:lnTo>
                    <a:lnTo>
                      <a:pt x="337" y="0"/>
                    </a:lnTo>
                    <a:lnTo>
                      <a:pt x="0" y="507"/>
                    </a:lnTo>
                    <a:lnTo>
                      <a:pt x="7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0" name="Freeform 1259"/>
              <p:cNvSpPr>
                <a:spLocks/>
              </p:cNvSpPr>
              <p:nvPr/>
            </p:nvSpPr>
            <p:spPr bwMode="auto">
              <a:xfrm>
                <a:off x="4978401" y="2293939"/>
                <a:ext cx="434975" cy="268286"/>
              </a:xfrm>
              <a:custGeom>
                <a:avLst/>
                <a:gdLst>
                  <a:gd name="T0" fmla="*/ 0 w 843"/>
                  <a:gd name="T1" fmla="*/ 510 h 510"/>
                  <a:gd name="T2" fmla="*/ 843 w 843"/>
                  <a:gd name="T3" fmla="*/ 0 h 510"/>
                  <a:gd name="T4" fmla="*/ 0 w 843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3" h="510">
                    <a:moveTo>
                      <a:pt x="0" y="510"/>
                    </a:moveTo>
                    <a:lnTo>
                      <a:pt x="843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1" name="Freeform 1260"/>
              <p:cNvSpPr>
                <a:spLocks/>
              </p:cNvSpPr>
              <p:nvPr/>
            </p:nvSpPr>
            <p:spPr bwMode="auto">
              <a:xfrm>
                <a:off x="4978401" y="2293939"/>
                <a:ext cx="434975" cy="268286"/>
              </a:xfrm>
              <a:custGeom>
                <a:avLst/>
                <a:gdLst>
                  <a:gd name="T0" fmla="*/ 0 w 843"/>
                  <a:gd name="T1" fmla="*/ 510 h 510"/>
                  <a:gd name="T2" fmla="*/ 843 w 843"/>
                  <a:gd name="T3" fmla="*/ 0 h 510"/>
                  <a:gd name="T4" fmla="*/ 0 w 843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3" h="510">
                    <a:moveTo>
                      <a:pt x="0" y="510"/>
                    </a:moveTo>
                    <a:lnTo>
                      <a:pt x="843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2" name="Freeform 1261"/>
              <p:cNvSpPr>
                <a:spLocks/>
              </p:cNvSpPr>
              <p:nvPr/>
            </p:nvSpPr>
            <p:spPr bwMode="auto">
              <a:xfrm>
                <a:off x="4978401" y="2290764"/>
                <a:ext cx="434975" cy="273049"/>
              </a:xfrm>
              <a:custGeom>
                <a:avLst/>
                <a:gdLst>
                  <a:gd name="T0" fmla="*/ 4 w 845"/>
                  <a:gd name="T1" fmla="*/ 519 h 519"/>
                  <a:gd name="T2" fmla="*/ 845 w 845"/>
                  <a:gd name="T3" fmla="*/ 7 h 519"/>
                  <a:gd name="T4" fmla="*/ 843 w 845"/>
                  <a:gd name="T5" fmla="*/ 0 h 519"/>
                  <a:gd name="T6" fmla="*/ 0 w 845"/>
                  <a:gd name="T7" fmla="*/ 512 h 519"/>
                  <a:gd name="T8" fmla="*/ 4 w 845"/>
                  <a:gd name="T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5" h="519">
                    <a:moveTo>
                      <a:pt x="4" y="519"/>
                    </a:moveTo>
                    <a:lnTo>
                      <a:pt x="845" y="7"/>
                    </a:lnTo>
                    <a:lnTo>
                      <a:pt x="843" y="0"/>
                    </a:lnTo>
                    <a:lnTo>
                      <a:pt x="0" y="512"/>
                    </a:lnTo>
                    <a:lnTo>
                      <a:pt x="4" y="519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3" name="Freeform 1262"/>
              <p:cNvSpPr>
                <a:spLocks/>
              </p:cNvSpPr>
              <p:nvPr/>
            </p:nvSpPr>
            <p:spPr bwMode="auto">
              <a:xfrm>
                <a:off x="4978401" y="2293939"/>
                <a:ext cx="695325" cy="268286"/>
              </a:xfrm>
              <a:custGeom>
                <a:avLst/>
                <a:gdLst>
                  <a:gd name="T0" fmla="*/ 0 w 1347"/>
                  <a:gd name="T1" fmla="*/ 510 h 510"/>
                  <a:gd name="T2" fmla="*/ 1347 w 1347"/>
                  <a:gd name="T3" fmla="*/ 0 h 510"/>
                  <a:gd name="T4" fmla="*/ 0 w 1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7" h="510">
                    <a:moveTo>
                      <a:pt x="0" y="510"/>
                    </a:moveTo>
                    <a:lnTo>
                      <a:pt x="1347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4" name="Freeform 1263"/>
              <p:cNvSpPr>
                <a:spLocks/>
              </p:cNvSpPr>
              <p:nvPr/>
            </p:nvSpPr>
            <p:spPr bwMode="auto">
              <a:xfrm>
                <a:off x="4978401" y="2293939"/>
                <a:ext cx="695325" cy="268286"/>
              </a:xfrm>
              <a:custGeom>
                <a:avLst/>
                <a:gdLst>
                  <a:gd name="T0" fmla="*/ 0 w 1347"/>
                  <a:gd name="T1" fmla="*/ 510 h 510"/>
                  <a:gd name="T2" fmla="*/ 1347 w 1347"/>
                  <a:gd name="T3" fmla="*/ 0 h 510"/>
                  <a:gd name="T4" fmla="*/ 0 w 1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7" h="510">
                    <a:moveTo>
                      <a:pt x="0" y="510"/>
                    </a:moveTo>
                    <a:lnTo>
                      <a:pt x="1347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5" name="Freeform 1264"/>
              <p:cNvSpPr>
                <a:spLocks/>
              </p:cNvSpPr>
              <p:nvPr/>
            </p:nvSpPr>
            <p:spPr bwMode="auto">
              <a:xfrm>
                <a:off x="4978401" y="2290764"/>
                <a:ext cx="695325" cy="273049"/>
              </a:xfrm>
              <a:custGeom>
                <a:avLst/>
                <a:gdLst>
                  <a:gd name="T0" fmla="*/ 2 w 1347"/>
                  <a:gd name="T1" fmla="*/ 519 h 519"/>
                  <a:gd name="T2" fmla="*/ 1347 w 1347"/>
                  <a:gd name="T3" fmla="*/ 9 h 519"/>
                  <a:gd name="T4" fmla="*/ 1344 w 1347"/>
                  <a:gd name="T5" fmla="*/ 0 h 519"/>
                  <a:gd name="T6" fmla="*/ 0 w 1347"/>
                  <a:gd name="T7" fmla="*/ 510 h 519"/>
                  <a:gd name="T8" fmla="*/ 2 w 1347"/>
                  <a:gd name="T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7" h="519">
                    <a:moveTo>
                      <a:pt x="2" y="519"/>
                    </a:moveTo>
                    <a:lnTo>
                      <a:pt x="1347" y="9"/>
                    </a:lnTo>
                    <a:lnTo>
                      <a:pt x="1344" y="0"/>
                    </a:lnTo>
                    <a:lnTo>
                      <a:pt x="0" y="510"/>
                    </a:lnTo>
                    <a:lnTo>
                      <a:pt x="2" y="519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6" name="Freeform 1265"/>
              <p:cNvSpPr>
                <a:spLocks/>
              </p:cNvSpPr>
              <p:nvPr/>
            </p:nvSpPr>
            <p:spPr bwMode="auto">
              <a:xfrm>
                <a:off x="4978401" y="2290764"/>
                <a:ext cx="958850" cy="271461"/>
              </a:xfrm>
              <a:custGeom>
                <a:avLst/>
                <a:gdLst>
                  <a:gd name="T0" fmla="*/ 0 w 1859"/>
                  <a:gd name="T1" fmla="*/ 515 h 515"/>
                  <a:gd name="T2" fmla="*/ 1859 w 1859"/>
                  <a:gd name="T3" fmla="*/ 0 h 515"/>
                  <a:gd name="T4" fmla="*/ 0 w 1859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9" h="515">
                    <a:moveTo>
                      <a:pt x="0" y="515"/>
                    </a:moveTo>
                    <a:lnTo>
                      <a:pt x="1859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7" name="Freeform 1266"/>
              <p:cNvSpPr>
                <a:spLocks/>
              </p:cNvSpPr>
              <p:nvPr/>
            </p:nvSpPr>
            <p:spPr bwMode="auto">
              <a:xfrm>
                <a:off x="4978401" y="2290764"/>
                <a:ext cx="958850" cy="271461"/>
              </a:xfrm>
              <a:custGeom>
                <a:avLst/>
                <a:gdLst>
                  <a:gd name="T0" fmla="*/ 0 w 1859"/>
                  <a:gd name="T1" fmla="*/ 515 h 515"/>
                  <a:gd name="T2" fmla="*/ 1859 w 1859"/>
                  <a:gd name="T3" fmla="*/ 0 h 515"/>
                  <a:gd name="T4" fmla="*/ 0 w 1859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9" h="515">
                    <a:moveTo>
                      <a:pt x="0" y="515"/>
                    </a:moveTo>
                    <a:lnTo>
                      <a:pt x="1859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8" name="Freeform 1267"/>
              <p:cNvSpPr>
                <a:spLocks/>
              </p:cNvSpPr>
              <p:nvPr/>
            </p:nvSpPr>
            <p:spPr bwMode="auto">
              <a:xfrm>
                <a:off x="4978401" y="2289176"/>
                <a:ext cx="958850" cy="274638"/>
              </a:xfrm>
              <a:custGeom>
                <a:avLst/>
                <a:gdLst>
                  <a:gd name="T0" fmla="*/ 2 w 1859"/>
                  <a:gd name="T1" fmla="*/ 524 h 524"/>
                  <a:gd name="T2" fmla="*/ 1859 w 1859"/>
                  <a:gd name="T3" fmla="*/ 7 h 524"/>
                  <a:gd name="T4" fmla="*/ 1857 w 1859"/>
                  <a:gd name="T5" fmla="*/ 0 h 524"/>
                  <a:gd name="T6" fmla="*/ 0 w 1859"/>
                  <a:gd name="T7" fmla="*/ 515 h 524"/>
                  <a:gd name="T8" fmla="*/ 2 w 1859"/>
                  <a:gd name="T9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9" h="524">
                    <a:moveTo>
                      <a:pt x="2" y="524"/>
                    </a:moveTo>
                    <a:lnTo>
                      <a:pt x="1859" y="7"/>
                    </a:lnTo>
                    <a:lnTo>
                      <a:pt x="1857" y="0"/>
                    </a:lnTo>
                    <a:lnTo>
                      <a:pt x="0" y="515"/>
                    </a:lnTo>
                    <a:lnTo>
                      <a:pt x="2" y="524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69" name="Freeform 1268"/>
              <p:cNvSpPr>
                <a:spLocks/>
              </p:cNvSpPr>
              <p:nvPr/>
            </p:nvSpPr>
            <p:spPr bwMode="auto">
              <a:xfrm>
                <a:off x="5153026" y="2295526"/>
                <a:ext cx="39688" cy="265112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0" name="Freeform 1269"/>
              <p:cNvSpPr>
                <a:spLocks/>
              </p:cNvSpPr>
              <p:nvPr/>
            </p:nvSpPr>
            <p:spPr bwMode="auto">
              <a:xfrm>
                <a:off x="5153026" y="2295526"/>
                <a:ext cx="39688" cy="265112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1" name="Freeform 1270"/>
              <p:cNvSpPr>
                <a:spLocks/>
              </p:cNvSpPr>
              <p:nvPr/>
            </p:nvSpPr>
            <p:spPr bwMode="auto">
              <a:xfrm>
                <a:off x="5151439" y="2295526"/>
                <a:ext cx="42862" cy="266700"/>
              </a:xfrm>
              <a:custGeom>
                <a:avLst/>
                <a:gdLst>
                  <a:gd name="T0" fmla="*/ 85 w 85"/>
                  <a:gd name="T1" fmla="*/ 505 h 508"/>
                  <a:gd name="T2" fmla="*/ 9 w 85"/>
                  <a:gd name="T3" fmla="*/ 0 h 508"/>
                  <a:gd name="T4" fmla="*/ 0 w 85"/>
                  <a:gd name="T5" fmla="*/ 2 h 508"/>
                  <a:gd name="T6" fmla="*/ 78 w 85"/>
                  <a:gd name="T7" fmla="*/ 508 h 508"/>
                  <a:gd name="T8" fmla="*/ 85 w 85"/>
                  <a:gd name="T9" fmla="*/ 50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508">
                    <a:moveTo>
                      <a:pt x="85" y="505"/>
                    </a:moveTo>
                    <a:lnTo>
                      <a:pt x="9" y="0"/>
                    </a:lnTo>
                    <a:lnTo>
                      <a:pt x="0" y="2"/>
                    </a:lnTo>
                    <a:lnTo>
                      <a:pt x="78" y="508"/>
                    </a:lnTo>
                    <a:lnTo>
                      <a:pt x="85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2" name="Freeform 1271"/>
              <p:cNvSpPr>
                <a:spLocks/>
              </p:cNvSpPr>
              <p:nvPr/>
            </p:nvSpPr>
            <p:spPr bwMode="auto">
              <a:xfrm>
                <a:off x="5192714" y="2293939"/>
                <a:ext cx="220662" cy="266700"/>
              </a:xfrm>
              <a:custGeom>
                <a:avLst/>
                <a:gdLst>
                  <a:gd name="T0" fmla="*/ 0 w 430"/>
                  <a:gd name="T1" fmla="*/ 507 h 507"/>
                  <a:gd name="T2" fmla="*/ 430 w 430"/>
                  <a:gd name="T3" fmla="*/ 0 h 507"/>
                  <a:gd name="T4" fmla="*/ 0 w 430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507">
                    <a:moveTo>
                      <a:pt x="0" y="507"/>
                    </a:moveTo>
                    <a:lnTo>
                      <a:pt x="430" y="0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3" name="Freeform 1272"/>
              <p:cNvSpPr>
                <a:spLocks/>
              </p:cNvSpPr>
              <p:nvPr/>
            </p:nvSpPr>
            <p:spPr bwMode="auto">
              <a:xfrm>
                <a:off x="5192714" y="2293939"/>
                <a:ext cx="220662" cy="266700"/>
              </a:xfrm>
              <a:custGeom>
                <a:avLst/>
                <a:gdLst>
                  <a:gd name="T0" fmla="*/ 0 w 430"/>
                  <a:gd name="T1" fmla="*/ 507 h 507"/>
                  <a:gd name="T2" fmla="*/ 430 w 430"/>
                  <a:gd name="T3" fmla="*/ 0 h 507"/>
                  <a:gd name="T4" fmla="*/ 0 w 430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507">
                    <a:moveTo>
                      <a:pt x="0" y="507"/>
                    </a:moveTo>
                    <a:lnTo>
                      <a:pt x="430" y="0"/>
                    </a:lnTo>
                    <a:lnTo>
                      <a:pt x="0" y="507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4" name="Freeform 1273"/>
              <p:cNvSpPr>
                <a:spLocks/>
              </p:cNvSpPr>
              <p:nvPr/>
            </p:nvSpPr>
            <p:spPr bwMode="auto">
              <a:xfrm>
                <a:off x="5191126" y="2292351"/>
                <a:ext cx="223838" cy="269875"/>
              </a:xfrm>
              <a:custGeom>
                <a:avLst/>
                <a:gdLst>
                  <a:gd name="T0" fmla="*/ 7 w 435"/>
                  <a:gd name="T1" fmla="*/ 513 h 513"/>
                  <a:gd name="T2" fmla="*/ 435 w 435"/>
                  <a:gd name="T3" fmla="*/ 5 h 513"/>
                  <a:gd name="T4" fmla="*/ 428 w 435"/>
                  <a:gd name="T5" fmla="*/ 0 h 513"/>
                  <a:gd name="T6" fmla="*/ 0 w 435"/>
                  <a:gd name="T7" fmla="*/ 508 h 513"/>
                  <a:gd name="T8" fmla="*/ 7 w 435"/>
                  <a:gd name="T9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513">
                    <a:moveTo>
                      <a:pt x="7" y="513"/>
                    </a:moveTo>
                    <a:lnTo>
                      <a:pt x="435" y="5"/>
                    </a:lnTo>
                    <a:lnTo>
                      <a:pt x="428" y="0"/>
                    </a:lnTo>
                    <a:lnTo>
                      <a:pt x="0" y="508"/>
                    </a:lnTo>
                    <a:lnTo>
                      <a:pt x="7" y="513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5" name="Freeform 1274"/>
              <p:cNvSpPr>
                <a:spLocks/>
              </p:cNvSpPr>
              <p:nvPr/>
            </p:nvSpPr>
            <p:spPr bwMode="auto">
              <a:xfrm>
                <a:off x="5192714" y="2293939"/>
                <a:ext cx="481012" cy="266700"/>
              </a:xfrm>
              <a:custGeom>
                <a:avLst/>
                <a:gdLst>
                  <a:gd name="T0" fmla="*/ 0 w 934"/>
                  <a:gd name="T1" fmla="*/ 507 h 507"/>
                  <a:gd name="T2" fmla="*/ 934 w 934"/>
                  <a:gd name="T3" fmla="*/ 0 h 507"/>
                  <a:gd name="T4" fmla="*/ 0 w 934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507">
                    <a:moveTo>
                      <a:pt x="0" y="507"/>
                    </a:moveTo>
                    <a:lnTo>
                      <a:pt x="934" y="0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6" name="Freeform 1275"/>
              <p:cNvSpPr>
                <a:spLocks/>
              </p:cNvSpPr>
              <p:nvPr/>
            </p:nvSpPr>
            <p:spPr bwMode="auto">
              <a:xfrm>
                <a:off x="5192714" y="2293939"/>
                <a:ext cx="481012" cy="266700"/>
              </a:xfrm>
              <a:custGeom>
                <a:avLst/>
                <a:gdLst>
                  <a:gd name="T0" fmla="*/ 0 w 934"/>
                  <a:gd name="T1" fmla="*/ 507 h 507"/>
                  <a:gd name="T2" fmla="*/ 934 w 934"/>
                  <a:gd name="T3" fmla="*/ 0 h 507"/>
                  <a:gd name="T4" fmla="*/ 0 w 934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507">
                    <a:moveTo>
                      <a:pt x="0" y="507"/>
                    </a:moveTo>
                    <a:lnTo>
                      <a:pt x="934" y="0"/>
                    </a:lnTo>
                    <a:lnTo>
                      <a:pt x="0" y="507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7" name="Freeform 1276"/>
              <p:cNvSpPr>
                <a:spLocks/>
              </p:cNvSpPr>
              <p:nvPr/>
            </p:nvSpPr>
            <p:spPr bwMode="auto">
              <a:xfrm>
                <a:off x="5191126" y="2290764"/>
                <a:ext cx="484188" cy="271461"/>
              </a:xfrm>
              <a:custGeom>
                <a:avLst/>
                <a:gdLst>
                  <a:gd name="T0" fmla="*/ 5 w 938"/>
                  <a:gd name="T1" fmla="*/ 517 h 517"/>
                  <a:gd name="T2" fmla="*/ 938 w 938"/>
                  <a:gd name="T3" fmla="*/ 7 h 517"/>
                  <a:gd name="T4" fmla="*/ 933 w 938"/>
                  <a:gd name="T5" fmla="*/ 0 h 517"/>
                  <a:gd name="T6" fmla="*/ 0 w 938"/>
                  <a:gd name="T7" fmla="*/ 510 h 517"/>
                  <a:gd name="T8" fmla="*/ 5 w 938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8" h="517">
                    <a:moveTo>
                      <a:pt x="5" y="517"/>
                    </a:moveTo>
                    <a:lnTo>
                      <a:pt x="938" y="7"/>
                    </a:lnTo>
                    <a:lnTo>
                      <a:pt x="933" y="0"/>
                    </a:lnTo>
                    <a:lnTo>
                      <a:pt x="0" y="510"/>
                    </a:lnTo>
                    <a:lnTo>
                      <a:pt x="5" y="51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8" name="Freeform 1277"/>
              <p:cNvSpPr>
                <a:spLocks/>
              </p:cNvSpPr>
              <p:nvPr/>
            </p:nvSpPr>
            <p:spPr bwMode="auto">
              <a:xfrm>
                <a:off x="5192714" y="2290764"/>
                <a:ext cx="744537" cy="269875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79" name="Freeform 1278"/>
              <p:cNvSpPr>
                <a:spLocks/>
              </p:cNvSpPr>
              <p:nvPr/>
            </p:nvSpPr>
            <p:spPr bwMode="auto">
              <a:xfrm>
                <a:off x="5192714" y="2290764"/>
                <a:ext cx="744537" cy="269875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0" name="Freeform 1279"/>
              <p:cNvSpPr>
                <a:spLocks/>
              </p:cNvSpPr>
              <p:nvPr/>
            </p:nvSpPr>
            <p:spPr bwMode="auto">
              <a:xfrm>
                <a:off x="5192714" y="2289176"/>
                <a:ext cx="744537" cy="273049"/>
              </a:xfrm>
              <a:custGeom>
                <a:avLst/>
                <a:gdLst>
                  <a:gd name="T0" fmla="*/ 3 w 1446"/>
                  <a:gd name="T1" fmla="*/ 522 h 522"/>
                  <a:gd name="T2" fmla="*/ 1446 w 1446"/>
                  <a:gd name="T3" fmla="*/ 7 h 522"/>
                  <a:gd name="T4" fmla="*/ 1444 w 1446"/>
                  <a:gd name="T5" fmla="*/ 0 h 522"/>
                  <a:gd name="T6" fmla="*/ 0 w 1446"/>
                  <a:gd name="T7" fmla="*/ 515 h 522"/>
                  <a:gd name="T8" fmla="*/ 3 w 1446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6" h="522">
                    <a:moveTo>
                      <a:pt x="3" y="522"/>
                    </a:moveTo>
                    <a:lnTo>
                      <a:pt x="1446" y="7"/>
                    </a:lnTo>
                    <a:lnTo>
                      <a:pt x="1444" y="0"/>
                    </a:lnTo>
                    <a:lnTo>
                      <a:pt x="0" y="515"/>
                    </a:lnTo>
                    <a:lnTo>
                      <a:pt x="3" y="52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1" name="Freeform 1280"/>
              <p:cNvSpPr>
                <a:spLocks/>
              </p:cNvSpPr>
              <p:nvPr/>
            </p:nvSpPr>
            <p:spPr bwMode="auto">
              <a:xfrm>
                <a:off x="5153026" y="2295526"/>
                <a:ext cx="260350" cy="266700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2" name="Freeform 1281"/>
              <p:cNvSpPr>
                <a:spLocks/>
              </p:cNvSpPr>
              <p:nvPr/>
            </p:nvSpPr>
            <p:spPr bwMode="auto">
              <a:xfrm>
                <a:off x="5153026" y="2295526"/>
                <a:ext cx="260350" cy="266700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3" name="Freeform 1282"/>
              <p:cNvSpPr>
                <a:spLocks/>
              </p:cNvSpPr>
              <p:nvPr/>
            </p:nvSpPr>
            <p:spPr bwMode="auto">
              <a:xfrm>
                <a:off x="5151439" y="2293939"/>
                <a:ext cx="263525" cy="268286"/>
              </a:xfrm>
              <a:custGeom>
                <a:avLst/>
                <a:gdLst>
                  <a:gd name="T0" fmla="*/ 511 w 511"/>
                  <a:gd name="T1" fmla="*/ 505 h 512"/>
                  <a:gd name="T2" fmla="*/ 5 w 511"/>
                  <a:gd name="T3" fmla="*/ 0 h 512"/>
                  <a:gd name="T4" fmla="*/ 0 w 511"/>
                  <a:gd name="T5" fmla="*/ 7 h 512"/>
                  <a:gd name="T6" fmla="*/ 504 w 511"/>
                  <a:gd name="T7" fmla="*/ 512 h 512"/>
                  <a:gd name="T8" fmla="*/ 511 w 511"/>
                  <a:gd name="T9" fmla="*/ 5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512">
                    <a:moveTo>
                      <a:pt x="511" y="505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504" y="512"/>
                    </a:lnTo>
                    <a:lnTo>
                      <a:pt x="511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4" name="Freeform 1283"/>
              <p:cNvSpPr>
                <a:spLocks/>
              </p:cNvSpPr>
              <p:nvPr/>
            </p:nvSpPr>
            <p:spPr bwMode="auto">
              <a:xfrm>
                <a:off x="5413376" y="2293939"/>
                <a:ext cx="0" cy="268286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5" name="Freeform 1284"/>
              <p:cNvSpPr>
                <a:spLocks/>
              </p:cNvSpPr>
              <p:nvPr/>
            </p:nvSpPr>
            <p:spPr bwMode="auto">
              <a:xfrm>
                <a:off x="5413376" y="2293939"/>
                <a:ext cx="0" cy="268286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6" name="Rectangle 1285"/>
              <p:cNvSpPr>
                <a:spLocks noChangeArrowheads="1"/>
              </p:cNvSpPr>
              <p:nvPr/>
            </p:nvSpPr>
            <p:spPr bwMode="auto">
              <a:xfrm>
                <a:off x="5411789" y="2293939"/>
                <a:ext cx="3175" cy="268286"/>
              </a:xfrm>
              <a:prstGeom prst="rect">
                <a:avLst/>
              </a:pr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7" name="Freeform 1286"/>
              <p:cNvSpPr>
                <a:spLocks/>
              </p:cNvSpPr>
              <p:nvPr/>
            </p:nvSpPr>
            <p:spPr bwMode="auto">
              <a:xfrm>
                <a:off x="5413376" y="2293939"/>
                <a:ext cx="220663" cy="268286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8" name="Freeform 1287"/>
              <p:cNvSpPr>
                <a:spLocks/>
              </p:cNvSpPr>
              <p:nvPr/>
            </p:nvSpPr>
            <p:spPr bwMode="auto">
              <a:xfrm>
                <a:off x="5413376" y="2293939"/>
                <a:ext cx="220663" cy="268286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89" name="Freeform 1288"/>
              <p:cNvSpPr>
                <a:spLocks/>
              </p:cNvSpPr>
              <p:nvPr/>
            </p:nvSpPr>
            <p:spPr bwMode="auto">
              <a:xfrm>
                <a:off x="5411789" y="2292351"/>
                <a:ext cx="222250" cy="269875"/>
              </a:xfrm>
              <a:custGeom>
                <a:avLst/>
                <a:gdLst>
                  <a:gd name="T0" fmla="*/ 432 w 432"/>
                  <a:gd name="T1" fmla="*/ 510 h 515"/>
                  <a:gd name="T2" fmla="*/ 7 w 432"/>
                  <a:gd name="T3" fmla="*/ 0 h 515"/>
                  <a:gd name="T4" fmla="*/ 0 w 432"/>
                  <a:gd name="T5" fmla="*/ 5 h 515"/>
                  <a:gd name="T6" fmla="*/ 427 w 432"/>
                  <a:gd name="T7" fmla="*/ 515 h 515"/>
                  <a:gd name="T8" fmla="*/ 432 w 432"/>
                  <a:gd name="T9" fmla="*/ 51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515">
                    <a:moveTo>
                      <a:pt x="432" y="51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427" y="515"/>
                    </a:lnTo>
                    <a:lnTo>
                      <a:pt x="432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0" name="Freeform 1289"/>
              <p:cNvSpPr>
                <a:spLocks/>
              </p:cNvSpPr>
              <p:nvPr/>
            </p:nvSpPr>
            <p:spPr bwMode="auto">
              <a:xfrm>
                <a:off x="5413376" y="2293939"/>
                <a:ext cx="439738" cy="268286"/>
              </a:xfrm>
              <a:custGeom>
                <a:avLst/>
                <a:gdLst>
                  <a:gd name="T0" fmla="*/ 851 w 851"/>
                  <a:gd name="T1" fmla="*/ 510 h 510"/>
                  <a:gd name="T2" fmla="*/ 0 w 851"/>
                  <a:gd name="T3" fmla="*/ 0 h 510"/>
                  <a:gd name="T4" fmla="*/ 851 w 851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1" h="510">
                    <a:moveTo>
                      <a:pt x="851" y="510"/>
                    </a:moveTo>
                    <a:lnTo>
                      <a:pt x="0" y="0"/>
                    </a:lnTo>
                    <a:lnTo>
                      <a:pt x="851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1" name="Freeform 1290"/>
              <p:cNvSpPr>
                <a:spLocks/>
              </p:cNvSpPr>
              <p:nvPr/>
            </p:nvSpPr>
            <p:spPr bwMode="auto">
              <a:xfrm>
                <a:off x="5413376" y="2293939"/>
                <a:ext cx="439738" cy="268286"/>
              </a:xfrm>
              <a:custGeom>
                <a:avLst/>
                <a:gdLst>
                  <a:gd name="T0" fmla="*/ 851 w 851"/>
                  <a:gd name="T1" fmla="*/ 510 h 510"/>
                  <a:gd name="T2" fmla="*/ 0 w 851"/>
                  <a:gd name="T3" fmla="*/ 0 h 510"/>
                  <a:gd name="T4" fmla="*/ 851 w 851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1" h="510">
                    <a:moveTo>
                      <a:pt x="851" y="510"/>
                    </a:moveTo>
                    <a:lnTo>
                      <a:pt x="0" y="0"/>
                    </a:lnTo>
                    <a:lnTo>
                      <a:pt x="851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2" name="Freeform 1291"/>
              <p:cNvSpPr>
                <a:spLocks/>
              </p:cNvSpPr>
              <p:nvPr/>
            </p:nvSpPr>
            <p:spPr bwMode="auto">
              <a:xfrm>
                <a:off x="5413376" y="2290764"/>
                <a:ext cx="439738" cy="271461"/>
              </a:xfrm>
              <a:custGeom>
                <a:avLst/>
                <a:gdLst>
                  <a:gd name="T0" fmla="*/ 855 w 855"/>
                  <a:gd name="T1" fmla="*/ 510 h 517"/>
                  <a:gd name="T2" fmla="*/ 2 w 855"/>
                  <a:gd name="T3" fmla="*/ 0 h 517"/>
                  <a:gd name="T4" fmla="*/ 0 w 855"/>
                  <a:gd name="T5" fmla="*/ 7 h 517"/>
                  <a:gd name="T6" fmla="*/ 853 w 855"/>
                  <a:gd name="T7" fmla="*/ 517 h 517"/>
                  <a:gd name="T8" fmla="*/ 855 w 855"/>
                  <a:gd name="T9" fmla="*/ 51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5" h="517">
                    <a:moveTo>
                      <a:pt x="855" y="51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853" y="517"/>
                    </a:lnTo>
                    <a:lnTo>
                      <a:pt x="855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3" name="Freeform 1292"/>
              <p:cNvSpPr>
                <a:spLocks/>
              </p:cNvSpPr>
              <p:nvPr/>
            </p:nvSpPr>
            <p:spPr bwMode="auto">
              <a:xfrm>
                <a:off x="5413376" y="2293939"/>
                <a:ext cx="681038" cy="268286"/>
              </a:xfrm>
              <a:custGeom>
                <a:avLst/>
                <a:gdLst>
                  <a:gd name="T0" fmla="*/ 1319 w 1319"/>
                  <a:gd name="T1" fmla="*/ 510 h 510"/>
                  <a:gd name="T2" fmla="*/ 0 w 1319"/>
                  <a:gd name="T3" fmla="*/ 0 h 510"/>
                  <a:gd name="T4" fmla="*/ 1319 w 1319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9" h="510">
                    <a:moveTo>
                      <a:pt x="1319" y="510"/>
                    </a:moveTo>
                    <a:lnTo>
                      <a:pt x="0" y="0"/>
                    </a:lnTo>
                    <a:lnTo>
                      <a:pt x="1319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4" name="Freeform 1293"/>
              <p:cNvSpPr>
                <a:spLocks/>
              </p:cNvSpPr>
              <p:nvPr/>
            </p:nvSpPr>
            <p:spPr bwMode="auto">
              <a:xfrm>
                <a:off x="5413376" y="2293939"/>
                <a:ext cx="681038" cy="268286"/>
              </a:xfrm>
              <a:custGeom>
                <a:avLst/>
                <a:gdLst>
                  <a:gd name="T0" fmla="*/ 1319 w 1319"/>
                  <a:gd name="T1" fmla="*/ 510 h 510"/>
                  <a:gd name="T2" fmla="*/ 0 w 1319"/>
                  <a:gd name="T3" fmla="*/ 0 h 510"/>
                  <a:gd name="T4" fmla="*/ 1319 w 1319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9" h="510">
                    <a:moveTo>
                      <a:pt x="1319" y="510"/>
                    </a:moveTo>
                    <a:lnTo>
                      <a:pt x="0" y="0"/>
                    </a:lnTo>
                    <a:lnTo>
                      <a:pt x="1319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5" name="Freeform 1294"/>
              <p:cNvSpPr>
                <a:spLocks/>
              </p:cNvSpPr>
              <p:nvPr/>
            </p:nvSpPr>
            <p:spPr bwMode="auto">
              <a:xfrm>
                <a:off x="5413376" y="2290764"/>
                <a:ext cx="681038" cy="273049"/>
              </a:xfrm>
              <a:custGeom>
                <a:avLst/>
                <a:gdLst>
                  <a:gd name="T0" fmla="*/ 1323 w 1323"/>
                  <a:gd name="T1" fmla="*/ 510 h 519"/>
                  <a:gd name="T2" fmla="*/ 2 w 1323"/>
                  <a:gd name="T3" fmla="*/ 0 h 519"/>
                  <a:gd name="T4" fmla="*/ 0 w 1323"/>
                  <a:gd name="T5" fmla="*/ 9 h 519"/>
                  <a:gd name="T6" fmla="*/ 1318 w 1323"/>
                  <a:gd name="T7" fmla="*/ 519 h 519"/>
                  <a:gd name="T8" fmla="*/ 1323 w 1323"/>
                  <a:gd name="T9" fmla="*/ 51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519">
                    <a:moveTo>
                      <a:pt x="1323" y="51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1318" y="519"/>
                    </a:lnTo>
                    <a:lnTo>
                      <a:pt x="1323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6" name="Freeform 1295"/>
              <p:cNvSpPr>
                <a:spLocks/>
              </p:cNvSpPr>
              <p:nvPr/>
            </p:nvSpPr>
            <p:spPr bwMode="auto">
              <a:xfrm>
                <a:off x="5153026" y="2295526"/>
                <a:ext cx="481013" cy="266700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7" name="Freeform 1296"/>
              <p:cNvSpPr>
                <a:spLocks/>
              </p:cNvSpPr>
              <p:nvPr/>
            </p:nvSpPr>
            <p:spPr bwMode="auto">
              <a:xfrm>
                <a:off x="5153026" y="2295526"/>
                <a:ext cx="481013" cy="266700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298" name="Freeform 1297"/>
              <p:cNvSpPr>
                <a:spLocks/>
              </p:cNvSpPr>
              <p:nvPr/>
            </p:nvSpPr>
            <p:spPr bwMode="auto">
              <a:xfrm>
                <a:off x="5151439" y="2293939"/>
                <a:ext cx="482600" cy="269875"/>
              </a:xfrm>
              <a:custGeom>
                <a:avLst/>
                <a:gdLst>
                  <a:gd name="T0" fmla="*/ 936 w 936"/>
                  <a:gd name="T1" fmla="*/ 507 h 514"/>
                  <a:gd name="T2" fmla="*/ 5 w 936"/>
                  <a:gd name="T3" fmla="*/ 0 h 514"/>
                  <a:gd name="T4" fmla="*/ 0 w 936"/>
                  <a:gd name="T5" fmla="*/ 7 h 514"/>
                  <a:gd name="T6" fmla="*/ 931 w 936"/>
                  <a:gd name="T7" fmla="*/ 514 h 514"/>
                  <a:gd name="T8" fmla="*/ 936 w 936"/>
                  <a:gd name="T9" fmla="*/ 507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514">
                    <a:moveTo>
                      <a:pt x="936" y="507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931" y="514"/>
                    </a:lnTo>
                    <a:lnTo>
                      <a:pt x="936" y="50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1299" name="Picture 287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334838" y="2124560"/>
                <a:ext cx="154584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" name="Freeform 1299"/>
              <p:cNvSpPr>
                <a:spLocks/>
              </p:cNvSpPr>
              <p:nvPr/>
            </p:nvSpPr>
            <p:spPr bwMode="auto">
              <a:xfrm>
                <a:off x="5413376" y="2293939"/>
                <a:ext cx="260350" cy="268286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1" name="Freeform 1300"/>
              <p:cNvSpPr>
                <a:spLocks/>
              </p:cNvSpPr>
              <p:nvPr/>
            </p:nvSpPr>
            <p:spPr bwMode="auto">
              <a:xfrm>
                <a:off x="5413376" y="2293939"/>
                <a:ext cx="260350" cy="268286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2" name="Freeform 1301"/>
              <p:cNvSpPr>
                <a:spLocks/>
              </p:cNvSpPr>
              <p:nvPr/>
            </p:nvSpPr>
            <p:spPr bwMode="auto">
              <a:xfrm>
                <a:off x="5411789" y="2292351"/>
                <a:ext cx="263525" cy="269875"/>
              </a:xfrm>
              <a:custGeom>
                <a:avLst/>
                <a:gdLst>
                  <a:gd name="T0" fmla="*/ 7 w 510"/>
                  <a:gd name="T1" fmla="*/ 515 h 515"/>
                  <a:gd name="T2" fmla="*/ 510 w 510"/>
                  <a:gd name="T3" fmla="*/ 5 h 515"/>
                  <a:gd name="T4" fmla="*/ 505 w 510"/>
                  <a:gd name="T5" fmla="*/ 0 h 515"/>
                  <a:gd name="T6" fmla="*/ 0 w 510"/>
                  <a:gd name="T7" fmla="*/ 508 h 515"/>
                  <a:gd name="T8" fmla="*/ 7 w 510"/>
                  <a:gd name="T9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5">
                    <a:moveTo>
                      <a:pt x="7" y="515"/>
                    </a:moveTo>
                    <a:lnTo>
                      <a:pt x="510" y="5"/>
                    </a:lnTo>
                    <a:lnTo>
                      <a:pt x="505" y="0"/>
                    </a:lnTo>
                    <a:lnTo>
                      <a:pt x="0" y="508"/>
                    </a:lnTo>
                    <a:lnTo>
                      <a:pt x="7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3" name="Freeform 1302"/>
              <p:cNvSpPr>
                <a:spLocks/>
              </p:cNvSpPr>
              <p:nvPr/>
            </p:nvSpPr>
            <p:spPr bwMode="auto">
              <a:xfrm>
                <a:off x="5413376" y="2290764"/>
                <a:ext cx="523875" cy="271461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4" name="Freeform 1303"/>
              <p:cNvSpPr>
                <a:spLocks/>
              </p:cNvSpPr>
              <p:nvPr/>
            </p:nvSpPr>
            <p:spPr bwMode="auto">
              <a:xfrm>
                <a:off x="5413376" y="2290764"/>
                <a:ext cx="523875" cy="271461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5" name="Freeform 1304"/>
              <p:cNvSpPr>
                <a:spLocks/>
              </p:cNvSpPr>
              <p:nvPr/>
            </p:nvSpPr>
            <p:spPr bwMode="auto">
              <a:xfrm>
                <a:off x="5413376" y="2289176"/>
                <a:ext cx="523875" cy="273049"/>
              </a:xfrm>
              <a:custGeom>
                <a:avLst/>
                <a:gdLst>
                  <a:gd name="T0" fmla="*/ 2 w 1018"/>
                  <a:gd name="T1" fmla="*/ 522 h 522"/>
                  <a:gd name="T2" fmla="*/ 1018 w 1018"/>
                  <a:gd name="T3" fmla="*/ 7 h 522"/>
                  <a:gd name="T4" fmla="*/ 1016 w 1018"/>
                  <a:gd name="T5" fmla="*/ 0 h 522"/>
                  <a:gd name="T6" fmla="*/ 0 w 1018"/>
                  <a:gd name="T7" fmla="*/ 515 h 522"/>
                  <a:gd name="T8" fmla="*/ 2 w 1018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522">
                    <a:moveTo>
                      <a:pt x="2" y="522"/>
                    </a:moveTo>
                    <a:lnTo>
                      <a:pt x="1018" y="7"/>
                    </a:lnTo>
                    <a:lnTo>
                      <a:pt x="1016" y="0"/>
                    </a:lnTo>
                    <a:lnTo>
                      <a:pt x="0" y="515"/>
                    </a:lnTo>
                    <a:lnTo>
                      <a:pt x="2" y="52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6" name="Freeform 1305"/>
              <p:cNvSpPr>
                <a:spLocks/>
              </p:cNvSpPr>
              <p:nvPr/>
            </p:nvSpPr>
            <p:spPr bwMode="auto">
              <a:xfrm>
                <a:off x="5153026" y="2295526"/>
                <a:ext cx="700088" cy="266700"/>
              </a:xfrm>
              <a:custGeom>
                <a:avLst/>
                <a:gdLst>
                  <a:gd name="T0" fmla="*/ 1356 w 1356"/>
                  <a:gd name="T1" fmla="*/ 508 h 508"/>
                  <a:gd name="T2" fmla="*/ 0 w 1356"/>
                  <a:gd name="T3" fmla="*/ 0 h 508"/>
                  <a:gd name="T4" fmla="*/ 1356 w 1356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6" h="508">
                    <a:moveTo>
                      <a:pt x="1356" y="508"/>
                    </a:moveTo>
                    <a:lnTo>
                      <a:pt x="0" y="0"/>
                    </a:lnTo>
                    <a:lnTo>
                      <a:pt x="1356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7" name="Freeform 1306"/>
              <p:cNvSpPr>
                <a:spLocks/>
              </p:cNvSpPr>
              <p:nvPr/>
            </p:nvSpPr>
            <p:spPr bwMode="auto">
              <a:xfrm>
                <a:off x="5153026" y="2295526"/>
                <a:ext cx="700088" cy="266700"/>
              </a:xfrm>
              <a:custGeom>
                <a:avLst/>
                <a:gdLst>
                  <a:gd name="T0" fmla="*/ 1356 w 1356"/>
                  <a:gd name="T1" fmla="*/ 508 h 508"/>
                  <a:gd name="T2" fmla="*/ 0 w 1356"/>
                  <a:gd name="T3" fmla="*/ 0 h 508"/>
                  <a:gd name="T4" fmla="*/ 1356 w 1356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6" h="508">
                    <a:moveTo>
                      <a:pt x="1356" y="508"/>
                    </a:moveTo>
                    <a:lnTo>
                      <a:pt x="0" y="0"/>
                    </a:lnTo>
                    <a:lnTo>
                      <a:pt x="1356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8" name="Freeform 1307"/>
              <p:cNvSpPr>
                <a:spLocks/>
              </p:cNvSpPr>
              <p:nvPr/>
            </p:nvSpPr>
            <p:spPr bwMode="auto">
              <a:xfrm>
                <a:off x="5153026" y="2293939"/>
                <a:ext cx="700088" cy="268286"/>
              </a:xfrm>
              <a:custGeom>
                <a:avLst/>
                <a:gdLst>
                  <a:gd name="T0" fmla="*/ 1358 w 1358"/>
                  <a:gd name="T1" fmla="*/ 505 h 512"/>
                  <a:gd name="T2" fmla="*/ 2 w 1358"/>
                  <a:gd name="T3" fmla="*/ 0 h 512"/>
                  <a:gd name="T4" fmla="*/ 0 w 1358"/>
                  <a:gd name="T5" fmla="*/ 7 h 512"/>
                  <a:gd name="T6" fmla="*/ 1356 w 1358"/>
                  <a:gd name="T7" fmla="*/ 512 h 512"/>
                  <a:gd name="T8" fmla="*/ 1358 w 1358"/>
                  <a:gd name="T9" fmla="*/ 5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8" h="512">
                    <a:moveTo>
                      <a:pt x="1358" y="505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356" y="512"/>
                    </a:lnTo>
                    <a:lnTo>
                      <a:pt x="1358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09" name="Freeform 1308"/>
              <p:cNvSpPr>
                <a:spLocks/>
              </p:cNvSpPr>
              <p:nvPr/>
            </p:nvSpPr>
            <p:spPr bwMode="auto">
              <a:xfrm>
                <a:off x="5673726" y="2293939"/>
                <a:ext cx="420688" cy="268286"/>
              </a:xfrm>
              <a:custGeom>
                <a:avLst/>
                <a:gdLst>
                  <a:gd name="T0" fmla="*/ 815 w 815"/>
                  <a:gd name="T1" fmla="*/ 510 h 510"/>
                  <a:gd name="T2" fmla="*/ 0 w 815"/>
                  <a:gd name="T3" fmla="*/ 0 h 510"/>
                  <a:gd name="T4" fmla="*/ 815 w 815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5" h="510">
                    <a:moveTo>
                      <a:pt x="815" y="510"/>
                    </a:moveTo>
                    <a:lnTo>
                      <a:pt x="0" y="0"/>
                    </a:lnTo>
                    <a:lnTo>
                      <a:pt x="815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0" name="Freeform 1309"/>
              <p:cNvSpPr>
                <a:spLocks/>
              </p:cNvSpPr>
              <p:nvPr/>
            </p:nvSpPr>
            <p:spPr bwMode="auto">
              <a:xfrm>
                <a:off x="5673726" y="2293939"/>
                <a:ext cx="420688" cy="268286"/>
              </a:xfrm>
              <a:custGeom>
                <a:avLst/>
                <a:gdLst>
                  <a:gd name="T0" fmla="*/ 815 w 815"/>
                  <a:gd name="T1" fmla="*/ 510 h 510"/>
                  <a:gd name="T2" fmla="*/ 0 w 815"/>
                  <a:gd name="T3" fmla="*/ 0 h 510"/>
                  <a:gd name="T4" fmla="*/ 815 w 815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5" h="510">
                    <a:moveTo>
                      <a:pt x="815" y="510"/>
                    </a:moveTo>
                    <a:lnTo>
                      <a:pt x="0" y="0"/>
                    </a:lnTo>
                    <a:lnTo>
                      <a:pt x="815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1" name="Freeform 1310"/>
              <p:cNvSpPr>
                <a:spLocks/>
              </p:cNvSpPr>
              <p:nvPr/>
            </p:nvSpPr>
            <p:spPr bwMode="auto">
              <a:xfrm>
                <a:off x="5672139" y="2290764"/>
                <a:ext cx="422275" cy="273049"/>
              </a:xfrm>
              <a:custGeom>
                <a:avLst/>
                <a:gdLst>
                  <a:gd name="T0" fmla="*/ 820 w 820"/>
                  <a:gd name="T1" fmla="*/ 512 h 519"/>
                  <a:gd name="T2" fmla="*/ 5 w 820"/>
                  <a:gd name="T3" fmla="*/ 0 h 519"/>
                  <a:gd name="T4" fmla="*/ 0 w 820"/>
                  <a:gd name="T5" fmla="*/ 7 h 519"/>
                  <a:gd name="T6" fmla="*/ 815 w 820"/>
                  <a:gd name="T7" fmla="*/ 519 h 519"/>
                  <a:gd name="T8" fmla="*/ 820 w 820"/>
                  <a:gd name="T9" fmla="*/ 51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19">
                    <a:moveTo>
                      <a:pt x="820" y="512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815" y="519"/>
                    </a:lnTo>
                    <a:lnTo>
                      <a:pt x="820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2" name="Freeform 1311"/>
              <p:cNvSpPr>
                <a:spLocks/>
              </p:cNvSpPr>
              <p:nvPr/>
            </p:nvSpPr>
            <p:spPr bwMode="auto">
              <a:xfrm>
                <a:off x="5937251" y="2290764"/>
                <a:ext cx="157163" cy="271461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3" name="Freeform 1312"/>
              <p:cNvSpPr>
                <a:spLocks/>
              </p:cNvSpPr>
              <p:nvPr/>
            </p:nvSpPr>
            <p:spPr bwMode="auto">
              <a:xfrm>
                <a:off x="5937251" y="2290764"/>
                <a:ext cx="157163" cy="271461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4" name="Freeform 1313"/>
              <p:cNvSpPr>
                <a:spLocks/>
              </p:cNvSpPr>
              <p:nvPr/>
            </p:nvSpPr>
            <p:spPr bwMode="auto">
              <a:xfrm>
                <a:off x="5935664" y="2289176"/>
                <a:ext cx="160337" cy="273049"/>
              </a:xfrm>
              <a:custGeom>
                <a:avLst/>
                <a:gdLst>
                  <a:gd name="T0" fmla="*/ 312 w 312"/>
                  <a:gd name="T1" fmla="*/ 515 h 520"/>
                  <a:gd name="T2" fmla="*/ 8 w 312"/>
                  <a:gd name="T3" fmla="*/ 0 h 520"/>
                  <a:gd name="T4" fmla="*/ 0 w 312"/>
                  <a:gd name="T5" fmla="*/ 3 h 520"/>
                  <a:gd name="T6" fmla="*/ 305 w 312"/>
                  <a:gd name="T7" fmla="*/ 520 h 520"/>
                  <a:gd name="T8" fmla="*/ 312 w 312"/>
                  <a:gd name="T9" fmla="*/ 51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520">
                    <a:moveTo>
                      <a:pt x="312" y="515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305" y="520"/>
                    </a:lnTo>
                    <a:lnTo>
                      <a:pt x="312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5" name="Freeform 1314"/>
              <p:cNvSpPr>
                <a:spLocks/>
              </p:cNvSpPr>
              <p:nvPr/>
            </p:nvSpPr>
            <p:spPr bwMode="auto">
              <a:xfrm>
                <a:off x="5153026" y="2295526"/>
                <a:ext cx="941388" cy="266700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6" name="Freeform 1315"/>
              <p:cNvSpPr>
                <a:spLocks/>
              </p:cNvSpPr>
              <p:nvPr/>
            </p:nvSpPr>
            <p:spPr bwMode="auto">
              <a:xfrm>
                <a:off x="5153026" y="2295526"/>
                <a:ext cx="941388" cy="266700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7" name="Freeform 1316"/>
              <p:cNvSpPr>
                <a:spLocks/>
              </p:cNvSpPr>
              <p:nvPr/>
            </p:nvSpPr>
            <p:spPr bwMode="auto">
              <a:xfrm>
                <a:off x="5153026" y="2293939"/>
                <a:ext cx="941388" cy="269875"/>
              </a:xfrm>
              <a:custGeom>
                <a:avLst/>
                <a:gdLst>
                  <a:gd name="T0" fmla="*/ 1826 w 1826"/>
                  <a:gd name="T1" fmla="*/ 505 h 514"/>
                  <a:gd name="T2" fmla="*/ 2 w 1826"/>
                  <a:gd name="T3" fmla="*/ 0 h 514"/>
                  <a:gd name="T4" fmla="*/ 0 w 1826"/>
                  <a:gd name="T5" fmla="*/ 7 h 514"/>
                  <a:gd name="T6" fmla="*/ 1824 w 1826"/>
                  <a:gd name="T7" fmla="*/ 514 h 514"/>
                  <a:gd name="T8" fmla="*/ 1826 w 1826"/>
                  <a:gd name="T9" fmla="*/ 505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6" h="514">
                    <a:moveTo>
                      <a:pt x="1826" y="505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24" y="514"/>
                    </a:lnTo>
                    <a:lnTo>
                      <a:pt x="1826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8" name="Freeform 1317"/>
              <p:cNvSpPr>
                <a:spLocks/>
              </p:cNvSpPr>
              <p:nvPr/>
            </p:nvSpPr>
            <p:spPr bwMode="auto">
              <a:xfrm>
                <a:off x="5634039" y="2293939"/>
                <a:ext cx="39687" cy="268286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19" name="Freeform 1318"/>
              <p:cNvSpPr>
                <a:spLocks/>
              </p:cNvSpPr>
              <p:nvPr/>
            </p:nvSpPr>
            <p:spPr bwMode="auto">
              <a:xfrm>
                <a:off x="5634039" y="2293939"/>
                <a:ext cx="39687" cy="268286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0" name="Freeform 1319"/>
              <p:cNvSpPr>
                <a:spLocks/>
              </p:cNvSpPr>
              <p:nvPr/>
            </p:nvSpPr>
            <p:spPr bwMode="auto">
              <a:xfrm>
                <a:off x="5630864" y="2293939"/>
                <a:ext cx="44450" cy="268286"/>
              </a:xfrm>
              <a:custGeom>
                <a:avLst/>
                <a:gdLst>
                  <a:gd name="T0" fmla="*/ 9 w 87"/>
                  <a:gd name="T1" fmla="*/ 510 h 510"/>
                  <a:gd name="T2" fmla="*/ 87 w 87"/>
                  <a:gd name="T3" fmla="*/ 0 h 510"/>
                  <a:gd name="T4" fmla="*/ 78 w 87"/>
                  <a:gd name="T5" fmla="*/ 0 h 510"/>
                  <a:gd name="T6" fmla="*/ 0 w 87"/>
                  <a:gd name="T7" fmla="*/ 510 h 510"/>
                  <a:gd name="T8" fmla="*/ 9 w 87"/>
                  <a:gd name="T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510">
                    <a:moveTo>
                      <a:pt x="9" y="510"/>
                    </a:moveTo>
                    <a:lnTo>
                      <a:pt x="87" y="0"/>
                    </a:lnTo>
                    <a:lnTo>
                      <a:pt x="78" y="0"/>
                    </a:lnTo>
                    <a:lnTo>
                      <a:pt x="0" y="510"/>
                    </a:lnTo>
                    <a:lnTo>
                      <a:pt x="9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1" name="Freeform 1320"/>
              <p:cNvSpPr>
                <a:spLocks/>
              </p:cNvSpPr>
              <p:nvPr/>
            </p:nvSpPr>
            <p:spPr bwMode="auto">
              <a:xfrm>
                <a:off x="5634039" y="2290764"/>
                <a:ext cx="303212" cy="271461"/>
              </a:xfrm>
              <a:custGeom>
                <a:avLst/>
                <a:gdLst>
                  <a:gd name="T0" fmla="*/ 0 w 590"/>
                  <a:gd name="T1" fmla="*/ 515 h 515"/>
                  <a:gd name="T2" fmla="*/ 590 w 590"/>
                  <a:gd name="T3" fmla="*/ 0 h 515"/>
                  <a:gd name="T4" fmla="*/ 0 w 590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15">
                    <a:moveTo>
                      <a:pt x="0" y="515"/>
                    </a:moveTo>
                    <a:lnTo>
                      <a:pt x="590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2" name="Freeform 1321"/>
              <p:cNvSpPr>
                <a:spLocks/>
              </p:cNvSpPr>
              <p:nvPr/>
            </p:nvSpPr>
            <p:spPr bwMode="auto">
              <a:xfrm>
                <a:off x="5634039" y="2290764"/>
                <a:ext cx="303212" cy="271461"/>
              </a:xfrm>
              <a:custGeom>
                <a:avLst/>
                <a:gdLst>
                  <a:gd name="T0" fmla="*/ 0 w 590"/>
                  <a:gd name="T1" fmla="*/ 515 h 515"/>
                  <a:gd name="T2" fmla="*/ 590 w 590"/>
                  <a:gd name="T3" fmla="*/ 0 h 515"/>
                  <a:gd name="T4" fmla="*/ 0 w 590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15">
                    <a:moveTo>
                      <a:pt x="0" y="515"/>
                    </a:moveTo>
                    <a:lnTo>
                      <a:pt x="590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3" name="Freeform 1322"/>
              <p:cNvSpPr>
                <a:spLocks/>
              </p:cNvSpPr>
              <p:nvPr/>
            </p:nvSpPr>
            <p:spPr bwMode="auto">
              <a:xfrm>
                <a:off x="5632451" y="2289176"/>
                <a:ext cx="306388" cy="273049"/>
              </a:xfrm>
              <a:custGeom>
                <a:avLst/>
                <a:gdLst>
                  <a:gd name="T0" fmla="*/ 5 w 596"/>
                  <a:gd name="T1" fmla="*/ 522 h 522"/>
                  <a:gd name="T2" fmla="*/ 596 w 596"/>
                  <a:gd name="T3" fmla="*/ 7 h 522"/>
                  <a:gd name="T4" fmla="*/ 591 w 596"/>
                  <a:gd name="T5" fmla="*/ 0 h 522"/>
                  <a:gd name="T6" fmla="*/ 0 w 596"/>
                  <a:gd name="T7" fmla="*/ 517 h 522"/>
                  <a:gd name="T8" fmla="*/ 5 w 596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522">
                    <a:moveTo>
                      <a:pt x="5" y="522"/>
                    </a:moveTo>
                    <a:lnTo>
                      <a:pt x="596" y="7"/>
                    </a:lnTo>
                    <a:lnTo>
                      <a:pt x="591" y="0"/>
                    </a:lnTo>
                    <a:lnTo>
                      <a:pt x="0" y="517"/>
                    </a:lnTo>
                    <a:lnTo>
                      <a:pt x="5" y="52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4" name="Freeform 1323"/>
              <p:cNvSpPr>
                <a:spLocks/>
              </p:cNvSpPr>
              <p:nvPr/>
            </p:nvSpPr>
            <p:spPr bwMode="auto">
              <a:xfrm>
                <a:off x="5673726" y="2293939"/>
                <a:ext cx="179388" cy="268286"/>
              </a:xfrm>
              <a:custGeom>
                <a:avLst/>
                <a:gdLst>
                  <a:gd name="T0" fmla="*/ 347 w 347"/>
                  <a:gd name="T1" fmla="*/ 510 h 510"/>
                  <a:gd name="T2" fmla="*/ 0 w 347"/>
                  <a:gd name="T3" fmla="*/ 0 h 510"/>
                  <a:gd name="T4" fmla="*/ 347 w 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510">
                    <a:moveTo>
                      <a:pt x="347" y="510"/>
                    </a:moveTo>
                    <a:lnTo>
                      <a:pt x="0" y="0"/>
                    </a:lnTo>
                    <a:lnTo>
                      <a:pt x="347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5" name="Freeform 1324"/>
              <p:cNvSpPr>
                <a:spLocks/>
              </p:cNvSpPr>
              <p:nvPr/>
            </p:nvSpPr>
            <p:spPr bwMode="auto">
              <a:xfrm>
                <a:off x="5673726" y="2293939"/>
                <a:ext cx="179388" cy="268286"/>
              </a:xfrm>
              <a:custGeom>
                <a:avLst/>
                <a:gdLst>
                  <a:gd name="T0" fmla="*/ 347 w 347"/>
                  <a:gd name="T1" fmla="*/ 510 h 510"/>
                  <a:gd name="T2" fmla="*/ 0 w 347"/>
                  <a:gd name="T3" fmla="*/ 0 h 510"/>
                  <a:gd name="T4" fmla="*/ 347 w 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510">
                    <a:moveTo>
                      <a:pt x="347" y="510"/>
                    </a:moveTo>
                    <a:lnTo>
                      <a:pt x="0" y="0"/>
                    </a:lnTo>
                    <a:lnTo>
                      <a:pt x="347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6" name="Freeform 1325"/>
              <p:cNvSpPr>
                <a:spLocks/>
              </p:cNvSpPr>
              <p:nvPr/>
            </p:nvSpPr>
            <p:spPr bwMode="auto">
              <a:xfrm>
                <a:off x="5670551" y="2292351"/>
                <a:ext cx="184150" cy="269875"/>
              </a:xfrm>
              <a:custGeom>
                <a:avLst/>
                <a:gdLst>
                  <a:gd name="T0" fmla="*/ 357 w 357"/>
                  <a:gd name="T1" fmla="*/ 510 h 515"/>
                  <a:gd name="T2" fmla="*/ 7 w 357"/>
                  <a:gd name="T3" fmla="*/ 0 h 515"/>
                  <a:gd name="T4" fmla="*/ 0 w 357"/>
                  <a:gd name="T5" fmla="*/ 5 h 515"/>
                  <a:gd name="T6" fmla="*/ 349 w 357"/>
                  <a:gd name="T7" fmla="*/ 515 h 515"/>
                  <a:gd name="T8" fmla="*/ 357 w 357"/>
                  <a:gd name="T9" fmla="*/ 51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515">
                    <a:moveTo>
                      <a:pt x="357" y="51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349" y="515"/>
                    </a:lnTo>
                    <a:lnTo>
                      <a:pt x="357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1327" name="Picture 315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595054" y="2124560"/>
                <a:ext cx="154584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8" name="Freeform 1327"/>
              <p:cNvSpPr>
                <a:spLocks/>
              </p:cNvSpPr>
              <p:nvPr/>
            </p:nvSpPr>
            <p:spPr bwMode="auto">
              <a:xfrm>
                <a:off x="5853114" y="2290764"/>
                <a:ext cx="84137" cy="271461"/>
              </a:xfrm>
              <a:custGeom>
                <a:avLst/>
                <a:gdLst>
                  <a:gd name="T0" fmla="*/ 0 w 165"/>
                  <a:gd name="T1" fmla="*/ 515 h 515"/>
                  <a:gd name="T2" fmla="*/ 165 w 165"/>
                  <a:gd name="T3" fmla="*/ 0 h 515"/>
                  <a:gd name="T4" fmla="*/ 0 w 165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15">
                    <a:moveTo>
                      <a:pt x="0" y="515"/>
                    </a:moveTo>
                    <a:lnTo>
                      <a:pt x="165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29" name="Freeform 1328"/>
              <p:cNvSpPr>
                <a:spLocks/>
              </p:cNvSpPr>
              <p:nvPr/>
            </p:nvSpPr>
            <p:spPr bwMode="auto">
              <a:xfrm>
                <a:off x="5853114" y="2290764"/>
                <a:ext cx="84137" cy="271461"/>
              </a:xfrm>
              <a:custGeom>
                <a:avLst/>
                <a:gdLst>
                  <a:gd name="T0" fmla="*/ 0 w 165"/>
                  <a:gd name="T1" fmla="*/ 515 h 515"/>
                  <a:gd name="T2" fmla="*/ 165 w 165"/>
                  <a:gd name="T3" fmla="*/ 0 h 515"/>
                  <a:gd name="T4" fmla="*/ 0 w 165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15">
                    <a:moveTo>
                      <a:pt x="0" y="515"/>
                    </a:moveTo>
                    <a:lnTo>
                      <a:pt x="165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30" name="Freeform 1329"/>
              <p:cNvSpPr>
                <a:spLocks/>
              </p:cNvSpPr>
              <p:nvPr/>
            </p:nvSpPr>
            <p:spPr bwMode="auto">
              <a:xfrm>
                <a:off x="5851526" y="2289176"/>
                <a:ext cx="87313" cy="273049"/>
              </a:xfrm>
              <a:custGeom>
                <a:avLst/>
                <a:gdLst>
                  <a:gd name="T0" fmla="*/ 8 w 171"/>
                  <a:gd name="T1" fmla="*/ 518 h 518"/>
                  <a:gd name="T2" fmla="*/ 171 w 171"/>
                  <a:gd name="T3" fmla="*/ 3 h 518"/>
                  <a:gd name="T4" fmla="*/ 163 w 171"/>
                  <a:gd name="T5" fmla="*/ 0 h 518"/>
                  <a:gd name="T6" fmla="*/ 0 w 171"/>
                  <a:gd name="T7" fmla="*/ 515 h 518"/>
                  <a:gd name="T8" fmla="*/ 8 w 171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8">
                    <a:moveTo>
                      <a:pt x="8" y="518"/>
                    </a:moveTo>
                    <a:lnTo>
                      <a:pt x="171" y="3"/>
                    </a:lnTo>
                    <a:lnTo>
                      <a:pt x="163" y="0"/>
                    </a:lnTo>
                    <a:lnTo>
                      <a:pt x="0" y="515"/>
                    </a:lnTo>
                    <a:lnTo>
                      <a:pt x="8" y="51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1331" name="Picture 319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75138" y="2124560"/>
                <a:ext cx="155098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" name="Picture 320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881909" y="2560810"/>
                <a:ext cx="195290" cy="3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" name="Picture 321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315258" y="2560285"/>
                <a:ext cx="195290" cy="34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" name="Picture 322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535282" y="2560285"/>
                <a:ext cx="195290" cy="34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" name="Picture 323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54790" y="2560285"/>
                <a:ext cx="195806" cy="34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" name="Picture 324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859392" y="2124560"/>
                <a:ext cx="155098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7" name="Rounded Rectangle 131"/>
              <p:cNvSpPr>
                <a:spLocks noChangeArrowheads="1"/>
              </p:cNvSpPr>
              <p:nvPr/>
            </p:nvSpPr>
            <p:spPr bwMode="auto">
              <a:xfrm>
                <a:off x="7057061" y="1753438"/>
                <a:ext cx="1847467" cy="1025340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6" tIns="45718" rIns="91436" bIns="45718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 charset="0"/>
                </a:endParaRPr>
              </a:p>
            </p:txBody>
          </p:sp>
          <p:pic>
            <p:nvPicPr>
              <p:cNvPr id="1338" name="Picture 161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248380" y="2574108"/>
                <a:ext cx="236513" cy="41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9" name="Picture 162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368285" y="2574108"/>
                <a:ext cx="195806" cy="3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0" name="Freeform 1339"/>
              <p:cNvSpPr>
                <a:spLocks/>
              </p:cNvSpPr>
              <p:nvPr/>
            </p:nvSpPr>
            <p:spPr bwMode="auto">
              <a:xfrm>
                <a:off x="7252283" y="2309812"/>
                <a:ext cx="174625" cy="266700"/>
              </a:xfrm>
              <a:custGeom>
                <a:avLst/>
                <a:gdLst>
                  <a:gd name="T0" fmla="*/ 0 w 338"/>
                  <a:gd name="T1" fmla="*/ 508 h 508"/>
                  <a:gd name="T2" fmla="*/ 338 w 338"/>
                  <a:gd name="T3" fmla="*/ 0 h 508"/>
                  <a:gd name="T4" fmla="*/ 0 w 338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8" h="508">
                    <a:moveTo>
                      <a:pt x="0" y="508"/>
                    </a:moveTo>
                    <a:lnTo>
                      <a:pt x="338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1" name="Freeform 1340"/>
              <p:cNvSpPr>
                <a:spLocks/>
              </p:cNvSpPr>
              <p:nvPr/>
            </p:nvSpPr>
            <p:spPr bwMode="auto">
              <a:xfrm>
                <a:off x="7252283" y="2309812"/>
                <a:ext cx="174625" cy="266700"/>
              </a:xfrm>
              <a:custGeom>
                <a:avLst/>
                <a:gdLst>
                  <a:gd name="T0" fmla="*/ 0 w 338"/>
                  <a:gd name="T1" fmla="*/ 508 h 508"/>
                  <a:gd name="T2" fmla="*/ 338 w 338"/>
                  <a:gd name="T3" fmla="*/ 0 h 508"/>
                  <a:gd name="T4" fmla="*/ 0 w 338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8" h="508">
                    <a:moveTo>
                      <a:pt x="0" y="508"/>
                    </a:moveTo>
                    <a:lnTo>
                      <a:pt x="338" y="0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2" name="Freeform 1341"/>
              <p:cNvSpPr>
                <a:spLocks/>
              </p:cNvSpPr>
              <p:nvPr/>
            </p:nvSpPr>
            <p:spPr bwMode="auto">
              <a:xfrm>
                <a:off x="7252283" y="2308225"/>
                <a:ext cx="176212" cy="268287"/>
              </a:xfrm>
              <a:custGeom>
                <a:avLst/>
                <a:gdLst>
                  <a:gd name="T0" fmla="*/ 7 w 344"/>
                  <a:gd name="T1" fmla="*/ 512 h 512"/>
                  <a:gd name="T2" fmla="*/ 344 w 344"/>
                  <a:gd name="T3" fmla="*/ 4 h 512"/>
                  <a:gd name="T4" fmla="*/ 337 w 344"/>
                  <a:gd name="T5" fmla="*/ 0 h 512"/>
                  <a:gd name="T6" fmla="*/ 0 w 344"/>
                  <a:gd name="T7" fmla="*/ 507 h 512"/>
                  <a:gd name="T8" fmla="*/ 7 w 344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512">
                    <a:moveTo>
                      <a:pt x="7" y="512"/>
                    </a:moveTo>
                    <a:lnTo>
                      <a:pt x="344" y="4"/>
                    </a:lnTo>
                    <a:lnTo>
                      <a:pt x="337" y="0"/>
                    </a:lnTo>
                    <a:lnTo>
                      <a:pt x="0" y="507"/>
                    </a:lnTo>
                    <a:lnTo>
                      <a:pt x="7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3" name="Freeform 1342"/>
              <p:cNvSpPr>
                <a:spLocks/>
              </p:cNvSpPr>
              <p:nvPr/>
            </p:nvSpPr>
            <p:spPr bwMode="auto">
              <a:xfrm>
                <a:off x="7252283" y="2308225"/>
                <a:ext cx="434975" cy="268287"/>
              </a:xfrm>
              <a:custGeom>
                <a:avLst/>
                <a:gdLst>
                  <a:gd name="T0" fmla="*/ 0 w 843"/>
                  <a:gd name="T1" fmla="*/ 510 h 510"/>
                  <a:gd name="T2" fmla="*/ 843 w 843"/>
                  <a:gd name="T3" fmla="*/ 0 h 510"/>
                  <a:gd name="T4" fmla="*/ 0 w 843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3" h="510">
                    <a:moveTo>
                      <a:pt x="0" y="510"/>
                    </a:moveTo>
                    <a:lnTo>
                      <a:pt x="843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4" name="Freeform 1343"/>
              <p:cNvSpPr>
                <a:spLocks/>
              </p:cNvSpPr>
              <p:nvPr/>
            </p:nvSpPr>
            <p:spPr bwMode="auto">
              <a:xfrm>
                <a:off x="7252283" y="2308225"/>
                <a:ext cx="434975" cy="268287"/>
              </a:xfrm>
              <a:custGeom>
                <a:avLst/>
                <a:gdLst>
                  <a:gd name="T0" fmla="*/ 0 w 843"/>
                  <a:gd name="T1" fmla="*/ 510 h 510"/>
                  <a:gd name="T2" fmla="*/ 843 w 843"/>
                  <a:gd name="T3" fmla="*/ 0 h 510"/>
                  <a:gd name="T4" fmla="*/ 0 w 843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3" h="510">
                    <a:moveTo>
                      <a:pt x="0" y="510"/>
                    </a:moveTo>
                    <a:lnTo>
                      <a:pt x="843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5" name="Freeform 1344"/>
              <p:cNvSpPr>
                <a:spLocks/>
              </p:cNvSpPr>
              <p:nvPr/>
            </p:nvSpPr>
            <p:spPr bwMode="auto">
              <a:xfrm>
                <a:off x="7252283" y="2305049"/>
                <a:ext cx="434975" cy="273049"/>
              </a:xfrm>
              <a:custGeom>
                <a:avLst/>
                <a:gdLst>
                  <a:gd name="T0" fmla="*/ 4 w 845"/>
                  <a:gd name="T1" fmla="*/ 519 h 519"/>
                  <a:gd name="T2" fmla="*/ 845 w 845"/>
                  <a:gd name="T3" fmla="*/ 7 h 519"/>
                  <a:gd name="T4" fmla="*/ 843 w 845"/>
                  <a:gd name="T5" fmla="*/ 0 h 519"/>
                  <a:gd name="T6" fmla="*/ 0 w 845"/>
                  <a:gd name="T7" fmla="*/ 512 h 519"/>
                  <a:gd name="T8" fmla="*/ 4 w 845"/>
                  <a:gd name="T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5" h="519">
                    <a:moveTo>
                      <a:pt x="4" y="519"/>
                    </a:moveTo>
                    <a:lnTo>
                      <a:pt x="845" y="7"/>
                    </a:lnTo>
                    <a:lnTo>
                      <a:pt x="843" y="0"/>
                    </a:lnTo>
                    <a:lnTo>
                      <a:pt x="0" y="512"/>
                    </a:lnTo>
                    <a:lnTo>
                      <a:pt x="4" y="519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6" name="Freeform 1345"/>
              <p:cNvSpPr>
                <a:spLocks/>
              </p:cNvSpPr>
              <p:nvPr/>
            </p:nvSpPr>
            <p:spPr bwMode="auto">
              <a:xfrm>
                <a:off x="7252283" y="2308225"/>
                <a:ext cx="693737" cy="268287"/>
              </a:xfrm>
              <a:custGeom>
                <a:avLst/>
                <a:gdLst>
                  <a:gd name="T0" fmla="*/ 0 w 1347"/>
                  <a:gd name="T1" fmla="*/ 510 h 510"/>
                  <a:gd name="T2" fmla="*/ 1347 w 1347"/>
                  <a:gd name="T3" fmla="*/ 0 h 510"/>
                  <a:gd name="T4" fmla="*/ 0 w 1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7" h="510">
                    <a:moveTo>
                      <a:pt x="0" y="510"/>
                    </a:moveTo>
                    <a:lnTo>
                      <a:pt x="1347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7" name="Freeform 1346"/>
              <p:cNvSpPr>
                <a:spLocks/>
              </p:cNvSpPr>
              <p:nvPr/>
            </p:nvSpPr>
            <p:spPr bwMode="auto">
              <a:xfrm>
                <a:off x="7252283" y="2308225"/>
                <a:ext cx="693737" cy="268287"/>
              </a:xfrm>
              <a:custGeom>
                <a:avLst/>
                <a:gdLst>
                  <a:gd name="T0" fmla="*/ 0 w 1347"/>
                  <a:gd name="T1" fmla="*/ 510 h 510"/>
                  <a:gd name="T2" fmla="*/ 1347 w 1347"/>
                  <a:gd name="T3" fmla="*/ 0 h 510"/>
                  <a:gd name="T4" fmla="*/ 0 w 1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7" h="510">
                    <a:moveTo>
                      <a:pt x="0" y="510"/>
                    </a:moveTo>
                    <a:lnTo>
                      <a:pt x="1347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8" name="Freeform 1347"/>
              <p:cNvSpPr>
                <a:spLocks/>
              </p:cNvSpPr>
              <p:nvPr/>
            </p:nvSpPr>
            <p:spPr bwMode="auto">
              <a:xfrm>
                <a:off x="7252283" y="2305049"/>
                <a:ext cx="693737" cy="273049"/>
              </a:xfrm>
              <a:custGeom>
                <a:avLst/>
                <a:gdLst>
                  <a:gd name="T0" fmla="*/ 2 w 1347"/>
                  <a:gd name="T1" fmla="*/ 519 h 519"/>
                  <a:gd name="T2" fmla="*/ 1347 w 1347"/>
                  <a:gd name="T3" fmla="*/ 9 h 519"/>
                  <a:gd name="T4" fmla="*/ 1344 w 1347"/>
                  <a:gd name="T5" fmla="*/ 0 h 519"/>
                  <a:gd name="T6" fmla="*/ 0 w 1347"/>
                  <a:gd name="T7" fmla="*/ 510 h 519"/>
                  <a:gd name="T8" fmla="*/ 2 w 1347"/>
                  <a:gd name="T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7" h="519">
                    <a:moveTo>
                      <a:pt x="2" y="519"/>
                    </a:moveTo>
                    <a:lnTo>
                      <a:pt x="1347" y="9"/>
                    </a:lnTo>
                    <a:lnTo>
                      <a:pt x="1344" y="0"/>
                    </a:lnTo>
                    <a:lnTo>
                      <a:pt x="0" y="510"/>
                    </a:lnTo>
                    <a:lnTo>
                      <a:pt x="2" y="519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49" name="Freeform 1348"/>
              <p:cNvSpPr>
                <a:spLocks/>
              </p:cNvSpPr>
              <p:nvPr/>
            </p:nvSpPr>
            <p:spPr bwMode="auto">
              <a:xfrm>
                <a:off x="7252283" y="2305049"/>
                <a:ext cx="957262" cy="271462"/>
              </a:xfrm>
              <a:custGeom>
                <a:avLst/>
                <a:gdLst>
                  <a:gd name="T0" fmla="*/ 0 w 1859"/>
                  <a:gd name="T1" fmla="*/ 515 h 515"/>
                  <a:gd name="T2" fmla="*/ 1859 w 1859"/>
                  <a:gd name="T3" fmla="*/ 0 h 515"/>
                  <a:gd name="T4" fmla="*/ 0 w 1859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9" h="515">
                    <a:moveTo>
                      <a:pt x="0" y="515"/>
                    </a:moveTo>
                    <a:lnTo>
                      <a:pt x="1859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0" name="Freeform 1349"/>
              <p:cNvSpPr>
                <a:spLocks/>
              </p:cNvSpPr>
              <p:nvPr/>
            </p:nvSpPr>
            <p:spPr bwMode="auto">
              <a:xfrm>
                <a:off x="7252283" y="2305049"/>
                <a:ext cx="957262" cy="271462"/>
              </a:xfrm>
              <a:custGeom>
                <a:avLst/>
                <a:gdLst>
                  <a:gd name="T0" fmla="*/ 0 w 1859"/>
                  <a:gd name="T1" fmla="*/ 515 h 515"/>
                  <a:gd name="T2" fmla="*/ 1859 w 1859"/>
                  <a:gd name="T3" fmla="*/ 0 h 515"/>
                  <a:gd name="T4" fmla="*/ 0 w 1859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9" h="515">
                    <a:moveTo>
                      <a:pt x="0" y="515"/>
                    </a:moveTo>
                    <a:lnTo>
                      <a:pt x="1859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1" name="Freeform 1350"/>
              <p:cNvSpPr>
                <a:spLocks/>
              </p:cNvSpPr>
              <p:nvPr/>
            </p:nvSpPr>
            <p:spPr bwMode="auto">
              <a:xfrm>
                <a:off x="7252283" y="2303463"/>
                <a:ext cx="957262" cy="274636"/>
              </a:xfrm>
              <a:custGeom>
                <a:avLst/>
                <a:gdLst>
                  <a:gd name="T0" fmla="*/ 2 w 1859"/>
                  <a:gd name="T1" fmla="*/ 524 h 524"/>
                  <a:gd name="T2" fmla="*/ 1859 w 1859"/>
                  <a:gd name="T3" fmla="*/ 7 h 524"/>
                  <a:gd name="T4" fmla="*/ 1857 w 1859"/>
                  <a:gd name="T5" fmla="*/ 0 h 524"/>
                  <a:gd name="T6" fmla="*/ 0 w 1859"/>
                  <a:gd name="T7" fmla="*/ 515 h 524"/>
                  <a:gd name="T8" fmla="*/ 2 w 1859"/>
                  <a:gd name="T9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9" h="524">
                    <a:moveTo>
                      <a:pt x="2" y="524"/>
                    </a:moveTo>
                    <a:lnTo>
                      <a:pt x="1859" y="7"/>
                    </a:lnTo>
                    <a:lnTo>
                      <a:pt x="1857" y="0"/>
                    </a:lnTo>
                    <a:lnTo>
                      <a:pt x="0" y="515"/>
                    </a:lnTo>
                    <a:lnTo>
                      <a:pt x="2" y="524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2" name="Freeform 1351"/>
              <p:cNvSpPr>
                <a:spLocks/>
              </p:cNvSpPr>
              <p:nvPr/>
            </p:nvSpPr>
            <p:spPr bwMode="auto">
              <a:xfrm>
                <a:off x="7426908" y="2309812"/>
                <a:ext cx="38100" cy="265112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3" name="Freeform 1352"/>
              <p:cNvSpPr>
                <a:spLocks/>
              </p:cNvSpPr>
              <p:nvPr/>
            </p:nvSpPr>
            <p:spPr bwMode="auto">
              <a:xfrm>
                <a:off x="7426908" y="2309812"/>
                <a:ext cx="38100" cy="265112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4" name="Freeform 1353"/>
              <p:cNvSpPr>
                <a:spLocks/>
              </p:cNvSpPr>
              <p:nvPr/>
            </p:nvSpPr>
            <p:spPr bwMode="auto">
              <a:xfrm>
                <a:off x="7423733" y="2309812"/>
                <a:ext cx="44450" cy="266700"/>
              </a:xfrm>
              <a:custGeom>
                <a:avLst/>
                <a:gdLst>
                  <a:gd name="T0" fmla="*/ 85 w 85"/>
                  <a:gd name="T1" fmla="*/ 505 h 508"/>
                  <a:gd name="T2" fmla="*/ 9 w 85"/>
                  <a:gd name="T3" fmla="*/ 0 h 508"/>
                  <a:gd name="T4" fmla="*/ 0 w 85"/>
                  <a:gd name="T5" fmla="*/ 2 h 508"/>
                  <a:gd name="T6" fmla="*/ 78 w 85"/>
                  <a:gd name="T7" fmla="*/ 508 h 508"/>
                  <a:gd name="T8" fmla="*/ 85 w 85"/>
                  <a:gd name="T9" fmla="*/ 50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508">
                    <a:moveTo>
                      <a:pt x="85" y="505"/>
                    </a:moveTo>
                    <a:lnTo>
                      <a:pt x="9" y="0"/>
                    </a:lnTo>
                    <a:lnTo>
                      <a:pt x="0" y="2"/>
                    </a:lnTo>
                    <a:lnTo>
                      <a:pt x="78" y="508"/>
                    </a:lnTo>
                    <a:lnTo>
                      <a:pt x="85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5" name="Freeform 1354"/>
              <p:cNvSpPr>
                <a:spLocks/>
              </p:cNvSpPr>
              <p:nvPr/>
            </p:nvSpPr>
            <p:spPr bwMode="auto">
              <a:xfrm>
                <a:off x="7465008" y="2308225"/>
                <a:ext cx="222250" cy="266700"/>
              </a:xfrm>
              <a:custGeom>
                <a:avLst/>
                <a:gdLst>
                  <a:gd name="T0" fmla="*/ 0 w 430"/>
                  <a:gd name="T1" fmla="*/ 507 h 507"/>
                  <a:gd name="T2" fmla="*/ 430 w 430"/>
                  <a:gd name="T3" fmla="*/ 0 h 507"/>
                  <a:gd name="T4" fmla="*/ 0 w 430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507">
                    <a:moveTo>
                      <a:pt x="0" y="507"/>
                    </a:moveTo>
                    <a:lnTo>
                      <a:pt x="430" y="0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6" name="Freeform 1355"/>
              <p:cNvSpPr>
                <a:spLocks/>
              </p:cNvSpPr>
              <p:nvPr/>
            </p:nvSpPr>
            <p:spPr bwMode="auto">
              <a:xfrm>
                <a:off x="7465008" y="2308225"/>
                <a:ext cx="222250" cy="266700"/>
              </a:xfrm>
              <a:custGeom>
                <a:avLst/>
                <a:gdLst>
                  <a:gd name="T0" fmla="*/ 0 w 430"/>
                  <a:gd name="T1" fmla="*/ 507 h 507"/>
                  <a:gd name="T2" fmla="*/ 430 w 430"/>
                  <a:gd name="T3" fmla="*/ 0 h 507"/>
                  <a:gd name="T4" fmla="*/ 0 w 430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507">
                    <a:moveTo>
                      <a:pt x="0" y="507"/>
                    </a:moveTo>
                    <a:lnTo>
                      <a:pt x="430" y="0"/>
                    </a:lnTo>
                    <a:lnTo>
                      <a:pt x="0" y="507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7" name="Freeform 1356"/>
              <p:cNvSpPr>
                <a:spLocks/>
              </p:cNvSpPr>
              <p:nvPr/>
            </p:nvSpPr>
            <p:spPr bwMode="auto">
              <a:xfrm>
                <a:off x="7465008" y="2306638"/>
                <a:ext cx="223837" cy="269875"/>
              </a:xfrm>
              <a:custGeom>
                <a:avLst/>
                <a:gdLst>
                  <a:gd name="T0" fmla="*/ 7 w 435"/>
                  <a:gd name="T1" fmla="*/ 513 h 513"/>
                  <a:gd name="T2" fmla="*/ 435 w 435"/>
                  <a:gd name="T3" fmla="*/ 5 h 513"/>
                  <a:gd name="T4" fmla="*/ 428 w 435"/>
                  <a:gd name="T5" fmla="*/ 0 h 513"/>
                  <a:gd name="T6" fmla="*/ 0 w 435"/>
                  <a:gd name="T7" fmla="*/ 508 h 513"/>
                  <a:gd name="T8" fmla="*/ 7 w 435"/>
                  <a:gd name="T9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513">
                    <a:moveTo>
                      <a:pt x="7" y="513"/>
                    </a:moveTo>
                    <a:lnTo>
                      <a:pt x="435" y="5"/>
                    </a:lnTo>
                    <a:lnTo>
                      <a:pt x="428" y="0"/>
                    </a:lnTo>
                    <a:lnTo>
                      <a:pt x="0" y="508"/>
                    </a:lnTo>
                    <a:lnTo>
                      <a:pt x="7" y="513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8" name="Freeform 1357"/>
              <p:cNvSpPr>
                <a:spLocks/>
              </p:cNvSpPr>
              <p:nvPr/>
            </p:nvSpPr>
            <p:spPr bwMode="auto">
              <a:xfrm>
                <a:off x="7465008" y="2308225"/>
                <a:ext cx="481012" cy="266700"/>
              </a:xfrm>
              <a:custGeom>
                <a:avLst/>
                <a:gdLst>
                  <a:gd name="T0" fmla="*/ 0 w 934"/>
                  <a:gd name="T1" fmla="*/ 507 h 507"/>
                  <a:gd name="T2" fmla="*/ 934 w 934"/>
                  <a:gd name="T3" fmla="*/ 0 h 507"/>
                  <a:gd name="T4" fmla="*/ 0 w 934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507">
                    <a:moveTo>
                      <a:pt x="0" y="507"/>
                    </a:moveTo>
                    <a:lnTo>
                      <a:pt x="934" y="0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59" name="Freeform 1358"/>
              <p:cNvSpPr>
                <a:spLocks/>
              </p:cNvSpPr>
              <p:nvPr/>
            </p:nvSpPr>
            <p:spPr bwMode="auto">
              <a:xfrm>
                <a:off x="7465008" y="2308225"/>
                <a:ext cx="481012" cy="266700"/>
              </a:xfrm>
              <a:custGeom>
                <a:avLst/>
                <a:gdLst>
                  <a:gd name="T0" fmla="*/ 0 w 934"/>
                  <a:gd name="T1" fmla="*/ 507 h 507"/>
                  <a:gd name="T2" fmla="*/ 934 w 934"/>
                  <a:gd name="T3" fmla="*/ 0 h 507"/>
                  <a:gd name="T4" fmla="*/ 0 w 934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507">
                    <a:moveTo>
                      <a:pt x="0" y="507"/>
                    </a:moveTo>
                    <a:lnTo>
                      <a:pt x="934" y="0"/>
                    </a:lnTo>
                    <a:lnTo>
                      <a:pt x="0" y="507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0" name="Freeform 1359"/>
              <p:cNvSpPr>
                <a:spLocks/>
              </p:cNvSpPr>
              <p:nvPr/>
            </p:nvSpPr>
            <p:spPr bwMode="auto">
              <a:xfrm>
                <a:off x="7465008" y="2305049"/>
                <a:ext cx="482600" cy="271462"/>
              </a:xfrm>
              <a:custGeom>
                <a:avLst/>
                <a:gdLst>
                  <a:gd name="T0" fmla="*/ 5 w 938"/>
                  <a:gd name="T1" fmla="*/ 517 h 517"/>
                  <a:gd name="T2" fmla="*/ 938 w 938"/>
                  <a:gd name="T3" fmla="*/ 7 h 517"/>
                  <a:gd name="T4" fmla="*/ 933 w 938"/>
                  <a:gd name="T5" fmla="*/ 0 h 517"/>
                  <a:gd name="T6" fmla="*/ 0 w 938"/>
                  <a:gd name="T7" fmla="*/ 510 h 517"/>
                  <a:gd name="T8" fmla="*/ 5 w 938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8" h="517">
                    <a:moveTo>
                      <a:pt x="5" y="517"/>
                    </a:moveTo>
                    <a:lnTo>
                      <a:pt x="938" y="7"/>
                    </a:lnTo>
                    <a:lnTo>
                      <a:pt x="933" y="0"/>
                    </a:lnTo>
                    <a:lnTo>
                      <a:pt x="0" y="510"/>
                    </a:lnTo>
                    <a:lnTo>
                      <a:pt x="5" y="51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1" name="Freeform 1360"/>
              <p:cNvSpPr>
                <a:spLocks/>
              </p:cNvSpPr>
              <p:nvPr/>
            </p:nvSpPr>
            <p:spPr bwMode="auto">
              <a:xfrm>
                <a:off x="7465008" y="2305049"/>
                <a:ext cx="744537" cy="269875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2" name="Freeform 1361"/>
              <p:cNvSpPr>
                <a:spLocks/>
              </p:cNvSpPr>
              <p:nvPr/>
            </p:nvSpPr>
            <p:spPr bwMode="auto">
              <a:xfrm>
                <a:off x="7465008" y="2305049"/>
                <a:ext cx="744537" cy="269875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3" name="Freeform 1362"/>
              <p:cNvSpPr>
                <a:spLocks/>
              </p:cNvSpPr>
              <p:nvPr/>
            </p:nvSpPr>
            <p:spPr bwMode="auto">
              <a:xfrm>
                <a:off x="7465008" y="2303463"/>
                <a:ext cx="744537" cy="273049"/>
              </a:xfrm>
              <a:custGeom>
                <a:avLst/>
                <a:gdLst>
                  <a:gd name="T0" fmla="*/ 3 w 1446"/>
                  <a:gd name="T1" fmla="*/ 522 h 522"/>
                  <a:gd name="T2" fmla="*/ 1446 w 1446"/>
                  <a:gd name="T3" fmla="*/ 7 h 522"/>
                  <a:gd name="T4" fmla="*/ 1444 w 1446"/>
                  <a:gd name="T5" fmla="*/ 0 h 522"/>
                  <a:gd name="T6" fmla="*/ 0 w 1446"/>
                  <a:gd name="T7" fmla="*/ 515 h 522"/>
                  <a:gd name="T8" fmla="*/ 3 w 1446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6" h="522">
                    <a:moveTo>
                      <a:pt x="3" y="522"/>
                    </a:moveTo>
                    <a:lnTo>
                      <a:pt x="1446" y="7"/>
                    </a:lnTo>
                    <a:lnTo>
                      <a:pt x="1444" y="0"/>
                    </a:lnTo>
                    <a:lnTo>
                      <a:pt x="0" y="515"/>
                    </a:lnTo>
                    <a:lnTo>
                      <a:pt x="3" y="52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4" name="Freeform 1363"/>
              <p:cNvSpPr>
                <a:spLocks/>
              </p:cNvSpPr>
              <p:nvPr/>
            </p:nvSpPr>
            <p:spPr bwMode="auto">
              <a:xfrm>
                <a:off x="7426908" y="2309812"/>
                <a:ext cx="260350" cy="266700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5" name="Freeform 1364"/>
              <p:cNvSpPr>
                <a:spLocks/>
              </p:cNvSpPr>
              <p:nvPr/>
            </p:nvSpPr>
            <p:spPr bwMode="auto">
              <a:xfrm>
                <a:off x="7426908" y="2309812"/>
                <a:ext cx="260350" cy="266700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6" name="Freeform 1365"/>
              <p:cNvSpPr>
                <a:spLocks/>
              </p:cNvSpPr>
              <p:nvPr/>
            </p:nvSpPr>
            <p:spPr bwMode="auto">
              <a:xfrm>
                <a:off x="7425320" y="2308225"/>
                <a:ext cx="263525" cy="268287"/>
              </a:xfrm>
              <a:custGeom>
                <a:avLst/>
                <a:gdLst>
                  <a:gd name="T0" fmla="*/ 511 w 511"/>
                  <a:gd name="T1" fmla="*/ 505 h 512"/>
                  <a:gd name="T2" fmla="*/ 5 w 511"/>
                  <a:gd name="T3" fmla="*/ 0 h 512"/>
                  <a:gd name="T4" fmla="*/ 0 w 511"/>
                  <a:gd name="T5" fmla="*/ 7 h 512"/>
                  <a:gd name="T6" fmla="*/ 504 w 511"/>
                  <a:gd name="T7" fmla="*/ 512 h 512"/>
                  <a:gd name="T8" fmla="*/ 511 w 511"/>
                  <a:gd name="T9" fmla="*/ 5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512">
                    <a:moveTo>
                      <a:pt x="511" y="505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504" y="512"/>
                    </a:lnTo>
                    <a:lnTo>
                      <a:pt x="511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7" name="Freeform 1366"/>
              <p:cNvSpPr>
                <a:spLocks/>
              </p:cNvSpPr>
              <p:nvPr/>
            </p:nvSpPr>
            <p:spPr bwMode="auto">
              <a:xfrm>
                <a:off x="7687258" y="2308225"/>
                <a:ext cx="0" cy="268287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8" name="Freeform 1367"/>
              <p:cNvSpPr>
                <a:spLocks/>
              </p:cNvSpPr>
              <p:nvPr/>
            </p:nvSpPr>
            <p:spPr bwMode="auto">
              <a:xfrm>
                <a:off x="7687258" y="2308225"/>
                <a:ext cx="0" cy="268287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69" name="Rectangle 1368"/>
              <p:cNvSpPr>
                <a:spLocks noChangeArrowheads="1"/>
              </p:cNvSpPr>
              <p:nvPr/>
            </p:nvSpPr>
            <p:spPr bwMode="auto">
              <a:xfrm>
                <a:off x="7685670" y="2308225"/>
                <a:ext cx="3175" cy="268287"/>
              </a:xfrm>
              <a:prstGeom prst="rect">
                <a:avLst/>
              </a:pr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0" name="Freeform 1369"/>
              <p:cNvSpPr>
                <a:spLocks/>
              </p:cNvSpPr>
              <p:nvPr/>
            </p:nvSpPr>
            <p:spPr bwMode="auto">
              <a:xfrm>
                <a:off x="7687258" y="2308225"/>
                <a:ext cx="219075" cy="268287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1" name="Freeform 1370"/>
              <p:cNvSpPr>
                <a:spLocks/>
              </p:cNvSpPr>
              <p:nvPr/>
            </p:nvSpPr>
            <p:spPr bwMode="auto">
              <a:xfrm>
                <a:off x="7687258" y="2308225"/>
                <a:ext cx="219075" cy="268287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2" name="Freeform 1371"/>
              <p:cNvSpPr>
                <a:spLocks/>
              </p:cNvSpPr>
              <p:nvPr/>
            </p:nvSpPr>
            <p:spPr bwMode="auto">
              <a:xfrm>
                <a:off x="7685670" y="2306638"/>
                <a:ext cx="222250" cy="269875"/>
              </a:xfrm>
              <a:custGeom>
                <a:avLst/>
                <a:gdLst>
                  <a:gd name="T0" fmla="*/ 432 w 432"/>
                  <a:gd name="T1" fmla="*/ 510 h 515"/>
                  <a:gd name="T2" fmla="*/ 7 w 432"/>
                  <a:gd name="T3" fmla="*/ 0 h 515"/>
                  <a:gd name="T4" fmla="*/ 0 w 432"/>
                  <a:gd name="T5" fmla="*/ 5 h 515"/>
                  <a:gd name="T6" fmla="*/ 427 w 432"/>
                  <a:gd name="T7" fmla="*/ 515 h 515"/>
                  <a:gd name="T8" fmla="*/ 432 w 432"/>
                  <a:gd name="T9" fmla="*/ 51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515">
                    <a:moveTo>
                      <a:pt x="432" y="51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427" y="515"/>
                    </a:lnTo>
                    <a:lnTo>
                      <a:pt x="432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3" name="Freeform 1372"/>
              <p:cNvSpPr>
                <a:spLocks/>
              </p:cNvSpPr>
              <p:nvPr/>
            </p:nvSpPr>
            <p:spPr bwMode="auto">
              <a:xfrm>
                <a:off x="7687258" y="2308225"/>
                <a:ext cx="438150" cy="268287"/>
              </a:xfrm>
              <a:custGeom>
                <a:avLst/>
                <a:gdLst>
                  <a:gd name="T0" fmla="*/ 851 w 851"/>
                  <a:gd name="T1" fmla="*/ 510 h 510"/>
                  <a:gd name="T2" fmla="*/ 0 w 851"/>
                  <a:gd name="T3" fmla="*/ 0 h 510"/>
                  <a:gd name="T4" fmla="*/ 851 w 851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1" h="510">
                    <a:moveTo>
                      <a:pt x="851" y="510"/>
                    </a:moveTo>
                    <a:lnTo>
                      <a:pt x="0" y="0"/>
                    </a:lnTo>
                    <a:lnTo>
                      <a:pt x="851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4" name="Freeform 1373"/>
              <p:cNvSpPr>
                <a:spLocks/>
              </p:cNvSpPr>
              <p:nvPr/>
            </p:nvSpPr>
            <p:spPr bwMode="auto">
              <a:xfrm>
                <a:off x="7687258" y="2308225"/>
                <a:ext cx="438150" cy="268287"/>
              </a:xfrm>
              <a:custGeom>
                <a:avLst/>
                <a:gdLst>
                  <a:gd name="T0" fmla="*/ 851 w 851"/>
                  <a:gd name="T1" fmla="*/ 510 h 510"/>
                  <a:gd name="T2" fmla="*/ 0 w 851"/>
                  <a:gd name="T3" fmla="*/ 0 h 510"/>
                  <a:gd name="T4" fmla="*/ 851 w 851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1" h="510">
                    <a:moveTo>
                      <a:pt x="851" y="510"/>
                    </a:moveTo>
                    <a:lnTo>
                      <a:pt x="0" y="0"/>
                    </a:lnTo>
                    <a:lnTo>
                      <a:pt x="851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5" name="Freeform 1374"/>
              <p:cNvSpPr>
                <a:spLocks/>
              </p:cNvSpPr>
              <p:nvPr/>
            </p:nvSpPr>
            <p:spPr bwMode="auto">
              <a:xfrm>
                <a:off x="7685670" y="2305049"/>
                <a:ext cx="441325" cy="271462"/>
              </a:xfrm>
              <a:custGeom>
                <a:avLst/>
                <a:gdLst>
                  <a:gd name="T0" fmla="*/ 855 w 855"/>
                  <a:gd name="T1" fmla="*/ 510 h 517"/>
                  <a:gd name="T2" fmla="*/ 2 w 855"/>
                  <a:gd name="T3" fmla="*/ 0 h 517"/>
                  <a:gd name="T4" fmla="*/ 0 w 855"/>
                  <a:gd name="T5" fmla="*/ 7 h 517"/>
                  <a:gd name="T6" fmla="*/ 853 w 855"/>
                  <a:gd name="T7" fmla="*/ 517 h 517"/>
                  <a:gd name="T8" fmla="*/ 855 w 855"/>
                  <a:gd name="T9" fmla="*/ 51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5" h="517">
                    <a:moveTo>
                      <a:pt x="855" y="51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853" y="517"/>
                    </a:lnTo>
                    <a:lnTo>
                      <a:pt x="855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6" name="Freeform 1375"/>
              <p:cNvSpPr>
                <a:spLocks/>
              </p:cNvSpPr>
              <p:nvPr/>
            </p:nvSpPr>
            <p:spPr bwMode="auto">
              <a:xfrm>
                <a:off x="7687258" y="2308225"/>
                <a:ext cx="679450" cy="268287"/>
              </a:xfrm>
              <a:custGeom>
                <a:avLst/>
                <a:gdLst>
                  <a:gd name="T0" fmla="*/ 1319 w 1319"/>
                  <a:gd name="T1" fmla="*/ 510 h 510"/>
                  <a:gd name="T2" fmla="*/ 0 w 1319"/>
                  <a:gd name="T3" fmla="*/ 0 h 510"/>
                  <a:gd name="T4" fmla="*/ 1319 w 1319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9" h="510">
                    <a:moveTo>
                      <a:pt x="1319" y="510"/>
                    </a:moveTo>
                    <a:lnTo>
                      <a:pt x="0" y="0"/>
                    </a:lnTo>
                    <a:lnTo>
                      <a:pt x="1319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7" name="Freeform 1376"/>
              <p:cNvSpPr>
                <a:spLocks/>
              </p:cNvSpPr>
              <p:nvPr/>
            </p:nvSpPr>
            <p:spPr bwMode="auto">
              <a:xfrm>
                <a:off x="7687258" y="2308225"/>
                <a:ext cx="679450" cy="268287"/>
              </a:xfrm>
              <a:custGeom>
                <a:avLst/>
                <a:gdLst>
                  <a:gd name="T0" fmla="*/ 1319 w 1319"/>
                  <a:gd name="T1" fmla="*/ 510 h 510"/>
                  <a:gd name="T2" fmla="*/ 0 w 1319"/>
                  <a:gd name="T3" fmla="*/ 0 h 510"/>
                  <a:gd name="T4" fmla="*/ 1319 w 1319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9" h="510">
                    <a:moveTo>
                      <a:pt x="1319" y="510"/>
                    </a:moveTo>
                    <a:lnTo>
                      <a:pt x="0" y="0"/>
                    </a:lnTo>
                    <a:lnTo>
                      <a:pt x="1319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8" name="Freeform 1377"/>
              <p:cNvSpPr>
                <a:spLocks/>
              </p:cNvSpPr>
              <p:nvPr/>
            </p:nvSpPr>
            <p:spPr bwMode="auto">
              <a:xfrm>
                <a:off x="7685670" y="2305049"/>
                <a:ext cx="681038" cy="273049"/>
              </a:xfrm>
              <a:custGeom>
                <a:avLst/>
                <a:gdLst>
                  <a:gd name="T0" fmla="*/ 1323 w 1323"/>
                  <a:gd name="T1" fmla="*/ 510 h 519"/>
                  <a:gd name="T2" fmla="*/ 2 w 1323"/>
                  <a:gd name="T3" fmla="*/ 0 h 519"/>
                  <a:gd name="T4" fmla="*/ 0 w 1323"/>
                  <a:gd name="T5" fmla="*/ 9 h 519"/>
                  <a:gd name="T6" fmla="*/ 1318 w 1323"/>
                  <a:gd name="T7" fmla="*/ 519 h 519"/>
                  <a:gd name="T8" fmla="*/ 1323 w 1323"/>
                  <a:gd name="T9" fmla="*/ 51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519">
                    <a:moveTo>
                      <a:pt x="1323" y="51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1318" y="519"/>
                    </a:lnTo>
                    <a:lnTo>
                      <a:pt x="1323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79" name="Freeform 1378"/>
              <p:cNvSpPr>
                <a:spLocks/>
              </p:cNvSpPr>
              <p:nvPr/>
            </p:nvSpPr>
            <p:spPr bwMode="auto">
              <a:xfrm>
                <a:off x="7426908" y="2309812"/>
                <a:ext cx="479425" cy="266700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0" name="Freeform 1379"/>
              <p:cNvSpPr>
                <a:spLocks/>
              </p:cNvSpPr>
              <p:nvPr/>
            </p:nvSpPr>
            <p:spPr bwMode="auto">
              <a:xfrm>
                <a:off x="7426908" y="2309812"/>
                <a:ext cx="479425" cy="266700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1" name="Freeform 1380"/>
              <p:cNvSpPr>
                <a:spLocks/>
              </p:cNvSpPr>
              <p:nvPr/>
            </p:nvSpPr>
            <p:spPr bwMode="auto">
              <a:xfrm>
                <a:off x="7425320" y="2308225"/>
                <a:ext cx="482600" cy="269875"/>
              </a:xfrm>
              <a:custGeom>
                <a:avLst/>
                <a:gdLst>
                  <a:gd name="T0" fmla="*/ 936 w 936"/>
                  <a:gd name="T1" fmla="*/ 507 h 514"/>
                  <a:gd name="T2" fmla="*/ 5 w 936"/>
                  <a:gd name="T3" fmla="*/ 0 h 514"/>
                  <a:gd name="T4" fmla="*/ 0 w 936"/>
                  <a:gd name="T5" fmla="*/ 7 h 514"/>
                  <a:gd name="T6" fmla="*/ 931 w 936"/>
                  <a:gd name="T7" fmla="*/ 514 h 514"/>
                  <a:gd name="T8" fmla="*/ 936 w 936"/>
                  <a:gd name="T9" fmla="*/ 507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514">
                    <a:moveTo>
                      <a:pt x="936" y="507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931" y="514"/>
                    </a:lnTo>
                    <a:lnTo>
                      <a:pt x="936" y="507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1382" name="Picture 205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608404" y="2137858"/>
                <a:ext cx="154584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3" name="Freeform 1382"/>
              <p:cNvSpPr>
                <a:spLocks/>
              </p:cNvSpPr>
              <p:nvPr/>
            </p:nvSpPr>
            <p:spPr bwMode="auto">
              <a:xfrm>
                <a:off x="7687258" y="2308225"/>
                <a:ext cx="258762" cy="268287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4" name="Freeform 1383"/>
              <p:cNvSpPr>
                <a:spLocks/>
              </p:cNvSpPr>
              <p:nvPr/>
            </p:nvSpPr>
            <p:spPr bwMode="auto">
              <a:xfrm>
                <a:off x="7687258" y="2308225"/>
                <a:ext cx="258762" cy="268287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5" name="Freeform 1384"/>
              <p:cNvSpPr>
                <a:spLocks/>
              </p:cNvSpPr>
              <p:nvPr/>
            </p:nvSpPr>
            <p:spPr bwMode="auto">
              <a:xfrm>
                <a:off x="7685670" y="2306638"/>
                <a:ext cx="261938" cy="269875"/>
              </a:xfrm>
              <a:custGeom>
                <a:avLst/>
                <a:gdLst>
                  <a:gd name="T0" fmla="*/ 7 w 510"/>
                  <a:gd name="T1" fmla="*/ 515 h 515"/>
                  <a:gd name="T2" fmla="*/ 510 w 510"/>
                  <a:gd name="T3" fmla="*/ 5 h 515"/>
                  <a:gd name="T4" fmla="*/ 505 w 510"/>
                  <a:gd name="T5" fmla="*/ 0 h 515"/>
                  <a:gd name="T6" fmla="*/ 0 w 510"/>
                  <a:gd name="T7" fmla="*/ 508 h 515"/>
                  <a:gd name="T8" fmla="*/ 7 w 510"/>
                  <a:gd name="T9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5">
                    <a:moveTo>
                      <a:pt x="7" y="515"/>
                    </a:moveTo>
                    <a:lnTo>
                      <a:pt x="510" y="5"/>
                    </a:lnTo>
                    <a:lnTo>
                      <a:pt x="505" y="0"/>
                    </a:lnTo>
                    <a:lnTo>
                      <a:pt x="0" y="508"/>
                    </a:lnTo>
                    <a:lnTo>
                      <a:pt x="7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6" name="Freeform 1385"/>
              <p:cNvSpPr>
                <a:spLocks/>
              </p:cNvSpPr>
              <p:nvPr/>
            </p:nvSpPr>
            <p:spPr bwMode="auto">
              <a:xfrm>
                <a:off x="7687258" y="2305049"/>
                <a:ext cx="522287" cy="271462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7" name="Freeform 1386"/>
              <p:cNvSpPr>
                <a:spLocks/>
              </p:cNvSpPr>
              <p:nvPr/>
            </p:nvSpPr>
            <p:spPr bwMode="auto">
              <a:xfrm>
                <a:off x="7687258" y="2305049"/>
                <a:ext cx="522287" cy="271462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8" name="Freeform 1387"/>
              <p:cNvSpPr>
                <a:spLocks/>
              </p:cNvSpPr>
              <p:nvPr/>
            </p:nvSpPr>
            <p:spPr bwMode="auto">
              <a:xfrm>
                <a:off x="7685670" y="2303463"/>
                <a:ext cx="523875" cy="273049"/>
              </a:xfrm>
              <a:custGeom>
                <a:avLst/>
                <a:gdLst>
                  <a:gd name="T0" fmla="*/ 2 w 1018"/>
                  <a:gd name="T1" fmla="*/ 522 h 522"/>
                  <a:gd name="T2" fmla="*/ 1018 w 1018"/>
                  <a:gd name="T3" fmla="*/ 7 h 522"/>
                  <a:gd name="T4" fmla="*/ 1016 w 1018"/>
                  <a:gd name="T5" fmla="*/ 0 h 522"/>
                  <a:gd name="T6" fmla="*/ 0 w 1018"/>
                  <a:gd name="T7" fmla="*/ 515 h 522"/>
                  <a:gd name="T8" fmla="*/ 2 w 1018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522">
                    <a:moveTo>
                      <a:pt x="2" y="522"/>
                    </a:moveTo>
                    <a:lnTo>
                      <a:pt x="1018" y="7"/>
                    </a:lnTo>
                    <a:lnTo>
                      <a:pt x="1016" y="0"/>
                    </a:lnTo>
                    <a:lnTo>
                      <a:pt x="0" y="515"/>
                    </a:lnTo>
                    <a:lnTo>
                      <a:pt x="2" y="52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89" name="Freeform 1388"/>
              <p:cNvSpPr>
                <a:spLocks/>
              </p:cNvSpPr>
              <p:nvPr/>
            </p:nvSpPr>
            <p:spPr bwMode="auto">
              <a:xfrm>
                <a:off x="7426908" y="2309812"/>
                <a:ext cx="698500" cy="266700"/>
              </a:xfrm>
              <a:custGeom>
                <a:avLst/>
                <a:gdLst>
                  <a:gd name="T0" fmla="*/ 1356 w 1356"/>
                  <a:gd name="T1" fmla="*/ 508 h 508"/>
                  <a:gd name="T2" fmla="*/ 0 w 1356"/>
                  <a:gd name="T3" fmla="*/ 0 h 508"/>
                  <a:gd name="T4" fmla="*/ 1356 w 1356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6" h="508">
                    <a:moveTo>
                      <a:pt x="1356" y="508"/>
                    </a:moveTo>
                    <a:lnTo>
                      <a:pt x="0" y="0"/>
                    </a:lnTo>
                    <a:lnTo>
                      <a:pt x="1356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0" name="Freeform 1389"/>
              <p:cNvSpPr>
                <a:spLocks/>
              </p:cNvSpPr>
              <p:nvPr/>
            </p:nvSpPr>
            <p:spPr bwMode="auto">
              <a:xfrm>
                <a:off x="7426908" y="2309812"/>
                <a:ext cx="698500" cy="266700"/>
              </a:xfrm>
              <a:custGeom>
                <a:avLst/>
                <a:gdLst>
                  <a:gd name="T0" fmla="*/ 1356 w 1356"/>
                  <a:gd name="T1" fmla="*/ 508 h 508"/>
                  <a:gd name="T2" fmla="*/ 0 w 1356"/>
                  <a:gd name="T3" fmla="*/ 0 h 508"/>
                  <a:gd name="T4" fmla="*/ 1356 w 1356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6" h="508">
                    <a:moveTo>
                      <a:pt x="1356" y="508"/>
                    </a:moveTo>
                    <a:lnTo>
                      <a:pt x="0" y="0"/>
                    </a:lnTo>
                    <a:lnTo>
                      <a:pt x="1356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1" name="Freeform 1390"/>
              <p:cNvSpPr>
                <a:spLocks/>
              </p:cNvSpPr>
              <p:nvPr/>
            </p:nvSpPr>
            <p:spPr bwMode="auto">
              <a:xfrm>
                <a:off x="7426908" y="2308225"/>
                <a:ext cx="700087" cy="268287"/>
              </a:xfrm>
              <a:custGeom>
                <a:avLst/>
                <a:gdLst>
                  <a:gd name="T0" fmla="*/ 1358 w 1358"/>
                  <a:gd name="T1" fmla="*/ 505 h 512"/>
                  <a:gd name="T2" fmla="*/ 2 w 1358"/>
                  <a:gd name="T3" fmla="*/ 0 h 512"/>
                  <a:gd name="T4" fmla="*/ 0 w 1358"/>
                  <a:gd name="T5" fmla="*/ 7 h 512"/>
                  <a:gd name="T6" fmla="*/ 1356 w 1358"/>
                  <a:gd name="T7" fmla="*/ 512 h 512"/>
                  <a:gd name="T8" fmla="*/ 1358 w 1358"/>
                  <a:gd name="T9" fmla="*/ 5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8" h="512">
                    <a:moveTo>
                      <a:pt x="1358" y="505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356" y="512"/>
                    </a:lnTo>
                    <a:lnTo>
                      <a:pt x="1358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2" name="Freeform 1391"/>
              <p:cNvSpPr>
                <a:spLocks/>
              </p:cNvSpPr>
              <p:nvPr/>
            </p:nvSpPr>
            <p:spPr bwMode="auto">
              <a:xfrm>
                <a:off x="7946020" y="2308225"/>
                <a:ext cx="420688" cy="268287"/>
              </a:xfrm>
              <a:custGeom>
                <a:avLst/>
                <a:gdLst>
                  <a:gd name="T0" fmla="*/ 815 w 815"/>
                  <a:gd name="T1" fmla="*/ 510 h 510"/>
                  <a:gd name="T2" fmla="*/ 0 w 815"/>
                  <a:gd name="T3" fmla="*/ 0 h 510"/>
                  <a:gd name="T4" fmla="*/ 815 w 815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5" h="510">
                    <a:moveTo>
                      <a:pt x="815" y="510"/>
                    </a:moveTo>
                    <a:lnTo>
                      <a:pt x="0" y="0"/>
                    </a:lnTo>
                    <a:lnTo>
                      <a:pt x="815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3" name="Freeform 1392"/>
              <p:cNvSpPr>
                <a:spLocks/>
              </p:cNvSpPr>
              <p:nvPr/>
            </p:nvSpPr>
            <p:spPr bwMode="auto">
              <a:xfrm>
                <a:off x="7946020" y="2308225"/>
                <a:ext cx="420688" cy="268287"/>
              </a:xfrm>
              <a:custGeom>
                <a:avLst/>
                <a:gdLst>
                  <a:gd name="T0" fmla="*/ 815 w 815"/>
                  <a:gd name="T1" fmla="*/ 510 h 510"/>
                  <a:gd name="T2" fmla="*/ 0 w 815"/>
                  <a:gd name="T3" fmla="*/ 0 h 510"/>
                  <a:gd name="T4" fmla="*/ 815 w 815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5" h="510">
                    <a:moveTo>
                      <a:pt x="815" y="510"/>
                    </a:moveTo>
                    <a:lnTo>
                      <a:pt x="0" y="0"/>
                    </a:lnTo>
                    <a:lnTo>
                      <a:pt x="815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4" name="Freeform 1393"/>
              <p:cNvSpPr>
                <a:spLocks/>
              </p:cNvSpPr>
              <p:nvPr/>
            </p:nvSpPr>
            <p:spPr bwMode="auto">
              <a:xfrm>
                <a:off x="7944433" y="2305049"/>
                <a:ext cx="422275" cy="273049"/>
              </a:xfrm>
              <a:custGeom>
                <a:avLst/>
                <a:gdLst>
                  <a:gd name="T0" fmla="*/ 820 w 820"/>
                  <a:gd name="T1" fmla="*/ 512 h 519"/>
                  <a:gd name="T2" fmla="*/ 5 w 820"/>
                  <a:gd name="T3" fmla="*/ 0 h 519"/>
                  <a:gd name="T4" fmla="*/ 0 w 820"/>
                  <a:gd name="T5" fmla="*/ 7 h 519"/>
                  <a:gd name="T6" fmla="*/ 815 w 820"/>
                  <a:gd name="T7" fmla="*/ 519 h 519"/>
                  <a:gd name="T8" fmla="*/ 820 w 820"/>
                  <a:gd name="T9" fmla="*/ 51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19">
                    <a:moveTo>
                      <a:pt x="820" y="512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815" y="519"/>
                    </a:lnTo>
                    <a:lnTo>
                      <a:pt x="820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5" name="Freeform 1394"/>
              <p:cNvSpPr>
                <a:spLocks/>
              </p:cNvSpPr>
              <p:nvPr/>
            </p:nvSpPr>
            <p:spPr bwMode="auto">
              <a:xfrm>
                <a:off x="8209545" y="2305049"/>
                <a:ext cx="157163" cy="271462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6" name="Freeform 1395"/>
              <p:cNvSpPr>
                <a:spLocks/>
              </p:cNvSpPr>
              <p:nvPr/>
            </p:nvSpPr>
            <p:spPr bwMode="auto">
              <a:xfrm>
                <a:off x="8209545" y="2305049"/>
                <a:ext cx="157163" cy="271462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7" name="Freeform 1396"/>
              <p:cNvSpPr>
                <a:spLocks/>
              </p:cNvSpPr>
              <p:nvPr/>
            </p:nvSpPr>
            <p:spPr bwMode="auto">
              <a:xfrm>
                <a:off x="8207958" y="2303463"/>
                <a:ext cx="160337" cy="273049"/>
              </a:xfrm>
              <a:custGeom>
                <a:avLst/>
                <a:gdLst>
                  <a:gd name="T0" fmla="*/ 312 w 312"/>
                  <a:gd name="T1" fmla="*/ 515 h 520"/>
                  <a:gd name="T2" fmla="*/ 8 w 312"/>
                  <a:gd name="T3" fmla="*/ 0 h 520"/>
                  <a:gd name="T4" fmla="*/ 0 w 312"/>
                  <a:gd name="T5" fmla="*/ 3 h 520"/>
                  <a:gd name="T6" fmla="*/ 305 w 312"/>
                  <a:gd name="T7" fmla="*/ 520 h 520"/>
                  <a:gd name="T8" fmla="*/ 312 w 312"/>
                  <a:gd name="T9" fmla="*/ 51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520">
                    <a:moveTo>
                      <a:pt x="312" y="515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305" y="520"/>
                    </a:lnTo>
                    <a:lnTo>
                      <a:pt x="312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8" name="Freeform 1397"/>
              <p:cNvSpPr>
                <a:spLocks/>
              </p:cNvSpPr>
              <p:nvPr/>
            </p:nvSpPr>
            <p:spPr bwMode="auto">
              <a:xfrm>
                <a:off x="7426908" y="2309812"/>
                <a:ext cx="939800" cy="266700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399" name="Freeform 1398"/>
              <p:cNvSpPr>
                <a:spLocks/>
              </p:cNvSpPr>
              <p:nvPr/>
            </p:nvSpPr>
            <p:spPr bwMode="auto">
              <a:xfrm>
                <a:off x="7426908" y="2309812"/>
                <a:ext cx="939800" cy="266700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0" name="Freeform 1399"/>
              <p:cNvSpPr>
                <a:spLocks/>
              </p:cNvSpPr>
              <p:nvPr/>
            </p:nvSpPr>
            <p:spPr bwMode="auto">
              <a:xfrm>
                <a:off x="7426908" y="2308225"/>
                <a:ext cx="939800" cy="269875"/>
              </a:xfrm>
              <a:custGeom>
                <a:avLst/>
                <a:gdLst>
                  <a:gd name="T0" fmla="*/ 1826 w 1826"/>
                  <a:gd name="T1" fmla="*/ 505 h 514"/>
                  <a:gd name="T2" fmla="*/ 2 w 1826"/>
                  <a:gd name="T3" fmla="*/ 0 h 514"/>
                  <a:gd name="T4" fmla="*/ 0 w 1826"/>
                  <a:gd name="T5" fmla="*/ 7 h 514"/>
                  <a:gd name="T6" fmla="*/ 1824 w 1826"/>
                  <a:gd name="T7" fmla="*/ 514 h 514"/>
                  <a:gd name="T8" fmla="*/ 1826 w 1826"/>
                  <a:gd name="T9" fmla="*/ 505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6" h="514">
                    <a:moveTo>
                      <a:pt x="1826" y="505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24" y="514"/>
                    </a:lnTo>
                    <a:lnTo>
                      <a:pt x="1826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1" name="Freeform 1400"/>
              <p:cNvSpPr>
                <a:spLocks/>
              </p:cNvSpPr>
              <p:nvPr/>
            </p:nvSpPr>
            <p:spPr bwMode="auto">
              <a:xfrm>
                <a:off x="7906333" y="2308225"/>
                <a:ext cx="39687" cy="268287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2" name="Freeform 1401"/>
              <p:cNvSpPr>
                <a:spLocks/>
              </p:cNvSpPr>
              <p:nvPr/>
            </p:nvSpPr>
            <p:spPr bwMode="auto">
              <a:xfrm>
                <a:off x="7906333" y="2308225"/>
                <a:ext cx="39687" cy="268287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3" name="Freeform 1402"/>
              <p:cNvSpPr>
                <a:spLocks/>
              </p:cNvSpPr>
              <p:nvPr/>
            </p:nvSpPr>
            <p:spPr bwMode="auto">
              <a:xfrm>
                <a:off x="7903158" y="2308225"/>
                <a:ext cx="46037" cy="268287"/>
              </a:xfrm>
              <a:custGeom>
                <a:avLst/>
                <a:gdLst>
                  <a:gd name="T0" fmla="*/ 9 w 87"/>
                  <a:gd name="T1" fmla="*/ 510 h 510"/>
                  <a:gd name="T2" fmla="*/ 87 w 87"/>
                  <a:gd name="T3" fmla="*/ 0 h 510"/>
                  <a:gd name="T4" fmla="*/ 78 w 87"/>
                  <a:gd name="T5" fmla="*/ 0 h 510"/>
                  <a:gd name="T6" fmla="*/ 0 w 87"/>
                  <a:gd name="T7" fmla="*/ 510 h 510"/>
                  <a:gd name="T8" fmla="*/ 9 w 87"/>
                  <a:gd name="T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510">
                    <a:moveTo>
                      <a:pt x="9" y="510"/>
                    </a:moveTo>
                    <a:lnTo>
                      <a:pt x="87" y="0"/>
                    </a:lnTo>
                    <a:lnTo>
                      <a:pt x="78" y="0"/>
                    </a:lnTo>
                    <a:lnTo>
                      <a:pt x="0" y="510"/>
                    </a:lnTo>
                    <a:lnTo>
                      <a:pt x="9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4" name="Freeform 1403"/>
              <p:cNvSpPr>
                <a:spLocks/>
              </p:cNvSpPr>
              <p:nvPr/>
            </p:nvSpPr>
            <p:spPr bwMode="auto">
              <a:xfrm>
                <a:off x="7906333" y="2305049"/>
                <a:ext cx="303212" cy="271462"/>
              </a:xfrm>
              <a:custGeom>
                <a:avLst/>
                <a:gdLst>
                  <a:gd name="T0" fmla="*/ 0 w 590"/>
                  <a:gd name="T1" fmla="*/ 515 h 515"/>
                  <a:gd name="T2" fmla="*/ 590 w 590"/>
                  <a:gd name="T3" fmla="*/ 0 h 515"/>
                  <a:gd name="T4" fmla="*/ 0 w 590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15">
                    <a:moveTo>
                      <a:pt x="0" y="515"/>
                    </a:moveTo>
                    <a:lnTo>
                      <a:pt x="590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5" name="Freeform 1404"/>
              <p:cNvSpPr>
                <a:spLocks/>
              </p:cNvSpPr>
              <p:nvPr/>
            </p:nvSpPr>
            <p:spPr bwMode="auto">
              <a:xfrm>
                <a:off x="7906333" y="2305049"/>
                <a:ext cx="303212" cy="271462"/>
              </a:xfrm>
              <a:custGeom>
                <a:avLst/>
                <a:gdLst>
                  <a:gd name="T0" fmla="*/ 0 w 590"/>
                  <a:gd name="T1" fmla="*/ 515 h 515"/>
                  <a:gd name="T2" fmla="*/ 590 w 590"/>
                  <a:gd name="T3" fmla="*/ 0 h 515"/>
                  <a:gd name="T4" fmla="*/ 0 w 590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15">
                    <a:moveTo>
                      <a:pt x="0" y="515"/>
                    </a:moveTo>
                    <a:lnTo>
                      <a:pt x="590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6" name="Freeform 1405"/>
              <p:cNvSpPr>
                <a:spLocks/>
              </p:cNvSpPr>
              <p:nvPr/>
            </p:nvSpPr>
            <p:spPr bwMode="auto">
              <a:xfrm>
                <a:off x="7904745" y="2303463"/>
                <a:ext cx="306388" cy="273049"/>
              </a:xfrm>
              <a:custGeom>
                <a:avLst/>
                <a:gdLst>
                  <a:gd name="T0" fmla="*/ 5 w 596"/>
                  <a:gd name="T1" fmla="*/ 522 h 522"/>
                  <a:gd name="T2" fmla="*/ 596 w 596"/>
                  <a:gd name="T3" fmla="*/ 7 h 522"/>
                  <a:gd name="T4" fmla="*/ 591 w 596"/>
                  <a:gd name="T5" fmla="*/ 0 h 522"/>
                  <a:gd name="T6" fmla="*/ 0 w 596"/>
                  <a:gd name="T7" fmla="*/ 517 h 522"/>
                  <a:gd name="T8" fmla="*/ 5 w 596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522">
                    <a:moveTo>
                      <a:pt x="5" y="522"/>
                    </a:moveTo>
                    <a:lnTo>
                      <a:pt x="596" y="7"/>
                    </a:lnTo>
                    <a:lnTo>
                      <a:pt x="591" y="0"/>
                    </a:lnTo>
                    <a:lnTo>
                      <a:pt x="0" y="517"/>
                    </a:lnTo>
                    <a:lnTo>
                      <a:pt x="5" y="52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7" name="Freeform 1406"/>
              <p:cNvSpPr>
                <a:spLocks/>
              </p:cNvSpPr>
              <p:nvPr/>
            </p:nvSpPr>
            <p:spPr bwMode="auto">
              <a:xfrm>
                <a:off x="7946020" y="2308225"/>
                <a:ext cx="179388" cy="268287"/>
              </a:xfrm>
              <a:custGeom>
                <a:avLst/>
                <a:gdLst>
                  <a:gd name="T0" fmla="*/ 347 w 347"/>
                  <a:gd name="T1" fmla="*/ 510 h 510"/>
                  <a:gd name="T2" fmla="*/ 0 w 347"/>
                  <a:gd name="T3" fmla="*/ 0 h 510"/>
                  <a:gd name="T4" fmla="*/ 347 w 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510">
                    <a:moveTo>
                      <a:pt x="347" y="510"/>
                    </a:moveTo>
                    <a:lnTo>
                      <a:pt x="0" y="0"/>
                    </a:lnTo>
                    <a:lnTo>
                      <a:pt x="347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8" name="Freeform 1407"/>
              <p:cNvSpPr>
                <a:spLocks/>
              </p:cNvSpPr>
              <p:nvPr/>
            </p:nvSpPr>
            <p:spPr bwMode="auto">
              <a:xfrm>
                <a:off x="7946020" y="2308225"/>
                <a:ext cx="179388" cy="268287"/>
              </a:xfrm>
              <a:custGeom>
                <a:avLst/>
                <a:gdLst>
                  <a:gd name="T0" fmla="*/ 347 w 347"/>
                  <a:gd name="T1" fmla="*/ 510 h 510"/>
                  <a:gd name="T2" fmla="*/ 0 w 347"/>
                  <a:gd name="T3" fmla="*/ 0 h 510"/>
                  <a:gd name="T4" fmla="*/ 347 w 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510">
                    <a:moveTo>
                      <a:pt x="347" y="510"/>
                    </a:moveTo>
                    <a:lnTo>
                      <a:pt x="0" y="0"/>
                    </a:lnTo>
                    <a:lnTo>
                      <a:pt x="347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09" name="Freeform 1408"/>
              <p:cNvSpPr>
                <a:spLocks/>
              </p:cNvSpPr>
              <p:nvPr/>
            </p:nvSpPr>
            <p:spPr bwMode="auto">
              <a:xfrm>
                <a:off x="7944433" y="2306638"/>
                <a:ext cx="184150" cy="269875"/>
              </a:xfrm>
              <a:custGeom>
                <a:avLst/>
                <a:gdLst>
                  <a:gd name="T0" fmla="*/ 357 w 357"/>
                  <a:gd name="T1" fmla="*/ 510 h 515"/>
                  <a:gd name="T2" fmla="*/ 7 w 357"/>
                  <a:gd name="T3" fmla="*/ 0 h 515"/>
                  <a:gd name="T4" fmla="*/ 0 w 357"/>
                  <a:gd name="T5" fmla="*/ 5 h 515"/>
                  <a:gd name="T6" fmla="*/ 349 w 357"/>
                  <a:gd name="T7" fmla="*/ 515 h 515"/>
                  <a:gd name="T8" fmla="*/ 357 w 357"/>
                  <a:gd name="T9" fmla="*/ 51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515">
                    <a:moveTo>
                      <a:pt x="357" y="51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349" y="515"/>
                    </a:lnTo>
                    <a:lnTo>
                      <a:pt x="357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1410" name="Picture 233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868620" y="2137858"/>
                <a:ext cx="154584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1" name="Freeform 1410"/>
              <p:cNvSpPr>
                <a:spLocks/>
              </p:cNvSpPr>
              <p:nvPr/>
            </p:nvSpPr>
            <p:spPr bwMode="auto">
              <a:xfrm>
                <a:off x="8125408" y="2305049"/>
                <a:ext cx="84137" cy="271462"/>
              </a:xfrm>
              <a:custGeom>
                <a:avLst/>
                <a:gdLst>
                  <a:gd name="T0" fmla="*/ 0 w 165"/>
                  <a:gd name="T1" fmla="*/ 515 h 515"/>
                  <a:gd name="T2" fmla="*/ 165 w 165"/>
                  <a:gd name="T3" fmla="*/ 0 h 515"/>
                  <a:gd name="T4" fmla="*/ 0 w 165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15">
                    <a:moveTo>
                      <a:pt x="0" y="515"/>
                    </a:moveTo>
                    <a:lnTo>
                      <a:pt x="165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12" name="Freeform 1411"/>
              <p:cNvSpPr>
                <a:spLocks/>
              </p:cNvSpPr>
              <p:nvPr/>
            </p:nvSpPr>
            <p:spPr bwMode="auto">
              <a:xfrm>
                <a:off x="8125408" y="2305049"/>
                <a:ext cx="84137" cy="271462"/>
              </a:xfrm>
              <a:custGeom>
                <a:avLst/>
                <a:gdLst>
                  <a:gd name="T0" fmla="*/ 0 w 165"/>
                  <a:gd name="T1" fmla="*/ 515 h 515"/>
                  <a:gd name="T2" fmla="*/ 165 w 165"/>
                  <a:gd name="T3" fmla="*/ 0 h 515"/>
                  <a:gd name="T4" fmla="*/ 0 w 165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15">
                    <a:moveTo>
                      <a:pt x="0" y="515"/>
                    </a:moveTo>
                    <a:lnTo>
                      <a:pt x="165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13" name="Freeform 1412"/>
              <p:cNvSpPr>
                <a:spLocks/>
              </p:cNvSpPr>
              <p:nvPr/>
            </p:nvSpPr>
            <p:spPr bwMode="auto">
              <a:xfrm>
                <a:off x="8123820" y="2303463"/>
                <a:ext cx="87313" cy="273049"/>
              </a:xfrm>
              <a:custGeom>
                <a:avLst/>
                <a:gdLst>
                  <a:gd name="T0" fmla="*/ 8 w 171"/>
                  <a:gd name="T1" fmla="*/ 518 h 518"/>
                  <a:gd name="T2" fmla="*/ 171 w 171"/>
                  <a:gd name="T3" fmla="*/ 3 h 518"/>
                  <a:gd name="T4" fmla="*/ 163 w 171"/>
                  <a:gd name="T5" fmla="*/ 0 h 518"/>
                  <a:gd name="T6" fmla="*/ 0 w 171"/>
                  <a:gd name="T7" fmla="*/ 515 h 518"/>
                  <a:gd name="T8" fmla="*/ 8 w 171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8">
                    <a:moveTo>
                      <a:pt x="8" y="518"/>
                    </a:moveTo>
                    <a:lnTo>
                      <a:pt x="171" y="3"/>
                    </a:lnTo>
                    <a:lnTo>
                      <a:pt x="163" y="0"/>
                    </a:lnTo>
                    <a:lnTo>
                      <a:pt x="0" y="515"/>
                    </a:lnTo>
                    <a:lnTo>
                      <a:pt x="8" y="51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 w="6350" cmpd="sng">
                <a:solidFill>
                  <a:srgbClr val="2F818C"/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1414" name="Picture 237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348704" y="2137858"/>
                <a:ext cx="155098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5" name="Picture 238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155475" y="2574108"/>
                <a:ext cx="195290" cy="3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6" name="Picture 239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588824" y="2573583"/>
                <a:ext cx="195290" cy="34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7" name="Picture 240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808848" y="2573583"/>
                <a:ext cx="195290" cy="34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8" name="Picture 241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028356" y="2573583"/>
                <a:ext cx="195806" cy="34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9" name="Picture 242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132958" y="2137858"/>
                <a:ext cx="155098" cy="17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20" name="Straight Connector 1419"/>
              <p:cNvCxnSpPr/>
              <p:nvPr/>
            </p:nvCxnSpPr>
            <p:spPr bwMode="auto">
              <a:xfrm>
                <a:off x="6148389" y="2593975"/>
                <a:ext cx="4762" cy="173038"/>
              </a:xfrm>
              <a:prstGeom prst="line">
                <a:avLst/>
              </a:prstGeom>
              <a:noFill/>
              <a:ln w="12700" cap="flat" cmpd="sng" algn="ctr">
                <a:solidFill>
                  <a:srgbClr val="214794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1" name="Straight Connector 1420"/>
              <p:cNvCxnSpPr/>
              <p:nvPr/>
            </p:nvCxnSpPr>
            <p:spPr bwMode="auto">
              <a:xfrm flipV="1">
                <a:off x="6148389" y="2762250"/>
                <a:ext cx="1124531" cy="9526"/>
              </a:xfrm>
              <a:prstGeom prst="line">
                <a:avLst/>
              </a:prstGeom>
              <a:noFill/>
              <a:ln w="12700" cap="flat" cmpd="sng" algn="ctr">
                <a:solidFill>
                  <a:srgbClr val="214794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2" name="Straight Connector 1421"/>
              <p:cNvCxnSpPr/>
              <p:nvPr/>
            </p:nvCxnSpPr>
            <p:spPr bwMode="auto">
              <a:xfrm flipH="1">
                <a:off x="7268158" y="2603500"/>
                <a:ext cx="4762" cy="168275"/>
              </a:xfrm>
              <a:prstGeom prst="line">
                <a:avLst/>
              </a:prstGeom>
              <a:noFill/>
              <a:ln w="12700" cap="flat" cmpd="sng" algn="ctr">
                <a:solidFill>
                  <a:srgbClr val="214794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3" name="Straight Connector 1422"/>
              <p:cNvCxnSpPr/>
              <p:nvPr/>
            </p:nvCxnSpPr>
            <p:spPr bwMode="auto">
              <a:xfrm flipH="1">
                <a:off x="5862639" y="2593975"/>
                <a:ext cx="0" cy="234950"/>
              </a:xfrm>
              <a:prstGeom prst="line">
                <a:avLst/>
              </a:prstGeom>
              <a:noFill/>
              <a:ln w="12700" cap="flat" cmpd="sng" algn="ctr">
                <a:solidFill>
                  <a:srgbClr val="214794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4" name="Straight Connector 1423"/>
              <p:cNvCxnSpPr/>
              <p:nvPr/>
            </p:nvCxnSpPr>
            <p:spPr bwMode="auto">
              <a:xfrm flipV="1">
                <a:off x="5859392" y="2824164"/>
                <a:ext cx="1597678" cy="14286"/>
              </a:xfrm>
              <a:prstGeom prst="line">
                <a:avLst/>
              </a:prstGeom>
              <a:noFill/>
              <a:ln w="12700" cap="flat" cmpd="sng" algn="ctr">
                <a:solidFill>
                  <a:srgbClr val="214794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5" name="Straight Connector 1424"/>
              <p:cNvCxnSpPr/>
              <p:nvPr/>
            </p:nvCxnSpPr>
            <p:spPr bwMode="auto">
              <a:xfrm flipH="1">
                <a:off x="7453895" y="2608263"/>
                <a:ext cx="0" cy="215900"/>
              </a:xfrm>
              <a:prstGeom prst="line">
                <a:avLst/>
              </a:prstGeom>
              <a:noFill/>
              <a:ln w="12700" cap="flat" cmpd="sng" algn="ctr">
                <a:solidFill>
                  <a:srgbClr val="214794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1426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239" y="2619707"/>
                <a:ext cx="170982" cy="159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7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6880" y="2604195"/>
                <a:ext cx="170982" cy="159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8" name="Picture 150" descr="ICON_VM_basic_label_Q308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768" y="2623734"/>
                <a:ext cx="170982" cy="159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9" name="TextBox 143"/>
              <p:cNvSpPr txBox="1">
                <a:spLocks noChangeArrowheads="1"/>
              </p:cNvSpPr>
              <p:nvPr/>
            </p:nvSpPr>
            <p:spPr bwMode="auto">
              <a:xfrm>
                <a:off x="8012110" y="1717734"/>
                <a:ext cx="865153" cy="29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Fabric 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0" name="TextBox 144"/>
              <p:cNvSpPr txBox="1">
                <a:spLocks noChangeArrowheads="1"/>
              </p:cNvSpPr>
              <p:nvPr/>
            </p:nvSpPr>
            <p:spPr bwMode="auto">
              <a:xfrm>
                <a:off x="4751389" y="1710206"/>
                <a:ext cx="865153" cy="29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Fabric 1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1" name="Cloud 1430"/>
              <p:cNvSpPr/>
              <p:nvPr/>
            </p:nvSpPr>
            <p:spPr bwMode="auto">
              <a:xfrm>
                <a:off x="6343225" y="2687638"/>
                <a:ext cx="817990" cy="339725"/>
              </a:xfrm>
              <a:prstGeom prst="cloud">
                <a:avLst/>
              </a:prstGeom>
              <a:solidFill>
                <a:srgbClr val="000000">
                  <a:lumMod val="20000"/>
                  <a:lumOff val="80000"/>
                </a:srgbClr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121819" tIns="60909" rIns="121819" bIns="60909" anchor="ctr"/>
              <a:lstStyle/>
              <a:p>
                <a:pPr marL="0" marR="0" lvl="0" indent="0" algn="ctr" defTabSz="60896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183B7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32" name="TextBox 126"/>
              <p:cNvSpPr txBox="1">
                <a:spLocks noChangeArrowheads="1"/>
              </p:cNvSpPr>
              <p:nvPr/>
            </p:nvSpPr>
            <p:spPr bwMode="auto">
              <a:xfrm>
                <a:off x="6443138" y="2676683"/>
                <a:ext cx="637206" cy="367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ctr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L2/</a:t>
                </a: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L3 DCI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1433" name="Picture 130" descr="File Server_Updated200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3285" y="2630316"/>
                <a:ext cx="121436" cy="146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4" name="Group 1433"/>
              <p:cNvGrpSpPr/>
              <p:nvPr/>
            </p:nvGrpSpPr>
            <p:grpSpPr>
              <a:xfrm>
                <a:off x="5919028" y="1781526"/>
                <a:ext cx="567219" cy="227687"/>
                <a:chOff x="6382898" y="275696"/>
                <a:chExt cx="567219" cy="227687"/>
              </a:xfrm>
            </p:grpSpPr>
            <p:grpSp>
              <p:nvGrpSpPr>
                <p:cNvPr id="1445" name="Group 1444"/>
                <p:cNvGrpSpPr/>
                <p:nvPr/>
              </p:nvGrpSpPr>
              <p:grpSpPr>
                <a:xfrm>
                  <a:off x="6382898" y="275696"/>
                  <a:ext cx="567219" cy="221504"/>
                  <a:chOff x="2768111" y="4632687"/>
                  <a:chExt cx="567219" cy="221504"/>
                </a:xfrm>
              </p:grpSpPr>
              <p:sp>
                <p:nvSpPr>
                  <p:cNvPr id="1447" name="Rounded Rectangle 1446"/>
                  <p:cNvSpPr/>
                  <p:nvPr/>
                </p:nvSpPr>
                <p:spPr>
                  <a:xfrm>
                    <a:off x="2768111" y="4632687"/>
                    <a:ext cx="567219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grpSp>
                <p:nvGrpSpPr>
                  <p:cNvPr id="1448" name="Group 1447"/>
                  <p:cNvGrpSpPr/>
                  <p:nvPr/>
                </p:nvGrpSpPr>
                <p:grpSpPr>
                  <a:xfrm>
                    <a:off x="2795706" y="4643487"/>
                    <a:ext cx="378803" cy="207660"/>
                    <a:chOff x="2345981" y="4458376"/>
                    <a:chExt cx="747336" cy="483189"/>
                  </a:xfrm>
                </p:grpSpPr>
                <p:pic>
                  <p:nvPicPr>
                    <p:cNvPr id="14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45981" y="4458376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87080" y="45120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1446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3806" y="318796"/>
                  <a:ext cx="256597" cy="184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435" name="Group 1434"/>
              <p:cNvGrpSpPr/>
              <p:nvPr/>
            </p:nvGrpSpPr>
            <p:grpSpPr>
              <a:xfrm>
                <a:off x="7101996" y="1792326"/>
                <a:ext cx="567219" cy="227687"/>
                <a:chOff x="6382898" y="275696"/>
                <a:chExt cx="567219" cy="227687"/>
              </a:xfrm>
            </p:grpSpPr>
            <p:grpSp>
              <p:nvGrpSpPr>
                <p:cNvPr id="1439" name="Group 1438"/>
                <p:cNvGrpSpPr/>
                <p:nvPr/>
              </p:nvGrpSpPr>
              <p:grpSpPr>
                <a:xfrm>
                  <a:off x="6382898" y="275696"/>
                  <a:ext cx="567219" cy="221504"/>
                  <a:chOff x="2768111" y="4632687"/>
                  <a:chExt cx="567219" cy="221504"/>
                </a:xfrm>
              </p:grpSpPr>
              <p:sp>
                <p:nvSpPr>
                  <p:cNvPr id="1441" name="Rounded Rectangle 1440"/>
                  <p:cNvSpPr/>
                  <p:nvPr/>
                </p:nvSpPr>
                <p:spPr>
                  <a:xfrm>
                    <a:off x="2768111" y="4632687"/>
                    <a:ext cx="567219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grpSp>
                <p:nvGrpSpPr>
                  <p:cNvPr id="1442" name="Group 1441"/>
                  <p:cNvGrpSpPr/>
                  <p:nvPr/>
                </p:nvGrpSpPr>
                <p:grpSpPr>
                  <a:xfrm>
                    <a:off x="2795706" y="4643487"/>
                    <a:ext cx="378803" cy="207660"/>
                    <a:chOff x="2345981" y="4458376"/>
                    <a:chExt cx="747336" cy="483189"/>
                  </a:xfrm>
                </p:grpSpPr>
                <p:pic>
                  <p:nvPicPr>
                    <p:cNvPr id="14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45981" y="4458376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87080" y="45120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1440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3806" y="318796"/>
                  <a:ext cx="256597" cy="184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436" name="Rounded Rectangle 1435"/>
              <p:cNvSpPr/>
              <p:nvPr/>
            </p:nvSpPr>
            <p:spPr>
              <a:xfrm>
                <a:off x="6540416" y="2120901"/>
                <a:ext cx="493085" cy="185430"/>
              </a:xfrm>
              <a:prstGeom prst="roundRect">
                <a:avLst/>
              </a:prstGeom>
              <a:solidFill>
                <a:srgbClr val="800000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437" name="Straight Arrow Connector 1436"/>
              <p:cNvCxnSpPr/>
              <p:nvPr/>
            </p:nvCxnSpPr>
            <p:spPr>
              <a:xfrm>
                <a:off x="6286845" y="2028864"/>
                <a:ext cx="253571" cy="18407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676767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438" name="Straight Arrow Connector 1437"/>
              <p:cNvCxnSpPr/>
              <p:nvPr/>
            </p:nvCxnSpPr>
            <p:spPr>
              <a:xfrm flipH="1">
                <a:off x="7025389" y="2042101"/>
                <a:ext cx="253571" cy="18407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676767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sp>
          <p:nvSpPr>
            <p:cNvPr id="1252" name="TextBox 1251"/>
            <p:cNvSpPr txBox="1"/>
            <p:nvPr/>
          </p:nvSpPr>
          <p:spPr>
            <a:xfrm>
              <a:off x="1397797" y="4182189"/>
              <a:ext cx="5095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Inter-Site App</a:t>
              </a:r>
            </a:p>
          </p:txBody>
        </p:sp>
        <p:sp>
          <p:nvSpPr>
            <p:cNvPr id="1253" name="TextBox 1252"/>
            <p:cNvSpPr txBox="1"/>
            <p:nvPr/>
          </p:nvSpPr>
          <p:spPr>
            <a:xfrm>
              <a:off x="1184882" y="4927714"/>
              <a:ext cx="9213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Multi-Fabric</a:t>
              </a:r>
            </a:p>
          </p:txBody>
        </p:sp>
      </p:grpSp>
      <p:sp>
        <p:nvSpPr>
          <p:cNvPr id="1560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>
                <a:solidFill>
                  <a:schemeClr val="accent6"/>
                </a:solidFill>
                <a:latin typeface="Arial"/>
              </a:rPr>
              <a:t>ACI Multi</a:t>
            </a:r>
            <a:r>
              <a:rPr sz="2400" dirty="0" smtClean="0">
                <a:solidFill>
                  <a:schemeClr val="accent6"/>
                </a:solidFill>
                <a:latin typeface="Arial"/>
              </a:rPr>
              <a:t>-Site</a:t>
            </a:r>
          </a:p>
          <a:p>
            <a:pPr defTabSz="685698"/>
            <a:r>
              <a:rPr lang="en-US" sz="2000" dirty="0" smtClean="0">
                <a:solidFill>
                  <a:schemeClr val="accent6"/>
                </a:solidFill>
                <a:latin typeface="Arial"/>
              </a:rPr>
              <a:t>Migration Paths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  <p:pic>
        <p:nvPicPr>
          <p:cNvPr id="781" name="Picture 78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89" y="1865185"/>
            <a:ext cx="452377" cy="2018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83" name="Picture 78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19" y="3430891"/>
            <a:ext cx="452377" cy="2018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85" name="Picture 78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01" y="4912974"/>
            <a:ext cx="452377" cy="2018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936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51" y="474580"/>
            <a:ext cx="7260949" cy="1142052"/>
          </a:xfrm>
        </p:spPr>
        <p:txBody>
          <a:bodyPr/>
          <a:lstStyle/>
          <a:p>
            <a:r>
              <a:rPr lang="en-US" sz="3600" dirty="0"/>
              <a:t>Conclusions and Q&amp;A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  <a:latin typeface="Arial"/>
                <a:ea typeface="Apple LiGothic Medium"/>
              </a:rPr>
              <a:pPr/>
              <a:t>36</a:t>
            </a:fld>
            <a:endParaRPr dirty="0">
              <a:solidFill>
                <a:srgbClr val="FFFFFF">
                  <a:alpha val="60000"/>
                </a:srgbClr>
              </a:solidFill>
              <a:latin typeface="Arial"/>
              <a:ea typeface="Apple LiGothic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  <a:ea typeface="Apple LiGothic Medium"/>
              </a:rPr>
              <a:t>BRKACI-2125</a:t>
            </a:r>
            <a:endParaRPr dirty="0">
              <a:solidFill>
                <a:srgbClr val="FFFFFF">
                  <a:alpha val="60000"/>
                </a:srgbClr>
              </a:solidFill>
              <a:latin typeface="Arial"/>
              <a:ea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20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uk-UA" dirty="0">
              <a:latin typeface="Arial"/>
              <a:ea typeface="Apple Li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Picture 4" descr="y4i97pxc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2" y="145616"/>
            <a:ext cx="892679" cy="92533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029200" y="1270813"/>
            <a:ext cx="3897894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85" rIns="68569" bIns="34285"/>
          <a:lstStyle>
            <a:lvl1pPr marL="169863" indent="-169863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03213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buSzPct val="90000"/>
              <a:buFont typeface="Wingdings" charset="0"/>
              <a:buChar char="§"/>
            </a:pPr>
            <a:r>
              <a:rPr lang="en-US" sz="1600" dirty="0" smtClean="0">
                <a:solidFill>
                  <a:srgbClr val="676767"/>
                </a:solidFill>
                <a:cs typeface="Apple LiGothic Medium" charset="0"/>
              </a:rPr>
              <a:t>Cisco ACI offers different multi-fabric options that can be deployed today</a:t>
            </a:r>
          </a:p>
          <a:p>
            <a:pPr>
              <a:lnSpc>
                <a:spcPct val="95000"/>
              </a:lnSpc>
              <a:spcBef>
                <a:spcPts val="1200"/>
              </a:spcBef>
              <a:buSzPct val="90000"/>
              <a:buFont typeface="Wingdings" charset="0"/>
              <a:buChar char="§"/>
            </a:pPr>
            <a:r>
              <a:rPr lang="en-US" sz="1600" dirty="0" smtClean="0">
                <a:solidFill>
                  <a:srgbClr val="676767"/>
                </a:solidFill>
                <a:cs typeface="Apple LiGothic Medium" charset="0"/>
              </a:rPr>
              <a:t>There is a solid roadmap to evolve those options in the short and mid term</a:t>
            </a:r>
          </a:p>
          <a:p>
            <a:pPr marL="588963" lvl="1" indent="-285750">
              <a:lnSpc>
                <a:spcPct val="95000"/>
              </a:lnSpc>
              <a:spcBef>
                <a:spcPts val="1200"/>
              </a:spcBef>
              <a:buSzPct val="90000"/>
              <a:buFont typeface="Wingdings" charset="2"/>
              <a:buChar char="ü"/>
            </a:pPr>
            <a:r>
              <a:rPr lang="en-US" sz="1400" dirty="0">
                <a:solidFill>
                  <a:srgbClr val="676767"/>
                </a:solidFill>
                <a:cs typeface="Apple LiGothic Medium" charset="0"/>
              </a:rPr>
              <a:t>Multi</a:t>
            </a:r>
            <a:r>
              <a:rPr lang="en-US" sz="1400" dirty="0" smtClean="0">
                <a:solidFill>
                  <a:srgbClr val="676767"/>
                </a:solidFill>
                <a:cs typeface="Apple LiGothic Medium" charset="0"/>
              </a:rPr>
              <a:t>-Pod </a:t>
            </a:r>
            <a:r>
              <a:rPr lang="en-US" sz="1400" dirty="0">
                <a:solidFill>
                  <a:srgbClr val="676767"/>
                </a:solidFill>
                <a:cs typeface="Apple LiGothic Medium" charset="0"/>
              </a:rPr>
              <a:t>represents the natural evolution of the existing Stretched Fabric design</a:t>
            </a:r>
          </a:p>
          <a:p>
            <a:pPr marL="588963" lvl="1" indent="-285750">
              <a:lnSpc>
                <a:spcPct val="95000"/>
              </a:lnSpc>
              <a:spcBef>
                <a:spcPts val="1200"/>
              </a:spcBef>
              <a:buSzPct val="90000"/>
              <a:buFont typeface="Wingdings" charset="2"/>
              <a:buChar char="ü"/>
            </a:pPr>
            <a:r>
              <a:rPr lang="en-US" sz="1400" dirty="0">
                <a:solidFill>
                  <a:srgbClr val="676767"/>
                </a:solidFill>
                <a:cs typeface="Apple LiGothic Medium" charset="0"/>
              </a:rPr>
              <a:t>Multi-Site will replace the Dual-Fabric approach </a:t>
            </a:r>
            <a:endParaRPr lang="en-US" sz="1600" dirty="0" smtClean="0">
              <a:solidFill>
                <a:srgbClr val="676767"/>
              </a:solidFill>
              <a:cs typeface="Apple LiGothic Medium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buSzPct val="90000"/>
              <a:buFont typeface="Wingdings" charset="0"/>
              <a:buChar char="§"/>
            </a:pPr>
            <a:r>
              <a:rPr lang="en-US" sz="1600" dirty="0" smtClean="0">
                <a:solidFill>
                  <a:srgbClr val="676767"/>
                </a:solidFill>
                <a:cs typeface="Apple LiGothic Medium" charset="0"/>
              </a:rPr>
              <a:t>Cisco will offer migration options to drive the adoption of those new solutions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508" y="1733550"/>
            <a:ext cx="4882999" cy="2248575"/>
            <a:chOff x="17508" y="1733550"/>
            <a:chExt cx="4882999" cy="2248575"/>
          </a:xfrm>
        </p:grpSpPr>
        <p:pic>
          <p:nvPicPr>
            <p:cNvPr id="8" name="Picture 7" descr="Screen Shot 2017-05-30 at 2.09.4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8" y="1733550"/>
              <a:ext cx="4882999" cy="22485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66030" y="3449229"/>
              <a:ext cx="633507" cy="162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500" dirty="0" smtClean="0">
                  <a:solidFill>
                    <a:srgbClr val="FFFFFF"/>
                  </a:solidFill>
                </a:rPr>
                <a:t>MP-BGP EVPN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8345" y="3449634"/>
              <a:ext cx="633507" cy="162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500" dirty="0" smtClean="0">
                  <a:solidFill>
                    <a:srgbClr val="FFFFFF"/>
                  </a:solidFill>
                </a:rPr>
                <a:t>MP-BGP EVPN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79074"/>
            <a:ext cx="368135" cy="1642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807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85800" y="1556278"/>
            <a:ext cx="7315200" cy="299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/>
          <a:lstStyle>
            <a:lvl1pPr marL="169863" indent="-169863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255588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68421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r>
              <a:rPr lang="en-US" sz="1600" dirty="0">
                <a:solidFill>
                  <a:srgbClr val="676767"/>
                </a:solidFill>
                <a:cs typeface="Apple LiGothic Medium" charset="0"/>
              </a:rPr>
              <a:t>ACI Stretched Fabric White Paper</a:t>
            </a:r>
          </a:p>
          <a:p>
            <a:pPr marL="573063" lvl="1" indent="0">
              <a:lnSpc>
                <a:spcPct val="95000"/>
              </a:lnSpc>
              <a:spcBef>
                <a:spcPts val="600"/>
              </a:spcBef>
              <a:buSzPct val="90000"/>
            </a:pPr>
            <a:r>
              <a:rPr lang="en-US" sz="1200" dirty="0">
                <a:solidFill>
                  <a:srgbClr val="676767"/>
                </a:solidFill>
                <a:hlinkClick r:id="rId2"/>
              </a:rPr>
              <a:t>http://</a:t>
            </a:r>
            <a:r>
              <a:rPr lang="en-US" sz="1200" dirty="0">
                <a:solidFill>
                  <a:srgbClr val="0096D6"/>
                </a:solidFill>
                <a:hlinkClick r:id="rId2"/>
              </a:rPr>
              <a:t>www.cisco.com</a:t>
            </a:r>
            <a:r>
              <a:rPr lang="en-US" sz="1200" dirty="0">
                <a:solidFill>
                  <a:srgbClr val="676767"/>
                </a:solidFill>
                <a:hlinkClick r:id="rId2"/>
              </a:rPr>
              <a:t>/c/en/us/td/docs/switches/datacenter/aci/apic/sw/kb/b_kb-aci-stretched-fabric.html#concept_524263C54D8749F2AD248FAEBA7DAD78</a:t>
            </a:r>
            <a:endParaRPr lang="en-US" sz="1200" dirty="0">
              <a:solidFill>
                <a:srgbClr val="676767"/>
              </a:solidFill>
              <a:cs typeface="Apple LiGothic Medium" charset="0"/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r>
              <a:rPr lang="en-US" sz="1600" dirty="0" smtClean="0">
                <a:solidFill>
                  <a:srgbClr val="676767"/>
                </a:solidFill>
                <a:cs typeface="Apple LiGothic Medium" charset="0"/>
              </a:rPr>
              <a:t>ACI Multi-Pod White Paper</a:t>
            </a:r>
          </a:p>
          <a:p>
            <a:pPr marL="573063" lvl="1" indent="0" defTabSz="457200">
              <a:lnSpc>
                <a:spcPct val="95000"/>
              </a:lnSpc>
              <a:spcBef>
                <a:spcPts val="600"/>
              </a:spcBef>
              <a:buSzPct val="90000"/>
            </a:pPr>
            <a:r>
              <a:rPr lang="en-US" sz="1200" dirty="0">
                <a:solidFill>
                  <a:srgbClr val="676767"/>
                </a:solidFill>
                <a:ea typeface="ＭＳ Ｐゴシック" charset="0"/>
                <a:cs typeface="ＭＳ Ｐゴシック" charset="0"/>
                <a:hlinkClick r:id="rId2"/>
              </a:rPr>
              <a:t>http://www.cisco.com/c/en/us/solutions/collateral/data-center-virtualization/application-centric-infrastructure/white-paper-c11-737855.html?cachemode=refresh</a:t>
            </a:r>
            <a:endParaRPr lang="en-US" sz="1200" dirty="0" smtClean="0">
              <a:solidFill>
                <a:srgbClr val="676767"/>
              </a:solidFill>
              <a:ea typeface="ＭＳ Ｐゴシック" charset="0"/>
              <a:cs typeface="ＭＳ Ｐゴシック" charset="0"/>
              <a:hlinkClick r:id="rId2"/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r>
              <a:rPr lang="en-US" sz="1600" dirty="0" smtClean="0">
                <a:solidFill>
                  <a:srgbClr val="676767"/>
                </a:solidFill>
                <a:cs typeface="Apple LiGothic Medium" charset="0"/>
              </a:rPr>
              <a:t>ACI Multi-Site Cisco Live Las Vegas 2017</a:t>
            </a:r>
          </a:p>
          <a:p>
            <a:pPr marL="573063" lvl="1" indent="0">
              <a:lnSpc>
                <a:spcPct val="95000"/>
              </a:lnSpc>
              <a:spcBef>
                <a:spcPts val="600"/>
              </a:spcBef>
              <a:buSzPct val="90000"/>
            </a:pPr>
            <a:r>
              <a:rPr lang="en-US" sz="1200" u="sng" dirty="0">
                <a:solidFill>
                  <a:srgbClr val="FF6600"/>
                </a:solidFill>
                <a:hlinkClick r:id="rId3"/>
              </a:rPr>
              <a:t>https://</a:t>
            </a:r>
            <a:r>
              <a:rPr lang="en-US" sz="1200" u="sng" dirty="0" smtClean="0">
                <a:solidFill>
                  <a:srgbClr val="FF6600"/>
                </a:solidFill>
                <a:hlinkClick r:id="rId3"/>
              </a:rPr>
              <a:t>www.ciscolive.com/online/connect/sessionDetail.ww?SESSION_ID=95450&amp;backBtn=true</a:t>
            </a:r>
            <a:endParaRPr lang="en-US" sz="1200" u="sng" dirty="0">
              <a:solidFill>
                <a:srgbClr val="FF6600"/>
              </a:solidFill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r>
              <a:rPr lang="en-US" sz="1600" dirty="0" smtClean="0">
                <a:solidFill>
                  <a:srgbClr val="676767"/>
                </a:solidFill>
                <a:cs typeface="Apple LiGothic Medium" charset="0"/>
              </a:rPr>
              <a:t>ACI </a:t>
            </a:r>
            <a:r>
              <a:rPr lang="en-US" sz="1600" dirty="0">
                <a:solidFill>
                  <a:srgbClr val="676767"/>
                </a:solidFill>
                <a:cs typeface="Apple LiGothic Medium" charset="0"/>
              </a:rPr>
              <a:t>Multi-Site White Paper</a:t>
            </a:r>
          </a:p>
          <a:p>
            <a:pPr marL="573063" lvl="1" indent="0">
              <a:lnSpc>
                <a:spcPct val="95000"/>
              </a:lnSpc>
              <a:spcBef>
                <a:spcPts val="600"/>
              </a:spcBef>
              <a:buSzPct val="90000"/>
            </a:pPr>
            <a:r>
              <a:rPr lang="en-US" sz="1200" u="sng" dirty="0">
                <a:solidFill>
                  <a:srgbClr val="676767"/>
                </a:solidFill>
                <a:cs typeface="Apple LiGothic Medium" charset="0"/>
                <a:hlinkClick r:id="rId4"/>
              </a:rPr>
              <a:t>https://</a:t>
            </a:r>
            <a:r>
              <a:rPr lang="en-US" sz="1200" u="sng" dirty="0" smtClean="0">
                <a:solidFill>
                  <a:srgbClr val="676767"/>
                </a:solidFill>
                <a:cs typeface="Apple LiGothic Medium" charset="0"/>
                <a:hlinkClick r:id="rId4"/>
              </a:rPr>
              <a:t>www.cisco.com/c/en/us/solutions/collateral/data-center-virtualization/application-centric-infrastructure/white-paper-c11-739609.html</a:t>
            </a:r>
            <a:endParaRPr lang="en-US" sz="1200" u="sng" dirty="0" smtClean="0">
              <a:solidFill>
                <a:srgbClr val="676767"/>
              </a:solidFill>
              <a:cs typeface="Apple LiGothic Medium" charset="0"/>
            </a:endParaRPr>
          </a:p>
          <a:p>
            <a:pPr marL="573063" lvl="1" indent="0">
              <a:lnSpc>
                <a:spcPct val="95000"/>
              </a:lnSpc>
              <a:spcBef>
                <a:spcPts val="600"/>
              </a:spcBef>
              <a:buSzPct val="90000"/>
            </a:pPr>
            <a:endParaRPr lang="en-US" sz="1200" u="sng" dirty="0">
              <a:solidFill>
                <a:srgbClr val="676767"/>
              </a:solidFill>
              <a:cs typeface="Apple LiGothic Medium" charset="0"/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endParaRPr lang="en-US" dirty="0">
              <a:solidFill>
                <a:srgbClr val="676767"/>
              </a:solidFill>
              <a:cs typeface="Apple LiGothic Medium" charset="0"/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endParaRPr lang="en-US" sz="1200" dirty="0">
              <a:solidFill>
                <a:srgbClr val="676767"/>
              </a:solidFill>
              <a:cs typeface="Apple LiGothic Medium" charset="0"/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endParaRPr lang="en-US" sz="1500" dirty="0">
              <a:solidFill>
                <a:srgbClr val="676767"/>
              </a:solidFill>
              <a:cs typeface="Apple LiGothic Medium" charset="0"/>
            </a:endParaRPr>
          </a:p>
          <a:p>
            <a:pPr marL="285738" indent="-285738">
              <a:lnSpc>
                <a:spcPct val="95000"/>
              </a:lnSpc>
              <a:spcBef>
                <a:spcPts val="600"/>
              </a:spcBef>
              <a:buSzPct val="90000"/>
              <a:buFont typeface="Wingdings" charset="2"/>
              <a:buChar char="ü"/>
            </a:pPr>
            <a:endParaRPr lang="en-US" sz="1500" dirty="0">
              <a:solidFill>
                <a:srgbClr val="676767"/>
              </a:solidFill>
              <a:cs typeface="Apple Li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uk-UA" dirty="0">
              <a:latin typeface="Arial"/>
              <a:ea typeface="Apple Li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for More Information</a:t>
            </a:r>
          </a:p>
        </p:txBody>
      </p:sp>
      <p:pic>
        <p:nvPicPr>
          <p:cNvPr id="5" name="Picture 4" descr="litigant-clipart-summary-clipart-5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83" y="187905"/>
            <a:ext cx="1083685" cy="1083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" y="3867150"/>
            <a:ext cx="1069540" cy="4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436" name="Right Arrow 435"/>
          <p:cNvSpPr/>
          <p:nvPr/>
        </p:nvSpPr>
        <p:spPr>
          <a:xfrm>
            <a:off x="228600" y="2717895"/>
            <a:ext cx="8686800" cy="457200"/>
          </a:xfrm>
          <a:prstGeom prst="rightArrow">
            <a:avLst/>
          </a:prstGeom>
          <a:solidFill>
            <a:srgbClr val="36A4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 smtClean="0">
                <a:solidFill>
                  <a:schemeClr val="accent6"/>
                </a:solidFill>
                <a:latin typeface="Arial"/>
                <a:ea typeface="Apple LiGothic Medium"/>
              </a:rPr>
              <a:t>Cisco ACI 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sz="2000" dirty="0" smtClean="0">
                <a:solidFill>
                  <a:schemeClr val="accent6"/>
                </a:solidFill>
                <a:latin typeface="Arial"/>
                <a:ea typeface="Apple LiGothic Medium"/>
              </a:rPr>
              <a:t>Fabric </a:t>
            </a:r>
            <a:r>
              <a:rPr sz="2000" dirty="0">
                <a:solidFill>
                  <a:schemeClr val="accent6"/>
                </a:solidFill>
                <a:latin typeface="Arial"/>
                <a:ea typeface="Apple LiGothic Medium"/>
              </a:rPr>
              <a:t>and Policy Domain Evolution</a:t>
            </a:r>
            <a:endParaRPr sz="2000" kern="0" dirty="0">
              <a:solidFill>
                <a:schemeClr val="accent6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grpSp>
        <p:nvGrpSpPr>
          <p:cNvPr id="706" name="Group 705"/>
          <p:cNvGrpSpPr/>
          <p:nvPr/>
        </p:nvGrpSpPr>
        <p:grpSpPr>
          <a:xfrm>
            <a:off x="1676401" y="1365345"/>
            <a:ext cx="2133599" cy="2613572"/>
            <a:chOff x="1981200" y="1276350"/>
            <a:chExt cx="2133599" cy="2613572"/>
          </a:xfrm>
        </p:grpSpPr>
        <p:sp>
          <p:nvSpPr>
            <p:cNvPr id="441" name="TextBox 440"/>
            <p:cNvSpPr txBox="1"/>
            <p:nvPr/>
          </p:nvSpPr>
          <p:spPr>
            <a:xfrm>
              <a:off x="2362200" y="3120481"/>
              <a:ext cx="12628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ACI 1.1 Geographically Stretch a single fabric</a:t>
              </a:r>
            </a:p>
          </p:txBody>
        </p:sp>
        <p:sp>
          <p:nvSpPr>
            <p:cNvPr id="442" name="Oval 441"/>
            <p:cNvSpPr/>
            <p:nvPr/>
          </p:nvSpPr>
          <p:spPr>
            <a:xfrm>
              <a:off x="2895600" y="2781079"/>
              <a:ext cx="198897" cy="16002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4" name="Group 443"/>
            <p:cNvGrpSpPr>
              <a:grpSpLocks/>
            </p:cNvGrpSpPr>
            <p:nvPr/>
          </p:nvGrpSpPr>
          <p:grpSpPr bwMode="auto">
            <a:xfrm>
              <a:off x="1981200" y="1276350"/>
              <a:ext cx="2133599" cy="1295400"/>
              <a:chOff x="46897" y="-813808"/>
              <a:chExt cx="9016644" cy="4378258"/>
            </a:xfrm>
          </p:grpSpPr>
          <p:sp>
            <p:nvSpPr>
              <p:cNvPr id="453" name="Rounded Rectangle 452"/>
              <p:cNvSpPr>
                <a:spLocks noChangeArrowheads="1"/>
              </p:cNvSpPr>
              <p:nvPr/>
            </p:nvSpPr>
            <p:spPr bwMode="auto">
              <a:xfrm>
                <a:off x="46897" y="770468"/>
                <a:ext cx="8525934" cy="2793982"/>
              </a:xfrm>
              <a:prstGeom prst="roundRect">
                <a:avLst>
                  <a:gd name="adj" fmla="val 4898"/>
                </a:avLst>
              </a:prstGeom>
              <a:solidFill>
                <a:srgbClr val="676767">
                  <a:lumMod val="20000"/>
                  <a:lumOff val="8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6" tIns="45718" rIns="91436" bIns="45718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 charset="0"/>
                </a:endParaRPr>
              </a:p>
            </p:txBody>
          </p:sp>
          <p:sp>
            <p:nvSpPr>
              <p:cNvPr id="454" name="Rounded Rectangle 453"/>
              <p:cNvSpPr>
                <a:spLocks noChangeArrowheads="1"/>
              </p:cNvSpPr>
              <p:nvPr/>
            </p:nvSpPr>
            <p:spPr bwMode="auto">
              <a:xfrm>
                <a:off x="231971" y="1134532"/>
                <a:ext cx="3662696" cy="2362201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6" tIns="45718" rIns="91436" bIns="45718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 charset="0"/>
                </a:endParaRPr>
              </a:p>
            </p:txBody>
          </p:sp>
          <p:pic>
            <p:nvPicPr>
              <p:cNvPr id="455" name="Picture 45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113888" y="3253656"/>
                <a:ext cx="448317" cy="10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678219" y="2470312"/>
                <a:ext cx="401723" cy="787245"/>
              </a:xfrm>
              <a:custGeom>
                <a:avLst/>
                <a:gdLst>
                  <a:gd name="T0" fmla="*/ 0 w 338"/>
                  <a:gd name="T1" fmla="*/ 508 h 508"/>
                  <a:gd name="T2" fmla="*/ 338 w 338"/>
                  <a:gd name="T3" fmla="*/ 0 h 508"/>
                  <a:gd name="T4" fmla="*/ 0 w 338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8" h="508">
                    <a:moveTo>
                      <a:pt x="0" y="508"/>
                    </a:moveTo>
                    <a:lnTo>
                      <a:pt x="338" y="0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678219" y="2466978"/>
                <a:ext cx="1589798" cy="790580"/>
              </a:xfrm>
              <a:custGeom>
                <a:avLst/>
                <a:gdLst>
                  <a:gd name="T0" fmla="*/ 0 w 1347"/>
                  <a:gd name="T1" fmla="*/ 510 h 510"/>
                  <a:gd name="T2" fmla="*/ 1347 w 1347"/>
                  <a:gd name="T3" fmla="*/ 0 h 510"/>
                  <a:gd name="T4" fmla="*/ 0 w 1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7" h="510">
                    <a:moveTo>
                      <a:pt x="0" y="510"/>
                    </a:moveTo>
                    <a:lnTo>
                      <a:pt x="1347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8" name="Freeform 457"/>
              <p:cNvSpPr>
                <a:spLocks/>
              </p:cNvSpPr>
              <p:nvPr/>
            </p:nvSpPr>
            <p:spPr bwMode="auto">
              <a:xfrm>
                <a:off x="1079943" y="2470312"/>
                <a:ext cx="85473" cy="780574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1079943" y="2470312"/>
                <a:ext cx="85473" cy="780574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1165416" y="2466978"/>
                <a:ext cx="508566" cy="783908"/>
              </a:xfrm>
              <a:custGeom>
                <a:avLst/>
                <a:gdLst>
                  <a:gd name="T0" fmla="*/ 0 w 430"/>
                  <a:gd name="T1" fmla="*/ 507 h 507"/>
                  <a:gd name="T2" fmla="*/ 430 w 430"/>
                  <a:gd name="T3" fmla="*/ 0 h 507"/>
                  <a:gd name="T4" fmla="*/ 0 w 430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507">
                    <a:moveTo>
                      <a:pt x="0" y="507"/>
                    </a:moveTo>
                    <a:lnTo>
                      <a:pt x="430" y="0"/>
                    </a:lnTo>
                    <a:lnTo>
                      <a:pt x="0" y="507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1165416" y="2460306"/>
                <a:ext cx="1709461" cy="790580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1165416" y="2460306"/>
                <a:ext cx="1709461" cy="790580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3" name="Freeform 462"/>
              <p:cNvSpPr>
                <a:spLocks/>
              </p:cNvSpPr>
              <p:nvPr/>
            </p:nvSpPr>
            <p:spPr bwMode="auto">
              <a:xfrm>
                <a:off x="1079943" y="2470312"/>
                <a:ext cx="594039" cy="787245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4" name="Freeform 463"/>
              <p:cNvSpPr>
                <a:spLocks/>
              </p:cNvSpPr>
              <p:nvPr/>
            </p:nvSpPr>
            <p:spPr bwMode="auto">
              <a:xfrm>
                <a:off x="1079943" y="2470312"/>
                <a:ext cx="594039" cy="787245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5" name="Freeform 464"/>
              <p:cNvSpPr>
                <a:spLocks/>
              </p:cNvSpPr>
              <p:nvPr/>
            </p:nvSpPr>
            <p:spPr bwMode="auto">
              <a:xfrm>
                <a:off x="1673982" y="2466978"/>
                <a:ext cx="0" cy="790580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6" name="Freeform 465"/>
              <p:cNvSpPr>
                <a:spLocks/>
              </p:cNvSpPr>
              <p:nvPr/>
            </p:nvSpPr>
            <p:spPr bwMode="auto">
              <a:xfrm>
                <a:off x="1673982" y="2466978"/>
                <a:ext cx="0" cy="790580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7" name="Freeform 466"/>
              <p:cNvSpPr>
                <a:spLocks/>
              </p:cNvSpPr>
              <p:nvPr/>
            </p:nvSpPr>
            <p:spPr bwMode="auto">
              <a:xfrm>
                <a:off x="1673982" y="2466978"/>
                <a:ext cx="504291" cy="790580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8" name="Freeform 467"/>
              <p:cNvSpPr>
                <a:spLocks/>
              </p:cNvSpPr>
              <p:nvPr/>
            </p:nvSpPr>
            <p:spPr bwMode="auto">
              <a:xfrm>
                <a:off x="1673982" y="2466978"/>
                <a:ext cx="504291" cy="790580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69" name="Freeform 468"/>
              <p:cNvSpPr>
                <a:spLocks/>
              </p:cNvSpPr>
              <p:nvPr/>
            </p:nvSpPr>
            <p:spPr bwMode="auto">
              <a:xfrm>
                <a:off x="1673982" y="2466978"/>
                <a:ext cx="1004307" cy="790580"/>
              </a:xfrm>
              <a:custGeom>
                <a:avLst/>
                <a:gdLst>
                  <a:gd name="T0" fmla="*/ 851 w 851"/>
                  <a:gd name="T1" fmla="*/ 510 h 510"/>
                  <a:gd name="T2" fmla="*/ 0 w 851"/>
                  <a:gd name="T3" fmla="*/ 0 h 510"/>
                  <a:gd name="T4" fmla="*/ 851 w 851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1" h="510">
                    <a:moveTo>
                      <a:pt x="851" y="510"/>
                    </a:moveTo>
                    <a:lnTo>
                      <a:pt x="0" y="0"/>
                    </a:lnTo>
                    <a:lnTo>
                      <a:pt x="851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0" name="Freeform 469"/>
              <p:cNvSpPr>
                <a:spLocks/>
              </p:cNvSpPr>
              <p:nvPr/>
            </p:nvSpPr>
            <p:spPr bwMode="auto">
              <a:xfrm>
                <a:off x="2447511" y="2386919"/>
                <a:ext cx="782080" cy="870639"/>
              </a:xfrm>
              <a:custGeom>
                <a:avLst/>
                <a:gdLst>
                  <a:gd name="T0" fmla="*/ 1319 w 1319"/>
                  <a:gd name="T1" fmla="*/ 510 h 510"/>
                  <a:gd name="T2" fmla="*/ 0 w 1319"/>
                  <a:gd name="T3" fmla="*/ 0 h 510"/>
                  <a:gd name="T4" fmla="*/ 1319 w 1319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9" h="510">
                    <a:moveTo>
                      <a:pt x="1319" y="510"/>
                    </a:moveTo>
                    <a:lnTo>
                      <a:pt x="0" y="0"/>
                    </a:lnTo>
                    <a:lnTo>
                      <a:pt x="1319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1" name="Freeform 470"/>
              <p:cNvSpPr>
                <a:spLocks/>
              </p:cNvSpPr>
              <p:nvPr/>
            </p:nvSpPr>
            <p:spPr bwMode="auto">
              <a:xfrm>
                <a:off x="1079943" y="2470312"/>
                <a:ext cx="1098330" cy="787245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2" name="Freeform 471"/>
              <p:cNvSpPr>
                <a:spLocks/>
              </p:cNvSpPr>
              <p:nvPr/>
            </p:nvSpPr>
            <p:spPr bwMode="auto">
              <a:xfrm>
                <a:off x="1079943" y="2470312"/>
                <a:ext cx="1098330" cy="787245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473" name="Picture 47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42592" y="1847857"/>
                <a:ext cx="353935" cy="506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4" name="Freeform 473"/>
              <p:cNvSpPr>
                <a:spLocks/>
              </p:cNvSpPr>
              <p:nvPr/>
            </p:nvSpPr>
            <p:spPr bwMode="auto">
              <a:xfrm>
                <a:off x="1673982" y="2466978"/>
                <a:ext cx="594036" cy="790580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5" name="Freeform 474"/>
              <p:cNvSpPr>
                <a:spLocks/>
              </p:cNvSpPr>
              <p:nvPr/>
            </p:nvSpPr>
            <p:spPr bwMode="auto">
              <a:xfrm>
                <a:off x="1673982" y="2466978"/>
                <a:ext cx="594036" cy="790580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1673982" y="2460306"/>
                <a:ext cx="1200895" cy="797252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2447511" y="2370239"/>
                <a:ext cx="427365" cy="887319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79943" y="2470312"/>
                <a:ext cx="1598346" cy="787245"/>
              </a:xfrm>
              <a:custGeom>
                <a:avLst/>
                <a:gdLst>
                  <a:gd name="T0" fmla="*/ 1356 w 1356"/>
                  <a:gd name="T1" fmla="*/ 508 h 508"/>
                  <a:gd name="T2" fmla="*/ 0 w 1356"/>
                  <a:gd name="T3" fmla="*/ 0 h 508"/>
                  <a:gd name="T4" fmla="*/ 1356 w 1356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6" h="508">
                    <a:moveTo>
                      <a:pt x="1356" y="508"/>
                    </a:moveTo>
                    <a:lnTo>
                      <a:pt x="0" y="0"/>
                    </a:lnTo>
                    <a:lnTo>
                      <a:pt x="1356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79" name="Freeform 478"/>
              <p:cNvSpPr>
                <a:spLocks/>
              </p:cNvSpPr>
              <p:nvPr/>
            </p:nvSpPr>
            <p:spPr bwMode="auto">
              <a:xfrm>
                <a:off x="2874876" y="2460306"/>
                <a:ext cx="354714" cy="797252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2874876" y="2460306"/>
                <a:ext cx="354714" cy="797252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844928" y="2363567"/>
                <a:ext cx="1384663" cy="893990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079943" y="2470312"/>
                <a:ext cx="2149648" cy="787245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178273" y="2466978"/>
                <a:ext cx="89745" cy="790580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2178273" y="2466978"/>
                <a:ext cx="89745" cy="790580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2178273" y="2460306"/>
                <a:ext cx="696604" cy="797252"/>
              </a:xfrm>
              <a:custGeom>
                <a:avLst/>
                <a:gdLst>
                  <a:gd name="T0" fmla="*/ 0 w 590"/>
                  <a:gd name="T1" fmla="*/ 515 h 515"/>
                  <a:gd name="T2" fmla="*/ 590 w 590"/>
                  <a:gd name="T3" fmla="*/ 0 h 515"/>
                  <a:gd name="T4" fmla="*/ 0 w 590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15">
                    <a:moveTo>
                      <a:pt x="0" y="515"/>
                    </a:moveTo>
                    <a:lnTo>
                      <a:pt x="590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2268018" y="2466978"/>
                <a:ext cx="410271" cy="790580"/>
              </a:xfrm>
              <a:custGeom>
                <a:avLst/>
                <a:gdLst>
                  <a:gd name="T0" fmla="*/ 347 w 347"/>
                  <a:gd name="T1" fmla="*/ 510 h 510"/>
                  <a:gd name="T2" fmla="*/ 0 w 347"/>
                  <a:gd name="T3" fmla="*/ 0 h 510"/>
                  <a:gd name="T4" fmla="*/ 347 w 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510">
                    <a:moveTo>
                      <a:pt x="347" y="510"/>
                    </a:moveTo>
                    <a:lnTo>
                      <a:pt x="0" y="0"/>
                    </a:lnTo>
                    <a:lnTo>
                      <a:pt x="347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2678288" y="2460306"/>
                <a:ext cx="196588" cy="797252"/>
              </a:xfrm>
              <a:custGeom>
                <a:avLst/>
                <a:gdLst>
                  <a:gd name="T0" fmla="*/ 0 w 165"/>
                  <a:gd name="T1" fmla="*/ 515 h 515"/>
                  <a:gd name="T2" fmla="*/ 165 w 165"/>
                  <a:gd name="T3" fmla="*/ 0 h 515"/>
                  <a:gd name="T4" fmla="*/ 0 w 165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15">
                    <a:moveTo>
                      <a:pt x="0" y="515"/>
                    </a:moveTo>
                    <a:lnTo>
                      <a:pt x="165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488" name="Picture 48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568582" y="1864790"/>
                <a:ext cx="355114" cy="506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9" name="Picture 48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26638" y="3253656"/>
                <a:ext cx="447137" cy="10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0" name="Picture 48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618834" y="3252107"/>
                <a:ext cx="447137" cy="100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" name="Picture 490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122602" y="3252107"/>
                <a:ext cx="447137" cy="100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" name="TextBox 491"/>
              <p:cNvSpPr txBox="1">
                <a:spLocks noChangeArrowheads="1"/>
              </p:cNvSpPr>
              <p:nvPr/>
            </p:nvSpPr>
            <p:spPr bwMode="auto">
              <a:xfrm>
                <a:off x="83058" y="1035826"/>
                <a:ext cx="1449696" cy="647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DC1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cxnSp>
            <p:nvCxnSpPr>
              <p:cNvPr id="493" name="Straight Connector 492"/>
              <p:cNvCxnSpPr>
                <a:stCxn id="489" idx="2"/>
                <a:endCxn id="488" idx="0"/>
              </p:cNvCxnSpPr>
              <p:nvPr/>
            </p:nvCxnSpPr>
            <p:spPr>
              <a:xfrm flipV="1">
                <a:off x="849166" y="2370239"/>
                <a:ext cx="897467" cy="88398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494" name="Straight Connector 493"/>
              <p:cNvCxnSpPr>
                <a:stCxn id="489" idx="2"/>
                <a:endCxn id="473" idx="0"/>
              </p:cNvCxnSpPr>
              <p:nvPr/>
            </p:nvCxnSpPr>
            <p:spPr>
              <a:xfrm flipV="1">
                <a:off x="849166" y="2353561"/>
                <a:ext cx="1769292" cy="900662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495" name="Straight Connector 494"/>
              <p:cNvCxnSpPr>
                <a:stCxn id="455" idx="2"/>
                <a:endCxn id="488" idx="0"/>
              </p:cNvCxnSpPr>
              <p:nvPr/>
            </p:nvCxnSpPr>
            <p:spPr>
              <a:xfrm flipV="1">
                <a:off x="1336362" y="2370239"/>
                <a:ext cx="410271" cy="88398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496" name="Straight Connector 495"/>
              <p:cNvCxnSpPr>
                <a:stCxn id="455" idx="2"/>
              </p:cNvCxnSpPr>
              <p:nvPr/>
            </p:nvCxnSpPr>
            <p:spPr>
              <a:xfrm flipV="1">
                <a:off x="1336362" y="2353561"/>
                <a:ext cx="1294918" cy="900662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497" name="Straight Connector 496"/>
              <p:cNvCxnSpPr>
                <a:stCxn id="490" idx="2"/>
                <a:endCxn id="488" idx="0"/>
              </p:cNvCxnSpPr>
              <p:nvPr/>
            </p:nvCxnSpPr>
            <p:spPr>
              <a:xfrm flipH="1" flipV="1">
                <a:off x="1746632" y="2370239"/>
                <a:ext cx="94020" cy="880647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498" name="Straight Connector 497"/>
              <p:cNvCxnSpPr>
                <a:stCxn id="490" idx="2"/>
                <a:endCxn id="473" idx="0"/>
              </p:cNvCxnSpPr>
              <p:nvPr/>
            </p:nvCxnSpPr>
            <p:spPr>
              <a:xfrm flipV="1">
                <a:off x="1840653" y="2353561"/>
                <a:ext cx="777805" cy="89732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499" name="Straight Connector 498"/>
              <p:cNvCxnSpPr>
                <a:stCxn id="491" idx="2"/>
                <a:endCxn id="488" idx="0"/>
              </p:cNvCxnSpPr>
              <p:nvPr/>
            </p:nvCxnSpPr>
            <p:spPr>
              <a:xfrm flipH="1" flipV="1">
                <a:off x="1746632" y="2370239"/>
                <a:ext cx="598311" cy="880647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00" name="Straight Connector 499"/>
              <p:cNvCxnSpPr>
                <a:stCxn id="491" idx="2"/>
                <a:endCxn id="473" idx="0"/>
              </p:cNvCxnSpPr>
              <p:nvPr/>
            </p:nvCxnSpPr>
            <p:spPr>
              <a:xfrm flipV="1">
                <a:off x="2344944" y="2353561"/>
                <a:ext cx="273514" cy="89732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01" name="Straight Connector 500"/>
              <p:cNvCxnSpPr>
                <a:stCxn id="559" idx="2"/>
                <a:endCxn id="488" idx="0"/>
              </p:cNvCxnSpPr>
              <p:nvPr/>
            </p:nvCxnSpPr>
            <p:spPr>
              <a:xfrm flipH="1" flipV="1">
                <a:off x="1746632" y="2370239"/>
                <a:ext cx="1102602" cy="880647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02" name="Straight Connector 501"/>
              <p:cNvCxnSpPr>
                <a:stCxn id="559" idx="2"/>
                <a:endCxn id="473" idx="0"/>
              </p:cNvCxnSpPr>
              <p:nvPr/>
            </p:nvCxnSpPr>
            <p:spPr>
              <a:xfrm flipH="1" flipV="1">
                <a:off x="2618457" y="2353561"/>
                <a:ext cx="230777" cy="89732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sp>
            <p:nvSpPr>
              <p:cNvPr id="503" name="Rounded Rectangle 502"/>
              <p:cNvSpPr>
                <a:spLocks noChangeArrowheads="1"/>
              </p:cNvSpPr>
              <p:nvPr/>
            </p:nvSpPr>
            <p:spPr bwMode="auto">
              <a:xfrm>
                <a:off x="4614334" y="1109133"/>
                <a:ext cx="3776134" cy="2353734"/>
              </a:xfrm>
              <a:prstGeom prst="roundRect">
                <a:avLst>
                  <a:gd name="adj" fmla="val 4898"/>
                </a:avLst>
              </a:prstGeom>
              <a:solidFill>
                <a:srgbClr val="E7E7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6" tIns="45718" rIns="91436" bIns="45718"/>
              <a:lstStyle/>
              <a:p>
                <a:pPr marL="0" marR="0" lvl="0" indent="0" defTabSz="45559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 charset="0"/>
                </a:endParaRPr>
              </a:p>
            </p:txBody>
          </p:sp>
          <p:pic>
            <p:nvPicPr>
              <p:cNvPr id="504" name="Picture 50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79021" y="3219790"/>
                <a:ext cx="448317" cy="102238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800000">
                    <a:alpha val="40000"/>
                  </a:srgb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5345047" y="2436955"/>
                <a:ext cx="397451" cy="787245"/>
              </a:xfrm>
              <a:custGeom>
                <a:avLst/>
                <a:gdLst>
                  <a:gd name="T0" fmla="*/ 0 w 338"/>
                  <a:gd name="T1" fmla="*/ 508 h 508"/>
                  <a:gd name="T2" fmla="*/ 338 w 338"/>
                  <a:gd name="T3" fmla="*/ 0 h 508"/>
                  <a:gd name="T4" fmla="*/ 0 w 338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8" h="508">
                    <a:moveTo>
                      <a:pt x="0" y="508"/>
                    </a:moveTo>
                    <a:lnTo>
                      <a:pt x="338" y="0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6" name="Freeform 505"/>
              <p:cNvSpPr>
                <a:spLocks/>
              </p:cNvSpPr>
              <p:nvPr/>
            </p:nvSpPr>
            <p:spPr bwMode="auto">
              <a:xfrm>
                <a:off x="5345047" y="2433620"/>
                <a:ext cx="1589798" cy="790580"/>
              </a:xfrm>
              <a:custGeom>
                <a:avLst/>
                <a:gdLst>
                  <a:gd name="T0" fmla="*/ 0 w 1347"/>
                  <a:gd name="T1" fmla="*/ 510 h 510"/>
                  <a:gd name="T2" fmla="*/ 1347 w 1347"/>
                  <a:gd name="T3" fmla="*/ 0 h 510"/>
                  <a:gd name="T4" fmla="*/ 0 w 1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7" h="510">
                    <a:moveTo>
                      <a:pt x="0" y="510"/>
                    </a:moveTo>
                    <a:lnTo>
                      <a:pt x="1347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5742498" y="2436955"/>
                <a:ext cx="89745" cy="780574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5742498" y="2436955"/>
                <a:ext cx="89745" cy="780574"/>
              </a:xfrm>
              <a:custGeom>
                <a:avLst/>
                <a:gdLst>
                  <a:gd name="T0" fmla="*/ 75 w 75"/>
                  <a:gd name="T1" fmla="*/ 505 h 505"/>
                  <a:gd name="T2" fmla="*/ 0 w 75"/>
                  <a:gd name="T3" fmla="*/ 0 h 505"/>
                  <a:gd name="T4" fmla="*/ 75 w 75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5">
                    <a:moveTo>
                      <a:pt x="75" y="505"/>
                    </a:moveTo>
                    <a:lnTo>
                      <a:pt x="0" y="0"/>
                    </a:lnTo>
                    <a:lnTo>
                      <a:pt x="75" y="50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5832244" y="2433620"/>
                <a:ext cx="508566" cy="783908"/>
              </a:xfrm>
              <a:custGeom>
                <a:avLst/>
                <a:gdLst>
                  <a:gd name="T0" fmla="*/ 0 w 430"/>
                  <a:gd name="T1" fmla="*/ 507 h 507"/>
                  <a:gd name="T2" fmla="*/ 430 w 430"/>
                  <a:gd name="T3" fmla="*/ 0 h 507"/>
                  <a:gd name="T4" fmla="*/ 0 w 430"/>
                  <a:gd name="T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507">
                    <a:moveTo>
                      <a:pt x="0" y="507"/>
                    </a:moveTo>
                    <a:lnTo>
                      <a:pt x="430" y="0"/>
                    </a:lnTo>
                    <a:lnTo>
                      <a:pt x="0" y="507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5832244" y="2426948"/>
                <a:ext cx="1705188" cy="790580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5832244" y="2426948"/>
                <a:ext cx="1705188" cy="790580"/>
              </a:xfrm>
              <a:custGeom>
                <a:avLst/>
                <a:gdLst>
                  <a:gd name="T0" fmla="*/ 0 w 1446"/>
                  <a:gd name="T1" fmla="*/ 512 h 512"/>
                  <a:gd name="T2" fmla="*/ 1446 w 1446"/>
                  <a:gd name="T3" fmla="*/ 0 h 512"/>
                  <a:gd name="T4" fmla="*/ 0 w 1446"/>
                  <a:gd name="T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6" h="512">
                    <a:moveTo>
                      <a:pt x="0" y="512"/>
                    </a:moveTo>
                    <a:lnTo>
                      <a:pt x="1446" y="0"/>
                    </a:lnTo>
                    <a:lnTo>
                      <a:pt x="0" y="512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5742498" y="2436955"/>
                <a:ext cx="598311" cy="787245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5742498" y="2436955"/>
                <a:ext cx="598311" cy="787245"/>
              </a:xfrm>
              <a:custGeom>
                <a:avLst/>
                <a:gdLst>
                  <a:gd name="T0" fmla="*/ 505 w 505"/>
                  <a:gd name="T1" fmla="*/ 508 h 508"/>
                  <a:gd name="T2" fmla="*/ 0 w 505"/>
                  <a:gd name="T3" fmla="*/ 0 h 508"/>
                  <a:gd name="T4" fmla="*/ 505 w 505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508">
                    <a:moveTo>
                      <a:pt x="505" y="508"/>
                    </a:moveTo>
                    <a:lnTo>
                      <a:pt x="0" y="0"/>
                    </a:lnTo>
                    <a:lnTo>
                      <a:pt x="505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6340809" y="2433620"/>
                <a:ext cx="0" cy="790580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6340809" y="2433620"/>
                <a:ext cx="0" cy="790580"/>
              </a:xfrm>
              <a:custGeom>
                <a:avLst/>
                <a:gdLst>
                  <a:gd name="T0" fmla="*/ 510 h 510"/>
                  <a:gd name="T1" fmla="*/ 0 h 510"/>
                  <a:gd name="T2" fmla="*/ 510 h 5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0">
                    <a:moveTo>
                      <a:pt x="0" y="510"/>
                    </a:moveTo>
                    <a:lnTo>
                      <a:pt x="0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6340809" y="2433620"/>
                <a:ext cx="500016" cy="790580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6340809" y="2433620"/>
                <a:ext cx="500016" cy="790580"/>
              </a:xfrm>
              <a:custGeom>
                <a:avLst/>
                <a:gdLst>
                  <a:gd name="T0" fmla="*/ 426 w 426"/>
                  <a:gd name="T1" fmla="*/ 510 h 510"/>
                  <a:gd name="T2" fmla="*/ 0 w 426"/>
                  <a:gd name="T3" fmla="*/ 0 h 510"/>
                  <a:gd name="T4" fmla="*/ 426 w 426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10">
                    <a:moveTo>
                      <a:pt x="426" y="510"/>
                    </a:moveTo>
                    <a:lnTo>
                      <a:pt x="0" y="0"/>
                    </a:lnTo>
                    <a:lnTo>
                      <a:pt x="426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6340809" y="2433620"/>
                <a:ext cx="1004307" cy="790580"/>
              </a:xfrm>
              <a:custGeom>
                <a:avLst/>
                <a:gdLst>
                  <a:gd name="T0" fmla="*/ 851 w 851"/>
                  <a:gd name="T1" fmla="*/ 510 h 510"/>
                  <a:gd name="T2" fmla="*/ 0 w 851"/>
                  <a:gd name="T3" fmla="*/ 0 h 510"/>
                  <a:gd name="T4" fmla="*/ 851 w 851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1" h="510">
                    <a:moveTo>
                      <a:pt x="851" y="510"/>
                    </a:moveTo>
                    <a:lnTo>
                      <a:pt x="0" y="0"/>
                    </a:lnTo>
                    <a:lnTo>
                      <a:pt x="851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7110067" y="2353561"/>
                <a:ext cx="786352" cy="870639"/>
              </a:xfrm>
              <a:custGeom>
                <a:avLst/>
                <a:gdLst>
                  <a:gd name="T0" fmla="*/ 1319 w 1319"/>
                  <a:gd name="T1" fmla="*/ 510 h 510"/>
                  <a:gd name="T2" fmla="*/ 0 w 1319"/>
                  <a:gd name="T3" fmla="*/ 0 h 510"/>
                  <a:gd name="T4" fmla="*/ 1319 w 1319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9" h="510">
                    <a:moveTo>
                      <a:pt x="1319" y="510"/>
                    </a:moveTo>
                    <a:lnTo>
                      <a:pt x="0" y="0"/>
                    </a:lnTo>
                    <a:lnTo>
                      <a:pt x="1319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5742498" y="2436955"/>
                <a:ext cx="1098327" cy="787245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5742498" y="2436955"/>
                <a:ext cx="1098327" cy="787245"/>
              </a:xfrm>
              <a:custGeom>
                <a:avLst/>
                <a:gdLst>
                  <a:gd name="T0" fmla="*/ 931 w 931"/>
                  <a:gd name="T1" fmla="*/ 508 h 508"/>
                  <a:gd name="T2" fmla="*/ 0 w 931"/>
                  <a:gd name="T3" fmla="*/ 0 h 508"/>
                  <a:gd name="T4" fmla="*/ 931 w 931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1" h="508">
                    <a:moveTo>
                      <a:pt x="931" y="508"/>
                    </a:moveTo>
                    <a:lnTo>
                      <a:pt x="0" y="0"/>
                    </a:lnTo>
                    <a:lnTo>
                      <a:pt x="931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522" name="Picture 52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107725" y="1813991"/>
                <a:ext cx="353935" cy="506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" name="Freeform 522"/>
              <p:cNvSpPr>
                <a:spLocks/>
              </p:cNvSpPr>
              <p:nvPr/>
            </p:nvSpPr>
            <p:spPr bwMode="auto">
              <a:xfrm>
                <a:off x="6340809" y="2433620"/>
                <a:ext cx="594036" cy="790580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4" name="Freeform 523"/>
              <p:cNvSpPr>
                <a:spLocks/>
              </p:cNvSpPr>
              <p:nvPr/>
            </p:nvSpPr>
            <p:spPr bwMode="auto">
              <a:xfrm>
                <a:off x="6340809" y="2433620"/>
                <a:ext cx="594036" cy="790580"/>
              </a:xfrm>
              <a:custGeom>
                <a:avLst/>
                <a:gdLst>
                  <a:gd name="T0" fmla="*/ 0 w 504"/>
                  <a:gd name="T1" fmla="*/ 510 h 510"/>
                  <a:gd name="T2" fmla="*/ 504 w 504"/>
                  <a:gd name="T3" fmla="*/ 0 h 510"/>
                  <a:gd name="T4" fmla="*/ 0 w 504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510">
                    <a:moveTo>
                      <a:pt x="0" y="510"/>
                    </a:moveTo>
                    <a:lnTo>
                      <a:pt x="504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5" name="Freeform 524"/>
              <p:cNvSpPr>
                <a:spLocks/>
              </p:cNvSpPr>
              <p:nvPr/>
            </p:nvSpPr>
            <p:spPr bwMode="auto">
              <a:xfrm>
                <a:off x="6340809" y="2426948"/>
                <a:ext cx="1196623" cy="797252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6" name="Freeform 525"/>
              <p:cNvSpPr>
                <a:spLocks/>
              </p:cNvSpPr>
              <p:nvPr/>
            </p:nvSpPr>
            <p:spPr bwMode="auto">
              <a:xfrm>
                <a:off x="7110067" y="2336881"/>
                <a:ext cx="427365" cy="887319"/>
              </a:xfrm>
              <a:custGeom>
                <a:avLst/>
                <a:gdLst>
                  <a:gd name="T0" fmla="*/ 0 w 1016"/>
                  <a:gd name="T1" fmla="*/ 515 h 515"/>
                  <a:gd name="T2" fmla="*/ 1016 w 1016"/>
                  <a:gd name="T3" fmla="*/ 0 h 515"/>
                  <a:gd name="T4" fmla="*/ 0 w 1016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6" h="515">
                    <a:moveTo>
                      <a:pt x="0" y="515"/>
                    </a:moveTo>
                    <a:lnTo>
                      <a:pt x="1016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7" name="Freeform 526"/>
              <p:cNvSpPr>
                <a:spLocks/>
              </p:cNvSpPr>
              <p:nvPr/>
            </p:nvSpPr>
            <p:spPr bwMode="auto">
              <a:xfrm>
                <a:off x="5742498" y="2436955"/>
                <a:ext cx="1602618" cy="787245"/>
              </a:xfrm>
              <a:custGeom>
                <a:avLst/>
                <a:gdLst>
                  <a:gd name="T0" fmla="*/ 1356 w 1356"/>
                  <a:gd name="T1" fmla="*/ 508 h 508"/>
                  <a:gd name="T2" fmla="*/ 0 w 1356"/>
                  <a:gd name="T3" fmla="*/ 0 h 508"/>
                  <a:gd name="T4" fmla="*/ 1356 w 1356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6" h="508">
                    <a:moveTo>
                      <a:pt x="1356" y="508"/>
                    </a:moveTo>
                    <a:lnTo>
                      <a:pt x="0" y="0"/>
                    </a:lnTo>
                    <a:lnTo>
                      <a:pt x="1356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8" name="Freeform 527"/>
              <p:cNvSpPr>
                <a:spLocks/>
              </p:cNvSpPr>
              <p:nvPr/>
            </p:nvSpPr>
            <p:spPr bwMode="auto">
              <a:xfrm>
                <a:off x="7537432" y="2426948"/>
                <a:ext cx="358987" cy="797252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29" name="Freeform 528"/>
              <p:cNvSpPr>
                <a:spLocks/>
              </p:cNvSpPr>
              <p:nvPr/>
            </p:nvSpPr>
            <p:spPr bwMode="auto">
              <a:xfrm>
                <a:off x="7537432" y="2426948"/>
                <a:ext cx="358987" cy="797252"/>
              </a:xfrm>
              <a:custGeom>
                <a:avLst/>
                <a:gdLst>
                  <a:gd name="T0" fmla="*/ 303 w 303"/>
                  <a:gd name="T1" fmla="*/ 515 h 515"/>
                  <a:gd name="T2" fmla="*/ 0 w 303"/>
                  <a:gd name="T3" fmla="*/ 0 h 515"/>
                  <a:gd name="T4" fmla="*/ 303 w 303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515">
                    <a:moveTo>
                      <a:pt x="303" y="515"/>
                    </a:moveTo>
                    <a:lnTo>
                      <a:pt x="0" y="0"/>
                    </a:lnTo>
                    <a:lnTo>
                      <a:pt x="303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0" name="Freeform 529"/>
              <p:cNvSpPr>
                <a:spLocks/>
              </p:cNvSpPr>
              <p:nvPr/>
            </p:nvSpPr>
            <p:spPr bwMode="auto">
              <a:xfrm>
                <a:off x="6511755" y="2330209"/>
                <a:ext cx="1384663" cy="893990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1" name="Freeform 530"/>
              <p:cNvSpPr>
                <a:spLocks/>
              </p:cNvSpPr>
              <p:nvPr/>
            </p:nvSpPr>
            <p:spPr bwMode="auto">
              <a:xfrm>
                <a:off x="5742498" y="2436955"/>
                <a:ext cx="2153921" cy="787245"/>
              </a:xfrm>
              <a:custGeom>
                <a:avLst/>
                <a:gdLst>
                  <a:gd name="T0" fmla="*/ 1824 w 1824"/>
                  <a:gd name="T1" fmla="*/ 508 h 508"/>
                  <a:gd name="T2" fmla="*/ 0 w 1824"/>
                  <a:gd name="T3" fmla="*/ 0 h 508"/>
                  <a:gd name="T4" fmla="*/ 1824 w 1824"/>
                  <a:gd name="T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4" h="508">
                    <a:moveTo>
                      <a:pt x="1824" y="508"/>
                    </a:moveTo>
                    <a:lnTo>
                      <a:pt x="0" y="0"/>
                    </a:lnTo>
                    <a:lnTo>
                      <a:pt x="1824" y="508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2" name="Freeform 531"/>
              <p:cNvSpPr>
                <a:spLocks/>
              </p:cNvSpPr>
              <p:nvPr/>
            </p:nvSpPr>
            <p:spPr bwMode="auto">
              <a:xfrm>
                <a:off x="6840825" y="2433620"/>
                <a:ext cx="94020" cy="790580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3" name="Freeform 532"/>
              <p:cNvSpPr>
                <a:spLocks/>
              </p:cNvSpPr>
              <p:nvPr/>
            </p:nvSpPr>
            <p:spPr bwMode="auto">
              <a:xfrm>
                <a:off x="6840825" y="2433620"/>
                <a:ext cx="94020" cy="790580"/>
              </a:xfrm>
              <a:custGeom>
                <a:avLst/>
                <a:gdLst>
                  <a:gd name="T0" fmla="*/ 0 w 78"/>
                  <a:gd name="T1" fmla="*/ 510 h 510"/>
                  <a:gd name="T2" fmla="*/ 78 w 78"/>
                  <a:gd name="T3" fmla="*/ 0 h 510"/>
                  <a:gd name="T4" fmla="*/ 0 w 78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510">
                    <a:moveTo>
                      <a:pt x="0" y="510"/>
                    </a:moveTo>
                    <a:lnTo>
                      <a:pt x="78" y="0"/>
                    </a:lnTo>
                    <a:lnTo>
                      <a:pt x="0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4" name="Freeform 533"/>
              <p:cNvSpPr>
                <a:spLocks/>
              </p:cNvSpPr>
              <p:nvPr/>
            </p:nvSpPr>
            <p:spPr bwMode="auto">
              <a:xfrm>
                <a:off x="6840825" y="2426948"/>
                <a:ext cx="696607" cy="797252"/>
              </a:xfrm>
              <a:custGeom>
                <a:avLst/>
                <a:gdLst>
                  <a:gd name="T0" fmla="*/ 0 w 590"/>
                  <a:gd name="T1" fmla="*/ 515 h 515"/>
                  <a:gd name="T2" fmla="*/ 590 w 590"/>
                  <a:gd name="T3" fmla="*/ 0 h 515"/>
                  <a:gd name="T4" fmla="*/ 0 w 590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15">
                    <a:moveTo>
                      <a:pt x="0" y="515"/>
                    </a:moveTo>
                    <a:lnTo>
                      <a:pt x="590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5" name="Freeform 534"/>
              <p:cNvSpPr>
                <a:spLocks/>
              </p:cNvSpPr>
              <p:nvPr/>
            </p:nvSpPr>
            <p:spPr bwMode="auto">
              <a:xfrm>
                <a:off x="6934846" y="2433620"/>
                <a:ext cx="410271" cy="790580"/>
              </a:xfrm>
              <a:custGeom>
                <a:avLst/>
                <a:gdLst>
                  <a:gd name="T0" fmla="*/ 347 w 347"/>
                  <a:gd name="T1" fmla="*/ 510 h 510"/>
                  <a:gd name="T2" fmla="*/ 0 w 347"/>
                  <a:gd name="T3" fmla="*/ 0 h 510"/>
                  <a:gd name="T4" fmla="*/ 347 w 347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510">
                    <a:moveTo>
                      <a:pt x="347" y="510"/>
                    </a:moveTo>
                    <a:lnTo>
                      <a:pt x="0" y="0"/>
                    </a:lnTo>
                    <a:lnTo>
                      <a:pt x="347" y="510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536" name="Freeform 535"/>
              <p:cNvSpPr>
                <a:spLocks/>
              </p:cNvSpPr>
              <p:nvPr/>
            </p:nvSpPr>
            <p:spPr bwMode="auto">
              <a:xfrm>
                <a:off x="7345116" y="2426948"/>
                <a:ext cx="192316" cy="797252"/>
              </a:xfrm>
              <a:custGeom>
                <a:avLst/>
                <a:gdLst>
                  <a:gd name="T0" fmla="*/ 0 w 165"/>
                  <a:gd name="T1" fmla="*/ 515 h 515"/>
                  <a:gd name="T2" fmla="*/ 165 w 165"/>
                  <a:gd name="T3" fmla="*/ 0 h 515"/>
                  <a:gd name="T4" fmla="*/ 0 w 165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15">
                    <a:moveTo>
                      <a:pt x="0" y="515"/>
                    </a:moveTo>
                    <a:lnTo>
                      <a:pt x="165" y="0"/>
                    </a:lnTo>
                    <a:lnTo>
                      <a:pt x="0" y="515"/>
                    </a:lnTo>
                  </a:path>
                </a:pathLst>
              </a:custGeom>
              <a:solidFill>
                <a:srgbClr val="57B74E">
                  <a:lumMod val="90000"/>
                </a:srgb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53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0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859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80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756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718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66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615" algn="l" defTabSz="45695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695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pic>
            <p:nvPicPr>
              <p:cNvPr id="537" name="Picture 53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233715" y="1830924"/>
                <a:ext cx="355114" cy="506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" name="Picture 53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291771" y="3219790"/>
                <a:ext cx="447137" cy="102238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800000">
                    <a:alpha val="40000"/>
                  </a:srgb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" name="Picture 53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283967" y="3218241"/>
                <a:ext cx="447137" cy="100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" name="Picture 53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787735" y="3218241"/>
                <a:ext cx="447137" cy="100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" name="Picture 540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290322" y="3218241"/>
                <a:ext cx="448317" cy="100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TextBox 541"/>
              <p:cNvSpPr txBox="1">
                <a:spLocks noChangeArrowheads="1"/>
              </p:cNvSpPr>
              <p:nvPr/>
            </p:nvSpPr>
            <p:spPr bwMode="auto">
              <a:xfrm>
                <a:off x="7131515" y="987900"/>
                <a:ext cx="1932026" cy="712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DC2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543" name="Picture 54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815255" y="3209774"/>
                <a:ext cx="448317" cy="100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44" name="Straight Connector 543"/>
              <p:cNvCxnSpPr>
                <a:stCxn id="538" idx="2"/>
                <a:endCxn id="537" idx="0"/>
              </p:cNvCxnSpPr>
              <p:nvPr/>
            </p:nvCxnSpPr>
            <p:spPr>
              <a:xfrm flipV="1">
                <a:off x="5515993" y="2336881"/>
                <a:ext cx="893195" cy="88398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45" name="Straight Connector 544"/>
              <p:cNvCxnSpPr>
                <a:stCxn id="538" idx="2"/>
                <a:endCxn id="522" idx="0"/>
              </p:cNvCxnSpPr>
              <p:nvPr/>
            </p:nvCxnSpPr>
            <p:spPr>
              <a:xfrm flipV="1">
                <a:off x="5515993" y="2320203"/>
                <a:ext cx="1769292" cy="900662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46" name="Straight Connector 545"/>
              <p:cNvCxnSpPr>
                <a:stCxn id="504" idx="2"/>
                <a:endCxn id="537" idx="0"/>
              </p:cNvCxnSpPr>
              <p:nvPr/>
            </p:nvCxnSpPr>
            <p:spPr>
              <a:xfrm flipV="1">
                <a:off x="6003190" y="2336881"/>
                <a:ext cx="405998" cy="88398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47" name="Straight Connector 546"/>
              <p:cNvCxnSpPr>
                <a:stCxn id="504" idx="2"/>
              </p:cNvCxnSpPr>
              <p:nvPr/>
            </p:nvCxnSpPr>
            <p:spPr>
              <a:xfrm flipV="1">
                <a:off x="6003190" y="2320203"/>
                <a:ext cx="1294918" cy="900662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48" name="Straight Connector 547"/>
              <p:cNvCxnSpPr>
                <a:stCxn id="539" idx="2"/>
                <a:endCxn id="537" idx="0"/>
              </p:cNvCxnSpPr>
              <p:nvPr/>
            </p:nvCxnSpPr>
            <p:spPr>
              <a:xfrm flipH="1" flipV="1">
                <a:off x="6409188" y="2336881"/>
                <a:ext cx="98293" cy="880647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49" name="Straight Connector 548"/>
              <p:cNvCxnSpPr>
                <a:stCxn id="539" idx="2"/>
                <a:endCxn id="522" idx="0"/>
              </p:cNvCxnSpPr>
              <p:nvPr/>
            </p:nvCxnSpPr>
            <p:spPr>
              <a:xfrm flipV="1">
                <a:off x="6507480" y="2320203"/>
                <a:ext cx="777805" cy="89732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0" name="Straight Connector 549"/>
              <p:cNvCxnSpPr>
                <a:stCxn id="540" idx="2"/>
                <a:endCxn id="537" idx="0"/>
              </p:cNvCxnSpPr>
              <p:nvPr/>
            </p:nvCxnSpPr>
            <p:spPr>
              <a:xfrm flipH="1" flipV="1">
                <a:off x="6409188" y="2336881"/>
                <a:ext cx="602584" cy="880647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1" name="Straight Connector 550"/>
              <p:cNvCxnSpPr>
                <a:stCxn id="540" idx="2"/>
                <a:endCxn id="522" idx="0"/>
              </p:cNvCxnSpPr>
              <p:nvPr/>
            </p:nvCxnSpPr>
            <p:spPr>
              <a:xfrm flipV="1">
                <a:off x="7011771" y="2320203"/>
                <a:ext cx="273514" cy="89732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2" name="Straight Connector 551"/>
              <p:cNvCxnSpPr>
                <a:stCxn id="541" idx="2"/>
                <a:endCxn id="537" idx="0"/>
              </p:cNvCxnSpPr>
              <p:nvPr/>
            </p:nvCxnSpPr>
            <p:spPr>
              <a:xfrm flipH="1" flipV="1">
                <a:off x="6409188" y="2336881"/>
                <a:ext cx="1106874" cy="880647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3" name="Straight Connector 552"/>
              <p:cNvCxnSpPr>
                <a:stCxn id="541" idx="2"/>
                <a:endCxn id="522" idx="0"/>
              </p:cNvCxnSpPr>
              <p:nvPr/>
            </p:nvCxnSpPr>
            <p:spPr>
              <a:xfrm flipH="1" flipV="1">
                <a:off x="7285285" y="2320203"/>
                <a:ext cx="230777" cy="89732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4" name="Straight Connector 553"/>
              <p:cNvCxnSpPr>
                <a:stCxn id="543" idx="2"/>
                <a:endCxn id="537" idx="0"/>
              </p:cNvCxnSpPr>
              <p:nvPr/>
            </p:nvCxnSpPr>
            <p:spPr>
              <a:xfrm flipH="1" flipV="1">
                <a:off x="6409188" y="2336881"/>
                <a:ext cx="1628260" cy="873976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5" name="Straight Connector 554"/>
              <p:cNvCxnSpPr>
                <a:stCxn id="543" idx="2"/>
                <a:endCxn id="522" idx="0"/>
              </p:cNvCxnSpPr>
              <p:nvPr/>
            </p:nvCxnSpPr>
            <p:spPr>
              <a:xfrm flipH="1" flipV="1">
                <a:off x="7285285" y="2320203"/>
                <a:ext cx="752163" cy="89065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6" name="Straight Connector 555"/>
              <p:cNvCxnSpPr/>
              <p:nvPr/>
            </p:nvCxnSpPr>
            <p:spPr>
              <a:xfrm flipV="1">
                <a:off x="2815045" y="2336881"/>
                <a:ext cx="3628332" cy="930685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57" name="Straight Connector 556"/>
              <p:cNvCxnSpPr>
                <a:stCxn id="504" idx="2"/>
                <a:endCxn id="473" idx="0"/>
              </p:cNvCxnSpPr>
              <p:nvPr/>
            </p:nvCxnSpPr>
            <p:spPr>
              <a:xfrm flipH="1" flipV="1">
                <a:off x="2618457" y="2353561"/>
                <a:ext cx="3384732" cy="86730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sp>
            <p:nvSpPr>
              <p:cNvPr id="558" name="TextBox 557"/>
              <p:cNvSpPr txBox="1">
                <a:spLocks noChangeArrowheads="1"/>
              </p:cNvSpPr>
              <p:nvPr/>
            </p:nvSpPr>
            <p:spPr bwMode="auto">
              <a:xfrm>
                <a:off x="1657008" y="-813808"/>
                <a:ext cx="7224999" cy="832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ACI 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Stretched Fabric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559" name="Picture 55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25189" y="3252107"/>
                <a:ext cx="448317" cy="100689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800000">
                    <a:alpha val="40000"/>
                  </a:srgb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0" name="Picture 55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150122" y="3243640"/>
                <a:ext cx="448317" cy="100689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800000">
                    <a:alpha val="40000"/>
                  </a:srgb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61" name="Straight Connector 560"/>
              <p:cNvCxnSpPr>
                <a:stCxn id="560" idx="2"/>
                <a:endCxn id="488" idx="0"/>
              </p:cNvCxnSpPr>
              <p:nvPr/>
            </p:nvCxnSpPr>
            <p:spPr>
              <a:xfrm flipH="1" flipV="1">
                <a:off x="1746632" y="2370239"/>
                <a:ext cx="1628263" cy="873976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62" name="Straight Connector 561"/>
              <p:cNvCxnSpPr>
                <a:stCxn id="560" idx="2"/>
                <a:endCxn id="473" idx="0"/>
              </p:cNvCxnSpPr>
              <p:nvPr/>
            </p:nvCxnSpPr>
            <p:spPr>
              <a:xfrm flipH="1" flipV="1">
                <a:off x="2618457" y="2353561"/>
                <a:ext cx="756438" cy="890654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63" name="Straight Connector 562"/>
              <p:cNvCxnSpPr>
                <a:stCxn id="538" idx="2"/>
              </p:cNvCxnSpPr>
              <p:nvPr/>
            </p:nvCxnSpPr>
            <p:spPr>
              <a:xfrm flipH="1" flipV="1">
                <a:off x="1738085" y="2370239"/>
                <a:ext cx="3777908" cy="850626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  <p:cxnSp>
            <p:nvCxnSpPr>
              <p:cNvPr id="564" name="Straight Connector 563"/>
              <p:cNvCxnSpPr>
                <a:stCxn id="560" idx="2"/>
                <a:endCxn id="522" idx="0"/>
              </p:cNvCxnSpPr>
              <p:nvPr/>
            </p:nvCxnSpPr>
            <p:spPr>
              <a:xfrm flipV="1">
                <a:off x="3374895" y="2320203"/>
                <a:ext cx="3910390" cy="924011"/>
              </a:xfrm>
              <a:prstGeom prst="line">
                <a:avLst/>
              </a:prstGeom>
              <a:noFill/>
              <a:ln w="12700" cap="flat" cmpd="sng" algn="ctr">
                <a:solidFill>
                  <a:srgbClr val="2F818C"/>
                </a:solidFill>
                <a:prstDash val="solid"/>
              </a:ln>
              <a:effectLst/>
            </p:spPr>
          </p:cxnSp>
        </p:grpSp>
        <p:grpSp>
          <p:nvGrpSpPr>
            <p:cNvPr id="683" name="Group 682"/>
            <p:cNvGrpSpPr/>
            <p:nvPr/>
          </p:nvGrpSpPr>
          <p:grpSpPr>
            <a:xfrm>
              <a:off x="2501969" y="1822994"/>
              <a:ext cx="889803" cy="202656"/>
              <a:chOff x="2501969" y="1822994"/>
              <a:chExt cx="889803" cy="202656"/>
            </a:xfrm>
          </p:grpSpPr>
          <p:grpSp>
            <p:nvGrpSpPr>
              <p:cNvPr id="445" name="Group 444"/>
              <p:cNvGrpSpPr/>
              <p:nvPr/>
            </p:nvGrpSpPr>
            <p:grpSpPr>
              <a:xfrm>
                <a:off x="2501969" y="1822994"/>
                <a:ext cx="889803" cy="199970"/>
                <a:chOff x="6495292" y="352402"/>
                <a:chExt cx="1396821" cy="321647"/>
              </a:xfrm>
            </p:grpSpPr>
            <p:grpSp>
              <p:nvGrpSpPr>
                <p:cNvPr id="446" name="Group 445"/>
                <p:cNvGrpSpPr/>
                <p:nvPr/>
              </p:nvGrpSpPr>
              <p:grpSpPr>
                <a:xfrm>
                  <a:off x="6495292" y="414457"/>
                  <a:ext cx="1396821" cy="226710"/>
                  <a:chOff x="2768111" y="4632687"/>
                  <a:chExt cx="1348592" cy="226710"/>
                </a:xfrm>
              </p:grpSpPr>
              <p:sp>
                <p:nvSpPr>
                  <p:cNvPr id="448" name="Rounded Rectangle 447"/>
                  <p:cNvSpPr/>
                  <p:nvPr/>
                </p:nvSpPr>
                <p:spPr>
                  <a:xfrm>
                    <a:off x="2768111" y="4632687"/>
                    <a:ext cx="1348592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44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23381" y="4645554"/>
                    <a:ext cx="282506" cy="2086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2779213" y="4651737"/>
                    <a:ext cx="354062" cy="207660"/>
                    <a:chOff x="2313441" y="4477563"/>
                    <a:chExt cx="698524" cy="483188"/>
                  </a:xfrm>
                </p:grpSpPr>
                <p:pic>
                  <p:nvPicPr>
                    <p:cNvPr id="4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13441" y="44775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05728" y="4531249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sp>
              <p:nvSpPr>
                <p:cNvPr id="447" name="TextBox 446"/>
                <p:cNvSpPr txBox="1"/>
                <p:nvPr/>
              </p:nvSpPr>
              <p:spPr bwMode="auto">
                <a:xfrm>
                  <a:off x="6628624" y="352402"/>
                  <a:ext cx="1214437" cy="321647"/>
                </a:xfrm>
                <a:prstGeom prst="rect">
                  <a:avLst/>
                </a:prstGeom>
                <a:noFill/>
              </p:spPr>
              <p:txBody>
                <a:bodyPr lIns="121836" tIns="60918" rIns="121836" bIns="60918">
                  <a:spAutoFit/>
                </a:bodyPr>
                <a:lstStyle/>
                <a:p>
                  <a:pPr marL="0" marR="0" lvl="0" indent="0" algn="ctr" defTabSz="60896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828D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  <p:sp>
            <p:nvSpPr>
              <p:cNvPr id="682" name="TextBox 681"/>
              <p:cNvSpPr txBox="1"/>
              <p:nvPr/>
            </p:nvSpPr>
            <p:spPr bwMode="auto">
              <a:xfrm>
                <a:off x="2584450" y="1825680"/>
                <a:ext cx="769435" cy="199970"/>
              </a:xfrm>
              <a:prstGeom prst="rect">
                <a:avLst/>
              </a:prstGeom>
              <a:noFill/>
            </p:spPr>
            <p:txBody>
              <a:bodyPr wrap="square" lIns="121836" tIns="60918" rIns="121836" bIns="60918">
                <a:spAutoFit/>
              </a:bodyPr>
              <a:lstStyle/>
              <a:p>
                <a:pPr marL="0" marR="0" lvl="0" indent="0" algn="ctr" defTabSz="60896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828D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rPr>
                  <a:t>APIC Cluster</a:t>
                </a:r>
              </a:p>
            </p:txBody>
          </p:sp>
        </p:grpSp>
      </p:grpSp>
      <p:grpSp>
        <p:nvGrpSpPr>
          <p:cNvPr id="707" name="Group 706"/>
          <p:cNvGrpSpPr/>
          <p:nvPr/>
        </p:nvGrpSpPr>
        <p:grpSpPr>
          <a:xfrm>
            <a:off x="3733800" y="1334929"/>
            <a:ext cx="2667000" cy="2628657"/>
            <a:chOff x="4058547" y="1245934"/>
            <a:chExt cx="2667000" cy="2628657"/>
          </a:xfrm>
        </p:grpSpPr>
        <p:sp>
          <p:nvSpPr>
            <p:cNvPr id="568" name="TextBox 567"/>
            <p:cNvSpPr txBox="1"/>
            <p:nvPr/>
          </p:nvSpPr>
          <p:spPr>
            <a:xfrm>
              <a:off x="4658774" y="3105150"/>
              <a:ext cx="1361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ACI 2.0 - Multiple Networks (Pods) in a single Availability Zone (Fabric)</a:t>
              </a:r>
            </a:p>
          </p:txBody>
        </p:sp>
        <p:sp>
          <p:nvSpPr>
            <p:cNvPr id="569" name="Oval 568"/>
            <p:cNvSpPr/>
            <p:nvPr/>
          </p:nvSpPr>
          <p:spPr>
            <a:xfrm>
              <a:off x="5257800" y="2780400"/>
              <a:ext cx="198897" cy="16002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80" name="Group 679"/>
            <p:cNvGrpSpPr/>
            <p:nvPr/>
          </p:nvGrpSpPr>
          <p:grpSpPr>
            <a:xfrm>
              <a:off x="4058547" y="1504950"/>
              <a:ext cx="2667000" cy="1066800"/>
              <a:chOff x="6123142" y="1507375"/>
              <a:chExt cx="2805121" cy="1000462"/>
            </a:xfrm>
          </p:grpSpPr>
          <p:grpSp>
            <p:nvGrpSpPr>
              <p:cNvPr id="571" name="Group 570"/>
              <p:cNvGrpSpPr/>
              <p:nvPr/>
            </p:nvGrpSpPr>
            <p:grpSpPr>
              <a:xfrm>
                <a:off x="6123142" y="1507375"/>
                <a:ext cx="2660112" cy="1000462"/>
                <a:chOff x="57675" y="3735387"/>
                <a:chExt cx="4496863" cy="1353717"/>
              </a:xfrm>
            </p:grpSpPr>
            <p:grpSp>
              <p:nvGrpSpPr>
                <p:cNvPr id="580" name="Group 327"/>
                <p:cNvGrpSpPr>
                  <a:grpSpLocks/>
                </p:cNvGrpSpPr>
                <p:nvPr/>
              </p:nvGrpSpPr>
              <p:grpSpPr bwMode="auto">
                <a:xfrm>
                  <a:off x="57675" y="3735387"/>
                  <a:ext cx="4496863" cy="1353717"/>
                  <a:chOff x="31553" y="3598529"/>
                  <a:chExt cx="4498112" cy="1354472"/>
                </a:xfrm>
              </p:grpSpPr>
              <p:sp>
                <p:nvSpPr>
                  <p:cNvPr id="583" name="Rounded 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927002" y="3986018"/>
                    <a:ext cx="1602663" cy="966983"/>
                  </a:xfrm>
                  <a:prstGeom prst="roundRect">
                    <a:avLst>
                      <a:gd name="adj" fmla="val 4898"/>
                    </a:avLst>
                  </a:prstGeom>
                  <a:solidFill>
                    <a:srgbClr val="E7E7E8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1" tIns="45710" rIns="91421" bIns="45710"/>
                  <a:lstStyle/>
                  <a:p>
                    <a:pPr marL="0" marR="0" lvl="0" indent="0" defTabSz="45559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96D6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 charset="0"/>
                    </a:endParaRPr>
                  </a:p>
                </p:txBody>
              </p:sp>
              <p:sp>
                <p:nvSpPr>
                  <p:cNvPr id="584" name="Rounded 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01542" y="3954826"/>
                    <a:ext cx="1556074" cy="984807"/>
                  </a:xfrm>
                  <a:prstGeom prst="roundRect">
                    <a:avLst>
                      <a:gd name="adj" fmla="val 4898"/>
                    </a:avLst>
                  </a:prstGeom>
                  <a:solidFill>
                    <a:srgbClr val="E7E7E8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1" tIns="45710" rIns="91421" bIns="45710"/>
                  <a:lstStyle/>
                  <a:p>
                    <a:pPr marL="0" marR="0" lvl="0" indent="0" defTabSz="45559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96D6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 charset="0"/>
                    </a:endParaRPr>
                  </a:p>
                </p:txBody>
              </p:sp>
              <p:pic>
                <p:nvPicPr>
                  <p:cNvPr id="585" name="Picture 332" descr="Cortina8Front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3256" y="4073958"/>
                    <a:ext cx="175355" cy="1762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6" name="Picture 333" descr="Cortina8Front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6680" y="4076802"/>
                    <a:ext cx="175355" cy="1762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7" name="Picture 334" descr="Cortina8Front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0104" y="4076802"/>
                    <a:ext cx="175355" cy="1762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8" name="Picture 335" descr="Cortina8Front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3528" y="4073958"/>
                    <a:ext cx="175355" cy="1762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9" name="Picture 336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1484" y="4529929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0" name="Picture 337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2124" y="4530537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1" name="Picture 338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72761" y="4529929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2" name="Picture 339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23400" y="4530537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593" name="Straight Connector 592"/>
                  <p:cNvCxnSpPr>
                    <a:endCxn id="585" idx="2"/>
                  </p:cNvCxnSpPr>
                  <p:nvPr/>
                </p:nvCxnSpPr>
                <p:spPr>
                  <a:xfrm flipV="1">
                    <a:off x="380375" y="4249767"/>
                    <a:ext cx="220724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4" name="Straight Connector 593"/>
                  <p:cNvCxnSpPr>
                    <a:endCxn id="586" idx="2"/>
                  </p:cNvCxnSpPr>
                  <p:nvPr/>
                </p:nvCxnSpPr>
                <p:spPr>
                  <a:xfrm flipV="1">
                    <a:off x="380375" y="4252944"/>
                    <a:ext cx="493850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5" name="Straight Connector 594"/>
                  <p:cNvCxnSpPr>
                    <a:endCxn id="587" idx="2"/>
                  </p:cNvCxnSpPr>
                  <p:nvPr/>
                </p:nvCxnSpPr>
                <p:spPr>
                  <a:xfrm flipV="1">
                    <a:off x="380375" y="4252944"/>
                    <a:ext cx="766976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6" name="Straight Connector 595"/>
                  <p:cNvCxnSpPr>
                    <a:endCxn id="588" idx="2"/>
                  </p:cNvCxnSpPr>
                  <p:nvPr/>
                </p:nvCxnSpPr>
                <p:spPr>
                  <a:xfrm flipV="1">
                    <a:off x="380375" y="4249767"/>
                    <a:ext cx="1040102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7" name="Straight Connector 596"/>
                  <p:cNvCxnSpPr>
                    <a:endCxn id="585" idx="2"/>
                  </p:cNvCxnSpPr>
                  <p:nvPr/>
                </p:nvCxnSpPr>
                <p:spPr>
                  <a:xfrm flipH="1" flipV="1">
                    <a:off x="601099" y="4249767"/>
                    <a:ext cx="30170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8" name="Straight Connector 597"/>
                  <p:cNvCxnSpPr>
                    <a:endCxn id="586" idx="2"/>
                  </p:cNvCxnSpPr>
                  <p:nvPr/>
                </p:nvCxnSpPr>
                <p:spPr>
                  <a:xfrm flipV="1">
                    <a:off x="631270" y="4252944"/>
                    <a:ext cx="242955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599" name="Straight Connector 598"/>
                  <p:cNvCxnSpPr>
                    <a:endCxn id="587" idx="2"/>
                  </p:cNvCxnSpPr>
                  <p:nvPr/>
                </p:nvCxnSpPr>
                <p:spPr>
                  <a:xfrm flipV="1">
                    <a:off x="631270" y="4252944"/>
                    <a:ext cx="516081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0" name="Straight Connector 599"/>
                  <p:cNvCxnSpPr>
                    <a:endCxn id="588" idx="2"/>
                  </p:cNvCxnSpPr>
                  <p:nvPr/>
                </p:nvCxnSpPr>
                <p:spPr>
                  <a:xfrm flipV="1">
                    <a:off x="631270" y="4249767"/>
                    <a:ext cx="789207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1" name="Straight Connector 600"/>
                  <p:cNvCxnSpPr>
                    <a:stCxn id="589" idx="0"/>
                    <a:endCxn id="585" idx="2"/>
                  </p:cNvCxnSpPr>
                  <p:nvPr/>
                </p:nvCxnSpPr>
                <p:spPr>
                  <a:xfrm flipH="1" flipV="1">
                    <a:off x="601099" y="4249767"/>
                    <a:ext cx="281065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2" name="Straight Connector 601"/>
                  <p:cNvCxnSpPr>
                    <a:stCxn id="589" idx="0"/>
                    <a:endCxn id="586" idx="2"/>
                  </p:cNvCxnSpPr>
                  <p:nvPr/>
                </p:nvCxnSpPr>
                <p:spPr>
                  <a:xfrm flipH="1" flipV="1">
                    <a:off x="874225" y="4252944"/>
                    <a:ext cx="7939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3" name="Straight Connector 602"/>
                  <p:cNvCxnSpPr>
                    <a:stCxn id="590" idx="0"/>
                    <a:endCxn id="586" idx="2"/>
                  </p:cNvCxnSpPr>
                  <p:nvPr/>
                </p:nvCxnSpPr>
                <p:spPr>
                  <a:xfrm flipH="1" flipV="1">
                    <a:off x="874225" y="4252944"/>
                    <a:ext cx="257246" cy="27796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4" name="Straight Connector 603"/>
                  <p:cNvCxnSpPr>
                    <a:stCxn id="591" idx="0"/>
                    <a:endCxn id="586" idx="2"/>
                  </p:cNvCxnSpPr>
                  <p:nvPr/>
                </p:nvCxnSpPr>
                <p:spPr>
                  <a:xfrm flipH="1" flipV="1">
                    <a:off x="874225" y="4252944"/>
                    <a:ext cx="508141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5" name="Straight Connector 604"/>
                  <p:cNvCxnSpPr>
                    <a:stCxn id="592" idx="0"/>
                    <a:endCxn id="586" idx="2"/>
                  </p:cNvCxnSpPr>
                  <p:nvPr/>
                </p:nvCxnSpPr>
                <p:spPr>
                  <a:xfrm flipH="1" flipV="1">
                    <a:off x="874225" y="4252944"/>
                    <a:ext cx="759036" cy="27796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6" name="Straight Connector 605"/>
                  <p:cNvCxnSpPr>
                    <a:stCxn id="590" idx="0"/>
                    <a:endCxn id="585" idx="2"/>
                  </p:cNvCxnSpPr>
                  <p:nvPr/>
                </p:nvCxnSpPr>
                <p:spPr>
                  <a:xfrm flipH="1" flipV="1">
                    <a:off x="601099" y="4249767"/>
                    <a:ext cx="530372" cy="28114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7" name="Straight Connector 606"/>
                  <p:cNvCxnSpPr>
                    <a:stCxn id="589" idx="0"/>
                    <a:endCxn id="587" idx="2"/>
                  </p:cNvCxnSpPr>
                  <p:nvPr/>
                </p:nvCxnSpPr>
                <p:spPr>
                  <a:xfrm flipV="1">
                    <a:off x="882165" y="4252944"/>
                    <a:ext cx="265187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8" name="Straight Connector 607"/>
                  <p:cNvCxnSpPr>
                    <a:stCxn id="589" idx="0"/>
                    <a:endCxn id="588" idx="2"/>
                  </p:cNvCxnSpPr>
                  <p:nvPr/>
                </p:nvCxnSpPr>
                <p:spPr>
                  <a:xfrm flipV="1">
                    <a:off x="882165" y="4249767"/>
                    <a:ext cx="538312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09" name="Straight Connector 608"/>
                  <p:cNvCxnSpPr>
                    <a:stCxn id="591" idx="0"/>
                    <a:endCxn id="585" idx="2"/>
                  </p:cNvCxnSpPr>
                  <p:nvPr/>
                </p:nvCxnSpPr>
                <p:spPr>
                  <a:xfrm flipH="1" flipV="1">
                    <a:off x="601099" y="4249767"/>
                    <a:ext cx="781267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0" name="Straight Connector 609"/>
                  <p:cNvCxnSpPr>
                    <a:stCxn id="592" idx="0"/>
                    <a:endCxn id="587" idx="2"/>
                  </p:cNvCxnSpPr>
                  <p:nvPr/>
                </p:nvCxnSpPr>
                <p:spPr>
                  <a:xfrm flipH="1" flipV="1">
                    <a:off x="1147351" y="4252944"/>
                    <a:ext cx="485910" cy="27796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1" name="Straight Connector 610"/>
                  <p:cNvCxnSpPr>
                    <a:stCxn id="592" idx="0"/>
                    <a:endCxn id="588" idx="2"/>
                  </p:cNvCxnSpPr>
                  <p:nvPr/>
                </p:nvCxnSpPr>
                <p:spPr>
                  <a:xfrm flipH="1" flipV="1">
                    <a:off x="1420477" y="4249767"/>
                    <a:ext cx="212784" cy="28114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2" name="Straight Connector 611"/>
                  <p:cNvCxnSpPr>
                    <a:stCxn id="592" idx="0"/>
                    <a:endCxn id="585" idx="2"/>
                  </p:cNvCxnSpPr>
                  <p:nvPr/>
                </p:nvCxnSpPr>
                <p:spPr>
                  <a:xfrm flipH="1" flipV="1">
                    <a:off x="601099" y="4249767"/>
                    <a:ext cx="1032162" cy="28114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3" name="Straight Connector 612"/>
                  <p:cNvCxnSpPr>
                    <a:stCxn id="590" idx="0"/>
                    <a:endCxn id="587" idx="2"/>
                  </p:cNvCxnSpPr>
                  <p:nvPr/>
                </p:nvCxnSpPr>
                <p:spPr>
                  <a:xfrm flipV="1">
                    <a:off x="1131472" y="4252944"/>
                    <a:ext cx="15879" cy="27796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4" name="Straight Connector 613"/>
                  <p:cNvCxnSpPr>
                    <a:stCxn id="590" idx="0"/>
                    <a:endCxn id="588" idx="2"/>
                  </p:cNvCxnSpPr>
                  <p:nvPr/>
                </p:nvCxnSpPr>
                <p:spPr>
                  <a:xfrm flipV="1">
                    <a:off x="1131472" y="4249767"/>
                    <a:ext cx="289005" cy="28114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5" name="Straight Connector 614"/>
                  <p:cNvCxnSpPr>
                    <a:stCxn id="591" idx="0"/>
                    <a:endCxn id="587" idx="2"/>
                  </p:cNvCxnSpPr>
                  <p:nvPr/>
                </p:nvCxnSpPr>
                <p:spPr>
                  <a:xfrm flipH="1" flipV="1">
                    <a:off x="1147351" y="4252944"/>
                    <a:ext cx="235015" cy="27637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16" name="Straight Connector 615"/>
                  <p:cNvCxnSpPr>
                    <a:stCxn id="591" idx="0"/>
                    <a:endCxn id="588" idx="2"/>
                  </p:cNvCxnSpPr>
                  <p:nvPr/>
                </p:nvCxnSpPr>
                <p:spPr>
                  <a:xfrm flipV="1">
                    <a:off x="1382366" y="4249767"/>
                    <a:ext cx="38111" cy="2795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pic>
                <p:nvPicPr>
                  <p:cNvPr id="617" name="Picture 364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0846" y="4524928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8" name="Picture 365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577" y="4528230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9" name="Group 366"/>
                  <p:cNvGrpSpPr>
                    <a:grpSpLocks/>
                  </p:cNvGrpSpPr>
                  <p:nvPr/>
                </p:nvGrpSpPr>
                <p:grpSpPr bwMode="auto">
                  <a:xfrm>
                    <a:off x="3056578" y="4068349"/>
                    <a:ext cx="1363320" cy="490241"/>
                    <a:chOff x="3980503" y="2090050"/>
                    <a:chExt cx="4559300" cy="2260600"/>
                  </a:xfrm>
                </p:grpSpPr>
                <p:pic>
                  <p:nvPicPr>
                    <p:cNvPr id="647" name="Picture 405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25003" y="2090050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48" name="Picture 406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9403" y="2103166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49" name="Picture 407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53803" y="2103166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0" name="Picture 408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68203" y="2090050"/>
                      <a:ext cx="586434" cy="812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1" name="Picture 409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8603" y="4192646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2" name="Picture 410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26803" y="4195448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3" name="Picture 411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965003" y="4192646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4" name="Picture 412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03203" y="4195448"/>
                      <a:ext cx="736600" cy="155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655" name="Straight Connector 654"/>
                    <p:cNvCxnSpPr>
                      <a:endCxn id="647" idx="2"/>
                    </p:cNvCxnSpPr>
                    <p:nvPr/>
                  </p:nvCxnSpPr>
                  <p:spPr>
                    <a:xfrm flipV="1">
                      <a:off x="3978757" y="2904630"/>
                      <a:ext cx="738156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6" name="Straight Connector 655"/>
                    <p:cNvCxnSpPr>
                      <a:endCxn id="648" idx="2"/>
                    </p:cNvCxnSpPr>
                    <p:nvPr/>
                  </p:nvCxnSpPr>
                  <p:spPr>
                    <a:xfrm flipV="1">
                      <a:off x="3978757" y="2919278"/>
                      <a:ext cx="1651560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7" name="Straight Connector 656"/>
                    <p:cNvCxnSpPr>
                      <a:endCxn id="649" idx="2"/>
                    </p:cNvCxnSpPr>
                    <p:nvPr/>
                  </p:nvCxnSpPr>
                  <p:spPr>
                    <a:xfrm flipV="1">
                      <a:off x="3978757" y="2919278"/>
                      <a:ext cx="2570277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8" name="Straight Connector 657"/>
                    <p:cNvCxnSpPr>
                      <a:endCxn id="650" idx="2"/>
                    </p:cNvCxnSpPr>
                    <p:nvPr/>
                  </p:nvCxnSpPr>
                  <p:spPr>
                    <a:xfrm flipV="1">
                      <a:off x="3978757" y="2904630"/>
                      <a:ext cx="3483681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59" name="Straight Connector 658"/>
                    <p:cNvCxnSpPr>
                      <a:endCxn id="647" idx="2"/>
                    </p:cNvCxnSpPr>
                    <p:nvPr/>
                  </p:nvCxnSpPr>
                  <p:spPr>
                    <a:xfrm flipH="1" flipV="1">
                      <a:off x="4716913" y="2904630"/>
                      <a:ext cx="100901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0" name="Straight Connector 659"/>
                    <p:cNvCxnSpPr>
                      <a:endCxn id="648" idx="2"/>
                    </p:cNvCxnSpPr>
                    <p:nvPr/>
                  </p:nvCxnSpPr>
                  <p:spPr>
                    <a:xfrm flipV="1">
                      <a:off x="4817814" y="2919278"/>
                      <a:ext cx="812503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1" name="Straight Connector 660"/>
                    <p:cNvCxnSpPr>
                      <a:endCxn id="649" idx="2"/>
                    </p:cNvCxnSpPr>
                    <p:nvPr/>
                  </p:nvCxnSpPr>
                  <p:spPr>
                    <a:xfrm flipV="1">
                      <a:off x="4817814" y="2919278"/>
                      <a:ext cx="1731219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2" name="Straight Connector 661"/>
                    <p:cNvCxnSpPr>
                      <a:endCxn id="650" idx="2"/>
                    </p:cNvCxnSpPr>
                    <p:nvPr/>
                  </p:nvCxnSpPr>
                  <p:spPr>
                    <a:xfrm flipV="1">
                      <a:off x="4817814" y="2904630"/>
                      <a:ext cx="2644624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3" name="Straight Connector 662"/>
                    <p:cNvCxnSpPr>
                      <a:stCxn id="651" idx="0"/>
                      <a:endCxn id="647" idx="2"/>
                    </p:cNvCxnSpPr>
                    <p:nvPr/>
                  </p:nvCxnSpPr>
                  <p:spPr>
                    <a:xfrm flipH="1" flipV="1">
                      <a:off x="4716913" y="2904630"/>
                      <a:ext cx="939958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4" name="Straight Connector 663"/>
                    <p:cNvCxnSpPr>
                      <a:stCxn id="651" idx="0"/>
                      <a:endCxn id="648" idx="2"/>
                    </p:cNvCxnSpPr>
                    <p:nvPr/>
                  </p:nvCxnSpPr>
                  <p:spPr>
                    <a:xfrm flipH="1" flipV="1">
                      <a:off x="5630317" y="2919278"/>
                      <a:ext cx="26554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5" name="Straight Connector 664"/>
                    <p:cNvCxnSpPr>
                      <a:stCxn id="652" idx="0"/>
                      <a:endCxn id="648" idx="2"/>
                    </p:cNvCxnSpPr>
                    <p:nvPr/>
                  </p:nvCxnSpPr>
                  <p:spPr>
                    <a:xfrm flipH="1" flipV="1">
                      <a:off x="5630317" y="2919278"/>
                      <a:ext cx="865611" cy="127443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6" name="Straight Connector 665"/>
                    <p:cNvCxnSpPr>
                      <a:stCxn id="653" idx="0"/>
                      <a:endCxn id="648" idx="2"/>
                    </p:cNvCxnSpPr>
                    <p:nvPr/>
                  </p:nvCxnSpPr>
                  <p:spPr>
                    <a:xfrm flipH="1" flipV="1">
                      <a:off x="5630317" y="2919278"/>
                      <a:ext cx="1704669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7" name="Straight Connector 666"/>
                    <p:cNvCxnSpPr>
                      <a:stCxn id="654" idx="0"/>
                      <a:endCxn id="648" idx="2"/>
                    </p:cNvCxnSpPr>
                    <p:nvPr/>
                  </p:nvCxnSpPr>
                  <p:spPr>
                    <a:xfrm flipH="1" flipV="1">
                      <a:off x="5630317" y="2919278"/>
                      <a:ext cx="2543726" cy="127443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8" name="Straight Connector 667"/>
                    <p:cNvCxnSpPr>
                      <a:stCxn id="652" idx="0"/>
                      <a:endCxn id="647" idx="2"/>
                    </p:cNvCxnSpPr>
                    <p:nvPr/>
                  </p:nvCxnSpPr>
                  <p:spPr>
                    <a:xfrm flipH="1" flipV="1">
                      <a:off x="4716913" y="2904630"/>
                      <a:ext cx="1779016" cy="12890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69" name="Straight Connector 668"/>
                    <p:cNvCxnSpPr>
                      <a:stCxn id="651" idx="0"/>
                      <a:endCxn id="649" idx="2"/>
                    </p:cNvCxnSpPr>
                    <p:nvPr/>
                  </p:nvCxnSpPr>
                  <p:spPr>
                    <a:xfrm flipV="1">
                      <a:off x="5656871" y="2919278"/>
                      <a:ext cx="892162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0" name="Straight Connector 669"/>
                    <p:cNvCxnSpPr>
                      <a:stCxn id="651" idx="0"/>
                      <a:endCxn id="650" idx="2"/>
                    </p:cNvCxnSpPr>
                    <p:nvPr/>
                  </p:nvCxnSpPr>
                  <p:spPr>
                    <a:xfrm flipV="1">
                      <a:off x="5656871" y="2904630"/>
                      <a:ext cx="1805566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1" name="Straight Connector 670"/>
                    <p:cNvCxnSpPr>
                      <a:stCxn id="653" idx="0"/>
                      <a:endCxn id="647" idx="2"/>
                    </p:cNvCxnSpPr>
                    <p:nvPr/>
                  </p:nvCxnSpPr>
                  <p:spPr>
                    <a:xfrm flipH="1" flipV="1">
                      <a:off x="4716913" y="2904630"/>
                      <a:ext cx="2618073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2" name="Straight Connector 671"/>
                    <p:cNvCxnSpPr>
                      <a:stCxn id="654" idx="0"/>
                      <a:endCxn id="649" idx="2"/>
                    </p:cNvCxnSpPr>
                    <p:nvPr/>
                  </p:nvCxnSpPr>
                  <p:spPr>
                    <a:xfrm flipH="1" flipV="1">
                      <a:off x="6549034" y="2919278"/>
                      <a:ext cx="1625010" cy="127443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3" name="Straight Connector 672"/>
                    <p:cNvCxnSpPr>
                      <a:stCxn id="654" idx="0"/>
                      <a:endCxn id="650" idx="2"/>
                    </p:cNvCxnSpPr>
                    <p:nvPr/>
                  </p:nvCxnSpPr>
                  <p:spPr>
                    <a:xfrm flipH="1" flipV="1">
                      <a:off x="7462438" y="2904630"/>
                      <a:ext cx="711606" cy="12890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4" name="Straight Connector 673"/>
                    <p:cNvCxnSpPr>
                      <a:stCxn id="654" idx="0"/>
                      <a:endCxn id="647" idx="2"/>
                    </p:cNvCxnSpPr>
                    <p:nvPr/>
                  </p:nvCxnSpPr>
                  <p:spPr>
                    <a:xfrm flipH="1" flipV="1">
                      <a:off x="4716913" y="2904630"/>
                      <a:ext cx="3457130" cy="12890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5" name="Straight Connector 674"/>
                    <p:cNvCxnSpPr>
                      <a:stCxn id="652" idx="0"/>
                      <a:endCxn id="649" idx="2"/>
                    </p:cNvCxnSpPr>
                    <p:nvPr/>
                  </p:nvCxnSpPr>
                  <p:spPr>
                    <a:xfrm flipV="1">
                      <a:off x="6495929" y="2919278"/>
                      <a:ext cx="53105" cy="127443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6" name="Straight Connector 675"/>
                    <p:cNvCxnSpPr>
                      <a:stCxn id="652" idx="0"/>
                      <a:endCxn id="650" idx="2"/>
                    </p:cNvCxnSpPr>
                    <p:nvPr/>
                  </p:nvCxnSpPr>
                  <p:spPr>
                    <a:xfrm flipV="1">
                      <a:off x="6495929" y="2904630"/>
                      <a:ext cx="966509" cy="12890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7" name="Straight Connector 676"/>
                    <p:cNvCxnSpPr>
                      <a:stCxn id="653" idx="0"/>
                      <a:endCxn id="649" idx="2"/>
                    </p:cNvCxnSpPr>
                    <p:nvPr/>
                  </p:nvCxnSpPr>
                  <p:spPr>
                    <a:xfrm flipH="1" flipV="1">
                      <a:off x="6549034" y="2919278"/>
                      <a:ext cx="785952" cy="126711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678" name="Straight Connector 677"/>
                    <p:cNvCxnSpPr>
                      <a:stCxn id="653" idx="0"/>
                      <a:endCxn id="650" idx="2"/>
                    </p:cNvCxnSpPr>
                    <p:nvPr/>
                  </p:nvCxnSpPr>
                  <p:spPr>
                    <a:xfrm flipV="1">
                      <a:off x="7334986" y="2904630"/>
                      <a:ext cx="127452" cy="128176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</p:grpSp>
              <p:pic>
                <p:nvPicPr>
                  <p:cNvPr id="620" name="Picture 367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7088" y="4519320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1" name="Picture 368" descr="ToR1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45817" y="4522621"/>
                    <a:ext cx="220258" cy="33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2" name="TextBox 621"/>
                  <p:cNvSpPr txBox="1"/>
                  <p:nvPr/>
                </p:nvSpPr>
                <p:spPr>
                  <a:xfrm>
                    <a:off x="31553" y="3697009"/>
                    <a:ext cx="1109154" cy="312397"/>
                  </a:xfrm>
                  <a:prstGeom prst="rect">
                    <a:avLst/>
                  </a:prstGeom>
                  <a:noFill/>
                </p:spPr>
                <p:txBody>
                  <a:bodyPr wrap="square" lIns="121836" tIns="60918" rIns="121836" bIns="60918">
                    <a:spAutoFit/>
                  </a:bodyPr>
                  <a:lstStyle/>
                  <a:p>
                    <a:pPr marL="0" marR="0" lvl="0" indent="0" algn="ctr" defTabSz="6089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16BA1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rPr>
                      <a:t>Pod ‘A’</a:t>
                    </a:r>
                  </a:p>
                </p:txBody>
              </p:sp>
              <p:pic>
                <p:nvPicPr>
                  <p:cNvPr id="623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9267" y="4592130"/>
                    <a:ext cx="124799" cy="123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4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281" y="4597558"/>
                    <a:ext cx="145970" cy="171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5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7370" y="4597920"/>
                    <a:ext cx="124799" cy="123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6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63057" y="4587167"/>
                    <a:ext cx="124799" cy="123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7" name="Picture 150" descr="ICON_VM_basic_label_Q30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1160" y="4592957"/>
                    <a:ext cx="124799" cy="123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8" name="Picture 130" descr="File Server_Updated2005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32316" y="4604115"/>
                    <a:ext cx="145970" cy="171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629" name="Straight Connector 628"/>
                  <p:cNvCxnSpPr>
                    <a:endCxn id="588" idx="0"/>
                  </p:cNvCxnSpPr>
                  <p:nvPr/>
                </p:nvCxnSpPr>
                <p:spPr>
                  <a:xfrm flipH="1">
                    <a:off x="1420477" y="3743072"/>
                    <a:ext cx="709809" cy="33038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0" name="Straight Connector 629"/>
                  <p:cNvCxnSpPr>
                    <a:endCxn id="587" idx="0"/>
                  </p:cNvCxnSpPr>
                  <p:nvPr/>
                </p:nvCxnSpPr>
                <p:spPr>
                  <a:xfrm flipH="1">
                    <a:off x="1147351" y="3743072"/>
                    <a:ext cx="1317991" cy="33356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1" name="Straight Connector 630"/>
                  <p:cNvCxnSpPr>
                    <a:endCxn id="587" idx="0"/>
                  </p:cNvCxnSpPr>
                  <p:nvPr/>
                </p:nvCxnSpPr>
                <p:spPr>
                  <a:xfrm flipH="1">
                    <a:off x="1147351" y="3743072"/>
                    <a:ext cx="982935" cy="33356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2" name="Straight Connector 631"/>
                  <p:cNvCxnSpPr>
                    <a:endCxn id="588" idx="0"/>
                  </p:cNvCxnSpPr>
                  <p:nvPr/>
                </p:nvCxnSpPr>
                <p:spPr>
                  <a:xfrm flipH="1">
                    <a:off x="1420477" y="3743072"/>
                    <a:ext cx="1044865" cy="33038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3" name="Straight Connector 632"/>
                  <p:cNvCxnSpPr>
                    <a:endCxn id="649" idx="0"/>
                  </p:cNvCxnSpPr>
                  <p:nvPr/>
                </p:nvCxnSpPr>
                <p:spPr>
                  <a:xfrm>
                    <a:off x="2130286" y="3743072"/>
                    <a:ext cx="1694333" cy="32879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4" name="Straight Connector 633"/>
                  <p:cNvCxnSpPr>
                    <a:endCxn id="650" idx="0"/>
                  </p:cNvCxnSpPr>
                  <p:nvPr/>
                </p:nvCxnSpPr>
                <p:spPr>
                  <a:xfrm>
                    <a:off x="2130286" y="3743072"/>
                    <a:ext cx="1967459" cy="32562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5" name="Straight Connector 634"/>
                  <p:cNvCxnSpPr>
                    <a:endCxn id="647" idx="0"/>
                  </p:cNvCxnSpPr>
                  <p:nvPr/>
                </p:nvCxnSpPr>
                <p:spPr>
                  <a:xfrm>
                    <a:off x="2465342" y="3743072"/>
                    <a:ext cx="811437" cy="32562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6" name="Straight Connector 635"/>
                  <p:cNvCxnSpPr>
                    <a:endCxn id="648" idx="0"/>
                  </p:cNvCxnSpPr>
                  <p:nvPr/>
                </p:nvCxnSpPr>
                <p:spPr>
                  <a:xfrm>
                    <a:off x="2465342" y="3743072"/>
                    <a:ext cx="1084563" cy="32879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7" name="Straight Connector 636"/>
                  <p:cNvCxnSpPr>
                    <a:endCxn id="586" idx="0"/>
                  </p:cNvCxnSpPr>
                  <p:nvPr/>
                </p:nvCxnSpPr>
                <p:spPr>
                  <a:xfrm flipH="1">
                    <a:off x="874225" y="3743072"/>
                    <a:ext cx="1256061" cy="33356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8" name="Straight Connector 637"/>
                  <p:cNvCxnSpPr>
                    <a:endCxn id="586" idx="0"/>
                  </p:cNvCxnSpPr>
                  <p:nvPr/>
                </p:nvCxnSpPr>
                <p:spPr>
                  <a:xfrm flipH="1">
                    <a:off x="874225" y="3743072"/>
                    <a:ext cx="1591117" cy="33356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39" name="Straight Connector 638"/>
                  <p:cNvCxnSpPr>
                    <a:endCxn id="585" idx="0"/>
                  </p:cNvCxnSpPr>
                  <p:nvPr/>
                </p:nvCxnSpPr>
                <p:spPr>
                  <a:xfrm flipH="1">
                    <a:off x="601099" y="3743072"/>
                    <a:ext cx="1529186" cy="33038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40" name="Straight Connector 639"/>
                  <p:cNvCxnSpPr>
                    <a:endCxn id="585" idx="0"/>
                  </p:cNvCxnSpPr>
                  <p:nvPr/>
                </p:nvCxnSpPr>
                <p:spPr>
                  <a:xfrm flipH="1">
                    <a:off x="601099" y="3743072"/>
                    <a:ext cx="1864242" cy="33038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41" name="Straight Connector 640"/>
                  <p:cNvCxnSpPr>
                    <a:endCxn id="650" idx="0"/>
                  </p:cNvCxnSpPr>
                  <p:nvPr/>
                </p:nvCxnSpPr>
                <p:spPr>
                  <a:xfrm>
                    <a:off x="2465342" y="3743072"/>
                    <a:ext cx="1632403" cy="32562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42" name="Straight Connector 641"/>
                  <p:cNvCxnSpPr>
                    <a:endCxn id="647" idx="0"/>
                  </p:cNvCxnSpPr>
                  <p:nvPr/>
                </p:nvCxnSpPr>
                <p:spPr>
                  <a:xfrm>
                    <a:off x="2130286" y="3743072"/>
                    <a:ext cx="1146493" cy="32562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43" name="Straight Connector 642"/>
                  <p:cNvCxnSpPr>
                    <a:endCxn id="649" idx="0"/>
                  </p:cNvCxnSpPr>
                  <p:nvPr/>
                </p:nvCxnSpPr>
                <p:spPr>
                  <a:xfrm>
                    <a:off x="2465342" y="3743072"/>
                    <a:ext cx="1359277" cy="32879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644" name="Straight Connector 643"/>
                  <p:cNvCxnSpPr>
                    <a:endCxn id="648" idx="0"/>
                  </p:cNvCxnSpPr>
                  <p:nvPr/>
                </p:nvCxnSpPr>
                <p:spPr>
                  <a:xfrm>
                    <a:off x="2130286" y="3743072"/>
                    <a:ext cx="1419619" cy="32879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33828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sp>
                <p:nvSpPr>
                  <p:cNvPr id="645" name="Left-Right Arrow 644"/>
                  <p:cNvSpPr/>
                  <p:nvPr/>
                </p:nvSpPr>
                <p:spPr>
                  <a:xfrm>
                    <a:off x="1643913" y="4064071"/>
                    <a:ext cx="1421012" cy="175828"/>
                  </a:xfrm>
                  <a:prstGeom prst="leftRightArrow">
                    <a:avLst/>
                  </a:prstGeom>
                  <a:solidFill>
                    <a:srgbClr val="33828D"/>
                  </a:solidFill>
                  <a:ln w="9525" cap="flat" cmpd="sng" algn="ctr">
                    <a:solidFill>
                      <a:srgbClr val="3CBBB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lIns="91425" tIns="45712" rIns="91425" bIns="45712" anchor="ctr"/>
                  <a:lstStyle/>
                  <a:p>
                    <a:pPr marL="0" marR="0" lvl="0" indent="0" algn="ctr" defTabSz="91417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rPr>
                      <a:t>MP-BGP - EVPN</a:t>
                    </a:r>
                  </a:p>
                </p:txBody>
              </p:sp>
              <p:sp>
                <p:nvSpPr>
                  <p:cNvPr id="646" name="Cloud 645"/>
                  <p:cNvSpPr/>
                  <p:nvPr/>
                </p:nvSpPr>
                <p:spPr>
                  <a:xfrm>
                    <a:off x="1906387" y="3598529"/>
                    <a:ext cx="790795" cy="382800"/>
                  </a:xfrm>
                  <a:prstGeom prst="cloud">
                    <a:avLst/>
                  </a:prstGeom>
                  <a:solidFill>
                    <a:srgbClr val="000000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121799" tIns="60899" rIns="121799" bIns="60899" anchor="ctr"/>
                  <a:lstStyle/>
                  <a:p>
                    <a:pPr marL="0" marR="0" lvl="0" indent="0" algn="ctr" defTabSz="6089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83B7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/>
                    </a:endParaRPr>
                  </a:p>
                </p:txBody>
              </p:sp>
            </p:grpSp>
            <p:sp>
              <p:nvSpPr>
                <p:cNvPr id="581" name="TextBox 517"/>
                <p:cNvSpPr txBox="1">
                  <a:spLocks noChangeArrowheads="1"/>
                </p:cNvSpPr>
                <p:nvPr/>
              </p:nvSpPr>
              <p:spPr bwMode="auto">
                <a:xfrm>
                  <a:off x="1967548" y="4324864"/>
                  <a:ext cx="76754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marL="0" marR="0" lvl="0" indent="0" algn="ctr" defTabSz="45699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s-I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MS PGothic" charset="0"/>
                    </a:rPr>
                    <a:t>…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582" name="TextBox 512"/>
                <p:cNvSpPr txBox="1">
                  <a:spLocks noChangeArrowheads="1"/>
                </p:cNvSpPr>
                <p:nvPr/>
              </p:nvSpPr>
              <p:spPr bwMode="auto">
                <a:xfrm>
                  <a:off x="2044561" y="3781450"/>
                  <a:ext cx="601958" cy="253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marL="0" marR="0" lvl="0" indent="0" algn="ctr" defTabSz="45699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MS PGothic" charset="0"/>
                    </a:rPr>
                    <a:t>IPN</a:t>
                  </a: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567" name="TextBox 566"/>
              <p:cNvSpPr txBox="1"/>
              <p:nvPr/>
            </p:nvSpPr>
            <p:spPr bwMode="auto">
              <a:xfrm>
                <a:off x="8272327" y="1604477"/>
                <a:ext cx="655936" cy="230748"/>
              </a:xfrm>
              <a:prstGeom prst="rect">
                <a:avLst/>
              </a:prstGeom>
              <a:noFill/>
            </p:spPr>
            <p:txBody>
              <a:bodyPr wrap="square" lIns="121836" tIns="60918" rIns="121836" bIns="60918">
                <a:spAutoFit/>
              </a:bodyPr>
              <a:lstStyle/>
              <a:p>
                <a:pPr marL="0" marR="0" lvl="0" indent="0" algn="ctr" defTabSz="60896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6BA1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rPr>
                  <a:t>Pod </a:t>
                </a: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16BA1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rPr>
                  <a:t>‘n’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16BA1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</p:grpSp>
        <p:sp>
          <p:nvSpPr>
            <p:cNvPr id="681" name="TextBox 680"/>
            <p:cNvSpPr txBox="1">
              <a:spLocks noChangeArrowheads="1"/>
            </p:cNvSpPr>
            <p:nvPr/>
          </p:nvSpPr>
          <p:spPr bwMode="auto">
            <a:xfrm>
              <a:off x="4668147" y="1245934"/>
              <a:ext cx="17599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4569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ACI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Multi-Pod Fabric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89" name="Rounded Rectangle 688"/>
            <p:cNvSpPr/>
            <p:nvPr/>
          </p:nvSpPr>
          <p:spPr>
            <a:xfrm>
              <a:off x="4768047" y="2407674"/>
              <a:ext cx="1099353" cy="137710"/>
            </a:xfrm>
            <a:prstGeom prst="roundRect">
              <a:avLst/>
            </a:prstGeom>
            <a:solidFill>
              <a:srgbClr val="3CBBB9">
                <a:lumMod val="40000"/>
                <a:lumOff val="60000"/>
                <a:alpha val="32000"/>
              </a:srgbClr>
            </a:solidFill>
            <a:ln w="12700" cap="flat" cmpd="sng" algn="ctr">
              <a:solidFill>
                <a:srgbClr val="33828D"/>
              </a:solidFill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6" tIns="45718" rIns="91436" bIns="45718" rtlCol="0" anchor="ctr"/>
            <a:lstStyle/>
            <a:p>
              <a:pPr marL="0" marR="0" lvl="0" indent="0" algn="ctr" defTabSz="9143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9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075" y="2415673"/>
              <a:ext cx="186398" cy="129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91" name="Group 690"/>
            <p:cNvGrpSpPr/>
            <p:nvPr/>
          </p:nvGrpSpPr>
          <p:grpSpPr>
            <a:xfrm>
              <a:off x="4775372" y="2419518"/>
              <a:ext cx="233611" cy="129103"/>
              <a:chOff x="2313441" y="4477563"/>
              <a:chExt cx="698524" cy="483188"/>
            </a:xfrm>
          </p:grpSpPr>
          <p:pic>
            <p:nvPicPr>
              <p:cNvPr id="69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3441" y="4477563"/>
                <a:ext cx="506237" cy="429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728" y="4531249"/>
                <a:ext cx="506237" cy="429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88" name="TextBox 687"/>
            <p:cNvSpPr txBox="1"/>
            <p:nvPr/>
          </p:nvSpPr>
          <p:spPr bwMode="auto">
            <a:xfrm>
              <a:off x="4852982" y="2369094"/>
              <a:ext cx="773621" cy="199970"/>
            </a:xfrm>
            <a:prstGeom prst="rect">
              <a:avLst/>
            </a:prstGeom>
            <a:noFill/>
          </p:spPr>
          <p:txBody>
            <a:bodyPr lIns="121836" tIns="60918" rIns="121836" bIns="60918">
              <a:spAutoFit/>
            </a:bodyPr>
            <a:lstStyle/>
            <a:p>
              <a:pPr marL="0" marR="0" lvl="0" indent="0" algn="ctr" defTabSz="608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33828D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686" name="TextBox 685"/>
            <p:cNvSpPr txBox="1"/>
            <p:nvPr/>
          </p:nvSpPr>
          <p:spPr bwMode="auto">
            <a:xfrm>
              <a:off x="4955090" y="2371780"/>
              <a:ext cx="769435" cy="199970"/>
            </a:xfrm>
            <a:prstGeom prst="rect">
              <a:avLst/>
            </a:prstGeom>
            <a:noFill/>
          </p:spPr>
          <p:txBody>
            <a:bodyPr wrap="square" lIns="121836" tIns="60918" rIns="121836" bIns="60918">
              <a:spAutoFit/>
            </a:bodyPr>
            <a:lstStyle/>
            <a:p>
              <a:pPr marL="0" marR="0" lvl="0" indent="0" algn="ctr" defTabSz="608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33828D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rPr>
                <a:t>APIC Cluster</a:t>
              </a:r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228600" y="1365346"/>
            <a:ext cx="1475076" cy="2335467"/>
            <a:chOff x="228600" y="1276351"/>
            <a:chExt cx="1475076" cy="2335467"/>
          </a:xfrm>
        </p:grpSpPr>
        <p:sp>
          <p:nvSpPr>
            <p:cNvPr id="343" name="Rounded Rectangle 131"/>
            <p:cNvSpPr>
              <a:spLocks noChangeArrowheads="1"/>
            </p:cNvSpPr>
            <p:nvPr/>
          </p:nvSpPr>
          <p:spPr bwMode="auto">
            <a:xfrm>
              <a:off x="237162" y="1733551"/>
              <a:ext cx="1286838" cy="800518"/>
            </a:xfrm>
            <a:prstGeom prst="roundRect">
              <a:avLst>
                <a:gd name="adj" fmla="val 4898"/>
              </a:avLst>
            </a:prstGeom>
            <a:solidFill>
              <a:srgbClr val="E7E7E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pPr defTabSz="455594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Apple LiGothic Medium"/>
                <a:cs typeface="Apple LiGothic Medium" charset="0"/>
              </a:endParaRPr>
            </a:p>
          </p:txBody>
        </p:sp>
        <p:pic>
          <p:nvPicPr>
            <p:cNvPr id="344" name="Picture 16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70933" y="2251734"/>
              <a:ext cx="185382" cy="3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" name="Picture 16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1103" y="2251734"/>
              <a:ext cx="153475" cy="28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390179" y="2037117"/>
              <a:ext cx="136873" cy="216570"/>
            </a:xfrm>
            <a:custGeom>
              <a:avLst/>
              <a:gdLst>
                <a:gd name="T0" fmla="*/ 0 w 338"/>
                <a:gd name="T1" fmla="*/ 508 h 508"/>
                <a:gd name="T2" fmla="*/ 338 w 338"/>
                <a:gd name="T3" fmla="*/ 0 h 508"/>
                <a:gd name="T4" fmla="*/ 0 w 338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8" h="508">
                  <a:moveTo>
                    <a:pt x="0" y="508"/>
                  </a:moveTo>
                  <a:lnTo>
                    <a:pt x="338" y="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>
              <a:off x="390179" y="2037117"/>
              <a:ext cx="136873" cy="216570"/>
            </a:xfrm>
            <a:custGeom>
              <a:avLst/>
              <a:gdLst>
                <a:gd name="T0" fmla="*/ 0 w 338"/>
                <a:gd name="T1" fmla="*/ 508 h 508"/>
                <a:gd name="T2" fmla="*/ 338 w 338"/>
                <a:gd name="T3" fmla="*/ 0 h 508"/>
                <a:gd name="T4" fmla="*/ 0 w 338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8" h="508">
                  <a:moveTo>
                    <a:pt x="0" y="508"/>
                  </a:moveTo>
                  <a:lnTo>
                    <a:pt x="338" y="0"/>
                  </a:lnTo>
                  <a:lnTo>
                    <a:pt x="0" y="508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390179" y="2035828"/>
              <a:ext cx="138117" cy="217858"/>
            </a:xfrm>
            <a:custGeom>
              <a:avLst/>
              <a:gdLst>
                <a:gd name="T0" fmla="*/ 7 w 344"/>
                <a:gd name="T1" fmla="*/ 512 h 512"/>
                <a:gd name="T2" fmla="*/ 344 w 344"/>
                <a:gd name="T3" fmla="*/ 4 h 512"/>
                <a:gd name="T4" fmla="*/ 337 w 344"/>
                <a:gd name="T5" fmla="*/ 0 h 512"/>
                <a:gd name="T6" fmla="*/ 0 w 344"/>
                <a:gd name="T7" fmla="*/ 507 h 512"/>
                <a:gd name="T8" fmla="*/ 7 w 344"/>
                <a:gd name="T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512">
                  <a:moveTo>
                    <a:pt x="7" y="512"/>
                  </a:moveTo>
                  <a:lnTo>
                    <a:pt x="344" y="4"/>
                  </a:lnTo>
                  <a:lnTo>
                    <a:pt x="337" y="0"/>
                  </a:lnTo>
                  <a:lnTo>
                    <a:pt x="0" y="507"/>
                  </a:lnTo>
                  <a:lnTo>
                    <a:pt x="7" y="512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390179" y="2035828"/>
              <a:ext cx="340939" cy="217858"/>
            </a:xfrm>
            <a:custGeom>
              <a:avLst/>
              <a:gdLst>
                <a:gd name="T0" fmla="*/ 0 w 843"/>
                <a:gd name="T1" fmla="*/ 510 h 510"/>
                <a:gd name="T2" fmla="*/ 843 w 843"/>
                <a:gd name="T3" fmla="*/ 0 h 510"/>
                <a:gd name="T4" fmla="*/ 0 w 843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3" h="510">
                  <a:moveTo>
                    <a:pt x="0" y="510"/>
                  </a:moveTo>
                  <a:lnTo>
                    <a:pt x="843" y="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>
              <a:off x="390179" y="2035828"/>
              <a:ext cx="340939" cy="217858"/>
            </a:xfrm>
            <a:custGeom>
              <a:avLst/>
              <a:gdLst>
                <a:gd name="T0" fmla="*/ 0 w 843"/>
                <a:gd name="T1" fmla="*/ 510 h 510"/>
                <a:gd name="T2" fmla="*/ 843 w 843"/>
                <a:gd name="T3" fmla="*/ 0 h 510"/>
                <a:gd name="T4" fmla="*/ 0 w 843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3" h="510">
                  <a:moveTo>
                    <a:pt x="0" y="510"/>
                  </a:moveTo>
                  <a:lnTo>
                    <a:pt x="843" y="0"/>
                  </a:lnTo>
                  <a:lnTo>
                    <a:pt x="0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390179" y="2033249"/>
              <a:ext cx="340939" cy="221725"/>
            </a:xfrm>
            <a:custGeom>
              <a:avLst/>
              <a:gdLst>
                <a:gd name="T0" fmla="*/ 4 w 845"/>
                <a:gd name="T1" fmla="*/ 519 h 519"/>
                <a:gd name="T2" fmla="*/ 845 w 845"/>
                <a:gd name="T3" fmla="*/ 7 h 519"/>
                <a:gd name="T4" fmla="*/ 843 w 845"/>
                <a:gd name="T5" fmla="*/ 0 h 519"/>
                <a:gd name="T6" fmla="*/ 0 w 845"/>
                <a:gd name="T7" fmla="*/ 512 h 519"/>
                <a:gd name="T8" fmla="*/ 4 w 845"/>
                <a:gd name="T9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519">
                  <a:moveTo>
                    <a:pt x="4" y="519"/>
                  </a:moveTo>
                  <a:lnTo>
                    <a:pt x="845" y="7"/>
                  </a:lnTo>
                  <a:lnTo>
                    <a:pt x="843" y="0"/>
                  </a:lnTo>
                  <a:lnTo>
                    <a:pt x="0" y="512"/>
                  </a:lnTo>
                  <a:lnTo>
                    <a:pt x="4" y="519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390179" y="2035828"/>
              <a:ext cx="543760" cy="217858"/>
            </a:xfrm>
            <a:custGeom>
              <a:avLst/>
              <a:gdLst>
                <a:gd name="T0" fmla="*/ 0 w 1347"/>
                <a:gd name="T1" fmla="*/ 510 h 510"/>
                <a:gd name="T2" fmla="*/ 1347 w 1347"/>
                <a:gd name="T3" fmla="*/ 0 h 510"/>
                <a:gd name="T4" fmla="*/ 0 w 1347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7" h="510">
                  <a:moveTo>
                    <a:pt x="0" y="510"/>
                  </a:moveTo>
                  <a:lnTo>
                    <a:pt x="1347" y="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390179" y="2035828"/>
              <a:ext cx="543760" cy="217858"/>
            </a:xfrm>
            <a:custGeom>
              <a:avLst/>
              <a:gdLst>
                <a:gd name="T0" fmla="*/ 0 w 1347"/>
                <a:gd name="T1" fmla="*/ 510 h 510"/>
                <a:gd name="T2" fmla="*/ 1347 w 1347"/>
                <a:gd name="T3" fmla="*/ 0 h 510"/>
                <a:gd name="T4" fmla="*/ 0 w 1347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7" h="510">
                  <a:moveTo>
                    <a:pt x="0" y="510"/>
                  </a:moveTo>
                  <a:lnTo>
                    <a:pt x="1347" y="0"/>
                  </a:lnTo>
                  <a:lnTo>
                    <a:pt x="0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390179" y="2033249"/>
              <a:ext cx="543760" cy="221725"/>
            </a:xfrm>
            <a:custGeom>
              <a:avLst/>
              <a:gdLst>
                <a:gd name="T0" fmla="*/ 2 w 1347"/>
                <a:gd name="T1" fmla="*/ 519 h 519"/>
                <a:gd name="T2" fmla="*/ 1347 w 1347"/>
                <a:gd name="T3" fmla="*/ 9 h 519"/>
                <a:gd name="T4" fmla="*/ 1344 w 1347"/>
                <a:gd name="T5" fmla="*/ 0 h 519"/>
                <a:gd name="T6" fmla="*/ 0 w 1347"/>
                <a:gd name="T7" fmla="*/ 510 h 519"/>
                <a:gd name="T8" fmla="*/ 2 w 1347"/>
                <a:gd name="T9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" h="519">
                  <a:moveTo>
                    <a:pt x="2" y="519"/>
                  </a:moveTo>
                  <a:lnTo>
                    <a:pt x="1347" y="9"/>
                  </a:lnTo>
                  <a:lnTo>
                    <a:pt x="1344" y="0"/>
                  </a:lnTo>
                  <a:lnTo>
                    <a:pt x="0" y="510"/>
                  </a:lnTo>
                  <a:lnTo>
                    <a:pt x="2" y="519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390179" y="2033249"/>
              <a:ext cx="750315" cy="220437"/>
            </a:xfrm>
            <a:custGeom>
              <a:avLst/>
              <a:gdLst>
                <a:gd name="T0" fmla="*/ 0 w 1859"/>
                <a:gd name="T1" fmla="*/ 515 h 515"/>
                <a:gd name="T2" fmla="*/ 1859 w 1859"/>
                <a:gd name="T3" fmla="*/ 0 h 515"/>
                <a:gd name="T4" fmla="*/ 0 w 1859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9" h="515">
                  <a:moveTo>
                    <a:pt x="0" y="515"/>
                  </a:moveTo>
                  <a:lnTo>
                    <a:pt x="1859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390179" y="2033249"/>
              <a:ext cx="750315" cy="220437"/>
            </a:xfrm>
            <a:custGeom>
              <a:avLst/>
              <a:gdLst>
                <a:gd name="T0" fmla="*/ 0 w 1859"/>
                <a:gd name="T1" fmla="*/ 515 h 515"/>
                <a:gd name="T2" fmla="*/ 1859 w 1859"/>
                <a:gd name="T3" fmla="*/ 0 h 515"/>
                <a:gd name="T4" fmla="*/ 0 w 1859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9" h="515">
                  <a:moveTo>
                    <a:pt x="0" y="515"/>
                  </a:moveTo>
                  <a:lnTo>
                    <a:pt x="1859" y="0"/>
                  </a:lnTo>
                  <a:lnTo>
                    <a:pt x="0" y="515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390179" y="2031961"/>
              <a:ext cx="750315" cy="223014"/>
            </a:xfrm>
            <a:custGeom>
              <a:avLst/>
              <a:gdLst>
                <a:gd name="T0" fmla="*/ 2 w 1859"/>
                <a:gd name="T1" fmla="*/ 524 h 524"/>
                <a:gd name="T2" fmla="*/ 1859 w 1859"/>
                <a:gd name="T3" fmla="*/ 7 h 524"/>
                <a:gd name="T4" fmla="*/ 1857 w 1859"/>
                <a:gd name="T5" fmla="*/ 0 h 524"/>
                <a:gd name="T6" fmla="*/ 0 w 1859"/>
                <a:gd name="T7" fmla="*/ 515 h 524"/>
                <a:gd name="T8" fmla="*/ 2 w 1859"/>
                <a:gd name="T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9" h="524">
                  <a:moveTo>
                    <a:pt x="2" y="524"/>
                  </a:moveTo>
                  <a:lnTo>
                    <a:pt x="1859" y="7"/>
                  </a:lnTo>
                  <a:lnTo>
                    <a:pt x="1857" y="0"/>
                  </a:lnTo>
                  <a:lnTo>
                    <a:pt x="0" y="515"/>
                  </a:lnTo>
                  <a:lnTo>
                    <a:pt x="2" y="524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527052" y="2037117"/>
              <a:ext cx="29863" cy="215280"/>
            </a:xfrm>
            <a:custGeom>
              <a:avLst/>
              <a:gdLst>
                <a:gd name="T0" fmla="*/ 75 w 75"/>
                <a:gd name="T1" fmla="*/ 505 h 505"/>
                <a:gd name="T2" fmla="*/ 0 w 75"/>
                <a:gd name="T3" fmla="*/ 0 h 505"/>
                <a:gd name="T4" fmla="*/ 75 w 75"/>
                <a:gd name="T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05">
                  <a:moveTo>
                    <a:pt x="75" y="505"/>
                  </a:moveTo>
                  <a:lnTo>
                    <a:pt x="0" y="0"/>
                  </a:lnTo>
                  <a:lnTo>
                    <a:pt x="75" y="50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527052" y="2037117"/>
              <a:ext cx="29863" cy="215280"/>
            </a:xfrm>
            <a:custGeom>
              <a:avLst/>
              <a:gdLst>
                <a:gd name="T0" fmla="*/ 75 w 75"/>
                <a:gd name="T1" fmla="*/ 505 h 505"/>
                <a:gd name="T2" fmla="*/ 0 w 75"/>
                <a:gd name="T3" fmla="*/ 0 h 505"/>
                <a:gd name="T4" fmla="*/ 75 w 75"/>
                <a:gd name="T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05">
                  <a:moveTo>
                    <a:pt x="75" y="505"/>
                  </a:moveTo>
                  <a:lnTo>
                    <a:pt x="0" y="0"/>
                  </a:lnTo>
                  <a:lnTo>
                    <a:pt x="75" y="505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524564" y="2037117"/>
              <a:ext cx="34841" cy="216570"/>
            </a:xfrm>
            <a:custGeom>
              <a:avLst/>
              <a:gdLst>
                <a:gd name="T0" fmla="*/ 85 w 85"/>
                <a:gd name="T1" fmla="*/ 505 h 508"/>
                <a:gd name="T2" fmla="*/ 9 w 85"/>
                <a:gd name="T3" fmla="*/ 0 h 508"/>
                <a:gd name="T4" fmla="*/ 0 w 85"/>
                <a:gd name="T5" fmla="*/ 2 h 508"/>
                <a:gd name="T6" fmla="*/ 78 w 85"/>
                <a:gd name="T7" fmla="*/ 508 h 508"/>
                <a:gd name="T8" fmla="*/ 85 w 85"/>
                <a:gd name="T9" fmla="*/ 50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08">
                  <a:moveTo>
                    <a:pt x="85" y="505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78" y="508"/>
                  </a:lnTo>
                  <a:lnTo>
                    <a:pt x="85" y="50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556915" y="2035828"/>
              <a:ext cx="174203" cy="216570"/>
            </a:xfrm>
            <a:custGeom>
              <a:avLst/>
              <a:gdLst>
                <a:gd name="T0" fmla="*/ 0 w 430"/>
                <a:gd name="T1" fmla="*/ 507 h 507"/>
                <a:gd name="T2" fmla="*/ 430 w 430"/>
                <a:gd name="T3" fmla="*/ 0 h 507"/>
                <a:gd name="T4" fmla="*/ 0 w 430"/>
                <a:gd name="T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" h="507">
                  <a:moveTo>
                    <a:pt x="0" y="507"/>
                  </a:moveTo>
                  <a:lnTo>
                    <a:pt x="430" y="0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556915" y="2035828"/>
              <a:ext cx="174203" cy="216570"/>
            </a:xfrm>
            <a:custGeom>
              <a:avLst/>
              <a:gdLst>
                <a:gd name="T0" fmla="*/ 0 w 430"/>
                <a:gd name="T1" fmla="*/ 507 h 507"/>
                <a:gd name="T2" fmla="*/ 430 w 430"/>
                <a:gd name="T3" fmla="*/ 0 h 507"/>
                <a:gd name="T4" fmla="*/ 0 w 430"/>
                <a:gd name="T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" h="507">
                  <a:moveTo>
                    <a:pt x="0" y="507"/>
                  </a:moveTo>
                  <a:lnTo>
                    <a:pt x="430" y="0"/>
                  </a:lnTo>
                  <a:lnTo>
                    <a:pt x="0" y="507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556915" y="2034539"/>
              <a:ext cx="175446" cy="219148"/>
            </a:xfrm>
            <a:custGeom>
              <a:avLst/>
              <a:gdLst>
                <a:gd name="T0" fmla="*/ 7 w 435"/>
                <a:gd name="T1" fmla="*/ 513 h 513"/>
                <a:gd name="T2" fmla="*/ 435 w 435"/>
                <a:gd name="T3" fmla="*/ 5 h 513"/>
                <a:gd name="T4" fmla="*/ 428 w 435"/>
                <a:gd name="T5" fmla="*/ 0 h 513"/>
                <a:gd name="T6" fmla="*/ 0 w 435"/>
                <a:gd name="T7" fmla="*/ 508 h 513"/>
                <a:gd name="T8" fmla="*/ 7 w 435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513">
                  <a:moveTo>
                    <a:pt x="7" y="513"/>
                  </a:moveTo>
                  <a:lnTo>
                    <a:pt x="435" y="5"/>
                  </a:lnTo>
                  <a:lnTo>
                    <a:pt x="428" y="0"/>
                  </a:lnTo>
                  <a:lnTo>
                    <a:pt x="0" y="508"/>
                  </a:lnTo>
                  <a:lnTo>
                    <a:pt x="7" y="513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556915" y="2035828"/>
              <a:ext cx="377024" cy="216570"/>
            </a:xfrm>
            <a:custGeom>
              <a:avLst/>
              <a:gdLst>
                <a:gd name="T0" fmla="*/ 0 w 934"/>
                <a:gd name="T1" fmla="*/ 507 h 507"/>
                <a:gd name="T2" fmla="*/ 934 w 934"/>
                <a:gd name="T3" fmla="*/ 0 h 507"/>
                <a:gd name="T4" fmla="*/ 0 w 934"/>
                <a:gd name="T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4" h="507">
                  <a:moveTo>
                    <a:pt x="0" y="507"/>
                  </a:moveTo>
                  <a:lnTo>
                    <a:pt x="934" y="0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556915" y="2035828"/>
              <a:ext cx="377024" cy="216570"/>
            </a:xfrm>
            <a:custGeom>
              <a:avLst/>
              <a:gdLst>
                <a:gd name="T0" fmla="*/ 0 w 934"/>
                <a:gd name="T1" fmla="*/ 507 h 507"/>
                <a:gd name="T2" fmla="*/ 934 w 934"/>
                <a:gd name="T3" fmla="*/ 0 h 507"/>
                <a:gd name="T4" fmla="*/ 0 w 934"/>
                <a:gd name="T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4" h="507">
                  <a:moveTo>
                    <a:pt x="0" y="507"/>
                  </a:moveTo>
                  <a:lnTo>
                    <a:pt x="934" y="0"/>
                  </a:lnTo>
                  <a:lnTo>
                    <a:pt x="0" y="507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556915" y="2033249"/>
              <a:ext cx="378268" cy="220437"/>
            </a:xfrm>
            <a:custGeom>
              <a:avLst/>
              <a:gdLst>
                <a:gd name="T0" fmla="*/ 5 w 938"/>
                <a:gd name="T1" fmla="*/ 517 h 517"/>
                <a:gd name="T2" fmla="*/ 938 w 938"/>
                <a:gd name="T3" fmla="*/ 7 h 517"/>
                <a:gd name="T4" fmla="*/ 933 w 938"/>
                <a:gd name="T5" fmla="*/ 0 h 517"/>
                <a:gd name="T6" fmla="*/ 0 w 938"/>
                <a:gd name="T7" fmla="*/ 510 h 517"/>
                <a:gd name="T8" fmla="*/ 5 w 938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517">
                  <a:moveTo>
                    <a:pt x="5" y="517"/>
                  </a:moveTo>
                  <a:lnTo>
                    <a:pt x="938" y="7"/>
                  </a:lnTo>
                  <a:lnTo>
                    <a:pt x="933" y="0"/>
                  </a:lnTo>
                  <a:lnTo>
                    <a:pt x="0" y="510"/>
                  </a:lnTo>
                  <a:lnTo>
                    <a:pt x="5" y="517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556915" y="2033249"/>
              <a:ext cx="583578" cy="219148"/>
            </a:xfrm>
            <a:custGeom>
              <a:avLst/>
              <a:gdLst>
                <a:gd name="T0" fmla="*/ 0 w 1446"/>
                <a:gd name="T1" fmla="*/ 512 h 512"/>
                <a:gd name="T2" fmla="*/ 1446 w 1446"/>
                <a:gd name="T3" fmla="*/ 0 h 512"/>
                <a:gd name="T4" fmla="*/ 0 w 1446"/>
                <a:gd name="T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6" h="512">
                  <a:moveTo>
                    <a:pt x="0" y="512"/>
                  </a:moveTo>
                  <a:lnTo>
                    <a:pt x="1446" y="0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556915" y="2033249"/>
              <a:ext cx="583578" cy="219148"/>
            </a:xfrm>
            <a:custGeom>
              <a:avLst/>
              <a:gdLst>
                <a:gd name="T0" fmla="*/ 0 w 1446"/>
                <a:gd name="T1" fmla="*/ 512 h 512"/>
                <a:gd name="T2" fmla="*/ 1446 w 1446"/>
                <a:gd name="T3" fmla="*/ 0 h 512"/>
                <a:gd name="T4" fmla="*/ 0 w 1446"/>
                <a:gd name="T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6" h="512">
                  <a:moveTo>
                    <a:pt x="0" y="512"/>
                  </a:moveTo>
                  <a:lnTo>
                    <a:pt x="1446" y="0"/>
                  </a:lnTo>
                  <a:lnTo>
                    <a:pt x="0" y="512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556915" y="2031961"/>
              <a:ext cx="583578" cy="221725"/>
            </a:xfrm>
            <a:custGeom>
              <a:avLst/>
              <a:gdLst>
                <a:gd name="T0" fmla="*/ 3 w 1446"/>
                <a:gd name="T1" fmla="*/ 522 h 522"/>
                <a:gd name="T2" fmla="*/ 1446 w 1446"/>
                <a:gd name="T3" fmla="*/ 7 h 522"/>
                <a:gd name="T4" fmla="*/ 1444 w 1446"/>
                <a:gd name="T5" fmla="*/ 0 h 522"/>
                <a:gd name="T6" fmla="*/ 0 w 1446"/>
                <a:gd name="T7" fmla="*/ 515 h 522"/>
                <a:gd name="T8" fmla="*/ 3 w 1446"/>
                <a:gd name="T9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6" h="522">
                  <a:moveTo>
                    <a:pt x="3" y="522"/>
                  </a:moveTo>
                  <a:lnTo>
                    <a:pt x="1446" y="7"/>
                  </a:lnTo>
                  <a:lnTo>
                    <a:pt x="1444" y="0"/>
                  </a:lnTo>
                  <a:lnTo>
                    <a:pt x="0" y="515"/>
                  </a:lnTo>
                  <a:lnTo>
                    <a:pt x="3" y="522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527052" y="2037117"/>
              <a:ext cx="204066" cy="216570"/>
            </a:xfrm>
            <a:custGeom>
              <a:avLst/>
              <a:gdLst>
                <a:gd name="T0" fmla="*/ 505 w 505"/>
                <a:gd name="T1" fmla="*/ 508 h 508"/>
                <a:gd name="T2" fmla="*/ 0 w 505"/>
                <a:gd name="T3" fmla="*/ 0 h 508"/>
                <a:gd name="T4" fmla="*/ 505 w 505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5" h="508">
                  <a:moveTo>
                    <a:pt x="505" y="508"/>
                  </a:moveTo>
                  <a:lnTo>
                    <a:pt x="0" y="0"/>
                  </a:lnTo>
                  <a:lnTo>
                    <a:pt x="505" y="508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527052" y="2037117"/>
              <a:ext cx="204066" cy="216570"/>
            </a:xfrm>
            <a:custGeom>
              <a:avLst/>
              <a:gdLst>
                <a:gd name="T0" fmla="*/ 505 w 505"/>
                <a:gd name="T1" fmla="*/ 508 h 508"/>
                <a:gd name="T2" fmla="*/ 0 w 505"/>
                <a:gd name="T3" fmla="*/ 0 h 508"/>
                <a:gd name="T4" fmla="*/ 505 w 505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5" h="508">
                  <a:moveTo>
                    <a:pt x="505" y="508"/>
                  </a:moveTo>
                  <a:lnTo>
                    <a:pt x="0" y="0"/>
                  </a:lnTo>
                  <a:lnTo>
                    <a:pt x="505" y="508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525808" y="2035828"/>
              <a:ext cx="206554" cy="217858"/>
            </a:xfrm>
            <a:custGeom>
              <a:avLst/>
              <a:gdLst>
                <a:gd name="T0" fmla="*/ 511 w 511"/>
                <a:gd name="T1" fmla="*/ 505 h 512"/>
                <a:gd name="T2" fmla="*/ 5 w 511"/>
                <a:gd name="T3" fmla="*/ 0 h 512"/>
                <a:gd name="T4" fmla="*/ 0 w 511"/>
                <a:gd name="T5" fmla="*/ 7 h 512"/>
                <a:gd name="T6" fmla="*/ 504 w 511"/>
                <a:gd name="T7" fmla="*/ 512 h 512"/>
                <a:gd name="T8" fmla="*/ 511 w 511"/>
                <a:gd name="T9" fmla="*/ 50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2">
                  <a:moveTo>
                    <a:pt x="511" y="505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04" y="512"/>
                  </a:lnTo>
                  <a:lnTo>
                    <a:pt x="511" y="50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731118" y="2035828"/>
              <a:ext cx="0" cy="217858"/>
            </a:xfrm>
            <a:custGeom>
              <a:avLst/>
              <a:gdLst>
                <a:gd name="T0" fmla="*/ 510 h 510"/>
                <a:gd name="T1" fmla="*/ 0 h 510"/>
                <a:gd name="T2" fmla="*/ 510 h 5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0">
                  <a:moveTo>
                    <a:pt x="0" y="510"/>
                  </a:moveTo>
                  <a:lnTo>
                    <a:pt x="0" y="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731118" y="2035828"/>
              <a:ext cx="0" cy="217858"/>
            </a:xfrm>
            <a:custGeom>
              <a:avLst/>
              <a:gdLst>
                <a:gd name="T0" fmla="*/ 510 h 510"/>
                <a:gd name="T1" fmla="*/ 0 h 510"/>
                <a:gd name="T2" fmla="*/ 510 h 5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0">
                  <a:moveTo>
                    <a:pt x="0" y="510"/>
                  </a:moveTo>
                  <a:lnTo>
                    <a:pt x="0" y="0"/>
                  </a:lnTo>
                  <a:lnTo>
                    <a:pt x="0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5" name="Rectangle 374"/>
            <p:cNvSpPr>
              <a:spLocks noChangeArrowheads="1"/>
            </p:cNvSpPr>
            <p:nvPr/>
          </p:nvSpPr>
          <p:spPr bwMode="auto">
            <a:xfrm>
              <a:off x="729873" y="2035828"/>
              <a:ext cx="2489" cy="217858"/>
            </a:xfrm>
            <a:prstGeom prst="rect">
              <a:avLst/>
            </a:pr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731118" y="2035828"/>
              <a:ext cx="171714" cy="217858"/>
            </a:xfrm>
            <a:custGeom>
              <a:avLst/>
              <a:gdLst>
                <a:gd name="T0" fmla="*/ 426 w 426"/>
                <a:gd name="T1" fmla="*/ 510 h 510"/>
                <a:gd name="T2" fmla="*/ 0 w 426"/>
                <a:gd name="T3" fmla="*/ 0 h 510"/>
                <a:gd name="T4" fmla="*/ 426 w 426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510">
                  <a:moveTo>
                    <a:pt x="426" y="510"/>
                  </a:moveTo>
                  <a:lnTo>
                    <a:pt x="0" y="0"/>
                  </a:lnTo>
                  <a:lnTo>
                    <a:pt x="426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731118" y="2035828"/>
              <a:ext cx="171714" cy="217858"/>
            </a:xfrm>
            <a:custGeom>
              <a:avLst/>
              <a:gdLst>
                <a:gd name="T0" fmla="*/ 426 w 426"/>
                <a:gd name="T1" fmla="*/ 510 h 510"/>
                <a:gd name="T2" fmla="*/ 0 w 426"/>
                <a:gd name="T3" fmla="*/ 0 h 510"/>
                <a:gd name="T4" fmla="*/ 426 w 426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510">
                  <a:moveTo>
                    <a:pt x="426" y="510"/>
                  </a:moveTo>
                  <a:lnTo>
                    <a:pt x="0" y="0"/>
                  </a:lnTo>
                  <a:lnTo>
                    <a:pt x="426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729873" y="2034539"/>
              <a:ext cx="174203" cy="219148"/>
            </a:xfrm>
            <a:custGeom>
              <a:avLst/>
              <a:gdLst>
                <a:gd name="T0" fmla="*/ 432 w 432"/>
                <a:gd name="T1" fmla="*/ 510 h 515"/>
                <a:gd name="T2" fmla="*/ 7 w 432"/>
                <a:gd name="T3" fmla="*/ 0 h 515"/>
                <a:gd name="T4" fmla="*/ 0 w 432"/>
                <a:gd name="T5" fmla="*/ 5 h 515"/>
                <a:gd name="T6" fmla="*/ 427 w 432"/>
                <a:gd name="T7" fmla="*/ 515 h 515"/>
                <a:gd name="T8" fmla="*/ 432 w 432"/>
                <a:gd name="T9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515">
                  <a:moveTo>
                    <a:pt x="432" y="51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427" y="515"/>
                  </a:lnTo>
                  <a:lnTo>
                    <a:pt x="432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731118" y="2035828"/>
              <a:ext cx="343428" cy="217858"/>
            </a:xfrm>
            <a:custGeom>
              <a:avLst/>
              <a:gdLst>
                <a:gd name="T0" fmla="*/ 851 w 851"/>
                <a:gd name="T1" fmla="*/ 510 h 510"/>
                <a:gd name="T2" fmla="*/ 0 w 851"/>
                <a:gd name="T3" fmla="*/ 0 h 510"/>
                <a:gd name="T4" fmla="*/ 851 w 851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1" h="510">
                  <a:moveTo>
                    <a:pt x="851" y="510"/>
                  </a:moveTo>
                  <a:lnTo>
                    <a:pt x="0" y="0"/>
                  </a:lnTo>
                  <a:lnTo>
                    <a:pt x="851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731118" y="2035828"/>
              <a:ext cx="343428" cy="217858"/>
            </a:xfrm>
            <a:custGeom>
              <a:avLst/>
              <a:gdLst>
                <a:gd name="T0" fmla="*/ 851 w 851"/>
                <a:gd name="T1" fmla="*/ 510 h 510"/>
                <a:gd name="T2" fmla="*/ 0 w 851"/>
                <a:gd name="T3" fmla="*/ 0 h 510"/>
                <a:gd name="T4" fmla="*/ 851 w 851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1" h="510">
                  <a:moveTo>
                    <a:pt x="851" y="510"/>
                  </a:moveTo>
                  <a:lnTo>
                    <a:pt x="0" y="0"/>
                  </a:lnTo>
                  <a:lnTo>
                    <a:pt x="851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729873" y="2033249"/>
              <a:ext cx="345916" cy="220437"/>
            </a:xfrm>
            <a:custGeom>
              <a:avLst/>
              <a:gdLst>
                <a:gd name="T0" fmla="*/ 855 w 855"/>
                <a:gd name="T1" fmla="*/ 510 h 517"/>
                <a:gd name="T2" fmla="*/ 2 w 855"/>
                <a:gd name="T3" fmla="*/ 0 h 517"/>
                <a:gd name="T4" fmla="*/ 0 w 855"/>
                <a:gd name="T5" fmla="*/ 7 h 517"/>
                <a:gd name="T6" fmla="*/ 853 w 855"/>
                <a:gd name="T7" fmla="*/ 517 h 517"/>
                <a:gd name="T8" fmla="*/ 855 w 855"/>
                <a:gd name="T9" fmla="*/ 51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517">
                  <a:moveTo>
                    <a:pt x="855" y="51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853" y="517"/>
                  </a:lnTo>
                  <a:lnTo>
                    <a:pt x="855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731118" y="2035828"/>
              <a:ext cx="532562" cy="217858"/>
            </a:xfrm>
            <a:custGeom>
              <a:avLst/>
              <a:gdLst>
                <a:gd name="T0" fmla="*/ 1319 w 1319"/>
                <a:gd name="T1" fmla="*/ 510 h 510"/>
                <a:gd name="T2" fmla="*/ 0 w 1319"/>
                <a:gd name="T3" fmla="*/ 0 h 510"/>
                <a:gd name="T4" fmla="*/ 1319 w 1319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9" h="510">
                  <a:moveTo>
                    <a:pt x="1319" y="510"/>
                  </a:moveTo>
                  <a:lnTo>
                    <a:pt x="0" y="0"/>
                  </a:lnTo>
                  <a:lnTo>
                    <a:pt x="1319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731118" y="2035828"/>
              <a:ext cx="532562" cy="217858"/>
            </a:xfrm>
            <a:custGeom>
              <a:avLst/>
              <a:gdLst>
                <a:gd name="T0" fmla="*/ 1319 w 1319"/>
                <a:gd name="T1" fmla="*/ 510 h 510"/>
                <a:gd name="T2" fmla="*/ 0 w 1319"/>
                <a:gd name="T3" fmla="*/ 0 h 510"/>
                <a:gd name="T4" fmla="*/ 1319 w 1319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9" h="510">
                  <a:moveTo>
                    <a:pt x="1319" y="510"/>
                  </a:moveTo>
                  <a:lnTo>
                    <a:pt x="0" y="0"/>
                  </a:lnTo>
                  <a:lnTo>
                    <a:pt x="1319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729873" y="2033249"/>
              <a:ext cx="533807" cy="221725"/>
            </a:xfrm>
            <a:custGeom>
              <a:avLst/>
              <a:gdLst>
                <a:gd name="T0" fmla="*/ 1323 w 1323"/>
                <a:gd name="T1" fmla="*/ 510 h 519"/>
                <a:gd name="T2" fmla="*/ 2 w 1323"/>
                <a:gd name="T3" fmla="*/ 0 h 519"/>
                <a:gd name="T4" fmla="*/ 0 w 1323"/>
                <a:gd name="T5" fmla="*/ 9 h 519"/>
                <a:gd name="T6" fmla="*/ 1318 w 1323"/>
                <a:gd name="T7" fmla="*/ 519 h 519"/>
                <a:gd name="T8" fmla="*/ 1323 w 1323"/>
                <a:gd name="T9" fmla="*/ 51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3" h="519">
                  <a:moveTo>
                    <a:pt x="1323" y="51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1318" y="519"/>
                  </a:lnTo>
                  <a:lnTo>
                    <a:pt x="1323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5" name="Freeform 384"/>
            <p:cNvSpPr>
              <a:spLocks/>
            </p:cNvSpPr>
            <p:nvPr/>
          </p:nvSpPr>
          <p:spPr bwMode="auto">
            <a:xfrm>
              <a:off x="527052" y="2037117"/>
              <a:ext cx="375780" cy="216570"/>
            </a:xfrm>
            <a:custGeom>
              <a:avLst/>
              <a:gdLst>
                <a:gd name="T0" fmla="*/ 931 w 931"/>
                <a:gd name="T1" fmla="*/ 508 h 508"/>
                <a:gd name="T2" fmla="*/ 0 w 931"/>
                <a:gd name="T3" fmla="*/ 0 h 508"/>
                <a:gd name="T4" fmla="*/ 931 w 931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" h="508">
                  <a:moveTo>
                    <a:pt x="931" y="508"/>
                  </a:moveTo>
                  <a:lnTo>
                    <a:pt x="0" y="0"/>
                  </a:lnTo>
                  <a:lnTo>
                    <a:pt x="931" y="508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527052" y="2037117"/>
              <a:ext cx="375780" cy="216570"/>
            </a:xfrm>
            <a:custGeom>
              <a:avLst/>
              <a:gdLst>
                <a:gd name="T0" fmla="*/ 931 w 931"/>
                <a:gd name="T1" fmla="*/ 508 h 508"/>
                <a:gd name="T2" fmla="*/ 0 w 931"/>
                <a:gd name="T3" fmla="*/ 0 h 508"/>
                <a:gd name="T4" fmla="*/ 931 w 931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" h="508">
                  <a:moveTo>
                    <a:pt x="931" y="508"/>
                  </a:moveTo>
                  <a:lnTo>
                    <a:pt x="0" y="0"/>
                  </a:lnTo>
                  <a:lnTo>
                    <a:pt x="931" y="508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525808" y="2035828"/>
              <a:ext cx="378268" cy="219148"/>
            </a:xfrm>
            <a:custGeom>
              <a:avLst/>
              <a:gdLst>
                <a:gd name="T0" fmla="*/ 936 w 936"/>
                <a:gd name="T1" fmla="*/ 507 h 514"/>
                <a:gd name="T2" fmla="*/ 5 w 936"/>
                <a:gd name="T3" fmla="*/ 0 h 514"/>
                <a:gd name="T4" fmla="*/ 0 w 936"/>
                <a:gd name="T5" fmla="*/ 7 h 514"/>
                <a:gd name="T6" fmla="*/ 931 w 936"/>
                <a:gd name="T7" fmla="*/ 514 h 514"/>
                <a:gd name="T8" fmla="*/ 936 w 936"/>
                <a:gd name="T9" fmla="*/ 507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514">
                  <a:moveTo>
                    <a:pt x="936" y="50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31" y="514"/>
                  </a:lnTo>
                  <a:lnTo>
                    <a:pt x="936" y="507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pic>
          <p:nvPicPr>
            <p:cNvPr id="388" name="Picture 20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69311" y="1897484"/>
              <a:ext cx="121165" cy="13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731118" y="2035828"/>
              <a:ext cx="202821" cy="217858"/>
            </a:xfrm>
            <a:custGeom>
              <a:avLst/>
              <a:gdLst>
                <a:gd name="T0" fmla="*/ 0 w 504"/>
                <a:gd name="T1" fmla="*/ 510 h 510"/>
                <a:gd name="T2" fmla="*/ 504 w 504"/>
                <a:gd name="T3" fmla="*/ 0 h 510"/>
                <a:gd name="T4" fmla="*/ 0 w 504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510">
                  <a:moveTo>
                    <a:pt x="0" y="510"/>
                  </a:moveTo>
                  <a:lnTo>
                    <a:pt x="504" y="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731118" y="2035828"/>
              <a:ext cx="202821" cy="217858"/>
            </a:xfrm>
            <a:custGeom>
              <a:avLst/>
              <a:gdLst>
                <a:gd name="T0" fmla="*/ 0 w 504"/>
                <a:gd name="T1" fmla="*/ 510 h 510"/>
                <a:gd name="T2" fmla="*/ 504 w 504"/>
                <a:gd name="T3" fmla="*/ 0 h 510"/>
                <a:gd name="T4" fmla="*/ 0 w 504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510">
                  <a:moveTo>
                    <a:pt x="0" y="510"/>
                  </a:moveTo>
                  <a:lnTo>
                    <a:pt x="504" y="0"/>
                  </a:lnTo>
                  <a:lnTo>
                    <a:pt x="0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729873" y="2034539"/>
              <a:ext cx="205310" cy="219148"/>
            </a:xfrm>
            <a:custGeom>
              <a:avLst/>
              <a:gdLst>
                <a:gd name="T0" fmla="*/ 7 w 510"/>
                <a:gd name="T1" fmla="*/ 515 h 515"/>
                <a:gd name="T2" fmla="*/ 510 w 510"/>
                <a:gd name="T3" fmla="*/ 5 h 515"/>
                <a:gd name="T4" fmla="*/ 505 w 510"/>
                <a:gd name="T5" fmla="*/ 0 h 515"/>
                <a:gd name="T6" fmla="*/ 0 w 510"/>
                <a:gd name="T7" fmla="*/ 508 h 515"/>
                <a:gd name="T8" fmla="*/ 7 w 510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5">
                  <a:moveTo>
                    <a:pt x="7" y="515"/>
                  </a:moveTo>
                  <a:lnTo>
                    <a:pt x="510" y="5"/>
                  </a:lnTo>
                  <a:lnTo>
                    <a:pt x="505" y="0"/>
                  </a:lnTo>
                  <a:lnTo>
                    <a:pt x="0" y="508"/>
                  </a:lnTo>
                  <a:lnTo>
                    <a:pt x="7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731118" y="2033249"/>
              <a:ext cx="409375" cy="220437"/>
            </a:xfrm>
            <a:custGeom>
              <a:avLst/>
              <a:gdLst>
                <a:gd name="T0" fmla="*/ 0 w 1016"/>
                <a:gd name="T1" fmla="*/ 515 h 515"/>
                <a:gd name="T2" fmla="*/ 1016 w 1016"/>
                <a:gd name="T3" fmla="*/ 0 h 515"/>
                <a:gd name="T4" fmla="*/ 0 w 1016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6" h="515">
                  <a:moveTo>
                    <a:pt x="0" y="515"/>
                  </a:moveTo>
                  <a:lnTo>
                    <a:pt x="1016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731118" y="2033249"/>
              <a:ext cx="409375" cy="220437"/>
            </a:xfrm>
            <a:custGeom>
              <a:avLst/>
              <a:gdLst>
                <a:gd name="T0" fmla="*/ 0 w 1016"/>
                <a:gd name="T1" fmla="*/ 515 h 515"/>
                <a:gd name="T2" fmla="*/ 1016 w 1016"/>
                <a:gd name="T3" fmla="*/ 0 h 515"/>
                <a:gd name="T4" fmla="*/ 0 w 1016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6" h="515">
                  <a:moveTo>
                    <a:pt x="0" y="515"/>
                  </a:moveTo>
                  <a:lnTo>
                    <a:pt x="1016" y="0"/>
                  </a:lnTo>
                  <a:lnTo>
                    <a:pt x="0" y="515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729873" y="2031961"/>
              <a:ext cx="410620" cy="221725"/>
            </a:xfrm>
            <a:custGeom>
              <a:avLst/>
              <a:gdLst>
                <a:gd name="T0" fmla="*/ 2 w 1018"/>
                <a:gd name="T1" fmla="*/ 522 h 522"/>
                <a:gd name="T2" fmla="*/ 1018 w 1018"/>
                <a:gd name="T3" fmla="*/ 7 h 522"/>
                <a:gd name="T4" fmla="*/ 1016 w 1018"/>
                <a:gd name="T5" fmla="*/ 0 h 522"/>
                <a:gd name="T6" fmla="*/ 0 w 1018"/>
                <a:gd name="T7" fmla="*/ 515 h 522"/>
                <a:gd name="T8" fmla="*/ 2 w 1018"/>
                <a:gd name="T9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522">
                  <a:moveTo>
                    <a:pt x="2" y="522"/>
                  </a:moveTo>
                  <a:lnTo>
                    <a:pt x="1018" y="7"/>
                  </a:lnTo>
                  <a:lnTo>
                    <a:pt x="1016" y="0"/>
                  </a:lnTo>
                  <a:lnTo>
                    <a:pt x="0" y="515"/>
                  </a:lnTo>
                  <a:lnTo>
                    <a:pt x="2" y="522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527052" y="2037117"/>
              <a:ext cx="547494" cy="216570"/>
            </a:xfrm>
            <a:custGeom>
              <a:avLst/>
              <a:gdLst>
                <a:gd name="T0" fmla="*/ 1356 w 1356"/>
                <a:gd name="T1" fmla="*/ 508 h 508"/>
                <a:gd name="T2" fmla="*/ 0 w 1356"/>
                <a:gd name="T3" fmla="*/ 0 h 508"/>
                <a:gd name="T4" fmla="*/ 1356 w 135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6" h="508">
                  <a:moveTo>
                    <a:pt x="1356" y="508"/>
                  </a:moveTo>
                  <a:lnTo>
                    <a:pt x="0" y="0"/>
                  </a:lnTo>
                  <a:lnTo>
                    <a:pt x="1356" y="508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527052" y="2037117"/>
              <a:ext cx="547494" cy="216570"/>
            </a:xfrm>
            <a:custGeom>
              <a:avLst/>
              <a:gdLst>
                <a:gd name="T0" fmla="*/ 1356 w 1356"/>
                <a:gd name="T1" fmla="*/ 508 h 508"/>
                <a:gd name="T2" fmla="*/ 0 w 1356"/>
                <a:gd name="T3" fmla="*/ 0 h 508"/>
                <a:gd name="T4" fmla="*/ 1356 w 135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6" h="508">
                  <a:moveTo>
                    <a:pt x="1356" y="508"/>
                  </a:moveTo>
                  <a:lnTo>
                    <a:pt x="0" y="0"/>
                  </a:lnTo>
                  <a:lnTo>
                    <a:pt x="1356" y="508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527052" y="2035828"/>
              <a:ext cx="548737" cy="217858"/>
            </a:xfrm>
            <a:custGeom>
              <a:avLst/>
              <a:gdLst>
                <a:gd name="T0" fmla="*/ 1358 w 1358"/>
                <a:gd name="T1" fmla="*/ 505 h 512"/>
                <a:gd name="T2" fmla="*/ 2 w 1358"/>
                <a:gd name="T3" fmla="*/ 0 h 512"/>
                <a:gd name="T4" fmla="*/ 0 w 1358"/>
                <a:gd name="T5" fmla="*/ 7 h 512"/>
                <a:gd name="T6" fmla="*/ 1356 w 1358"/>
                <a:gd name="T7" fmla="*/ 512 h 512"/>
                <a:gd name="T8" fmla="*/ 1358 w 1358"/>
                <a:gd name="T9" fmla="*/ 50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512">
                  <a:moveTo>
                    <a:pt x="1358" y="50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356" y="512"/>
                  </a:lnTo>
                  <a:lnTo>
                    <a:pt x="1358" y="50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933939" y="2035828"/>
              <a:ext cx="329741" cy="217858"/>
            </a:xfrm>
            <a:custGeom>
              <a:avLst/>
              <a:gdLst>
                <a:gd name="T0" fmla="*/ 815 w 815"/>
                <a:gd name="T1" fmla="*/ 510 h 510"/>
                <a:gd name="T2" fmla="*/ 0 w 815"/>
                <a:gd name="T3" fmla="*/ 0 h 510"/>
                <a:gd name="T4" fmla="*/ 815 w 815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5" h="510">
                  <a:moveTo>
                    <a:pt x="815" y="510"/>
                  </a:moveTo>
                  <a:lnTo>
                    <a:pt x="0" y="0"/>
                  </a:lnTo>
                  <a:lnTo>
                    <a:pt x="815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933939" y="2035828"/>
              <a:ext cx="329741" cy="217858"/>
            </a:xfrm>
            <a:custGeom>
              <a:avLst/>
              <a:gdLst>
                <a:gd name="T0" fmla="*/ 815 w 815"/>
                <a:gd name="T1" fmla="*/ 510 h 510"/>
                <a:gd name="T2" fmla="*/ 0 w 815"/>
                <a:gd name="T3" fmla="*/ 0 h 510"/>
                <a:gd name="T4" fmla="*/ 815 w 815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5" h="510">
                  <a:moveTo>
                    <a:pt x="815" y="510"/>
                  </a:moveTo>
                  <a:lnTo>
                    <a:pt x="0" y="0"/>
                  </a:lnTo>
                  <a:lnTo>
                    <a:pt x="815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932695" y="2033249"/>
              <a:ext cx="330985" cy="221725"/>
            </a:xfrm>
            <a:custGeom>
              <a:avLst/>
              <a:gdLst>
                <a:gd name="T0" fmla="*/ 820 w 820"/>
                <a:gd name="T1" fmla="*/ 512 h 519"/>
                <a:gd name="T2" fmla="*/ 5 w 820"/>
                <a:gd name="T3" fmla="*/ 0 h 519"/>
                <a:gd name="T4" fmla="*/ 0 w 820"/>
                <a:gd name="T5" fmla="*/ 7 h 519"/>
                <a:gd name="T6" fmla="*/ 815 w 820"/>
                <a:gd name="T7" fmla="*/ 519 h 519"/>
                <a:gd name="T8" fmla="*/ 820 w 820"/>
                <a:gd name="T9" fmla="*/ 51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519">
                  <a:moveTo>
                    <a:pt x="820" y="512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815" y="519"/>
                  </a:lnTo>
                  <a:lnTo>
                    <a:pt x="820" y="512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1140493" y="2033249"/>
              <a:ext cx="123186" cy="220437"/>
            </a:xfrm>
            <a:custGeom>
              <a:avLst/>
              <a:gdLst>
                <a:gd name="T0" fmla="*/ 303 w 303"/>
                <a:gd name="T1" fmla="*/ 515 h 515"/>
                <a:gd name="T2" fmla="*/ 0 w 303"/>
                <a:gd name="T3" fmla="*/ 0 h 515"/>
                <a:gd name="T4" fmla="*/ 303 w 303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" h="515">
                  <a:moveTo>
                    <a:pt x="303" y="515"/>
                  </a:moveTo>
                  <a:lnTo>
                    <a:pt x="0" y="0"/>
                  </a:lnTo>
                  <a:lnTo>
                    <a:pt x="303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1140493" y="2033249"/>
              <a:ext cx="123186" cy="220437"/>
            </a:xfrm>
            <a:custGeom>
              <a:avLst/>
              <a:gdLst>
                <a:gd name="T0" fmla="*/ 303 w 303"/>
                <a:gd name="T1" fmla="*/ 515 h 515"/>
                <a:gd name="T2" fmla="*/ 0 w 303"/>
                <a:gd name="T3" fmla="*/ 0 h 515"/>
                <a:gd name="T4" fmla="*/ 303 w 303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" h="515">
                  <a:moveTo>
                    <a:pt x="303" y="515"/>
                  </a:moveTo>
                  <a:lnTo>
                    <a:pt x="0" y="0"/>
                  </a:lnTo>
                  <a:lnTo>
                    <a:pt x="303" y="515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1139250" y="2031961"/>
              <a:ext cx="125674" cy="221725"/>
            </a:xfrm>
            <a:custGeom>
              <a:avLst/>
              <a:gdLst>
                <a:gd name="T0" fmla="*/ 312 w 312"/>
                <a:gd name="T1" fmla="*/ 515 h 520"/>
                <a:gd name="T2" fmla="*/ 8 w 312"/>
                <a:gd name="T3" fmla="*/ 0 h 520"/>
                <a:gd name="T4" fmla="*/ 0 w 312"/>
                <a:gd name="T5" fmla="*/ 3 h 520"/>
                <a:gd name="T6" fmla="*/ 305 w 312"/>
                <a:gd name="T7" fmla="*/ 520 h 520"/>
                <a:gd name="T8" fmla="*/ 312 w 312"/>
                <a:gd name="T9" fmla="*/ 51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520">
                  <a:moveTo>
                    <a:pt x="312" y="515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305" y="520"/>
                  </a:lnTo>
                  <a:lnTo>
                    <a:pt x="312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527052" y="2037117"/>
              <a:ext cx="736628" cy="216570"/>
            </a:xfrm>
            <a:custGeom>
              <a:avLst/>
              <a:gdLst>
                <a:gd name="T0" fmla="*/ 1824 w 1824"/>
                <a:gd name="T1" fmla="*/ 508 h 508"/>
                <a:gd name="T2" fmla="*/ 0 w 1824"/>
                <a:gd name="T3" fmla="*/ 0 h 508"/>
                <a:gd name="T4" fmla="*/ 1824 w 1824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4" h="508">
                  <a:moveTo>
                    <a:pt x="1824" y="508"/>
                  </a:moveTo>
                  <a:lnTo>
                    <a:pt x="0" y="0"/>
                  </a:lnTo>
                  <a:lnTo>
                    <a:pt x="1824" y="508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527052" y="2037117"/>
              <a:ext cx="736628" cy="216570"/>
            </a:xfrm>
            <a:custGeom>
              <a:avLst/>
              <a:gdLst>
                <a:gd name="T0" fmla="*/ 1824 w 1824"/>
                <a:gd name="T1" fmla="*/ 508 h 508"/>
                <a:gd name="T2" fmla="*/ 0 w 1824"/>
                <a:gd name="T3" fmla="*/ 0 h 508"/>
                <a:gd name="T4" fmla="*/ 1824 w 1824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4" h="508">
                  <a:moveTo>
                    <a:pt x="1824" y="508"/>
                  </a:moveTo>
                  <a:lnTo>
                    <a:pt x="0" y="0"/>
                  </a:lnTo>
                  <a:lnTo>
                    <a:pt x="1824" y="508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527052" y="2035828"/>
              <a:ext cx="736628" cy="219148"/>
            </a:xfrm>
            <a:custGeom>
              <a:avLst/>
              <a:gdLst>
                <a:gd name="T0" fmla="*/ 1826 w 1826"/>
                <a:gd name="T1" fmla="*/ 505 h 514"/>
                <a:gd name="T2" fmla="*/ 2 w 1826"/>
                <a:gd name="T3" fmla="*/ 0 h 514"/>
                <a:gd name="T4" fmla="*/ 0 w 1826"/>
                <a:gd name="T5" fmla="*/ 7 h 514"/>
                <a:gd name="T6" fmla="*/ 1824 w 1826"/>
                <a:gd name="T7" fmla="*/ 514 h 514"/>
                <a:gd name="T8" fmla="*/ 1826 w 1826"/>
                <a:gd name="T9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514">
                  <a:moveTo>
                    <a:pt x="1826" y="50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824" y="514"/>
                  </a:lnTo>
                  <a:lnTo>
                    <a:pt x="1826" y="50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902832" y="2035828"/>
              <a:ext cx="31107" cy="217858"/>
            </a:xfrm>
            <a:custGeom>
              <a:avLst/>
              <a:gdLst>
                <a:gd name="T0" fmla="*/ 0 w 78"/>
                <a:gd name="T1" fmla="*/ 510 h 510"/>
                <a:gd name="T2" fmla="*/ 78 w 78"/>
                <a:gd name="T3" fmla="*/ 0 h 510"/>
                <a:gd name="T4" fmla="*/ 0 w 78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10">
                  <a:moveTo>
                    <a:pt x="0" y="510"/>
                  </a:moveTo>
                  <a:lnTo>
                    <a:pt x="78" y="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902832" y="2035828"/>
              <a:ext cx="31107" cy="217858"/>
            </a:xfrm>
            <a:custGeom>
              <a:avLst/>
              <a:gdLst>
                <a:gd name="T0" fmla="*/ 0 w 78"/>
                <a:gd name="T1" fmla="*/ 510 h 510"/>
                <a:gd name="T2" fmla="*/ 78 w 78"/>
                <a:gd name="T3" fmla="*/ 0 h 510"/>
                <a:gd name="T4" fmla="*/ 0 w 78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10">
                  <a:moveTo>
                    <a:pt x="0" y="510"/>
                  </a:moveTo>
                  <a:lnTo>
                    <a:pt x="78" y="0"/>
                  </a:lnTo>
                  <a:lnTo>
                    <a:pt x="0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900343" y="2035828"/>
              <a:ext cx="36084" cy="217858"/>
            </a:xfrm>
            <a:custGeom>
              <a:avLst/>
              <a:gdLst>
                <a:gd name="T0" fmla="*/ 9 w 87"/>
                <a:gd name="T1" fmla="*/ 510 h 510"/>
                <a:gd name="T2" fmla="*/ 87 w 87"/>
                <a:gd name="T3" fmla="*/ 0 h 510"/>
                <a:gd name="T4" fmla="*/ 78 w 87"/>
                <a:gd name="T5" fmla="*/ 0 h 510"/>
                <a:gd name="T6" fmla="*/ 0 w 87"/>
                <a:gd name="T7" fmla="*/ 510 h 510"/>
                <a:gd name="T8" fmla="*/ 9 w 8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10">
                  <a:moveTo>
                    <a:pt x="9" y="510"/>
                  </a:moveTo>
                  <a:lnTo>
                    <a:pt x="87" y="0"/>
                  </a:lnTo>
                  <a:lnTo>
                    <a:pt x="78" y="0"/>
                  </a:lnTo>
                  <a:lnTo>
                    <a:pt x="0" y="510"/>
                  </a:lnTo>
                  <a:lnTo>
                    <a:pt x="9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902832" y="2033249"/>
              <a:ext cx="237662" cy="220437"/>
            </a:xfrm>
            <a:custGeom>
              <a:avLst/>
              <a:gdLst>
                <a:gd name="T0" fmla="*/ 0 w 590"/>
                <a:gd name="T1" fmla="*/ 515 h 515"/>
                <a:gd name="T2" fmla="*/ 590 w 590"/>
                <a:gd name="T3" fmla="*/ 0 h 515"/>
                <a:gd name="T4" fmla="*/ 0 w 590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515">
                  <a:moveTo>
                    <a:pt x="0" y="515"/>
                  </a:moveTo>
                  <a:lnTo>
                    <a:pt x="590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902832" y="2033249"/>
              <a:ext cx="237662" cy="220437"/>
            </a:xfrm>
            <a:custGeom>
              <a:avLst/>
              <a:gdLst>
                <a:gd name="T0" fmla="*/ 0 w 590"/>
                <a:gd name="T1" fmla="*/ 515 h 515"/>
                <a:gd name="T2" fmla="*/ 590 w 590"/>
                <a:gd name="T3" fmla="*/ 0 h 515"/>
                <a:gd name="T4" fmla="*/ 0 w 590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515">
                  <a:moveTo>
                    <a:pt x="0" y="515"/>
                  </a:moveTo>
                  <a:lnTo>
                    <a:pt x="590" y="0"/>
                  </a:lnTo>
                  <a:lnTo>
                    <a:pt x="0" y="515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901587" y="2031961"/>
              <a:ext cx="240151" cy="221725"/>
            </a:xfrm>
            <a:custGeom>
              <a:avLst/>
              <a:gdLst>
                <a:gd name="T0" fmla="*/ 5 w 596"/>
                <a:gd name="T1" fmla="*/ 522 h 522"/>
                <a:gd name="T2" fmla="*/ 596 w 596"/>
                <a:gd name="T3" fmla="*/ 7 h 522"/>
                <a:gd name="T4" fmla="*/ 591 w 596"/>
                <a:gd name="T5" fmla="*/ 0 h 522"/>
                <a:gd name="T6" fmla="*/ 0 w 596"/>
                <a:gd name="T7" fmla="*/ 517 h 522"/>
                <a:gd name="T8" fmla="*/ 5 w 596"/>
                <a:gd name="T9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522">
                  <a:moveTo>
                    <a:pt x="5" y="522"/>
                  </a:moveTo>
                  <a:lnTo>
                    <a:pt x="596" y="7"/>
                  </a:lnTo>
                  <a:lnTo>
                    <a:pt x="591" y="0"/>
                  </a:lnTo>
                  <a:lnTo>
                    <a:pt x="0" y="517"/>
                  </a:lnTo>
                  <a:lnTo>
                    <a:pt x="5" y="522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3" name="Freeform 412"/>
            <p:cNvSpPr>
              <a:spLocks/>
            </p:cNvSpPr>
            <p:nvPr/>
          </p:nvSpPr>
          <p:spPr bwMode="auto">
            <a:xfrm>
              <a:off x="933939" y="2035828"/>
              <a:ext cx="140607" cy="217858"/>
            </a:xfrm>
            <a:custGeom>
              <a:avLst/>
              <a:gdLst>
                <a:gd name="T0" fmla="*/ 347 w 347"/>
                <a:gd name="T1" fmla="*/ 510 h 510"/>
                <a:gd name="T2" fmla="*/ 0 w 347"/>
                <a:gd name="T3" fmla="*/ 0 h 510"/>
                <a:gd name="T4" fmla="*/ 347 w 347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510">
                  <a:moveTo>
                    <a:pt x="347" y="510"/>
                  </a:moveTo>
                  <a:lnTo>
                    <a:pt x="0" y="0"/>
                  </a:lnTo>
                  <a:lnTo>
                    <a:pt x="347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933939" y="2035828"/>
              <a:ext cx="140607" cy="217858"/>
            </a:xfrm>
            <a:custGeom>
              <a:avLst/>
              <a:gdLst>
                <a:gd name="T0" fmla="*/ 347 w 347"/>
                <a:gd name="T1" fmla="*/ 510 h 510"/>
                <a:gd name="T2" fmla="*/ 0 w 347"/>
                <a:gd name="T3" fmla="*/ 0 h 510"/>
                <a:gd name="T4" fmla="*/ 347 w 347"/>
                <a:gd name="T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510">
                  <a:moveTo>
                    <a:pt x="347" y="510"/>
                  </a:moveTo>
                  <a:lnTo>
                    <a:pt x="0" y="0"/>
                  </a:lnTo>
                  <a:lnTo>
                    <a:pt x="347" y="510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932695" y="2034539"/>
              <a:ext cx="144339" cy="219148"/>
            </a:xfrm>
            <a:custGeom>
              <a:avLst/>
              <a:gdLst>
                <a:gd name="T0" fmla="*/ 357 w 357"/>
                <a:gd name="T1" fmla="*/ 510 h 515"/>
                <a:gd name="T2" fmla="*/ 7 w 357"/>
                <a:gd name="T3" fmla="*/ 0 h 515"/>
                <a:gd name="T4" fmla="*/ 0 w 357"/>
                <a:gd name="T5" fmla="*/ 5 h 515"/>
                <a:gd name="T6" fmla="*/ 349 w 357"/>
                <a:gd name="T7" fmla="*/ 515 h 515"/>
                <a:gd name="T8" fmla="*/ 357 w 357"/>
                <a:gd name="T9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515">
                  <a:moveTo>
                    <a:pt x="357" y="51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349" y="515"/>
                  </a:lnTo>
                  <a:lnTo>
                    <a:pt x="357" y="510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pic>
          <p:nvPicPr>
            <p:cNvPr id="416" name="Picture 23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73272" y="1897484"/>
              <a:ext cx="121165" cy="13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1074546" y="2033249"/>
              <a:ext cx="65948" cy="220437"/>
            </a:xfrm>
            <a:custGeom>
              <a:avLst/>
              <a:gdLst>
                <a:gd name="T0" fmla="*/ 0 w 165"/>
                <a:gd name="T1" fmla="*/ 515 h 515"/>
                <a:gd name="T2" fmla="*/ 165 w 165"/>
                <a:gd name="T3" fmla="*/ 0 h 515"/>
                <a:gd name="T4" fmla="*/ 0 w 165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515">
                  <a:moveTo>
                    <a:pt x="0" y="515"/>
                  </a:moveTo>
                  <a:lnTo>
                    <a:pt x="165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1074546" y="2033249"/>
              <a:ext cx="65948" cy="220437"/>
            </a:xfrm>
            <a:custGeom>
              <a:avLst/>
              <a:gdLst>
                <a:gd name="T0" fmla="*/ 0 w 165"/>
                <a:gd name="T1" fmla="*/ 515 h 515"/>
                <a:gd name="T2" fmla="*/ 165 w 165"/>
                <a:gd name="T3" fmla="*/ 0 h 515"/>
                <a:gd name="T4" fmla="*/ 0 w 165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515">
                  <a:moveTo>
                    <a:pt x="0" y="515"/>
                  </a:moveTo>
                  <a:lnTo>
                    <a:pt x="165" y="0"/>
                  </a:lnTo>
                  <a:lnTo>
                    <a:pt x="0" y="515"/>
                  </a:lnTo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1073301" y="2031961"/>
              <a:ext cx="68437" cy="221725"/>
            </a:xfrm>
            <a:custGeom>
              <a:avLst/>
              <a:gdLst>
                <a:gd name="T0" fmla="*/ 8 w 171"/>
                <a:gd name="T1" fmla="*/ 518 h 518"/>
                <a:gd name="T2" fmla="*/ 171 w 171"/>
                <a:gd name="T3" fmla="*/ 3 h 518"/>
                <a:gd name="T4" fmla="*/ 163 w 171"/>
                <a:gd name="T5" fmla="*/ 0 h 518"/>
                <a:gd name="T6" fmla="*/ 0 w 171"/>
                <a:gd name="T7" fmla="*/ 515 h 518"/>
                <a:gd name="T8" fmla="*/ 8 w 171"/>
                <a:gd name="T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18">
                  <a:moveTo>
                    <a:pt x="8" y="518"/>
                  </a:moveTo>
                  <a:lnTo>
                    <a:pt x="171" y="3"/>
                  </a:lnTo>
                  <a:lnTo>
                    <a:pt x="163" y="0"/>
                  </a:lnTo>
                  <a:lnTo>
                    <a:pt x="0" y="515"/>
                  </a:lnTo>
                  <a:lnTo>
                    <a:pt x="8" y="518"/>
                  </a:lnTo>
                  <a:close/>
                </a:path>
              </a:pathLst>
            </a:custGeom>
            <a:solidFill>
              <a:srgbClr val="57B74E">
                <a:lumMod val="90000"/>
              </a:srgbClr>
            </a:solidFill>
            <a:ln w="6350" cmpd="sng">
              <a:solidFill>
                <a:srgbClr val="2F818C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53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0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859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80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56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718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66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15" algn="l" defTabSz="45695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endParaRPr>
            </a:p>
          </p:txBody>
        </p:sp>
        <p:pic>
          <p:nvPicPr>
            <p:cNvPr id="420" name="Picture 23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65755" y="1897484"/>
              <a:ext cx="121568" cy="13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" name="Picture 23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4299" y="2251734"/>
              <a:ext cx="153071" cy="28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" name="Picture 23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3964" y="2251308"/>
              <a:ext cx="153071" cy="2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" name="Picture 24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6422" y="2251308"/>
              <a:ext cx="153071" cy="2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" name="Picture 24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98475" y="2251308"/>
              <a:ext cx="153475" cy="2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" name="Picture 24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080464" y="1897484"/>
              <a:ext cx="121568" cy="13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6" name="Picture 150" descr="ICON_VM_basic_label_Q30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25" y="2292032"/>
              <a:ext cx="134018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7" name="TextBox 143"/>
            <p:cNvSpPr txBox="1">
              <a:spLocks noChangeArrowheads="1"/>
            </p:cNvSpPr>
            <p:nvPr/>
          </p:nvSpPr>
          <p:spPr bwMode="auto">
            <a:xfrm>
              <a:off x="228600" y="1276351"/>
              <a:ext cx="1475076" cy="246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4569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ACI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Single Pod Fabric 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428" name="Picture 130" descr="File Server_Updated200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806" y="2297377"/>
              <a:ext cx="95183" cy="11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7" name="Oval 436"/>
            <p:cNvSpPr/>
            <p:nvPr/>
          </p:nvSpPr>
          <p:spPr>
            <a:xfrm>
              <a:off x="791703" y="2779430"/>
              <a:ext cx="198897" cy="16002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304800" y="3180931"/>
              <a:ext cx="1219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676767"/>
                  </a:solidFill>
                  <a:latin typeface="Arial Narrow" charset="0"/>
                  <a:ea typeface="Arial Narrow" charset="0"/>
                  <a:cs typeface="Arial Narrow" charset="0"/>
                </a:rPr>
                <a:t>ACI 1.0 Leaf/Spine Single Pod Fabric</a:t>
              </a:r>
              <a:endParaRPr lang="en-US" sz="1100" dirty="0">
                <a:solidFill>
                  <a:srgbClr val="676767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grpSp>
          <p:nvGrpSpPr>
            <p:cNvPr id="821" name="Group 820"/>
            <p:cNvGrpSpPr/>
            <p:nvPr/>
          </p:nvGrpSpPr>
          <p:grpSpPr>
            <a:xfrm>
              <a:off x="266695" y="2369022"/>
              <a:ext cx="307973" cy="137710"/>
              <a:chOff x="266695" y="2369022"/>
              <a:chExt cx="307973" cy="137710"/>
            </a:xfrm>
          </p:grpSpPr>
          <p:grpSp>
            <p:nvGrpSpPr>
              <p:cNvPr id="697" name="Group 696"/>
              <p:cNvGrpSpPr/>
              <p:nvPr/>
            </p:nvGrpSpPr>
            <p:grpSpPr>
              <a:xfrm>
                <a:off x="266695" y="2369022"/>
                <a:ext cx="307973" cy="137710"/>
                <a:chOff x="2768113" y="4632687"/>
                <a:chExt cx="466768" cy="221504"/>
              </a:xfrm>
            </p:grpSpPr>
            <p:sp>
              <p:nvSpPr>
                <p:cNvPr id="699" name="Rounded Rectangle 698"/>
                <p:cNvSpPr/>
                <p:nvPr/>
              </p:nvSpPr>
              <p:spPr>
                <a:xfrm>
                  <a:off x="2768113" y="4632687"/>
                  <a:ext cx="466768" cy="221504"/>
                </a:xfrm>
                <a:prstGeom prst="roundRect">
                  <a:avLst/>
                </a:prstGeom>
                <a:solidFill>
                  <a:srgbClr val="3CBBB9">
                    <a:lumMod val="40000"/>
                    <a:lumOff val="60000"/>
                    <a:alpha val="32000"/>
                  </a:srgbClr>
                </a:solidFill>
                <a:ln w="12700" cap="flat" cmpd="sng" algn="ctr">
                  <a:solidFill>
                    <a:srgbClr val="33828D"/>
                  </a:solidFill>
                  <a:prstDash val="solid"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txBody>
                <a:bodyPr lIns="91436" tIns="45718" rIns="91436" bIns="45718" rtlCol="0" anchor="ctr"/>
                <a:lstStyle/>
                <a:p>
                  <a:pPr marL="0" marR="0" lvl="0" indent="0" algn="ctr" defTabSz="91436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Light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701" name="Group 700"/>
                <p:cNvGrpSpPr/>
                <p:nvPr/>
              </p:nvGrpSpPr>
              <p:grpSpPr>
                <a:xfrm>
                  <a:off x="2779213" y="4651737"/>
                  <a:ext cx="354062" cy="192339"/>
                  <a:chOff x="2313441" y="4477563"/>
                  <a:chExt cx="698524" cy="447539"/>
                </a:xfrm>
              </p:grpSpPr>
              <p:pic>
                <p:nvPicPr>
                  <p:cNvPr id="7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3441" y="4477563"/>
                    <a:ext cx="506237" cy="4295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05729" y="4495599"/>
                    <a:ext cx="506236" cy="4295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70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75" y="2387600"/>
                <a:ext cx="169303" cy="114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6291354" y="1334929"/>
            <a:ext cx="2667001" cy="2989421"/>
            <a:chOff x="6291354" y="1334929"/>
            <a:chExt cx="2667001" cy="2989421"/>
          </a:xfrm>
        </p:grpSpPr>
        <p:grpSp>
          <p:nvGrpSpPr>
            <p:cNvPr id="847" name="Group 846"/>
            <p:cNvGrpSpPr/>
            <p:nvPr/>
          </p:nvGrpSpPr>
          <p:grpSpPr>
            <a:xfrm>
              <a:off x="6291354" y="1334929"/>
              <a:ext cx="2667001" cy="2989421"/>
              <a:chOff x="6291354" y="1245934"/>
              <a:chExt cx="2667001" cy="2989421"/>
            </a:xfrm>
          </p:grpSpPr>
          <p:sp>
            <p:nvSpPr>
              <p:cNvPr id="709" name="TextBox 708"/>
              <p:cNvSpPr txBox="1"/>
              <p:nvPr/>
            </p:nvSpPr>
            <p:spPr>
              <a:xfrm>
                <a:off x="6891582" y="3127359"/>
                <a:ext cx="136102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ACI 3.0 </a:t>
                </a:r>
                <a:r>
                  <a:rPr lang="en-US" sz="1100" kern="0" dirty="0">
                    <a:solidFill>
                      <a:srgbClr val="676767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- Multiple Availability </a:t>
                </a:r>
                <a:r>
                  <a:rPr lang="en-US" sz="1100" kern="0" dirty="0" smtClean="0">
                    <a:solidFill>
                      <a:srgbClr val="676767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Zones (Fabrics) </a:t>
                </a:r>
                <a:r>
                  <a:rPr lang="en-US" sz="1100" kern="0" dirty="0">
                    <a:solidFill>
                      <a:srgbClr val="676767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in a Single Region ’and’ Multi-Region Policy Management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7490608" y="2802609"/>
                <a:ext cx="198897" cy="16002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711" name="Group 710"/>
              <p:cNvGrpSpPr/>
              <p:nvPr/>
            </p:nvGrpSpPr>
            <p:grpSpPr>
              <a:xfrm>
                <a:off x="6291354" y="1527159"/>
                <a:ext cx="2667001" cy="1066800"/>
                <a:chOff x="6123141" y="1507375"/>
                <a:chExt cx="2805122" cy="1000462"/>
              </a:xfrm>
            </p:grpSpPr>
            <p:grpSp>
              <p:nvGrpSpPr>
                <p:cNvPr id="720" name="Group 719"/>
                <p:cNvGrpSpPr/>
                <p:nvPr/>
              </p:nvGrpSpPr>
              <p:grpSpPr>
                <a:xfrm>
                  <a:off x="6123141" y="1507375"/>
                  <a:ext cx="2660113" cy="1000462"/>
                  <a:chOff x="57673" y="3735387"/>
                  <a:chExt cx="4496865" cy="1353717"/>
                </a:xfrm>
              </p:grpSpPr>
              <p:grpSp>
                <p:nvGrpSpPr>
                  <p:cNvPr id="722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57673" y="3735387"/>
                    <a:ext cx="4496865" cy="1353717"/>
                    <a:chOff x="31551" y="3598529"/>
                    <a:chExt cx="4498114" cy="1354472"/>
                  </a:xfrm>
                </p:grpSpPr>
                <p:sp>
                  <p:nvSpPr>
                    <p:cNvPr id="725" name="Rounded 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7002" y="3986018"/>
                      <a:ext cx="1602663" cy="966983"/>
                    </a:xfrm>
                    <a:prstGeom prst="roundRect">
                      <a:avLst>
                        <a:gd name="adj" fmla="val 4898"/>
                      </a:avLst>
                    </a:prstGeom>
                    <a:solidFill>
                      <a:srgbClr val="E7E7E8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91421" tIns="45710" rIns="91421" bIns="45710"/>
                    <a:lstStyle/>
                    <a:p>
                      <a:pPr marL="0" marR="0" lvl="0" indent="0" defTabSz="455594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96D6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 charset="0"/>
                      </a:endParaRPr>
                    </a:p>
                  </p:txBody>
                </p:sp>
                <p:sp>
                  <p:nvSpPr>
                    <p:cNvPr id="726" name="Rounded 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542" y="3954826"/>
                      <a:ext cx="1556074" cy="984807"/>
                    </a:xfrm>
                    <a:prstGeom prst="roundRect">
                      <a:avLst>
                        <a:gd name="adj" fmla="val 4898"/>
                      </a:avLst>
                    </a:prstGeom>
                    <a:solidFill>
                      <a:srgbClr val="E7E7E8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91421" tIns="45710" rIns="91421" bIns="45710"/>
                    <a:lstStyle/>
                    <a:p>
                      <a:pPr marL="0" marR="0" lvl="0" indent="0" defTabSz="455594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96D6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 charset="0"/>
                      </a:endParaRPr>
                    </a:p>
                  </p:txBody>
                </p:sp>
                <p:pic>
                  <p:nvPicPr>
                    <p:cNvPr id="727" name="Picture 332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256" y="4073958"/>
                      <a:ext cx="175355" cy="1762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28" name="Picture 333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6680" y="4076802"/>
                      <a:ext cx="175355" cy="1762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29" name="Picture 334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60104" y="4076802"/>
                      <a:ext cx="175355" cy="1762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30" name="Picture 335" descr="Cortina8Front.png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3528" y="4073958"/>
                      <a:ext cx="175355" cy="1762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31" name="Picture 336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71484" y="4529929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32" name="Picture 337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22124" y="4530537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33" name="Picture 338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72761" y="4529929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34" name="Picture 339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23400" y="4530537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735" name="Straight Connector 734"/>
                    <p:cNvCxnSpPr>
                      <a:endCxn id="727" idx="2"/>
                    </p:cNvCxnSpPr>
                    <p:nvPr/>
                  </p:nvCxnSpPr>
                  <p:spPr>
                    <a:xfrm flipV="1">
                      <a:off x="380375" y="4249767"/>
                      <a:ext cx="220724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36" name="Straight Connector 735"/>
                    <p:cNvCxnSpPr>
                      <a:endCxn id="728" idx="2"/>
                    </p:cNvCxnSpPr>
                    <p:nvPr/>
                  </p:nvCxnSpPr>
                  <p:spPr>
                    <a:xfrm flipV="1">
                      <a:off x="380375" y="4252944"/>
                      <a:ext cx="493850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37" name="Straight Connector 736"/>
                    <p:cNvCxnSpPr>
                      <a:endCxn id="729" idx="2"/>
                    </p:cNvCxnSpPr>
                    <p:nvPr/>
                  </p:nvCxnSpPr>
                  <p:spPr>
                    <a:xfrm flipV="1">
                      <a:off x="380375" y="4252944"/>
                      <a:ext cx="766976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38" name="Straight Connector 737"/>
                    <p:cNvCxnSpPr>
                      <a:endCxn id="730" idx="2"/>
                    </p:cNvCxnSpPr>
                    <p:nvPr/>
                  </p:nvCxnSpPr>
                  <p:spPr>
                    <a:xfrm flipV="1">
                      <a:off x="380375" y="4249767"/>
                      <a:ext cx="1040102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39" name="Straight Connector 738"/>
                    <p:cNvCxnSpPr>
                      <a:endCxn id="727" idx="2"/>
                    </p:cNvCxnSpPr>
                    <p:nvPr/>
                  </p:nvCxnSpPr>
                  <p:spPr>
                    <a:xfrm flipH="1" flipV="1">
                      <a:off x="601099" y="4249767"/>
                      <a:ext cx="30170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0" name="Straight Connector 739"/>
                    <p:cNvCxnSpPr>
                      <a:endCxn id="728" idx="2"/>
                    </p:cNvCxnSpPr>
                    <p:nvPr/>
                  </p:nvCxnSpPr>
                  <p:spPr>
                    <a:xfrm flipV="1">
                      <a:off x="631270" y="4252944"/>
                      <a:ext cx="242955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1" name="Straight Connector 740"/>
                    <p:cNvCxnSpPr>
                      <a:endCxn id="729" idx="2"/>
                    </p:cNvCxnSpPr>
                    <p:nvPr/>
                  </p:nvCxnSpPr>
                  <p:spPr>
                    <a:xfrm flipV="1">
                      <a:off x="631270" y="4252944"/>
                      <a:ext cx="516081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2" name="Straight Connector 741"/>
                    <p:cNvCxnSpPr>
                      <a:endCxn id="730" idx="2"/>
                    </p:cNvCxnSpPr>
                    <p:nvPr/>
                  </p:nvCxnSpPr>
                  <p:spPr>
                    <a:xfrm flipV="1">
                      <a:off x="631270" y="4249767"/>
                      <a:ext cx="789207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3" name="Straight Connector 742"/>
                    <p:cNvCxnSpPr>
                      <a:stCxn id="731" idx="0"/>
                      <a:endCxn id="727" idx="2"/>
                    </p:cNvCxnSpPr>
                    <p:nvPr/>
                  </p:nvCxnSpPr>
                  <p:spPr>
                    <a:xfrm flipH="1" flipV="1">
                      <a:off x="601099" y="4249767"/>
                      <a:ext cx="281065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4" name="Straight Connector 743"/>
                    <p:cNvCxnSpPr>
                      <a:stCxn id="731" idx="0"/>
                      <a:endCxn id="728" idx="2"/>
                    </p:cNvCxnSpPr>
                    <p:nvPr/>
                  </p:nvCxnSpPr>
                  <p:spPr>
                    <a:xfrm flipH="1" flipV="1">
                      <a:off x="874225" y="4252944"/>
                      <a:ext cx="7939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5" name="Straight Connector 744"/>
                    <p:cNvCxnSpPr>
                      <a:stCxn id="732" idx="0"/>
                      <a:endCxn id="728" idx="2"/>
                    </p:cNvCxnSpPr>
                    <p:nvPr/>
                  </p:nvCxnSpPr>
                  <p:spPr>
                    <a:xfrm flipH="1" flipV="1">
                      <a:off x="874225" y="4252944"/>
                      <a:ext cx="257246" cy="27796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6" name="Straight Connector 745"/>
                    <p:cNvCxnSpPr>
                      <a:stCxn id="733" idx="0"/>
                      <a:endCxn id="728" idx="2"/>
                    </p:cNvCxnSpPr>
                    <p:nvPr/>
                  </p:nvCxnSpPr>
                  <p:spPr>
                    <a:xfrm flipH="1" flipV="1">
                      <a:off x="874225" y="4252944"/>
                      <a:ext cx="508141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7" name="Straight Connector 746"/>
                    <p:cNvCxnSpPr>
                      <a:stCxn id="734" idx="0"/>
                      <a:endCxn id="728" idx="2"/>
                    </p:cNvCxnSpPr>
                    <p:nvPr/>
                  </p:nvCxnSpPr>
                  <p:spPr>
                    <a:xfrm flipH="1" flipV="1">
                      <a:off x="874225" y="4252944"/>
                      <a:ext cx="759036" cy="27796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8" name="Straight Connector 747"/>
                    <p:cNvCxnSpPr>
                      <a:stCxn id="732" idx="0"/>
                      <a:endCxn id="727" idx="2"/>
                    </p:cNvCxnSpPr>
                    <p:nvPr/>
                  </p:nvCxnSpPr>
                  <p:spPr>
                    <a:xfrm flipH="1" flipV="1">
                      <a:off x="601099" y="4249767"/>
                      <a:ext cx="530372" cy="2811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49" name="Straight Connector 748"/>
                    <p:cNvCxnSpPr>
                      <a:stCxn id="731" idx="0"/>
                      <a:endCxn id="729" idx="2"/>
                    </p:cNvCxnSpPr>
                    <p:nvPr/>
                  </p:nvCxnSpPr>
                  <p:spPr>
                    <a:xfrm flipV="1">
                      <a:off x="882165" y="4252944"/>
                      <a:ext cx="265187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0" name="Straight Connector 749"/>
                    <p:cNvCxnSpPr>
                      <a:stCxn id="731" idx="0"/>
                      <a:endCxn id="730" idx="2"/>
                    </p:cNvCxnSpPr>
                    <p:nvPr/>
                  </p:nvCxnSpPr>
                  <p:spPr>
                    <a:xfrm flipV="1">
                      <a:off x="882165" y="4249767"/>
                      <a:ext cx="538312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1" name="Straight Connector 750"/>
                    <p:cNvCxnSpPr>
                      <a:stCxn id="733" idx="0"/>
                      <a:endCxn id="727" idx="2"/>
                    </p:cNvCxnSpPr>
                    <p:nvPr/>
                  </p:nvCxnSpPr>
                  <p:spPr>
                    <a:xfrm flipH="1" flipV="1">
                      <a:off x="601099" y="4249767"/>
                      <a:ext cx="781267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2" name="Straight Connector 751"/>
                    <p:cNvCxnSpPr>
                      <a:stCxn id="734" idx="0"/>
                      <a:endCxn id="729" idx="2"/>
                    </p:cNvCxnSpPr>
                    <p:nvPr/>
                  </p:nvCxnSpPr>
                  <p:spPr>
                    <a:xfrm flipH="1" flipV="1">
                      <a:off x="1147351" y="4252944"/>
                      <a:ext cx="485910" cy="27796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3" name="Straight Connector 752"/>
                    <p:cNvCxnSpPr>
                      <a:stCxn id="734" idx="0"/>
                      <a:endCxn id="730" idx="2"/>
                    </p:cNvCxnSpPr>
                    <p:nvPr/>
                  </p:nvCxnSpPr>
                  <p:spPr>
                    <a:xfrm flipH="1" flipV="1">
                      <a:off x="1420477" y="4249767"/>
                      <a:ext cx="212784" cy="2811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4" name="Straight Connector 753"/>
                    <p:cNvCxnSpPr>
                      <a:stCxn id="734" idx="0"/>
                      <a:endCxn id="727" idx="2"/>
                    </p:cNvCxnSpPr>
                    <p:nvPr/>
                  </p:nvCxnSpPr>
                  <p:spPr>
                    <a:xfrm flipH="1" flipV="1">
                      <a:off x="601099" y="4249767"/>
                      <a:ext cx="1032162" cy="2811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5" name="Straight Connector 754"/>
                    <p:cNvCxnSpPr>
                      <a:stCxn id="732" idx="0"/>
                      <a:endCxn id="729" idx="2"/>
                    </p:cNvCxnSpPr>
                    <p:nvPr/>
                  </p:nvCxnSpPr>
                  <p:spPr>
                    <a:xfrm flipV="1">
                      <a:off x="1131472" y="4252944"/>
                      <a:ext cx="15879" cy="27796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6" name="Straight Connector 755"/>
                    <p:cNvCxnSpPr>
                      <a:stCxn id="732" idx="0"/>
                      <a:endCxn id="730" idx="2"/>
                    </p:cNvCxnSpPr>
                    <p:nvPr/>
                  </p:nvCxnSpPr>
                  <p:spPr>
                    <a:xfrm flipV="1">
                      <a:off x="1131472" y="4249767"/>
                      <a:ext cx="289005" cy="2811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7" name="Straight Connector 756"/>
                    <p:cNvCxnSpPr>
                      <a:stCxn id="733" idx="0"/>
                      <a:endCxn id="729" idx="2"/>
                    </p:cNvCxnSpPr>
                    <p:nvPr/>
                  </p:nvCxnSpPr>
                  <p:spPr>
                    <a:xfrm flipH="1" flipV="1">
                      <a:off x="1147351" y="4252944"/>
                      <a:ext cx="235015" cy="27637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58" name="Straight Connector 757"/>
                    <p:cNvCxnSpPr>
                      <a:stCxn id="733" idx="0"/>
                      <a:endCxn id="730" idx="2"/>
                    </p:cNvCxnSpPr>
                    <p:nvPr/>
                  </p:nvCxnSpPr>
                  <p:spPr>
                    <a:xfrm flipV="1">
                      <a:off x="1382366" y="4249767"/>
                      <a:ext cx="38111" cy="2795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pic>
                  <p:nvPicPr>
                    <p:cNvPr id="759" name="Picture 364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846" y="4524928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60" name="Picture 365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577" y="4528230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761" name="Group 3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6578" y="4068349"/>
                      <a:ext cx="1363320" cy="490241"/>
                      <a:chOff x="3980503" y="2090050"/>
                      <a:chExt cx="4559300" cy="2260600"/>
                    </a:xfrm>
                  </p:grpSpPr>
                  <p:pic>
                    <p:nvPicPr>
                      <p:cNvPr id="789" name="Picture 405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003" y="2090050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0" name="Picture 406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403" y="2103166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1" name="Picture 407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803" y="2103166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2" name="Picture 408" descr="Cortina8Front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203" y="2090050"/>
                        <a:ext cx="586434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3" name="Picture 409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603" y="4192646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4" name="Picture 410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803" y="4195448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5" name="Picture 411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003" y="4192646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96" name="Picture 412" descr="ToR1.pn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203" y="4195448"/>
                        <a:ext cx="736600" cy="15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cxnSp>
                    <p:nvCxnSpPr>
                      <p:cNvPr id="797" name="Straight Connector 796"/>
                      <p:cNvCxnSpPr>
                        <a:endCxn id="789" idx="2"/>
                      </p:cNvCxnSpPr>
                      <p:nvPr/>
                    </p:nvCxnSpPr>
                    <p:spPr>
                      <a:xfrm flipV="1">
                        <a:off x="3978757" y="2904630"/>
                        <a:ext cx="738156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798" name="Straight Connector 797"/>
                      <p:cNvCxnSpPr>
                        <a:endCxn id="790" idx="2"/>
                      </p:cNvCxnSpPr>
                      <p:nvPr/>
                    </p:nvCxnSpPr>
                    <p:spPr>
                      <a:xfrm flipV="1">
                        <a:off x="3978757" y="2919278"/>
                        <a:ext cx="1651560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799" name="Straight Connector 798"/>
                      <p:cNvCxnSpPr>
                        <a:endCxn id="791" idx="2"/>
                      </p:cNvCxnSpPr>
                      <p:nvPr/>
                    </p:nvCxnSpPr>
                    <p:spPr>
                      <a:xfrm flipV="1">
                        <a:off x="3978757" y="2919278"/>
                        <a:ext cx="2570277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0" name="Straight Connector 799"/>
                      <p:cNvCxnSpPr>
                        <a:endCxn id="792" idx="2"/>
                      </p:cNvCxnSpPr>
                      <p:nvPr/>
                    </p:nvCxnSpPr>
                    <p:spPr>
                      <a:xfrm flipV="1">
                        <a:off x="3978757" y="2904630"/>
                        <a:ext cx="3483681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1" name="Straight Connector 800"/>
                      <p:cNvCxnSpPr>
                        <a:endCxn id="789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100901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2" name="Straight Connector 801"/>
                      <p:cNvCxnSpPr>
                        <a:endCxn id="790" idx="2"/>
                      </p:cNvCxnSpPr>
                      <p:nvPr/>
                    </p:nvCxnSpPr>
                    <p:spPr>
                      <a:xfrm flipV="1">
                        <a:off x="4817814" y="2919278"/>
                        <a:ext cx="812503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3" name="Straight Connector 802"/>
                      <p:cNvCxnSpPr>
                        <a:endCxn id="791" idx="2"/>
                      </p:cNvCxnSpPr>
                      <p:nvPr/>
                    </p:nvCxnSpPr>
                    <p:spPr>
                      <a:xfrm flipV="1">
                        <a:off x="4817814" y="2919278"/>
                        <a:ext cx="1731219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4" name="Straight Connector 803"/>
                      <p:cNvCxnSpPr>
                        <a:endCxn id="792" idx="2"/>
                      </p:cNvCxnSpPr>
                      <p:nvPr/>
                    </p:nvCxnSpPr>
                    <p:spPr>
                      <a:xfrm flipV="1">
                        <a:off x="4817814" y="2904630"/>
                        <a:ext cx="2644624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5" name="Straight Connector 804"/>
                      <p:cNvCxnSpPr>
                        <a:stCxn id="793" idx="0"/>
                        <a:endCxn id="789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939958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6" name="Straight Connector 805"/>
                      <p:cNvCxnSpPr>
                        <a:stCxn id="793" idx="0"/>
                        <a:endCxn id="790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26554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7" name="Straight Connector 806"/>
                      <p:cNvCxnSpPr>
                        <a:stCxn id="794" idx="0"/>
                        <a:endCxn id="790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865611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8" name="Straight Connector 807"/>
                      <p:cNvCxnSpPr>
                        <a:stCxn id="795" idx="0"/>
                        <a:endCxn id="790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1704669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09" name="Straight Connector 808"/>
                      <p:cNvCxnSpPr>
                        <a:stCxn id="796" idx="0"/>
                        <a:endCxn id="790" idx="2"/>
                      </p:cNvCxnSpPr>
                      <p:nvPr/>
                    </p:nvCxnSpPr>
                    <p:spPr>
                      <a:xfrm flipH="1" flipV="1">
                        <a:off x="5630317" y="2919278"/>
                        <a:ext cx="2543726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0" name="Straight Connector 809"/>
                      <p:cNvCxnSpPr>
                        <a:stCxn id="794" idx="0"/>
                        <a:endCxn id="789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1779016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1" name="Straight Connector 810"/>
                      <p:cNvCxnSpPr>
                        <a:stCxn id="793" idx="0"/>
                        <a:endCxn id="791" idx="2"/>
                      </p:cNvCxnSpPr>
                      <p:nvPr/>
                    </p:nvCxnSpPr>
                    <p:spPr>
                      <a:xfrm flipV="1">
                        <a:off x="5656871" y="2919278"/>
                        <a:ext cx="892162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2" name="Straight Connector 811"/>
                      <p:cNvCxnSpPr>
                        <a:stCxn id="793" idx="0"/>
                        <a:endCxn id="792" idx="2"/>
                      </p:cNvCxnSpPr>
                      <p:nvPr/>
                    </p:nvCxnSpPr>
                    <p:spPr>
                      <a:xfrm flipV="1">
                        <a:off x="5656871" y="2904630"/>
                        <a:ext cx="1805566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3" name="Straight Connector 812"/>
                      <p:cNvCxnSpPr>
                        <a:stCxn id="795" idx="0"/>
                        <a:endCxn id="789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2618073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4" name="Straight Connector 813"/>
                      <p:cNvCxnSpPr>
                        <a:stCxn id="796" idx="0"/>
                        <a:endCxn id="791" idx="2"/>
                      </p:cNvCxnSpPr>
                      <p:nvPr/>
                    </p:nvCxnSpPr>
                    <p:spPr>
                      <a:xfrm flipH="1" flipV="1">
                        <a:off x="6549034" y="2919278"/>
                        <a:ext cx="1625010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5" name="Straight Connector 814"/>
                      <p:cNvCxnSpPr>
                        <a:stCxn id="796" idx="0"/>
                        <a:endCxn id="792" idx="2"/>
                      </p:cNvCxnSpPr>
                      <p:nvPr/>
                    </p:nvCxnSpPr>
                    <p:spPr>
                      <a:xfrm flipH="1" flipV="1">
                        <a:off x="7462438" y="2904630"/>
                        <a:ext cx="711606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6" name="Straight Connector 815"/>
                      <p:cNvCxnSpPr>
                        <a:stCxn id="796" idx="0"/>
                        <a:endCxn id="789" idx="2"/>
                      </p:cNvCxnSpPr>
                      <p:nvPr/>
                    </p:nvCxnSpPr>
                    <p:spPr>
                      <a:xfrm flipH="1" flipV="1">
                        <a:off x="4716913" y="2904630"/>
                        <a:ext cx="3457130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7" name="Straight Connector 816"/>
                      <p:cNvCxnSpPr>
                        <a:stCxn id="794" idx="0"/>
                        <a:endCxn id="791" idx="2"/>
                      </p:cNvCxnSpPr>
                      <p:nvPr/>
                    </p:nvCxnSpPr>
                    <p:spPr>
                      <a:xfrm flipV="1">
                        <a:off x="6495929" y="2919278"/>
                        <a:ext cx="53105" cy="127443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8" name="Straight Connector 817"/>
                      <p:cNvCxnSpPr>
                        <a:stCxn id="794" idx="0"/>
                        <a:endCxn id="792" idx="2"/>
                      </p:cNvCxnSpPr>
                      <p:nvPr/>
                    </p:nvCxnSpPr>
                    <p:spPr>
                      <a:xfrm flipV="1">
                        <a:off x="6495929" y="2904630"/>
                        <a:ext cx="966509" cy="1289088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19" name="Straight Connector 818"/>
                      <p:cNvCxnSpPr>
                        <a:stCxn id="795" idx="0"/>
                        <a:endCxn id="791" idx="2"/>
                      </p:cNvCxnSpPr>
                      <p:nvPr/>
                    </p:nvCxnSpPr>
                    <p:spPr>
                      <a:xfrm flipH="1" flipV="1">
                        <a:off x="6549034" y="2919278"/>
                        <a:ext cx="785952" cy="1267117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  <p:cxnSp>
                    <p:nvCxnSpPr>
                      <p:cNvPr id="820" name="Straight Connector 819"/>
                      <p:cNvCxnSpPr>
                        <a:stCxn id="795" idx="0"/>
                        <a:endCxn id="792" idx="2"/>
                      </p:cNvCxnSpPr>
                      <p:nvPr/>
                    </p:nvCxnSpPr>
                    <p:spPr>
                      <a:xfrm flipV="1">
                        <a:off x="7334986" y="2904630"/>
                        <a:ext cx="127452" cy="12817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33828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cxnSp>
                </p:grpSp>
                <p:pic>
                  <p:nvPicPr>
                    <p:cNvPr id="762" name="Picture 367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97088" y="4519320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63" name="Picture 368" descr="ToR1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45817" y="4522621"/>
                      <a:ext cx="220258" cy="33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4" name="TextBox 763"/>
                    <p:cNvSpPr txBox="1"/>
                    <p:nvPr/>
                  </p:nvSpPr>
                  <p:spPr>
                    <a:xfrm>
                      <a:off x="31551" y="3697009"/>
                      <a:ext cx="1278837" cy="2929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121836" tIns="60918" rIns="121836" bIns="60918">
                      <a:spAutoFit/>
                    </a:bodyPr>
                    <a:lstStyle/>
                    <a:p>
                      <a:pPr marL="0" marR="0" lvl="0" indent="0" algn="ctr" defTabSz="608962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Fabric ‘A</a:t>
                      </a:r>
                      <a:r>
                        <a:rPr kumimoji="0" 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16BA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’</a:t>
                      </a:r>
                    </a:p>
                  </p:txBody>
                </p:sp>
                <p:pic>
                  <p:nvPicPr>
                    <p:cNvPr id="765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9267" y="4592130"/>
                      <a:ext cx="124799" cy="1239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66" name="Picture 130" descr="File Server_Updated2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281" y="4597558"/>
                      <a:ext cx="145970" cy="171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67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17370" y="4597920"/>
                      <a:ext cx="124799" cy="1239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68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63057" y="4587167"/>
                      <a:ext cx="124799" cy="1239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69" name="Picture 150" descr="ICON_VM_basic_label_Q3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21160" y="4592957"/>
                      <a:ext cx="124799" cy="1239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70" name="Picture 130" descr="File Server_Updated2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32316" y="4604115"/>
                      <a:ext cx="145970" cy="171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771" name="Straight Connector 770"/>
                    <p:cNvCxnSpPr>
                      <a:endCxn id="730" idx="0"/>
                    </p:cNvCxnSpPr>
                    <p:nvPr/>
                  </p:nvCxnSpPr>
                  <p:spPr>
                    <a:xfrm flipH="1">
                      <a:off x="1420477" y="3743072"/>
                      <a:ext cx="709809" cy="33038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2" name="Straight Connector 771"/>
                    <p:cNvCxnSpPr>
                      <a:endCxn id="729" idx="0"/>
                    </p:cNvCxnSpPr>
                    <p:nvPr/>
                  </p:nvCxnSpPr>
                  <p:spPr>
                    <a:xfrm flipH="1">
                      <a:off x="1147351" y="3743072"/>
                      <a:ext cx="1317991" cy="33356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3" name="Straight Connector 772"/>
                    <p:cNvCxnSpPr>
                      <a:endCxn id="729" idx="0"/>
                    </p:cNvCxnSpPr>
                    <p:nvPr/>
                  </p:nvCxnSpPr>
                  <p:spPr>
                    <a:xfrm flipH="1">
                      <a:off x="1147351" y="3743072"/>
                      <a:ext cx="982935" cy="33356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4" name="Straight Connector 773"/>
                    <p:cNvCxnSpPr>
                      <a:endCxn id="730" idx="0"/>
                    </p:cNvCxnSpPr>
                    <p:nvPr/>
                  </p:nvCxnSpPr>
                  <p:spPr>
                    <a:xfrm flipH="1">
                      <a:off x="1420477" y="3743072"/>
                      <a:ext cx="1044865" cy="33038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5" name="Straight Connector 774"/>
                    <p:cNvCxnSpPr>
                      <a:endCxn id="791" idx="0"/>
                    </p:cNvCxnSpPr>
                    <p:nvPr/>
                  </p:nvCxnSpPr>
                  <p:spPr>
                    <a:xfrm>
                      <a:off x="2130286" y="3743072"/>
                      <a:ext cx="1694333" cy="32879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6" name="Straight Connector 775"/>
                    <p:cNvCxnSpPr>
                      <a:endCxn id="792" idx="0"/>
                    </p:cNvCxnSpPr>
                    <p:nvPr/>
                  </p:nvCxnSpPr>
                  <p:spPr>
                    <a:xfrm>
                      <a:off x="2130286" y="3743072"/>
                      <a:ext cx="1967459" cy="32562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7" name="Straight Connector 776"/>
                    <p:cNvCxnSpPr>
                      <a:endCxn id="789" idx="0"/>
                    </p:cNvCxnSpPr>
                    <p:nvPr/>
                  </p:nvCxnSpPr>
                  <p:spPr>
                    <a:xfrm>
                      <a:off x="2465342" y="3743072"/>
                      <a:ext cx="811437" cy="32562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8" name="Straight Connector 777"/>
                    <p:cNvCxnSpPr>
                      <a:endCxn id="790" idx="0"/>
                    </p:cNvCxnSpPr>
                    <p:nvPr/>
                  </p:nvCxnSpPr>
                  <p:spPr>
                    <a:xfrm>
                      <a:off x="2465342" y="3743072"/>
                      <a:ext cx="1084563" cy="32879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79" name="Straight Connector 778"/>
                    <p:cNvCxnSpPr>
                      <a:endCxn id="728" idx="0"/>
                    </p:cNvCxnSpPr>
                    <p:nvPr/>
                  </p:nvCxnSpPr>
                  <p:spPr>
                    <a:xfrm flipH="1">
                      <a:off x="874225" y="3743072"/>
                      <a:ext cx="1256061" cy="33356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0" name="Straight Connector 779"/>
                    <p:cNvCxnSpPr>
                      <a:endCxn id="728" idx="0"/>
                    </p:cNvCxnSpPr>
                    <p:nvPr/>
                  </p:nvCxnSpPr>
                  <p:spPr>
                    <a:xfrm flipH="1">
                      <a:off x="874225" y="3743072"/>
                      <a:ext cx="1591117" cy="33356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1" name="Straight Connector 780"/>
                    <p:cNvCxnSpPr>
                      <a:endCxn id="727" idx="0"/>
                    </p:cNvCxnSpPr>
                    <p:nvPr/>
                  </p:nvCxnSpPr>
                  <p:spPr>
                    <a:xfrm flipH="1">
                      <a:off x="601099" y="3743072"/>
                      <a:ext cx="1529186" cy="33038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2" name="Straight Connector 781"/>
                    <p:cNvCxnSpPr>
                      <a:endCxn id="727" idx="0"/>
                    </p:cNvCxnSpPr>
                    <p:nvPr/>
                  </p:nvCxnSpPr>
                  <p:spPr>
                    <a:xfrm flipH="1">
                      <a:off x="601099" y="3743072"/>
                      <a:ext cx="1864242" cy="33038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3" name="Straight Connector 782"/>
                    <p:cNvCxnSpPr>
                      <a:endCxn id="792" idx="0"/>
                    </p:cNvCxnSpPr>
                    <p:nvPr/>
                  </p:nvCxnSpPr>
                  <p:spPr>
                    <a:xfrm>
                      <a:off x="2465342" y="3743072"/>
                      <a:ext cx="1632403" cy="32562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4" name="Straight Connector 783"/>
                    <p:cNvCxnSpPr>
                      <a:endCxn id="789" idx="0"/>
                    </p:cNvCxnSpPr>
                    <p:nvPr/>
                  </p:nvCxnSpPr>
                  <p:spPr>
                    <a:xfrm>
                      <a:off x="2130286" y="3743072"/>
                      <a:ext cx="1146493" cy="32562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5" name="Straight Connector 784"/>
                    <p:cNvCxnSpPr>
                      <a:endCxn id="791" idx="0"/>
                    </p:cNvCxnSpPr>
                    <p:nvPr/>
                  </p:nvCxnSpPr>
                  <p:spPr>
                    <a:xfrm>
                      <a:off x="2465342" y="3743072"/>
                      <a:ext cx="1359277" cy="32879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cxnSp>
                  <p:nvCxnSpPr>
                    <p:cNvPr id="786" name="Straight Connector 785"/>
                    <p:cNvCxnSpPr>
                      <a:endCxn id="790" idx="0"/>
                    </p:cNvCxnSpPr>
                    <p:nvPr/>
                  </p:nvCxnSpPr>
                  <p:spPr>
                    <a:xfrm>
                      <a:off x="2130286" y="3743072"/>
                      <a:ext cx="1419619" cy="32879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33828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cxnSp>
                <p:sp>
                  <p:nvSpPr>
                    <p:cNvPr id="787" name="Left-Right Arrow 786"/>
                    <p:cNvSpPr/>
                    <p:nvPr/>
                  </p:nvSpPr>
                  <p:spPr>
                    <a:xfrm>
                      <a:off x="1643913" y="4064071"/>
                      <a:ext cx="1421012" cy="175828"/>
                    </a:xfrm>
                    <a:prstGeom prst="leftRightArrow">
                      <a:avLst/>
                    </a:prstGeom>
                    <a:solidFill>
                      <a:srgbClr val="33828D"/>
                    </a:solidFill>
                    <a:ln w="9525" cap="flat" cmpd="sng" algn="ctr">
                      <a:solidFill>
                        <a:srgbClr val="3CBBB9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lIns="91425" tIns="45712" rIns="91425" bIns="45712" anchor="ctr"/>
                    <a:lstStyle/>
                    <a:p>
                      <a:pPr marL="0" marR="0" lvl="0" indent="0" algn="ctr" defTabSz="914173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Apple LiGothic Medium"/>
                          <a:cs typeface="Apple LiGothic Medium"/>
                        </a:rPr>
                        <a:t>MP-BGP - EVPN</a:t>
                      </a:r>
                    </a:p>
                  </p:txBody>
                </p:sp>
                <p:sp>
                  <p:nvSpPr>
                    <p:cNvPr id="788" name="Cloud 787"/>
                    <p:cNvSpPr/>
                    <p:nvPr/>
                  </p:nvSpPr>
                  <p:spPr>
                    <a:xfrm>
                      <a:off x="1906387" y="3598529"/>
                      <a:ext cx="790795" cy="382800"/>
                    </a:xfrm>
                    <a:prstGeom prst="cloud">
                      <a:avLst/>
                    </a:prstGeom>
                    <a:solidFill>
                      <a:srgbClr val="000000">
                        <a:lumMod val="20000"/>
                        <a:lumOff val="80000"/>
                      </a:srgbClr>
                    </a:solidFill>
                    <a:ln w="254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</a:ln>
                    <a:effectLst>
                      <a:outerShdw blurRad="76200" dist="50800" dir="5400000" algn="ctr" rotWithShape="0">
                        <a:srgbClr val="000000">
                          <a:alpha val="27000"/>
                        </a:srgbClr>
                      </a:outerShdw>
                    </a:effectLst>
                  </p:spPr>
                  <p:txBody>
                    <a:bodyPr lIns="121799" tIns="60899" rIns="121799" bIns="60899" anchor="ctr"/>
                    <a:lstStyle/>
                    <a:p>
                      <a:pPr marL="0" marR="0" lvl="0" indent="0" algn="ctr" defTabSz="608962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183B7"/>
                        </a:solidFill>
                        <a:effectLst/>
                        <a:uLnTx/>
                        <a:uFillTx/>
                        <a:latin typeface="Arial"/>
                        <a:ea typeface="Apple LiGothic Medium"/>
                        <a:cs typeface="Apple LiGothic Medium"/>
                      </a:endParaRPr>
                    </a:p>
                  </p:txBody>
                </p:sp>
              </p:grpSp>
              <p:sp>
                <p:nvSpPr>
                  <p:cNvPr id="723" name="TextBox 5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7548" y="4324864"/>
                    <a:ext cx="767549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marL="0" marR="0" lvl="0" indent="0" algn="ctr" defTabSz="45699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s-I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Arial" charset="0"/>
                        <a:ea typeface="MS PGothic" charset="0"/>
                        <a:cs typeface="MS PGothic" charset="0"/>
                      </a:rPr>
                      <a:t>…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  <p:sp>
                <p:nvSpPr>
                  <p:cNvPr id="724" name="TextBox 5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1567" y="3778401"/>
                    <a:ext cx="487951" cy="2538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marL="0" marR="0" lvl="0" indent="0" algn="ctr" defTabSz="45699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S PGothic" charset="0"/>
                        <a:cs typeface="MS PGothic" charset="0"/>
                      </a:rPr>
                      <a:t>IP</a:t>
                    </a:r>
                    <a:endPara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</p:grpSp>
            <p:sp>
              <p:nvSpPr>
                <p:cNvPr id="721" name="TextBox 720"/>
                <p:cNvSpPr txBox="1"/>
                <p:nvPr/>
              </p:nvSpPr>
              <p:spPr bwMode="auto">
                <a:xfrm>
                  <a:off x="8161767" y="1604477"/>
                  <a:ext cx="766496" cy="216399"/>
                </a:xfrm>
                <a:prstGeom prst="rect">
                  <a:avLst/>
                </a:prstGeom>
                <a:noFill/>
              </p:spPr>
              <p:txBody>
                <a:bodyPr wrap="square" lIns="121836" tIns="60918" rIns="121836" bIns="60918">
                  <a:spAutoFit/>
                </a:bodyPr>
                <a:lstStyle/>
                <a:p>
                  <a:pPr marL="0" marR="0" lvl="0" indent="0" algn="ctr" defTabSz="60896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16BA1"/>
                      </a:solidFill>
                      <a:effectLst/>
                      <a:uLnTx/>
                      <a:uFillTx/>
                      <a:latin typeface="Arial"/>
                      <a:ea typeface="Apple LiGothic Medium"/>
                      <a:cs typeface="Apple LiGothic Medium"/>
                    </a:rPr>
                    <a:t>Fabric ‘n’</a:t>
                  </a:r>
                  <a:endPara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6BA1"/>
                    </a:solidFill>
                    <a:effectLst/>
                    <a:uLnTx/>
                    <a:uFillTx/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  <p:sp>
            <p:nvSpPr>
              <p:cNvPr id="712" name="TextBox 711"/>
              <p:cNvSpPr txBox="1">
                <a:spLocks noChangeArrowheads="1"/>
              </p:cNvSpPr>
              <p:nvPr/>
            </p:nvSpPr>
            <p:spPr bwMode="auto">
              <a:xfrm>
                <a:off x="7086600" y="1245934"/>
                <a:ext cx="116699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defTabSz="45699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ACI 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6D6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cs typeface="MS PGothic" charset="0"/>
                  </a:rPr>
                  <a:t>Multi-Site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16" name="TextBox 715"/>
              <p:cNvSpPr txBox="1"/>
              <p:nvPr/>
            </p:nvSpPr>
            <p:spPr bwMode="auto">
              <a:xfrm>
                <a:off x="7085790" y="2391303"/>
                <a:ext cx="773621" cy="199970"/>
              </a:xfrm>
              <a:prstGeom prst="rect">
                <a:avLst/>
              </a:prstGeom>
              <a:noFill/>
            </p:spPr>
            <p:txBody>
              <a:bodyPr lIns="121836" tIns="60918" rIns="121836" bIns="60918">
                <a:spAutoFit/>
              </a:bodyPr>
              <a:lstStyle/>
              <a:p>
                <a:pPr marL="0" marR="0" lvl="0" indent="0" algn="ctr" defTabSz="60896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33828D"/>
                  </a:solidFill>
                  <a:effectLst/>
                  <a:uLnTx/>
                  <a:uFillTx/>
                  <a:latin typeface="Arial"/>
                  <a:ea typeface="Apple LiGothic Medium"/>
                  <a:cs typeface="Apple LiGothic Medium"/>
                </a:endParaRPr>
              </a:p>
            </p:txBody>
          </p:sp>
          <p:grpSp>
            <p:nvGrpSpPr>
              <p:cNvPr id="822" name="Group 821"/>
              <p:cNvGrpSpPr/>
              <p:nvPr/>
            </p:nvGrpSpPr>
            <p:grpSpPr>
              <a:xfrm>
                <a:off x="6920790" y="2419350"/>
                <a:ext cx="307973" cy="137710"/>
                <a:chOff x="266695" y="2369022"/>
                <a:chExt cx="307973" cy="137710"/>
              </a:xfrm>
            </p:grpSpPr>
            <p:grpSp>
              <p:nvGrpSpPr>
                <p:cNvPr id="823" name="Group 822"/>
                <p:cNvGrpSpPr/>
                <p:nvPr/>
              </p:nvGrpSpPr>
              <p:grpSpPr>
                <a:xfrm>
                  <a:off x="266695" y="2369022"/>
                  <a:ext cx="307973" cy="137710"/>
                  <a:chOff x="2768113" y="4632687"/>
                  <a:chExt cx="466768" cy="221504"/>
                </a:xfrm>
              </p:grpSpPr>
              <p:sp>
                <p:nvSpPr>
                  <p:cNvPr id="825" name="Rounded Rectangle 824"/>
                  <p:cNvSpPr/>
                  <p:nvPr/>
                </p:nvSpPr>
                <p:spPr>
                  <a:xfrm>
                    <a:off x="2768113" y="4632687"/>
                    <a:ext cx="466768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grpSp>
                <p:nvGrpSpPr>
                  <p:cNvPr id="826" name="Group 825"/>
                  <p:cNvGrpSpPr/>
                  <p:nvPr/>
                </p:nvGrpSpPr>
                <p:grpSpPr>
                  <a:xfrm>
                    <a:off x="2779213" y="4651737"/>
                    <a:ext cx="354062" cy="192339"/>
                    <a:chOff x="2313441" y="4477563"/>
                    <a:chExt cx="698524" cy="447539"/>
                  </a:xfrm>
                </p:grpSpPr>
                <p:pic>
                  <p:nvPicPr>
                    <p:cNvPr id="8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13441" y="44775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05729" y="4495599"/>
                      <a:ext cx="506236" cy="4295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82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875" y="2387600"/>
                  <a:ext cx="169303" cy="1147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9" name="Group 828"/>
              <p:cNvGrpSpPr/>
              <p:nvPr/>
            </p:nvGrpSpPr>
            <p:grpSpPr>
              <a:xfrm>
                <a:off x="7947808" y="2432650"/>
                <a:ext cx="307973" cy="137710"/>
                <a:chOff x="266695" y="2369022"/>
                <a:chExt cx="307973" cy="137710"/>
              </a:xfrm>
            </p:grpSpPr>
            <p:grpSp>
              <p:nvGrpSpPr>
                <p:cNvPr id="830" name="Group 829"/>
                <p:cNvGrpSpPr/>
                <p:nvPr/>
              </p:nvGrpSpPr>
              <p:grpSpPr>
                <a:xfrm>
                  <a:off x="266695" y="2369022"/>
                  <a:ext cx="307973" cy="137710"/>
                  <a:chOff x="2768113" y="4632687"/>
                  <a:chExt cx="466768" cy="221504"/>
                </a:xfrm>
              </p:grpSpPr>
              <p:sp>
                <p:nvSpPr>
                  <p:cNvPr id="832" name="Rounded Rectangle 831"/>
                  <p:cNvSpPr/>
                  <p:nvPr/>
                </p:nvSpPr>
                <p:spPr>
                  <a:xfrm>
                    <a:off x="2768113" y="4632687"/>
                    <a:ext cx="466768" cy="221504"/>
                  </a:xfrm>
                  <a:prstGeom prst="roundRect">
                    <a:avLst/>
                  </a:prstGeom>
                  <a:solidFill>
                    <a:srgbClr val="3CBBB9">
                      <a:lumMod val="40000"/>
                      <a:lumOff val="60000"/>
                      <a:alpha val="32000"/>
                    </a:srgbClr>
                  </a:solidFill>
                  <a:ln w="12700" cap="flat" cmpd="sng" algn="ctr">
                    <a:solidFill>
                      <a:srgbClr val="33828D"/>
                    </a:solidFill>
                    <a:prstDash val="solid"/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txBody>
                  <a:bodyPr lIns="91436" tIns="45718" rIns="91436" bIns="45718" rtlCol="0" anchor="ctr"/>
                  <a:lstStyle/>
                  <a:p>
                    <a:pPr marL="0" marR="0" lvl="0" indent="0" algn="ctr" defTabSz="914362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iscoSansTT Light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grpSp>
                <p:nvGrpSpPr>
                  <p:cNvPr id="833" name="Group 832"/>
                  <p:cNvGrpSpPr/>
                  <p:nvPr/>
                </p:nvGrpSpPr>
                <p:grpSpPr>
                  <a:xfrm>
                    <a:off x="2779213" y="4651737"/>
                    <a:ext cx="354062" cy="192339"/>
                    <a:chOff x="2313441" y="4477563"/>
                    <a:chExt cx="698524" cy="447539"/>
                  </a:xfrm>
                </p:grpSpPr>
                <p:pic>
                  <p:nvPicPr>
                    <p:cNvPr id="8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13441" y="4477563"/>
                      <a:ext cx="506237" cy="429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05729" y="4495599"/>
                      <a:ext cx="506236" cy="4295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83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875" y="2387600"/>
                  <a:ext cx="169303" cy="1147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839" name="Straight Arrow Connector 838"/>
              <p:cNvCxnSpPr>
                <a:endCxn id="716" idx="0"/>
              </p:cNvCxnSpPr>
              <p:nvPr/>
            </p:nvCxnSpPr>
            <p:spPr>
              <a:xfrm flipV="1">
                <a:off x="7239000" y="2391303"/>
                <a:ext cx="233601" cy="104247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Arrow Connector 840"/>
              <p:cNvCxnSpPr/>
              <p:nvPr/>
            </p:nvCxnSpPr>
            <p:spPr>
              <a:xfrm flipH="1" flipV="1">
                <a:off x="7686213" y="2387222"/>
                <a:ext cx="210049" cy="145539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6" name="Picture 56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2343150"/>
              <a:ext cx="397404" cy="156474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565" name="TextBox 564"/>
          <p:cNvSpPr txBox="1"/>
          <p:nvPr/>
        </p:nvSpPr>
        <p:spPr>
          <a:xfrm>
            <a:off x="8077200" y="3210741"/>
            <a:ext cx="1143000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is-IS" sz="1200" dirty="0" smtClean="0"/>
              <a:t>…</a:t>
            </a:r>
            <a:r>
              <a:rPr lang="en-US" sz="1200" dirty="0"/>
              <a:t>m</a:t>
            </a:r>
            <a:r>
              <a:rPr lang="is-IS" sz="1200" dirty="0" smtClean="0"/>
              <a:t>ore to come!</a:t>
            </a:r>
            <a:endParaRPr lang="en-US" sz="12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8848296" y="3660736"/>
            <a:ext cx="184666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426547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 dirty="0">
              <a:latin typeface="Arial"/>
              <a:ea typeface="Apple LiGothic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909" y="1137454"/>
            <a:ext cx="3063617" cy="1620082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149110" y="1208805"/>
            <a:ext cx="5151008" cy="1525755"/>
          </a:xfrm>
          <a:prstGeom prst="rect">
            <a:avLst/>
          </a:prstGeom>
        </p:spPr>
        <p:txBody>
          <a:bodyPr lIns="91428" tIns="45714" rIns="91428" bIns="45714"/>
          <a:lstStyle>
            <a:lvl1pPr marL="171438" indent="-171438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359925" indent="-215955" algn="l" defTabSz="685748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431910" indent="-171415" algn="l" defTabSz="685748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503895" indent="-171415" algn="l" defTabSz="685748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575880" indent="-171415" algn="l" defTabSz="685748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863820" indent="-171438" algn="l" defTabSz="685748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05" indent="-171415" algn="l" defTabSz="685748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0" indent="0" algn="l" defTabSz="685748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2" indent="-171438" algn="l" defTabSz="685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Tx/>
              <a:buFont typeface="Wingdings" charset="2"/>
              <a:buChar char="§"/>
            </a:pPr>
            <a:r>
              <a:rPr sz="1400" dirty="0">
                <a:solidFill>
                  <a:srgbClr val="214794"/>
                </a:solidFill>
                <a:latin typeface="Arial"/>
              </a:rPr>
              <a:t>Regions</a:t>
            </a:r>
            <a:r>
              <a:rPr sz="1400" dirty="0">
                <a:solidFill>
                  <a:srgbClr val="676767"/>
                </a:solidFill>
                <a:latin typeface="Arial"/>
              </a:rPr>
              <a:t> - Each Region has its own full OpenStack deployment, including its own API endpoints, networks and compute resources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Tx/>
              <a:buFont typeface="Wingdings" charset="2"/>
              <a:buChar char="§"/>
            </a:pPr>
            <a:r>
              <a:rPr sz="1400" dirty="0">
                <a:solidFill>
                  <a:srgbClr val="214794"/>
                </a:solidFill>
                <a:latin typeface="Arial"/>
              </a:rPr>
              <a:t>Availability Zones </a:t>
            </a:r>
            <a:r>
              <a:rPr sz="1400" dirty="0">
                <a:solidFill>
                  <a:srgbClr val="676767"/>
                </a:solidFill>
                <a:latin typeface="Arial"/>
              </a:rPr>
              <a:t>- Inside a Region, compute nodes can be logically grouped into Availability Zones, when launching new VM instance, we can specify AZ or even a specific node in a AZ to run the VM instance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49024" y="2877120"/>
            <a:ext cx="8798974" cy="32400"/>
          </a:xfrm>
          <a:prstGeom prst="line">
            <a:avLst/>
          </a:prstGeom>
          <a:solidFill>
            <a:srgbClr val="0183B7"/>
          </a:solidFill>
          <a:ln w="28575" cap="flat" cmpd="sng" algn="ctr">
            <a:solidFill>
              <a:srgbClr val="2147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6559" y="894240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14794"/>
                </a:solidFill>
                <a:latin typeface="Arial" charset="0"/>
                <a:ea typeface="ＭＳ Ｐゴシック" charset="0"/>
                <a:cs typeface="ＭＳ Ｐゴシック" charset="0"/>
              </a:rPr>
              <a:t>OpenStack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207" y="3220560"/>
            <a:ext cx="2942483" cy="1509840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163512" y="3000166"/>
            <a:ext cx="5059022" cy="1705184"/>
          </a:xfrm>
          <a:prstGeom prst="rect">
            <a:avLst/>
          </a:prstGeom>
          <a:solidFill>
            <a:srgbClr val="FFFFFF"/>
          </a:solidFill>
        </p:spPr>
        <p:txBody>
          <a:bodyPr lIns="91428" tIns="45714" rIns="91428" bIns="45714"/>
          <a:lstStyle>
            <a:lvl1pPr marL="171438" indent="-171438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359925" indent="-215955" algn="l" defTabSz="685748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431910" indent="-171415" algn="l" defTabSz="685748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503895" indent="-171415" algn="l" defTabSz="685748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575880" indent="-171415" algn="l" defTabSz="685748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863820" indent="-171438" algn="l" defTabSz="685748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05" indent="-171415" algn="l" defTabSz="685748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0" indent="0" algn="l" defTabSz="685748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2" indent="-171438" algn="l" defTabSz="685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38" marR="0" lvl="0" indent="-171438" algn="l" defTabSz="685748" rtl="0" eaLnBrk="1" fontAlgn="base" latinLnBrk="0" hangingPunct="1">
              <a:lnSpc>
                <a:spcPct val="95000"/>
              </a:lnSpc>
              <a:spcBef>
                <a:spcPts val="1080"/>
              </a:spcBef>
              <a:spcAft>
                <a:spcPct val="0"/>
              </a:spcAft>
              <a:buClrTx/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4794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Regions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– Separate large geographical areas,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each composed of multiple, isolated locations known as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Availability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Zones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CiscoSans"/>
            </a:endParaRPr>
          </a:p>
          <a:p>
            <a:pPr marL="171438" marR="0" lvl="0" indent="-171438" algn="l" defTabSz="685748" rtl="0" eaLnBrk="1" fontAlgn="base" latinLnBrk="0" hangingPunct="1">
              <a:lnSpc>
                <a:spcPct val="95000"/>
              </a:lnSpc>
              <a:spcBef>
                <a:spcPts val="1080"/>
              </a:spcBef>
              <a:spcAft>
                <a:spcPct val="0"/>
              </a:spcAft>
              <a:buClrTx/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4794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Availability Zones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istinct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CiscoSans"/>
              </a:rPr>
              <a:t>locations within a region that are engineered to be isolated from failures in other Availability Zones and provide inexpensive, low latency network connectivity to other Availability Zones in the same region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3422" y="2945280"/>
            <a:ext cx="1836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14794"/>
                </a:solidFill>
                <a:latin typeface="Arial" charset="0"/>
                <a:ea typeface="ＭＳ Ｐゴシック" charset="0"/>
                <a:cs typeface="ＭＳ Ｐゴシック" charset="0"/>
              </a:rPr>
              <a:t>Amazon Web Services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sz="2400" dirty="0">
                <a:solidFill>
                  <a:schemeClr val="accent6"/>
                </a:solidFill>
                <a:latin typeface="Arial"/>
                <a:ea typeface="Apple LiGothic Medium"/>
              </a:rPr>
              <a:t>Regions and Availability Zones</a:t>
            </a:r>
          </a:p>
          <a:p>
            <a:pPr defTabSz="685698"/>
            <a:r>
              <a:rPr sz="2000" dirty="0">
                <a:solidFill>
                  <a:schemeClr val="accent6"/>
                </a:solidFill>
                <a:latin typeface="Arial"/>
                <a:ea typeface="Apple LiGothic Medium"/>
              </a:rPr>
              <a:t>OpenStack and AWS </a:t>
            </a:r>
            <a:r>
              <a:rPr sz="2000" dirty="0" smtClean="0">
                <a:solidFill>
                  <a:schemeClr val="accent6"/>
                </a:solidFill>
                <a:latin typeface="Arial"/>
                <a:ea typeface="Apple LiGothic Medium"/>
              </a:rPr>
              <a:t>Definitions</a:t>
            </a:r>
            <a:endParaRPr sz="2000" kern="0" dirty="0">
              <a:solidFill>
                <a:schemeClr val="accent6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298355" y="1036615"/>
            <a:ext cx="8083646" cy="38506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Pod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 – A Leaf/Spine network sharing a common control plane (ISIS, BGP, COOP</a:t>
            </a:r>
            <a:r>
              <a:rPr lang="en-US" sz="1800" dirty="0" smtClean="0">
                <a:latin typeface="Arial"/>
              </a:rPr>
              <a:t>, </a:t>
            </a:r>
            <a:r>
              <a:rPr lang="is-IS" sz="1800" dirty="0" smtClean="0">
                <a:latin typeface="Arial"/>
              </a:rPr>
              <a:t>…)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ＭＳ Ｐゴシック" charset="0"/>
              <a:cs typeface="CiscoSans ExtraLight"/>
            </a:endParaRPr>
          </a:p>
          <a:p>
            <a:pPr marL="292040" marR="0" lvl="1" indent="0" algn="l" defTabSz="684213" rtl="0" eaLnBrk="1" fontAlgn="base" latinLnBrk="0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Pod == Network Fault Domain</a:t>
            </a:r>
          </a:p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Fabric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 – Scope of an APIC Cluster, it can be one or more Pods </a:t>
            </a:r>
          </a:p>
          <a:p>
            <a:pPr marL="292040" marR="0" lvl="1" indent="0" algn="l" defTabSz="684213" rtl="0" eaLnBrk="1" fontAlgn="base" latinLnBrk="0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Fabric == Availability Zone (AZ) or Tenant Change Domain</a:t>
            </a:r>
          </a:p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Multi-Pod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– Single APIC Cluster with multiple leaf spine networks </a:t>
            </a:r>
          </a:p>
          <a:p>
            <a:pPr marL="292040" marR="0" lvl="1" indent="0" algn="l" defTabSz="684213" rtl="0" eaLnBrk="1" fontAlgn="base" latinLnBrk="0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Multi-Pod == Multiple Networks within a Single Availability Zone (Fabric)</a:t>
            </a:r>
          </a:p>
          <a:p>
            <a:pPr marL="280928" marR="0" lvl="0" indent="-223792" algn="l" defTabSz="684213" rtl="0" eaLnBrk="1" fontAlgn="base" latinLnBrk="0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Multi-Fabric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– Multiple APIC Clusters + associated Pods (you can have Multi-Pod with Multi-Fabric)*</a:t>
            </a:r>
          </a:p>
          <a:p>
            <a:pPr marL="292040" marR="0" lvl="1" indent="0" algn="l" defTabSz="684213" rtl="0" eaLnBrk="1" fontAlgn="base" latinLnBrk="0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rgbClr val="676767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 charset="0"/>
                <a:cs typeface="CiscoSans ExtraLight"/>
              </a:rPr>
              <a:t>Multi-Fabric == Multi-Site == a DC infrastructure Region with multiple AZs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96A97DD0-5BE7-4856-A2A9-C42C6688E607}" type="slidenum">
              <a:rPr lang="is-IS">
                <a:latin typeface="Arial"/>
                <a:ea typeface="Apple LiGothic Medium"/>
              </a:rPr>
              <a:pPr/>
              <a:t>6</a:t>
            </a:fld>
            <a:endParaRPr lang="is-IS" dirty="0">
              <a:latin typeface="Arial"/>
              <a:ea typeface="Apple Li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781550"/>
            <a:ext cx="234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76767"/>
                </a:solidFill>
                <a:latin typeface="Arial" charset="0"/>
                <a:ea typeface="ＭＳ Ｐゴシック" charset="0"/>
                <a:cs typeface="ＭＳ Ｐゴシック" charset="0"/>
              </a:rPr>
              <a:t>* Available from ACI release 3.1</a:t>
            </a:r>
            <a:endParaRPr lang="en-US" sz="1200" dirty="0">
              <a:solidFill>
                <a:srgbClr val="67676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/>
            <a:r>
              <a:rPr lang="en-US" sz="2400" dirty="0" smtClean="0">
                <a:solidFill>
                  <a:schemeClr val="accent6"/>
                </a:solidFill>
                <a:latin typeface="Arial"/>
                <a:ea typeface="Apple LiGothic Medium"/>
              </a:rPr>
              <a:t>Terminology</a:t>
            </a:r>
            <a:endParaRPr sz="2400" dirty="0">
              <a:solidFill>
                <a:schemeClr val="accent6"/>
              </a:solidFill>
              <a:latin typeface="Arial"/>
              <a:ea typeface="Apple LiGothic Medium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en-US" smtClean="0">
                <a:latin typeface="Arial"/>
                <a:ea typeface="Apple LiGothic Medium"/>
              </a:rPr>
              <a:pPr defTabSz="45713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latin typeface="Arial"/>
              <a:ea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782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921" y="955408"/>
            <a:ext cx="8607724" cy="1695922"/>
            <a:chOff x="267921" y="955408"/>
            <a:chExt cx="8607724" cy="1695922"/>
          </a:xfrm>
        </p:grpSpPr>
        <p:grpSp>
          <p:nvGrpSpPr>
            <p:cNvPr id="240" name="Group 239"/>
            <p:cNvGrpSpPr/>
            <p:nvPr/>
          </p:nvGrpSpPr>
          <p:grpSpPr>
            <a:xfrm>
              <a:off x="535688" y="1212484"/>
              <a:ext cx="2847894" cy="817651"/>
              <a:chOff x="1131348" y="3139529"/>
              <a:chExt cx="2847894" cy="1090201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1345336" y="3139529"/>
                <a:ext cx="2633906" cy="1090201"/>
                <a:chOff x="3980503" y="2090050"/>
                <a:chExt cx="4559300" cy="2260600"/>
              </a:xfrm>
            </p:grpSpPr>
            <p:pic>
              <p:nvPicPr>
                <p:cNvPr id="244" name="Picture 243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5003" y="2090050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245" name="Picture 244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9403" y="2103166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246" name="Picture 245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3803" y="2103166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247" name="Picture 246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8203" y="2090050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248" name="Picture 247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8603" y="4192646"/>
                  <a:ext cx="736600" cy="155202"/>
                </a:xfrm>
                <a:prstGeom prst="rect">
                  <a:avLst/>
                </a:prstGeom>
              </p:spPr>
            </p:pic>
            <p:pic>
              <p:nvPicPr>
                <p:cNvPr id="249" name="Picture 248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6803" y="4195448"/>
                  <a:ext cx="736600" cy="155202"/>
                </a:xfrm>
                <a:prstGeom prst="rect">
                  <a:avLst/>
                </a:prstGeom>
              </p:spPr>
            </p:pic>
            <p:pic>
              <p:nvPicPr>
                <p:cNvPr id="250" name="Picture 249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65003" y="4192646"/>
                  <a:ext cx="736600" cy="155202"/>
                </a:xfrm>
                <a:prstGeom prst="rect">
                  <a:avLst/>
                </a:prstGeom>
              </p:spPr>
            </p:pic>
            <p:pic>
              <p:nvPicPr>
                <p:cNvPr id="251" name="Picture 250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3203" y="4195448"/>
                  <a:ext cx="736600" cy="155202"/>
                </a:xfrm>
                <a:prstGeom prst="rect">
                  <a:avLst/>
                </a:prstGeom>
              </p:spPr>
            </p:pic>
            <p:cxnSp>
              <p:nvCxnSpPr>
                <p:cNvPr id="252" name="Straight Connector 251"/>
                <p:cNvCxnSpPr/>
                <p:nvPr/>
              </p:nvCxnSpPr>
              <p:spPr>
                <a:xfrm flipV="1">
                  <a:off x="3980503" y="2902850"/>
                  <a:ext cx="737717" cy="12869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3980503" y="2915966"/>
                  <a:ext cx="1652117" cy="127387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3980503" y="2915966"/>
                  <a:ext cx="2566517" cy="127387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5" name="Straight Connector 254"/>
                <p:cNvCxnSpPr/>
                <p:nvPr/>
              </p:nvCxnSpPr>
              <p:spPr>
                <a:xfrm flipV="1">
                  <a:off x="3980503" y="2902850"/>
                  <a:ext cx="3480917" cy="12869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6" name="Straight Connector 255"/>
                <p:cNvCxnSpPr/>
                <p:nvPr/>
              </p:nvCxnSpPr>
              <p:spPr>
                <a:xfrm flipH="1" flipV="1">
                  <a:off x="4718220" y="2902850"/>
                  <a:ext cx="100483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7" name="Straight Connector 256"/>
                <p:cNvCxnSpPr/>
                <p:nvPr/>
              </p:nvCxnSpPr>
              <p:spPr>
                <a:xfrm flipV="1">
                  <a:off x="4818703" y="2915966"/>
                  <a:ext cx="813917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8" name="Straight Connector 257"/>
                <p:cNvCxnSpPr/>
                <p:nvPr/>
              </p:nvCxnSpPr>
              <p:spPr>
                <a:xfrm flipV="1">
                  <a:off x="4818703" y="2915966"/>
                  <a:ext cx="1728317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9" name="Straight Connector 258"/>
                <p:cNvCxnSpPr/>
                <p:nvPr/>
              </p:nvCxnSpPr>
              <p:spPr>
                <a:xfrm flipV="1">
                  <a:off x="4818703" y="2902850"/>
                  <a:ext cx="2642717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0" name="Straight Connector 259"/>
                <p:cNvCxnSpPr/>
                <p:nvPr/>
              </p:nvCxnSpPr>
              <p:spPr>
                <a:xfrm flipH="1" flipV="1">
                  <a:off x="4718220" y="2902850"/>
                  <a:ext cx="938683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 flipV="1">
                  <a:off x="5632620" y="2915966"/>
                  <a:ext cx="24283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2" name="Straight Connector 261"/>
                <p:cNvCxnSpPr/>
                <p:nvPr/>
              </p:nvCxnSpPr>
              <p:spPr>
                <a:xfrm flipH="1" flipV="1">
                  <a:off x="5632620" y="2915966"/>
                  <a:ext cx="862483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 flipV="1">
                  <a:off x="5632620" y="2915966"/>
                  <a:ext cx="1700683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4" name="Straight Connector 263"/>
                <p:cNvCxnSpPr/>
                <p:nvPr/>
              </p:nvCxnSpPr>
              <p:spPr>
                <a:xfrm flipH="1" flipV="1">
                  <a:off x="5632620" y="2915966"/>
                  <a:ext cx="2538883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4718220" y="2902850"/>
                  <a:ext cx="1776883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5656903" y="2915966"/>
                  <a:ext cx="890117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7" name="Straight Connector 266"/>
                <p:cNvCxnSpPr/>
                <p:nvPr/>
              </p:nvCxnSpPr>
              <p:spPr>
                <a:xfrm flipV="1">
                  <a:off x="5656903" y="2902850"/>
                  <a:ext cx="1804517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8" name="Straight Connector 267"/>
                <p:cNvCxnSpPr/>
                <p:nvPr/>
              </p:nvCxnSpPr>
              <p:spPr>
                <a:xfrm flipH="1" flipV="1">
                  <a:off x="4718220" y="2902850"/>
                  <a:ext cx="2615083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9" name="Straight Connector 268"/>
                <p:cNvCxnSpPr/>
                <p:nvPr/>
              </p:nvCxnSpPr>
              <p:spPr>
                <a:xfrm flipH="1" flipV="1">
                  <a:off x="6547020" y="2915966"/>
                  <a:ext cx="1624483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 flipV="1">
                  <a:off x="7461420" y="2902850"/>
                  <a:ext cx="710083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1" name="Straight Connector 270"/>
                <p:cNvCxnSpPr/>
                <p:nvPr/>
              </p:nvCxnSpPr>
              <p:spPr>
                <a:xfrm flipH="1" flipV="1">
                  <a:off x="4718220" y="2902850"/>
                  <a:ext cx="3453283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2" name="Straight Connector 271"/>
                <p:cNvCxnSpPr/>
                <p:nvPr/>
              </p:nvCxnSpPr>
              <p:spPr>
                <a:xfrm flipV="1">
                  <a:off x="6495103" y="2915966"/>
                  <a:ext cx="51917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3" name="Straight Connector 272"/>
                <p:cNvCxnSpPr/>
                <p:nvPr/>
              </p:nvCxnSpPr>
              <p:spPr>
                <a:xfrm flipV="1">
                  <a:off x="6495103" y="2902850"/>
                  <a:ext cx="966317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4" name="Straight Connector 273"/>
                <p:cNvCxnSpPr/>
                <p:nvPr/>
              </p:nvCxnSpPr>
              <p:spPr>
                <a:xfrm flipH="1" flipV="1">
                  <a:off x="6547020" y="2915966"/>
                  <a:ext cx="786283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5" name="Straight Connector 274"/>
                <p:cNvCxnSpPr/>
                <p:nvPr/>
              </p:nvCxnSpPr>
              <p:spPr>
                <a:xfrm flipV="1">
                  <a:off x="7333303" y="2902850"/>
                  <a:ext cx="128117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pic>
            <p:nvPicPr>
              <p:cNvPr id="242" name="Picture 24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797" y="4142410"/>
                <a:ext cx="425534" cy="74848"/>
              </a:xfrm>
              <a:prstGeom prst="rect">
                <a:avLst/>
              </a:prstGeom>
            </p:spPr>
          </p:pic>
          <p:pic>
            <p:nvPicPr>
              <p:cNvPr id="243" name="Picture 24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348" y="4149753"/>
                <a:ext cx="425534" cy="74848"/>
              </a:xfrm>
              <a:prstGeom prst="rect">
                <a:avLst/>
              </a:prstGeom>
            </p:spPr>
          </p:pic>
        </p:grpSp>
        <p:pic>
          <p:nvPicPr>
            <p:cNvPr id="312" name="Picture 150" descr="ICON_VM_basic_label_Q30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45" y="2100996"/>
              <a:ext cx="241110" cy="20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" name="Picture 312" descr="ICON_VM_basic_label_Q30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395" y="2110650"/>
              <a:ext cx="241110" cy="20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" name="Rounded Rectangle 315"/>
            <p:cNvSpPr/>
            <p:nvPr/>
          </p:nvSpPr>
          <p:spPr>
            <a:xfrm>
              <a:off x="267921" y="955408"/>
              <a:ext cx="8607724" cy="1695922"/>
            </a:xfrm>
            <a:prstGeom prst="roundRect">
              <a:avLst/>
            </a:prstGeom>
            <a:noFill/>
            <a:ln w="25400" cap="flat" cmpd="sng" algn="ctr">
              <a:solidFill>
                <a:srgbClr val="2968AF"/>
              </a:solidFill>
              <a:prstDash val="sysDot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2" tIns="45716" rIns="91432" bIns="45716"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  <a:ea typeface="Apple LiGothic Medium"/>
                <a:cs typeface="Apple LiGothic Medium"/>
              </a:endParaRPr>
            </a:p>
          </p:txBody>
        </p:sp>
        <p:pic>
          <p:nvPicPr>
            <p:cNvPr id="3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417" y="2192497"/>
              <a:ext cx="369887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2" name="TextBox 321"/>
            <p:cNvSpPr txBox="1"/>
            <p:nvPr/>
          </p:nvSpPr>
          <p:spPr>
            <a:xfrm>
              <a:off x="3733800" y="1433822"/>
              <a:ext cx="1447800" cy="307768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968AF"/>
                  </a:solidFill>
                  <a:latin typeface="Arial Narrow" charset="0"/>
                  <a:ea typeface="Arial Narrow" charset="0"/>
                  <a:cs typeface="Arial Narrow" charset="0"/>
                </a:rPr>
                <a:t>Fabric ‘A’ (AZ 1)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7763" y="3117893"/>
            <a:ext cx="8607724" cy="1695922"/>
            <a:chOff x="257763" y="3117893"/>
            <a:chExt cx="8607724" cy="1695922"/>
          </a:xfrm>
        </p:grpSpPr>
        <p:grpSp>
          <p:nvGrpSpPr>
            <p:cNvPr id="164" name="Group 163"/>
            <p:cNvGrpSpPr/>
            <p:nvPr/>
          </p:nvGrpSpPr>
          <p:grpSpPr>
            <a:xfrm>
              <a:off x="554864" y="3345387"/>
              <a:ext cx="2847894" cy="817651"/>
              <a:chOff x="1131348" y="3139529"/>
              <a:chExt cx="2847894" cy="1090201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345336" y="3139529"/>
                <a:ext cx="2633906" cy="1090201"/>
                <a:chOff x="3980503" y="2090050"/>
                <a:chExt cx="4559300" cy="2260600"/>
              </a:xfrm>
            </p:grpSpPr>
            <p:pic>
              <p:nvPicPr>
                <p:cNvPr id="168" name="Picture 167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5003" y="2090050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169" name="Picture 168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9403" y="2103166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170" name="Picture 169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3803" y="2103166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Cortina8Front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8203" y="2090050"/>
                  <a:ext cx="586434" cy="812800"/>
                </a:xfrm>
                <a:prstGeom prst="rect">
                  <a:avLst/>
                </a:prstGeom>
              </p:spPr>
            </p:pic>
            <p:pic>
              <p:nvPicPr>
                <p:cNvPr id="172" name="Picture 171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8603" y="4192646"/>
                  <a:ext cx="736600" cy="155202"/>
                </a:xfrm>
                <a:prstGeom prst="rect">
                  <a:avLst/>
                </a:prstGeom>
              </p:spPr>
            </p:pic>
            <p:pic>
              <p:nvPicPr>
                <p:cNvPr id="173" name="Picture 172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6803" y="4195448"/>
                  <a:ext cx="736600" cy="155202"/>
                </a:xfrm>
                <a:prstGeom prst="rect">
                  <a:avLst/>
                </a:prstGeom>
              </p:spPr>
            </p:pic>
            <p:pic>
              <p:nvPicPr>
                <p:cNvPr id="174" name="Picture 173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65003" y="4192646"/>
                  <a:ext cx="736600" cy="155202"/>
                </a:xfrm>
                <a:prstGeom prst="rect">
                  <a:avLst/>
                </a:prstGeom>
              </p:spPr>
            </p:pic>
            <p:pic>
              <p:nvPicPr>
                <p:cNvPr id="175" name="Picture 174" descr="ToR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3203" y="4195448"/>
                  <a:ext cx="736600" cy="155202"/>
                </a:xfrm>
                <a:prstGeom prst="rect">
                  <a:avLst/>
                </a:prstGeom>
              </p:spPr>
            </p:pic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3980503" y="2902850"/>
                  <a:ext cx="737717" cy="12869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3980503" y="2915966"/>
                  <a:ext cx="1652117" cy="127387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3980503" y="2915966"/>
                  <a:ext cx="2566517" cy="127387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3980503" y="2902850"/>
                  <a:ext cx="3480917" cy="12869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 flipV="1">
                  <a:off x="4718220" y="2902850"/>
                  <a:ext cx="100483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1" name="Straight Connector 180"/>
                <p:cNvCxnSpPr/>
                <p:nvPr/>
              </p:nvCxnSpPr>
              <p:spPr>
                <a:xfrm flipV="1">
                  <a:off x="4818703" y="2915966"/>
                  <a:ext cx="813917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4818703" y="2915966"/>
                  <a:ext cx="1728317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4818703" y="2902850"/>
                  <a:ext cx="2642717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 flipV="1">
                  <a:off x="4718220" y="2902850"/>
                  <a:ext cx="938683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 flipV="1">
                  <a:off x="5632620" y="2915966"/>
                  <a:ext cx="24283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 flipV="1">
                  <a:off x="5632620" y="2915966"/>
                  <a:ext cx="862483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 flipV="1">
                  <a:off x="5632620" y="2915966"/>
                  <a:ext cx="1700683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8" name="Straight Connector 187"/>
                <p:cNvCxnSpPr/>
                <p:nvPr/>
              </p:nvCxnSpPr>
              <p:spPr>
                <a:xfrm flipH="1" flipV="1">
                  <a:off x="5632620" y="2915966"/>
                  <a:ext cx="2538883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89" name="Straight Connector 188"/>
                <p:cNvCxnSpPr/>
                <p:nvPr/>
              </p:nvCxnSpPr>
              <p:spPr>
                <a:xfrm flipH="1" flipV="1">
                  <a:off x="4718220" y="2902850"/>
                  <a:ext cx="1776883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5656903" y="2915966"/>
                  <a:ext cx="890117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5656903" y="2902850"/>
                  <a:ext cx="1804517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2" name="Straight Connector 191"/>
                <p:cNvCxnSpPr/>
                <p:nvPr/>
              </p:nvCxnSpPr>
              <p:spPr>
                <a:xfrm flipH="1" flipV="1">
                  <a:off x="4718220" y="2902850"/>
                  <a:ext cx="2615083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3" name="Straight Connector 192"/>
                <p:cNvCxnSpPr/>
                <p:nvPr/>
              </p:nvCxnSpPr>
              <p:spPr>
                <a:xfrm flipH="1" flipV="1">
                  <a:off x="6547020" y="2915966"/>
                  <a:ext cx="1624483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 flipV="1">
                  <a:off x="7461420" y="2902850"/>
                  <a:ext cx="710083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5" name="Straight Connector 194"/>
                <p:cNvCxnSpPr/>
                <p:nvPr/>
              </p:nvCxnSpPr>
              <p:spPr>
                <a:xfrm flipH="1" flipV="1">
                  <a:off x="4718220" y="2902850"/>
                  <a:ext cx="3453283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6" name="Straight Connector 195"/>
                <p:cNvCxnSpPr/>
                <p:nvPr/>
              </p:nvCxnSpPr>
              <p:spPr>
                <a:xfrm flipV="1">
                  <a:off x="6495103" y="2915966"/>
                  <a:ext cx="51917" cy="1279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6495103" y="2902850"/>
                  <a:ext cx="966317" cy="12925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8" name="Straight Connector 197"/>
                <p:cNvCxnSpPr/>
                <p:nvPr/>
              </p:nvCxnSpPr>
              <p:spPr>
                <a:xfrm flipH="1" flipV="1">
                  <a:off x="6547020" y="2915966"/>
                  <a:ext cx="786283" cy="12766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7333303" y="2902850"/>
                  <a:ext cx="128117" cy="128979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2B2D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pic>
            <p:nvPicPr>
              <p:cNvPr id="166" name="Picture 165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797" y="4142410"/>
                <a:ext cx="425534" cy="74848"/>
              </a:xfrm>
              <a:prstGeom prst="rect">
                <a:avLst/>
              </a:prstGeom>
            </p:spPr>
          </p:pic>
          <p:pic>
            <p:nvPicPr>
              <p:cNvPr id="167" name="Picture 166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348" y="4149753"/>
                <a:ext cx="425534" cy="74848"/>
              </a:xfrm>
              <a:prstGeom prst="rect">
                <a:avLst/>
              </a:prstGeom>
            </p:spPr>
          </p:pic>
        </p:grpSp>
        <p:pic>
          <p:nvPicPr>
            <p:cNvPr id="236" name="Picture 150" descr="ICON_VM_basic_label_Q30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59" y="4233899"/>
              <a:ext cx="241110" cy="20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150" descr="ICON_VM_basic_label_Q30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09" y="4243553"/>
              <a:ext cx="241110" cy="20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" name="Rounded Rectangle 316"/>
            <p:cNvSpPr/>
            <p:nvPr/>
          </p:nvSpPr>
          <p:spPr>
            <a:xfrm>
              <a:off x="257763" y="3117893"/>
              <a:ext cx="8607724" cy="1695922"/>
            </a:xfrm>
            <a:prstGeom prst="roundRect">
              <a:avLst/>
            </a:prstGeom>
            <a:noFill/>
            <a:ln w="25400" cap="flat" cmpd="sng" algn="ctr">
              <a:solidFill>
                <a:srgbClr val="2968AF"/>
              </a:solidFill>
              <a:prstDash val="sysDot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91432" tIns="45716" rIns="91432" bIns="45716"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  <a:ea typeface="Apple LiGothic Medium"/>
                <a:cs typeface="Apple LiGothic Medium"/>
              </a:endParaRPr>
            </a:p>
          </p:txBody>
        </p:sp>
        <p:pic>
          <p:nvPicPr>
            <p:cNvPr id="3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72" y="3202845"/>
              <a:ext cx="369887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3" name="TextBox 322"/>
            <p:cNvSpPr txBox="1"/>
            <p:nvPr/>
          </p:nvSpPr>
          <p:spPr>
            <a:xfrm>
              <a:off x="3853805" y="3547982"/>
              <a:ext cx="1295400" cy="307768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968AF"/>
                  </a:solidFill>
                  <a:latin typeface="Arial Narrow" charset="0"/>
                  <a:ea typeface="Arial Narrow" charset="0"/>
                  <a:cs typeface="Arial Narrow" charset="0"/>
                </a:rPr>
                <a:t>Fabric ‘B’ (AZ 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9924" y="2057534"/>
            <a:ext cx="2947174" cy="2955767"/>
            <a:chOff x="629924" y="2057534"/>
            <a:chExt cx="2947174" cy="2955767"/>
          </a:xfrm>
        </p:grpSpPr>
        <p:sp>
          <p:nvSpPr>
            <p:cNvPr id="324" name="Rounded Rectangle 323"/>
            <p:cNvSpPr/>
            <p:nvPr/>
          </p:nvSpPr>
          <p:spPr bwMode="auto">
            <a:xfrm>
              <a:off x="629924" y="2057534"/>
              <a:ext cx="681850" cy="2419216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smtClean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325" name="Oval Callout 324"/>
            <p:cNvSpPr/>
            <p:nvPr/>
          </p:nvSpPr>
          <p:spPr>
            <a:xfrm>
              <a:off x="1718131" y="4252952"/>
              <a:ext cx="1858967" cy="760349"/>
            </a:xfrm>
            <a:prstGeom prst="wedgeEllipseCallout">
              <a:avLst>
                <a:gd name="adj1" fmla="val -66546"/>
                <a:gd name="adj2" fmla="val -48064"/>
              </a:avLst>
            </a:prstGeom>
            <a:solidFill>
              <a:srgbClr val="FFFFFF"/>
            </a:solidFill>
            <a:ln w="12700" cap="flat" cmpd="sng" algn="ctr">
              <a:solidFill>
                <a:srgbClr val="2968A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1100" kern="0" dirty="0" smtClean="0">
                  <a:solidFill>
                    <a:srgbClr val="214794"/>
                  </a:solidFill>
                  <a:ea typeface=""/>
                  <a:cs typeface=""/>
                </a:rPr>
                <a:t>Application workloads deployed across availability zones</a:t>
              </a:r>
              <a:endParaRPr lang="en-US" sz="1100" kern="0" dirty="0">
                <a:solidFill>
                  <a:srgbClr val="214794"/>
                </a:solidFill>
                <a:ea typeface=""/>
                <a:cs typeface=""/>
              </a:endParaRPr>
            </a:p>
          </p:txBody>
        </p:sp>
      </p:grpSp>
      <p:sp>
        <p:nvSpPr>
          <p:cNvPr id="90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lang="en-US" sz="2400" dirty="0" smtClean="0">
                <a:solidFill>
                  <a:schemeClr val="accent6"/>
                </a:solidFill>
                <a:latin typeface="Arial"/>
              </a:rPr>
              <a:t>Typical Requirement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 smtClean="0">
                <a:solidFill>
                  <a:schemeClr val="accent6"/>
                </a:solidFill>
                <a:latin typeface="Arial"/>
              </a:rPr>
              <a:t>Creation of Two Independent Fabrics/AZs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31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45"/>
          <p:cNvSpPr>
            <a:spLocks noChangeArrowheads="1"/>
          </p:cNvSpPr>
          <p:nvPr/>
        </p:nvSpPr>
        <p:spPr bwMode="auto">
          <a:xfrm>
            <a:off x="5628949" y="3235005"/>
            <a:ext cx="3054056" cy="1472404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613"/>
            <a:endParaRPr lang="en-US">
              <a:solidFill>
                <a:srgbClr val="000000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sp>
        <p:nvSpPr>
          <p:cNvPr id="5" name="Rounded Rectangle 245"/>
          <p:cNvSpPr>
            <a:spLocks noChangeArrowheads="1"/>
          </p:cNvSpPr>
          <p:nvPr/>
        </p:nvSpPr>
        <p:spPr bwMode="auto">
          <a:xfrm>
            <a:off x="392817" y="3237450"/>
            <a:ext cx="3054056" cy="1472404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613"/>
            <a:endParaRPr lang="en-US">
              <a:solidFill>
                <a:srgbClr val="000000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sp>
        <p:nvSpPr>
          <p:cNvPr id="6" name="Rounded Rectangle 245"/>
          <p:cNvSpPr>
            <a:spLocks noChangeArrowheads="1"/>
          </p:cNvSpPr>
          <p:nvPr/>
        </p:nvSpPr>
        <p:spPr bwMode="auto">
          <a:xfrm>
            <a:off x="5623951" y="1048295"/>
            <a:ext cx="3054056" cy="1472404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613"/>
            <a:endParaRPr lang="en-US">
              <a:solidFill>
                <a:srgbClr val="000000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sp>
        <p:nvSpPr>
          <p:cNvPr id="7" name="Rounded Rectangle 245"/>
          <p:cNvSpPr>
            <a:spLocks noChangeArrowheads="1"/>
          </p:cNvSpPr>
          <p:nvPr/>
        </p:nvSpPr>
        <p:spPr bwMode="auto">
          <a:xfrm>
            <a:off x="387819" y="1050740"/>
            <a:ext cx="3054056" cy="1472404"/>
          </a:xfrm>
          <a:prstGeom prst="roundRect">
            <a:avLst>
              <a:gd name="adj" fmla="val 4898"/>
            </a:avLst>
          </a:prstGeom>
          <a:solidFill>
            <a:srgbClr val="E7E7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defTabSz="455613"/>
            <a:endParaRPr lang="en-US">
              <a:solidFill>
                <a:srgbClr val="000000"/>
              </a:solidFill>
              <a:latin typeface="Arial"/>
              <a:ea typeface="Apple LiGothic Medium"/>
              <a:cs typeface="Apple LiGothic Medium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4864" y="3345387"/>
            <a:ext cx="2847894" cy="817651"/>
            <a:chOff x="1131348" y="3139529"/>
            <a:chExt cx="2847894" cy="1090201"/>
          </a:xfrm>
        </p:grpSpPr>
        <p:grpSp>
          <p:nvGrpSpPr>
            <p:cNvPr id="9" name="Group 8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12" name="Picture 11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3" name="Picture 12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4" name="Picture 13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5" name="Picture 14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6" name="Picture 15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7" name="Picture 16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8" name="Picture 17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9" name="Picture 18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0" name="Picture 9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11" name="Picture 10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725305" y="3336033"/>
            <a:ext cx="2847894" cy="817651"/>
            <a:chOff x="1131348" y="3139529"/>
            <a:chExt cx="2847894" cy="1090201"/>
          </a:xfrm>
        </p:grpSpPr>
        <p:grpSp>
          <p:nvGrpSpPr>
            <p:cNvPr id="45" name="Group 44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48" name="Picture 47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49" name="Picture 48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50" name="Picture 49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51" name="Picture 50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52" name="Picture 5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3" name="Picture 5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4" name="Picture 53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5" name="Picture 54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46" name="Picture 45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47" name="Picture 46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80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59" y="4233899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509" y="4243553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858" y="4218221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308" y="4227875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Group 83"/>
          <p:cNvGrpSpPr/>
          <p:nvPr/>
        </p:nvGrpSpPr>
        <p:grpSpPr>
          <a:xfrm>
            <a:off x="535688" y="1212484"/>
            <a:ext cx="2847894" cy="817651"/>
            <a:chOff x="1131348" y="3139529"/>
            <a:chExt cx="2847894" cy="1090201"/>
          </a:xfrm>
        </p:grpSpPr>
        <p:grpSp>
          <p:nvGrpSpPr>
            <p:cNvPr id="85" name="Group 84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88" name="Picture 87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89" name="Picture 88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90" name="Picture 89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91" name="Picture 90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92" name="Picture 91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93" name="Picture 92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94" name="Picture 93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95" name="Picture 94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96" name="Straight Connector 95"/>
              <p:cNvCxnSpPr/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4" name="Straight Connector 113"/>
              <p:cNvCxnSpPr/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86" name="Picture 85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87" name="Picture 86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5706129" y="1203130"/>
            <a:ext cx="2847894" cy="817651"/>
            <a:chOff x="1131348" y="3139529"/>
            <a:chExt cx="2847894" cy="1090201"/>
          </a:xfrm>
        </p:grpSpPr>
        <p:grpSp>
          <p:nvGrpSpPr>
            <p:cNvPr id="121" name="Group 120"/>
            <p:cNvGrpSpPr/>
            <p:nvPr/>
          </p:nvGrpSpPr>
          <p:grpSpPr>
            <a:xfrm>
              <a:off x="1345336" y="3139529"/>
              <a:ext cx="2633906" cy="1090201"/>
              <a:chOff x="3980503" y="2090050"/>
              <a:chExt cx="4559300" cy="2260600"/>
            </a:xfrm>
          </p:grpSpPr>
          <p:pic>
            <p:nvPicPr>
              <p:cNvPr id="124" name="Picture 123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25" name="Picture 124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4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26" name="Picture 125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803" y="21031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27" name="Picture 126" descr="Cortina8Fron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203" y="2090050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128" name="Picture 127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29" name="Picture 128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803" y="4195448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30" name="Picture 129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003" y="4192646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131" name="Picture 130" descr="ToR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3203" y="4195448"/>
                <a:ext cx="736600" cy="155202"/>
              </a:xfrm>
              <a:prstGeom prst="rect">
                <a:avLst/>
              </a:prstGeom>
            </p:spPr>
          </p:pic>
          <p:cxnSp>
            <p:nvCxnSpPr>
              <p:cNvPr id="132" name="Straight Connector 131"/>
              <p:cNvCxnSpPr/>
              <p:nvPr/>
            </p:nvCxnSpPr>
            <p:spPr>
              <a:xfrm flipV="1">
                <a:off x="3980503" y="2902850"/>
                <a:ext cx="7377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3980503" y="2915966"/>
                <a:ext cx="16521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3980503" y="2915966"/>
                <a:ext cx="2566517" cy="127387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3980503" y="2902850"/>
                <a:ext cx="3480917" cy="1286994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4718220" y="2902850"/>
                <a:ext cx="1004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4818703" y="2915966"/>
                <a:ext cx="8139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4818703" y="2915966"/>
                <a:ext cx="17283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4818703" y="2902850"/>
                <a:ext cx="26427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718220" y="2902850"/>
                <a:ext cx="9386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1" name="Straight Connector 140"/>
              <p:cNvCxnSpPr/>
              <p:nvPr/>
            </p:nvCxnSpPr>
            <p:spPr>
              <a:xfrm flipH="1" flipV="1">
                <a:off x="5632620" y="2915966"/>
                <a:ext cx="24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2" name="Straight Connector 141"/>
              <p:cNvCxnSpPr/>
              <p:nvPr/>
            </p:nvCxnSpPr>
            <p:spPr>
              <a:xfrm flipH="1" flipV="1">
                <a:off x="5632620" y="2915966"/>
                <a:ext cx="862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5632620" y="2915966"/>
                <a:ext cx="17006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5632620" y="2915966"/>
                <a:ext cx="25388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4718220" y="2902850"/>
                <a:ext cx="17768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5656903" y="2915966"/>
                <a:ext cx="890117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5656903" y="2902850"/>
                <a:ext cx="18045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4718220" y="2902850"/>
                <a:ext cx="2615083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6547020" y="2915966"/>
                <a:ext cx="1624483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7461420" y="2902850"/>
                <a:ext cx="7100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4718220" y="2902850"/>
                <a:ext cx="3453283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6495103" y="2915966"/>
                <a:ext cx="51917" cy="1279482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6495103" y="2902850"/>
                <a:ext cx="966317" cy="1292598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6547020" y="2915966"/>
                <a:ext cx="786283" cy="127668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7333303" y="2902850"/>
                <a:ext cx="128117" cy="1289796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22" name="Picture 121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97" y="4142410"/>
              <a:ext cx="425534" cy="74848"/>
            </a:xfrm>
            <a:prstGeom prst="rect">
              <a:avLst/>
            </a:prstGeom>
          </p:spPr>
        </p:pic>
        <p:pic>
          <p:nvPicPr>
            <p:cNvPr id="123" name="Picture 122" descr="To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48" y="4149753"/>
              <a:ext cx="425534" cy="74848"/>
            </a:xfrm>
            <a:prstGeom prst="rect">
              <a:avLst/>
            </a:prstGeom>
          </p:spPr>
        </p:pic>
      </p:grpSp>
      <p:pic>
        <p:nvPicPr>
          <p:cNvPr id="156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45" y="2100996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95" y="2110650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24" y="2065440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150" descr="ICON_VM_basic_label_Q3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074" y="2075094"/>
            <a:ext cx="241110" cy="2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Rounded Rectangle 159"/>
          <p:cNvSpPr/>
          <p:nvPr/>
        </p:nvSpPr>
        <p:spPr>
          <a:xfrm>
            <a:off x="267921" y="955408"/>
            <a:ext cx="8607724" cy="1695922"/>
          </a:xfrm>
          <a:prstGeom prst="roundRect">
            <a:avLst/>
          </a:prstGeom>
          <a:noFill/>
          <a:ln w="25400" cap="flat" cmpd="sng" algn="ctr">
            <a:solidFill>
              <a:srgbClr val="2968AF"/>
            </a:solidFill>
            <a:prstDash val="sysDot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32" tIns="45716" rIns="91432" bIns="45716"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257763" y="3117893"/>
            <a:ext cx="8607724" cy="1695922"/>
          </a:xfrm>
          <a:prstGeom prst="roundRect">
            <a:avLst/>
          </a:prstGeom>
          <a:noFill/>
          <a:ln w="25400" cap="flat" cmpd="sng" algn="ctr">
            <a:solidFill>
              <a:srgbClr val="2968AF"/>
            </a:solidFill>
            <a:prstDash val="sysDot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32" tIns="45716" rIns="91432" bIns="45716"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37040" y="2062412"/>
            <a:ext cx="2049095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Pod ‘1.A’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039877" y="2056086"/>
            <a:ext cx="2049095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Pod ‘2.</a:t>
            </a:r>
            <a:r>
              <a:rPr lang="en-US" sz="1400" dirty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A</a:t>
            </a:r>
            <a:r>
              <a:rPr lang="en-US" sz="1400" dirty="0" smtClean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’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079904" y="4211943"/>
            <a:ext cx="2049095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Pod ‘1.</a:t>
            </a:r>
            <a:r>
              <a:rPr lang="en-US" sz="1400" dirty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B</a:t>
            </a:r>
            <a:r>
              <a:rPr lang="en-US" sz="1400" dirty="0" smtClean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’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082741" y="4205617"/>
            <a:ext cx="2049095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66"/>
                </a:solidFill>
                <a:latin typeface="Arial Narrow" charset="0"/>
                <a:ea typeface="Arial Narrow" charset="0"/>
                <a:cs typeface="Arial Narrow" charset="0"/>
              </a:rPr>
              <a:t>Pod ‘2.B’</a:t>
            </a:r>
          </a:p>
        </p:txBody>
      </p:sp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17" y="2192497"/>
            <a:ext cx="3698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17" y="2172313"/>
            <a:ext cx="3698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" name="Left-Right Arrow 167"/>
          <p:cNvSpPr/>
          <p:nvPr/>
        </p:nvSpPr>
        <p:spPr>
          <a:xfrm>
            <a:off x="3736258" y="1706905"/>
            <a:ext cx="1679677" cy="424480"/>
          </a:xfrm>
          <a:prstGeom prst="leftRightArrow">
            <a:avLst/>
          </a:prstGeom>
          <a:solidFill>
            <a:srgbClr val="36A4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</a:rPr>
              <a:t>‘Classic’ Active/Active</a:t>
            </a:r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72" y="3258063"/>
            <a:ext cx="3698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72" y="3237879"/>
            <a:ext cx="3698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TextBox 179"/>
          <p:cNvSpPr txBox="1"/>
          <p:nvPr/>
        </p:nvSpPr>
        <p:spPr>
          <a:xfrm>
            <a:off x="3429000" y="1433822"/>
            <a:ext cx="220980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968AF"/>
                </a:solidFill>
                <a:latin typeface="Arial Narrow" charset="0"/>
                <a:ea typeface="Arial Narrow" charset="0"/>
                <a:cs typeface="Arial Narrow" charset="0"/>
              </a:rPr>
              <a:t>Fabric ‘A’ (AZ 1)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853805" y="3547982"/>
            <a:ext cx="129540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968AF"/>
                </a:solidFill>
                <a:latin typeface="Arial Narrow" charset="0"/>
                <a:ea typeface="Arial Narrow" charset="0"/>
                <a:cs typeface="Arial Narrow" charset="0"/>
              </a:rPr>
              <a:t>Fabric ‘B’ (AZ 2)</a:t>
            </a:r>
          </a:p>
        </p:txBody>
      </p:sp>
      <p:sp>
        <p:nvSpPr>
          <p:cNvPr id="182" name="Left-Right Arrow 181"/>
          <p:cNvSpPr/>
          <p:nvPr/>
        </p:nvSpPr>
        <p:spPr>
          <a:xfrm>
            <a:off x="3733800" y="3867150"/>
            <a:ext cx="1679677" cy="424480"/>
          </a:xfrm>
          <a:prstGeom prst="leftRightArrow">
            <a:avLst/>
          </a:prstGeom>
          <a:solidFill>
            <a:srgbClr val="36A4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</a:rPr>
              <a:t>‘Classic’ Active/Active</a:t>
            </a:r>
          </a:p>
        </p:txBody>
      </p:sp>
      <p:sp>
        <p:nvSpPr>
          <p:cNvPr id="184" name="Rounded Rectangle 183"/>
          <p:cNvSpPr/>
          <p:nvPr/>
        </p:nvSpPr>
        <p:spPr bwMode="auto">
          <a:xfrm>
            <a:off x="629924" y="2057534"/>
            <a:ext cx="681850" cy="2419216"/>
          </a:xfrm>
          <a:prstGeom prst="roundRect">
            <a:avLst/>
          </a:prstGeom>
          <a:noFill/>
          <a:ln w="28575" cap="flat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25" y="2204220"/>
            <a:ext cx="3698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Rounded Rectangle 168"/>
          <p:cNvSpPr/>
          <p:nvPr/>
        </p:nvSpPr>
        <p:spPr>
          <a:xfrm>
            <a:off x="2976068" y="2154617"/>
            <a:ext cx="3226253" cy="336806"/>
          </a:xfrm>
          <a:prstGeom prst="roundRect">
            <a:avLst/>
          </a:prstGeom>
          <a:solidFill>
            <a:srgbClr val="3CBBB9">
              <a:lumMod val="40000"/>
              <a:lumOff val="60000"/>
              <a:alpha val="32000"/>
            </a:srgbClr>
          </a:solidFill>
          <a:ln w="12700" cap="flat" cmpd="sng" algn="ctr">
            <a:solidFill>
              <a:srgbClr val="33828D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32" tIns="45716" rIns="91432" bIns="45716" anchor="ctr"/>
          <a:lstStyle/>
          <a:p>
            <a:pPr algn="ctr" defTabSz="914173" eaLnBrk="0" hangingPunct="0">
              <a:defRPr/>
            </a:pPr>
            <a:endParaRPr lang="en-US" sz="2400" kern="0" dirty="0">
              <a:solidFill>
                <a:srgbClr val="FFFFFF"/>
              </a:solidFill>
              <a:latin typeface="CiscoSansTT Light"/>
              <a:ea typeface="MS PGothic" charset="0"/>
              <a:cs typeface="MS PGothic" charset="0"/>
            </a:endParaRPr>
          </a:p>
        </p:txBody>
      </p: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72" y="3269786"/>
            <a:ext cx="3698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" name="Rounded Rectangle 182"/>
          <p:cNvSpPr/>
          <p:nvPr/>
        </p:nvSpPr>
        <p:spPr>
          <a:xfrm>
            <a:off x="3015538" y="3243353"/>
            <a:ext cx="3186783" cy="337667"/>
          </a:xfrm>
          <a:prstGeom prst="roundRect">
            <a:avLst/>
          </a:prstGeom>
          <a:solidFill>
            <a:srgbClr val="3CBBB9">
              <a:lumMod val="40000"/>
              <a:lumOff val="60000"/>
              <a:alpha val="32000"/>
            </a:srgbClr>
          </a:solidFill>
          <a:ln w="12700" cap="flat" cmpd="sng" algn="ctr">
            <a:solidFill>
              <a:srgbClr val="33828D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txBody>
          <a:bodyPr lIns="91432" tIns="45716" rIns="91432" bIns="45716" anchor="ctr"/>
          <a:lstStyle/>
          <a:p>
            <a:pPr algn="ctr" defTabSz="914173" eaLnBrk="0" hangingPunct="0">
              <a:defRPr/>
            </a:pPr>
            <a:endParaRPr lang="en-US" sz="2400" kern="0" dirty="0">
              <a:solidFill>
                <a:srgbClr val="FFFFFF"/>
              </a:solidFill>
              <a:latin typeface="CiscoSansTT Light"/>
              <a:ea typeface="MS PGothic" charset="0"/>
              <a:cs typeface="MS PGothic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4950" y="2523144"/>
            <a:ext cx="5488826" cy="703950"/>
            <a:chOff x="1854950" y="2523144"/>
            <a:chExt cx="5488826" cy="703950"/>
          </a:xfrm>
        </p:grpSpPr>
        <p:grpSp>
          <p:nvGrpSpPr>
            <p:cNvPr id="172" name="Group 171"/>
            <p:cNvGrpSpPr/>
            <p:nvPr/>
          </p:nvGrpSpPr>
          <p:grpSpPr>
            <a:xfrm>
              <a:off x="1854950" y="2523144"/>
              <a:ext cx="5488826" cy="703950"/>
              <a:chOff x="1854950" y="2523144"/>
              <a:chExt cx="5488826" cy="703950"/>
            </a:xfrm>
          </p:grpSpPr>
          <p:sp>
            <p:nvSpPr>
              <p:cNvPr id="173" name="Up-Down Arrow 172"/>
              <p:cNvSpPr/>
              <p:nvPr/>
            </p:nvSpPr>
            <p:spPr>
              <a:xfrm>
                <a:off x="1854950" y="2714171"/>
                <a:ext cx="228600" cy="344876"/>
              </a:xfrm>
              <a:prstGeom prst="upDownArrow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 smtClean="0">
                  <a:solidFill>
                    <a:srgbClr val="FF0000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74" name="Up-Down Arrow 173"/>
              <p:cNvSpPr/>
              <p:nvPr/>
            </p:nvSpPr>
            <p:spPr>
              <a:xfrm>
                <a:off x="7115176" y="2716881"/>
                <a:ext cx="228600" cy="344876"/>
              </a:xfrm>
              <a:prstGeom prst="upDownArrow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 smtClean="0">
                  <a:solidFill>
                    <a:srgbClr val="FF0000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cxnSp>
            <p:nvCxnSpPr>
              <p:cNvPr id="175" name="Straight Arrow Connector 174"/>
              <p:cNvCxnSpPr/>
              <p:nvPr/>
            </p:nvCxnSpPr>
            <p:spPr>
              <a:xfrm>
                <a:off x="3787608" y="2523144"/>
                <a:ext cx="295376" cy="28990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676767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77" name="Straight Arrow Connector 176"/>
              <p:cNvCxnSpPr/>
              <p:nvPr/>
            </p:nvCxnSpPr>
            <p:spPr>
              <a:xfrm flipV="1">
                <a:off x="3787608" y="2965447"/>
                <a:ext cx="286650" cy="261647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676767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29" y="2741663"/>
              <a:ext cx="757341" cy="29819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188" name="Title 1"/>
          <p:cNvSpPr txBox="1">
            <a:spLocks/>
          </p:cNvSpPr>
          <p:nvPr/>
        </p:nvSpPr>
        <p:spPr bwMode="auto">
          <a:xfrm>
            <a:off x="259743" y="159126"/>
            <a:ext cx="8659976" cy="7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0" i="0" kern="1200" spc="0" baseline="0">
                <a:solidFill>
                  <a:srgbClr val="00A2BF"/>
                </a:solidFill>
                <a:latin typeface="+mj-lt"/>
                <a:ea typeface="+mj-ea"/>
                <a:cs typeface="CiscoSans Thin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3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5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6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7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defTabSz="685698">
              <a:defRPr/>
            </a:pPr>
            <a:r>
              <a:rPr lang="en-US" sz="2400" dirty="0">
                <a:solidFill>
                  <a:schemeClr val="accent6"/>
                </a:solidFill>
              </a:rPr>
              <a:t>Creation of Two Independent Fabrics/AZs</a:t>
            </a:r>
            <a: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  <a:t/>
            </a:r>
            <a:br>
              <a:rPr dirty="0" smtClean="0">
                <a:solidFill>
                  <a:schemeClr val="accent6"/>
                </a:solidFill>
                <a:latin typeface="Arial"/>
                <a:ea typeface="Apple LiGothic Medium"/>
              </a:rPr>
            </a:br>
            <a:r>
              <a:rPr lang="en-US" sz="2000" dirty="0" smtClean="0">
                <a:solidFill>
                  <a:schemeClr val="accent6"/>
                </a:solidFill>
                <a:latin typeface="Arial"/>
              </a:rPr>
              <a:t>Deployment of Two (or More) Pods per Fabric/AZ </a:t>
            </a:r>
            <a:endParaRPr sz="2000" kern="0" dirty="0">
              <a:solidFill>
                <a:schemeClr val="accent6"/>
              </a:solidFill>
              <a:latin typeface="Arial"/>
              <a:cs typeface="Apple Li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9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ACI Multi</a:t>
            </a:r>
            <a:r>
              <a:rPr lang="en-US" sz="3600" dirty="0" smtClean="0"/>
              <a:t>-Site Deep </a:t>
            </a:r>
            <a:r>
              <a:rPr lang="en-US" sz="3600" dirty="0"/>
              <a:t>Dive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Live 2017">
  <a:themeElements>
    <a:clrScheme name="Custom 103">
      <a:dk1>
        <a:srgbClr val="39393B"/>
      </a:dk1>
      <a:lt1>
        <a:srgbClr val="FFFFFF"/>
      </a:lt1>
      <a:dk2>
        <a:srgbClr val="9E9EA2"/>
      </a:dk2>
      <a:lt2>
        <a:srgbClr val="58595B"/>
      </a:lt2>
      <a:accent1>
        <a:srgbClr val="00BCEB"/>
      </a:accent1>
      <a:accent2>
        <a:srgbClr val="FBAB18"/>
      </a:accent2>
      <a:accent3>
        <a:srgbClr val="6EBE4A"/>
      </a:accent3>
      <a:accent4>
        <a:srgbClr val="F04C37"/>
      </a:accent4>
      <a:accent5>
        <a:srgbClr val="0B6B75"/>
      </a:accent5>
      <a:accent6>
        <a:srgbClr val="005073"/>
      </a:accent6>
      <a:hlink>
        <a:srgbClr val="049BD3"/>
      </a:hlink>
      <a:folHlink>
        <a:srgbClr val="01449E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91440" tIns="45720" rIns="91440" bIns="4572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dirty="0" err="1" smtClean="0"/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coLive-Breakout-Template_032115_rev.potx" id="{6B06430E-E73C-442A-A3CB-D0AD286589C5}" vid="{A443AF0A-0432-4441-8649-76C9F41B8D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761644</TotalTime>
  <Words>2216</Words>
  <Application>Microsoft Office PowerPoint</Application>
  <PresentationFormat>On-screen Show (16:9)</PresentationFormat>
  <Paragraphs>558</Paragraphs>
  <Slides>39</Slides>
  <Notes>8</Notes>
  <HiddenSlides>8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ＭＳ Ｐゴシック</vt:lpstr>
      <vt:lpstr>ＭＳ Ｐゴシック</vt:lpstr>
      <vt:lpstr>Apple LiGothic Medium</vt:lpstr>
      <vt:lpstr>Arial</vt:lpstr>
      <vt:lpstr>Arial Narrow</vt:lpstr>
      <vt:lpstr>Arial Unicode MS</vt:lpstr>
      <vt:lpstr>Calibri</vt:lpstr>
      <vt:lpstr>CiscoSans</vt:lpstr>
      <vt:lpstr>CiscoSans ExtraLight</vt:lpstr>
      <vt:lpstr>CiscoSans Thin</vt:lpstr>
      <vt:lpstr>CiscoSansTT</vt:lpstr>
      <vt:lpstr>CiscoSansTT Light</vt:lpstr>
      <vt:lpstr>Lato</vt:lpstr>
      <vt:lpstr>Wingdings</vt:lpstr>
      <vt:lpstr>Cisco Live 2017</vt:lpstr>
      <vt:lpstr>ACI Multi-Site Architecture and Deployment</vt:lpstr>
      <vt:lpstr>Agenda</vt:lpstr>
      <vt:lpstr>ACI Network and Policy Domain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 Multi-Site Deep Dive </vt:lpstr>
      <vt:lpstr>Overview and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Introducing ACI Multi-Site Policy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Inter-Site Connectivity Deployment Considerations</vt:lpstr>
      <vt:lpstr>PowerPoint Presentation</vt:lpstr>
      <vt:lpstr>Connecting to the External Layer 3 Domain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Migration Scenarios</vt:lpstr>
      <vt:lpstr>PowerPoint Presentation</vt:lpstr>
      <vt:lpstr>Conclusions and Q&amp;A</vt:lpstr>
      <vt:lpstr>Conclusions</vt:lpstr>
      <vt:lpstr>Where to Go for 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Decca Design</dc:creator>
  <cp:lastModifiedBy>Katie Lindner -X (kalindne - MAC MEETINGS AND EVENTS LLC at Cisco)</cp:lastModifiedBy>
  <cp:revision>216</cp:revision>
  <dcterms:created xsi:type="dcterms:W3CDTF">2016-01-31T19:15:57Z</dcterms:created>
  <dcterms:modified xsi:type="dcterms:W3CDTF">2017-10-17T14:39:59Z</dcterms:modified>
</cp:coreProperties>
</file>