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vml" ContentType="application/vnd.openxmlformats-officedocument.vmlDrawin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22" r:id="rId2"/>
  </p:sldMasterIdLst>
  <p:notesMasterIdLst>
    <p:notesMasterId r:id="rId29"/>
  </p:notesMasterIdLst>
  <p:sldIdLst>
    <p:sldId id="257" r:id="rId3"/>
    <p:sldId id="258" r:id="rId4"/>
    <p:sldId id="291" r:id="rId5"/>
    <p:sldId id="264" r:id="rId6"/>
    <p:sldId id="290" r:id="rId7"/>
    <p:sldId id="292" r:id="rId8"/>
    <p:sldId id="293" r:id="rId9"/>
    <p:sldId id="308" r:id="rId10"/>
    <p:sldId id="324" r:id="rId11"/>
    <p:sldId id="312" r:id="rId12"/>
    <p:sldId id="322" r:id="rId13"/>
    <p:sldId id="310" r:id="rId14"/>
    <p:sldId id="325" r:id="rId15"/>
    <p:sldId id="297" r:id="rId16"/>
    <p:sldId id="281" r:id="rId17"/>
    <p:sldId id="313" r:id="rId18"/>
    <p:sldId id="330" r:id="rId19"/>
    <p:sldId id="299" r:id="rId20"/>
    <p:sldId id="331" r:id="rId21"/>
    <p:sldId id="321" r:id="rId22"/>
    <p:sldId id="317" r:id="rId23"/>
    <p:sldId id="336" r:id="rId24"/>
    <p:sldId id="337" r:id="rId25"/>
    <p:sldId id="319" r:id="rId26"/>
    <p:sldId id="301" r:id="rId27"/>
    <p:sldId id="285" r:id="rId2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80837" autoAdjust="0"/>
  </p:normalViewPr>
  <p:slideViewPr>
    <p:cSldViewPr snapToGrid="0">
      <p:cViewPr varScale="1">
        <p:scale>
          <a:sx n="125" d="100"/>
          <a:sy n="125" d="100"/>
        </p:scale>
        <p:origin x="1104" y="176"/>
      </p:cViewPr>
      <p:guideLst>
        <p:guide pos="3144"/>
        <p:guide orient="horz" pos="16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https://stlpartners.sharepoint.com/Cisco%20Playbook/Shared%20Documents/1.6%20Synthesis%20&amp;%20Findings/Analysis%20of%20Interview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Figure</a:t>
            </a:r>
            <a:r>
              <a:rPr lang="en-US" baseline="0"/>
              <a:t> 1. </a:t>
            </a:r>
            <a:r>
              <a:rPr lang="en-US"/>
              <a:t>Key Drivers for SDN/NFV</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Sheet1!$D$50:$L$50</c:f>
              <c:strCache>
                <c:ptCount val="9"/>
                <c:pt idx="0">
                  <c:v>New Services</c:v>
                </c:pt>
                <c:pt idx="1">
                  <c:v>Transformation</c:v>
                </c:pt>
                <c:pt idx="2">
                  <c:v>Inevitability</c:v>
                </c:pt>
                <c:pt idx="3">
                  <c:v>Automation</c:v>
                </c:pt>
                <c:pt idx="4">
                  <c:v>New revenue</c:v>
                </c:pt>
                <c:pt idx="5">
                  <c:v>Customer focus</c:v>
                </c:pt>
                <c:pt idx="6">
                  <c:v>Cost savings</c:v>
                </c:pt>
                <c:pt idx="7">
                  <c:v>Network efficiency</c:v>
                </c:pt>
                <c:pt idx="8">
                  <c:v>Agility</c:v>
                </c:pt>
              </c:strCache>
            </c:strRef>
          </c:cat>
          <c:val>
            <c:numRef>
              <c:f>Sheet1!$D$51:$L$51</c:f>
              <c:numCache>
                <c:formatCode>0%</c:formatCode>
                <c:ptCount val="9"/>
                <c:pt idx="0">
                  <c:v>0.0714285714285714</c:v>
                </c:pt>
                <c:pt idx="1">
                  <c:v>0.142857142857143</c:v>
                </c:pt>
                <c:pt idx="2">
                  <c:v>0.142857142857143</c:v>
                </c:pt>
                <c:pt idx="3">
                  <c:v>0.142857142857143</c:v>
                </c:pt>
                <c:pt idx="4">
                  <c:v>0.285714285714286</c:v>
                </c:pt>
                <c:pt idx="5">
                  <c:v>0.285714285714286</c:v>
                </c:pt>
                <c:pt idx="6">
                  <c:v>0.285714285714286</c:v>
                </c:pt>
                <c:pt idx="7">
                  <c:v>0.428571428571429</c:v>
                </c:pt>
                <c:pt idx="8">
                  <c:v>0.785714285714286</c:v>
                </c:pt>
              </c:numCache>
            </c:numRef>
          </c:val>
        </c:ser>
        <c:dLbls>
          <c:showLegendKey val="0"/>
          <c:showVal val="0"/>
          <c:showCatName val="0"/>
          <c:showSerName val="0"/>
          <c:showPercent val="0"/>
          <c:showBubbleSize val="0"/>
        </c:dLbls>
        <c:gapWidth val="182"/>
        <c:axId val="1032350736"/>
        <c:axId val="1032352512"/>
      </c:barChart>
      <c:catAx>
        <c:axId val="1032350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2352512"/>
        <c:crosses val="autoZero"/>
        <c:auto val="1"/>
        <c:lblAlgn val="ctr"/>
        <c:lblOffset val="100"/>
        <c:noMultiLvlLbl val="0"/>
      </c:catAx>
      <c:valAx>
        <c:axId val="1032352512"/>
        <c:scaling>
          <c:orientation val="minMax"/>
        </c:scaling>
        <c:delete val="1"/>
        <c:axPos val="b"/>
        <c:numFmt formatCode="0%" sourceLinked="0"/>
        <c:majorTickMark val="none"/>
        <c:minorTickMark val="none"/>
        <c:tickLblPos val="nextTo"/>
        <c:crossAx val="1032350736"/>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j-lt"/>
                <a:ea typeface="+mn-ea"/>
                <a:cs typeface="+mn-cs"/>
              </a:defRPr>
            </a:pPr>
            <a:r>
              <a:rPr lang="en-GB"/>
              <a:t>Figure 12: Transformation pathways adopted</a:t>
            </a:r>
          </a:p>
        </c:rich>
      </c:tx>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2AA-431F-99D1-68706025D1C4}"/>
              </c:ext>
            </c:extLst>
          </c:dPt>
          <c:dPt>
            <c:idx val="1"/>
            <c:bubble3D val="0"/>
            <c:spPr>
              <a:solidFill>
                <a:srgbClr val="267299"/>
              </a:solidFill>
              <a:ln w="19050">
                <a:solidFill>
                  <a:schemeClr val="lt1"/>
                </a:solidFill>
              </a:ln>
              <a:effectLst/>
            </c:spPr>
            <c:extLst xmlns:c16r2="http://schemas.microsoft.com/office/drawing/2015/06/chart">
              <c:ext xmlns:c16="http://schemas.microsoft.com/office/drawing/2014/chart" uri="{C3380CC4-5D6E-409C-BE32-E72D297353CC}">
                <c16:uniqueId val="{00000003-12AA-431F-99D1-68706025D1C4}"/>
              </c:ext>
            </c:extLst>
          </c:dPt>
          <c:dPt>
            <c:idx val="2"/>
            <c:bubble3D val="0"/>
            <c:spPr>
              <a:solidFill>
                <a:srgbClr val="16435A"/>
              </a:solidFill>
              <a:ln w="19050">
                <a:solidFill>
                  <a:schemeClr val="lt1"/>
                </a:solidFill>
              </a:ln>
              <a:effectLst/>
            </c:spPr>
            <c:extLst xmlns:c16r2="http://schemas.microsoft.com/office/drawing/2015/06/chart">
              <c:ext xmlns:c16="http://schemas.microsoft.com/office/drawing/2014/chart" uri="{C3380CC4-5D6E-409C-BE32-E72D297353CC}">
                <c16:uniqueId val="{00000005-12AA-431F-99D1-68706025D1C4}"/>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'Status on Journey'!$C$17:$E$17</c:f>
              <c:strCache>
                <c:ptCount val="3"/>
                <c:pt idx="0">
                  <c:v>Technology Evolution</c:v>
                </c:pt>
                <c:pt idx="1">
                  <c:v>Service-led Innovation</c:v>
                </c:pt>
                <c:pt idx="2">
                  <c:v>Organisational Transformation</c:v>
                </c:pt>
              </c:strCache>
            </c:strRef>
          </c:cat>
          <c:val>
            <c:numRef>
              <c:f>'Status on Journey'!$C$32:$E$32</c:f>
              <c:numCache>
                <c:formatCode>General</c:formatCode>
                <c:ptCount val="3"/>
                <c:pt idx="0">
                  <c:v>4.0</c:v>
                </c:pt>
                <c:pt idx="1">
                  <c:v>3.0</c:v>
                </c:pt>
                <c:pt idx="2">
                  <c:v>7.0</c:v>
                </c:pt>
              </c:numCache>
            </c:numRef>
          </c:val>
          <c:extLst xmlns:c16r2="http://schemas.microsoft.com/office/drawing/2015/06/chart">
            <c:ext xmlns:c16="http://schemas.microsoft.com/office/drawing/2014/chart" uri="{C3380CC4-5D6E-409C-BE32-E72D297353CC}">
              <c16:uniqueId val="{00000006-12AA-431F-99D1-68706025D1C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800">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54ADC-91A9-D44B-9EE4-4A4ACDE33777}" type="doc">
      <dgm:prSet loTypeId="urn:microsoft.com/office/officeart/2005/8/layout/vList5" loCatId="" qsTypeId="urn:microsoft.com/office/officeart/2005/8/quickstyle/simple4" qsCatId="simple" csTypeId="urn:microsoft.com/office/officeart/2005/8/colors/colorful1" csCatId="colorful" phldr="1"/>
      <dgm:spPr/>
      <dgm:t>
        <a:bodyPr/>
        <a:lstStyle/>
        <a:p>
          <a:endParaRPr lang="en-US"/>
        </a:p>
      </dgm:t>
    </dgm:pt>
    <dgm:pt modelId="{7FFAF626-A0BC-774B-86CC-B28A336244D8}">
      <dgm:prSet phldrT="[Text]" custT="1"/>
      <dgm:spPr/>
      <dgm:t>
        <a:bodyPr/>
        <a:lstStyle/>
        <a:p>
          <a:r>
            <a:rPr lang="en-US" sz="1800" dirty="0" smtClean="0"/>
            <a:t>Recognition of the potential</a:t>
          </a:r>
          <a:endParaRPr lang="en-US" sz="1800" dirty="0"/>
        </a:p>
      </dgm:t>
    </dgm:pt>
    <dgm:pt modelId="{CF5B89D2-B3D9-9546-B031-19C771604D30}" type="parTrans" cxnId="{74BD163E-1123-654A-ACC9-9EDE3F6D98E5}">
      <dgm:prSet/>
      <dgm:spPr/>
      <dgm:t>
        <a:bodyPr/>
        <a:lstStyle/>
        <a:p>
          <a:endParaRPr lang="en-US" sz="1200"/>
        </a:p>
      </dgm:t>
    </dgm:pt>
    <dgm:pt modelId="{0AD70687-E94D-DF48-8548-A779E2F56CCA}" type="sibTrans" cxnId="{74BD163E-1123-654A-ACC9-9EDE3F6D98E5}">
      <dgm:prSet/>
      <dgm:spPr/>
      <dgm:t>
        <a:bodyPr/>
        <a:lstStyle/>
        <a:p>
          <a:endParaRPr lang="en-US" sz="1200"/>
        </a:p>
      </dgm:t>
    </dgm:pt>
    <dgm:pt modelId="{C58A00A1-D126-C542-8C3D-26D6B8A0C7B4}">
      <dgm:prSet phldrT="[Text]" custT="1"/>
      <dgm:spPr/>
      <dgm:t>
        <a:bodyPr/>
        <a:lstStyle/>
        <a:p>
          <a:r>
            <a:rPr lang="en-US" sz="1100" dirty="0" smtClean="0"/>
            <a:t>Improve agility</a:t>
          </a:r>
          <a:endParaRPr lang="en-US" sz="1100" dirty="0"/>
        </a:p>
      </dgm:t>
    </dgm:pt>
    <dgm:pt modelId="{60797C89-E824-4F40-843B-DC81D084113A}" type="parTrans" cxnId="{DE648DF0-FD37-DC43-89D7-29495916048E}">
      <dgm:prSet/>
      <dgm:spPr/>
      <dgm:t>
        <a:bodyPr/>
        <a:lstStyle/>
        <a:p>
          <a:endParaRPr lang="en-US" sz="1200"/>
        </a:p>
      </dgm:t>
    </dgm:pt>
    <dgm:pt modelId="{B7E007A7-E0C3-3546-98D5-F3707353F1B7}" type="sibTrans" cxnId="{DE648DF0-FD37-DC43-89D7-29495916048E}">
      <dgm:prSet/>
      <dgm:spPr/>
      <dgm:t>
        <a:bodyPr/>
        <a:lstStyle/>
        <a:p>
          <a:endParaRPr lang="en-US" sz="1200"/>
        </a:p>
      </dgm:t>
    </dgm:pt>
    <dgm:pt modelId="{CE157738-BDE2-0F47-B0C6-6C788FA51F9C}">
      <dgm:prSet phldrT="[Text]" custT="1"/>
      <dgm:spPr>
        <a:solidFill>
          <a:srgbClr val="00B0F0"/>
        </a:solidFill>
      </dgm:spPr>
      <dgm:t>
        <a:bodyPr/>
        <a:lstStyle/>
        <a:p>
          <a:r>
            <a:rPr lang="en-US" sz="1800" dirty="0" smtClean="0"/>
            <a:t>Early in the process</a:t>
          </a:r>
          <a:endParaRPr lang="en-US" sz="1800" dirty="0"/>
        </a:p>
      </dgm:t>
    </dgm:pt>
    <dgm:pt modelId="{47815233-9E59-0F4C-B7D6-6C45B97BC33F}" type="parTrans" cxnId="{4446C695-DE98-994D-8B12-C4D22F78E2BB}">
      <dgm:prSet/>
      <dgm:spPr/>
      <dgm:t>
        <a:bodyPr/>
        <a:lstStyle/>
        <a:p>
          <a:endParaRPr lang="en-US" sz="1200"/>
        </a:p>
      </dgm:t>
    </dgm:pt>
    <dgm:pt modelId="{2A705E24-7C92-5F41-9DA7-3DCCFB7784C9}" type="sibTrans" cxnId="{4446C695-DE98-994D-8B12-C4D22F78E2BB}">
      <dgm:prSet/>
      <dgm:spPr/>
      <dgm:t>
        <a:bodyPr/>
        <a:lstStyle/>
        <a:p>
          <a:endParaRPr lang="en-US" sz="1200"/>
        </a:p>
      </dgm:t>
    </dgm:pt>
    <dgm:pt modelId="{E8EFDCBF-94AE-074A-A103-CA3028A71283}">
      <dgm:prSet phldrT="[Text]" custT="1"/>
      <dgm:spPr>
        <a:solidFill>
          <a:schemeClr val="accent1">
            <a:lumMod val="20000"/>
            <a:lumOff val="80000"/>
            <a:alpha val="90000"/>
          </a:schemeClr>
        </a:solidFill>
      </dgm:spPr>
      <dgm:t>
        <a:bodyPr/>
        <a:lstStyle/>
        <a:p>
          <a:r>
            <a:rPr lang="en-US" sz="1100" dirty="0" smtClean="0"/>
            <a:t>CTOs are driving it</a:t>
          </a:r>
          <a:endParaRPr lang="en-US" sz="1100" dirty="0"/>
        </a:p>
      </dgm:t>
    </dgm:pt>
    <dgm:pt modelId="{076C1FE6-1D0A-C847-8E2B-4FD05D931A4C}" type="parTrans" cxnId="{70B5B43A-5F0A-8F48-90DF-E4361D7274E8}">
      <dgm:prSet/>
      <dgm:spPr/>
      <dgm:t>
        <a:bodyPr/>
        <a:lstStyle/>
        <a:p>
          <a:endParaRPr lang="en-US" sz="1200"/>
        </a:p>
      </dgm:t>
    </dgm:pt>
    <dgm:pt modelId="{4B3FAAC0-E38A-C646-8746-7D8E9C044DBD}" type="sibTrans" cxnId="{70B5B43A-5F0A-8F48-90DF-E4361D7274E8}">
      <dgm:prSet/>
      <dgm:spPr/>
      <dgm:t>
        <a:bodyPr/>
        <a:lstStyle/>
        <a:p>
          <a:endParaRPr lang="en-US" sz="1200"/>
        </a:p>
      </dgm:t>
    </dgm:pt>
    <dgm:pt modelId="{E322B50B-4863-9143-A988-A9D0F4783FA8}">
      <dgm:prSet phldrT="[Text]" custT="1"/>
      <dgm:spPr>
        <a:solidFill>
          <a:schemeClr val="accent1">
            <a:lumMod val="20000"/>
            <a:lumOff val="80000"/>
            <a:alpha val="90000"/>
          </a:schemeClr>
        </a:solidFill>
      </dgm:spPr>
      <dgm:t>
        <a:bodyPr/>
        <a:lstStyle/>
        <a:p>
          <a:r>
            <a:rPr lang="en-US" sz="1100" dirty="0" smtClean="0"/>
            <a:t>Convergence around services - POCs</a:t>
          </a:r>
          <a:endParaRPr lang="en-US" sz="1100" dirty="0"/>
        </a:p>
      </dgm:t>
    </dgm:pt>
    <dgm:pt modelId="{9EDD38DD-5358-C24E-B04F-6110DD3ABF5E}" type="parTrans" cxnId="{BA08F824-7DE6-F048-8396-0B303B698899}">
      <dgm:prSet/>
      <dgm:spPr/>
      <dgm:t>
        <a:bodyPr/>
        <a:lstStyle/>
        <a:p>
          <a:endParaRPr lang="en-US" sz="1200"/>
        </a:p>
      </dgm:t>
    </dgm:pt>
    <dgm:pt modelId="{25048302-B279-2D45-B41E-D942CA96E5DE}" type="sibTrans" cxnId="{BA08F824-7DE6-F048-8396-0B303B698899}">
      <dgm:prSet/>
      <dgm:spPr/>
      <dgm:t>
        <a:bodyPr/>
        <a:lstStyle/>
        <a:p>
          <a:endParaRPr lang="en-US" sz="1200"/>
        </a:p>
      </dgm:t>
    </dgm:pt>
    <dgm:pt modelId="{978ECF0E-E311-C345-81E9-F433169ED074}">
      <dgm:prSet phldrT="[Text]" custT="1"/>
      <dgm:spPr>
        <a:solidFill>
          <a:schemeClr val="bg2">
            <a:lumMod val="65000"/>
          </a:schemeClr>
        </a:solidFill>
      </dgm:spPr>
      <dgm:t>
        <a:bodyPr/>
        <a:lstStyle/>
        <a:p>
          <a:r>
            <a:rPr lang="en-US" sz="1800" dirty="0" smtClean="0"/>
            <a:t>Major Barriers</a:t>
          </a:r>
          <a:endParaRPr lang="en-US" sz="1800" dirty="0"/>
        </a:p>
      </dgm:t>
    </dgm:pt>
    <dgm:pt modelId="{A2A51E93-533B-744A-A7A7-342C17A9594B}" type="parTrans" cxnId="{42B07144-1B15-8B48-9E8B-4CCD33B88087}">
      <dgm:prSet/>
      <dgm:spPr/>
      <dgm:t>
        <a:bodyPr/>
        <a:lstStyle/>
        <a:p>
          <a:endParaRPr lang="en-US" sz="1200"/>
        </a:p>
      </dgm:t>
    </dgm:pt>
    <dgm:pt modelId="{D8953752-87ED-F34B-8A17-97509AFC6844}" type="sibTrans" cxnId="{42B07144-1B15-8B48-9E8B-4CCD33B88087}">
      <dgm:prSet/>
      <dgm:spPr/>
      <dgm:t>
        <a:bodyPr/>
        <a:lstStyle/>
        <a:p>
          <a:endParaRPr lang="en-US" sz="1200"/>
        </a:p>
      </dgm:t>
    </dgm:pt>
    <dgm:pt modelId="{DA0E64FB-8749-744E-904B-2D1D25C47B79}">
      <dgm:prSet phldrT="[Text]" custT="1"/>
      <dgm:spPr/>
      <dgm:t>
        <a:bodyPr/>
        <a:lstStyle/>
        <a:p>
          <a:r>
            <a:rPr lang="en-US" sz="1100" dirty="0" smtClean="0"/>
            <a:t>Culture</a:t>
          </a:r>
          <a:endParaRPr lang="en-US" sz="1100" dirty="0"/>
        </a:p>
      </dgm:t>
    </dgm:pt>
    <dgm:pt modelId="{48D655B1-9CB8-D648-962B-BB803E73F057}" type="parTrans" cxnId="{9C0AB7A8-BCA4-254B-A4B0-E7BB3FAB4111}">
      <dgm:prSet/>
      <dgm:spPr/>
      <dgm:t>
        <a:bodyPr/>
        <a:lstStyle/>
        <a:p>
          <a:endParaRPr lang="en-US" sz="1200"/>
        </a:p>
      </dgm:t>
    </dgm:pt>
    <dgm:pt modelId="{F83A021B-64B8-F54F-9123-762C294A3A85}" type="sibTrans" cxnId="{9C0AB7A8-BCA4-254B-A4B0-E7BB3FAB4111}">
      <dgm:prSet/>
      <dgm:spPr/>
      <dgm:t>
        <a:bodyPr/>
        <a:lstStyle/>
        <a:p>
          <a:endParaRPr lang="en-US" sz="1200"/>
        </a:p>
      </dgm:t>
    </dgm:pt>
    <dgm:pt modelId="{E3C4D47C-38EC-E44D-9BA2-15D0584E258E}">
      <dgm:prSet phldrT="[Text]" custT="1"/>
      <dgm:spPr/>
      <dgm:t>
        <a:bodyPr/>
        <a:lstStyle/>
        <a:p>
          <a:r>
            <a:rPr lang="en-US" sz="1100" dirty="0" smtClean="0"/>
            <a:t>Software skillsets</a:t>
          </a:r>
          <a:endParaRPr lang="en-US" sz="1100" dirty="0"/>
        </a:p>
      </dgm:t>
    </dgm:pt>
    <dgm:pt modelId="{71E84CF3-2D5E-4C40-9FDC-A39245D32999}" type="parTrans" cxnId="{B0299900-4F0D-9843-815F-E031E0C70743}">
      <dgm:prSet/>
      <dgm:spPr/>
      <dgm:t>
        <a:bodyPr/>
        <a:lstStyle/>
        <a:p>
          <a:endParaRPr lang="en-US" sz="1200"/>
        </a:p>
      </dgm:t>
    </dgm:pt>
    <dgm:pt modelId="{CC5BDB02-A263-0442-BD68-38BBF36F52A4}" type="sibTrans" cxnId="{B0299900-4F0D-9843-815F-E031E0C70743}">
      <dgm:prSet/>
      <dgm:spPr/>
      <dgm:t>
        <a:bodyPr/>
        <a:lstStyle/>
        <a:p>
          <a:endParaRPr lang="en-US" sz="1200"/>
        </a:p>
      </dgm:t>
    </dgm:pt>
    <dgm:pt modelId="{70D126AE-8837-F94B-8A80-4AB75A088E93}">
      <dgm:prSet phldrT="[Text]" custT="1"/>
      <dgm:spPr>
        <a:solidFill>
          <a:schemeClr val="accent1">
            <a:lumMod val="20000"/>
            <a:lumOff val="80000"/>
            <a:alpha val="90000"/>
          </a:schemeClr>
        </a:solidFill>
      </dgm:spPr>
      <dgm:t>
        <a:bodyPr/>
        <a:lstStyle/>
        <a:p>
          <a:r>
            <a:rPr lang="en-US" sz="1100" dirty="0" smtClean="0"/>
            <a:t>Governance/ownership unclear</a:t>
          </a:r>
          <a:endParaRPr lang="en-US" sz="1100" dirty="0"/>
        </a:p>
      </dgm:t>
    </dgm:pt>
    <dgm:pt modelId="{DC420F01-F1BD-514D-A1C1-659D72DC3A30}" type="parTrans" cxnId="{2D45F810-200E-3E48-9BF4-2265159370C8}">
      <dgm:prSet/>
      <dgm:spPr/>
      <dgm:t>
        <a:bodyPr/>
        <a:lstStyle/>
        <a:p>
          <a:endParaRPr lang="en-US" sz="1200"/>
        </a:p>
      </dgm:t>
    </dgm:pt>
    <dgm:pt modelId="{C853193F-4BC7-6147-A15F-4EF7BAB39CB8}" type="sibTrans" cxnId="{2D45F810-200E-3E48-9BF4-2265159370C8}">
      <dgm:prSet/>
      <dgm:spPr/>
      <dgm:t>
        <a:bodyPr/>
        <a:lstStyle/>
        <a:p>
          <a:endParaRPr lang="en-US" sz="1200"/>
        </a:p>
      </dgm:t>
    </dgm:pt>
    <dgm:pt modelId="{856AF05E-3B89-C945-BC99-DE9420404DF3}">
      <dgm:prSet phldrT="[Text]" custT="1"/>
      <dgm:spPr>
        <a:solidFill>
          <a:schemeClr val="accent5"/>
        </a:solidFill>
      </dgm:spPr>
      <dgm:t>
        <a:bodyPr/>
        <a:lstStyle/>
        <a:p>
          <a:r>
            <a:rPr lang="en-US" sz="1600" dirty="0" smtClean="0"/>
            <a:t>Establishing Three Pathways</a:t>
          </a:r>
          <a:endParaRPr lang="en-US" sz="1600" dirty="0"/>
        </a:p>
      </dgm:t>
    </dgm:pt>
    <dgm:pt modelId="{CA95EBA0-4C15-2047-9BBD-F841E26021DC}" type="parTrans" cxnId="{9C5D6CC2-94D2-754D-90DA-C94665F059FE}">
      <dgm:prSet/>
      <dgm:spPr/>
      <dgm:t>
        <a:bodyPr/>
        <a:lstStyle/>
        <a:p>
          <a:endParaRPr lang="en-US"/>
        </a:p>
      </dgm:t>
    </dgm:pt>
    <dgm:pt modelId="{F7BBE8B3-4F46-5F4F-BBE2-3A9B96AFE2A0}" type="sibTrans" cxnId="{9C5D6CC2-94D2-754D-90DA-C94665F059FE}">
      <dgm:prSet/>
      <dgm:spPr/>
      <dgm:t>
        <a:bodyPr/>
        <a:lstStyle/>
        <a:p>
          <a:endParaRPr lang="en-US"/>
        </a:p>
      </dgm:t>
    </dgm:pt>
    <dgm:pt modelId="{3C207FED-5A3C-9049-A07B-EF05C129A344}">
      <dgm:prSet phldrT="[Text]" custT="1"/>
      <dgm:spPr/>
      <dgm:t>
        <a:bodyPr/>
        <a:lstStyle/>
        <a:p>
          <a:r>
            <a:rPr lang="en-US" sz="1100" dirty="0" smtClean="0"/>
            <a:t>Business case </a:t>
          </a:r>
          <a:endParaRPr lang="en-US" sz="1100" dirty="0"/>
        </a:p>
      </dgm:t>
    </dgm:pt>
    <dgm:pt modelId="{97A4F5C7-4F79-4F40-B23F-2642BE823F44}" type="parTrans" cxnId="{FA25342C-EEDB-6A46-88C3-99529DAFEA52}">
      <dgm:prSet/>
      <dgm:spPr/>
      <dgm:t>
        <a:bodyPr/>
        <a:lstStyle/>
        <a:p>
          <a:endParaRPr lang="en-US"/>
        </a:p>
      </dgm:t>
    </dgm:pt>
    <dgm:pt modelId="{49E0C6B7-5F64-4D40-A044-AFCB3B79DEED}" type="sibTrans" cxnId="{FA25342C-EEDB-6A46-88C3-99529DAFEA52}">
      <dgm:prSet/>
      <dgm:spPr/>
      <dgm:t>
        <a:bodyPr/>
        <a:lstStyle/>
        <a:p>
          <a:endParaRPr lang="en-US"/>
        </a:p>
      </dgm:t>
    </dgm:pt>
    <dgm:pt modelId="{BC8EA1D7-5FA8-7A48-8849-908BCF184763}">
      <dgm:prSet phldrT="[Text]" custT="1"/>
      <dgm:spPr>
        <a:solidFill>
          <a:schemeClr val="accent5">
            <a:lumMod val="40000"/>
            <a:lumOff val="60000"/>
            <a:alpha val="90000"/>
          </a:schemeClr>
        </a:solidFill>
      </dgm:spPr>
      <dgm:t>
        <a:bodyPr/>
        <a:lstStyle/>
        <a:p>
          <a:r>
            <a:rPr lang="en-US" sz="1100" dirty="0" smtClean="0"/>
            <a:t>Technology Evolution</a:t>
          </a:r>
          <a:endParaRPr lang="en-US" sz="1100" dirty="0"/>
        </a:p>
      </dgm:t>
    </dgm:pt>
    <dgm:pt modelId="{55D00D49-2841-4B4D-8C49-9DB20129109C}" type="parTrans" cxnId="{DD33C6A7-CE81-3E44-965D-0E808D8D67D3}">
      <dgm:prSet/>
      <dgm:spPr/>
      <dgm:t>
        <a:bodyPr/>
        <a:lstStyle/>
        <a:p>
          <a:endParaRPr lang="en-US"/>
        </a:p>
      </dgm:t>
    </dgm:pt>
    <dgm:pt modelId="{BDAAEF6C-EBC6-984F-BDEA-86CBA0EA3DAC}" type="sibTrans" cxnId="{DD33C6A7-CE81-3E44-965D-0E808D8D67D3}">
      <dgm:prSet/>
      <dgm:spPr/>
      <dgm:t>
        <a:bodyPr/>
        <a:lstStyle/>
        <a:p>
          <a:endParaRPr lang="en-US"/>
        </a:p>
      </dgm:t>
    </dgm:pt>
    <dgm:pt modelId="{EDE18E64-EAD6-5949-B215-47ED4B69B2EC}">
      <dgm:prSet phldrT="[Text]" custT="1"/>
      <dgm:spPr>
        <a:solidFill>
          <a:schemeClr val="accent5">
            <a:lumMod val="40000"/>
            <a:lumOff val="60000"/>
            <a:alpha val="90000"/>
          </a:schemeClr>
        </a:solidFill>
      </dgm:spPr>
      <dgm:t>
        <a:bodyPr/>
        <a:lstStyle/>
        <a:p>
          <a:r>
            <a:rPr lang="en-US" sz="1100" dirty="0" smtClean="0"/>
            <a:t>Organizational Evolution</a:t>
          </a:r>
          <a:endParaRPr lang="en-US" sz="1100" dirty="0"/>
        </a:p>
      </dgm:t>
    </dgm:pt>
    <dgm:pt modelId="{8B61E6B7-C157-9145-852A-90F2DDCBEE02}" type="parTrans" cxnId="{DC45747C-29A0-174B-B2E5-A655C6C3C12D}">
      <dgm:prSet/>
      <dgm:spPr/>
      <dgm:t>
        <a:bodyPr/>
        <a:lstStyle/>
        <a:p>
          <a:endParaRPr lang="en-US"/>
        </a:p>
      </dgm:t>
    </dgm:pt>
    <dgm:pt modelId="{FF20DF41-36C1-7C42-A58B-38796C65CD3A}" type="sibTrans" cxnId="{DC45747C-29A0-174B-B2E5-A655C6C3C12D}">
      <dgm:prSet/>
      <dgm:spPr/>
      <dgm:t>
        <a:bodyPr/>
        <a:lstStyle/>
        <a:p>
          <a:endParaRPr lang="en-US"/>
        </a:p>
      </dgm:t>
    </dgm:pt>
    <dgm:pt modelId="{2347ACBC-2140-184A-8D62-80A96C13E565}">
      <dgm:prSet phldrT="[Text]" custT="1"/>
      <dgm:spPr>
        <a:solidFill>
          <a:schemeClr val="accent5">
            <a:lumMod val="40000"/>
            <a:lumOff val="60000"/>
            <a:alpha val="90000"/>
          </a:schemeClr>
        </a:solidFill>
      </dgm:spPr>
      <dgm:t>
        <a:bodyPr/>
        <a:lstStyle/>
        <a:p>
          <a:r>
            <a:rPr lang="en-US" sz="1100" dirty="0" smtClean="0"/>
            <a:t>Service Evolution</a:t>
          </a:r>
          <a:endParaRPr lang="en-US" sz="1100" dirty="0"/>
        </a:p>
      </dgm:t>
    </dgm:pt>
    <dgm:pt modelId="{349288D5-A4CF-6D40-9A01-0B1EAF560EA3}" type="parTrans" cxnId="{3DA4DFF2-B19A-DF4B-A8DC-D890D92B4116}">
      <dgm:prSet/>
      <dgm:spPr/>
      <dgm:t>
        <a:bodyPr/>
        <a:lstStyle/>
        <a:p>
          <a:endParaRPr lang="en-US"/>
        </a:p>
      </dgm:t>
    </dgm:pt>
    <dgm:pt modelId="{E10465D3-F8EA-D142-A87E-B21863DF5E11}" type="sibTrans" cxnId="{3DA4DFF2-B19A-DF4B-A8DC-D890D92B4116}">
      <dgm:prSet/>
      <dgm:spPr/>
      <dgm:t>
        <a:bodyPr/>
        <a:lstStyle/>
        <a:p>
          <a:endParaRPr lang="en-US"/>
        </a:p>
      </dgm:t>
    </dgm:pt>
    <dgm:pt modelId="{CE928EBE-EEF6-43F3-8A66-63306F0B9BF4}">
      <dgm:prSet phldrT="[Text]" custT="1"/>
      <dgm:spPr/>
      <dgm:t>
        <a:bodyPr/>
        <a:lstStyle/>
        <a:p>
          <a:r>
            <a:rPr lang="en-US" sz="1100" dirty="0" smtClean="0"/>
            <a:t>Cost savings</a:t>
          </a:r>
          <a:endParaRPr lang="en-US" sz="1100" dirty="0"/>
        </a:p>
      </dgm:t>
    </dgm:pt>
    <dgm:pt modelId="{D7E94BDA-B9E2-4BF8-8426-41F8F674600B}" type="parTrans" cxnId="{ED6A2A78-DD7D-474A-8BFC-40245A95336D}">
      <dgm:prSet/>
      <dgm:spPr/>
      <dgm:t>
        <a:bodyPr/>
        <a:lstStyle/>
        <a:p>
          <a:endParaRPr lang="en-US"/>
        </a:p>
      </dgm:t>
    </dgm:pt>
    <dgm:pt modelId="{424B3E27-F5E6-4D05-B33B-2D8B12626C68}" type="sibTrans" cxnId="{ED6A2A78-DD7D-474A-8BFC-40245A95336D}">
      <dgm:prSet/>
      <dgm:spPr/>
      <dgm:t>
        <a:bodyPr/>
        <a:lstStyle/>
        <a:p>
          <a:endParaRPr lang="en-US"/>
        </a:p>
      </dgm:t>
    </dgm:pt>
    <dgm:pt modelId="{297E866F-56F3-1047-BA9F-843F7526D2D6}" type="pres">
      <dgm:prSet presAssocID="{C7554ADC-91A9-D44B-9EE4-4A4ACDE33777}" presName="Name0" presStyleCnt="0">
        <dgm:presLayoutVars>
          <dgm:dir/>
          <dgm:animLvl val="lvl"/>
          <dgm:resizeHandles val="exact"/>
        </dgm:presLayoutVars>
      </dgm:prSet>
      <dgm:spPr/>
      <dgm:t>
        <a:bodyPr/>
        <a:lstStyle/>
        <a:p>
          <a:endParaRPr lang="en-US"/>
        </a:p>
      </dgm:t>
    </dgm:pt>
    <dgm:pt modelId="{7A64D0E3-25B2-5A45-84A2-FEAC2A406DE4}" type="pres">
      <dgm:prSet presAssocID="{7FFAF626-A0BC-774B-86CC-B28A336244D8}" presName="linNode" presStyleCnt="0"/>
      <dgm:spPr/>
    </dgm:pt>
    <dgm:pt modelId="{886DC0CA-29D2-D444-83CF-CD25EE43090A}" type="pres">
      <dgm:prSet presAssocID="{7FFAF626-A0BC-774B-86CC-B28A336244D8}" presName="parentText" presStyleLbl="node1" presStyleIdx="0" presStyleCnt="4">
        <dgm:presLayoutVars>
          <dgm:chMax val="1"/>
          <dgm:bulletEnabled val="1"/>
        </dgm:presLayoutVars>
      </dgm:prSet>
      <dgm:spPr/>
      <dgm:t>
        <a:bodyPr/>
        <a:lstStyle/>
        <a:p>
          <a:endParaRPr lang="en-US"/>
        </a:p>
      </dgm:t>
    </dgm:pt>
    <dgm:pt modelId="{006E8ED4-4B2D-4948-A69A-151B7235A4F7}" type="pres">
      <dgm:prSet presAssocID="{7FFAF626-A0BC-774B-86CC-B28A336244D8}" presName="descendantText" presStyleLbl="alignAccFollowNode1" presStyleIdx="0" presStyleCnt="4">
        <dgm:presLayoutVars>
          <dgm:bulletEnabled val="1"/>
        </dgm:presLayoutVars>
      </dgm:prSet>
      <dgm:spPr/>
      <dgm:t>
        <a:bodyPr/>
        <a:lstStyle/>
        <a:p>
          <a:endParaRPr lang="en-US"/>
        </a:p>
      </dgm:t>
    </dgm:pt>
    <dgm:pt modelId="{7D9BD53A-619A-D94E-B135-65719FD40EE4}" type="pres">
      <dgm:prSet presAssocID="{0AD70687-E94D-DF48-8548-A779E2F56CCA}" presName="sp" presStyleCnt="0"/>
      <dgm:spPr/>
    </dgm:pt>
    <dgm:pt modelId="{0C3E4B36-D1EE-B14F-A6A5-8AE02F3EF89E}" type="pres">
      <dgm:prSet presAssocID="{CE157738-BDE2-0F47-B0C6-6C788FA51F9C}" presName="linNode" presStyleCnt="0"/>
      <dgm:spPr/>
    </dgm:pt>
    <dgm:pt modelId="{86BD19B3-E70F-0E47-8879-D2EDFFEE4BBA}" type="pres">
      <dgm:prSet presAssocID="{CE157738-BDE2-0F47-B0C6-6C788FA51F9C}" presName="parentText" presStyleLbl="node1" presStyleIdx="1" presStyleCnt="4">
        <dgm:presLayoutVars>
          <dgm:chMax val="1"/>
          <dgm:bulletEnabled val="1"/>
        </dgm:presLayoutVars>
      </dgm:prSet>
      <dgm:spPr/>
      <dgm:t>
        <a:bodyPr/>
        <a:lstStyle/>
        <a:p>
          <a:endParaRPr lang="en-US"/>
        </a:p>
      </dgm:t>
    </dgm:pt>
    <dgm:pt modelId="{022194D0-445A-1048-A19B-E953574744E4}" type="pres">
      <dgm:prSet presAssocID="{CE157738-BDE2-0F47-B0C6-6C788FA51F9C}" presName="descendantText" presStyleLbl="alignAccFollowNode1" presStyleIdx="1" presStyleCnt="4">
        <dgm:presLayoutVars>
          <dgm:bulletEnabled val="1"/>
        </dgm:presLayoutVars>
      </dgm:prSet>
      <dgm:spPr/>
      <dgm:t>
        <a:bodyPr/>
        <a:lstStyle/>
        <a:p>
          <a:endParaRPr lang="en-US"/>
        </a:p>
      </dgm:t>
    </dgm:pt>
    <dgm:pt modelId="{AC52FE7B-9143-C24C-B5DA-62FA73DD1BD6}" type="pres">
      <dgm:prSet presAssocID="{2A705E24-7C92-5F41-9DA7-3DCCFB7784C9}" presName="sp" presStyleCnt="0"/>
      <dgm:spPr/>
    </dgm:pt>
    <dgm:pt modelId="{C77FD61F-136B-504D-AF33-0CAAC6AF25AD}" type="pres">
      <dgm:prSet presAssocID="{978ECF0E-E311-C345-81E9-F433169ED074}" presName="linNode" presStyleCnt="0"/>
      <dgm:spPr/>
    </dgm:pt>
    <dgm:pt modelId="{D5437D5D-85D0-AA4B-A67B-770C29AFAE56}" type="pres">
      <dgm:prSet presAssocID="{978ECF0E-E311-C345-81E9-F433169ED074}" presName="parentText" presStyleLbl="node1" presStyleIdx="2" presStyleCnt="4">
        <dgm:presLayoutVars>
          <dgm:chMax val="1"/>
          <dgm:bulletEnabled val="1"/>
        </dgm:presLayoutVars>
      </dgm:prSet>
      <dgm:spPr/>
      <dgm:t>
        <a:bodyPr/>
        <a:lstStyle/>
        <a:p>
          <a:endParaRPr lang="en-US"/>
        </a:p>
      </dgm:t>
    </dgm:pt>
    <dgm:pt modelId="{BA40E5AC-F494-F248-B3A2-C879BFB300D7}" type="pres">
      <dgm:prSet presAssocID="{978ECF0E-E311-C345-81E9-F433169ED074}" presName="descendantText" presStyleLbl="alignAccFollowNode1" presStyleIdx="2" presStyleCnt="4">
        <dgm:presLayoutVars>
          <dgm:bulletEnabled val="1"/>
        </dgm:presLayoutVars>
      </dgm:prSet>
      <dgm:spPr/>
      <dgm:t>
        <a:bodyPr/>
        <a:lstStyle/>
        <a:p>
          <a:endParaRPr lang="en-US"/>
        </a:p>
      </dgm:t>
    </dgm:pt>
    <dgm:pt modelId="{D1A900D0-BDD6-9F4D-85C5-0CED2773B451}" type="pres">
      <dgm:prSet presAssocID="{D8953752-87ED-F34B-8A17-97509AFC6844}" presName="sp" presStyleCnt="0"/>
      <dgm:spPr/>
    </dgm:pt>
    <dgm:pt modelId="{D13AE5E8-BBB7-794B-B180-88F10230A8D6}" type="pres">
      <dgm:prSet presAssocID="{856AF05E-3B89-C945-BC99-DE9420404DF3}" presName="linNode" presStyleCnt="0"/>
      <dgm:spPr/>
    </dgm:pt>
    <dgm:pt modelId="{647B578B-AB6F-A843-A399-D8796B4F07EB}" type="pres">
      <dgm:prSet presAssocID="{856AF05E-3B89-C945-BC99-DE9420404DF3}" presName="parentText" presStyleLbl="node1" presStyleIdx="3" presStyleCnt="4">
        <dgm:presLayoutVars>
          <dgm:chMax val="1"/>
          <dgm:bulletEnabled val="1"/>
        </dgm:presLayoutVars>
      </dgm:prSet>
      <dgm:spPr/>
      <dgm:t>
        <a:bodyPr/>
        <a:lstStyle/>
        <a:p>
          <a:endParaRPr lang="en-US"/>
        </a:p>
      </dgm:t>
    </dgm:pt>
    <dgm:pt modelId="{8E3BD15D-C8D3-A34E-A1AF-FAF8E9BE4E4D}" type="pres">
      <dgm:prSet presAssocID="{856AF05E-3B89-C945-BC99-DE9420404DF3}" presName="descendantText" presStyleLbl="alignAccFollowNode1" presStyleIdx="3" presStyleCnt="4">
        <dgm:presLayoutVars>
          <dgm:bulletEnabled val="1"/>
        </dgm:presLayoutVars>
      </dgm:prSet>
      <dgm:spPr/>
      <dgm:t>
        <a:bodyPr/>
        <a:lstStyle/>
        <a:p>
          <a:endParaRPr lang="en-US"/>
        </a:p>
      </dgm:t>
    </dgm:pt>
  </dgm:ptLst>
  <dgm:cxnLst>
    <dgm:cxn modelId="{9C0AB7A8-BCA4-254B-A4B0-E7BB3FAB4111}" srcId="{978ECF0E-E311-C345-81E9-F433169ED074}" destId="{DA0E64FB-8749-744E-904B-2D1D25C47B79}" srcOrd="0" destOrd="0" parTransId="{48D655B1-9CB8-D648-962B-BB803E73F057}" sibTransId="{F83A021B-64B8-F54F-9123-762C294A3A85}"/>
    <dgm:cxn modelId="{2D45F810-200E-3E48-9BF4-2265159370C8}" srcId="{CE157738-BDE2-0F47-B0C6-6C788FA51F9C}" destId="{70D126AE-8837-F94B-8A80-4AB75A088E93}" srcOrd="1" destOrd="0" parTransId="{DC420F01-F1BD-514D-A1C1-659D72DC3A30}" sibTransId="{C853193F-4BC7-6147-A15F-4EF7BAB39CB8}"/>
    <dgm:cxn modelId="{7B3AA4CC-37F0-4E08-9E0E-74EE56BF41A2}" type="presOf" srcId="{CE928EBE-EEF6-43F3-8A66-63306F0B9BF4}" destId="{006E8ED4-4B2D-4948-A69A-151B7235A4F7}" srcOrd="0" destOrd="1" presId="urn:microsoft.com/office/officeart/2005/8/layout/vList5"/>
    <dgm:cxn modelId="{8049B968-EF39-42A6-AF67-4BA3CA6ADC9E}" type="presOf" srcId="{856AF05E-3B89-C945-BC99-DE9420404DF3}" destId="{647B578B-AB6F-A843-A399-D8796B4F07EB}" srcOrd="0" destOrd="0" presId="urn:microsoft.com/office/officeart/2005/8/layout/vList5"/>
    <dgm:cxn modelId="{B0299900-4F0D-9843-815F-E031E0C70743}" srcId="{978ECF0E-E311-C345-81E9-F433169ED074}" destId="{E3C4D47C-38EC-E44D-9BA2-15D0584E258E}" srcOrd="1" destOrd="0" parTransId="{71E84CF3-2D5E-4C40-9FDC-A39245D32999}" sibTransId="{CC5BDB02-A263-0442-BD68-38BBF36F52A4}"/>
    <dgm:cxn modelId="{ED6A2A78-DD7D-474A-8BFC-40245A95336D}" srcId="{7FFAF626-A0BC-774B-86CC-B28A336244D8}" destId="{CE928EBE-EEF6-43F3-8A66-63306F0B9BF4}" srcOrd="1" destOrd="0" parTransId="{D7E94BDA-B9E2-4BF8-8426-41F8F674600B}" sibTransId="{424B3E27-F5E6-4D05-B33B-2D8B12626C68}"/>
    <dgm:cxn modelId="{3DA4DFF2-B19A-DF4B-A8DC-D890D92B4116}" srcId="{856AF05E-3B89-C945-BC99-DE9420404DF3}" destId="{2347ACBC-2140-184A-8D62-80A96C13E565}" srcOrd="2" destOrd="0" parTransId="{349288D5-A4CF-6D40-9A01-0B1EAF560EA3}" sibTransId="{E10465D3-F8EA-D142-A87E-B21863DF5E11}"/>
    <dgm:cxn modelId="{B8F0E35C-AA84-4232-BEBB-49F04F18AF52}" type="presOf" srcId="{CE157738-BDE2-0F47-B0C6-6C788FA51F9C}" destId="{86BD19B3-E70F-0E47-8879-D2EDFFEE4BBA}" srcOrd="0" destOrd="0" presId="urn:microsoft.com/office/officeart/2005/8/layout/vList5"/>
    <dgm:cxn modelId="{771677DC-5F6D-4BF2-AE90-AACB2F8E55FC}" type="presOf" srcId="{C58A00A1-D126-C542-8C3D-26D6B8A0C7B4}" destId="{006E8ED4-4B2D-4948-A69A-151B7235A4F7}" srcOrd="0" destOrd="0" presId="urn:microsoft.com/office/officeart/2005/8/layout/vList5"/>
    <dgm:cxn modelId="{DE648DF0-FD37-DC43-89D7-29495916048E}" srcId="{7FFAF626-A0BC-774B-86CC-B28A336244D8}" destId="{C58A00A1-D126-C542-8C3D-26D6B8A0C7B4}" srcOrd="0" destOrd="0" parTransId="{60797C89-E824-4F40-843B-DC81D084113A}" sibTransId="{B7E007A7-E0C3-3546-98D5-F3707353F1B7}"/>
    <dgm:cxn modelId="{E23B6812-52DB-4668-8BC3-47B838B01E82}" type="presOf" srcId="{2347ACBC-2140-184A-8D62-80A96C13E565}" destId="{8E3BD15D-C8D3-A34E-A1AF-FAF8E9BE4E4D}" srcOrd="0" destOrd="2" presId="urn:microsoft.com/office/officeart/2005/8/layout/vList5"/>
    <dgm:cxn modelId="{4B6FEE5A-17A4-4509-8EA4-D9FCEC1A7803}" type="presOf" srcId="{BC8EA1D7-5FA8-7A48-8849-908BCF184763}" destId="{8E3BD15D-C8D3-A34E-A1AF-FAF8E9BE4E4D}" srcOrd="0" destOrd="0" presId="urn:microsoft.com/office/officeart/2005/8/layout/vList5"/>
    <dgm:cxn modelId="{11C5D78C-EA15-4B06-A5EB-1684F6A445E1}" type="presOf" srcId="{E322B50B-4863-9143-A988-A9D0F4783FA8}" destId="{022194D0-445A-1048-A19B-E953574744E4}" srcOrd="0" destOrd="2" presId="urn:microsoft.com/office/officeart/2005/8/layout/vList5"/>
    <dgm:cxn modelId="{4F66472D-C5CB-4D52-AB59-4432C9895E0D}" type="presOf" srcId="{E3C4D47C-38EC-E44D-9BA2-15D0584E258E}" destId="{BA40E5AC-F494-F248-B3A2-C879BFB300D7}" srcOrd="0" destOrd="1" presId="urn:microsoft.com/office/officeart/2005/8/layout/vList5"/>
    <dgm:cxn modelId="{9C5D6CC2-94D2-754D-90DA-C94665F059FE}" srcId="{C7554ADC-91A9-D44B-9EE4-4A4ACDE33777}" destId="{856AF05E-3B89-C945-BC99-DE9420404DF3}" srcOrd="3" destOrd="0" parTransId="{CA95EBA0-4C15-2047-9BBD-F841E26021DC}" sibTransId="{F7BBE8B3-4F46-5F4F-BBE2-3A9B96AFE2A0}"/>
    <dgm:cxn modelId="{4446C695-DE98-994D-8B12-C4D22F78E2BB}" srcId="{C7554ADC-91A9-D44B-9EE4-4A4ACDE33777}" destId="{CE157738-BDE2-0F47-B0C6-6C788FA51F9C}" srcOrd="1" destOrd="0" parTransId="{47815233-9E59-0F4C-B7D6-6C45B97BC33F}" sibTransId="{2A705E24-7C92-5F41-9DA7-3DCCFB7784C9}"/>
    <dgm:cxn modelId="{A0F7B9A9-23D3-4D83-B8E9-34ADAD260FBE}" type="presOf" srcId="{DA0E64FB-8749-744E-904B-2D1D25C47B79}" destId="{BA40E5AC-F494-F248-B3A2-C879BFB300D7}" srcOrd="0" destOrd="0" presId="urn:microsoft.com/office/officeart/2005/8/layout/vList5"/>
    <dgm:cxn modelId="{DC45747C-29A0-174B-B2E5-A655C6C3C12D}" srcId="{856AF05E-3B89-C945-BC99-DE9420404DF3}" destId="{EDE18E64-EAD6-5949-B215-47ED4B69B2EC}" srcOrd="1" destOrd="0" parTransId="{8B61E6B7-C157-9145-852A-90F2DDCBEE02}" sibTransId="{FF20DF41-36C1-7C42-A58B-38796C65CD3A}"/>
    <dgm:cxn modelId="{6908457C-E697-4A86-A267-426E46DEFA1D}" type="presOf" srcId="{3C207FED-5A3C-9049-A07B-EF05C129A344}" destId="{BA40E5AC-F494-F248-B3A2-C879BFB300D7}" srcOrd="0" destOrd="2" presId="urn:microsoft.com/office/officeart/2005/8/layout/vList5"/>
    <dgm:cxn modelId="{163D5910-70A8-45E4-BAEE-4E2097894E3A}" type="presOf" srcId="{E8EFDCBF-94AE-074A-A103-CA3028A71283}" destId="{022194D0-445A-1048-A19B-E953574744E4}" srcOrd="0" destOrd="0" presId="urn:microsoft.com/office/officeart/2005/8/layout/vList5"/>
    <dgm:cxn modelId="{42B07144-1B15-8B48-9E8B-4CCD33B88087}" srcId="{C7554ADC-91A9-D44B-9EE4-4A4ACDE33777}" destId="{978ECF0E-E311-C345-81E9-F433169ED074}" srcOrd="2" destOrd="0" parTransId="{A2A51E93-533B-744A-A7A7-342C17A9594B}" sibTransId="{D8953752-87ED-F34B-8A17-97509AFC6844}"/>
    <dgm:cxn modelId="{4A6D9FF4-3A10-4681-8509-E71A39F1BCC0}" type="presOf" srcId="{70D126AE-8837-F94B-8A80-4AB75A088E93}" destId="{022194D0-445A-1048-A19B-E953574744E4}" srcOrd="0" destOrd="1" presId="urn:microsoft.com/office/officeart/2005/8/layout/vList5"/>
    <dgm:cxn modelId="{C7C1F536-48D0-4CAB-8152-9C33FEA6B0DB}" type="presOf" srcId="{EDE18E64-EAD6-5949-B215-47ED4B69B2EC}" destId="{8E3BD15D-C8D3-A34E-A1AF-FAF8E9BE4E4D}" srcOrd="0" destOrd="1" presId="urn:microsoft.com/office/officeart/2005/8/layout/vList5"/>
    <dgm:cxn modelId="{67EA73E4-612F-4199-B0B5-A9D67E2A82DF}" type="presOf" srcId="{C7554ADC-91A9-D44B-9EE4-4A4ACDE33777}" destId="{297E866F-56F3-1047-BA9F-843F7526D2D6}" srcOrd="0" destOrd="0" presId="urn:microsoft.com/office/officeart/2005/8/layout/vList5"/>
    <dgm:cxn modelId="{FA25342C-EEDB-6A46-88C3-99529DAFEA52}" srcId="{978ECF0E-E311-C345-81E9-F433169ED074}" destId="{3C207FED-5A3C-9049-A07B-EF05C129A344}" srcOrd="2" destOrd="0" parTransId="{97A4F5C7-4F79-4F40-B23F-2642BE823F44}" sibTransId="{49E0C6B7-5F64-4D40-A044-AFCB3B79DEED}"/>
    <dgm:cxn modelId="{5DF1614A-814E-42EB-8A67-930E491C645A}" type="presOf" srcId="{978ECF0E-E311-C345-81E9-F433169ED074}" destId="{D5437D5D-85D0-AA4B-A67B-770C29AFAE56}" srcOrd="0" destOrd="0" presId="urn:microsoft.com/office/officeart/2005/8/layout/vList5"/>
    <dgm:cxn modelId="{74BD163E-1123-654A-ACC9-9EDE3F6D98E5}" srcId="{C7554ADC-91A9-D44B-9EE4-4A4ACDE33777}" destId="{7FFAF626-A0BC-774B-86CC-B28A336244D8}" srcOrd="0" destOrd="0" parTransId="{CF5B89D2-B3D9-9546-B031-19C771604D30}" sibTransId="{0AD70687-E94D-DF48-8548-A779E2F56CCA}"/>
    <dgm:cxn modelId="{7DD10899-3FFC-4E16-8DE5-63026BF6824D}" type="presOf" srcId="{7FFAF626-A0BC-774B-86CC-B28A336244D8}" destId="{886DC0CA-29D2-D444-83CF-CD25EE43090A}" srcOrd="0" destOrd="0" presId="urn:microsoft.com/office/officeart/2005/8/layout/vList5"/>
    <dgm:cxn modelId="{DD33C6A7-CE81-3E44-965D-0E808D8D67D3}" srcId="{856AF05E-3B89-C945-BC99-DE9420404DF3}" destId="{BC8EA1D7-5FA8-7A48-8849-908BCF184763}" srcOrd="0" destOrd="0" parTransId="{55D00D49-2841-4B4D-8C49-9DB20129109C}" sibTransId="{BDAAEF6C-EBC6-984F-BDEA-86CBA0EA3DAC}"/>
    <dgm:cxn modelId="{70B5B43A-5F0A-8F48-90DF-E4361D7274E8}" srcId="{CE157738-BDE2-0F47-B0C6-6C788FA51F9C}" destId="{E8EFDCBF-94AE-074A-A103-CA3028A71283}" srcOrd="0" destOrd="0" parTransId="{076C1FE6-1D0A-C847-8E2B-4FD05D931A4C}" sibTransId="{4B3FAAC0-E38A-C646-8746-7D8E9C044DBD}"/>
    <dgm:cxn modelId="{BA08F824-7DE6-F048-8396-0B303B698899}" srcId="{CE157738-BDE2-0F47-B0C6-6C788FA51F9C}" destId="{E322B50B-4863-9143-A988-A9D0F4783FA8}" srcOrd="2" destOrd="0" parTransId="{9EDD38DD-5358-C24E-B04F-6110DD3ABF5E}" sibTransId="{25048302-B279-2D45-B41E-D942CA96E5DE}"/>
    <dgm:cxn modelId="{83A4D5A0-9168-4C3F-A4B8-68C7BE115C6D}" type="presParOf" srcId="{297E866F-56F3-1047-BA9F-843F7526D2D6}" destId="{7A64D0E3-25B2-5A45-84A2-FEAC2A406DE4}" srcOrd="0" destOrd="0" presId="urn:microsoft.com/office/officeart/2005/8/layout/vList5"/>
    <dgm:cxn modelId="{45E6BA53-CF61-403C-B1E5-79DA2AE2DCD5}" type="presParOf" srcId="{7A64D0E3-25B2-5A45-84A2-FEAC2A406DE4}" destId="{886DC0CA-29D2-D444-83CF-CD25EE43090A}" srcOrd="0" destOrd="0" presId="urn:microsoft.com/office/officeart/2005/8/layout/vList5"/>
    <dgm:cxn modelId="{6BF36E4C-3FFB-4F3F-A7F2-DC0471FC8361}" type="presParOf" srcId="{7A64D0E3-25B2-5A45-84A2-FEAC2A406DE4}" destId="{006E8ED4-4B2D-4948-A69A-151B7235A4F7}" srcOrd="1" destOrd="0" presId="urn:microsoft.com/office/officeart/2005/8/layout/vList5"/>
    <dgm:cxn modelId="{C49520BA-BFD5-41A1-BF2F-F3A0EA42729B}" type="presParOf" srcId="{297E866F-56F3-1047-BA9F-843F7526D2D6}" destId="{7D9BD53A-619A-D94E-B135-65719FD40EE4}" srcOrd="1" destOrd="0" presId="urn:microsoft.com/office/officeart/2005/8/layout/vList5"/>
    <dgm:cxn modelId="{306DBC09-0CD9-42C9-8D99-561A31659031}" type="presParOf" srcId="{297E866F-56F3-1047-BA9F-843F7526D2D6}" destId="{0C3E4B36-D1EE-B14F-A6A5-8AE02F3EF89E}" srcOrd="2" destOrd="0" presId="urn:microsoft.com/office/officeart/2005/8/layout/vList5"/>
    <dgm:cxn modelId="{2817ACD5-EB42-4393-ACDA-56E463F91761}" type="presParOf" srcId="{0C3E4B36-D1EE-B14F-A6A5-8AE02F3EF89E}" destId="{86BD19B3-E70F-0E47-8879-D2EDFFEE4BBA}" srcOrd="0" destOrd="0" presId="urn:microsoft.com/office/officeart/2005/8/layout/vList5"/>
    <dgm:cxn modelId="{D68CBD2E-8304-4423-B6C7-4341C4BCD45A}" type="presParOf" srcId="{0C3E4B36-D1EE-B14F-A6A5-8AE02F3EF89E}" destId="{022194D0-445A-1048-A19B-E953574744E4}" srcOrd="1" destOrd="0" presId="urn:microsoft.com/office/officeart/2005/8/layout/vList5"/>
    <dgm:cxn modelId="{AF2AC408-ACFF-4CC0-8C9A-1FBD110F27E1}" type="presParOf" srcId="{297E866F-56F3-1047-BA9F-843F7526D2D6}" destId="{AC52FE7B-9143-C24C-B5DA-62FA73DD1BD6}" srcOrd="3" destOrd="0" presId="urn:microsoft.com/office/officeart/2005/8/layout/vList5"/>
    <dgm:cxn modelId="{3D80CC70-732B-4001-9383-77072A0458F8}" type="presParOf" srcId="{297E866F-56F3-1047-BA9F-843F7526D2D6}" destId="{C77FD61F-136B-504D-AF33-0CAAC6AF25AD}" srcOrd="4" destOrd="0" presId="urn:microsoft.com/office/officeart/2005/8/layout/vList5"/>
    <dgm:cxn modelId="{6F205454-E682-40ED-8DF7-539AE0AEF458}" type="presParOf" srcId="{C77FD61F-136B-504D-AF33-0CAAC6AF25AD}" destId="{D5437D5D-85D0-AA4B-A67B-770C29AFAE56}" srcOrd="0" destOrd="0" presId="urn:microsoft.com/office/officeart/2005/8/layout/vList5"/>
    <dgm:cxn modelId="{9A8D44EA-3946-48F5-A8C8-0E51D937B84A}" type="presParOf" srcId="{C77FD61F-136B-504D-AF33-0CAAC6AF25AD}" destId="{BA40E5AC-F494-F248-B3A2-C879BFB300D7}" srcOrd="1" destOrd="0" presId="urn:microsoft.com/office/officeart/2005/8/layout/vList5"/>
    <dgm:cxn modelId="{0C7473B0-5C42-4F7A-AB52-C47A83516694}" type="presParOf" srcId="{297E866F-56F3-1047-BA9F-843F7526D2D6}" destId="{D1A900D0-BDD6-9F4D-85C5-0CED2773B451}" srcOrd="5" destOrd="0" presId="urn:microsoft.com/office/officeart/2005/8/layout/vList5"/>
    <dgm:cxn modelId="{AD41FD81-F7F9-4AA0-9E6E-FA8AF65DE9CD}" type="presParOf" srcId="{297E866F-56F3-1047-BA9F-843F7526D2D6}" destId="{D13AE5E8-BBB7-794B-B180-88F10230A8D6}" srcOrd="6" destOrd="0" presId="urn:microsoft.com/office/officeart/2005/8/layout/vList5"/>
    <dgm:cxn modelId="{9E1D4390-01C6-41E5-9756-398DAB82435A}" type="presParOf" srcId="{D13AE5E8-BBB7-794B-B180-88F10230A8D6}" destId="{647B578B-AB6F-A843-A399-D8796B4F07EB}" srcOrd="0" destOrd="0" presId="urn:microsoft.com/office/officeart/2005/8/layout/vList5"/>
    <dgm:cxn modelId="{89E71853-D59B-43AF-BABC-3FC9809422A1}" type="presParOf" srcId="{D13AE5E8-BBB7-794B-B180-88F10230A8D6}" destId="{8E3BD15D-C8D3-A34E-A1AF-FAF8E9BE4E4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1EC20-7D1C-9743-BAD6-5954EBF8D45D}"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81F849BB-D640-6A47-A42A-23604E6D71D3}">
      <dgm:prSet phldrT="[Text]" custT="1"/>
      <dgm:spPr/>
      <dgm:t>
        <a:bodyPr/>
        <a:lstStyle/>
        <a:p>
          <a:r>
            <a:rPr lang="en-US" sz="2000" dirty="0" err="1" smtClean="0"/>
            <a:t>OpEx</a:t>
          </a:r>
          <a:endParaRPr lang="en-US" sz="2000" dirty="0"/>
        </a:p>
      </dgm:t>
    </dgm:pt>
    <dgm:pt modelId="{1387968B-13EF-6640-AFAA-8E8556EA00CD}" type="parTrans" cxnId="{2333D836-D283-2C43-8E42-5CF9C17A42BF}">
      <dgm:prSet/>
      <dgm:spPr/>
      <dgm:t>
        <a:bodyPr/>
        <a:lstStyle/>
        <a:p>
          <a:endParaRPr lang="en-US" sz="1600"/>
        </a:p>
      </dgm:t>
    </dgm:pt>
    <dgm:pt modelId="{85A5B944-38A1-9A4B-8D15-16E6FF9F02D5}" type="sibTrans" cxnId="{2333D836-D283-2C43-8E42-5CF9C17A42BF}">
      <dgm:prSet/>
      <dgm:spPr/>
      <dgm:t>
        <a:bodyPr/>
        <a:lstStyle/>
        <a:p>
          <a:endParaRPr lang="en-US" sz="1600"/>
        </a:p>
      </dgm:t>
    </dgm:pt>
    <dgm:pt modelId="{A782522B-7F12-E246-B34E-CB729C0EDCC2}">
      <dgm:prSet phldrT="[Text]" custT="1"/>
      <dgm:spPr/>
      <dgm:t>
        <a:bodyPr/>
        <a:lstStyle/>
        <a:p>
          <a:r>
            <a:rPr lang="en-US" sz="2000" dirty="0" smtClean="0"/>
            <a:t>Time</a:t>
          </a:r>
          <a:r>
            <a:rPr lang="en-US" sz="2000" baseline="0" dirty="0" smtClean="0"/>
            <a:t> to delivery</a:t>
          </a:r>
          <a:endParaRPr lang="en-US" sz="2000" dirty="0"/>
        </a:p>
      </dgm:t>
    </dgm:pt>
    <dgm:pt modelId="{9567FC6C-2ED8-EA46-A73E-37F6ACC64F84}" type="parTrans" cxnId="{59A8B908-2E27-6249-AD6A-F9FCDBE0369B}">
      <dgm:prSet/>
      <dgm:spPr/>
      <dgm:t>
        <a:bodyPr/>
        <a:lstStyle/>
        <a:p>
          <a:endParaRPr lang="en-US" sz="1600"/>
        </a:p>
      </dgm:t>
    </dgm:pt>
    <dgm:pt modelId="{F539312C-ABC6-2946-BE21-997037820125}" type="sibTrans" cxnId="{59A8B908-2E27-6249-AD6A-F9FCDBE0369B}">
      <dgm:prSet/>
      <dgm:spPr/>
      <dgm:t>
        <a:bodyPr/>
        <a:lstStyle/>
        <a:p>
          <a:endParaRPr lang="en-US" sz="1600"/>
        </a:p>
      </dgm:t>
    </dgm:pt>
    <dgm:pt modelId="{CE12EA37-70F6-2843-BB57-3FB072880BC0}">
      <dgm:prSet phldrT="[Text]" custT="1"/>
      <dgm:spPr/>
      <dgm:t>
        <a:bodyPr/>
        <a:lstStyle/>
        <a:p>
          <a:r>
            <a:rPr lang="en-US" sz="2000" dirty="0" smtClean="0"/>
            <a:t>Design</a:t>
          </a:r>
          <a:r>
            <a:rPr lang="en-US" sz="2000" baseline="0" dirty="0" smtClean="0"/>
            <a:t> and onboard services</a:t>
          </a:r>
          <a:endParaRPr lang="en-US" sz="2000" dirty="0"/>
        </a:p>
      </dgm:t>
    </dgm:pt>
    <dgm:pt modelId="{80CB1941-080E-3A4C-8026-2809ED5B6768}" type="parTrans" cxnId="{57BC42B8-0D04-434E-9032-57BB4518D621}">
      <dgm:prSet/>
      <dgm:spPr/>
      <dgm:t>
        <a:bodyPr/>
        <a:lstStyle/>
        <a:p>
          <a:endParaRPr lang="en-US" sz="1600"/>
        </a:p>
      </dgm:t>
    </dgm:pt>
    <dgm:pt modelId="{0FAC0229-C4C0-F242-B89B-FEF9E52C6F68}" type="sibTrans" cxnId="{57BC42B8-0D04-434E-9032-57BB4518D621}">
      <dgm:prSet/>
      <dgm:spPr/>
      <dgm:t>
        <a:bodyPr/>
        <a:lstStyle/>
        <a:p>
          <a:endParaRPr lang="en-US" sz="1600"/>
        </a:p>
      </dgm:t>
    </dgm:pt>
    <dgm:pt modelId="{761F7DB2-C763-E541-9EDC-E0D60A481BB3}">
      <dgm:prSet phldrT="[Text]" custT="1"/>
      <dgm:spPr/>
      <dgm:t>
        <a:bodyPr/>
        <a:lstStyle/>
        <a:p>
          <a:r>
            <a:rPr lang="en-US" sz="2000" dirty="0" smtClean="0"/>
            <a:t>Provisioning people-hours</a:t>
          </a:r>
          <a:endParaRPr lang="en-US" sz="2000" dirty="0"/>
        </a:p>
      </dgm:t>
    </dgm:pt>
    <dgm:pt modelId="{BA950801-CBF6-A745-897C-155122D3A243}" type="parTrans" cxnId="{5EB4B319-0123-7541-A2AF-E7113B47BDD7}">
      <dgm:prSet/>
      <dgm:spPr/>
      <dgm:t>
        <a:bodyPr/>
        <a:lstStyle/>
        <a:p>
          <a:endParaRPr lang="en-US"/>
        </a:p>
      </dgm:t>
    </dgm:pt>
    <dgm:pt modelId="{07B1E50A-5EEE-C14E-9A69-C754CDFDC81A}" type="sibTrans" cxnId="{5EB4B319-0123-7541-A2AF-E7113B47BDD7}">
      <dgm:prSet/>
      <dgm:spPr/>
      <dgm:t>
        <a:bodyPr/>
        <a:lstStyle/>
        <a:p>
          <a:endParaRPr lang="en-US"/>
        </a:p>
      </dgm:t>
    </dgm:pt>
    <dgm:pt modelId="{F0CAAC3B-ACF0-AD48-A9E1-680AEFD28BEF}" type="pres">
      <dgm:prSet presAssocID="{36A1EC20-7D1C-9743-BAD6-5954EBF8D45D}" presName="linear" presStyleCnt="0">
        <dgm:presLayoutVars>
          <dgm:animLvl val="lvl"/>
          <dgm:resizeHandles val="exact"/>
        </dgm:presLayoutVars>
      </dgm:prSet>
      <dgm:spPr/>
      <dgm:t>
        <a:bodyPr/>
        <a:lstStyle/>
        <a:p>
          <a:endParaRPr lang="en-US"/>
        </a:p>
      </dgm:t>
    </dgm:pt>
    <dgm:pt modelId="{76364ED3-6A18-894A-A842-FB883D31894D}" type="pres">
      <dgm:prSet presAssocID="{CE12EA37-70F6-2843-BB57-3FB072880BC0}" presName="parentText" presStyleLbl="node1" presStyleIdx="0" presStyleCnt="4" custLinFactNeighborX="1513" custLinFactNeighborY="9492">
        <dgm:presLayoutVars>
          <dgm:chMax val="0"/>
          <dgm:bulletEnabled val="1"/>
        </dgm:presLayoutVars>
      </dgm:prSet>
      <dgm:spPr/>
      <dgm:t>
        <a:bodyPr/>
        <a:lstStyle/>
        <a:p>
          <a:endParaRPr lang="en-US"/>
        </a:p>
      </dgm:t>
    </dgm:pt>
    <dgm:pt modelId="{5095942E-1B2E-CF43-B054-B9B3A3331D73}" type="pres">
      <dgm:prSet presAssocID="{0FAC0229-C4C0-F242-B89B-FEF9E52C6F68}" presName="spacer" presStyleCnt="0"/>
      <dgm:spPr/>
    </dgm:pt>
    <dgm:pt modelId="{0C717960-BBDD-7F4D-ABEB-1B4A0FFC844E}" type="pres">
      <dgm:prSet presAssocID="{761F7DB2-C763-E541-9EDC-E0D60A481BB3}" presName="parentText" presStyleLbl="node1" presStyleIdx="1" presStyleCnt="4">
        <dgm:presLayoutVars>
          <dgm:chMax val="0"/>
          <dgm:bulletEnabled val="1"/>
        </dgm:presLayoutVars>
      </dgm:prSet>
      <dgm:spPr/>
      <dgm:t>
        <a:bodyPr/>
        <a:lstStyle/>
        <a:p>
          <a:endParaRPr lang="en-US"/>
        </a:p>
      </dgm:t>
    </dgm:pt>
    <dgm:pt modelId="{E9B860A1-742C-8048-B979-1C5C62ACC448}" type="pres">
      <dgm:prSet presAssocID="{07B1E50A-5EEE-C14E-9A69-C754CDFDC81A}" presName="spacer" presStyleCnt="0"/>
      <dgm:spPr/>
    </dgm:pt>
    <dgm:pt modelId="{49D13D47-7399-BB48-9B66-64951DFFCF1E}" type="pres">
      <dgm:prSet presAssocID="{81F849BB-D640-6A47-A42A-23604E6D71D3}" presName="parentText" presStyleLbl="node1" presStyleIdx="2" presStyleCnt="4">
        <dgm:presLayoutVars>
          <dgm:chMax val="0"/>
          <dgm:bulletEnabled val="1"/>
        </dgm:presLayoutVars>
      </dgm:prSet>
      <dgm:spPr/>
      <dgm:t>
        <a:bodyPr/>
        <a:lstStyle/>
        <a:p>
          <a:endParaRPr lang="en-US"/>
        </a:p>
      </dgm:t>
    </dgm:pt>
    <dgm:pt modelId="{0ADCEAD0-080A-334C-A36E-36D34AF9785D}" type="pres">
      <dgm:prSet presAssocID="{85A5B944-38A1-9A4B-8D15-16E6FF9F02D5}" presName="spacer" presStyleCnt="0"/>
      <dgm:spPr/>
    </dgm:pt>
    <dgm:pt modelId="{8D2C2A1E-A0BF-1B41-BD08-BB7D822E95EE}" type="pres">
      <dgm:prSet presAssocID="{A782522B-7F12-E246-B34E-CB729C0EDCC2}" presName="parentText" presStyleLbl="node1" presStyleIdx="3" presStyleCnt="4">
        <dgm:presLayoutVars>
          <dgm:chMax val="0"/>
          <dgm:bulletEnabled val="1"/>
        </dgm:presLayoutVars>
      </dgm:prSet>
      <dgm:spPr/>
      <dgm:t>
        <a:bodyPr/>
        <a:lstStyle/>
        <a:p>
          <a:endParaRPr lang="en-US"/>
        </a:p>
      </dgm:t>
    </dgm:pt>
  </dgm:ptLst>
  <dgm:cxnLst>
    <dgm:cxn modelId="{5EB4B319-0123-7541-A2AF-E7113B47BDD7}" srcId="{36A1EC20-7D1C-9743-BAD6-5954EBF8D45D}" destId="{761F7DB2-C763-E541-9EDC-E0D60A481BB3}" srcOrd="1" destOrd="0" parTransId="{BA950801-CBF6-A745-897C-155122D3A243}" sibTransId="{07B1E50A-5EEE-C14E-9A69-C754CDFDC81A}"/>
    <dgm:cxn modelId="{57BC42B8-0D04-434E-9032-57BB4518D621}" srcId="{36A1EC20-7D1C-9743-BAD6-5954EBF8D45D}" destId="{CE12EA37-70F6-2843-BB57-3FB072880BC0}" srcOrd="0" destOrd="0" parTransId="{80CB1941-080E-3A4C-8026-2809ED5B6768}" sibTransId="{0FAC0229-C4C0-F242-B89B-FEF9E52C6F68}"/>
    <dgm:cxn modelId="{49066DA4-3764-7840-A702-3F5AF528D0C7}" type="presOf" srcId="{761F7DB2-C763-E541-9EDC-E0D60A481BB3}" destId="{0C717960-BBDD-7F4D-ABEB-1B4A0FFC844E}" srcOrd="0" destOrd="0" presId="urn:microsoft.com/office/officeart/2005/8/layout/vList2"/>
    <dgm:cxn modelId="{8D766F11-67B5-E747-9C55-BEA70BA398DC}" type="presOf" srcId="{36A1EC20-7D1C-9743-BAD6-5954EBF8D45D}" destId="{F0CAAC3B-ACF0-AD48-A9E1-680AEFD28BEF}" srcOrd="0" destOrd="0" presId="urn:microsoft.com/office/officeart/2005/8/layout/vList2"/>
    <dgm:cxn modelId="{59A8B908-2E27-6249-AD6A-F9FCDBE0369B}" srcId="{36A1EC20-7D1C-9743-BAD6-5954EBF8D45D}" destId="{A782522B-7F12-E246-B34E-CB729C0EDCC2}" srcOrd="3" destOrd="0" parTransId="{9567FC6C-2ED8-EA46-A73E-37F6ACC64F84}" sibTransId="{F539312C-ABC6-2946-BE21-997037820125}"/>
    <dgm:cxn modelId="{17860812-DF56-6149-A690-7E4310055794}" type="presOf" srcId="{CE12EA37-70F6-2843-BB57-3FB072880BC0}" destId="{76364ED3-6A18-894A-A842-FB883D31894D}" srcOrd="0" destOrd="0" presId="urn:microsoft.com/office/officeart/2005/8/layout/vList2"/>
    <dgm:cxn modelId="{2333D836-D283-2C43-8E42-5CF9C17A42BF}" srcId="{36A1EC20-7D1C-9743-BAD6-5954EBF8D45D}" destId="{81F849BB-D640-6A47-A42A-23604E6D71D3}" srcOrd="2" destOrd="0" parTransId="{1387968B-13EF-6640-AFAA-8E8556EA00CD}" sibTransId="{85A5B944-38A1-9A4B-8D15-16E6FF9F02D5}"/>
    <dgm:cxn modelId="{17C2550C-234F-DC41-A6A2-CC1B763DC5C0}" type="presOf" srcId="{A782522B-7F12-E246-B34E-CB729C0EDCC2}" destId="{8D2C2A1E-A0BF-1B41-BD08-BB7D822E95EE}" srcOrd="0" destOrd="0" presId="urn:microsoft.com/office/officeart/2005/8/layout/vList2"/>
    <dgm:cxn modelId="{C6E46AEB-F2FE-DE4A-92B5-F4A01BCBE864}" type="presOf" srcId="{81F849BB-D640-6A47-A42A-23604E6D71D3}" destId="{49D13D47-7399-BB48-9B66-64951DFFCF1E}" srcOrd="0" destOrd="0" presId="urn:microsoft.com/office/officeart/2005/8/layout/vList2"/>
    <dgm:cxn modelId="{09D67252-EA8A-FE4D-A394-3D0910EF8861}" type="presParOf" srcId="{F0CAAC3B-ACF0-AD48-A9E1-680AEFD28BEF}" destId="{76364ED3-6A18-894A-A842-FB883D31894D}" srcOrd="0" destOrd="0" presId="urn:microsoft.com/office/officeart/2005/8/layout/vList2"/>
    <dgm:cxn modelId="{A08003F9-2657-5D47-9BD2-ACBD93D73D45}" type="presParOf" srcId="{F0CAAC3B-ACF0-AD48-A9E1-680AEFD28BEF}" destId="{5095942E-1B2E-CF43-B054-B9B3A3331D73}" srcOrd="1" destOrd="0" presId="urn:microsoft.com/office/officeart/2005/8/layout/vList2"/>
    <dgm:cxn modelId="{3657CC13-B32D-564B-8DDD-24E67D2CC297}" type="presParOf" srcId="{F0CAAC3B-ACF0-AD48-A9E1-680AEFD28BEF}" destId="{0C717960-BBDD-7F4D-ABEB-1B4A0FFC844E}" srcOrd="2" destOrd="0" presId="urn:microsoft.com/office/officeart/2005/8/layout/vList2"/>
    <dgm:cxn modelId="{C3430F7D-8461-B44B-B810-C195481F8985}" type="presParOf" srcId="{F0CAAC3B-ACF0-AD48-A9E1-680AEFD28BEF}" destId="{E9B860A1-742C-8048-B979-1C5C62ACC448}" srcOrd="3" destOrd="0" presId="urn:microsoft.com/office/officeart/2005/8/layout/vList2"/>
    <dgm:cxn modelId="{72C8C579-9F6C-0543-AE71-46F596A13696}" type="presParOf" srcId="{F0CAAC3B-ACF0-AD48-A9E1-680AEFD28BEF}" destId="{49D13D47-7399-BB48-9B66-64951DFFCF1E}" srcOrd="4" destOrd="0" presId="urn:microsoft.com/office/officeart/2005/8/layout/vList2"/>
    <dgm:cxn modelId="{894A4EBE-C02C-1943-B9A8-6A4780F22972}" type="presParOf" srcId="{F0CAAC3B-ACF0-AD48-A9E1-680AEFD28BEF}" destId="{0ADCEAD0-080A-334C-A36E-36D34AF9785D}" srcOrd="5" destOrd="0" presId="urn:microsoft.com/office/officeart/2005/8/layout/vList2"/>
    <dgm:cxn modelId="{9DF8A311-EA4B-A446-9D51-57BD5322E3A4}" type="presParOf" srcId="{F0CAAC3B-ACF0-AD48-A9E1-680AEFD28BEF}" destId="{8D2C2A1E-A0BF-1B41-BD08-BB7D822E95E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853C9-E79B-3E48-800E-A109CFAD16B4}"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A0B22E3A-90A7-2641-ABD1-9DB920313FB3}">
      <dgm:prSet phldrT="[Text]" custT="1"/>
      <dgm:spPr/>
      <dgm:t>
        <a:bodyPr/>
        <a:lstStyle/>
        <a:p>
          <a:r>
            <a:rPr lang="en-US" sz="2800" dirty="0" smtClean="0"/>
            <a:t>SP advisory services</a:t>
          </a:r>
          <a:endParaRPr lang="en-US" sz="2800" dirty="0"/>
        </a:p>
      </dgm:t>
    </dgm:pt>
    <dgm:pt modelId="{7372BD84-443C-6143-AFC4-009C9C6A4EFC}" type="parTrans" cxnId="{0AA195E3-6CB3-7940-AC32-E2CE38AF7D1D}">
      <dgm:prSet/>
      <dgm:spPr/>
      <dgm:t>
        <a:bodyPr/>
        <a:lstStyle/>
        <a:p>
          <a:endParaRPr lang="en-US" sz="1600"/>
        </a:p>
      </dgm:t>
    </dgm:pt>
    <dgm:pt modelId="{3192519B-50A6-654F-B9BD-132C245BC030}" type="sibTrans" cxnId="{0AA195E3-6CB3-7940-AC32-E2CE38AF7D1D}">
      <dgm:prSet/>
      <dgm:spPr/>
      <dgm:t>
        <a:bodyPr/>
        <a:lstStyle/>
        <a:p>
          <a:endParaRPr lang="en-US" sz="1600"/>
        </a:p>
      </dgm:t>
    </dgm:pt>
    <dgm:pt modelId="{96BA9C4D-AFCB-1F41-BF11-BD9E7E432DB1}">
      <dgm:prSet phldrT="[Text]" custT="1"/>
      <dgm:spPr/>
      <dgm:t>
        <a:bodyPr/>
        <a:lstStyle/>
        <a:p>
          <a:r>
            <a:rPr lang="en-US" sz="2800" dirty="0" smtClean="0"/>
            <a:t>Customer journeys</a:t>
          </a:r>
          <a:endParaRPr lang="en-US" sz="2800" dirty="0"/>
        </a:p>
      </dgm:t>
    </dgm:pt>
    <dgm:pt modelId="{1133E9AA-3172-9848-AE2D-B8EA29C04D96}" type="parTrans" cxnId="{ABBFE430-972F-9043-AF2F-AF2E314E12A9}">
      <dgm:prSet/>
      <dgm:spPr/>
      <dgm:t>
        <a:bodyPr/>
        <a:lstStyle/>
        <a:p>
          <a:endParaRPr lang="en-US" sz="1600"/>
        </a:p>
      </dgm:t>
    </dgm:pt>
    <dgm:pt modelId="{919B5397-9658-B742-A76F-16F78AB34E3C}" type="sibTrans" cxnId="{ABBFE430-972F-9043-AF2F-AF2E314E12A9}">
      <dgm:prSet/>
      <dgm:spPr/>
      <dgm:t>
        <a:bodyPr/>
        <a:lstStyle/>
        <a:p>
          <a:endParaRPr lang="en-US" sz="1600"/>
        </a:p>
      </dgm:t>
    </dgm:pt>
    <dgm:pt modelId="{5E395DE8-7803-FC41-977A-FDE6385F561C}">
      <dgm:prSet phldrT="[Text]" custT="1"/>
      <dgm:spPr/>
      <dgm:t>
        <a:bodyPr/>
        <a:lstStyle/>
        <a:p>
          <a:r>
            <a:rPr lang="en-US" sz="2800" dirty="0" smtClean="0"/>
            <a:t>Cisco validated designs</a:t>
          </a:r>
          <a:endParaRPr lang="en-US" sz="2800" dirty="0"/>
        </a:p>
      </dgm:t>
    </dgm:pt>
    <dgm:pt modelId="{E4ACDD2C-C286-8F40-A40F-1CF9444C1E0F}" type="parTrans" cxnId="{8320DC75-361D-B645-AE72-4D44D95F222F}">
      <dgm:prSet/>
      <dgm:spPr/>
      <dgm:t>
        <a:bodyPr/>
        <a:lstStyle/>
        <a:p>
          <a:endParaRPr lang="en-US" sz="1600"/>
        </a:p>
      </dgm:t>
    </dgm:pt>
    <dgm:pt modelId="{0D4DF0BE-FE65-1046-B267-CAF69B049475}" type="sibTrans" cxnId="{8320DC75-361D-B645-AE72-4D44D95F222F}">
      <dgm:prSet/>
      <dgm:spPr/>
      <dgm:t>
        <a:bodyPr/>
        <a:lstStyle/>
        <a:p>
          <a:endParaRPr lang="en-US" sz="1600"/>
        </a:p>
      </dgm:t>
    </dgm:pt>
    <dgm:pt modelId="{B65746F6-293D-6C46-8E43-56B5F1F7BA2D}">
      <dgm:prSet phldrT="[Text]" custT="1"/>
      <dgm:spPr/>
      <dgm:t>
        <a:bodyPr/>
        <a:lstStyle/>
        <a:p>
          <a:r>
            <a:rPr lang="en-US" sz="2800" dirty="0" smtClean="0"/>
            <a:t>Business case development</a:t>
          </a:r>
          <a:endParaRPr lang="en-US" sz="2800" dirty="0"/>
        </a:p>
      </dgm:t>
    </dgm:pt>
    <dgm:pt modelId="{0DD854DD-E6B1-2D42-A7F2-D75A0E58D1DC}" type="parTrans" cxnId="{3213DA27-4444-B344-BE0A-E760AE034DD2}">
      <dgm:prSet/>
      <dgm:spPr/>
      <dgm:t>
        <a:bodyPr/>
        <a:lstStyle/>
        <a:p>
          <a:endParaRPr lang="en-US" sz="1600"/>
        </a:p>
      </dgm:t>
    </dgm:pt>
    <dgm:pt modelId="{95B900B2-E9BE-994D-BE04-3886BF76CF40}" type="sibTrans" cxnId="{3213DA27-4444-B344-BE0A-E760AE034DD2}">
      <dgm:prSet/>
      <dgm:spPr/>
      <dgm:t>
        <a:bodyPr/>
        <a:lstStyle/>
        <a:p>
          <a:endParaRPr lang="en-US" sz="1600"/>
        </a:p>
      </dgm:t>
    </dgm:pt>
    <dgm:pt modelId="{726CD5DA-3331-7440-92CF-5A6D04D539C9}" type="pres">
      <dgm:prSet presAssocID="{C0A853C9-E79B-3E48-800E-A109CFAD16B4}" presName="Name0" presStyleCnt="0">
        <dgm:presLayoutVars>
          <dgm:chMax val="7"/>
          <dgm:chPref val="7"/>
          <dgm:dir/>
        </dgm:presLayoutVars>
      </dgm:prSet>
      <dgm:spPr/>
      <dgm:t>
        <a:bodyPr/>
        <a:lstStyle/>
        <a:p>
          <a:endParaRPr lang="en-US"/>
        </a:p>
      </dgm:t>
    </dgm:pt>
    <dgm:pt modelId="{4465B502-0C39-1642-836C-A6DFE27FC91A}" type="pres">
      <dgm:prSet presAssocID="{C0A853C9-E79B-3E48-800E-A109CFAD16B4}" presName="Name1" presStyleCnt="0"/>
      <dgm:spPr/>
    </dgm:pt>
    <dgm:pt modelId="{77097DB6-7CFA-8340-9A27-4F6DC41C87DB}" type="pres">
      <dgm:prSet presAssocID="{C0A853C9-E79B-3E48-800E-A109CFAD16B4}" presName="cycle" presStyleCnt="0"/>
      <dgm:spPr/>
    </dgm:pt>
    <dgm:pt modelId="{AA7ACB18-F659-0B4D-83EB-C5BD70D5CF6F}" type="pres">
      <dgm:prSet presAssocID="{C0A853C9-E79B-3E48-800E-A109CFAD16B4}" presName="srcNode" presStyleLbl="node1" presStyleIdx="0" presStyleCnt="4"/>
      <dgm:spPr/>
    </dgm:pt>
    <dgm:pt modelId="{E4636C65-9724-5945-8E49-ECCABA3F1437}" type="pres">
      <dgm:prSet presAssocID="{C0A853C9-E79B-3E48-800E-A109CFAD16B4}" presName="conn" presStyleLbl="parChTrans1D2" presStyleIdx="0" presStyleCnt="1"/>
      <dgm:spPr/>
      <dgm:t>
        <a:bodyPr/>
        <a:lstStyle/>
        <a:p>
          <a:endParaRPr lang="en-US"/>
        </a:p>
      </dgm:t>
    </dgm:pt>
    <dgm:pt modelId="{C7D41004-A5D1-B049-A343-E302B3DFF447}" type="pres">
      <dgm:prSet presAssocID="{C0A853C9-E79B-3E48-800E-A109CFAD16B4}" presName="extraNode" presStyleLbl="node1" presStyleIdx="0" presStyleCnt="4"/>
      <dgm:spPr/>
    </dgm:pt>
    <dgm:pt modelId="{DA8B086E-F7FB-464D-8F9A-472A909141EF}" type="pres">
      <dgm:prSet presAssocID="{C0A853C9-E79B-3E48-800E-A109CFAD16B4}" presName="dstNode" presStyleLbl="node1" presStyleIdx="0" presStyleCnt="4"/>
      <dgm:spPr/>
    </dgm:pt>
    <dgm:pt modelId="{22A5A653-05E6-BF44-A8B0-5C1D070D9E2F}" type="pres">
      <dgm:prSet presAssocID="{A0B22E3A-90A7-2641-ABD1-9DB920313FB3}" presName="text_1" presStyleLbl="node1" presStyleIdx="0" presStyleCnt="4">
        <dgm:presLayoutVars>
          <dgm:bulletEnabled val="1"/>
        </dgm:presLayoutVars>
      </dgm:prSet>
      <dgm:spPr/>
      <dgm:t>
        <a:bodyPr/>
        <a:lstStyle/>
        <a:p>
          <a:endParaRPr lang="en-US"/>
        </a:p>
      </dgm:t>
    </dgm:pt>
    <dgm:pt modelId="{76B914FD-227B-8148-8BFB-A27118773845}" type="pres">
      <dgm:prSet presAssocID="{A0B22E3A-90A7-2641-ABD1-9DB920313FB3}" presName="accent_1" presStyleCnt="0"/>
      <dgm:spPr/>
    </dgm:pt>
    <dgm:pt modelId="{7A1F8E18-5FD0-204B-A972-CBDBBC02C8A1}" type="pres">
      <dgm:prSet presAssocID="{A0B22E3A-90A7-2641-ABD1-9DB920313FB3}" presName="accentRepeatNode" presStyleLbl="solidFgAcc1" presStyleIdx="0" presStyleCnt="4" custScaleX="120295" custScaleY="114194"/>
      <dgm:spPr/>
      <dgm:t>
        <a:bodyPr/>
        <a:lstStyle/>
        <a:p>
          <a:endParaRPr lang="en-US"/>
        </a:p>
      </dgm:t>
    </dgm:pt>
    <dgm:pt modelId="{D1E74144-1707-9A42-97BB-560E2BD09461}" type="pres">
      <dgm:prSet presAssocID="{5E395DE8-7803-FC41-977A-FDE6385F561C}" presName="text_2" presStyleLbl="node1" presStyleIdx="1" presStyleCnt="4">
        <dgm:presLayoutVars>
          <dgm:bulletEnabled val="1"/>
        </dgm:presLayoutVars>
      </dgm:prSet>
      <dgm:spPr/>
      <dgm:t>
        <a:bodyPr/>
        <a:lstStyle/>
        <a:p>
          <a:endParaRPr lang="en-US"/>
        </a:p>
      </dgm:t>
    </dgm:pt>
    <dgm:pt modelId="{F007C171-36FF-304D-81AE-E4CFCA5EDF4B}" type="pres">
      <dgm:prSet presAssocID="{5E395DE8-7803-FC41-977A-FDE6385F561C}" presName="accent_2" presStyleCnt="0"/>
      <dgm:spPr/>
    </dgm:pt>
    <dgm:pt modelId="{D1602CA4-BC56-8845-A352-C1EF08489F91}" type="pres">
      <dgm:prSet presAssocID="{5E395DE8-7803-FC41-977A-FDE6385F561C}" presName="accentRepeatNode" presStyleLbl="solidFgAcc1" presStyleIdx="1" presStyleCnt="4" custScaleX="120295" custScaleY="114194"/>
      <dgm:spPr/>
      <dgm:t>
        <a:bodyPr/>
        <a:lstStyle/>
        <a:p>
          <a:endParaRPr lang="en-US"/>
        </a:p>
      </dgm:t>
    </dgm:pt>
    <dgm:pt modelId="{F9CAE9B0-B227-414E-AAFB-43E66C5F60F4}" type="pres">
      <dgm:prSet presAssocID="{96BA9C4D-AFCB-1F41-BF11-BD9E7E432DB1}" presName="text_3" presStyleLbl="node1" presStyleIdx="2" presStyleCnt="4">
        <dgm:presLayoutVars>
          <dgm:bulletEnabled val="1"/>
        </dgm:presLayoutVars>
      </dgm:prSet>
      <dgm:spPr/>
      <dgm:t>
        <a:bodyPr/>
        <a:lstStyle/>
        <a:p>
          <a:endParaRPr lang="en-US"/>
        </a:p>
      </dgm:t>
    </dgm:pt>
    <dgm:pt modelId="{9F2B57BB-26AC-014C-A0D0-CDCF38874ECE}" type="pres">
      <dgm:prSet presAssocID="{96BA9C4D-AFCB-1F41-BF11-BD9E7E432DB1}" presName="accent_3" presStyleCnt="0"/>
      <dgm:spPr/>
    </dgm:pt>
    <dgm:pt modelId="{8E8E7C48-9BCE-0749-8491-EAF34DCD3B75}" type="pres">
      <dgm:prSet presAssocID="{96BA9C4D-AFCB-1F41-BF11-BD9E7E432DB1}" presName="accentRepeatNode" presStyleLbl="solidFgAcc1" presStyleIdx="2" presStyleCnt="4" custScaleX="120295" custScaleY="114194"/>
      <dgm:spPr/>
      <dgm:t>
        <a:bodyPr/>
        <a:lstStyle/>
        <a:p>
          <a:endParaRPr lang="en-US"/>
        </a:p>
      </dgm:t>
    </dgm:pt>
    <dgm:pt modelId="{79C7D5A4-6A7B-4744-A359-7CB540C91F47}" type="pres">
      <dgm:prSet presAssocID="{B65746F6-293D-6C46-8E43-56B5F1F7BA2D}" presName="text_4" presStyleLbl="node1" presStyleIdx="3" presStyleCnt="4">
        <dgm:presLayoutVars>
          <dgm:bulletEnabled val="1"/>
        </dgm:presLayoutVars>
      </dgm:prSet>
      <dgm:spPr/>
      <dgm:t>
        <a:bodyPr/>
        <a:lstStyle/>
        <a:p>
          <a:endParaRPr lang="en-US"/>
        </a:p>
      </dgm:t>
    </dgm:pt>
    <dgm:pt modelId="{9F6A169C-2319-1A43-8F05-63E84C5F228F}" type="pres">
      <dgm:prSet presAssocID="{B65746F6-293D-6C46-8E43-56B5F1F7BA2D}" presName="accent_4" presStyleCnt="0"/>
      <dgm:spPr/>
    </dgm:pt>
    <dgm:pt modelId="{F8E9DD2B-478D-0F43-A489-9348DDAF3F0B}" type="pres">
      <dgm:prSet presAssocID="{B65746F6-293D-6C46-8E43-56B5F1F7BA2D}" presName="accentRepeatNode" presStyleLbl="solidFgAcc1" presStyleIdx="3" presStyleCnt="4" custScaleX="120295" custScaleY="114194"/>
      <dgm:spPr/>
      <dgm:t>
        <a:bodyPr/>
        <a:lstStyle/>
        <a:p>
          <a:endParaRPr lang="en-US"/>
        </a:p>
      </dgm:t>
    </dgm:pt>
  </dgm:ptLst>
  <dgm:cxnLst>
    <dgm:cxn modelId="{8320DC75-361D-B645-AE72-4D44D95F222F}" srcId="{C0A853C9-E79B-3E48-800E-A109CFAD16B4}" destId="{5E395DE8-7803-FC41-977A-FDE6385F561C}" srcOrd="1" destOrd="0" parTransId="{E4ACDD2C-C286-8F40-A40F-1CF9444C1E0F}" sibTransId="{0D4DF0BE-FE65-1046-B267-CAF69B049475}"/>
    <dgm:cxn modelId="{3213DA27-4444-B344-BE0A-E760AE034DD2}" srcId="{C0A853C9-E79B-3E48-800E-A109CFAD16B4}" destId="{B65746F6-293D-6C46-8E43-56B5F1F7BA2D}" srcOrd="3" destOrd="0" parTransId="{0DD854DD-E6B1-2D42-A7F2-D75A0E58D1DC}" sibTransId="{95B900B2-E9BE-994D-BE04-3886BF76CF40}"/>
    <dgm:cxn modelId="{BCBD263E-7AB8-8641-A74C-32821452C5B9}" type="presOf" srcId="{3192519B-50A6-654F-B9BD-132C245BC030}" destId="{E4636C65-9724-5945-8E49-ECCABA3F1437}" srcOrd="0" destOrd="0" presId="urn:microsoft.com/office/officeart/2008/layout/VerticalCurvedList"/>
    <dgm:cxn modelId="{BE8E5A75-DB5E-4786-B823-8575CDDE49AE}" type="presOf" srcId="{C0A853C9-E79B-3E48-800E-A109CFAD16B4}" destId="{726CD5DA-3331-7440-92CF-5A6D04D539C9}" srcOrd="0" destOrd="0" presId="urn:microsoft.com/office/officeart/2008/layout/VerticalCurvedList"/>
    <dgm:cxn modelId="{ABBFE430-972F-9043-AF2F-AF2E314E12A9}" srcId="{C0A853C9-E79B-3E48-800E-A109CFAD16B4}" destId="{96BA9C4D-AFCB-1F41-BF11-BD9E7E432DB1}" srcOrd="2" destOrd="0" parTransId="{1133E9AA-3172-9848-AE2D-B8EA29C04D96}" sibTransId="{919B5397-9658-B742-A76F-16F78AB34E3C}"/>
    <dgm:cxn modelId="{0AA195E3-6CB3-7940-AC32-E2CE38AF7D1D}" srcId="{C0A853C9-E79B-3E48-800E-A109CFAD16B4}" destId="{A0B22E3A-90A7-2641-ABD1-9DB920313FB3}" srcOrd="0" destOrd="0" parTransId="{7372BD84-443C-6143-AFC4-009C9C6A4EFC}" sibTransId="{3192519B-50A6-654F-B9BD-132C245BC030}"/>
    <dgm:cxn modelId="{5944284A-8E70-6F41-BB01-581691365AC7}" type="presOf" srcId="{96BA9C4D-AFCB-1F41-BF11-BD9E7E432DB1}" destId="{F9CAE9B0-B227-414E-AAFB-43E66C5F60F4}" srcOrd="0" destOrd="0" presId="urn:microsoft.com/office/officeart/2008/layout/VerticalCurvedList"/>
    <dgm:cxn modelId="{C99D9EFE-D822-3341-A845-39FDAC8F218E}" type="presOf" srcId="{A0B22E3A-90A7-2641-ABD1-9DB920313FB3}" destId="{22A5A653-05E6-BF44-A8B0-5C1D070D9E2F}" srcOrd="0" destOrd="0" presId="urn:microsoft.com/office/officeart/2008/layout/VerticalCurvedList"/>
    <dgm:cxn modelId="{4BBE6CE2-E7D5-004C-8F64-6F24A3E296A9}" type="presOf" srcId="{5E395DE8-7803-FC41-977A-FDE6385F561C}" destId="{D1E74144-1707-9A42-97BB-560E2BD09461}" srcOrd="0" destOrd="0" presId="urn:microsoft.com/office/officeart/2008/layout/VerticalCurvedList"/>
    <dgm:cxn modelId="{EDBFAE92-EAC5-F940-BD50-8E38C49DBD3E}" type="presOf" srcId="{B65746F6-293D-6C46-8E43-56B5F1F7BA2D}" destId="{79C7D5A4-6A7B-4744-A359-7CB540C91F47}" srcOrd="0" destOrd="0" presId="urn:microsoft.com/office/officeart/2008/layout/VerticalCurvedList"/>
    <dgm:cxn modelId="{2309AA5D-00DD-A544-BB1A-716F0DAF4F28}" type="presParOf" srcId="{726CD5DA-3331-7440-92CF-5A6D04D539C9}" destId="{4465B502-0C39-1642-836C-A6DFE27FC91A}" srcOrd="0" destOrd="0" presId="urn:microsoft.com/office/officeart/2008/layout/VerticalCurvedList"/>
    <dgm:cxn modelId="{D561458D-7076-5C40-9AF8-46DB7E8CA141}" type="presParOf" srcId="{4465B502-0C39-1642-836C-A6DFE27FC91A}" destId="{77097DB6-7CFA-8340-9A27-4F6DC41C87DB}" srcOrd="0" destOrd="0" presId="urn:microsoft.com/office/officeart/2008/layout/VerticalCurvedList"/>
    <dgm:cxn modelId="{00C0C111-DACA-2648-91FC-7F5F389664C1}" type="presParOf" srcId="{77097DB6-7CFA-8340-9A27-4F6DC41C87DB}" destId="{AA7ACB18-F659-0B4D-83EB-C5BD70D5CF6F}" srcOrd="0" destOrd="0" presId="urn:microsoft.com/office/officeart/2008/layout/VerticalCurvedList"/>
    <dgm:cxn modelId="{4178BFC3-963A-C24C-9067-17A6DB469A4C}" type="presParOf" srcId="{77097DB6-7CFA-8340-9A27-4F6DC41C87DB}" destId="{E4636C65-9724-5945-8E49-ECCABA3F1437}" srcOrd="1" destOrd="0" presId="urn:microsoft.com/office/officeart/2008/layout/VerticalCurvedList"/>
    <dgm:cxn modelId="{8A4B7C5E-3986-AA49-8472-AEA6847E9916}" type="presParOf" srcId="{77097DB6-7CFA-8340-9A27-4F6DC41C87DB}" destId="{C7D41004-A5D1-B049-A343-E302B3DFF447}" srcOrd="2" destOrd="0" presId="urn:microsoft.com/office/officeart/2008/layout/VerticalCurvedList"/>
    <dgm:cxn modelId="{7EBB191D-22B1-C84D-8A0A-DE271EAD7E55}" type="presParOf" srcId="{77097DB6-7CFA-8340-9A27-4F6DC41C87DB}" destId="{DA8B086E-F7FB-464D-8F9A-472A909141EF}" srcOrd="3" destOrd="0" presId="urn:microsoft.com/office/officeart/2008/layout/VerticalCurvedList"/>
    <dgm:cxn modelId="{693513C1-E751-9940-84B6-9F6FB799D2C0}" type="presParOf" srcId="{4465B502-0C39-1642-836C-A6DFE27FC91A}" destId="{22A5A653-05E6-BF44-A8B0-5C1D070D9E2F}" srcOrd="1" destOrd="0" presId="urn:microsoft.com/office/officeart/2008/layout/VerticalCurvedList"/>
    <dgm:cxn modelId="{1A46E3A8-B3D2-3441-993B-8F4B592B9783}" type="presParOf" srcId="{4465B502-0C39-1642-836C-A6DFE27FC91A}" destId="{76B914FD-227B-8148-8BFB-A27118773845}" srcOrd="2" destOrd="0" presId="urn:microsoft.com/office/officeart/2008/layout/VerticalCurvedList"/>
    <dgm:cxn modelId="{F92D8CA0-A7EB-BD41-8382-203F0554EC9A}" type="presParOf" srcId="{76B914FD-227B-8148-8BFB-A27118773845}" destId="{7A1F8E18-5FD0-204B-A972-CBDBBC02C8A1}" srcOrd="0" destOrd="0" presId="urn:microsoft.com/office/officeart/2008/layout/VerticalCurvedList"/>
    <dgm:cxn modelId="{B10B4225-4D48-2E42-B11D-E710D50BCAE2}" type="presParOf" srcId="{4465B502-0C39-1642-836C-A6DFE27FC91A}" destId="{D1E74144-1707-9A42-97BB-560E2BD09461}" srcOrd="3" destOrd="0" presId="urn:microsoft.com/office/officeart/2008/layout/VerticalCurvedList"/>
    <dgm:cxn modelId="{7D9AED84-2FDB-0C40-90CF-EAE99391C35D}" type="presParOf" srcId="{4465B502-0C39-1642-836C-A6DFE27FC91A}" destId="{F007C171-36FF-304D-81AE-E4CFCA5EDF4B}" srcOrd="4" destOrd="0" presId="urn:microsoft.com/office/officeart/2008/layout/VerticalCurvedList"/>
    <dgm:cxn modelId="{1019C897-7877-1846-924C-889A46E0C907}" type="presParOf" srcId="{F007C171-36FF-304D-81AE-E4CFCA5EDF4B}" destId="{D1602CA4-BC56-8845-A352-C1EF08489F91}" srcOrd="0" destOrd="0" presId="urn:microsoft.com/office/officeart/2008/layout/VerticalCurvedList"/>
    <dgm:cxn modelId="{12F7FE09-C8BB-4741-B8C3-1EE6B0A3C202}" type="presParOf" srcId="{4465B502-0C39-1642-836C-A6DFE27FC91A}" destId="{F9CAE9B0-B227-414E-AAFB-43E66C5F60F4}" srcOrd="5" destOrd="0" presId="urn:microsoft.com/office/officeart/2008/layout/VerticalCurvedList"/>
    <dgm:cxn modelId="{B6AD6BCE-0A1F-2843-9909-2FC90DD28866}" type="presParOf" srcId="{4465B502-0C39-1642-836C-A6DFE27FC91A}" destId="{9F2B57BB-26AC-014C-A0D0-CDCF38874ECE}" srcOrd="6" destOrd="0" presId="urn:microsoft.com/office/officeart/2008/layout/VerticalCurvedList"/>
    <dgm:cxn modelId="{8FC29CEF-3362-964E-A6C0-47F3FF996156}" type="presParOf" srcId="{9F2B57BB-26AC-014C-A0D0-CDCF38874ECE}" destId="{8E8E7C48-9BCE-0749-8491-EAF34DCD3B75}" srcOrd="0" destOrd="0" presId="urn:microsoft.com/office/officeart/2008/layout/VerticalCurvedList"/>
    <dgm:cxn modelId="{BFDF457A-3719-A546-87D5-012E88901802}" type="presParOf" srcId="{4465B502-0C39-1642-836C-A6DFE27FC91A}" destId="{79C7D5A4-6A7B-4744-A359-7CB540C91F47}" srcOrd="7" destOrd="0" presId="urn:microsoft.com/office/officeart/2008/layout/VerticalCurvedList"/>
    <dgm:cxn modelId="{6A00C12A-621A-654A-9CAE-6194C4061E06}" type="presParOf" srcId="{4465B502-0C39-1642-836C-A6DFE27FC91A}" destId="{9F6A169C-2319-1A43-8F05-63E84C5F228F}" srcOrd="8" destOrd="0" presId="urn:microsoft.com/office/officeart/2008/layout/VerticalCurvedList"/>
    <dgm:cxn modelId="{B0AA9374-6F06-0C4E-BD62-A19B56BCD327}" type="presParOf" srcId="{9F6A169C-2319-1A43-8F05-63E84C5F228F}" destId="{F8E9DD2B-478D-0F43-A489-9348DDAF3F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E8ED4-4B2D-4948-A69A-151B7235A4F7}">
      <dsp:nvSpPr>
        <dsp:cNvPr id="0" name=""/>
        <dsp:cNvSpPr/>
      </dsp:nvSpPr>
      <dsp:spPr>
        <a:xfrm rot="5400000">
          <a:off x="4644018" y="-1901856"/>
          <a:ext cx="722814" cy="4710988"/>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Improve agility</a:t>
          </a:r>
          <a:endParaRPr lang="en-US" sz="1100" kern="1200" dirty="0"/>
        </a:p>
        <a:p>
          <a:pPr marL="57150" lvl="1" indent="-57150" algn="l" defTabSz="488950">
            <a:lnSpc>
              <a:spcPct val="90000"/>
            </a:lnSpc>
            <a:spcBef>
              <a:spcPct val="0"/>
            </a:spcBef>
            <a:spcAft>
              <a:spcPct val="15000"/>
            </a:spcAft>
            <a:buChar char="•"/>
          </a:pPr>
          <a:r>
            <a:rPr lang="en-US" sz="1100" kern="1200" dirty="0" smtClean="0"/>
            <a:t>Cost savings</a:t>
          </a:r>
          <a:endParaRPr lang="en-US" sz="1100" kern="1200" dirty="0"/>
        </a:p>
      </dsp:txBody>
      <dsp:txXfrm rot="-5400000">
        <a:off x="2649932" y="127515"/>
        <a:ext cx="4675703" cy="652244"/>
      </dsp:txXfrm>
    </dsp:sp>
    <dsp:sp modelId="{886DC0CA-29D2-D444-83CF-CD25EE43090A}">
      <dsp:nvSpPr>
        <dsp:cNvPr id="0" name=""/>
        <dsp:cNvSpPr/>
      </dsp:nvSpPr>
      <dsp:spPr>
        <a:xfrm>
          <a:off x="0" y="1878"/>
          <a:ext cx="2649931" cy="90351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Recognition of the potential</a:t>
          </a:r>
          <a:endParaRPr lang="en-US" sz="1800" kern="1200" dirty="0"/>
        </a:p>
      </dsp:txBody>
      <dsp:txXfrm>
        <a:off x="44106" y="45984"/>
        <a:ext cx="2561719" cy="815306"/>
      </dsp:txXfrm>
    </dsp:sp>
    <dsp:sp modelId="{022194D0-445A-1048-A19B-E953574744E4}">
      <dsp:nvSpPr>
        <dsp:cNvPr id="0" name=""/>
        <dsp:cNvSpPr/>
      </dsp:nvSpPr>
      <dsp:spPr>
        <a:xfrm rot="5400000">
          <a:off x="4644018" y="-953162"/>
          <a:ext cx="722814" cy="4710988"/>
        </a:xfrm>
        <a:prstGeom prst="round2SameRect">
          <a:avLst/>
        </a:prstGeom>
        <a:solidFill>
          <a:schemeClr val="accent1">
            <a:lumMod val="20000"/>
            <a:lumOff val="80000"/>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CTOs are driving it</a:t>
          </a:r>
          <a:endParaRPr lang="en-US" sz="1100" kern="1200" dirty="0"/>
        </a:p>
        <a:p>
          <a:pPr marL="57150" lvl="1" indent="-57150" algn="l" defTabSz="488950">
            <a:lnSpc>
              <a:spcPct val="90000"/>
            </a:lnSpc>
            <a:spcBef>
              <a:spcPct val="0"/>
            </a:spcBef>
            <a:spcAft>
              <a:spcPct val="15000"/>
            </a:spcAft>
            <a:buChar char="•"/>
          </a:pPr>
          <a:r>
            <a:rPr lang="en-US" sz="1100" kern="1200" dirty="0" smtClean="0"/>
            <a:t>Governance/ownership unclear</a:t>
          </a:r>
          <a:endParaRPr lang="en-US" sz="1100" kern="1200" dirty="0"/>
        </a:p>
        <a:p>
          <a:pPr marL="57150" lvl="1" indent="-57150" algn="l" defTabSz="488950">
            <a:lnSpc>
              <a:spcPct val="90000"/>
            </a:lnSpc>
            <a:spcBef>
              <a:spcPct val="0"/>
            </a:spcBef>
            <a:spcAft>
              <a:spcPct val="15000"/>
            </a:spcAft>
            <a:buChar char="•"/>
          </a:pPr>
          <a:r>
            <a:rPr lang="en-US" sz="1100" kern="1200" dirty="0" smtClean="0"/>
            <a:t>Convergence around services - POCs</a:t>
          </a:r>
          <a:endParaRPr lang="en-US" sz="1100" kern="1200" dirty="0"/>
        </a:p>
      </dsp:txBody>
      <dsp:txXfrm rot="-5400000">
        <a:off x="2649932" y="1076209"/>
        <a:ext cx="4675703" cy="652244"/>
      </dsp:txXfrm>
    </dsp:sp>
    <dsp:sp modelId="{86BD19B3-E70F-0E47-8879-D2EDFFEE4BBA}">
      <dsp:nvSpPr>
        <dsp:cNvPr id="0" name=""/>
        <dsp:cNvSpPr/>
      </dsp:nvSpPr>
      <dsp:spPr>
        <a:xfrm>
          <a:off x="0" y="950572"/>
          <a:ext cx="2649931" cy="903518"/>
        </a:xfrm>
        <a:prstGeom prst="roundRect">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Early in the process</a:t>
          </a:r>
          <a:endParaRPr lang="en-US" sz="1800" kern="1200" dirty="0"/>
        </a:p>
      </dsp:txBody>
      <dsp:txXfrm>
        <a:off x="44106" y="994678"/>
        <a:ext cx="2561719" cy="815306"/>
      </dsp:txXfrm>
    </dsp:sp>
    <dsp:sp modelId="{BA40E5AC-F494-F248-B3A2-C879BFB300D7}">
      <dsp:nvSpPr>
        <dsp:cNvPr id="0" name=""/>
        <dsp:cNvSpPr/>
      </dsp:nvSpPr>
      <dsp:spPr>
        <a:xfrm rot="5400000">
          <a:off x="4644018" y="-4468"/>
          <a:ext cx="722814" cy="4710988"/>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Culture</a:t>
          </a:r>
          <a:endParaRPr lang="en-US" sz="1100" kern="1200" dirty="0"/>
        </a:p>
        <a:p>
          <a:pPr marL="57150" lvl="1" indent="-57150" algn="l" defTabSz="488950">
            <a:lnSpc>
              <a:spcPct val="90000"/>
            </a:lnSpc>
            <a:spcBef>
              <a:spcPct val="0"/>
            </a:spcBef>
            <a:spcAft>
              <a:spcPct val="15000"/>
            </a:spcAft>
            <a:buChar char="•"/>
          </a:pPr>
          <a:r>
            <a:rPr lang="en-US" sz="1100" kern="1200" dirty="0" smtClean="0"/>
            <a:t>Software skillsets</a:t>
          </a:r>
          <a:endParaRPr lang="en-US" sz="1100" kern="1200" dirty="0"/>
        </a:p>
        <a:p>
          <a:pPr marL="57150" lvl="1" indent="-57150" algn="l" defTabSz="488950">
            <a:lnSpc>
              <a:spcPct val="90000"/>
            </a:lnSpc>
            <a:spcBef>
              <a:spcPct val="0"/>
            </a:spcBef>
            <a:spcAft>
              <a:spcPct val="15000"/>
            </a:spcAft>
            <a:buChar char="•"/>
          </a:pPr>
          <a:r>
            <a:rPr lang="en-US" sz="1100" kern="1200" dirty="0" smtClean="0"/>
            <a:t>Business case </a:t>
          </a:r>
          <a:endParaRPr lang="en-US" sz="1100" kern="1200" dirty="0"/>
        </a:p>
      </dsp:txBody>
      <dsp:txXfrm rot="-5400000">
        <a:off x="2649932" y="2024904"/>
        <a:ext cx="4675703" cy="652244"/>
      </dsp:txXfrm>
    </dsp:sp>
    <dsp:sp modelId="{D5437D5D-85D0-AA4B-A67B-770C29AFAE56}">
      <dsp:nvSpPr>
        <dsp:cNvPr id="0" name=""/>
        <dsp:cNvSpPr/>
      </dsp:nvSpPr>
      <dsp:spPr>
        <a:xfrm>
          <a:off x="0" y="1899266"/>
          <a:ext cx="2649931" cy="903518"/>
        </a:xfrm>
        <a:prstGeom prst="roundRect">
          <a:avLst/>
        </a:prstGeom>
        <a:solidFill>
          <a:schemeClr val="bg2">
            <a:lumMod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Major Barriers</a:t>
          </a:r>
          <a:endParaRPr lang="en-US" sz="1800" kern="1200" dirty="0"/>
        </a:p>
      </dsp:txBody>
      <dsp:txXfrm>
        <a:off x="44106" y="1943372"/>
        <a:ext cx="2561719" cy="815306"/>
      </dsp:txXfrm>
    </dsp:sp>
    <dsp:sp modelId="{8E3BD15D-C8D3-A34E-A1AF-FAF8E9BE4E4D}">
      <dsp:nvSpPr>
        <dsp:cNvPr id="0" name=""/>
        <dsp:cNvSpPr/>
      </dsp:nvSpPr>
      <dsp:spPr>
        <a:xfrm rot="5400000">
          <a:off x="4644018" y="944225"/>
          <a:ext cx="722814" cy="4710988"/>
        </a:xfrm>
        <a:prstGeom prst="round2SameRect">
          <a:avLst/>
        </a:prstGeom>
        <a:solidFill>
          <a:schemeClr val="accent5">
            <a:lumMod val="40000"/>
            <a:lumOff val="60000"/>
            <a:alpha val="9000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Technology Evolution</a:t>
          </a:r>
          <a:endParaRPr lang="en-US" sz="1100" kern="1200" dirty="0"/>
        </a:p>
        <a:p>
          <a:pPr marL="57150" lvl="1" indent="-57150" algn="l" defTabSz="488950">
            <a:lnSpc>
              <a:spcPct val="90000"/>
            </a:lnSpc>
            <a:spcBef>
              <a:spcPct val="0"/>
            </a:spcBef>
            <a:spcAft>
              <a:spcPct val="15000"/>
            </a:spcAft>
            <a:buChar char="•"/>
          </a:pPr>
          <a:r>
            <a:rPr lang="en-US" sz="1100" kern="1200" dirty="0" smtClean="0"/>
            <a:t>Organizational Evolution</a:t>
          </a:r>
          <a:endParaRPr lang="en-US" sz="1100" kern="1200" dirty="0"/>
        </a:p>
        <a:p>
          <a:pPr marL="57150" lvl="1" indent="-57150" algn="l" defTabSz="488950">
            <a:lnSpc>
              <a:spcPct val="90000"/>
            </a:lnSpc>
            <a:spcBef>
              <a:spcPct val="0"/>
            </a:spcBef>
            <a:spcAft>
              <a:spcPct val="15000"/>
            </a:spcAft>
            <a:buChar char="•"/>
          </a:pPr>
          <a:r>
            <a:rPr lang="en-US" sz="1100" kern="1200" dirty="0" smtClean="0"/>
            <a:t>Service Evolution</a:t>
          </a:r>
          <a:endParaRPr lang="en-US" sz="1100" kern="1200" dirty="0"/>
        </a:p>
      </dsp:txBody>
      <dsp:txXfrm rot="-5400000">
        <a:off x="2649932" y="2973597"/>
        <a:ext cx="4675703" cy="652244"/>
      </dsp:txXfrm>
    </dsp:sp>
    <dsp:sp modelId="{647B578B-AB6F-A843-A399-D8796B4F07EB}">
      <dsp:nvSpPr>
        <dsp:cNvPr id="0" name=""/>
        <dsp:cNvSpPr/>
      </dsp:nvSpPr>
      <dsp:spPr>
        <a:xfrm>
          <a:off x="0" y="2847961"/>
          <a:ext cx="2649931" cy="903518"/>
        </a:xfrm>
        <a:prstGeom prst="roundRect">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Establishing Three Pathways</a:t>
          </a:r>
          <a:endParaRPr lang="en-US" sz="1600" kern="1200" dirty="0"/>
        </a:p>
      </dsp:txBody>
      <dsp:txXfrm>
        <a:off x="44106" y="2892067"/>
        <a:ext cx="2561719" cy="815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64ED3-6A18-894A-A842-FB883D31894D}">
      <dsp:nvSpPr>
        <dsp:cNvPr id="0" name=""/>
        <dsp:cNvSpPr/>
      </dsp:nvSpPr>
      <dsp:spPr>
        <a:xfrm>
          <a:off x="0" y="13747"/>
          <a:ext cx="4007765" cy="463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Design</a:t>
          </a:r>
          <a:r>
            <a:rPr lang="en-US" sz="2000" kern="1200" baseline="0" dirty="0" smtClean="0"/>
            <a:t> and onboard services</a:t>
          </a:r>
          <a:endParaRPr lang="en-US" sz="2000" kern="1200" dirty="0"/>
        </a:p>
      </dsp:txBody>
      <dsp:txXfrm>
        <a:off x="22617" y="36364"/>
        <a:ext cx="3962531" cy="418086"/>
      </dsp:txXfrm>
    </dsp:sp>
    <dsp:sp modelId="{0C717960-BBDD-7F4D-ABEB-1B4A0FFC844E}">
      <dsp:nvSpPr>
        <dsp:cNvPr id="0" name=""/>
        <dsp:cNvSpPr/>
      </dsp:nvSpPr>
      <dsp:spPr>
        <a:xfrm>
          <a:off x="0" y="534413"/>
          <a:ext cx="4007765" cy="463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Provisioning people-hours</a:t>
          </a:r>
          <a:endParaRPr lang="en-US" sz="2000" kern="1200" dirty="0"/>
        </a:p>
      </dsp:txBody>
      <dsp:txXfrm>
        <a:off x="22617" y="557030"/>
        <a:ext cx="3962531" cy="418086"/>
      </dsp:txXfrm>
    </dsp:sp>
    <dsp:sp modelId="{49D13D47-7399-BB48-9B66-64951DFFCF1E}">
      <dsp:nvSpPr>
        <dsp:cNvPr id="0" name=""/>
        <dsp:cNvSpPr/>
      </dsp:nvSpPr>
      <dsp:spPr>
        <a:xfrm>
          <a:off x="0" y="1061093"/>
          <a:ext cx="4007765" cy="463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err="1" smtClean="0"/>
            <a:t>OpEx</a:t>
          </a:r>
          <a:endParaRPr lang="en-US" sz="2000" kern="1200" dirty="0"/>
        </a:p>
      </dsp:txBody>
      <dsp:txXfrm>
        <a:off x="22617" y="1083710"/>
        <a:ext cx="3962531" cy="418086"/>
      </dsp:txXfrm>
    </dsp:sp>
    <dsp:sp modelId="{8D2C2A1E-A0BF-1B41-BD08-BB7D822E95EE}">
      <dsp:nvSpPr>
        <dsp:cNvPr id="0" name=""/>
        <dsp:cNvSpPr/>
      </dsp:nvSpPr>
      <dsp:spPr>
        <a:xfrm>
          <a:off x="0" y="1587773"/>
          <a:ext cx="4007765" cy="463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Time</a:t>
          </a:r>
          <a:r>
            <a:rPr lang="en-US" sz="2000" kern="1200" baseline="0" dirty="0" smtClean="0"/>
            <a:t> to delivery</a:t>
          </a:r>
          <a:endParaRPr lang="en-US" sz="2000" kern="1200" dirty="0"/>
        </a:p>
      </dsp:txBody>
      <dsp:txXfrm>
        <a:off x="22617" y="1610390"/>
        <a:ext cx="3962531" cy="418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36C65-9724-5945-8E49-ECCABA3F1437}">
      <dsp:nvSpPr>
        <dsp:cNvPr id="0" name=""/>
        <dsp:cNvSpPr/>
      </dsp:nvSpPr>
      <dsp:spPr>
        <a:xfrm>
          <a:off x="-4203248" y="-649404"/>
          <a:ext cx="5043023" cy="5043023"/>
        </a:xfrm>
        <a:prstGeom prst="blockArc">
          <a:avLst>
            <a:gd name="adj1" fmla="val 18900000"/>
            <a:gd name="adj2" fmla="val 2700000"/>
            <a:gd name="adj3" fmla="val 428"/>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A5A653-05E6-BF44-A8B0-5C1D070D9E2F}">
      <dsp:nvSpPr>
        <dsp:cNvPr id="0" name=""/>
        <dsp:cNvSpPr/>
      </dsp:nvSpPr>
      <dsp:spPr>
        <a:xfrm>
          <a:off x="453917" y="287855"/>
          <a:ext cx="5621233" cy="5760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8"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SP advisory services</a:t>
          </a:r>
          <a:endParaRPr lang="en-US" sz="2800" kern="1200" dirty="0"/>
        </a:p>
      </dsp:txBody>
      <dsp:txXfrm>
        <a:off x="453917" y="287855"/>
        <a:ext cx="5621233" cy="576009"/>
      </dsp:txXfrm>
    </dsp:sp>
    <dsp:sp modelId="{7A1F8E18-5FD0-204B-A972-CBDBBC02C8A1}">
      <dsp:nvSpPr>
        <dsp:cNvPr id="0" name=""/>
        <dsp:cNvSpPr/>
      </dsp:nvSpPr>
      <dsp:spPr>
        <a:xfrm>
          <a:off x="20848" y="164754"/>
          <a:ext cx="866138" cy="82221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1E74144-1707-9A42-97BB-560E2BD09461}">
      <dsp:nvSpPr>
        <dsp:cNvPr id="0" name=""/>
        <dsp:cNvSpPr/>
      </dsp:nvSpPr>
      <dsp:spPr>
        <a:xfrm>
          <a:off x="784157" y="1152019"/>
          <a:ext cx="5290993" cy="5760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8"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Cisco validated designs</a:t>
          </a:r>
          <a:endParaRPr lang="en-US" sz="2800" kern="1200" dirty="0"/>
        </a:p>
      </dsp:txBody>
      <dsp:txXfrm>
        <a:off x="784157" y="1152019"/>
        <a:ext cx="5290993" cy="576009"/>
      </dsp:txXfrm>
    </dsp:sp>
    <dsp:sp modelId="{D1602CA4-BC56-8845-A352-C1EF08489F91}">
      <dsp:nvSpPr>
        <dsp:cNvPr id="0" name=""/>
        <dsp:cNvSpPr/>
      </dsp:nvSpPr>
      <dsp:spPr>
        <a:xfrm>
          <a:off x="351088" y="1028919"/>
          <a:ext cx="866138" cy="82221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9CAE9B0-B227-414E-AAFB-43E66C5F60F4}">
      <dsp:nvSpPr>
        <dsp:cNvPr id="0" name=""/>
        <dsp:cNvSpPr/>
      </dsp:nvSpPr>
      <dsp:spPr>
        <a:xfrm>
          <a:off x="784157" y="2016184"/>
          <a:ext cx="5290993" cy="5760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8"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Customer journeys</a:t>
          </a:r>
          <a:endParaRPr lang="en-US" sz="2800" kern="1200" dirty="0"/>
        </a:p>
      </dsp:txBody>
      <dsp:txXfrm>
        <a:off x="784157" y="2016184"/>
        <a:ext cx="5290993" cy="576009"/>
      </dsp:txXfrm>
    </dsp:sp>
    <dsp:sp modelId="{8E8E7C48-9BCE-0749-8491-EAF34DCD3B75}">
      <dsp:nvSpPr>
        <dsp:cNvPr id="0" name=""/>
        <dsp:cNvSpPr/>
      </dsp:nvSpPr>
      <dsp:spPr>
        <a:xfrm>
          <a:off x="351088" y="1893083"/>
          <a:ext cx="866138" cy="82221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9C7D5A4-6A7B-4744-A359-7CB540C91F47}">
      <dsp:nvSpPr>
        <dsp:cNvPr id="0" name=""/>
        <dsp:cNvSpPr/>
      </dsp:nvSpPr>
      <dsp:spPr>
        <a:xfrm>
          <a:off x="453917" y="2880348"/>
          <a:ext cx="5621233" cy="5760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8"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Business case development</a:t>
          </a:r>
          <a:endParaRPr lang="en-US" sz="2800" kern="1200" dirty="0"/>
        </a:p>
      </dsp:txBody>
      <dsp:txXfrm>
        <a:off x="453917" y="2880348"/>
        <a:ext cx="5621233" cy="576009"/>
      </dsp:txXfrm>
    </dsp:sp>
    <dsp:sp modelId="{F8E9DD2B-478D-0F43-A489-9348DDAF3F0B}">
      <dsp:nvSpPr>
        <dsp:cNvPr id="0" name=""/>
        <dsp:cNvSpPr/>
      </dsp:nvSpPr>
      <dsp:spPr>
        <a:xfrm>
          <a:off x="20848" y="2757248"/>
          <a:ext cx="866138" cy="82221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 Id="rId3"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7D453-7C53-4630-8000-CB62F539C598}" type="datetimeFigureOut">
              <a:rPr lang="en-US" smtClean="0"/>
              <a:t>6/6/17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040E5-16B3-4275-85EF-46953A2EADF2}" type="slidenum">
              <a:rPr lang="en-US" smtClean="0"/>
              <a:t>‹#›</a:t>
            </a:fld>
            <a:endParaRPr lang="en-US"/>
          </a:p>
        </p:txBody>
      </p:sp>
    </p:spTree>
    <p:extLst>
      <p:ext uri="{BB962C8B-B14F-4D97-AF65-F5344CB8AC3E}">
        <p14:creationId xmlns:p14="http://schemas.microsoft.com/office/powerpoint/2010/main" val="403718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849313"/>
            <a:ext cx="6248400" cy="3514725"/>
          </a:xfrm>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406256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849313"/>
            <a:ext cx="6248400" cy="3514725"/>
          </a:xfrm>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304020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15</a:t>
            </a:fld>
            <a:endParaRPr lang="en-US"/>
          </a:p>
        </p:txBody>
      </p:sp>
    </p:spTree>
    <p:extLst>
      <p:ext uri="{BB962C8B-B14F-4D97-AF65-F5344CB8AC3E}">
        <p14:creationId xmlns:p14="http://schemas.microsoft.com/office/powerpoint/2010/main" val="1934172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16</a:t>
            </a:fld>
            <a:endParaRPr lang="en-US"/>
          </a:p>
        </p:txBody>
      </p:sp>
    </p:spTree>
    <p:extLst>
      <p:ext uri="{BB962C8B-B14F-4D97-AF65-F5344CB8AC3E}">
        <p14:creationId xmlns:p14="http://schemas.microsoft.com/office/powerpoint/2010/main" val="54502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https://blogs.cisco.com/sp/vnf-validation-from-cisco</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187662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1907411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002898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investing in automation, SPs can expect to see on average of 80-90% reduction in operations cost associated with configuration, provisioning and validation.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dirty="0"/>
          </a:p>
        </p:txBody>
      </p:sp>
    </p:spTree>
    <p:extLst>
      <p:ext uri="{BB962C8B-B14F-4D97-AF65-F5344CB8AC3E}">
        <p14:creationId xmlns:p14="http://schemas.microsoft.com/office/powerpoint/2010/main" val="1503585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dirty="0" smtClean="0"/>
              <a:t>Standard maintenance windows – 70</a:t>
            </a:r>
          </a:p>
          <a:p>
            <a:pPr marL="171450" indent="-171450">
              <a:buFont typeface="Arial" charset="0"/>
              <a:buChar char="•"/>
            </a:pPr>
            <a:r>
              <a:rPr lang="en-US" sz="1200" dirty="0" smtClean="0"/>
              <a:t>Device Migration maintenance – 23</a:t>
            </a:r>
          </a:p>
          <a:p>
            <a:pPr marL="171450" indent="-171450">
              <a:buFont typeface="Arial" charset="0"/>
              <a:buChar char="•"/>
            </a:pPr>
            <a:r>
              <a:rPr lang="en-US" sz="1200" dirty="0" smtClean="0"/>
              <a:t>Change Request – 1000*</a:t>
            </a:r>
          </a:p>
          <a:p>
            <a:pPr marL="171450" indent="-171450">
              <a:buFont typeface="Arial" charset="0"/>
              <a:buChar char="•"/>
            </a:pPr>
            <a:r>
              <a:rPr lang="en-US" sz="1200" dirty="0" smtClean="0"/>
              <a:t>Disconnects – 280</a:t>
            </a:r>
          </a:p>
          <a:p>
            <a:pPr marL="171450" indent="-171450">
              <a:buFont typeface="Arial" charset="0"/>
              <a:buChar char="•"/>
            </a:pPr>
            <a:r>
              <a:rPr lang="en-US" sz="1200" dirty="0" smtClean="0"/>
              <a:t>New Customer Adds - 100</a:t>
            </a:r>
          </a:p>
          <a:p>
            <a:pPr marL="171450" indent="-171450">
              <a:buFont typeface="Arial" charset="0"/>
              <a:buChar char="•"/>
            </a:pPr>
            <a:r>
              <a:rPr lang="en-US" sz="1200" dirty="0" smtClean="0"/>
              <a:t>Incidents – 57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554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D0836-3EAD-E245-8F5E-0391C9AC42A5}" type="slidenum">
              <a:rPr lang="en-US" smtClean="0"/>
              <a:t>22</a:t>
            </a:fld>
            <a:endParaRPr lang="en-US"/>
          </a:p>
        </p:txBody>
      </p:sp>
    </p:spTree>
    <p:extLst>
      <p:ext uri="{BB962C8B-B14F-4D97-AF65-F5344CB8AC3E}">
        <p14:creationId xmlns:p14="http://schemas.microsoft.com/office/powerpoint/2010/main" val="849396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D0836-3EAD-E245-8F5E-0391C9AC42A5}" type="slidenum">
              <a:rPr lang="en-US" smtClean="0"/>
              <a:t>23</a:t>
            </a:fld>
            <a:endParaRPr lang="en-US"/>
          </a:p>
        </p:txBody>
      </p:sp>
    </p:spTree>
    <p:extLst>
      <p:ext uri="{BB962C8B-B14F-4D97-AF65-F5344CB8AC3E}">
        <p14:creationId xmlns:p14="http://schemas.microsoft.com/office/powerpoint/2010/main" val="184746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50"/>
              </a:spcAft>
            </a:pPr>
            <a:r>
              <a:rPr lang="en-GB" sz="1200" b="1" dirty="0" smtClean="0">
                <a:solidFill>
                  <a:srgbClr val="080808"/>
                </a:solidFill>
                <a:latin typeface="Arial"/>
              </a:rPr>
              <a:t>1) NFV/SDN: general strategy and approach</a:t>
            </a:r>
          </a:p>
          <a:p>
            <a:pPr marL="214313" indent="-214313">
              <a:buClr>
                <a:schemeClr val="accent2"/>
              </a:buClr>
              <a:buFont typeface="Arial" panose="020B0604020202020204" pitchFamily="34" charset="0"/>
              <a:buChar char="•"/>
            </a:pPr>
            <a:r>
              <a:rPr lang="en-GB" sz="1200" dirty="0" smtClean="0">
                <a:solidFill>
                  <a:srgbClr val="080808"/>
                </a:solidFill>
                <a:latin typeface="Arial"/>
              </a:rPr>
              <a:t>Rationale for NFV/SDN deployment and what has influenced this (market/business challenges)</a:t>
            </a:r>
          </a:p>
          <a:p>
            <a:pPr marL="214313" indent="-214313">
              <a:buClr>
                <a:schemeClr val="accent2"/>
              </a:buClr>
              <a:buFont typeface="Arial" panose="020B0604020202020204" pitchFamily="34" charset="0"/>
              <a:buChar char="•"/>
            </a:pPr>
            <a:r>
              <a:rPr lang="en-GB" sz="1200" dirty="0" smtClean="0">
                <a:solidFill>
                  <a:srgbClr val="080808"/>
                </a:solidFill>
                <a:latin typeface="Arial"/>
              </a:rPr>
              <a:t>Overall strategy, ambitions and key focus areas</a:t>
            </a:r>
          </a:p>
          <a:p>
            <a:pPr marL="214313" indent="-214313">
              <a:buClr>
                <a:schemeClr val="accent2"/>
              </a:buClr>
              <a:buFont typeface="Arial" panose="020B0604020202020204" pitchFamily="34" charset="0"/>
              <a:buChar char="•"/>
            </a:pPr>
            <a:r>
              <a:rPr lang="en-GB" sz="1200" dirty="0" smtClean="0">
                <a:solidFill>
                  <a:srgbClr val="080808"/>
                </a:solidFill>
                <a:latin typeface="Arial"/>
              </a:rPr>
              <a:t>Approach and roadmap</a:t>
            </a:r>
          </a:p>
          <a:p>
            <a:pPr marL="214313" indent="-214313">
              <a:buClr>
                <a:schemeClr val="accent2"/>
              </a:buClr>
              <a:buFont typeface="Arial" panose="020B0604020202020204" pitchFamily="34" charset="0"/>
              <a:buChar char="•"/>
            </a:pPr>
            <a:r>
              <a:rPr lang="en-GB" sz="1200" dirty="0" smtClean="0">
                <a:solidFill>
                  <a:srgbClr val="080808"/>
                </a:solidFill>
                <a:latin typeface="Arial"/>
              </a:rPr>
              <a:t>General challenges and barriers</a:t>
            </a:r>
          </a:p>
          <a:p>
            <a:pPr marL="214313" indent="-214313">
              <a:buClr>
                <a:schemeClr val="accent2"/>
              </a:buClr>
              <a:buFont typeface="Arial" panose="020B0604020202020204" pitchFamily="34" charset="0"/>
              <a:buChar char="•"/>
            </a:pPr>
            <a:r>
              <a:rPr lang="en-GB" sz="1200" dirty="0" smtClean="0">
                <a:solidFill>
                  <a:srgbClr val="080808"/>
                </a:solidFill>
                <a:latin typeface="Arial"/>
              </a:rPr>
              <a:t>Future ambitions </a:t>
            </a:r>
          </a:p>
          <a:p>
            <a:pPr marL="214313" indent="-214313">
              <a:buClr>
                <a:schemeClr val="accent2"/>
              </a:buClr>
              <a:buFont typeface="Arial" panose="020B0604020202020204" pitchFamily="34" charset="0"/>
              <a:buChar char="•"/>
            </a:pPr>
            <a:r>
              <a:rPr lang="en-GB" sz="1200" dirty="0" smtClean="0">
                <a:solidFill>
                  <a:srgbClr val="080808"/>
                </a:solidFill>
                <a:latin typeface="Arial"/>
              </a:rPr>
              <a:t>Views on rest of industry and peers </a:t>
            </a:r>
          </a:p>
          <a:p>
            <a:pPr marL="214313" indent="-214313">
              <a:buClr>
                <a:schemeClr val="accent2"/>
              </a:buClr>
              <a:buFont typeface="Arial" panose="020B0604020202020204" pitchFamily="34" charset="0"/>
              <a:buChar char="•"/>
            </a:pPr>
            <a:endParaRPr lang="en-GB" sz="1200" dirty="0" smtClean="0">
              <a:solidFill>
                <a:srgbClr val="080808"/>
              </a:solidFill>
              <a:latin typeface="Arial"/>
            </a:endParaRPr>
          </a:p>
          <a:p>
            <a:pPr>
              <a:spcAft>
                <a:spcPts val="450"/>
              </a:spcAft>
            </a:pPr>
            <a:r>
              <a:rPr lang="en-GB" sz="1200" b="1" dirty="0" smtClean="0">
                <a:solidFill>
                  <a:srgbClr val="080808"/>
                </a:solidFill>
                <a:latin typeface="Arial"/>
              </a:rPr>
              <a:t>2) Developing virtual business services</a:t>
            </a:r>
          </a:p>
          <a:p>
            <a:pPr marL="214313" indent="-214313">
              <a:buClr>
                <a:schemeClr val="accent2"/>
              </a:buClr>
              <a:buFont typeface="Arial" panose="020B0604020202020204" pitchFamily="34" charset="0"/>
              <a:buChar char="•"/>
            </a:pPr>
            <a:r>
              <a:rPr lang="en-GB" sz="1200" dirty="0" smtClean="0">
                <a:solidFill>
                  <a:srgbClr val="080808"/>
                </a:solidFill>
                <a:latin typeface="Arial"/>
              </a:rPr>
              <a:t>Current virtual business services portfolio (if applicable)</a:t>
            </a:r>
          </a:p>
          <a:p>
            <a:pPr marL="214313" indent="-214313">
              <a:buClr>
                <a:schemeClr val="accent2"/>
              </a:buClr>
              <a:buFont typeface="Arial" panose="020B0604020202020204" pitchFamily="34" charset="0"/>
              <a:buChar char="•"/>
            </a:pPr>
            <a:r>
              <a:rPr lang="en-GB" sz="1200" dirty="0" smtClean="0">
                <a:solidFill>
                  <a:srgbClr val="080808"/>
                </a:solidFill>
                <a:latin typeface="Arial"/>
              </a:rPr>
              <a:t>Product development process (for virtual business services) – what this looks like and how it has changed/is changing. </a:t>
            </a:r>
          </a:p>
          <a:p>
            <a:pPr marL="214313" indent="-214313">
              <a:buClr>
                <a:schemeClr val="accent2"/>
              </a:buClr>
              <a:buFont typeface="Arial" panose="020B0604020202020204" pitchFamily="34" charset="0"/>
              <a:buChar char="•"/>
            </a:pPr>
            <a:r>
              <a:rPr lang="en-GB" sz="1200" dirty="0" smtClean="0">
                <a:solidFill>
                  <a:srgbClr val="080808"/>
                </a:solidFill>
                <a:latin typeface="Arial"/>
              </a:rPr>
              <a:t>Main challenges and how to overcome them</a:t>
            </a:r>
          </a:p>
          <a:p>
            <a:pPr marL="214313" indent="-214313">
              <a:buClr>
                <a:schemeClr val="accent2"/>
              </a:buClr>
              <a:buFont typeface="Arial" panose="020B0604020202020204" pitchFamily="34" charset="0"/>
              <a:buChar char="•"/>
            </a:pPr>
            <a:r>
              <a:rPr lang="en-GB" sz="1200" dirty="0" smtClean="0">
                <a:solidFill>
                  <a:srgbClr val="080808"/>
                </a:solidFill>
                <a:latin typeface="Arial"/>
              </a:rPr>
              <a:t>Future business services outlook</a:t>
            </a:r>
          </a:p>
          <a:p>
            <a:pPr marL="214313" indent="-214313">
              <a:buClr>
                <a:schemeClr val="accent2"/>
              </a:buClr>
              <a:buFont typeface="Arial" panose="020B0604020202020204" pitchFamily="34" charset="0"/>
              <a:buChar char="•"/>
            </a:pPr>
            <a:endParaRPr lang="en-GB" sz="1200" dirty="0" smtClean="0">
              <a:solidFill>
                <a:srgbClr val="080808"/>
              </a:solidFill>
              <a:latin typeface="Arial"/>
            </a:endParaRPr>
          </a:p>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3</a:t>
            </a:fld>
            <a:endParaRPr lang="en-US"/>
          </a:p>
        </p:txBody>
      </p:sp>
    </p:spTree>
    <p:extLst>
      <p:ext uri="{BB962C8B-B14F-4D97-AF65-F5344CB8AC3E}">
        <p14:creationId xmlns:p14="http://schemas.microsoft.com/office/powerpoint/2010/main" val="156806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4</a:t>
            </a:fld>
            <a:endParaRPr lang="en-US"/>
          </a:p>
        </p:txBody>
      </p:sp>
    </p:spTree>
    <p:extLst>
      <p:ext uri="{BB962C8B-B14F-4D97-AF65-F5344CB8AC3E}">
        <p14:creationId xmlns:p14="http://schemas.microsoft.com/office/powerpoint/2010/main" val="58263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5</a:t>
            </a:fld>
            <a:endParaRPr lang="en-US"/>
          </a:p>
        </p:txBody>
      </p:sp>
    </p:spTree>
    <p:extLst>
      <p:ext uri="{BB962C8B-B14F-4D97-AF65-F5344CB8AC3E}">
        <p14:creationId xmlns:p14="http://schemas.microsoft.com/office/powerpoint/2010/main" val="326814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During discussions, it became clear that the overarching approaches that service providers have taken fall under three broad pathways to virtualisation</a:t>
            </a:r>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6</a:t>
            </a:fld>
            <a:endParaRPr lang="en-US"/>
          </a:p>
        </p:txBody>
      </p:sp>
    </p:spTree>
    <p:extLst>
      <p:ext uri="{BB962C8B-B14F-4D97-AF65-F5344CB8AC3E}">
        <p14:creationId xmlns:p14="http://schemas.microsoft.com/office/powerpoint/2010/main" val="387995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849313"/>
            <a:ext cx="6248400" cy="3514725"/>
          </a:xfrm>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583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9</a:t>
            </a:fld>
            <a:endParaRPr lang="en-US"/>
          </a:p>
        </p:txBody>
      </p:sp>
    </p:spTree>
    <p:extLst>
      <p:ext uri="{BB962C8B-B14F-4D97-AF65-F5344CB8AC3E}">
        <p14:creationId xmlns:p14="http://schemas.microsoft.com/office/powerpoint/2010/main" val="896538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11</a:t>
            </a:fld>
            <a:endParaRPr lang="en-US"/>
          </a:p>
        </p:txBody>
      </p:sp>
    </p:spTree>
    <p:extLst>
      <p:ext uri="{BB962C8B-B14F-4D97-AF65-F5344CB8AC3E}">
        <p14:creationId xmlns:p14="http://schemas.microsoft.com/office/powerpoint/2010/main" val="414180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040E5-16B3-4275-85EF-46953A2EADF2}" type="slidenum">
              <a:rPr lang="en-US" smtClean="0"/>
              <a:t>13</a:t>
            </a:fld>
            <a:endParaRPr lang="en-US"/>
          </a:p>
        </p:txBody>
      </p:sp>
    </p:spTree>
    <p:extLst>
      <p:ext uri="{BB962C8B-B14F-4D97-AF65-F5344CB8AC3E}">
        <p14:creationId xmlns:p14="http://schemas.microsoft.com/office/powerpoint/2010/main" val="54188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2.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3.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4.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5.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6.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7.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6" Type="http://schemas.openxmlformats.org/officeDocument/2006/relationships/slide" Target="../slides/slide18.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8.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39.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1.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2.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3.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4.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5.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6.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7.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8.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49.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1.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2.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3.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4.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5.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6.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7.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8.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59.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61.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slide" Target="../slides/slide13.xml"/><Relationship Id="rId5" Type="http://schemas.openxmlformats.org/officeDocument/2006/relationships/slide" Target="../slides/slide2.xml"/><Relationship Id="rId1" Type="http://schemas.openxmlformats.org/officeDocument/2006/relationships/slideMaster" Target="../slideMasters/slideMaster2.xml"/><Relationship Id="rId2" Type="http://schemas.openxmlformats.org/officeDocument/2006/relationships/slide" Target="../slides/slide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smtClean="0"/>
              <a:t>Click icon to add picture</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smtClean="0"/>
              <a:t>Click to 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smtClean="0"/>
              <a:t>Click icon to add picture</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smtClean="0"/>
              <a:t>Click icon to add picture</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chart</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table</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482493733"/>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4192218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498475" y="1485901"/>
            <a:ext cx="7556313" cy="3108722"/>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6795247" y="4817689"/>
            <a:ext cx="2133600" cy="273844"/>
          </a:xfrm>
          <a:prstGeom prst="rect">
            <a:avLst/>
          </a:prstGeom>
        </p:spPr>
        <p:txBody>
          <a:bodyPr/>
          <a:lstStyle/>
          <a:p>
            <a:fld id="{D728701E-CAF4-4159-9B3E-41C86DFFA30D}" type="datetimeFigureOut">
              <a:rPr lang="en-US" sz="2400" smtClean="0">
                <a:solidFill>
                  <a:srgbClr val="676767"/>
                </a:solidFill>
              </a:rPr>
              <a:pPr/>
              <a:t>6/6/17</a:t>
            </a:fld>
            <a:endParaRPr lang="en-US" sz="2400" dirty="0">
              <a:solidFill>
                <a:srgbClr val="676767"/>
              </a:solidFill>
            </a:endParaRPr>
          </a:p>
        </p:txBody>
      </p:sp>
      <p:sp>
        <p:nvSpPr>
          <p:cNvPr id="5" name="Footer Placeholder 4"/>
          <p:cNvSpPr>
            <a:spLocks noGrp="1"/>
          </p:cNvSpPr>
          <p:nvPr>
            <p:ph type="ftr" sz="quarter" idx="11"/>
          </p:nvPr>
        </p:nvSpPr>
        <p:spPr>
          <a:xfrm>
            <a:off x="201706" y="4817689"/>
            <a:ext cx="6122894" cy="273844"/>
          </a:xfrm>
          <a:prstGeom prst="rect">
            <a:avLst/>
          </a:prstGeom>
        </p:spPr>
        <p:txBody>
          <a:bodyPr/>
          <a:lstStyle/>
          <a:p>
            <a:endParaRPr lang="en-US" sz="2400" dirty="0">
              <a:solidFill>
                <a:srgbClr val="676767"/>
              </a:solidFill>
            </a:endParaRPr>
          </a:p>
        </p:txBody>
      </p:sp>
      <p:sp>
        <p:nvSpPr>
          <p:cNvPr id="6" name="Slide Number Placeholder 5"/>
          <p:cNvSpPr>
            <a:spLocks noGrp="1"/>
          </p:cNvSpPr>
          <p:nvPr>
            <p:ph type="sldNum" sz="quarter" idx="12"/>
          </p:nvPr>
        </p:nvSpPr>
        <p:spPr>
          <a:xfrm>
            <a:off x="8305800" y="181676"/>
            <a:ext cx="554038" cy="273844"/>
          </a:xfrm>
          <a:prstGeom prst="rect">
            <a:avLst/>
          </a:prstGeom>
        </p:spPr>
        <p:txBody>
          <a:bodyPr/>
          <a:lstStyle/>
          <a:p>
            <a:fld id="{162F1D00-BD13-4404-86B0-79703945A0A7}" type="slidenum">
              <a:rPr lang="en-US" sz="2400" smtClean="0">
                <a:solidFill>
                  <a:srgbClr val="676767"/>
                </a:solidFill>
              </a:rPr>
              <a:pPr/>
              <a:t>‹#›</a:t>
            </a:fld>
            <a:endParaRPr lang="en-US" sz="2400" dirty="0">
              <a:solidFill>
                <a:srgbClr val="676767"/>
              </a:solidFill>
            </a:endParaRPr>
          </a:p>
        </p:txBody>
      </p:sp>
    </p:spTree>
    <p:extLst>
      <p:ext uri="{BB962C8B-B14F-4D97-AF65-F5344CB8AC3E}">
        <p14:creationId xmlns:p14="http://schemas.microsoft.com/office/powerpoint/2010/main" val="31137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70502032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1"/>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5" name="Round Same Side Corner Rectangle 4"/>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6" name="Round Same Side Corner Rectangle 5"/>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7" name="Round Same Side Corner Rectangle 6"/>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8" name="Round Same Side Corner Rectangle 7"/>
          <p:cNvSpPr/>
          <p:nvPr userDrawn="1"/>
        </p:nvSpPr>
        <p:spPr>
          <a:xfrm>
            <a:off x="5042097"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9" name="Round Same Side Corner Rectangle 8"/>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10" name="Round Same Side Corner Rectangle 9"/>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11" name="Round Same Side Corner Rectangle 10"/>
          <p:cNvSpPr/>
          <p:nvPr userDrawn="1"/>
        </p:nvSpPr>
        <p:spPr>
          <a:xfrm>
            <a:off x="132473" y="72999"/>
            <a:ext cx="1160584" cy="476983"/>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Introduction</a:t>
            </a:r>
          </a:p>
        </p:txBody>
      </p:sp>
      <p:sp>
        <p:nvSpPr>
          <p:cNvPr id="12" name="Rectangle 11"/>
          <p:cNvSpPr/>
          <p:nvPr userDrawn="1"/>
        </p:nvSpPr>
        <p:spPr>
          <a:xfrm>
            <a:off x="0" y="549982"/>
            <a:ext cx="9144000" cy="31382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r>
              <a:rPr lang="en-GB" sz="800" cap="all">
                <a:solidFill>
                  <a:srgbClr val="FFFFFF"/>
                </a:solidFill>
              </a:rPr>
              <a:t>       </a:t>
            </a:r>
            <a:endParaRPr lang="en-GB" sz="800" cap="all">
              <a:solidFill>
                <a:srgbClr val="214794">
                  <a:lumMod val="20000"/>
                  <a:lumOff val="80000"/>
                </a:srgbClr>
              </a:solidFill>
            </a:endParaRPr>
          </a:p>
        </p:txBody>
      </p:sp>
      <p:sp>
        <p:nvSpPr>
          <p:cNvPr id="28" name="Round Same Side Corner Rectangle 27">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9" name="Round Same Side Corner Rectangle 28">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 </a:t>
            </a:r>
          </a:p>
        </p:txBody>
      </p:sp>
      <p:sp>
        <p:nvSpPr>
          <p:cNvPr id="33" name="Round Same Side Corner Rectangle 32">
            <a:hlinkClick r:id="rId5" action="ppaction://hlinksldjump"/>
          </p:cNvPr>
          <p:cNvSpPr/>
          <p:nvPr userDrawn="1"/>
        </p:nvSpPr>
        <p:spPr>
          <a:xfrm>
            <a:off x="1359879"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2473" y="72998"/>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3"/>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13" name="Round Same Side Corner Rectangle 12"/>
          <p:cNvSpPr/>
          <p:nvPr userDrawn="1"/>
        </p:nvSpPr>
        <p:spPr>
          <a:xfrm>
            <a:off x="1359879" y="72999"/>
            <a:ext cx="1160584" cy="476983"/>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Getting</a:t>
            </a:r>
          </a:p>
          <a:p>
            <a:pPr algn="ctr" defTabSz="685783" fontAlgn="auto">
              <a:spcBef>
                <a:spcPts val="0"/>
              </a:spcBef>
              <a:spcAft>
                <a:spcPts val="0"/>
              </a:spcAft>
            </a:pPr>
            <a:r>
              <a:rPr lang="en-GB" sz="1000">
                <a:solidFill>
                  <a:srgbClr val="FFFFFF"/>
                </a:solidFill>
              </a:rPr>
              <a:t>Started</a:t>
            </a:r>
          </a:p>
        </p:txBody>
      </p:sp>
      <p:sp>
        <p:nvSpPr>
          <p:cNvPr id="14" name="Round Same Side Corner Rectangle 13"/>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15" name="Round Same Side Corner Rectangle 14"/>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16" name="Round Same Side Corner Rectangle 15"/>
          <p:cNvSpPr/>
          <p:nvPr userDrawn="1"/>
        </p:nvSpPr>
        <p:spPr>
          <a:xfrm>
            <a:off x="5042097"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17" name="Round Same Side Corner Rectangle 16"/>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19" name="Round Same Side Corner Rectangle 18"/>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1" name="Round Same Side Corner Rectangle 20"/>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2" name="Rectangle 21"/>
          <p:cNvSpPr/>
          <p:nvPr userDrawn="1"/>
        </p:nvSpPr>
        <p:spPr>
          <a:xfrm>
            <a:off x="0" y="549982"/>
            <a:ext cx="9144000" cy="31382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r>
              <a:rPr lang="en-GB" sz="800" cap="all">
                <a:solidFill>
                  <a:srgbClr val="FFFFFF"/>
                </a:solidFill>
              </a:rPr>
              <a:t>       </a:t>
            </a:r>
            <a:endParaRPr lang="en-GB" sz="800" cap="all">
              <a:solidFill>
                <a:srgbClr val="214794">
                  <a:lumMod val="20000"/>
                  <a:lumOff val="80000"/>
                </a:srgbClr>
              </a:solidFill>
            </a:endParaRPr>
          </a:p>
        </p:txBody>
      </p:sp>
      <p:sp>
        <p:nvSpPr>
          <p:cNvPr id="23" name="Round Same Side Corner Rectangle 22">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4" name="Round Same Side Corner Rectangle 23">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5" name="Round Same Side Corner Rectangle 24">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6" name="Round Same Side Corner Rectangle 25">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7" name="Round Same Side Corner Rectangle 26">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8" name="Round Same Side Corner Rectangle 27">
            <a:hlinkClick r:id="rId5" action="ppaction://hlinksldjump"/>
          </p:cNvPr>
          <p:cNvSpPr/>
          <p:nvPr userDrawn="1"/>
        </p:nvSpPr>
        <p:spPr>
          <a:xfrm>
            <a:off x="1359879" y="73000"/>
            <a:ext cx="1160584" cy="4755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9" name="Round Same Side Corner Rectangle 28">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10 Challenges">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3"/>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12" name="Round Same Side Corner Rectangle 11"/>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23" name="Round Same Side Corner Rectangle 22"/>
          <p:cNvSpPr/>
          <p:nvPr userDrawn="1"/>
        </p:nvSpPr>
        <p:spPr>
          <a:xfrm>
            <a:off x="2587284" y="72999"/>
            <a:ext cx="1160584" cy="476983"/>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Top 10 Challenges</a:t>
            </a:r>
          </a:p>
        </p:txBody>
      </p:sp>
      <p:sp>
        <p:nvSpPr>
          <p:cNvPr id="24" name="Round Same Side Corner Rectangle 23"/>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5042097"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6" name="Round Same Side Corner Rectangle 25"/>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7" name="Round Same Side Corner Rectangle 2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ectangle 28"/>
          <p:cNvSpPr/>
          <p:nvPr userDrawn="1"/>
        </p:nvSpPr>
        <p:spPr>
          <a:xfrm>
            <a:off x="0" y="549982"/>
            <a:ext cx="9144000" cy="31382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r>
              <a:rPr lang="en-GB" sz="800" cap="all">
                <a:solidFill>
                  <a:srgbClr val="FFFFFF"/>
                </a:solidFill>
              </a:rPr>
              <a:t>       </a:t>
            </a:r>
          </a:p>
        </p:txBody>
      </p:sp>
      <p:sp>
        <p:nvSpPr>
          <p:cNvPr id="30" name="Round Same Side Corner Rectangle 29">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4" action="ppaction://hlinksldjump"/>
          </p:cNvPr>
          <p:cNvSpPr/>
          <p:nvPr userDrawn="1"/>
        </p:nvSpPr>
        <p:spPr>
          <a:xfrm>
            <a:off x="2587284" y="72998"/>
            <a:ext cx="1160584" cy="47351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6" name="Round Same Side Corner Rectangle 35">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formation Pathways">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3"/>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13" name="Round Same Side Corner Rectangle 12"/>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4" name="Round Same Side Corner Rectangle 13"/>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15" name="Round Same Side Corner Rectangle 14"/>
          <p:cNvSpPr/>
          <p:nvPr userDrawn="1"/>
        </p:nvSpPr>
        <p:spPr>
          <a:xfrm>
            <a:off x="3814691" y="72573"/>
            <a:ext cx="1160584" cy="477410"/>
          </a:xfrm>
          <a:prstGeom prst="round2Same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Transformation Pathways</a:t>
            </a:r>
          </a:p>
        </p:txBody>
      </p:sp>
      <p:sp>
        <p:nvSpPr>
          <p:cNvPr id="16" name="Round Same Side Corner Rectangle 15"/>
          <p:cNvSpPr/>
          <p:nvPr userDrawn="1"/>
        </p:nvSpPr>
        <p:spPr>
          <a:xfrm>
            <a:off x="5042097"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17" name="Round Same Side Corner Rectangle 16"/>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19" name="Round Same Side Corner Rectangle 18"/>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1" name="Round Same Side Corner Rectangle 20"/>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2" name="Rectangle 21"/>
          <p:cNvSpPr/>
          <p:nvPr userDrawn="1"/>
        </p:nvSpPr>
        <p:spPr>
          <a:xfrm>
            <a:off x="0" y="549982"/>
            <a:ext cx="9144000" cy="31382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30" name="Round Same Side Corner Rectangle 29">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3" action="ppaction://hlinksldjump"/>
          </p:cNvPr>
          <p:cNvSpPr/>
          <p:nvPr userDrawn="1"/>
        </p:nvSpPr>
        <p:spPr>
          <a:xfrm>
            <a:off x="3814691" y="72572"/>
            <a:ext cx="1160584" cy="47357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6" name="Round Same Side Corner Rectangle 35">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 no sidebar">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3"/>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12" name="Round Same Side Corner Rectangle 11"/>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23" name="Round Same Side Corner Rectangle 22"/>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4" name="Round Same Side Corner Rectangle 23"/>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7" name="Round Same Side Corner Rectangle 2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30" name="Round Same Side Corner Rectangle 29">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6" name="Round Same Side Corner Rectangle 35">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 sidebar">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 sidebar Change">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rId6" action="ppaction://hlinksldjump"/>
          </p:cNvPr>
          <p:cNvSpPr/>
          <p:nvPr userDrawn="1"/>
        </p:nvSpPr>
        <p:spPr>
          <a:xfrm>
            <a:off x="431302" y="1039503"/>
            <a:ext cx="1453159" cy="529264"/>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Change Coordination</a:t>
            </a:r>
          </a:p>
        </p:txBody>
      </p:sp>
      <p:sp>
        <p:nvSpPr>
          <p:cNvPr id="24"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 sidebar People">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4" name="Rounded Rectangle 23">
            <a:hlinkClick r:id="" action="ppaction://noaction"/>
          </p:cNvPr>
          <p:cNvSpPr/>
          <p:nvPr userDrawn="1"/>
        </p:nvSpPr>
        <p:spPr>
          <a:xfrm>
            <a:off x="431301" y="1039503"/>
            <a:ext cx="1453159" cy="529264"/>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People &amp; Processes</a:t>
            </a:r>
          </a:p>
        </p:txBody>
      </p:sp>
      <p:sp>
        <p:nvSpPr>
          <p:cNvPr id="23"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 sidebar Strategy">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 action="ppaction://noaction"/>
          </p:cNvPr>
          <p:cNvSpPr/>
          <p:nvPr userDrawn="1"/>
        </p:nvSpPr>
        <p:spPr>
          <a:xfrm>
            <a:off x="431303" y="1039503"/>
            <a:ext cx="1453159" cy="529264"/>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Strategy</a:t>
            </a:r>
          </a:p>
        </p:txBody>
      </p:sp>
      <p:sp>
        <p:nvSpPr>
          <p:cNvPr id="24"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09989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 sidebar Technology">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4" name="Rounded Rectangle 23">
            <a:hlinkClick r:id="" action="ppaction://noaction"/>
          </p:cNvPr>
          <p:cNvSpPr/>
          <p:nvPr userDrawn="1"/>
        </p:nvSpPr>
        <p:spPr>
          <a:xfrm>
            <a:off x="431301" y="1039503"/>
            <a:ext cx="1453159" cy="529264"/>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Technology</a:t>
            </a:r>
          </a:p>
        </p:txBody>
      </p:sp>
      <p:sp>
        <p:nvSpPr>
          <p:cNvPr id="23"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 sidebar Product">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 action="ppaction://noaction"/>
          </p:cNvPr>
          <p:cNvSpPr/>
          <p:nvPr userDrawn="1"/>
        </p:nvSpPr>
        <p:spPr>
          <a:xfrm>
            <a:off x="431301" y="1039503"/>
            <a:ext cx="1453159" cy="529264"/>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Product</a:t>
            </a:r>
          </a:p>
        </p:txBody>
      </p:sp>
      <p:sp>
        <p:nvSpPr>
          <p:cNvPr id="24"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 sidebar Marketing">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 action="ppaction://noaction"/>
          </p:cNvPr>
          <p:cNvSpPr/>
          <p:nvPr userDrawn="1"/>
        </p:nvSpPr>
        <p:spPr>
          <a:xfrm>
            <a:off x="431301" y="1039503"/>
            <a:ext cx="1453159" cy="529264"/>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Marketing</a:t>
            </a:r>
          </a:p>
        </p:txBody>
      </p:sp>
      <p:sp>
        <p:nvSpPr>
          <p:cNvPr id="24"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 sidebar Finance">
    <p:spTree>
      <p:nvGrpSpPr>
        <p:cNvPr id="1" name=""/>
        <p:cNvGrpSpPr/>
        <p:nvPr/>
      </p:nvGrpSpPr>
      <p:grpSpPr>
        <a:xfrm>
          <a:off x="0" y="0"/>
          <a:ext cx="0" cy="0"/>
          <a:chOff x="0" y="0"/>
          <a:chExt cx="0" cy="0"/>
        </a:xfrm>
      </p:grpSpPr>
      <p:sp>
        <p:nvSpPr>
          <p:cNvPr id="29" name="Rectangle 28"/>
          <p:cNvSpPr/>
          <p:nvPr userDrawn="1"/>
        </p:nvSpPr>
        <p:spPr>
          <a:xfrm>
            <a:off x="0" y="549982"/>
            <a:ext cx="9144000" cy="31382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49" name="Round Same Side Corner Rectangle 48"/>
          <p:cNvSpPr/>
          <p:nvPr userDrawn="1"/>
        </p:nvSpPr>
        <p:spPr>
          <a:xfrm rot="16200000">
            <a:off x="6424464" y="1851849"/>
            <a:ext cx="3531882" cy="1907194"/>
          </a:xfrm>
          <a:prstGeom prst="round2SameRect">
            <a:avLst>
              <a:gd name="adj1" fmla="val 4022"/>
              <a:gd name="adj2" fmla="val 0"/>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p>
          <a:p>
            <a:pPr algn="ctr" defTabSz="685783" fontAlgn="auto">
              <a:spcBef>
                <a:spcPts val="0"/>
              </a:spcBef>
              <a:spcAft>
                <a:spcPts val="0"/>
              </a:spcAft>
            </a:pPr>
            <a:r>
              <a:rPr lang="en-GB" sz="1000">
                <a:solidFill>
                  <a:srgbClr val="676767"/>
                </a:solidFill>
              </a:rPr>
              <a:t>Started</a:t>
            </a:r>
          </a:p>
        </p:txBody>
      </p:sp>
      <p:sp>
        <p:nvSpPr>
          <p:cNvPr id="19" name="Round Same Side Corner Rectangle 18"/>
          <p:cNvSpPr/>
          <p:nvPr userDrawn="1"/>
        </p:nvSpPr>
        <p:spPr>
          <a:xfrm>
            <a:off x="5042097" y="72999"/>
            <a:ext cx="1160584" cy="476983"/>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Technology Evolution</a:t>
            </a:r>
          </a:p>
        </p:txBody>
      </p:sp>
      <p:sp>
        <p:nvSpPr>
          <p:cNvPr id="20" name="Round Same Side Corner Rectangle 19"/>
          <p:cNvSpPr/>
          <p:nvPr userDrawn="1"/>
        </p:nvSpPr>
        <p:spPr>
          <a:xfrm>
            <a:off x="3814691"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1" name="Round Same Side Corner Rectangle 20"/>
          <p:cNvSpPr/>
          <p:nvPr userDrawn="1"/>
        </p:nvSpPr>
        <p:spPr>
          <a:xfrm>
            <a:off x="2587284"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2" name="Round Same Side Corner Rectangle 21"/>
          <p:cNvSpPr/>
          <p:nvPr userDrawn="1"/>
        </p:nvSpPr>
        <p:spPr>
          <a:xfrm>
            <a:off x="6269502"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37" name="Round Same Side Corner Rectangle 36"/>
          <p:cNvSpPr/>
          <p:nvPr userDrawn="1"/>
        </p:nvSpPr>
        <p:spPr>
          <a:xfrm>
            <a:off x="7496909"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38" name="Round Same Side Corner Rectangle 37"/>
          <p:cNvSpPr/>
          <p:nvPr userDrawn="1"/>
        </p:nvSpPr>
        <p:spPr>
          <a:xfrm>
            <a:off x="132473" y="139675"/>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9" name="Round Same Side Corner Rectangle 3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2" action="ppaction://hlinksldjump"/>
          </p:cNvPr>
          <p:cNvSpPr/>
          <p:nvPr userDrawn="1"/>
        </p:nvSpPr>
        <p:spPr>
          <a:xfrm>
            <a:off x="5042097" y="73000"/>
            <a:ext cx="1160584" cy="475088"/>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4" name="Rounded Rectangle 23">
            <a:hlinkClick r:id="" action="ppaction://noaction"/>
          </p:cNvPr>
          <p:cNvSpPr/>
          <p:nvPr userDrawn="1"/>
        </p:nvSpPr>
        <p:spPr>
          <a:xfrm>
            <a:off x="431301" y="1039503"/>
            <a:ext cx="1453159" cy="529264"/>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Finance, Legal &amp; Regulatory</a:t>
            </a:r>
          </a:p>
        </p:txBody>
      </p:sp>
      <p:sp>
        <p:nvSpPr>
          <p:cNvPr id="23" name="Text Placeholder 1"/>
          <p:cNvSpPr txBox="1">
            <a:spLocks/>
          </p:cNvSpPr>
          <p:nvPr userDrawn="1"/>
        </p:nvSpPr>
        <p:spPr>
          <a:xfrm>
            <a:off x="1971923" y="1039503"/>
            <a:ext cx="5119200" cy="525280"/>
          </a:xfrm>
          <a:prstGeom prst="rect">
            <a:avLst/>
          </a:prstGeom>
          <a:solidFill>
            <a:schemeClr val="accent4">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 no sidebar">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3"/>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13" name="Round Same Side Corner Rectangle 12"/>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14" name="Round Same Side Corner Rectangle 13"/>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15" name="Round Same Side Corner Rectangle 14"/>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16" name="Round Same Side Corner Rectangle 15"/>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17" name="Round Same Side Corner Rectangle 16"/>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19" name="Round Same Side Corner Rectangle 18"/>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1" name="Round Same Side Corner Rectangle 20"/>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38" name="Round Same Side Corner Rectangle 37">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9" name="Round Same Side Corner Rectangle 38">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1" name="Round Same Side Corner Rectangle 40">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 sidebar">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 sidebar Change">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19" name="Rounded Rectangle 18">
            <a:hlinkClick r:id="" action="ppaction://noaction"/>
          </p:cNvPr>
          <p:cNvSpPr/>
          <p:nvPr userDrawn="1"/>
        </p:nvSpPr>
        <p:spPr>
          <a:xfrm>
            <a:off x="431302" y="103950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Change Coordination</a:t>
            </a:r>
          </a:p>
        </p:txBody>
      </p:sp>
      <p:sp>
        <p:nvSpPr>
          <p:cNvPr id="21"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 sidebar People">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1" name="Rounded Rectangle 20">
            <a:hlinkClick r:id="" action="ppaction://noaction"/>
          </p:cNvPr>
          <p:cNvSpPr/>
          <p:nvPr userDrawn="1"/>
        </p:nvSpPr>
        <p:spPr>
          <a:xfrm>
            <a:off x="431304" y="103950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People &amp; Processes</a:t>
            </a:r>
          </a:p>
        </p:txBody>
      </p:sp>
      <p:sp>
        <p:nvSpPr>
          <p:cNvPr id="19"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 sidebar Strategy">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19" name="Rounded Rectangle 18">
            <a:hlinkClick r:id="" action="ppaction://noaction"/>
          </p:cNvPr>
          <p:cNvSpPr/>
          <p:nvPr userDrawn="1"/>
        </p:nvSpPr>
        <p:spPr>
          <a:xfrm>
            <a:off x="431304" y="103950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Strategy</a:t>
            </a:r>
          </a:p>
        </p:txBody>
      </p:sp>
      <p:sp>
        <p:nvSpPr>
          <p:cNvPr id="21"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 sidebar Technology">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1" name="Rounded Rectangle 20">
            <a:hlinkClick r:id="" action="ppaction://noaction"/>
          </p:cNvPr>
          <p:cNvSpPr/>
          <p:nvPr userDrawn="1"/>
        </p:nvSpPr>
        <p:spPr>
          <a:xfrm>
            <a:off x="431301" y="103950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Technology</a:t>
            </a:r>
          </a:p>
        </p:txBody>
      </p:sp>
      <p:sp>
        <p:nvSpPr>
          <p:cNvPr id="19"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619484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 sidebar Product">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19" name="Rounded Rectangle 18">
            <a:hlinkClick r:id="" action="ppaction://noaction"/>
          </p:cNvPr>
          <p:cNvSpPr/>
          <p:nvPr userDrawn="1"/>
        </p:nvSpPr>
        <p:spPr>
          <a:xfrm>
            <a:off x="431302" y="103950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Product</a:t>
            </a:r>
          </a:p>
        </p:txBody>
      </p:sp>
      <p:sp>
        <p:nvSpPr>
          <p:cNvPr id="21"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 sidebar Marketing">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6" name="Rounded Rectangle 35">
            <a:hlinkClick r:id="" action="ppaction://noaction"/>
          </p:cNvPr>
          <p:cNvSpPr/>
          <p:nvPr userDrawn="1"/>
        </p:nvSpPr>
        <p:spPr>
          <a:xfrm>
            <a:off x="431302" y="103748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Marketing &amp; Sales</a:t>
            </a:r>
          </a:p>
        </p:txBody>
      </p:sp>
      <p:sp>
        <p:nvSpPr>
          <p:cNvPr id="21"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 sidebar Finance">
    <p:spTree>
      <p:nvGrpSpPr>
        <p:cNvPr id="1" name=""/>
        <p:cNvGrpSpPr/>
        <p:nvPr/>
      </p:nvGrpSpPr>
      <p:grpSpPr>
        <a:xfrm>
          <a:off x="0" y="0"/>
          <a:ext cx="0" cy="0"/>
          <a:chOff x="0" y="0"/>
          <a:chExt cx="0" cy="0"/>
        </a:xfrm>
      </p:grpSpPr>
      <p:sp>
        <p:nvSpPr>
          <p:cNvPr id="22" name="Rectangle 21"/>
          <p:cNvSpPr/>
          <p:nvPr userDrawn="1"/>
        </p:nvSpPr>
        <p:spPr>
          <a:xfrm>
            <a:off x="0" y="549983"/>
            <a:ext cx="9144000" cy="31382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23" name="Round Same Side Corner Rectangle 22"/>
          <p:cNvSpPr/>
          <p:nvPr userDrawn="1"/>
        </p:nvSpPr>
        <p:spPr>
          <a:xfrm rot="16200000">
            <a:off x="6424464" y="1851849"/>
            <a:ext cx="3531882" cy="1907194"/>
          </a:xfrm>
          <a:prstGeom prst="round2SameRect">
            <a:avLst>
              <a:gd name="adj1" fmla="val 4022"/>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0" name="Round Same Side Corner Rectangle 19"/>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6" name="Round Same Side Corner Rectangle 25"/>
          <p:cNvSpPr/>
          <p:nvPr userDrawn="1"/>
        </p:nvSpPr>
        <p:spPr>
          <a:xfrm>
            <a:off x="6269502" y="73000"/>
            <a:ext cx="1160584" cy="476983"/>
          </a:xfrm>
          <a:prstGeom prst="round2Same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Service-led Innovation</a:t>
            </a:r>
          </a:p>
        </p:txBody>
      </p:sp>
      <p:sp>
        <p:nvSpPr>
          <p:cNvPr id="27" name="Round Same Side Corner Rectangle 26"/>
          <p:cNvSpPr/>
          <p:nvPr userDrawn="1"/>
        </p:nvSpPr>
        <p:spPr>
          <a:xfrm>
            <a:off x="7496910"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Organizational Transformation</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29" name="Round Same Side Corner Rectangle 28">
            <a:hlinkClick r:id="" action="ppaction://noaction"/>
          </p:cNvPr>
          <p:cNvSpPr/>
          <p:nvPr userDrawn="1"/>
        </p:nvSpPr>
        <p:spPr>
          <a:xfrm>
            <a:off x="7496909" y="13584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0" name="Round Same Side Corner Rectangle 29">
            <a:hlinkClick r:id="" action="ppaction://noaction"/>
          </p:cNvPr>
          <p:cNvSpPr/>
          <p:nvPr userDrawn="1"/>
        </p:nvSpPr>
        <p:spPr>
          <a:xfrm>
            <a:off x="6269502" y="73000"/>
            <a:ext cx="1160584" cy="473193"/>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1" name="Round Same Side Corner Rectangle 30">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2" name="Round Same Side Corner Rectangle 31">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3" name="Round Same Side Corner Rectangle 32">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4" name="Round Same Side Corner Rectangle 33">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rId5" action="ppaction://hlinksldjump"/>
          </p:cNvPr>
          <p:cNvSpPr/>
          <p:nvPr userDrawn="1"/>
        </p:nvSpPr>
        <p:spPr>
          <a:xfrm>
            <a:off x="132473"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19" name="Rounded Rectangle 18">
            <a:hlinkClick r:id="" action="ppaction://noaction"/>
          </p:cNvPr>
          <p:cNvSpPr/>
          <p:nvPr userDrawn="1"/>
        </p:nvSpPr>
        <p:spPr>
          <a:xfrm>
            <a:off x="431304" y="1039503"/>
            <a:ext cx="1453159" cy="52926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Finance, Legal &amp; Regulatory</a:t>
            </a:r>
          </a:p>
        </p:txBody>
      </p:sp>
      <p:sp>
        <p:nvSpPr>
          <p:cNvPr id="21" name="Text Placeholder 1"/>
          <p:cNvSpPr txBox="1">
            <a:spLocks/>
          </p:cNvSpPr>
          <p:nvPr userDrawn="1"/>
        </p:nvSpPr>
        <p:spPr>
          <a:xfrm>
            <a:off x="1971923" y="1039503"/>
            <a:ext cx="5119200" cy="525280"/>
          </a:xfrm>
          <a:prstGeom prst="rect">
            <a:avLst/>
          </a:prstGeom>
          <a:solidFill>
            <a:schemeClr val="accent5">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T no sidebar">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37766" y="1436914"/>
            <a:ext cx="8345488" cy="3074797"/>
          </a:xfrm>
          <a:prstGeom prst="rect">
            <a:avLst/>
          </a:prstGeom>
        </p:spPr>
        <p:txBody>
          <a:bodyPr numCol="2" spcCol="72000"/>
          <a:lstStyle>
            <a:lvl1pPr>
              <a:defRPr lang="en-US" sz="1000" kern="1200" dirty="0" smtClean="0">
                <a:solidFill>
                  <a:schemeClr val="tx1"/>
                </a:solidFill>
                <a:latin typeface="+mn-lt"/>
                <a:ea typeface="ＭＳ Ｐゴシック" charset="0"/>
                <a:cs typeface="CiscoSans"/>
              </a:defRPr>
            </a:lvl1pPr>
            <a:lvl2pPr>
              <a:defRPr lang="en-US" sz="1000" kern="1200" dirty="0" smtClean="0">
                <a:solidFill>
                  <a:schemeClr val="tx1"/>
                </a:solidFill>
                <a:latin typeface="+mn-lt"/>
                <a:ea typeface="ＭＳ Ｐゴシック" charset="0"/>
                <a:cs typeface="CiscoSans"/>
              </a:defRPr>
            </a:lvl2pPr>
            <a:lvl3pPr>
              <a:defRPr lang="en-US" sz="1000" kern="1200" dirty="0" smtClean="0">
                <a:solidFill>
                  <a:schemeClr val="tx1"/>
                </a:solidFill>
                <a:latin typeface="+mn-lt"/>
                <a:ea typeface="ＭＳ Ｐゴシック" charset="0"/>
                <a:cs typeface="CiscoSans"/>
              </a:defRPr>
            </a:lvl3pPr>
            <a:lvl4pPr>
              <a:defRPr lang="en-US" sz="1000" kern="1200" dirty="0" smtClean="0">
                <a:solidFill>
                  <a:schemeClr val="tx1"/>
                </a:solidFill>
                <a:latin typeface="+mn-lt"/>
                <a:ea typeface="ＭＳ Ｐゴシック" charset="0"/>
                <a:cs typeface="CiscoSans"/>
              </a:defRPr>
            </a:lvl4pPr>
            <a:lvl5pPr>
              <a:defRPr lang="en-US" sz="1000" kern="1200" dirty="0" smtClean="0">
                <a:solidFill>
                  <a:schemeClr val="tx1"/>
                </a:solidFill>
                <a:latin typeface="+mn-lt"/>
                <a:ea typeface="ＭＳ Ｐゴシック" charset="0"/>
                <a:cs typeface="Cisco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p:cNvSpPr>
            <a:spLocks noGrp="1"/>
          </p:cNvSpPr>
          <p:nvPr>
            <p:ph type="title"/>
          </p:nvPr>
        </p:nvSpPr>
        <p:spPr>
          <a:xfrm>
            <a:off x="437766" y="1068143"/>
            <a:ext cx="8345488" cy="368772"/>
          </a:xfrm>
        </p:spPr>
        <p:txBody>
          <a:bodyPr/>
          <a:lstStyle>
            <a:lvl1pPr>
              <a:defRPr lang="en-US" sz="2000" kern="1200" dirty="0" smtClean="0">
                <a:solidFill>
                  <a:srgbClr val="676767"/>
                </a:solidFill>
                <a:latin typeface="+mj-lt"/>
                <a:ea typeface="ＭＳ Ｐゴシック" charset="0"/>
                <a:cs typeface="CiscoSans"/>
              </a:defRPr>
            </a:lvl1pPr>
          </a:lstStyle>
          <a:p>
            <a:r>
              <a:rPr lang="en-US"/>
              <a:t>Click to edit Master title style</a:t>
            </a:r>
            <a:endParaRPr lang="en-GB"/>
          </a:p>
        </p:txBody>
      </p:sp>
      <p:sp>
        <p:nvSpPr>
          <p:cNvPr id="23" name="Round Same Side Corner Rectangle 22"/>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6" name="Round Same Side Corner Rectangle 25"/>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7" name="Round Same Side Corner Rectangle 26"/>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30" name="Round Same Side Corner Rectangle 29"/>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31" name="Round Same Side Corner Rectangle 30"/>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32" name="Round Same Side Corner Rectangle 31"/>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33" name="Round Same Side Corner Rectangle 32"/>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34" name="Round Same Side Corner Rectangle 33">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5" name="Round Same Side Corner Rectangle 34">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6" name="Round Same Side Corner Rectangle 35">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7" name="Round Same Side Corner Rectangle 36">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8" name="Round Same Side Corner Rectangle 37">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39" name="Round Same Side Corner Rectangle 38">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0" name="Round Same Side Corner Rectangle 39">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T sidebar">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T sidebar Change">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 action="ppaction://noaction"/>
          </p:cNvPr>
          <p:cNvSpPr/>
          <p:nvPr userDrawn="1"/>
        </p:nvSpPr>
        <p:spPr>
          <a:xfrm>
            <a:off x="431304"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r>
              <a:rPr lang="en-GB" sz="1400" dirty="0">
                <a:solidFill>
                  <a:srgbClr val="FFFFFF"/>
                </a:solidFill>
              </a:rPr>
              <a:t>Change Coordination</a:t>
            </a:r>
          </a:p>
        </p:txBody>
      </p:sp>
      <p:sp>
        <p:nvSpPr>
          <p:cNvPr id="26"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T sidebar People">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6" name="Rounded Rectangle 25">
            <a:hlinkClick r:id="" action="ppaction://noaction"/>
          </p:cNvPr>
          <p:cNvSpPr/>
          <p:nvPr userDrawn="1"/>
        </p:nvSpPr>
        <p:spPr>
          <a:xfrm>
            <a:off x="431304"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People &amp; Processes</a:t>
            </a:r>
          </a:p>
        </p:txBody>
      </p:sp>
      <p:sp>
        <p:nvSpPr>
          <p:cNvPr id="23"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 sidebar Strategy">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6" name="Rounded Rectangle 25">
            <a:hlinkClick r:id="" action="ppaction://noaction"/>
          </p:cNvPr>
          <p:cNvSpPr/>
          <p:nvPr userDrawn="1"/>
        </p:nvSpPr>
        <p:spPr>
          <a:xfrm>
            <a:off x="431304"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Strategy</a:t>
            </a:r>
          </a:p>
        </p:txBody>
      </p:sp>
      <p:sp>
        <p:nvSpPr>
          <p:cNvPr id="23"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 sidebar Technology">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 action="ppaction://noaction"/>
          </p:cNvPr>
          <p:cNvSpPr/>
          <p:nvPr userDrawn="1"/>
        </p:nvSpPr>
        <p:spPr>
          <a:xfrm>
            <a:off x="431304"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Technology</a:t>
            </a:r>
          </a:p>
        </p:txBody>
      </p:sp>
      <p:sp>
        <p:nvSpPr>
          <p:cNvPr id="27"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T sidebar Product">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6" name="Rounded Rectangle 25">
            <a:hlinkClick r:id="" action="ppaction://noaction"/>
          </p:cNvPr>
          <p:cNvSpPr/>
          <p:nvPr userDrawn="1"/>
        </p:nvSpPr>
        <p:spPr>
          <a:xfrm>
            <a:off x="431301"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Product</a:t>
            </a:r>
          </a:p>
        </p:txBody>
      </p:sp>
      <p:sp>
        <p:nvSpPr>
          <p:cNvPr id="23"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 sidebar Marketing">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3" name="Rounded Rectangle 22">
            <a:hlinkClick r:id="" action="ppaction://noaction"/>
          </p:cNvPr>
          <p:cNvSpPr/>
          <p:nvPr userDrawn="1"/>
        </p:nvSpPr>
        <p:spPr>
          <a:xfrm>
            <a:off x="431304"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a:solidFill>
                  <a:srgbClr val="FFFFFF"/>
                </a:solidFill>
              </a:rPr>
              <a:t>Marketing &amp; Sales</a:t>
            </a:r>
          </a:p>
        </p:txBody>
      </p:sp>
      <p:sp>
        <p:nvSpPr>
          <p:cNvPr id="26"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T sidebar Finance">
    <p:spTree>
      <p:nvGrpSpPr>
        <p:cNvPr id="1" name=""/>
        <p:cNvGrpSpPr/>
        <p:nvPr/>
      </p:nvGrpSpPr>
      <p:grpSpPr>
        <a:xfrm>
          <a:off x="0" y="0"/>
          <a:ext cx="0" cy="0"/>
          <a:chOff x="0" y="0"/>
          <a:chExt cx="0" cy="0"/>
        </a:xfrm>
      </p:grpSpPr>
      <p:sp>
        <p:nvSpPr>
          <p:cNvPr id="29" name="Rectangle 28"/>
          <p:cNvSpPr/>
          <p:nvPr userDrawn="1"/>
        </p:nvSpPr>
        <p:spPr>
          <a:xfrm>
            <a:off x="0" y="549983"/>
            <a:ext cx="9144000" cy="3138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GB" sz="800" cap="all">
              <a:solidFill>
                <a:srgbClr val="FFFFFF"/>
              </a:solidFill>
            </a:endParaRPr>
          </a:p>
        </p:txBody>
      </p:sp>
      <p:sp>
        <p:nvSpPr>
          <p:cNvPr id="19" name="Round Same Side Corner Rectangle 18"/>
          <p:cNvSpPr/>
          <p:nvPr userDrawn="1"/>
        </p:nvSpPr>
        <p:spPr>
          <a:xfrm rot="16200000">
            <a:off x="6424464" y="1851849"/>
            <a:ext cx="3531882" cy="1907194"/>
          </a:xfrm>
          <a:prstGeom prst="round2SameRect">
            <a:avLst>
              <a:gd name="adj1" fmla="val 4022"/>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800">
              <a:solidFill>
                <a:srgbClr val="FFFFFF"/>
              </a:solidFill>
            </a:endParaRPr>
          </a:p>
        </p:txBody>
      </p:sp>
      <p:sp>
        <p:nvSpPr>
          <p:cNvPr id="18" name="Round Same Side Corner Rectangle 17"/>
          <p:cNvSpPr/>
          <p:nvPr userDrawn="1"/>
        </p:nvSpPr>
        <p:spPr>
          <a:xfrm>
            <a:off x="5042097"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Technology Evolution</a:t>
            </a:r>
          </a:p>
        </p:txBody>
      </p:sp>
      <p:sp>
        <p:nvSpPr>
          <p:cNvPr id="20" name="Round Same Side Corner Rectangle 19"/>
          <p:cNvSpPr/>
          <p:nvPr userDrawn="1"/>
        </p:nvSpPr>
        <p:spPr>
          <a:xfrm>
            <a:off x="6269502" y="133854"/>
            <a:ext cx="1160584" cy="416128"/>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Service-led Innovation</a:t>
            </a:r>
          </a:p>
        </p:txBody>
      </p:sp>
      <p:sp>
        <p:nvSpPr>
          <p:cNvPr id="21" name="Round Same Side Corner Rectangle 20"/>
          <p:cNvSpPr/>
          <p:nvPr userDrawn="1"/>
        </p:nvSpPr>
        <p:spPr>
          <a:xfrm>
            <a:off x="7496910" y="73000"/>
            <a:ext cx="1160584" cy="476983"/>
          </a:xfrm>
          <a:prstGeom prst="round2Same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FFFFFF"/>
                </a:solidFill>
              </a:rPr>
              <a:t>Organizational Transformation</a:t>
            </a:r>
          </a:p>
        </p:txBody>
      </p:sp>
      <p:sp>
        <p:nvSpPr>
          <p:cNvPr id="22" name="Round Same Side Corner Rectangle 21"/>
          <p:cNvSpPr/>
          <p:nvPr userDrawn="1"/>
        </p:nvSpPr>
        <p:spPr>
          <a:xfrm>
            <a:off x="1359879"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Getting</a:t>
            </a:r>
            <a:br>
              <a:rPr lang="en-GB" sz="1000">
                <a:solidFill>
                  <a:srgbClr val="676767"/>
                </a:solidFill>
              </a:rPr>
            </a:br>
            <a:r>
              <a:rPr lang="en-GB" sz="1000">
                <a:solidFill>
                  <a:srgbClr val="676767"/>
                </a:solidFill>
              </a:rPr>
              <a:t>Started</a:t>
            </a:r>
          </a:p>
        </p:txBody>
      </p:sp>
      <p:sp>
        <p:nvSpPr>
          <p:cNvPr id="24" name="Round Same Side Corner Rectangle 23"/>
          <p:cNvSpPr/>
          <p:nvPr userDrawn="1"/>
        </p:nvSpPr>
        <p:spPr>
          <a:xfrm>
            <a:off x="3814692"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Transformation Pathways</a:t>
            </a:r>
          </a:p>
        </p:txBody>
      </p:sp>
      <p:sp>
        <p:nvSpPr>
          <p:cNvPr id="25" name="Round Same Side Corner Rectangle 24"/>
          <p:cNvSpPr/>
          <p:nvPr userDrawn="1"/>
        </p:nvSpPr>
        <p:spPr>
          <a:xfrm>
            <a:off x="258728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Top 10 Challenges</a:t>
            </a:r>
          </a:p>
        </p:txBody>
      </p:sp>
      <p:sp>
        <p:nvSpPr>
          <p:cNvPr id="28" name="Round Same Side Corner Rectangle 27"/>
          <p:cNvSpPr/>
          <p:nvPr userDrawn="1"/>
        </p:nvSpPr>
        <p:spPr>
          <a:xfrm>
            <a:off x="132474" y="139676"/>
            <a:ext cx="1160584" cy="410307"/>
          </a:xfrm>
          <a:prstGeom prst="round2Same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000">
                <a:solidFill>
                  <a:srgbClr val="676767"/>
                </a:solidFill>
              </a:rPr>
              <a:t>Introduction</a:t>
            </a:r>
          </a:p>
        </p:txBody>
      </p:sp>
      <p:sp>
        <p:nvSpPr>
          <p:cNvPr id="41" name="Round Same Side Corner Rectangle 40">
            <a:hlinkClick r:id="" action="ppaction://noaction"/>
          </p:cNvPr>
          <p:cNvSpPr/>
          <p:nvPr userDrawn="1"/>
        </p:nvSpPr>
        <p:spPr>
          <a:xfrm>
            <a:off x="7496909" y="73000"/>
            <a:ext cx="1160584" cy="473151"/>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2" name="Round Same Side Corner Rectangle 41">
            <a:hlinkClick r:id="" action="ppaction://noaction"/>
          </p:cNvPr>
          <p:cNvSpPr/>
          <p:nvPr userDrawn="1"/>
        </p:nvSpPr>
        <p:spPr>
          <a:xfrm>
            <a:off x="6269502" y="135886"/>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3" name="Round Same Side Corner Rectangle 42">
            <a:hlinkClick r:id="rId2" action="ppaction://hlinksldjump"/>
          </p:cNvPr>
          <p:cNvSpPr/>
          <p:nvPr userDrawn="1"/>
        </p:nvSpPr>
        <p:spPr>
          <a:xfrm>
            <a:off x="5042097" y="137780"/>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4" name="Round Same Side Corner Rectangle 43">
            <a:hlinkClick r:id="rId3" action="ppaction://hlinksldjump"/>
          </p:cNvPr>
          <p:cNvSpPr/>
          <p:nvPr userDrawn="1"/>
        </p:nvSpPr>
        <p:spPr>
          <a:xfrm>
            <a:off x="3814691" y="135842"/>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5" name="Round Same Side Corner Rectangle 44">
            <a:hlinkClick r:id="rId4" action="ppaction://hlinksldjump"/>
          </p:cNvPr>
          <p:cNvSpPr/>
          <p:nvPr userDrawn="1"/>
        </p:nvSpPr>
        <p:spPr>
          <a:xfrm>
            <a:off x="2587284" y="136208"/>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6" name="Round Same Side Corner Rectangle 45">
            <a:hlinkClick r:id="rId5" action="ppaction://hlinksldjump"/>
          </p:cNvPr>
          <p:cNvSpPr/>
          <p:nvPr userDrawn="1"/>
        </p:nvSpPr>
        <p:spPr>
          <a:xfrm>
            <a:off x="1359879" y="138224"/>
            <a:ext cx="1160584" cy="410307"/>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47" name="Round Same Side Corner Rectangle 46">
            <a:hlinkClick r:id="rId5" action="ppaction://hlinksldjump"/>
          </p:cNvPr>
          <p:cNvSpPr/>
          <p:nvPr userDrawn="1"/>
        </p:nvSpPr>
        <p:spPr>
          <a:xfrm>
            <a:off x="132473" y="133854"/>
            <a:ext cx="1160584" cy="412295"/>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sz="1000">
              <a:solidFill>
                <a:srgbClr val="676767"/>
              </a:solidFill>
            </a:endParaRPr>
          </a:p>
        </p:txBody>
      </p:sp>
      <p:sp>
        <p:nvSpPr>
          <p:cNvPr id="26" name="Rounded Rectangle 25">
            <a:hlinkClick r:id="" action="ppaction://noaction"/>
          </p:cNvPr>
          <p:cNvSpPr/>
          <p:nvPr userDrawn="1"/>
        </p:nvSpPr>
        <p:spPr>
          <a:xfrm>
            <a:off x="431304" y="1039503"/>
            <a:ext cx="1453159" cy="52926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r>
              <a:rPr lang="en-GB" sz="1400" dirty="0">
                <a:solidFill>
                  <a:srgbClr val="FFFFFF"/>
                </a:solidFill>
              </a:rPr>
              <a:t>Finance, Legal &amp; Regulatory</a:t>
            </a:r>
          </a:p>
        </p:txBody>
      </p:sp>
      <p:sp>
        <p:nvSpPr>
          <p:cNvPr id="23" name="Text Placeholder 1"/>
          <p:cNvSpPr txBox="1">
            <a:spLocks/>
          </p:cNvSpPr>
          <p:nvPr userDrawn="1"/>
        </p:nvSpPr>
        <p:spPr>
          <a:xfrm>
            <a:off x="1971923" y="1039503"/>
            <a:ext cx="5119200" cy="525280"/>
          </a:xfrm>
          <a:prstGeom prst="rect">
            <a:avLst/>
          </a:prstGeom>
          <a:solidFill>
            <a:schemeClr val="accent2">
              <a:lumMod val="20000"/>
              <a:lumOff val="80000"/>
            </a:schemeClr>
          </a:solid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76767"/>
              </a:buClr>
            </a:pPr>
            <a:endParaRPr lang="en-GB" sz="800"/>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7"/>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49" y="320677"/>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8" y="3793200"/>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a:t>Speaker Name</a:t>
            </a:r>
            <a:endParaRPr lang="en-US"/>
          </a:p>
        </p:txBody>
      </p:sp>
      <p:sp>
        <p:nvSpPr>
          <p:cNvPr id="12" name="Text Placeholder 38"/>
          <p:cNvSpPr>
            <a:spLocks noGrp="1"/>
          </p:cNvSpPr>
          <p:nvPr>
            <p:ph type="body" sz="quarter" idx="11" hasCustomPrompt="1"/>
          </p:nvPr>
        </p:nvSpPr>
        <p:spPr>
          <a:xfrm>
            <a:off x="469498" y="4078553"/>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3" name="Text Placeholder 40"/>
          <p:cNvSpPr>
            <a:spLocks noGrp="1"/>
          </p:cNvSpPr>
          <p:nvPr>
            <p:ph type="body" sz="quarter" idx="12" hasCustomPrompt="1"/>
          </p:nvPr>
        </p:nvSpPr>
        <p:spPr>
          <a:xfrm>
            <a:off x="469498" y="4363906"/>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4" name="Text Placeholder 2"/>
          <p:cNvSpPr>
            <a:spLocks noGrp="1"/>
          </p:cNvSpPr>
          <p:nvPr>
            <p:ph type="body" sz="quarter" idx="13" hasCustomPrompt="1"/>
          </p:nvPr>
        </p:nvSpPr>
        <p:spPr>
          <a:xfrm>
            <a:off x="46329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66" indent="0">
              <a:buNone/>
              <a:defRPr/>
            </a:lvl2pPr>
            <a:lvl3pPr marL="427380" indent="0">
              <a:buNone/>
              <a:defRPr/>
            </a:lvl3pPr>
            <a:lvl4pPr marL="516668" indent="0">
              <a:buNone/>
              <a:defRPr/>
            </a:lvl4pPr>
            <a:lvl5pPr marL="601191" indent="0">
              <a:buNone/>
              <a:defRPr/>
            </a:lvl5pPr>
          </a:lstStyle>
          <a:p>
            <a:pPr lvl="0"/>
            <a:r>
              <a:rPr lang="en-GB"/>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a:t>Presentation Title Goes Here</a:t>
            </a:r>
            <a:endParaRPr lang="en-US"/>
          </a:p>
        </p:txBody>
      </p:sp>
    </p:spTree>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0.xml"/><Relationship Id="rId21" Type="http://schemas.openxmlformats.org/officeDocument/2006/relationships/slideLayout" Target="../slideLayouts/slideLayout51.xml"/><Relationship Id="rId22" Type="http://schemas.openxmlformats.org/officeDocument/2006/relationships/slideLayout" Target="../slideLayouts/slideLayout52.xml"/><Relationship Id="rId23" Type="http://schemas.openxmlformats.org/officeDocument/2006/relationships/slideLayout" Target="../slideLayouts/slideLayout53.xml"/><Relationship Id="rId24" Type="http://schemas.openxmlformats.org/officeDocument/2006/relationships/slideLayout" Target="../slideLayouts/slideLayout54.xml"/><Relationship Id="rId25" Type="http://schemas.openxmlformats.org/officeDocument/2006/relationships/slideLayout" Target="../slideLayouts/slideLayout55.xml"/><Relationship Id="rId26" Type="http://schemas.openxmlformats.org/officeDocument/2006/relationships/slideLayout" Target="../slideLayouts/slideLayout56.xml"/><Relationship Id="rId27" Type="http://schemas.openxmlformats.org/officeDocument/2006/relationships/slideLayout" Target="../slideLayouts/slideLayout57.xml"/><Relationship Id="rId28" Type="http://schemas.openxmlformats.org/officeDocument/2006/relationships/slideLayout" Target="../slideLayouts/slideLayout58.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30" Type="http://schemas.openxmlformats.org/officeDocument/2006/relationships/slideLayout" Target="../slideLayouts/slideLayout60.xml"/><Relationship Id="rId31" Type="http://schemas.openxmlformats.org/officeDocument/2006/relationships/slideLayout" Target="../slideLayouts/slideLayout61.xml"/><Relationship Id="rId32" Type="http://schemas.openxmlformats.org/officeDocument/2006/relationships/slideLayout" Target="../slideLayouts/slideLayout62.xml"/><Relationship Id="rId9" Type="http://schemas.openxmlformats.org/officeDocument/2006/relationships/slideLayout" Target="../slideLayouts/slideLayout39.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33" Type="http://schemas.openxmlformats.org/officeDocument/2006/relationships/theme" Target="../theme/theme2.xml"/><Relationship Id="rId34" Type="http://schemas.openxmlformats.org/officeDocument/2006/relationships/image" Target="../media/image2.png"/><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Relationship Id="rId1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5" r:id="rId27"/>
    <p:sldLayoutId id="2147484021" r:id="rId28"/>
    <p:sldLayoutId id="2147484055" r:id="rId29"/>
    <p:sldLayoutId id="2147484056" r:id="rId30"/>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2" name="Rectangle 7"/>
          <p:cNvSpPr>
            <a:spLocks noChangeArrowheads="1"/>
          </p:cNvSpPr>
          <p:nvPr/>
        </p:nvSpPr>
        <p:spPr bwMode="ltGray">
          <a:xfrm>
            <a:off x="8515170" y="4742909"/>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1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14" fontAlgn="auto">
                <a:spcBef>
                  <a:spcPts val="0"/>
                </a:spcBef>
                <a:spcAft>
                  <a:spcPts val="0"/>
                </a:spcAft>
                <a:defRPr/>
              </a:pPr>
              <a:t>‹#›</a:t>
            </a:fld>
            <a:endParaRPr lang="en-US" sz="60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6"/>
            <a:ext cx="2658018" cy="154518"/>
          </a:xfrm>
          <a:prstGeom prst="rect">
            <a:avLst/>
          </a:prstGeom>
          <a:noFill/>
          <a:ln w="9525">
            <a:noFill/>
            <a:miter lim="800000"/>
            <a:headEnd/>
            <a:tailEnd/>
          </a:ln>
          <a:effectLst/>
        </p:spPr>
        <p:txBody>
          <a:bodyPr lIns="61586" tIns="30792" rIns="61586" bIns="30792" anchor="b">
            <a:spAutoFit/>
          </a:bodyPr>
          <a:lstStyle/>
          <a:p>
            <a:pPr defTabSz="610714" fontAlgn="auto">
              <a:spcBef>
                <a:spcPts val="0"/>
              </a:spcBef>
              <a:spcAft>
                <a:spcPts val="0"/>
              </a:spcAft>
              <a:defRPr/>
            </a:pPr>
            <a:r>
              <a:rPr lang="en-US" sz="600">
                <a:solidFill>
                  <a:srgbClr val="000000">
                    <a:alpha val="25000"/>
                  </a:srgbClr>
                </a:solidFill>
                <a:latin typeface="Arial"/>
                <a:ea typeface=""/>
                <a:cs typeface="CiscoSans Thin"/>
              </a:rPr>
              <a:t>© 2016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4356261" y="4674952"/>
            <a:ext cx="431478" cy="166817"/>
            <a:chOff x="4539543" y="6233270"/>
            <a:chExt cx="575304" cy="222422"/>
          </a:xfrm>
        </p:grpSpPr>
        <p:sp>
          <p:nvSpPr>
            <p:cNvPr id="2" name="Isosceles Triangle 1">
              <a:hlinkClick r:id="" action="ppaction://hlinkshowjump?jump=nextslide" tooltip="Next slide"/>
            </p:cNvPr>
            <p:cNvSpPr/>
            <p:nvPr userDrawn="1"/>
          </p:nvSpPr>
          <p:spPr>
            <a:xfrm rot="5400000">
              <a:off x="4904107" y="6244952"/>
              <a:ext cx="222422" cy="19905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a:solidFill>
                  <a:srgbClr val="FFFFFF"/>
                </a:solidFill>
              </a:endParaRPr>
            </a:p>
          </p:txBody>
        </p:sp>
        <p:sp>
          <p:nvSpPr>
            <p:cNvPr id="8" name="Isosceles Triangle 7">
              <a:hlinkClick r:id="" action="ppaction://hlinkshowjump?jump=previousslide" tooltip="Previous slide"/>
            </p:cNvPr>
            <p:cNvSpPr/>
            <p:nvPr userDrawn="1"/>
          </p:nvSpPr>
          <p:spPr>
            <a:xfrm rot="16200000">
              <a:off x="4527861" y="6244952"/>
              <a:ext cx="222422" cy="19905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GB">
                <a:solidFill>
                  <a:srgbClr val="FFFFFF"/>
                </a:solidFill>
              </a:endParaRPr>
            </a:p>
          </p:txBody>
        </p:sp>
      </p:grpSp>
    </p:spTree>
    <p:extLst>
      <p:ext uri="{BB962C8B-B14F-4D97-AF65-F5344CB8AC3E}">
        <p14:creationId xmlns:p14="http://schemas.microsoft.com/office/powerpoint/2010/main" val="177860915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0" r:id="rId28"/>
    <p:sldLayoutId id="2147484051" r:id="rId29"/>
    <p:sldLayoutId id="2147484052" r:id="rId30"/>
    <p:sldLayoutId id="2147484053" r:id="rId31"/>
    <p:sldLayoutId id="2147484054" r:id="rId32"/>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684179"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slide" Target="slide24.xml"/><Relationship Id="rId5" Type="http://schemas.openxmlformats.org/officeDocument/2006/relationships/slide" Target="slide13.xml"/><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package" Target="../embeddings/Microsoft_Excel_Worksheet1.xlsx"/><Relationship Id="rId5" Type="http://schemas.openxmlformats.org/officeDocument/2006/relationships/image" Target="../media/image16.emf"/><Relationship Id="rId6" Type="http://schemas.openxmlformats.org/officeDocument/2006/relationships/package" Target="../embeddings/Microsoft_Excel_Worksheet2.xlsx"/><Relationship Id="rId7" Type="http://schemas.openxmlformats.org/officeDocument/2006/relationships/image" Target="../media/image17.emf"/><Relationship Id="rId8" Type="http://schemas.openxmlformats.org/officeDocument/2006/relationships/package" Target="../embeddings/Microsoft_Excel_Worksheet3.xlsx"/><Relationship Id="rId9"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1" Type="http://schemas.openxmlformats.org/officeDocument/2006/relationships/tags" Target="../tags/tag1.xml"/><Relationship Id="rId2"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1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hyperlink" Target="http://www.cisco.com/c/m/en_us/network-intelligence/service-provider/digital-transformation/benchmarking-sp-operational-excellence.html" TargetMode="External"/><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engage2demand.cisco.com/LP=4198?keycode=001483842" TargetMode="Externa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hyperlink" Target="https://engage2demand.cisco.com/LP=4198?keycode=001483856"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chart" Target="../charts/chart2.xml"/><Relationship Id="rId8" Type="http://schemas.openxmlformats.org/officeDocument/2006/relationships/image" Target="../media/image9.png"/><Relationship Id="rId1" Type="http://schemas.openxmlformats.org/officeDocument/2006/relationships/tags" Target="../tags/tag2.x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 Target="slide25.xml"/><Relationship Id="rId4" Type="http://schemas.openxmlformats.org/officeDocument/2006/relationships/slide" Target="slide10.xml"/><Relationship Id="rId5" Type="http://schemas.openxmlformats.org/officeDocument/2006/relationships/slide" Target="slide24.xml"/><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63292" y="3211463"/>
            <a:ext cx="8548627" cy="657305"/>
          </a:xfrm>
        </p:spPr>
        <p:txBody>
          <a:bodyPr/>
          <a:lstStyle/>
          <a:p>
            <a:r>
              <a:rPr lang="en-US" smtClean="0"/>
              <a:t>Introduction </a:t>
            </a:r>
            <a:r>
              <a:rPr lang="en-US" dirty="0"/>
              <a:t>to the Custom </a:t>
            </a:r>
            <a:r>
              <a:rPr lang="en-US"/>
              <a:t>Research - Approaches, Challenges and Recommendations </a:t>
            </a:r>
            <a:endParaRPr lang="en-US" dirty="0"/>
          </a:p>
          <a:p>
            <a:endParaRPr lang="en-US" dirty="0" smtClean="0"/>
          </a:p>
        </p:txBody>
      </p:sp>
      <p:sp>
        <p:nvSpPr>
          <p:cNvPr id="7" name="Subtitle 6"/>
          <p:cNvSpPr>
            <a:spLocks noGrp="1"/>
          </p:cNvSpPr>
          <p:nvPr>
            <p:ph type="subTitle" idx="1"/>
          </p:nvPr>
        </p:nvSpPr>
        <p:spPr/>
        <p:txBody>
          <a:bodyPr/>
          <a:lstStyle/>
          <a:p>
            <a:endParaRPr lang="en-US" dirty="0"/>
          </a:p>
        </p:txBody>
      </p:sp>
      <p:sp>
        <p:nvSpPr>
          <p:cNvPr id="5" name="Text Placeholder 4"/>
          <p:cNvSpPr>
            <a:spLocks noGrp="1"/>
          </p:cNvSpPr>
          <p:nvPr>
            <p:ph type="body" sz="quarter" idx="11"/>
          </p:nvPr>
        </p:nvSpPr>
        <p:spPr/>
        <p:txBody>
          <a:bodyPr/>
          <a:lstStyle/>
          <a:p>
            <a:r>
              <a:rPr lang="en-US" dirty="0"/>
              <a:t>Ben Bekele and Sidney Kriger</a:t>
            </a:r>
          </a:p>
        </p:txBody>
      </p:sp>
      <p:sp>
        <p:nvSpPr>
          <p:cNvPr id="8" name="Text Placeholder 7"/>
          <p:cNvSpPr>
            <a:spLocks noGrp="1"/>
          </p:cNvSpPr>
          <p:nvPr>
            <p:ph type="body" sz="quarter" idx="12"/>
          </p:nvPr>
        </p:nvSpPr>
        <p:spPr/>
        <p:txBody>
          <a:bodyPr/>
          <a:lstStyle/>
          <a:p>
            <a:r>
              <a:rPr lang="en-US" dirty="0"/>
              <a:t>SP Marketing, Business &amp; Technology Architectures</a:t>
            </a:r>
          </a:p>
          <a:p>
            <a:r>
              <a:rPr lang="en-US" dirty="0" smtClean="0"/>
              <a:t>June 7, 2017</a:t>
            </a:r>
            <a:endParaRPr lang="en-US" dirty="0"/>
          </a:p>
        </p:txBody>
      </p:sp>
      <p:sp>
        <p:nvSpPr>
          <p:cNvPr id="6" name="Title 5"/>
          <p:cNvSpPr>
            <a:spLocks noGrp="1"/>
          </p:cNvSpPr>
          <p:nvPr>
            <p:ph type="ctrTitle"/>
          </p:nvPr>
        </p:nvSpPr>
        <p:spPr/>
        <p:txBody>
          <a:bodyPr/>
          <a:lstStyle/>
          <a:p>
            <a:r>
              <a:rPr lang="en-US" dirty="0" smtClean="0"/>
              <a:t>SP NFV/SDN Adoption</a:t>
            </a:r>
            <a:endParaRPr lang="en-US" dirty="0"/>
          </a:p>
        </p:txBody>
      </p:sp>
    </p:spTree>
    <p:extLst>
      <p:ext uri="{BB962C8B-B14F-4D97-AF65-F5344CB8AC3E}">
        <p14:creationId xmlns:p14="http://schemas.microsoft.com/office/powerpoint/2010/main" val="1732125931"/>
      </p:ext>
    </p:extLst>
  </p:cSld>
  <p:clrMapOvr>
    <a:masterClrMapping/>
  </p:clrMapOvr>
  <mc:AlternateContent xmlns:mc="http://schemas.openxmlformats.org/markup-compatibility/2006" xmlns:p14="http://schemas.microsoft.com/office/powerpoint/2010/main">
    <mc:Choice Requires="p14">
      <p:transition spd="slow" p14:dur="2000" advTm="57688"/>
    </mc:Choice>
    <mc:Fallback xmlns="">
      <p:transition spd="slow" advTm="5768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smtClean="0"/>
              <a:t>Three Evolution Pathways</a:t>
            </a:r>
            <a:r>
              <a:rPr lang="en-GB" dirty="0"/>
              <a:t/>
            </a:r>
            <a:br>
              <a:rPr lang="en-GB" dirty="0"/>
            </a:br>
            <a:endParaRPr lang="en-US" dirty="0"/>
          </a:p>
        </p:txBody>
      </p:sp>
      <p:sp>
        <p:nvSpPr>
          <p:cNvPr id="4" name="Rectangle 3"/>
          <p:cNvSpPr/>
          <p:nvPr/>
        </p:nvSpPr>
        <p:spPr bwMode="auto">
          <a:xfrm>
            <a:off x="466204" y="1586601"/>
            <a:ext cx="2629949" cy="459298"/>
          </a:xfrm>
          <a:prstGeom prst="rect">
            <a:avLst/>
          </a:prstGeom>
          <a:solidFill>
            <a:schemeClr val="accent1"/>
          </a:solidFill>
          <a:ln w="1270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1. Technology Evolution</a:t>
            </a:r>
          </a:p>
        </p:txBody>
      </p:sp>
      <p:pic>
        <p:nvPicPr>
          <p:cNvPr id="5" name="Picture 2" descr="Image result for technology icon"/>
          <p:cNvPicPr>
            <a:picLocks noChangeAspect="1" noChangeArrowheads="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7910" t="15248" r="17159" b="21297"/>
          <a:stretch/>
        </p:blipFill>
        <p:spPr bwMode="auto">
          <a:xfrm>
            <a:off x="1580975" y="1126907"/>
            <a:ext cx="400406" cy="3913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3256429" y="1586600"/>
            <a:ext cx="2629949" cy="459298"/>
          </a:xfrm>
          <a:prstGeom prst="rect">
            <a:avLst/>
          </a:prstGeom>
          <a:solidFill>
            <a:schemeClr val="accent1">
              <a:lumMod val="75000"/>
            </a:schemeClr>
          </a:solidFill>
          <a:ln w="12700" cap="flat" cmpd="sng" algn="ctr">
            <a:solidFill>
              <a:schemeClr val="accent1">
                <a:lumMod val="75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2. Service-led Innovation </a:t>
            </a:r>
          </a:p>
        </p:txBody>
      </p:sp>
      <p:pic>
        <p:nvPicPr>
          <p:cNvPr id="7" name="Picture 6" descr="Image result for product icon"/>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350955" y="1102110"/>
            <a:ext cx="440897" cy="4408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6047848" y="1586599"/>
            <a:ext cx="2629949" cy="459298"/>
          </a:xfrm>
          <a:prstGeom prst="rect">
            <a:avLst/>
          </a:prstGeom>
          <a:solidFill>
            <a:srgbClr val="16435A"/>
          </a:solidFill>
          <a:ln w="12700" cap="flat" cmpd="sng" algn="ctr">
            <a:solidFill>
              <a:srgbClr val="16435A"/>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3. Organisational Transformation  </a:t>
            </a:r>
          </a:p>
        </p:txBody>
      </p:sp>
      <p:pic>
        <p:nvPicPr>
          <p:cNvPr id="9" name="Picture 10" descr="Image result for transformation icon"/>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27006" y="1058818"/>
            <a:ext cx="471632" cy="52748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urved Connector 9"/>
          <p:cNvCxnSpPr/>
          <p:nvPr/>
        </p:nvCxnSpPr>
        <p:spPr>
          <a:xfrm>
            <a:off x="1869440" y="2555298"/>
            <a:ext cx="2062480" cy="1620462"/>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0800000" flipV="1">
            <a:off x="5334000" y="2174242"/>
            <a:ext cx="2626360" cy="2001518"/>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3" idx="0"/>
          </p:cNvCxnSpPr>
          <p:nvPr/>
        </p:nvCxnSpPr>
        <p:spPr>
          <a:xfrm rot="5400000">
            <a:off x="3720369" y="3076675"/>
            <a:ext cx="2001517" cy="298252"/>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61251" y="4226560"/>
            <a:ext cx="3021499" cy="369332"/>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smtClean="0">
                <a:solidFill>
                  <a:schemeClr val="bg2"/>
                </a:solidFill>
              </a:rPr>
              <a:t>SP Digital Transformation</a:t>
            </a:r>
            <a:endParaRPr lang="en-US" b="1" dirty="0">
              <a:solidFill>
                <a:schemeClr val="bg2"/>
              </a:solidFill>
            </a:endParaRPr>
          </a:p>
        </p:txBody>
      </p:sp>
    </p:spTree>
    <p:extLst>
      <p:ext uri="{BB962C8B-B14F-4D97-AF65-F5344CB8AC3E}">
        <p14:creationId xmlns:p14="http://schemas.microsoft.com/office/powerpoint/2010/main" val="203006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5969"/>
            <a:ext cx="8345488" cy="731837"/>
          </a:xfrm>
        </p:spPr>
        <p:txBody>
          <a:bodyPr/>
          <a:lstStyle/>
          <a:p>
            <a:r>
              <a:rPr lang="en-US" dirty="0" smtClean="0"/>
              <a:t>Technology </a:t>
            </a:r>
            <a:r>
              <a:rPr lang="en-US" dirty="0"/>
              <a:t>Led </a:t>
            </a:r>
            <a:r>
              <a:rPr lang="en-US" dirty="0" smtClean="0"/>
              <a:t>Evolution</a:t>
            </a:r>
            <a:br>
              <a:rPr lang="en-US" dirty="0" smtClean="0"/>
            </a:br>
            <a:r>
              <a:rPr lang="en-US" sz="2400" dirty="0" smtClean="0"/>
              <a:t>Automation Customer Case Study</a:t>
            </a:r>
            <a:endParaRPr lang="en-US" dirty="0"/>
          </a:p>
        </p:txBody>
      </p:sp>
      <p:grpSp>
        <p:nvGrpSpPr>
          <p:cNvPr id="15" name="Group 14"/>
          <p:cNvGrpSpPr/>
          <p:nvPr/>
        </p:nvGrpSpPr>
        <p:grpSpPr>
          <a:xfrm>
            <a:off x="1596047" y="3677295"/>
            <a:ext cx="5951907" cy="836131"/>
            <a:chOff x="504420" y="3677295"/>
            <a:chExt cx="5951907" cy="836131"/>
          </a:xfrm>
        </p:grpSpPr>
        <p:sp>
          <p:nvSpPr>
            <p:cNvPr id="24" name="Rectangle 23"/>
            <p:cNvSpPr/>
            <p:nvPr/>
          </p:nvSpPr>
          <p:spPr>
            <a:xfrm>
              <a:off x="504420" y="3677295"/>
              <a:ext cx="5951907" cy="836131"/>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smtClean="0"/>
            </a:p>
          </p:txBody>
        </p:sp>
        <p:sp>
          <p:nvSpPr>
            <p:cNvPr id="22" name="Rectangle 21"/>
            <p:cNvSpPr/>
            <p:nvPr/>
          </p:nvSpPr>
          <p:spPr>
            <a:xfrm>
              <a:off x="504420" y="3679862"/>
              <a:ext cx="5951907" cy="830997"/>
            </a:xfrm>
            <a:prstGeom prst="rect">
              <a:avLst/>
            </a:prstGeom>
          </p:spPr>
          <p:txBody>
            <a:bodyPr wrap="square" anchor="ctr">
              <a:spAutoFit/>
            </a:bodyPr>
            <a:lstStyle/>
            <a:p>
              <a:pPr marL="342900" indent="-227013">
                <a:buFont typeface="Arial"/>
                <a:buChar char="•"/>
              </a:pPr>
              <a:r>
                <a:rPr lang="en-US" sz="1600" dirty="0">
                  <a:solidFill>
                    <a:schemeClr val="bg1"/>
                  </a:solidFill>
                </a:rPr>
                <a:t>Accelerate</a:t>
              </a:r>
              <a:r>
                <a:rPr lang="en-US" sz="1600" b="1" dirty="0">
                  <a:solidFill>
                    <a:srgbClr val="FFFF00"/>
                  </a:solidFill>
                </a:rPr>
                <a:t> </a:t>
              </a:r>
              <a:r>
                <a:rPr lang="en-US" sz="1600" b="1" dirty="0" smtClean="0">
                  <a:solidFill>
                    <a:schemeClr val="accent5"/>
                  </a:solidFill>
                </a:rPr>
                <a:t>multi-device </a:t>
              </a:r>
              <a:r>
                <a:rPr lang="en-US" sz="1600" b="1" dirty="0">
                  <a:solidFill>
                    <a:schemeClr val="accent5"/>
                  </a:solidFill>
                </a:rPr>
                <a:t>&amp; </a:t>
              </a:r>
              <a:r>
                <a:rPr lang="en-US" sz="1600" b="1" dirty="0" smtClean="0">
                  <a:solidFill>
                    <a:schemeClr val="accent5"/>
                  </a:solidFill>
                </a:rPr>
                <a:t>multivendor </a:t>
              </a:r>
              <a:r>
                <a:rPr lang="en-US" sz="1600" dirty="0" smtClean="0">
                  <a:solidFill>
                    <a:schemeClr val="bg1"/>
                  </a:solidFill>
                </a:rPr>
                <a:t>service offerings</a:t>
              </a:r>
              <a:endParaRPr lang="en-US" sz="1600" dirty="0">
                <a:solidFill>
                  <a:schemeClr val="bg1"/>
                </a:solidFill>
              </a:endParaRPr>
            </a:p>
            <a:p>
              <a:pPr marL="342900" indent="-227013">
                <a:buClr>
                  <a:schemeClr val="accent3"/>
                </a:buClr>
                <a:buFont typeface="Arial"/>
                <a:buChar char="•"/>
              </a:pPr>
              <a:r>
                <a:rPr lang="en-US" sz="1600" b="1" dirty="0" smtClean="0">
                  <a:solidFill>
                    <a:schemeClr val="accent5"/>
                  </a:solidFill>
                </a:rPr>
                <a:t>Drive down </a:t>
              </a:r>
              <a:r>
                <a:rPr lang="en-US" sz="1600" dirty="0" err="1">
                  <a:solidFill>
                    <a:schemeClr val="bg1"/>
                  </a:solidFill>
                </a:rPr>
                <a:t>CapEx</a:t>
              </a:r>
              <a:r>
                <a:rPr lang="en-US" sz="1600" dirty="0">
                  <a:solidFill>
                    <a:schemeClr val="bg1"/>
                  </a:solidFill>
                </a:rPr>
                <a:t> &amp; </a:t>
              </a:r>
              <a:r>
                <a:rPr lang="en-US" sz="1600" dirty="0" err="1">
                  <a:solidFill>
                    <a:schemeClr val="bg1"/>
                  </a:solidFill>
                </a:rPr>
                <a:t>OpEx</a:t>
              </a:r>
              <a:endParaRPr lang="en-US" sz="1600" dirty="0">
                <a:solidFill>
                  <a:schemeClr val="bg1"/>
                </a:solidFill>
              </a:endParaRPr>
            </a:p>
            <a:p>
              <a:pPr marL="342900" indent="-227013">
                <a:buClr>
                  <a:schemeClr val="accent3"/>
                </a:buClr>
                <a:buFont typeface="Arial"/>
                <a:buChar char="•"/>
              </a:pPr>
              <a:r>
                <a:rPr lang="en-US" sz="1600" b="1" dirty="0" smtClean="0">
                  <a:solidFill>
                    <a:schemeClr val="accent5"/>
                  </a:solidFill>
                </a:rPr>
                <a:t>Automate</a:t>
              </a:r>
              <a:r>
                <a:rPr lang="en-US" sz="1600" b="1" dirty="0" smtClean="0">
                  <a:solidFill>
                    <a:srgbClr val="FFFF00"/>
                  </a:solidFill>
                </a:rPr>
                <a:t> </a:t>
              </a:r>
              <a:r>
                <a:rPr lang="en-US" sz="1600" dirty="0" smtClean="0">
                  <a:solidFill>
                    <a:schemeClr val="bg1"/>
                  </a:solidFill>
                </a:rPr>
                <a:t>services </a:t>
              </a:r>
              <a:r>
                <a:rPr lang="en-US" sz="1600" dirty="0">
                  <a:solidFill>
                    <a:schemeClr val="bg1"/>
                  </a:solidFill>
                </a:rPr>
                <a:t>e</a:t>
              </a:r>
              <a:r>
                <a:rPr lang="en-US" sz="1600" dirty="0" smtClean="0">
                  <a:solidFill>
                    <a:schemeClr val="bg1"/>
                  </a:solidFill>
                </a:rPr>
                <a:t>nd </a:t>
              </a:r>
              <a:r>
                <a:rPr lang="en-US" sz="1600" dirty="0">
                  <a:solidFill>
                    <a:schemeClr val="bg1"/>
                  </a:solidFill>
                </a:rPr>
                <a:t>to e</a:t>
              </a:r>
              <a:r>
                <a:rPr lang="en-US" sz="1600" dirty="0" smtClean="0">
                  <a:solidFill>
                    <a:schemeClr val="bg1"/>
                  </a:solidFill>
                </a:rPr>
                <a:t>nd</a:t>
              </a:r>
              <a:endParaRPr lang="en-US" sz="1600" b="1" dirty="0">
                <a:solidFill>
                  <a:srgbClr val="FFFF00"/>
                </a:solidFill>
              </a:endParaRPr>
            </a:p>
          </p:txBody>
        </p:sp>
      </p:grpSp>
      <p:sp>
        <p:nvSpPr>
          <p:cNvPr id="8" name="AutoShape 4" descr="ata:image/png;base64,iVBORw0KGgoAAAANSUhEUgAAAJ0AAAB2CAMAAADle2GlAAAAZlBMVEX///+7vL4AAAD7+/u3uLrDw8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Content Placeholder 3"/>
          <p:cNvGraphicFramePr>
            <a:graphicFrameLocks/>
          </p:cNvGraphicFramePr>
          <p:nvPr>
            <p:extLst>
              <p:ext uri="{D42A27DB-BD31-4B8C-83A1-F6EECF244321}">
                <p14:modId xmlns:p14="http://schemas.microsoft.com/office/powerpoint/2010/main" val="2993356436"/>
              </p:ext>
            </p:extLst>
          </p:nvPr>
        </p:nvGraphicFramePr>
        <p:xfrm>
          <a:off x="702838" y="1054865"/>
          <a:ext cx="4007765" cy="205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939204" y="1098654"/>
            <a:ext cx="1147313" cy="369332"/>
          </a:xfrm>
          <a:prstGeom prst="rect">
            <a:avLst/>
          </a:prstGeom>
          <a:noFill/>
          <a:ln>
            <a:solidFill>
              <a:schemeClr val="accent1"/>
            </a:solidFill>
          </a:ln>
        </p:spPr>
        <p:txBody>
          <a:bodyPr wrap="square" rtlCol="0">
            <a:spAutoFit/>
          </a:bodyPr>
          <a:lstStyle>
            <a:defPPr>
              <a:defRPr lang="en-US"/>
            </a:defPPr>
          </a:lstStyle>
          <a:p>
            <a:r>
              <a:rPr lang="en-US" dirty="0" smtClean="0">
                <a:solidFill>
                  <a:srgbClr val="2968AF"/>
                </a:solidFill>
              </a:rPr>
              <a:t>-</a:t>
            </a:r>
            <a:r>
              <a:rPr lang="en-US" dirty="0">
                <a:solidFill>
                  <a:srgbClr val="2968AF"/>
                </a:solidFill>
              </a:rPr>
              <a:t>5</a:t>
            </a:r>
            <a:r>
              <a:rPr lang="en-US" dirty="0" smtClean="0">
                <a:solidFill>
                  <a:srgbClr val="2968AF"/>
                </a:solidFill>
              </a:rPr>
              <a:t>0</a:t>
            </a:r>
            <a:r>
              <a:rPr lang="en-US" dirty="0">
                <a:solidFill>
                  <a:srgbClr val="2968AF"/>
                </a:solidFill>
              </a:rPr>
              <a:t>%</a:t>
            </a:r>
          </a:p>
        </p:txBody>
      </p:sp>
      <p:sp>
        <p:nvSpPr>
          <p:cNvPr id="5" name="Up Arrow 4"/>
          <p:cNvSpPr/>
          <p:nvPr/>
        </p:nvSpPr>
        <p:spPr>
          <a:xfrm rot="10800000">
            <a:off x="5748365" y="1193540"/>
            <a:ext cx="280067" cy="179560"/>
          </a:xfrm>
          <a:prstGeom prst="upArrow">
            <a:avLst/>
          </a:prstGeom>
          <a:noFill/>
          <a:ln>
            <a:solidFill>
              <a:schemeClr val="accent1"/>
            </a:solidFill>
          </a:ln>
        </p:spPr>
        <p:txBody>
          <a:bodyPr wrap="square" rtlCol="0">
            <a:spAutoFit/>
          </a:bodyPr>
          <a:lstStyle/>
          <a:p>
            <a:endParaRPr lang="en-US" dirty="0">
              <a:solidFill>
                <a:srgbClr val="676767"/>
              </a:solidFill>
            </a:endParaRPr>
          </a:p>
        </p:txBody>
      </p:sp>
      <p:sp>
        <p:nvSpPr>
          <p:cNvPr id="6" name="TextBox 5"/>
          <p:cNvSpPr txBox="1"/>
          <p:nvPr/>
        </p:nvSpPr>
        <p:spPr>
          <a:xfrm>
            <a:off x="4944722" y="2117412"/>
            <a:ext cx="1147313" cy="369332"/>
          </a:xfrm>
          <a:prstGeom prst="rect">
            <a:avLst/>
          </a:prstGeom>
          <a:noFill/>
          <a:ln>
            <a:solidFill>
              <a:schemeClr val="accent1"/>
            </a:solidFill>
          </a:ln>
        </p:spPr>
        <p:txBody>
          <a:bodyPr wrap="square" rtlCol="0">
            <a:spAutoFit/>
          </a:bodyPr>
          <a:lstStyle>
            <a:defPPr>
              <a:defRPr lang="en-US"/>
            </a:defPPr>
          </a:lstStyle>
          <a:p>
            <a:r>
              <a:rPr lang="en-US" dirty="0" smtClean="0">
                <a:solidFill>
                  <a:srgbClr val="2968AF"/>
                </a:solidFill>
              </a:rPr>
              <a:t>-</a:t>
            </a:r>
            <a:r>
              <a:rPr lang="en-US" dirty="0">
                <a:solidFill>
                  <a:srgbClr val="2968AF"/>
                </a:solidFill>
              </a:rPr>
              <a:t>4</a:t>
            </a:r>
            <a:r>
              <a:rPr lang="en-US" dirty="0" smtClean="0">
                <a:solidFill>
                  <a:srgbClr val="2968AF"/>
                </a:solidFill>
              </a:rPr>
              <a:t>0</a:t>
            </a:r>
            <a:r>
              <a:rPr lang="en-US" dirty="0">
                <a:solidFill>
                  <a:srgbClr val="2968AF"/>
                </a:solidFill>
              </a:rPr>
              <a:t>%</a:t>
            </a:r>
          </a:p>
        </p:txBody>
      </p:sp>
      <p:sp>
        <p:nvSpPr>
          <p:cNvPr id="7" name="Up Arrow 6"/>
          <p:cNvSpPr/>
          <p:nvPr/>
        </p:nvSpPr>
        <p:spPr>
          <a:xfrm rot="10800000">
            <a:off x="5748365" y="2238495"/>
            <a:ext cx="280067" cy="179560"/>
          </a:xfrm>
          <a:prstGeom prst="upArrow">
            <a:avLst/>
          </a:prstGeom>
          <a:noFill/>
          <a:ln>
            <a:solidFill>
              <a:schemeClr val="accent1"/>
            </a:solidFill>
          </a:ln>
        </p:spPr>
        <p:txBody>
          <a:bodyPr wrap="square" rtlCol="0">
            <a:spAutoFit/>
          </a:bodyPr>
          <a:lstStyle/>
          <a:p>
            <a:endParaRPr lang="en-US" dirty="0">
              <a:solidFill>
                <a:srgbClr val="676767"/>
              </a:solidFill>
            </a:endParaRPr>
          </a:p>
        </p:txBody>
      </p:sp>
      <p:sp>
        <p:nvSpPr>
          <p:cNvPr id="10" name="TextBox 9"/>
          <p:cNvSpPr txBox="1"/>
          <p:nvPr/>
        </p:nvSpPr>
        <p:spPr>
          <a:xfrm>
            <a:off x="4939204" y="2642843"/>
            <a:ext cx="1147313" cy="369332"/>
          </a:xfrm>
          <a:prstGeom prst="rect">
            <a:avLst/>
          </a:prstGeom>
          <a:noFill/>
          <a:ln>
            <a:solidFill>
              <a:schemeClr val="accent1"/>
            </a:solidFill>
          </a:ln>
        </p:spPr>
        <p:txBody>
          <a:bodyPr wrap="square" rtlCol="0">
            <a:spAutoFit/>
          </a:bodyPr>
          <a:lstStyle>
            <a:defPPr>
              <a:defRPr lang="en-US"/>
            </a:defPPr>
          </a:lstStyle>
          <a:p>
            <a:r>
              <a:rPr lang="en-US" dirty="0" smtClean="0">
                <a:solidFill>
                  <a:srgbClr val="2968AF"/>
                </a:solidFill>
              </a:rPr>
              <a:t>-</a:t>
            </a:r>
            <a:r>
              <a:rPr lang="en-US" dirty="0">
                <a:solidFill>
                  <a:srgbClr val="2968AF"/>
                </a:solidFill>
              </a:rPr>
              <a:t>7</a:t>
            </a:r>
            <a:r>
              <a:rPr lang="en-US" dirty="0" smtClean="0">
                <a:solidFill>
                  <a:srgbClr val="2968AF"/>
                </a:solidFill>
              </a:rPr>
              <a:t>0</a:t>
            </a:r>
            <a:r>
              <a:rPr lang="en-US" dirty="0">
                <a:solidFill>
                  <a:srgbClr val="2968AF"/>
                </a:solidFill>
              </a:rPr>
              <a:t>%</a:t>
            </a:r>
          </a:p>
        </p:txBody>
      </p:sp>
      <p:sp>
        <p:nvSpPr>
          <p:cNvPr id="11" name="Up Arrow 10"/>
          <p:cNvSpPr/>
          <p:nvPr/>
        </p:nvSpPr>
        <p:spPr>
          <a:xfrm rot="10800000">
            <a:off x="5748365" y="2762362"/>
            <a:ext cx="280067" cy="179560"/>
          </a:xfrm>
          <a:prstGeom prst="upArrow">
            <a:avLst/>
          </a:prstGeom>
          <a:noFill/>
          <a:ln>
            <a:solidFill>
              <a:schemeClr val="accent1"/>
            </a:solidFill>
          </a:ln>
        </p:spPr>
        <p:txBody>
          <a:bodyPr wrap="square" rtlCol="0">
            <a:spAutoFit/>
          </a:bodyPr>
          <a:lstStyle/>
          <a:p>
            <a:endParaRPr lang="en-US" dirty="0">
              <a:solidFill>
                <a:srgbClr val="676767"/>
              </a:solidFill>
            </a:endParaRPr>
          </a:p>
        </p:txBody>
      </p:sp>
      <p:sp>
        <p:nvSpPr>
          <p:cNvPr id="12" name="TextBox 11"/>
          <p:cNvSpPr txBox="1"/>
          <p:nvPr/>
        </p:nvSpPr>
        <p:spPr>
          <a:xfrm>
            <a:off x="4939204" y="1593240"/>
            <a:ext cx="1147313" cy="369332"/>
          </a:xfrm>
          <a:prstGeom prst="rect">
            <a:avLst/>
          </a:prstGeom>
          <a:noFill/>
          <a:ln>
            <a:solidFill>
              <a:schemeClr val="accent1"/>
            </a:solidFill>
          </a:ln>
        </p:spPr>
        <p:txBody>
          <a:bodyPr wrap="square" rtlCol="0">
            <a:spAutoFit/>
          </a:bodyPr>
          <a:lstStyle>
            <a:defPPr>
              <a:defRPr lang="en-US"/>
            </a:defPPr>
          </a:lstStyle>
          <a:p>
            <a:r>
              <a:rPr lang="en-US" dirty="0" smtClean="0">
                <a:solidFill>
                  <a:srgbClr val="2968AF"/>
                </a:solidFill>
              </a:rPr>
              <a:t>-86%</a:t>
            </a:r>
            <a:endParaRPr lang="en-US" dirty="0">
              <a:solidFill>
                <a:srgbClr val="2968AF"/>
              </a:solidFill>
            </a:endParaRPr>
          </a:p>
        </p:txBody>
      </p:sp>
      <p:sp>
        <p:nvSpPr>
          <p:cNvPr id="13" name="Up Arrow 12"/>
          <p:cNvSpPr/>
          <p:nvPr/>
        </p:nvSpPr>
        <p:spPr>
          <a:xfrm rot="10800000">
            <a:off x="5748365" y="1682242"/>
            <a:ext cx="280067" cy="179560"/>
          </a:xfrm>
          <a:prstGeom prst="upArrow">
            <a:avLst/>
          </a:prstGeom>
          <a:noFill/>
          <a:ln>
            <a:solidFill>
              <a:schemeClr val="accent1"/>
            </a:solidFill>
          </a:ln>
        </p:spPr>
        <p:txBody>
          <a:bodyPr wrap="square" rtlCol="0">
            <a:spAutoFit/>
          </a:bodyPr>
          <a:lstStyle/>
          <a:p>
            <a:endParaRPr lang="en-US" dirty="0">
              <a:solidFill>
                <a:srgbClr val="676767"/>
              </a:solidFill>
            </a:endParaRPr>
          </a:p>
        </p:txBody>
      </p:sp>
    </p:spTree>
    <p:extLst>
      <p:ext uri="{BB962C8B-B14F-4D97-AF65-F5344CB8AC3E}">
        <p14:creationId xmlns:p14="http://schemas.microsoft.com/office/powerpoint/2010/main" val="131279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1145" y="68548"/>
            <a:ext cx="8345488" cy="731837"/>
          </a:xfrm>
        </p:spPr>
        <p:txBody>
          <a:bodyPr/>
          <a:lstStyle/>
          <a:p>
            <a:r>
              <a:rPr lang="en-US" dirty="0" smtClean="0"/>
              <a:t>Pathway Challenges</a:t>
            </a:r>
            <a:endParaRPr lang="en-US" dirty="0"/>
          </a:p>
        </p:txBody>
      </p:sp>
      <p:sp>
        <p:nvSpPr>
          <p:cNvPr id="20" name="Title 2"/>
          <p:cNvSpPr txBox="1">
            <a:spLocks/>
          </p:cNvSpPr>
          <p:nvPr/>
        </p:nvSpPr>
        <p:spPr bwMode="auto">
          <a:xfrm>
            <a:off x="485040" y="1842598"/>
            <a:ext cx="8345488" cy="36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0000"/>
              </a:lnSpc>
              <a:spcBef>
                <a:spcPct val="0"/>
              </a:spcBef>
              <a:spcAft>
                <a:spcPct val="0"/>
              </a:spcAft>
              <a:defRPr lang="en-US" sz="2000" kern="1200" dirty="0" smtClean="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179" rtl="0" eaLnBrk="1" fontAlgn="base" latinLnBrk="0" hangingPunct="1">
              <a:lnSpc>
                <a:spcPct val="8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676767"/>
                </a:solidFill>
                <a:effectLst/>
                <a:uLnTx/>
                <a:uFillTx/>
                <a:latin typeface="+mn-lt"/>
                <a:ea typeface="ＭＳ Ｐゴシック" charset="0"/>
                <a:cs typeface="CiscoSans"/>
              </a:rPr>
              <a:t>Understanding the challenge categories</a:t>
            </a:r>
            <a:endParaRPr kumimoji="0" lang="en-GB" sz="2000" b="0" i="0" u="none" strike="noStrike" kern="1200" cap="none" spc="0" normalizeH="0" baseline="0" noProof="0" dirty="0">
              <a:ln>
                <a:noFill/>
              </a:ln>
              <a:solidFill>
                <a:srgbClr val="676767"/>
              </a:solidFill>
              <a:effectLst/>
              <a:uLnTx/>
              <a:uFillTx/>
              <a:latin typeface="+mn-lt"/>
              <a:ea typeface="ＭＳ Ｐゴシック" charset="0"/>
              <a:cs typeface="CiscoSans"/>
            </a:endParaRPr>
          </a:p>
        </p:txBody>
      </p:sp>
      <p:grpSp>
        <p:nvGrpSpPr>
          <p:cNvPr id="21" name="Group 20"/>
          <p:cNvGrpSpPr/>
          <p:nvPr/>
        </p:nvGrpSpPr>
        <p:grpSpPr>
          <a:xfrm>
            <a:off x="437766" y="2205770"/>
            <a:ext cx="8201586" cy="2025861"/>
            <a:chOff x="628276" y="2759442"/>
            <a:chExt cx="10935448" cy="2992773"/>
          </a:xfrm>
        </p:grpSpPr>
        <p:grpSp>
          <p:nvGrpSpPr>
            <p:cNvPr id="22" name="Group 21"/>
            <p:cNvGrpSpPr/>
            <p:nvPr/>
          </p:nvGrpSpPr>
          <p:grpSpPr>
            <a:xfrm>
              <a:off x="628276" y="2759442"/>
              <a:ext cx="10935448" cy="908870"/>
              <a:chOff x="573695" y="3395307"/>
              <a:chExt cx="8490748" cy="705685"/>
            </a:xfrm>
          </p:grpSpPr>
          <p:sp>
            <p:nvSpPr>
              <p:cNvPr id="27" name="Rounded Rectangle 26"/>
              <p:cNvSpPr/>
              <p:nvPr/>
            </p:nvSpPr>
            <p:spPr>
              <a:xfrm>
                <a:off x="2758096" y="3395307"/>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685783" fontAlgn="auto">
                  <a:spcBef>
                    <a:spcPts val="0"/>
                  </a:spcBef>
                  <a:spcAft>
                    <a:spcPts val="0"/>
                  </a:spcAft>
                </a:pPr>
                <a:r>
                  <a:rPr lang="en-GB" sz="1400" kern="0">
                    <a:solidFill>
                      <a:srgbClr val="FFFFFF"/>
                    </a:solidFill>
                    <a:latin typeface="+mn-lt"/>
                    <a:ea typeface=""/>
                    <a:cs typeface=""/>
                  </a:rPr>
                  <a:t>People &amp; Processes</a:t>
                </a:r>
              </a:p>
            </p:txBody>
          </p:sp>
          <p:sp>
            <p:nvSpPr>
              <p:cNvPr id="28" name="Rounded Rectangle 27"/>
              <p:cNvSpPr/>
              <p:nvPr/>
            </p:nvSpPr>
            <p:spPr>
              <a:xfrm>
                <a:off x="4942497" y="3395307"/>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smtClean="0">
                    <a:ln>
                      <a:noFill/>
                    </a:ln>
                    <a:solidFill>
                      <a:srgbClr val="FFFFFF"/>
                    </a:solidFill>
                    <a:effectLst/>
                    <a:uLnTx/>
                    <a:uFillTx/>
                    <a:latin typeface="+mn-lt"/>
                    <a:ea typeface=""/>
                    <a:cs typeface=""/>
                  </a:rPr>
                  <a:t>Strategy</a:t>
                </a:r>
              </a:p>
            </p:txBody>
          </p:sp>
          <p:sp>
            <p:nvSpPr>
              <p:cNvPr id="29" name="Rounded Rectangle 28"/>
              <p:cNvSpPr/>
              <p:nvPr/>
            </p:nvSpPr>
            <p:spPr>
              <a:xfrm>
                <a:off x="7126898" y="3395307"/>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smtClean="0">
                    <a:ln>
                      <a:noFill/>
                    </a:ln>
                    <a:solidFill>
                      <a:srgbClr val="FFFFFF"/>
                    </a:solidFill>
                    <a:effectLst/>
                    <a:uLnTx/>
                    <a:uFillTx/>
                    <a:latin typeface="+mn-lt"/>
                    <a:ea typeface=""/>
                    <a:cs typeface=""/>
                  </a:rPr>
                  <a:t>Technology</a:t>
                </a:r>
              </a:p>
            </p:txBody>
          </p:sp>
          <p:sp>
            <p:nvSpPr>
              <p:cNvPr id="30" name="Rounded Rectangle 29"/>
              <p:cNvSpPr/>
              <p:nvPr/>
            </p:nvSpPr>
            <p:spPr>
              <a:xfrm>
                <a:off x="573695" y="3395307"/>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FFFFFF"/>
                    </a:solidFill>
                    <a:effectLst/>
                    <a:uLnTx/>
                    <a:uFillTx/>
                    <a:latin typeface="+mn-lt"/>
                    <a:ea typeface=""/>
                    <a:cs typeface=""/>
                  </a:rPr>
                  <a:t>Change Coordination</a:t>
                </a:r>
              </a:p>
            </p:txBody>
          </p:sp>
        </p:grpSp>
        <p:grpSp>
          <p:nvGrpSpPr>
            <p:cNvPr id="23" name="Group 22"/>
            <p:cNvGrpSpPr/>
            <p:nvPr/>
          </p:nvGrpSpPr>
          <p:grpSpPr>
            <a:xfrm>
              <a:off x="2071383" y="4843348"/>
              <a:ext cx="8122104" cy="908867"/>
              <a:chOff x="601984" y="5038081"/>
              <a:chExt cx="6306348" cy="705686"/>
            </a:xfrm>
          </p:grpSpPr>
          <p:sp>
            <p:nvSpPr>
              <p:cNvPr id="24" name="Rounded Rectangle 23"/>
              <p:cNvSpPr/>
              <p:nvPr/>
            </p:nvSpPr>
            <p:spPr>
              <a:xfrm>
                <a:off x="2786385" y="5038081"/>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FFFFFF"/>
                    </a:solidFill>
                    <a:effectLst/>
                    <a:uLnTx/>
                    <a:uFillTx/>
                    <a:latin typeface="+mn-lt"/>
                    <a:ea typeface=""/>
                    <a:cs typeface=""/>
                  </a:rPr>
                  <a:t>Marketing &amp; Sales</a:t>
                </a:r>
              </a:p>
            </p:txBody>
          </p:sp>
          <p:sp>
            <p:nvSpPr>
              <p:cNvPr id="25" name="Rounded Rectangle 24"/>
              <p:cNvSpPr/>
              <p:nvPr/>
            </p:nvSpPr>
            <p:spPr>
              <a:xfrm>
                <a:off x="4970787" y="5038081"/>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FFFFFF"/>
                    </a:solidFill>
                    <a:effectLst/>
                    <a:uLnTx/>
                    <a:uFillTx/>
                    <a:latin typeface="+mn-lt"/>
                    <a:ea typeface=""/>
                    <a:cs typeface=""/>
                  </a:rPr>
                  <a:t>Finance, Legal &amp; Regulatory</a:t>
                </a:r>
              </a:p>
            </p:txBody>
          </p:sp>
          <p:sp>
            <p:nvSpPr>
              <p:cNvPr id="26" name="Rounded Rectangle 25"/>
              <p:cNvSpPr/>
              <p:nvPr/>
            </p:nvSpPr>
            <p:spPr>
              <a:xfrm>
                <a:off x="601984" y="5038082"/>
                <a:ext cx="1937545" cy="705685"/>
              </a:xfrm>
              <a:prstGeom prst="roundRect">
                <a:avLst/>
              </a:prstGeom>
              <a:solidFill>
                <a:srgbClr val="214794"/>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smtClean="0">
                    <a:ln>
                      <a:noFill/>
                    </a:ln>
                    <a:solidFill>
                      <a:srgbClr val="FFFFFF"/>
                    </a:solidFill>
                    <a:effectLst/>
                    <a:uLnTx/>
                    <a:uFillTx/>
                    <a:latin typeface="+mn-lt"/>
                    <a:ea typeface=""/>
                    <a:cs typeface=""/>
                  </a:rPr>
                  <a:t>Product</a:t>
                </a:r>
              </a:p>
            </p:txBody>
          </p:sp>
        </p:grpSp>
      </p:grpSp>
      <p:sp>
        <p:nvSpPr>
          <p:cNvPr id="31" name="Rectangle 30"/>
          <p:cNvSpPr/>
          <p:nvPr/>
        </p:nvSpPr>
        <p:spPr>
          <a:xfrm>
            <a:off x="437766" y="2875763"/>
            <a:ext cx="1871560" cy="735981"/>
          </a:xfrm>
          <a:prstGeom prst="rect">
            <a:avLst/>
          </a:prstGeom>
          <a:noFill/>
          <a:ln w="25400" cap="flat" cmpd="sng" algn="ctr">
            <a:noFill/>
            <a:prstDash val="solid"/>
          </a:ln>
          <a:effectLst/>
        </p:spPr>
        <p:txBody>
          <a:bodyPr rtlCol="0" anchor="t"/>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smtClean="0">
                <a:ln>
                  <a:noFill/>
                </a:ln>
                <a:solidFill>
                  <a:srgbClr val="676767"/>
                </a:solidFill>
                <a:effectLst/>
                <a:uLnTx/>
                <a:uFillTx/>
                <a:latin typeface="+mn-lt"/>
                <a:ea typeface=""/>
                <a:cs typeface=""/>
              </a:rPr>
              <a:t>Challenges encountered when attempting to transform</a:t>
            </a:r>
          </a:p>
        </p:txBody>
      </p:sp>
      <p:sp>
        <p:nvSpPr>
          <p:cNvPr id="32" name="Rectangle 31"/>
          <p:cNvSpPr/>
          <p:nvPr/>
        </p:nvSpPr>
        <p:spPr>
          <a:xfrm>
            <a:off x="2547775" y="2875760"/>
            <a:ext cx="1871560" cy="735981"/>
          </a:xfrm>
          <a:prstGeom prst="rect">
            <a:avLst/>
          </a:prstGeom>
          <a:noFill/>
          <a:ln w="25400" cap="flat" cmpd="sng" algn="ctr">
            <a:noFill/>
            <a:prstDash val="solid"/>
          </a:ln>
          <a:effectLst/>
        </p:spPr>
        <p:txBody>
          <a:bodyPr rtlCol="0" anchor="t"/>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rgbClr val="676767"/>
                </a:solidFill>
                <a:effectLst/>
                <a:uLnTx/>
                <a:uFillTx/>
                <a:latin typeface="+mn-lt"/>
                <a:ea typeface=""/>
                <a:cs typeface=""/>
              </a:rPr>
              <a:t>Challenges involving staff, skills, internal structure, and culture</a:t>
            </a:r>
          </a:p>
        </p:txBody>
      </p:sp>
      <p:sp>
        <p:nvSpPr>
          <p:cNvPr id="33" name="Rectangle 32"/>
          <p:cNvSpPr/>
          <p:nvPr/>
        </p:nvSpPr>
        <p:spPr>
          <a:xfrm>
            <a:off x="4657784" y="2875760"/>
            <a:ext cx="1871560" cy="735981"/>
          </a:xfrm>
          <a:prstGeom prst="rect">
            <a:avLst/>
          </a:prstGeom>
          <a:noFill/>
          <a:ln w="25400" cap="flat" cmpd="sng" algn="ctr">
            <a:noFill/>
            <a:prstDash val="solid"/>
          </a:ln>
          <a:effectLst/>
        </p:spPr>
        <p:txBody>
          <a:bodyPr rtlCol="0" anchor="t"/>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srgbClr val="676767"/>
                </a:solidFill>
                <a:effectLst/>
                <a:uLnTx/>
                <a:uFillTx/>
                <a:latin typeface="+mn-lt"/>
                <a:ea typeface=""/>
                <a:cs typeface=""/>
              </a:rPr>
              <a:t>Challenges around the service provider’s strategy</a:t>
            </a:r>
          </a:p>
        </p:txBody>
      </p:sp>
      <p:sp>
        <p:nvSpPr>
          <p:cNvPr id="34" name="Rectangle 33"/>
          <p:cNvSpPr/>
          <p:nvPr/>
        </p:nvSpPr>
        <p:spPr>
          <a:xfrm>
            <a:off x="6767792" y="2875760"/>
            <a:ext cx="1871560" cy="735981"/>
          </a:xfrm>
          <a:prstGeom prst="rect">
            <a:avLst/>
          </a:prstGeom>
          <a:noFill/>
          <a:ln w="25400" cap="flat" cmpd="sng" algn="ctr">
            <a:noFill/>
            <a:prstDash val="solid"/>
          </a:ln>
          <a:effectLst/>
        </p:spPr>
        <p:txBody>
          <a:bodyPr rtlCol="0" anchor="t"/>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smtClean="0">
                <a:ln>
                  <a:noFill/>
                </a:ln>
                <a:solidFill>
                  <a:srgbClr val="676767"/>
                </a:solidFill>
                <a:effectLst/>
                <a:uLnTx/>
                <a:uFillTx/>
                <a:latin typeface="+mn-lt"/>
                <a:ea typeface=""/>
                <a:cs typeface=""/>
              </a:rPr>
              <a:t>Challenges with a technological nature </a:t>
            </a:r>
          </a:p>
        </p:txBody>
      </p:sp>
      <p:sp>
        <p:nvSpPr>
          <p:cNvPr id="35" name="Rectangle 34"/>
          <p:cNvSpPr/>
          <p:nvPr/>
        </p:nvSpPr>
        <p:spPr bwMode="auto">
          <a:xfrm>
            <a:off x="485040" y="1204218"/>
            <a:ext cx="2629949" cy="459298"/>
          </a:xfrm>
          <a:prstGeom prst="rect">
            <a:avLst/>
          </a:prstGeom>
          <a:solidFill>
            <a:schemeClr val="accent1"/>
          </a:solidFill>
          <a:ln w="1270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1. Technology Evolution</a:t>
            </a:r>
          </a:p>
        </p:txBody>
      </p:sp>
      <p:sp>
        <p:nvSpPr>
          <p:cNvPr id="36" name="Down Arrow 35"/>
          <p:cNvSpPr/>
          <p:nvPr/>
        </p:nvSpPr>
        <p:spPr bwMode="auto">
          <a:xfrm>
            <a:off x="1414563" y="1710048"/>
            <a:ext cx="641758" cy="176169"/>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defTabSz="685800" eaLnBrk="0" hangingPunct="0">
              <a:spcBef>
                <a:spcPct val="50000"/>
              </a:spcBef>
            </a:pPr>
            <a:endParaRPr lang="en-GB" sz="1050" b="1">
              <a:latin typeface="+mj-lt"/>
              <a:cs typeface="Times New Roman" charset="0"/>
            </a:endParaRPr>
          </a:p>
        </p:txBody>
      </p:sp>
      <p:pic>
        <p:nvPicPr>
          <p:cNvPr id="37" name="Picture 2" descr="Image result for technology icon"/>
          <p:cNvPicPr>
            <a:picLocks noChangeAspect="1" noChangeArrowheads="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7910" t="15248" r="17159" b="21297"/>
          <a:stretch/>
        </p:blipFill>
        <p:spPr bwMode="auto">
          <a:xfrm>
            <a:off x="1599811" y="744524"/>
            <a:ext cx="400406" cy="39130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bwMode="auto">
          <a:xfrm>
            <a:off x="3275265" y="1204217"/>
            <a:ext cx="2629949" cy="459298"/>
          </a:xfrm>
          <a:prstGeom prst="rect">
            <a:avLst/>
          </a:prstGeom>
          <a:solidFill>
            <a:schemeClr val="accent1">
              <a:lumMod val="75000"/>
            </a:schemeClr>
          </a:solidFill>
          <a:ln w="12700" cap="flat" cmpd="sng" algn="ctr">
            <a:solidFill>
              <a:schemeClr val="accent1">
                <a:lumMod val="75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2. Service-led Innovation </a:t>
            </a:r>
          </a:p>
        </p:txBody>
      </p:sp>
      <p:sp>
        <p:nvSpPr>
          <p:cNvPr id="39" name="Down Arrow 38"/>
          <p:cNvSpPr/>
          <p:nvPr/>
        </p:nvSpPr>
        <p:spPr bwMode="auto">
          <a:xfrm>
            <a:off x="4289631" y="1710048"/>
            <a:ext cx="641758" cy="176169"/>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defTabSz="685800" eaLnBrk="0" hangingPunct="0">
              <a:spcBef>
                <a:spcPct val="50000"/>
              </a:spcBef>
            </a:pPr>
            <a:endParaRPr lang="en-GB" sz="1050" b="1">
              <a:latin typeface="+mj-lt"/>
              <a:cs typeface="Times New Roman" charset="0"/>
            </a:endParaRPr>
          </a:p>
        </p:txBody>
      </p:sp>
      <p:pic>
        <p:nvPicPr>
          <p:cNvPr id="40" name="Picture 39" descr="Image result for product icon"/>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369791" y="719727"/>
            <a:ext cx="440897" cy="44089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bwMode="auto">
          <a:xfrm>
            <a:off x="6066684" y="1204216"/>
            <a:ext cx="2629949" cy="459298"/>
          </a:xfrm>
          <a:prstGeom prst="rect">
            <a:avLst/>
          </a:prstGeom>
          <a:solidFill>
            <a:srgbClr val="16435A"/>
          </a:solidFill>
          <a:ln w="12700" cap="flat" cmpd="sng" algn="ctr">
            <a:solidFill>
              <a:srgbClr val="16435A"/>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3. Organisational Transformation  </a:t>
            </a:r>
          </a:p>
        </p:txBody>
      </p:sp>
      <p:sp>
        <p:nvSpPr>
          <p:cNvPr id="42" name="Down Arrow 41"/>
          <p:cNvSpPr/>
          <p:nvPr/>
        </p:nvSpPr>
        <p:spPr bwMode="auto">
          <a:xfrm>
            <a:off x="7145842" y="1739339"/>
            <a:ext cx="641758" cy="176169"/>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defTabSz="685800" eaLnBrk="0" hangingPunct="0">
              <a:spcBef>
                <a:spcPct val="50000"/>
              </a:spcBef>
            </a:pPr>
            <a:endParaRPr lang="en-GB" sz="1050" b="1">
              <a:latin typeface="+mj-lt"/>
              <a:cs typeface="Times New Roman" charset="0"/>
            </a:endParaRPr>
          </a:p>
        </p:txBody>
      </p:sp>
      <p:pic>
        <p:nvPicPr>
          <p:cNvPr id="43" name="Picture 10" descr="Image result for transformation icon"/>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45842" y="676435"/>
            <a:ext cx="471632" cy="527483"/>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1520098" y="4287002"/>
            <a:ext cx="1871560" cy="7400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fontAlgn="auto">
              <a:spcBef>
                <a:spcPts val="0"/>
              </a:spcBef>
              <a:spcAft>
                <a:spcPts val="0"/>
              </a:spcAft>
            </a:pPr>
            <a:r>
              <a:rPr lang="en-GB" sz="1050">
                <a:solidFill>
                  <a:srgbClr val="676767"/>
                </a:solidFill>
              </a:rPr>
              <a:t>Challenges around developing new products</a:t>
            </a:r>
          </a:p>
        </p:txBody>
      </p:sp>
      <p:sp>
        <p:nvSpPr>
          <p:cNvPr id="45" name="Rectangle 44"/>
          <p:cNvSpPr/>
          <p:nvPr/>
        </p:nvSpPr>
        <p:spPr>
          <a:xfrm>
            <a:off x="3630106" y="4287002"/>
            <a:ext cx="1871560" cy="7400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fontAlgn="auto">
              <a:spcBef>
                <a:spcPts val="0"/>
              </a:spcBef>
              <a:spcAft>
                <a:spcPts val="0"/>
              </a:spcAft>
            </a:pPr>
            <a:r>
              <a:rPr lang="en-GB" sz="1050" dirty="0">
                <a:solidFill>
                  <a:srgbClr val="676767"/>
                </a:solidFill>
              </a:rPr>
              <a:t>Challenges around selling and marketing new products to customers </a:t>
            </a:r>
          </a:p>
        </p:txBody>
      </p:sp>
      <p:sp>
        <p:nvSpPr>
          <p:cNvPr id="46" name="Rectangle 45"/>
          <p:cNvSpPr/>
          <p:nvPr/>
        </p:nvSpPr>
        <p:spPr>
          <a:xfrm>
            <a:off x="5740114" y="4287002"/>
            <a:ext cx="1871560" cy="7400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fontAlgn="auto">
              <a:spcBef>
                <a:spcPts val="0"/>
              </a:spcBef>
              <a:spcAft>
                <a:spcPts val="0"/>
              </a:spcAft>
            </a:pPr>
            <a:r>
              <a:rPr lang="en-GB" sz="1050" dirty="0">
                <a:solidFill>
                  <a:srgbClr val="676767"/>
                </a:solidFill>
              </a:rPr>
              <a:t>Challenges with a financial, legalistic, or regulatory nature</a:t>
            </a:r>
          </a:p>
        </p:txBody>
      </p:sp>
    </p:spTree>
    <p:extLst>
      <p:ext uri="{BB962C8B-B14F-4D97-AF65-F5344CB8AC3E}">
        <p14:creationId xmlns:p14="http://schemas.microsoft.com/office/powerpoint/2010/main" val="190003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239786" y="1022979"/>
            <a:ext cx="1904214" cy="292401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171979" y="111915"/>
            <a:ext cx="8345488" cy="731837"/>
          </a:xfrm>
        </p:spPr>
        <p:txBody>
          <a:bodyPr/>
          <a:lstStyle/>
          <a:p>
            <a:r>
              <a:rPr lang="en-US" dirty="0" smtClean="0"/>
              <a:t>Example on How to Address Challenges:</a:t>
            </a:r>
            <a:br>
              <a:rPr lang="en-US" dirty="0" smtClean="0"/>
            </a:br>
            <a:r>
              <a:rPr lang="en-US" dirty="0" smtClean="0"/>
              <a:t>Change Coordination</a:t>
            </a:r>
            <a:endParaRPr lang="en-US" dirty="0"/>
          </a:p>
        </p:txBody>
      </p:sp>
      <p:sp>
        <p:nvSpPr>
          <p:cNvPr id="3" name="Text Placeholder 1"/>
          <p:cNvSpPr txBox="1">
            <a:spLocks/>
          </p:cNvSpPr>
          <p:nvPr/>
        </p:nvSpPr>
        <p:spPr>
          <a:xfrm>
            <a:off x="431300" y="1957388"/>
            <a:ext cx="6660000" cy="1218507"/>
          </a:xfrm>
          <a:prstGeom prst="rect">
            <a:avLst/>
          </a:prstGeom>
          <a:solidFill>
            <a:schemeClr val="accent4">
              <a:lumMod val="20000"/>
              <a:lumOff val="80000"/>
            </a:schemeClr>
          </a:solid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dirty="0"/>
              <a:t>Description of </a:t>
            </a:r>
            <a:r>
              <a:rPr lang="en-GB" sz="800" b="1" dirty="0" smtClean="0"/>
              <a:t>Activity:</a:t>
            </a:r>
            <a:endParaRPr lang="en-GB" sz="800" dirty="0"/>
          </a:p>
          <a:p>
            <a:pPr marL="171440" indent="-128588">
              <a:spcBef>
                <a:spcPts val="375"/>
              </a:spcBef>
              <a:buFont typeface="Arial" panose="020B0604020202020204" pitchFamily="34" charset="0"/>
              <a:buChar char="•"/>
            </a:pPr>
            <a:r>
              <a:rPr lang="en-GB" sz="800" dirty="0"/>
              <a:t>The rationale behind NFV and SDN, as well as the implications and changes that will happen as a result will need to be known throughout the organization, therefore it is vital that this education of the workforce (of all management levels) is done through internal activities. These could include, f</a:t>
            </a:r>
            <a:r>
              <a:rPr lang="en-GB" sz="800" dirty="0">
                <a:ea typeface=""/>
                <a:cs typeface=""/>
              </a:rPr>
              <a:t>or example: seminars, workshops and presentations.</a:t>
            </a:r>
            <a:endParaRPr lang="en-GB" sz="800" dirty="0"/>
          </a:p>
          <a:p>
            <a:pPr marL="171440" indent="-128588" defTabSz="685800" fontAlgn="auto">
              <a:lnSpc>
                <a:spcPct val="100000"/>
              </a:lnSpc>
              <a:spcBef>
                <a:spcPts val="375"/>
              </a:spcBef>
              <a:spcAft>
                <a:spcPts val="0"/>
              </a:spcAft>
              <a:buClrTx/>
              <a:buSzTx/>
              <a:buFont typeface="Arial" panose="020B0604020202020204" pitchFamily="34" charset="0"/>
              <a:buChar char="•"/>
            </a:pPr>
            <a:r>
              <a:rPr lang="en-GB" sz="800" dirty="0"/>
              <a:t>These internal activities should focus on both the technical aspects, for those relevant teams, but also the commercial side.</a:t>
            </a:r>
          </a:p>
          <a:p>
            <a:pPr marL="171440" indent="-128588" defTabSz="685800" fontAlgn="auto">
              <a:lnSpc>
                <a:spcPct val="100000"/>
              </a:lnSpc>
              <a:spcBef>
                <a:spcPts val="375"/>
              </a:spcBef>
              <a:spcAft>
                <a:spcPts val="0"/>
              </a:spcAft>
              <a:buClrTx/>
              <a:buSzTx/>
              <a:buFont typeface="Arial" panose="020B0604020202020204" pitchFamily="34" charset="0"/>
              <a:buChar char="•"/>
            </a:pPr>
            <a:r>
              <a:rPr lang="en-GB" sz="800" dirty="0"/>
              <a:t>It is important that these sessions are interactive to identify potential challenges that may arise.</a:t>
            </a:r>
          </a:p>
          <a:p>
            <a:pPr marL="171440" indent="-128588" defTabSz="685800" fontAlgn="auto">
              <a:lnSpc>
                <a:spcPct val="100000"/>
              </a:lnSpc>
              <a:spcBef>
                <a:spcPts val="375"/>
              </a:spcBef>
              <a:spcAft>
                <a:spcPts val="0"/>
              </a:spcAft>
              <a:buClrTx/>
              <a:buSzTx/>
              <a:buFont typeface="Arial" panose="020B0604020202020204" pitchFamily="34" charset="0"/>
              <a:buChar char="•"/>
            </a:pPr>
            <a:endParaRPr lang="en-GB" sz="800" dirty="0"/>
          </a:p>
          <a:p>
            <a:r>
              <a:rPr lang="en-GB" sz="800" dirty="0"/>
              <a:t>	</a:t>
            </a:r>
          </a:p>
        </p:txBody>
      </p:sp>
      <p:sp>
        <p:nvSpPr>
          <p:cNvPr id="4" name="Text Placeholder 1"/>
          <p:cNvSpPr txBox="1">
            <a:spLocks/>
          </p:cNvSpPr>
          <p:nvPr/>
        </p:nvSpPr>
        <p:spPr>
          <a:xfrm>
            <a:off x="437766" y="3263270"/>
            <a:ext cx="2185702" cy="223289"/>
          </a:xfrm>
          <a:prstGeom prst="rect">
            <a:avLst/>
          </a:prstGeom>
          <a:solidFill>
            <a:schemeClr val="accent4">
              <a:lumMod val="20000"/>
              <a:lumOff val="80000"/>
            </a:schemeClr>
          </a:solid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dirty="0" smtClean="0"/>
              <a:t>Owner</a:t>
            </a:r>
            <a:r>
              <a:rPr lang="en-GB" sz="800" b="1" dirty="0"/>
              <a:t>: </a:t>
            </a:r>
            <a:r>
              <a:rPr lang="en-GB" sz="800" dirty="0"/>
              <a:t>NFV/SDN team</a:t>
            </a:r>
          </a:p>
        </p:txBody>
      </p:sp>
      <p:sp>
        <p:nvSpPr>
          <p:cNvPr id="5" name="Text Placeholder 1"/>
          <p:cNvSpPr txBox="1">
            <a:spLocks/>
          </p:cNvSpPr>
          <p:nvPr/>
        </p:nvSpPr>
        <p:spPr>
          <a:xfrm>
            <a:off x="431301" y="3571875"/>
            <a:ext cx="3242869" cy="1000126"/>
          </a:xfrm>
          <a:prstGeom prst="rect">
            <a:avLst/>
          </a:prstGeom>
          <a:solidFill>
            <a:schemeClr val="accent4">
              <a:lumMod val="20000"/>
              <a:lumOff val="80000"/>
            </a:schemeClr>
          </a:solid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a:t>Desired Outcome: </a:t>
            </a:r>
            <a:endParaRPr lang="en-GB" sz="800"/>
          </a:p>
          <a:p>
            <a:pPr marL="171440" indent="-128588">
              <a:spcBef>
                <a:spcPts val="375"/>
              </a:spcBef>
              <a:buFont typeface="Arial" panose="020B0604020202020204" pitchFamily="34" charset="0"/>
              <a:buChar char="•"/>
            </a:pPr>
            <a:r>
              <a:rPr lang="en-GB" sz="800"/>
              <a:t>A more unified approach to NFV and SDN as the whole company is more informed behind the organization’s aims and ambitions, as well as the driving rationale.</a:t>
            </a:r>
          </a:p>
          <a:p>
            <a:pPr marL="171440" indent="-128588">
              <a:spcBef>
                <a:spcPts val="375"/>
              </a:spcBef>
              <a:buFont typeface="Arial" panose="020B0604020202020204" pitchFamily="34" charset="0"/>
              <a:buChar char="•"/>
            </a:pPr>
            <a:r>
              <a:rPr lang="en-GB" sz="800"/>
              <a:t>By engaging the workforce, the organization’s culture will naturally change more organically.</a:t>
            </a:r>
          </a:p>
        </p:txBody>
      </p:sp>
      <p:sp>
        <p:nvSpPr>
          <p:cNvPr id="6" name="Text Placeholder 1"/>
          <p:cNvSpPr txBox="1">
            <a:spLocks/>
          </p:cNvSpPr>
          <p:nvPr/>
        </p:nvSpPr>
        <p:spPr>
          <a:xfrm>
            <a:off x="3813212" y="3571875"/>
            <a:ext cx="3284554" cy="997625"/>
          </a:xfrm>
          <a:prstGeom prst="rect">
            <a:avLst/>
          </a:prstGeom>
          <a:solidFill>
            <a:schemeClr val="accent4">
              <a:lumMod val="20000"/>
              <a:lumOff val="80000"/>
            </a:schemeClr>
          </a:solid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a:t>Future Considerations: </a:t>
            </a:r>
            <a:endParaRPr lang="en-GB" sz="800"/>
          </a:p>
          <a:p>
            <a:pPr marL="171440" indent="-128588">
              <a:spcBef>
                <a:spcPts val="375"/>
              </a:spcBef>
              <a:buFont typeface="Arial" panose="020B0604020202020204" pitchFamily="34" charset="0"/>
              <a:buChar char="•"/>
            </a:pPr>
            <a:r>
              <a:rPr lang="en-GB" sz="800"/>
              <a:t>These sessions are likely to reveal challenges that were not considered by the team responsible for NFV/SDN and/or the senior management. The team will need to be prepared to respond to these in order to maintain motivation amongst the workforce.</a:t>
            </a:r>
          </a:p>
          <a:p>
            <a:endParaRPr lang="en-GB" sz="800"/>
          </a:p>
        </p:txBody>
      </p:sp>
      <p:sp>
        <p:nvSpPr>
          <p:cNvPr id="7" name="Text Placeholder 1"/>
          <p:cNvSpPr txBox="1">
            <a:spLocks/>
          </p:cNvSpPr>
          <p:nvPr/>
        </p:nvSpPr>
        <p:spPr>
          <a:xfrm>
            <a:off x="2757902" y="3263269"/>
            <a:ext cx="2094080" cy="223289"/>
          </a:xfrm>
          <a:prstGeom prst="rect">
            <a:avLst/>
          </a:prstGeom>
          <a:solidFill>
            <a:schemeClr val="accent4">
              <a:lumMod val="20000"/>
              <a:lumOff val="80000"/>
            </a:schemeClr>
          </a:solid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a:t>Timeframe: </a:t>
            </a:r>
            <a:r>
              <a:rPr lang="en-GB" sz="800"/>
              <a:t>12-18 months</a:t>
            </a:r>
          </a:p>
        </p:txBody>
      </p:sp>
      <p:sp>
        <p:nvSpPr>
          <p:cNvPr id="8" name="Text Placeholder 1"/>
          <p:cNvSpPr txBox="1">
            <a:spLocks/>
          </p:cNvSpPr>
          <p:nvPr/>
        </p:nvSpPr>
        <p:spPr>
          <a:xfrm>
            <a:off x="4986416" y="3263269"/>
            <a:ext cx="2115957" cy="223289"/>
          </a:xfrm>
          <a:prstGeom prst="rect">
            <a:avLst/>
          </a:prstGeom>
          <a:solidFill>
            <a:schemeClr val="accent4">
              <a:lumMod val="20000"/>
              <a:lumOff val="80000"/>
            </a:schemeClr>
          </a:solid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dirty="0"/>
              <a:t>Level of Change: </a:t>
            </a:r>
            <a:r>
              <a:rPr lang="en-GB" sz="800" dirty="0" smtClean="0"/>
              <a:t>Basic</a:t>
            </a:r>
            <a:endParaRPr lang="en-GB" sz="800" dirty="0"/>
          </a:p>
        </p:txBody>
      </p:sp>
      <p:sp>
        <p:nvSpPr>
          <p:cNvPr id="9" name="Text Placeholder 1"/>
          <p:cNvSpPr txBox="1">
            <a:spLocks/>
          </p:cNvSpPr>
          <p:nvPr/>
        </p:nvSpPr>
        <p:spPr>
          <a:xfrm>
            <a:off x="1971924" y="1022979"/>
            <a:ext cx="5101556" cy="541804"/>
          </a:xfrm>
          <a:prstGeom prst="rect">
            <a:avLst/>
          </a:prstGeom>
          <a:noFill/>
        </p:spPr>
        <p:txBody>
          <a:bodyPr lIns="91420" tIns="45710" rIns="91420" bIns="45710" numCol="1" spcCol="72000" anchor="t">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b="1"/>
              <a:t>Challenge: Disseminating cultural/</a:t>
            </a:r>
            <a:r>
              <a:rPr lang="en-GB" sz="800" b="1" err="1"/>
              <a:t>mindset</a:t>
            </a:r>
            <a:r>
              <a:rPr lang="en-GB" sz="800" b="1"/>
              <a:t> change across the organization</a:t>
            </a:r>
            <a:br>
              <a:rPr lang="en-GB" sz="800" b="1"/>
            </a:br>
            <a:r>
              <a:rPr lang="en-GB" sz="800"/>
              <a:t>Most service providers are finding cultural change to be one of the biggest barriers to transformation in the move to a software-centric business, which will come with a greater need for service agility and innovation to respond to (changing) customer needs quickly.</a:t>
            </a:r>
          </a:p>
          <a:p>
            <a:endParaRPr lang="en-GB" sz="800"/>
          </a:p>
          <a:p>
            <a:endParaRPr lang="en-GB" sz="800"/>
          </a:p>
        </p:txBody>
      </p:sp>
      <p:sp>
        <p:nvSpPr>
          <p:cNvPr id="10" name="Rectangle 9"/>
          <p:cNvSpPr/>
          <p:nvPr/>
        </p:nvSpPr>
        <p:spPr>
          <a:xfrm>
            <a:off x="437765" y="1651526"/>
            <a:ext cx="6666465" cy="21848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smtClean="0">
                <a:solidFill>
                  <a:schemeClr val="bg2"/>
                </a:solidFill>
              </a:rPr>
              <a:t>Activity: </a:t>
            </a:r>
            <a:r>
              <a:rPr lang="en-GB" sz="1050" dirty="0">
                <a:solidFill>
                  <a:schemeClr val="bg2"/>
                </a:solidFill>
              </a:rPr>
              <a:t>Engage workforce (across the organization) in internal activities </a:t>
            </a:r>
            <a:endParaRPr lang="en-GB" sz="1050" b="1" dirty="0">
              <a:solidFill>
                <a:schemeClr val="bg2"/>
              </a:solidFill>
            </a:endParaRPr>
          </a:p>
        </p:txBody>
      </p:sp>
      <p:grpSp>
        <p:nvGrpSpPr>
          <p:cNvPr id="11" name="Group 10"/>
          <p:cNvGrpSpPr/>
          <p:nvPr/>
        </p:nvGrpSpPr>
        <p:grpSpPr>
          <a:xfrm>
            <a:off x="7334231" y="1035065"/>
            <a:ext cx="1707981" cy="2653231"/>
            <a:chOff x="9778975" y="1380086"/>
            <a:chExt cx="2277308" cy="3537641"/>
          </a:xfrm>
        </p:grpSpPr>
        <p:grpSp>
          <p:nvGrpSpPr>
            <p:cNvPr id="12" name="Group 11"/>
            <p:cNvGrpSpPr/>
            <p:nvPr/>
          </p:nvGrpSpPr>
          <p:grpSpPr>
            <a:xfrm>
              <a:off x="9791675" y="1380086"/>
              <a:ext cx="2264608" cy="2294081"/>
              <a:chOff x="9791675" y="1380086"/>
              <a:chExt cx="2264608" cy="2294081"/>
            </a:xfrm>
          </p:grpSpPr>
          <p:sp>
            <p:nvSpPr>
              <p:cNvPr id="16" name="Rounded Rectangle 15">
                <a:hlinkClick r:id="rId3" action="ppaction://hlinksldjump"/>
              </p:cNvPr>
              <p:cNvSpPr/>
              <p:nvPr/>
            </p:nvSpPr>
            <p:spPr>
              <a:xfrm>
                <a:off x="9791675" y="3138811"/>
                <a:ext cx="2264608" cy="535356"/>
              </a:xfrm>
              <a:prstGeom prst="roundRect">
                <a:avLst/>
              </a:prstGeom>
              <a:solidFill>
                <a:schemeClr val="accent4">
                  <a:lumMod val="20000"/>
                  <a:lumOff val="80000"/>
                </a:schemeClr>
              </a:solidFill>
              <a:ln w="12700"/>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GB" sz="800" dirty="0"/>
                  <a:t>Commission a series of internal workshops focused on transformation</a:t>
                </a:r>
              </a:p>
            </p:txBody>
          </p:sp>
          <p:grpSp>
            <p:nvGrpSpPr>
              <p:cNvPr id="17" name="Group 16"/>
              <p:cNvGrpSpPr/>
              <p:nvPr/>
            </p:nvGrpSpPr>
            <p:grpSpPr>
              <a:xfrm>
                <a:off x="9791675" y="1380086"/>
                <a:ext cx="2264608" cy="1993309"/>
                <a:chOff x="9798073" y="1401206"/>
                <a:chExt cx="2264608" cy="1993309"/>
              </a:xfrm>
            </p:grpSpPr>
            <p:sp>
              <p:nvSpPr>
                <p:cNvPr id="18" name="Text Placeholder 1"/>
                <p:cNvSpPr txBox="1">
                  <a:spLocks/>
                </p:cNvSpPr>
                <p:nvPr/>
              </p:nvSpPr>
              <p:spPr>
                <a:xfrm>
                  <a:off x="9967259" y="1401206"/>
                  <a:ext cx="1926239" cy="1993309"/>
                </a:xfrm>
                <a:prstGeom prst="roundRect">
                  <a:avLst/>
                </a:prstGeom>
                <a:no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GB" sz="800" b="1" dirty="0" smtClean="0">
                      <a:solidFill>
                        <a:schemeClr val="bg1"/>
                      </a:solidFill>
                    </a:rPr>
                    <a:t>Related Activities:</a:t>
                  </a:r>
                  <a:endParaRPr lang="en-GB" sz="800" dirty="0">
                    <a:solidFill>
                      <a:schemeClr val="bg1"/>
                    </a:solidFill>
                  </a:endParaRPr>
                </a:p>
              </p:txBody>
            </p:sp>
            <p:sp>
              <p:nvSpPr>
                <p:cNvPr id="19" name="Rounded Rectangle 18">
                  <a:hlinkClick r:id="rId4" action="ppaction://hlinksldjump"/>
                </p:cNvPr>
                <p:cNvSpPr/>
                <p:nvPr/>
              </p:nvSpPr>
              <p:spPr>
                <a:xfrm>
                  <a:off x="9798073" y="1787723"/>
                  <a:ext cx="2264608" cy="535356"/>
                </a:xfrm>
                <a:prstGeom prst="roundRect">
                  <a:avLst/>
                </a:prstGeom>
                <a:solidFill>
                  <a:schemeClr val="accent4">
                    <a:lumMod val="20000"/>
                    <a:lumOff val="80000"/>
                  </a:schemeClr>
                </a:solidFill>
                <a:ln w="12700"/>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GB" sz="800" dirty="0"/>
                    <a:t>Demonstrate the benefits of NFV/SDN through a proven and tested example</a:t>
                  </a:r>
                </a:p>
              </p:txBody>
            </p:sp>
            <p:sp>
              <p:nvSpPr>
                <p:cNvPr id="20" name="Rounded Rectangle 19">
                  <a:hlinkClick r:id="" action="ppaction://noaction"/>
                </p:cNvPr>
                <p:cNvSpPr/>
                <p:nvPr/>
              </p:nvSpPr>
              <p:spPr>
                <a:xfrm>
                  <a:off x="9798073" y="2407323"/>
                  <a:ext cx="2264608" cy="686104"/>
                </a:xfrm>
                <a:prstGeom prst="roundRect">
                  <a:avLst/>
                </a:prstGeom>
                <a:solidFill>
                  <a:schemeClr val="accent4">
                    <a:lumMod val="20000"/>
                    <a:lumOff val="80000"/>
                  </a:schemeClr>
                </a:solidFill>
                <a:ln w="12700"/>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GB" sz="800" dirty="0"/>
                    <a:t>Learn from others’ experiences in changing organizational culture by engaging in external activities</a:t>
                  </a:r>
                </a:p>
              </p:txBody>
            </p:sp>
          </p:grpSp>
        </p:grpSp>
        <p:grpSp>
          <p:nvGrpSpPr>
            <p:cNvPr id="13" name="Group 12"/>
            <p:cNvGrpSpPr/>
            <p:nvPr/>
          </p:nvGrpSpPr>
          <p:grpSpPr>
            <a:xfrm>
              <a:off x="9778975" y="3762771"/>
              <a:ext cx="2277308" cy="1154956"/>
              <a:chOff x="12750775" y="3778885"/>
              <a:chExt cx="2277308" cy="1154956"/>
            </a:xfrm>
          </p:grpSpPr>
          <p:sp>
            <p:nvSpPr>
              <p:cNvPr id="14" name="Rounded Rectangle 13">
                <a:hlinkClick r:id="rId5" action="ppaction://hlinksldjump"/>
              </p:cNvPr>
              <p:cNvSpPr/>
              <p:nvPr/>
            </p:nvSpPr>
            <p:spPr>
              <a:xfrm>
                <a:off x="12750775" y="3778885"/>
                <a:ext cx="2264608" cy="535356"/>
              </a:xfrm>
              <a:prstGeom prst="roundRect">
                <a:avLst/>
              </a:prstGeom>
              <a:solidFill>
                <a:schemeClr val="accent4">
                  <a:lumMod val="20000"/>
                  <a:lumOff val="80000"/>
                </a:schemeClr>
              </a:solidFill>
              <a:ln w="12700"/>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GB" sz="825"/>
                  <a:t>Engage workforce (across the organization) in internal activities</a:t>
                </a:r>
                <a:endParaRPr lang="en-GB" sz="800"/>
              </a:p>
            </p:txBody>
          </p:sp>
          <p:sp>
            <p:nvSpPr>
              <p:cNvPr id="15" name="Rounded Rectangle 14">
                <a:hlinkClick r:id="" action="ppaction://noaction"/>
              </p:cNvPr>
              <p:cNvSpPr/>
              <p:nvPr/>
            </p:nvSpPr>
            <p:spPr>
              <a:xfrm>
                <a:off x="12763475" y="4398485"/>
                <a:ext cx="2264608" cy="535356"/>
              </a:xfrm>
              <a:prstGeom prst="roundRect">
                <a:avLst/>
              </a:prstGeom>
              <a:solidFill>
                <a:schemeClr val="accent4">
                  <a:lumMod val="20000"/>
                  <a:lumOff val="80000"/>
                </a:schemeClr>
              </a:solidFill>
              <a:ln w="12700"/>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GB" sz="800" dirty="0"/>
                  <a:t>Become an active member of industry organizations</a:t>
                </a:r>
              </a:p>
            </p:txBody>
          </p:sp>
        </p:grpSp>
      </p:grpSp>
      <p:sp>
        <p:nvSpPr>
          <p:cNvPr id="22" name="Text Placeholder 1"/>
          <p:cNvSpPr txBox="1">
            <a:spLocks/>
          </p:cNvSpPr>
          <p:nvPr/>
        </p:nvSpPr>
        <p:spPr>
          <a:xfrm>
            <a:off x="7470646" y="3946994"/>
            <a:ext cx="1444679" cy="973040"/>
          </a:xfrm>
          <a:prstGeom prst="roundRect">
            <a:avLst/>
          </a:prstGeom>
          <a:noFill/>
        </p:spPr>
        <p:txBody>
          <a:bodyPr lIns="91420" tIns="45710" rIns="91420" bIns="45710" numCol="1" spcCol="7200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GB" sz="800" b="1">
                <a:solidFill>
                  <a:schemeClr val="bg1"/>
                </a:solidFill>
              </a:rPr>
              <a:t>Relevant Pathways:</a:t>
            </a:r>
            <a:endParaRPr lang="en-GB" sz="800">
              <a:solidFill>
                <a:schemeClr val="bg1"/>
              </a:solidFill>
            </a:endParaRPr>
          </a:p>
        </p:txBody>
      </p:sp>
      <p:grpSp>
        <p:nvGrpSpPr>
          <p:cNvPr id="23" name="Group 22"/>
          <p:cNvGrpSpPr/>
          <p:nvPr/>
        </p:nvGrpSpPr>
        <p:grpSpPr>
          <a:xfrm>
            <a:off x="7494288" y="4234542"/>
            <a:ext cx="1444679" cy="251188"/>
            <a:chOff x="10023903" y="5617028"/>
            <a:chExt cx="1926239" cy="334917"/>
          </a:xfrm>
        </p:grpSpPr>
        <p:sp>
          <p:nvSpPr>
            <p:cNvPr id="24" name="Rounded Rectangle 23">
              <a:hlinkClick r:id="rId5" action="ppaction://hlinksldjump"/>
            </p:cNvPr>
            <p:cNvSpPr/>
            <p:nvPr/>
          </p:nvSpPr>
          <p:spPr>
            <a:xfrm>
              <a:off x="10023903" y="5617028"/>
              <a:ext cx="498954" cy="334917"/>
            </a:xfrm>
            <a:prstGeom prst="roundRect">
              <a:avLst/>
            </a:prstGeom>
            <a:solidFill>
              <a:schemeClr val="accent4"/>
            </a:solidFill>
            <a:ln w="3175">
              <a:solidFill>
                <a:schemeClr val="bg2">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TE</a:t>
              </a:r>
            </a:p>
          </p:txBody>
        </p:sp>
        <p:sp>
          <p:nvSpPr>
            <p:cNvPr id="25" name="Rounded Rectangle 24">
              <a:hlinkClick r:id="" action="ppaction://noaction"/>
            </p:cNvPr>
            <p:cNvSpPr/>
            <p:nvPr/>
          </p:nvSpPr>
          <p:spPr>
            <a:xfrm>
              <a:off x="10706023" y="5617028"/>
              <a:ext cx="498954" cy="334917"/>
            </a:xfrm>
            <a:prstGeom prst="roundRect">
              <a:avLst/>
            </a:prstGeom>
            <a:solidFill>
              <a:schemeClr val="accent5"/>
            </a:solidFill>
            <a:ln w="3175">
              <a:solidFill>
                <a:schemeClr val="bg2">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rPr>
                <a:t>SI</a:t>
              </a:r>
            </a:p>
          </p:txBody>
        </p:sp>
        <p:sp>
          <p:nvSpPr>
            <p:cNvPr id="26" name="Rounded Rectangle 25">
              <a:hlinkClick r:id="" action="ppaction://noaction"/>
            </p:cNvPr>
            <p:cNvSpPr/>
            <p:nvPr/>
          </p:nvSpPr>
          <p:spPr>
            <a:xfrm>
              <a:off x="11388143" y="5617028"/>
              <a:ext cx="561999" cy="334917"/>
            </a:xfrm>
            <a:prstGeom prst="roundRect">
              <a:avLst/>
            </a:prstGeom>
            <a:solidFill>
              <a:schemeClr val="accent6"/>
            </a:solidFill>
            <a:ln w="3175">
              <a:solidFill>
                <a:schemeClr val="bg2">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O</a:t>
              </a:r>
              <a:r>
                <a:rPr lang="en-GB" sz="1050" dirty="0" smtClean="0">
                  <a:solidFill>
                    <a:schemeClr val="tx1"/>
                  </a:solidFill>
                </a:rPr>
                <a:t>T</a:t>
              </a:r>
              <a:endParaRPr lang="en-GB" sz="1050" dirty="0">
                <a:solidFill>
                  <a:schemeClr val="tx1"/>
                </a:solidFill>
              </a:endParaRPr>
            </a:p>
          </p:txBody>
        </p:sp>
      </p:grpSp>
      <p:sp>
        <p:nvSpPr>
          <p:cNvPr id="27" name="Rounded Rectangle 26"/>
          <p:cNvSpPr/>
          <p:nvPr/>
        </p:nvSpPr>
        <p:spPr>
          <a:xfrm>
            <a:off x="437765" y="1035065"/>
            <a:ext cx="1619635" cy="526343"/>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Change Coordination</a:t>
            </a:r>
            <a:endParaRPr lang="en-US" dirty="0" smtClean="0"/>
          </a:p>
        </p:txBody>
      </p:sp>
    </p:spTree>
    <p:extLst>
      <p:ext uri="{BB962C8B-B14F-4D97-AF65-F5344CB8AC3E}">
        <p14:creationId xmlns:p14="http://schemas.microsoft.com/office/powerpoint/2010/main" val="1136742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t="15240" r="7651" b="8727"/>
          <a:stretch>
            <a:fillRect/>
          </a:stretch>
        </p:blipFill>
        <p:spPr>
          <a:xfrm>
            <a:off x="2495182" y="1082675"/>
            <a:ext cx="6648818" cy="3651250"/>
          </a:xfrm>
          <a:prstGeom prst="rect">
            <a:avLst/>
          </a:prstGeom>
        </p:spPr>
      </p:pic>
      <p:sp>
        <p:nvSpPr>
          <p:cNvPr id="11" name="Title 10"/>
          <p:cNvSpPr>
            <a:spLocks noGrp="1"/>
          </p:cNvSpPr>
          <p:nvPr>
            <p:ph type="title"/>
          </p:nvPr>
        </p:nvSpPr>
        <p:spPr/>
        <p:txBody>
          <a:bodyPr/>
          <a:lstStyle/>
          <a:p>
            <a:r>
              <a:rPr lang="en-US" dirty="0"/>
              <a:t>Agenda</a:t>
            </a:r>
          </a:p>
        </p:txBody>
      </p:sp>
      <p:grpSp>
        <p:nvGrpSpPr>
          <p:cNvPr id="37" name="Group 36"/>
          <p:cNvGrpSpPr/>
          <p:nvPr/>
        </p:nvGrpSpPr>
        <p:grpSpPr>
          <a:xfrm>
            <a:off x="544512" y="2508499"/>
            <a:ext cx="3722689" cy="700084"/>
            <a:chOff x="544512" y="1638281"/>
            <a:chExt cx="3722689" cy="700084"/>
          </a:xfrm>
        </p:grpSpPr>
        <p:sp>
          <p:nvSpPr>
            <p:cNvPr id="12" name="Rectangle 11"/>
            <p:cNvSpPr/>
            <p:nvPr/>
          </p:nvSpPr>
          <p:spPr>
            <a:xfrm>
              <a:off x="876301" y="1638281"/>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600" dirty="0" smtClean="0">
                  <a:solidFill>
                    <a:schemeClr val="accent1">
                      <a:lumMod val="75000"/>
                    </a:schemeClr>
                  </a:solidFill>
                </a:rPr>
                <a:t>SP Transformation Journey</a:t>
              </a:r>
              <a:endParaRPr lang="en-US" sz="1600" dirty="0">
                <a:solidFill>
                  <a:schemeClr val="accent1">
                    <a:lumMod val="75000"/>
                  </a:schemeClr>
                </a:solidFill>
              </a:endParaRPr>
            </a:p>
          </p:txBody>
        </p:sp>
        <p:sp>
          <p:nvSpPr>
            <p:cNvPr id="10" name="Oval 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2</a:t>
              </a:r>
              <a:endParaRPr lang="en-US" sz="2000" b="1" dirty="0" smtClean="0">
                <a:latin typeface="+mj-lt"/>
              </a:endParaRPr>
            </a:p>
          </p:txBody>
        </p:sp>
      </p:grpSp>
      <p:grpSp>
        <p:nvGrpSpPr>
          <p:cNvPr id="38" name="Group 37"/>
          <p:cNvGrpSpPr/>
          <p:nvPr/>
        </p:nvGrpSpPr>
        <p:grpSpPr>
          <a:xfrm>
            <a:off x="544512" y="3596562"/>
            <a:ext cx="3722688" cy="700084"/>
            <a:chOff x="544512" y="2548733"/>
            <a:chExt cx="3722688" cy="700084"/>
          </a:xfrm>
        </p:grpSpPr>
        <p:sp>
          <p:nvSpPr>
            <p:cNvPr id="15" name="Rectangle 14"/>
            <p:cNvSpPr/>
            <p:nvPr/>
          </p:nvSpPr>
          <p:spPr>
            <a:xfrm>
              <a:off x="876301" y="2548733"/>
              <a:ext cx="3390899"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400" dirty="0" smtClean="0">
                  <a:solidFill>
                    <a:schemeClr val="accent1">
                      <a:lumMod val="75000"/>
                    </a:schemeClr>
                  </a:solidFill>
                  <a:latin typeface="+mj-lt"/>
                </a:rPr>
                <a:t>Partner with Cisco</a:t>
              </a:r>
            </a:p>
          </p:txBody>
        </p:sp>
        <p:sp>
          <p:nvSpPr>
            <p:cNvPr id="13" name="Oval 12"/>
            <p:cNvSpPr/>
            <p:nvPr/>
          </p:nvSpPr>
          <p:spPr>
            <a:xfrm>
              <a:off x="544512" y="2548733"/>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3</a:t>
              </a:r>
              <a:endParaRPr lang="en-US" sz="2000" b="1" dirty="0" smtClean="0">
                <a:latin typeface="+mj-lt"/>
              </a:endParaRPr>
            </a:p>
          </p:txBody>
        </p:sp>
      </p:grpSp>
      <p:grpSp>
        <p:nvGrpSpPr>
          <p:cNvPr id="14" name="Group 13"/>
          <p:cNvGrpSpPr/>
          <p:nvPr/>
        </p:nvGrpSpPr>
        <p:grpSpPr>
          <a:xfrm>
            <a:off x="544512" y="1420435"/>
            <a:ext cx="3722689" cy="700084"/>
            <a:chOff x="544512" y="1638281"/>
            <a:chExt cx="3722689" cy="700084"/>
          </a:xfrm>
        </p:grpSpPr>
        <p:sp>
          <p:nvSpPr>
            <p:cNvPr id="19" name="Rectangle 18"/>
            <p:cNvSpPr/>
            <p:nvPr/>
          </p:nvSpPr>
          <p:spPr>
            <a:xfrm>
              <a:off x="876301" y="1638281"/>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500" dirty="0" smtClean="0">
                  <a:solidFill>
                    <a:schemeClr val="accent1">
                      <a:lumMod val="75000"/>
                    </a:schemeClr>
                  </a:solidFill>
                  <a:latin typeface="+mj-lt"/>
                </a:rPr>
                <a:t>Research and key findings</a:t>
              </a:r>
            </a:p>
          </p:txBody>
        </p:sp>
        <p:sp>
          <p:nvSpPr>
            <p:cNvPr id="20" name="Oval 1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latin typeface="+mj-lt"/>
                </a:rPr>
                <a:t>1</a:t>
              </a:r>
            </a:p>
          </p:txBody>
        </p:sp>
      </p:grpSp>
      <p:sp>
        <p:nvSpPr>
          <p:cNvPr id="22" name="Rectangle 21"/>
          <p:cNvSpPr/>
          <p:nvPr/>
        </p:nvSpPr>
        <p:spPr>
          <a:xfrm>
            <a:off x="437766" y="1088965"/>
            <a:ext cx="3995328" cy="2119618"/>
          </a:xfrm>
          <a:prstGeom prst="rect">
            <a:avLst/>
          </a:prstGeom>
          <a:solidFill>
            <a:schemeClr val="accent1">
              <a:lumMod val="20000"/>
              <a:lumOff val="80000"/>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endParaRPr lang="en-US" sz="1500" dirty="0" smtClean="0">
              <a:solidFill>
                <a:schemeClr val="accent1">
                  <a:lumMod val="75000"/>
                </a:schemeClr>
              </a:solidFill>
              <a:latin typeface="+mj-lt"/>
            </a:endParaRPr>
          </a:p>
        </p:txBody>
      </p:sp>
    </p:spTree>
    <p:extLst>
      <p:ext uri="{BB962C8B-B14F-4D97-AF65-F5344CB8AC3E}">
        <p14:creationId xmlns:p14="http://schemas.microsoft.com/office/powerpoint/2010/main" val="189440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Partner with Cisco for Success</a:t>
            </a:r>
            <a:br>
              <a:rPr lang="en-US" dirty="0" smtClean="0"/>
            </a:br>
            <a:endParaRPr lang="en-US" dirty="0"/>
          </a:p>
        </p:txBody>
      </p:sp>
      <p:graphicFrame>
        <p:nvGraphicFramePr>
          <p:cNvPr id="6" name="Diagram 5"/>
          <p:cNvGraphicFramePr/>
          <p:nvPr>
            <p:extLst>
              <p:ext uri="{D42A27DB-BD31-4B8C-83A1-F6EECF244321}">
                <p14:modId xmlns:p14="http://schemas.microsoft.com/office/powerpoint/2010/main" val="2651298802"/>
              </p:ext>
            </p:extLst>
          </p:nvPr>
        </p:nvGraphicFramePr>
        <p:xfrm>
          <a:off x="1524000" y="859536"/>
          <a:ext cx="6096000" cy="3744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0722" y="1066016"/>
            <a:ext cx="1168666" cy="80028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6000" y="1900057"/>
            <a:ext cx="1168666" cy="80028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0455" y="2767351"/>
            <a:ext cx="1168666" cy="80028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091" y="3626333"/>
            <a:ext cx="1168666" cy="800282"/>
          </a:xfrm>
          <a:prstGeom prst="rect">
            <a:avLst/>
          </a:prstGeom>
        </p:spPr>
      </p:pic>
    </p:spTree>
    <p:extLst>
      <p:ext uri="{BB962C8B-B14F-4D97-AF65-F5344CB8AC3E}">
        <p14:creationId xmlns:p14="http://schemas.microsoft.com/office/powerpoint/2010/main" val="3704857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bwMode="auto">
          <a:xfrm>
            <a:off x="91595" y="116572"/>
            <a:ext cx="8659976" cy="72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SP Advisory Services</a:t>
            </a:r>
            <a:endParaRPr lang="en-US" sz="1800" dirty="0"/>
          </a:p>
        </p:txBody>
      </p:sp>
      <p:sp>
        <p:nvSpPr>
          <p:cNvPr id="17" name="TextBox 16"/>
          <p:cNvSpPr txBox="1"/>
          <p:nvPr/>
        </p:nvSpPr>
        <p:spPr>
          <a:xfrm>
            <a:off x="743211" y="1573824"/>
            <a:ext cx="2594776" cy="315089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bg2"/>
                </a:solidFill>
              </a:rPr>
              <a:t>Advisory </a:t>
            </a:r>
            <a:r>
              <a:rPr lang="en-US" dirty="0" smtClean="0">
                <a:solidFill>
                  <a:schemeClr val="bg2"/>
                </a:solidFill>
              </a:rPr>
              <a:t>sessions</a:t>
            </a:r>
            <a:endParaRPr lang="en-US" dirty="0">
              <a:solidFill>
                <a:schemeClr val="bg2"/>
              </a:solidFill>
            </a:endParaRPr>
          </a:p>
          <a:p>
            <a:endParaRPr lang="en-US" dirty="0">
              <a:solidFill>
                <a:schemeClr val="bg2"/>
              </a:solidFill>
            </a:endParaRPr>
          </a:p>
          <a:p>
            <a:r>
              <a:rPr lang="en-US" dirty="0">
                <a:solidFill>
                  <a:schemeClr val="bg2"/>
                </a:solidFill>
              </a:rPr>
              <a:t>Strategy </a:t>
            </a:r>
            <a:r>
              <a:rPr lang="en-US" dirty="0" smtClean="0">
                <a:solidFill>
                  <a:schemeClr val="bg2"/>
                </a:solidFill>
              </a:rPr>
              <a:t>sessions</a:t>
            </a:r>
            <a:endParaRPr lang="en-US" dirty="0">
              <a:solidFill>
                <a:schemeClr val="bg2"/>
              </a:solidFill>
            </a:endParaRPr>
          </a:p>
          <a:p>
            <a:endParaRPr lang="en-US" dirty="0">
              <a:solidFill>
                <a:schemeClr val="bg2"/>
              </a:solidFill>
            </a:endParaRPr>
          </a:p>
          <a:p>
            <a:r>
              <a:rPr lang="en-US" dirty="0">
                <a:solidFill>
                  <a:schemeClr val="bg2"/>
                </a:solidFill>
              </a:rPr>
              <a:t>SP Transformation Strategy service</a:t>
            </a:r>
          </a:p>
          <a:p>
            <a:endParaRPr lang="en-US" dirty="0">
              <a:solidFill>
                <a:schemeClr val="bg2"/>
              </a:solidFill>
            </a:endParaRPr>
          </a:p>
          <a:p>
            <a:r>
              <a:rPr lang="en-US" dirty="0">
                <a:solidFill>
                  <a:schemeClr val="bg2"/>
                </a:solidFill>
              </a:rPr>
              <a:t>SP Transformation Readiness Assessment service</a:t>
            </a:r>
          </a:p>
          <a:p>
            <a:endParaRPr lang="en-US" dirty="0">
              <a:solidFill>
                <a:schemeClr val="bg2"/>
              </a:solidFill>
            </a:endParaRPr>
          </a:p>
          <a:p>
            <a:endParaRPr lang="en-US" dirty="0">
              <a:solidFill>
                <a:schemeClr val="bg2"/>
              </a:solidFill>
            </a:endParaRPr>
          </a:p>
        </p:txBody>
      </p:sp>
      <p:sp>
        <p:nvSpPr>
          <p:cNvPr id="18" name="TextBox 17"/>
          <p:cNvSpPr txBox="1"/>
          <p:nvPr/>
        </p:nvSpPr>
        <p:spPr>
          <a:xfrm>
            <a:off x="743210" y="878028"/>
            <a:ext cx="2594777" cy="587554"/>
          </a:xfrm>
          <a:prstGeom prst="rect">
            <a:avLst/>
          </a:prstGeom>
          <a:solidFill>
            <a:schemeClr val="tx2"/>
          </a:solidFill>
        </p:spPr>
        <p:txBody>
          <a:bodyPr wrap="square" anchor="ctr">
            <a:noAutofit/>
          </a:bodyPr>
          <a:lstStyle>
            <a:defPPr>
              <a:defRPr lang="en-US"/>
            </a:defPPr>
            <a:lvl1pPr algn="ctr">
              <a:defRPr sz="1400">
                <a:solidFill>
                  <a:schemeClr val="bg2"/>
                </a:solidFill>
              </a:defRPr>
            </a:lvl1pPr>
          </a:lstStyle>
          <a:p>
            <a:r>
              <a:rPr lang="en-US" dirty="0">
                <a:latin typeface="+mj-lt"/>
              </a:rPr>
              <a:t>Key Activities</a:t>
            </a:r>
          </a:p>
        </p:txBody>
      </p:sp>
      <p:sp>
        <p:nvSpPr>
          <p:cNvPr id="134" name="Triangle 133"/>
          <p:cNvSpPr/>
          <p:nvPr/>
        </p:nvSpPr>
        <p:spPr>
          <a:xfrm rot="5400000">
            <a:off x="5628569" y="3202079"/>
            <a:ext cx="2300977" cy="285799"/>
          </a:xfrm>
          <a:prstGeom prst="triangle">
            <a:avLst>
              <a:gd name="adj" fmla="val 50463"/>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4063637" y="1573825"/>
            <a:ext cx="4058855" cy="315089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5" name="Rectangle 14"/>
          <p:cNvSpPr/>
          <p:nvPr/>
        </p:nvSpPr>
        <p:spPr>
          <a:xfrm>
            <a:off x="4079663" y="910459"/>
            <a:ext cx="4058856" cy="553718"/>
          </a:xfrm>
          <a:prstGeom prst="rect">
            <a:avLst/>
          </a:prstGeom>
          <a:solidFill>
            <a:schemeClr val="tx2"/>
          </a:solidFill>
        </p:spPr>
        <p:txBody>
          <a:bodyPr wrap="square" anchor="ctr">
            <a:noAutofit/>
          </a:bodyPr>
          <a:lstStyle/>
          <a:p>
            <a:pPr algn="ctr"/>
            <a:r>
              <a:rPr lang="en-US" sz="1400" dirty="0" smtClean="0">
                <a:solidFill>
                  <a:schemeClr val="bg2"/>
                </a:solidFill>
                <a:latin typeface="+mj-lt"/>
              </a:rPr>
              <a:t>Our Services Framework</a:t>
            </a:r>
            <a:endParaRPr lang="en-US" sz="1400" dirty="0">
              <a:solidFill>
                <a:schemeClr val="bg2"/>
              </a:solidFill>
              <a:latin typeface="+mj-lt"/>
            </a:endParaRPr>
          </a:p>
        </p:txBody>
      </p:sp>
      <p:grpSp>
        <p:nvGrpSpPr>
          <p:cNvPr id="16" name="Group 15"/>
          <p:cNvGrpSpPr/>
          <p:nvPr/>
        </p:nvGrpSpPr>
        <p:grpSpPr>
          <a:xfrm>
            <a:off x="4141571" y="2370397"/>
            <a:ext cx="3914595" cy="2111398"/>
            <a:chOff x="551375" y="1323704"/>
            <a:chExt cx="6242309" cy="3366886"/>
          </a:xfrm>
        </p:grpSpPr>
        <p:sp>
          <p:nvSpPr>
            <p:cNvPr id="19" name="Donut 18"/>
            <p:cNvSpPr/>
            <p:nvPr/>
          </p:nvSpPr>
          <p:spPr>
            <a:xfrm>
              <a:off x="3434231" y="1331137"/>
              <a:ext cx="3359453" cy="3359453"/>
            </a:xfrm>
            <a:prstGeom prst="donut">
              <a:avLst>
                <a:gd name="adj" fmla="val 10516"/>
              </a:avLst>
            </a:prstGeom>
            <a:solidFill>
              <a:schemeClr val="tx2"/>
            </a:solidFill>
            <a:ln>
              <a:noFill/>
            </a:ln>
            <a:effectLst>
              <a:outerShdw blurRad="50800" dist="38100" dir="54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0" name="Donut 19"/>
            <p:cNvSpPr/>
            <p:nvPr/>
          </p:nvSpPr>
          <p:spPr>
            <a:xfrm>
              <a:off x="3852224" y="1739423"/>
              <a:ext cx="2523289" cy="2523289"/>
            </a:xfrm>
            <a:prstGeom prst="donut">
              <a:avLst>
                <a:gd name="adj" fmla="val 13185"/>
              </a:avLst>
            </a:prstGeom>
            <a:solidFill>
              <a:schemeClr val="accent5"/>
            </a:solidFill>
            <a:ln>
              <a:noFill/>
            </a:ln>
            <a:effectLst>
              <a:outerShdw blurRad="50800" dist="38100" dir="54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 name="Round Same Side Corner Rectangle 20"/>
            <p:cNvSpPr/>
            <p:nvPr/>
          </p:nvSpPr>
          <p:spPr>
            <a:xfrm rot="16200000">
              <a:off x="2659634" y="-368779"/>
              <a:ext cx="331697" cy="4548215"/>
            </a:xfrm>
            <a:prstGeom prst="round2SameRect">
              <a:avLst>
                <a:gd name="adj1" fmla="val 47921"/>
                <a:gd name="adj2" fmla="val 0"/>
              </a:avLst>
            </a:prstGeom>
            <a:solidFill>
              <a:schemeClr val="accent5"/>
            </a:solidFill>
            <a:ln>
              <a:noFill/>
            </a:ln>
            <a:effectLst>
              <a:outerShdw blurRad="508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 name="TextBox 21"/>
            <p:cNvSpPr txBox="1"/>
            <p:nvPr/>
          </p:nvSpPr>
          <p:spPr>
            <a:xfrm>
              <a:off x="665418" y="1718302"/>
              <a:ext cx="1547023" cy="392630"/>
            </a:xfrm>
            <a:prstGeom prst="rect">
              <a:avLst/>
            </a:prstGeom>
            <a:noFill/>
          </p:spPr>
          <p:txBody>
            <a:bodyPr wrap="square" rtlCol="0">
              <a:spAutoFit/>
            </a:bodyPr>
            <a:lstStyle/>
            <a:p>
              <a:r>
                <a:rPr lang="en-US" sz="1000" dirty="0">
                  <a:solidFill>
                    <a:schemeClr val="bg2"/>
                  </a:solidFill>
                  <a:latin typeface="+mn-lt"/>
                </a:rPr>
                <a:t>Implement</a:t>
              </a:r>
            </a:p>
          </p:txBody>
        </p:sp>
        <p:grpSp>
          <p:nvGrpSpPr>
            <p:cNvPr id="23" name="Group 49"/>
            <p:cNvGrpSpPr>
              <a:grpSpLocks noChangeAspect="1"/>
            </p:cNvGrpSpPr>
            <p:nvPr/>
          </p:nvGrpSpPr>
          <p:grpSpPr>
            <a:xfrm>
              <a:off x="2005982" y="1766441"/>
              <a:ext cx="283607" cy="248490"/>
              <a:chOff x="12504742" y="6276182"/>
              <a:chExt cx="422275" cy="369888"/>
            </a:xfrm>
            <a:solidFill>
              <a:srgbClr val="FFFFFF"/>
            </a:solidFill>
            <a:effectLst/>
          </p:grpSpPr>
          <p:sp>
            <p:nvSpPr>
              <p:cNvPr id="47" name="Freeform 50"/>
              <p:cNvSpPr>
                <a:spLocks/>
              </p:cNvSpPr>
              <p:nvPr/>
            </p:nvSpPr>
            <p:spPr bwMode="auto">
              <a:xfrm>
                <a:off x="12617454" y="6534944"/>
                <a:ext cx="38100" cy="111125"/>
              </a:xfrm>
              <a:custGeom>
                <a:avLst/>
                <a:gdLst>
                  <a:gd name="T0" fmla="*/ 0 w 167"/>
                  <a:gd name="T1" fmla="*/ 496 h 496"/>
                  <a:gd name="T2" fmla="*/ 167 w 167"/>
                  <a:gd name="T3" fmla="*/ 496 h 496"/>
                  <a:gd name="T4" fmla="*/ 167 w 167"/>
                  <a:gd name="T5" fmla="*/ 0 h 496"/>
                  <a:gd name="T6" fmla="*/ 0 w 167"/>
                  <a:gd name="T7" fmla="*/ 167 h 496"/>
                  <a:gd name="T8" fmla="*/ 0 w 167"/>
                  <a:gd name="T9" fmla="*/ 496 h 496"/>
                </a:gdLst>
                <a:ahLst/>
                <a:cxnLst>
                  <a:cxn ang="0">
                    <a:pos x="T0" y="T1"/>
                  </a:cxn>
                  <a:cxn ang="0">
                    <a:pos x="T2" y="T3"/>
                  </a:cxn>
                  <a:cxn ang="0">
                    <a:pos x="T4" y="T5"/>
                  </a:cxn>
                  <a:cxn ang="0">
                    <a:pos x="T6" y="T7"/>
                  </a:cxn>
                  <a:cxn ang="0">
                    <a:pos x="T8" y="T9"/>
                  </a:cxn>
                </a:cxnLst>
                <a:rect l="0" t="0" r="r" b="b"/>
                <a:pathLst>
                  <a:path w="167" h="496">
                    <a:moveTo>
                      <a:pt x="0" y="496"/>
                    </a:moveTo>
                    <a:lnTo>
                      <a:pt x="167" y="496"/>
                    </a:lnTo>
                    <a:lnTo>
                      <a:pt x="167" y="0"/>
                    </a:lnTo>
                    <a:lnTo>
                      <a:pt x="0" y="167"/>
                    </a:lnTo>
                    <a:lnTo>
                      <a:pt x="0" y="496"/>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sp>
            <p:nvSpPr>
              <p:cNvPr id="48" name="Freeform 51"/>
              <p:cNvSpPr>
                <a:spLocks/>
              </p:cNvSpPr>
              <p:nvPr/>
            </p:nvSpPr>
            <p:spPr bwMode="auto">
              <a:xfrm>
                <a:off x="12784142" y="6471444"/>
                <a:ext cx="38100" cy="174625"/>
              </a:xfrm>
              <a:custGeom>
                <a:avLst/>
                <a:gdLst>
                  <a:gd name="T0" fmla="*/ 0 w 167"/>
                  <a:gd name="T1" fmla="*/ 771 h 771"/>
                  <a:gd name="T2" fmla="*/ 167 w 167"/>
                  <a:gd name="T3" fmla="*/ 771 h 771"/>
                  <a:gd name="T4" fmla="*/ 167 w 167"/>
                  <a:gd name="T5" fmla="*/ 0 h 771"/>
                  <a:gd name="T6" fmla="*/ 0 w 167"/>
                  <a:gd name="T7" fmla="*/ 168 h 771"/>
                  <a:gd name="T8" fmla="*/ 0 w 167"/>
                  <a:gd name="T9" fmla="*/ 771 h 771"/>
                </a:gdLst>
                <a:ahLst/>
                <a:cxnLst>
                  <a:cxn ang="0">
                    <a:pos x="T0" y="T1"/>
                  </a:cxn>
                  <a:cxn ang="0">
                    <a:pos x="T2" y="T3"/>
                  </a:cxn>
                  <a:cxn ang="0">
                    <a:pos x="T4" y="T5"/>
                  </a:cxn>
                  <a:cxn ang="0">
                    <a:pos x="T6" y="T7"/>
                  </a:cxn>
                  <a:cxn ang="0">
                    <a:pos x="T8" y="T9"/>
                  </a:cxn>
                </a:cxnLst>
                <a:rect l="0" t="0" r="r" b="b"/>
                <a:pathLst>
                  <a:path w="167" h="771">
                    <a:moveTo>
                      <a:pt x="0" y="771"/>
                    </a:moveTo>
                    <a:lnTo>
                      <a:pt x="167" y="771"/>
                    </a:lnTo>
                    <a:lnTo>
                      <a:pt x="167" y="0"/>
                    </a:lnTo>
                    <a:lnTo>
                      <a:pt x="0" y="168"/>
                    </a:lnTo>
                    <a:lnTo>
                      <a:pt x="0" y="771"/>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sp>
            <p:nvSpPr>
              <p:cNvPr id="49" name="Freeform 52"/>
              <p:cNvSpPr>
                <a:spLocks/>
              </p:cNvSpPr>
              <p:nvPr/>
            </p:nvSpPr>
            <p:spPr bwMode="auto">
              <a:xfrm>
                <a:off x="12839704" y="6419049"/>
                <a:ext cx="34925" cy="227012"/>
              </a:xfrm>
              <a:custGeom>
                <a:avLst/>
                <a:gdLst>
                  <a:gd name="T0" fmla="*/ 0 w 156"/>
                  <a:gd name="T1" fmla="*/ 1004 h 1004"/>
                  <a:gd name="T2" fmla="*/ 156 w 156"/>
                  <a:gd name="T3" fmla="*/ 1004 h 1004"/>
                  <a:gd name="T4" fmla="*/ 156 w 156"/>
                  <a:gd name="T5" fmla="*/ 0 h 1004"/>
                  <a:gd name="T6" fmla="*/ 0 w 156"/>
                  <a:gd name="T7" fmla="*/ 155 h 1004"/>
                  <a:gd name="T8" fmla="*/ 0 w 156"/>
                  <a:gd name="T9" fmla="*/ 1004 h 1004"/>
                </a:gdLst>
                <a:ahLst/>
                <a:cxnLst>
                  <a:cxn ang="0">
                    <a:pos x="T0" y="T1"/>
                  </a:cxn>
                  <a:cxn ang="0">
                    <a:pos x="T2" y="T3"/>
                  </a:cxn>
                  <a:cxn ang="0">
                    <a:pos x="T4" y="T5"/>
                  </a:cxn>
                  <a:cxn ang="0">
                    <a:pos x="T6" y="T7"/>
                  </a:cxn>
                  <a:cxn ang="0">
                    <a:pos x="T8" y="T9"/>
                  </a:cxn>
                </a:cxnLst>
                <a:rect l="0" t="0" r="r" b="b"/>
                <a:pathLst>
                  <a:path w="156" h="1004">
                    <a:moveTo>
                      <a:pt x="0" y="1004"/>
                    </a:moveTo>
                    <a:lnTo>
                      <a:pt x="156" y="1004"/>
                    </a:lnTo>
                    <a:lnTo>
                      <a:pt x="156" y="0"/>
                    </a:lnTo>
                    <a:lnTo>
                      <a:pt x="0" y="155"/>
                    </a:lnTo>
                    <a:lnTo>
                      <a:pt x="0" y="1004"/>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sp>
            <p:nvSpPr>
              <p:cNvPr id="50" name="Freeform 53"/>
              <p:cNvSpPr>
                <a:spLocks/>
              </p:cNvSpPr>
              <p:nvPr/>
            </p:nvSpPr>
            <p:spPr bwMode="auto">
              <a:xfrm>
                <a:off x="12728579" y="6527007"/>
                <a:ext cx="38100" cy="119063"/>
              </a:xfrm>
              <a:custGeom>
                <a:avLst/>
                <a:gdLst>
                  <a:gd name="T0" fmla="*/ 0 w 168"/>
                  <a:gd name="T1" fmla="*/ 167 h 525"/>
                  <a:gd name="T2" fmla="*/ 0 w 168"/>
                  <a:gd name="T3" fmla="*/ 525 h 525"/>
                  <a:gd name="T4" fmla="*/ 168 w 168"/>
                  <a:gd name="T5" fmla="*/ 525 h 525"/>
                  <a:gd name="T6" fmla="*/ 168 w 168"/>
                  <a:gd name="T7" fmla="*/ 0 h 525"/>
                  <a:gd name="T8" fmla="*/ 34 w 168"/>
                  <a:gd name="T9" fmla="*/ 134 h 525"/>
                  <a:gd name="T10" fmla="*/ 0 w 168"/>
                  <a:gd name="T11" fmla="*/ 167 h 525"/>
                </a:gdLst>
                <a:ahLst/>
                <a:cxnLst>
                  <a:cxn ang="0">
                    <a:pos x="T0" y="T1"/>
                  </a:cxn>
                  <a:cxn ang="0">
                    <a:pos x="T2" y="T3"/>
                  </a:cxn>
                  <a:cxn ang="0">
                    <a:pos x="T4" y="T5"/>
                  </a:cxn>
                  <a:cxn ang="0">
                    <a:pos x="T6" y="T7"/>
                  </a:cxn>
                  <a:cxn ang="0">
                    <a:pos x="T8" y="T9"/>
                  </a:cxn>
                  <a:cxn ang="0">
                    <a:pos x="T10" y="T11"/>
                  </a:cxn>
                </a:cxnLst>
                <a:rect l="0" t="0" r="r" b="b"/>
                <a:pathLst>
                  <a:path w="168" h="525">
                    <a:moveTo>
                      <a:pt x="0" y="167"/>
                    </a:moveTo>
                    <a:lnTo>
                      <a:pt x="0" y="525"/>
                    </a:lnTo>
                    <a:lnTo>
                      <a:pt x="168" y="525"/>
                    </a:lnTo>
                    <a:lnTo>
                      <a:pt x="168" y="0"/>
                    </a:lnTo>
                    <a:lnTo>
                      <a:pt x="34" y="134"/>
                    </a:lnTo>
                    <a:lnTo>
                      <a:pt x="0" y="167"/>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sp>
            <p:nvSpPr>
              <p:cNvPr id="51" name="Freeform 54"/>
              <p:cNvSpPr>
                <a:spLocks/>
              </p:cNvSpPr>
              <p:nvPr/>
            </p:nvSpPr>
            <p:spPr bwMode="auto">
              <a:xfrm>
                <a:off x="12673017" y="6531769"/>
                <a:ext cx="38100" cy="114300"/>
              </a:xfrm>
              <a:custGeom>
                <a:avLst/>
                <a:gdLst>
                  <a:gd name="T0" fmla="*/ 0 w 167"/>
                  <a:gd name="T1" fmla="*/ 0 h 505"/>
                  <a:gd name="T2" fmla="*/ 0 w 167"/>
                  <a:gd name="T3" fmla="*/ 505 h 505"/>
                  <a:gd name="T4" fmla="*/ 167 w 167"/>
                  <a:gd name="T5" fmla="*/ 505 h 505"/>
                  <a:gd name="T6" fmla="*/ 167 w 167"/>
                  <a:gd name="T7" fmla="*/ 169 h 505"/>
                  <a:gd name="T8" fmla="*/ 114 w 167"/>
                  <a:gd name="T9" fmla="*/ 114 h 505"/>
                  <a:gd name="T10" fmla="*/ 0 w 167"/>
                  <a:gd name="T11" fmla="*/ 0 h 505"/>
                </a:gdLst>
                <a:ahLst/>
                <a:cxnLst>
                  <a:cxn ang="0">
                    <a:pos x="T0" y="T1"/>
                  </a:cxn>
                  <a:cxn ang="0">
                    <a:pos x="T2" y="T3"/>
                  </a:cxn>
                  <a:cxn ang="0">
                    <a:pos x="T4" y="T5"/>
                  </a:cxn>
                  <a:cxn ang="0">
                    <a:pos x="T6" y="T7"/>
                  </a:cxn>
                  <a:cxn ang="0">
                    <a:pos x="T8" y="T9"/>
                  </a:cxn>
                  <a:cxn ang="0">
                    <a:pos x="T10" y="T11"/>
                  </a:cxn>
                </a:cxnLst>
                <a:rect l="0" t="0" r="r" b="b"/>
                <a:pathLst>
                  <a:path w="167" h="505">
                    <a:moveTo>
                      <a:pt x="0" y="0"/>
                    </a:moveTo>
                    <a:lnTo>
                      <a:pt x="0" y="505"/>
                    </a:lnTo>
                    <a:lnTo>
                      <a:pt x="167" y="505"/>
                    </a:lnTo>
                    <a:lnTo>
                      <a:pt x="167" y="169"/>
                    </a:lnTo>
                    <a:lnTo>
                      <a:pt x="114" y="114"/>
                    </a:lnTo>
                    <a:lnTo>
                      <a:pt x="0"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sp>
            <p:nvSpPr>
              <p:cNvPr id="52" name="Freeform 55"/>
              <p:cNvSpPr>
                <a:spLocks/>
              </p:cNvSpPr>
              <p:nvPr/>
            </p:nvSpPr>
            <p:spPr bwMode="auto">
              <a:xfrm>
                <a:off x="12557129" y="6590507"/>
                <a:ext cx="42863" cy="55563"/>
              </a:xfrm>
              <a:custGeom>
                <a:avLst/>
                <a:gdLst>
                  <a:gd name="T0" fmla="*/ 0 w 188"/>
                  <a:gd name="T1" fmla="*/ 188 h 251"/>
                  <a:gd name="T2" fmla="*/ 0 w 188"/>
                  <a:gd name="T3" fmla="*/ 251 h 251"/>
                  <a:gd name="T4" fmla="*/ 188 w 188"/>
                  <a:gd name="T5" fmla="*/ 251 h 251"/>
                  <a:gd name="T6" fmla="*/ 188 w 188"/>
                  <a:gd name="T7" fmla="*/ 0 h 251"/>
                  <a:gd name="T8" fmla="*/ 83 w 188"/>
                  <a:gd name="T9" fmla="*/ 104 h 251"/>
                  <a:gd name="T10" fmla="*/ 0 w 188"/>
                  <a:gd name="T11" fmla="*/ 188 h 251"/>
                </a:gdLst>
                <a:ahLst/>
                <a:cxnLst>
                  <a:cxn ang="0">
                    <a:pos x="T0" y="T1"/>
                  </a:cxn>
                  <a:cxn ang="0">
                    <a:pos x="T2" y="T3"/>
                  </a:cxn>
                  <a:cxn ang="0">
                    <a:pos x="T4" y="T5"/>
                  </a:cxn>
                  <a:cxn ang="0">
                    <a:pos x="T6" y="T7"/>
                  </a:cxn>
                  <a:cxn ang="0">
                    <a:pos x="T8" y="T9"/>
                  </a:cxn>
                  <a:cxn ang="0">
                    <a:pos x="T10" y="T11"/>
                  </a:cxn>
                </a:cxnLst>
                <a:rect l="0" t="0" r="r" b="b"/>
                <a:pathLst>
                  <a:path w="188" h="251">
                    <a:moveTo>
                      <a:pt x="0" y="188"/>
                    </a:moveTo>
                    <a:lnTo>
                      <a:pt x="0" y="251"/>
                    </a:lnTo>
                    <a:lnTo>
                      <a:pt x="188" y="251"/>
                    </a:lnTo>
                    <a:lnTo>
                      <a:pt x="188" y="0"/>
                    </a:lnTo>
                    <a:lnTo>
                      <a:pt x="83" y="104"/>
                    </a:lnTo>
                    <a:lnTo>
                      <a:pt x="0" y="188"/>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sp>
            <p:nvSpPr>
              <p:cNvPr id="53" name="Freeform 56"/>
              <p:cNvSpPr>
                <a:spLocks/>
              </p:cNvSpPr>
              <p:nvPr/>
            </p:nvSpPr>
            <p:spPr bwMode="auto">
              <a:xfrm>
                <a:off x="12504742" y="6276182"/>
                <a:ext cx="422275" cy="319088"/>
              </a:xfrm>
              <a:custGeom>
                <a:avLst/>
                <a:gdLst>
                  <a:gd name="T0" fmla="*/ 1785 w 1865"/>
                  <a:gd name="T1" fmla="*/ 0 h 1405"/>
                  <a:gd name="T2" fmla="*/ 1174 w 1865"/>
                  <a:gd name="T3" fmla="*/ 0 h 1405"/>
                  <a:gd name="T4" fmla="*/ 1406 w 1865"/>
                  <a:gd name="T5" fmla="*/ 231 h 1405"/>
                  <a:gd name="T6" fmla="*/ 1323 w 1865"/>
                  <a:gd name="T7" fmla="*/ 314 h 1405"/>
                  <a:gd name="T8" fmla="*/ 938 w 1865"/>
                  <a:gd name="T9" fmla="*/ 698 h 1405"/>
                  <a:gd name="T10" fmla="*/ 707 w 1865"/>
                  <a:gd name="T11" fmla="*/ 467 h 1405"/>
                  <a:gd name="T12" fmla="*/ 0 w 1865"/>
                  <a:gd name="T13" fmla="*/ 1174 h 1405"/>
                  <a:gd name="T14" fmla="*/ 231 w 1865"/>
                  <a:gd name="T15" fmla="*/ 1405 h 1405"/>
                  <a:gd name="T16" fmla="*/ 707 w 1865"/>
                  <a:gd name="T17" fmla="*/ 929 h 1405"/>
                  <a:gd name="T18" fmla="*/ 938 w 1865"/>
                  <a:gd name="T19" fmla="*/ 1160 h 1405"/>
                  <a:gd name="T20" fmla="*/ 1636 w 1865"/>
                  <a:gd name="T21" fmla="*/ 463 h 1405"/>
                  <a:gd name="T22" fmla="*/ 1865 w 1865"/>
                  <a:gd name="T23" fmla="*/ 690 h 1405"/>
                  <a:gd name="T24" fmla="*/ 1865 w 1865"/>
                  <a:gd name="T25" fmla="*/ 76 h 1405"/>
                  <a:gd name="T26" fmla="*/ 1865 w 1865"/>
                  <a:gd name="T27" fmla="*/ 76 h 1405"/>
                  <a:gd name="T28" fmla="*/ 1864 w 1865"/>
                  <a:gd name="T29" fmla="*/ 69 h 1405"/>
                  <a:gd name="T30" fmla="*/ 1863 w 1865"/>
                  <a:gd name="T31" fmla="*/ 61 h 1405"/>
                  <a:gd name="T32" fmla="*/ 1861 w 1865"/>
                  <a:gd name="T33" fmla="*/ 54 h 1405"/>
                  <a:gd name="T34" fmla="*/ 1858 w 1865"/>
                  <a:gd name="T35" fmla="*/ 47 h 1405"/>
                  <a:gd name="T36" fmla="*/ 1855 w 1865"/>
                  <a:gd name="T37" fmla="*/ 40 h 1405"/>
                  <a:gd name="T38" fmla="*/ 1851 w 1865"/>
                  <a:gd name="T39" fmla="*/ 34 h 1405"/>
                  <a:gd name="T40" fmla="*/ 1846 w 1865"/>
                  <a:gd name="T41" fmla="*/ 28 h 1405"/>
                  <a:gd name="T42" fmla="*/ 1841 w 1865"/>
                  <a:gd name="T43" fmla="*/ 23 h 1405"/>
                  <a:gd name="T44" fmla="*/ 1835 w 1865"/>
                  <a:gd name="T45" fmla="*/ 17 h 1405"/>
                  <a:gd name="T46" fmla="*/ 1828 w 1865"/>
                  <a:gd name="T47" fmla="*/ 13 h 1405"/>
                  <a:gd name="T48" fmla="*/ 1821 w 1865"/>
                  <a:gd name="T49" fmla="*/ 9 h 1405"/>
                  <a:gd name="T50" fmla="*/ 1815 w 1865"/>
                  <a:gd name="T51" fmla="*/ 6 h 1405"/>
                  <a:gd name="T52" fmla="*/ 1808 w 1865"/>
                  <a:gd name="T53" fmla="*/ 3 h 1405"/>
                  <a:gd name="T54" fmla="*/ 1800 w 1865"/>
                  <a:gd name="T55" fmla="*/ 1 h 1405"/>
                  <a:gd name="T56" fmla="*/ 1792 w 1865"/>
                  <a:gd name="T57" fmla="*/ 0 h 1405"/>
                  <a:gd name="T58" fmla="*/ 1785 w 1865"/>
                  <a:gd name="T59" fmla="*/ 0 h 1405"/>
                  <a:gd name="T60" fmla="*/ 1785 w 1865"/>
                  <a:gd name="T61"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5" h="1405">
                    <a:moveTo>
                      <a:pt x="1785" y="0"/>
                    </a:moveTo>
                    <a:lnTo>
                      <a:pt x="1174" y="0"/>
                    </a:lnTo>
                    <a:lnTo>
                      <a:pt x="1406" y="231"/>
                    </a:lnTo>
                    <a:lnTo>
                      <a:pt x="1323" y="314"/>
                    </a:lnTo>
                    <a:lnTo>
                      <a:pt x="938" y="698"/>
                    </a:lnTo>
                    <a:lnTo>
                      <a:pt x="707" y="467"/>
                    </a:lnTo>
                    <a:lnTo>
                      <a:pt x="0" y="1174"/>
                    </a:lnTo>
                    <a:lnTo>
                      <a:pt x="231" y="1405"/>
                    </a:lnTo>
                    <a:lnTo>
                      <a:pt x="707" y="929"/>
                    </a:lnTo>
                    <a:lnTo>
                      <a:pt x="938" y="1160"/>
                    </a:lnTo>
                    <a:lnTo>
                      <a:pt x="1636" y="463"/>
                    </a:lnTo>
                    <a:lnTo>
                      <a:pt x="1865" y="690"/>
                    </a:lnTo>
                    <a:lnTo>
                      <a:pt x="1865" y="76"/>
                    </a:lnTo>
                    <a:lnTo>
                      <a:pt x="1865" y="76"/>
                    </a:lnTo>
                    <a:lnTo>
                      <a:pt x="1864" y="69"/>
                    </a:lnTo>
                    <a:lnTo>
                      <a:pt x="1863" y="61"/>
                    </a:lnTo>
                    <a:lnTo>
                      <a:pt x="1861" y="54"/>
                    </a:lnTo>
                    <a:lnTo>
                      <a:pt x="1858" y="47"/>
                    </a:lnTo>
                    <a:lnTo>
                      <a:pt x="1855" y="40"/>
                    </a:lnTo>
                    <a:lnTo>
                      <a:pt x="1851" y="34"/>
                    </a:lnTo>
                    <a:lnTo>
                      <a:pt x="1846" y="28"/>
                    </a:lnTo>
                    <a:lnTo>
                      <a:pt x="1841" y="23"/>
                    </a:lnTo>
                    <a:lnTo>
                      <a:pt x="1835" y="17"/>
                    </a:lnTo>
                    <a:lnTo>
                      <a:pt x="1828" y="13"/>
                    </a:lnTo>
                    <a:lnTo>
                      <a:pt x="1821" y="9"/>
                    </a:lnTo>
                    <a:lnTo>
                      <a:pt x="1815" y="6"/>
                    </a:lnTo>
                    <a:lnTo>
                      <a:pt x="1808" y="3"/>
                    </a:lnTo>
                    <a:lnTo>
                      <a:pt x="1800" y="1"/>
                    </a:lnTo>
                    <a:lnTo>
                      <a:pt x="1792" y="0"/>
                    </a:lnTo>
                    <a:lnTo>
                      <a:pt x="1785" y="0"/>
                    </a:lnTo>
                    <a:lnTo>
                      <a:pt x="1785"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pPr defTabSz="913938">
                  <a:defRPr/>
                </a:pPr>
                <a:endParaRPr lang="en-US" sz="800" kern="0" dirty="0">
                  <a:solidFill>
                    <a:schemeClr val="bg1"/>
                  </a:solidFill>
                  <a:ea typeface="Arial" charset="0"/>
                  <a:cs typeface="Arial" charset="0"/>
                </a:endParaRPr>
              </a:p>
            </p:txBody>
          </p:sp>
        </p:grpSp>
        <p:sp>
          <p:nvSpPr>
            <p:cNvPr id="24" name="TextBox 23"/>
            <p:cNvSpPr txBox="1"/>
            <p:nvPr/>
          </p:nvSpPr>
          <p:spPr>
            <a:xfrm>
              <a:off x="2405730" y="1751548"/>
              <a:ext cx="2474444" cy="319013"/>
            </a:xfrm>
            <a:prstGeom prst="rect">
              <a:avLst/>
            </a:prstGeom>
            <a:noFill/>
          </p:spPr>
          <p:txBody>
            <a:bodyPr wrap="square" rtlCol="0">
              <a:spAutoFit/>
            </a:bodyPr>
            <a:lstStyle/>
            <a:p>
              <a:pPr defTabSz="675597"/>
              <a:r>
                <a:rPr lang="en-US" sz="700" dirty="0">
                  <a:solidFill>
                    <a:schemeClr val="bg2"/>
                  </a:solidFill>
                  <a:latin typeface="+mn-lt"/>
                  <a:cs typeface="Arial" panose="020B0604020202020204" pitchFamily="34" charset="0"/>
                </a:rPr>
                <a:t>Validate  |  </a:t>
              </a:r>
              <a:r>
                <a:rPr lang="en-US" sz="700" dirty="0" smtClean="0">
                  <a:solidFill>
                    <a:schemeClr val="bg2"/>
                  </a:solidFill>
                  <a:latin typeface="+mn-lt"/>
                  <a:cs typeface="Arial" panose="020B0604020202020204" pitchFamily="34" charset="0"/>
                </a:rPr>
                <a:t>Migrate  </a:t>
              </a:r>
              <a:r>
                <a:rPr lang="en-US" sz="700" dirty="0">
                  <a:solidFill>
                    <a:schemeClr val="bg2"/>
                  </a:solidFill>
                  <a:latin typeface="+mn-lt"/>
                  <a:cs typeface="Arial" panose="020B0604020202020204" pitchFamily="34" charset="0"/>
                </a:rPr>
                <a:t>|  </a:t>
              </a:r>
              <a:r>
                <a:rPr lang="en-US" sz="700" dirty="0" smtClean="0">
                  <a:solidFill>
                    <a:schemeClr val="bg2"/>
                  </a:solidFill>
                  <a:latin typeface="+mn-lt"/>
                  <a:cs typeface="Arial" panose="020B0604020202020204" pitchFamily="34" charset="0"/>
                </a:rPr>
                <a:t>Integrate</a:t>
              </a:r>
              <a:endParaRPr lang="en-US" sz="700" dirty="0">
                <a:solidFill>
                  <a:schemeClr val="bg2"/>
                </a:solidFill>
                <a:latin typeface="+mn-lt"/>
                <a:cs typeface="Arial" panose="020B0604020202020204" pitchFamily="34" charset="0"/>
              </a:endParaRPr>
            </a:p>
          </p:txBody>
        </p:sp>
        <p:sp>
          <p:nvSpPr>
            <p:cNvPr id="25" name="Round Same Side Corner Rectangle 24"/>
            <p:cNvSpPr/>
            <p:nvPr/>
          </p:nvSpPr>
          <p:spPr>
            <a:xfrm rot="16200000">
              <a:off x="2651747" y="-767419"/>
              <a:ext cx="347472" cy="4548214"/>
            </a:xfrm>
            <a:prstGeom prst="round2SameRect">
              <a:avLst>
                <a:gd name="adj1" fmla="val 50000"/>
                <a:gd name="adj2" fmla="val 0"/>
              </a:avLst>
            </a:prstGeom>
            <a:solidFill>
              <a:schemeClr val="tx2"/>
            </a:solidFill>
            <a:ln>
              <a:noFill/>
            </a:ln>
            <a:effectLst>
              <a:outerShdw blurRad="508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2"/>
                </a:solidFill>
              </a:endParaRPr>
            </a:p>
          </p:txBody>
        </p:sp>
        <p:sp>
          <p:nvSpPr>
            <p:cNvPr id="26" name="TextBox 25"/>
            <p:cNvSpPr txBox="1"/>
            <p:nvPr/>
          </p:nvSpPr>
          <p:spPr>
            <a:xfrm>
              <a:off x="665418" y="1323704"/>
              <a:ext cx="1027847" cy="392630"/>
            </a:xfrm>
            <a:prstGeom prst="rect">
              <a:avLst/>
            </a:prstGeom>
            <a:noFill/>
          </p:spPr>
          <p:txBody>
            <a:bodyPr wrap="square" rtlCol="0">
              <a:spAutoFit/>
            </a:bodyPr>
            <a:lstStyle/>
            <a:p>
              <a:r>
                <a:rPr lang="en-US" sz="1000" dirty="0">
                  <a:solidFill>
                    <a:schemeClr val="bg2"/>
                  </a:solidFill>
                  <a:latin typeface="+mn-lt"/>
                </a:rPr>
                <a:t>Advise</a:t>
              </a:r>
            </a:p>
          </p:txBody>
        </p:sp>
        <p:grpSp>
          <p:nvGrpSpPr>
            <p:cNvPr id="27" name="Group 33"/>
            <p:cNvGrpSpPr>
              <a:grpSpLocks noChangeAspect="1"/>
            </p:cNvGrpSpPr>
            <p:nvPr/>
          </p:nvGrpSpPr>
          <p:grpSpPr>
            <a:xfrm>
              <a:off x="1932777" y="1416698"/>
              <a:ext cx="430016" cy="171392"/>
              <a:chOff x="-1189663" y="3513160"/>
              <a:chExt cx="697455" cy="277985"/>
            </a:xfrm>
            <a:solidFill>
              <a:schemeClr val="bg1"/>
            </a:solidFill>
            <a:effectLst/>
          </p:grpSpPr>
          <p:sp>
            <p:nvSpPr>
              <p:cNvPr id="42" name="Freeform 76"/>
              <p:cNvSpPr>
                <a:spLocks/>
              </p:cNvSpPr>
              <p:nvPr/>
            </p:nvSpPr>
            <p:spPr bwMode="auto">
              <a:xfrm>
                <a:off x="-1136275" y="3513160"/>
                <a:ext cx="115805" cy="148168"/>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solidFill>
                <a:schemeClr val="bg2"/>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965"/>
                <a:endParaRPr lang="en-US" sz="800" dirty="0">
                  <a:solidFill>
                    <a:schemeClr val="bg1"/>
                  </a:solidFill>
                  <a:ea typeface="Arial" charset="0"/>
                  <a:cs typeface="Arial" charset="0"/>
                </a:endParaRPr>
              </a:p>
            </p:txBody>
          </p:sp>
          <p:sp>
            <p:nvSpPr>
              <p:cNvPr id="43" name="Freeform 77"/>
              <p:cNvSpPr>
                <a:spLocks/>
              </p:cNvSpPr>
              <p:nvPr/>
            </p:nvSpPr>
            <p:spPr bwMode="auto">
              <a:xfrm>
                <a:off x="-1189663" y="3679970"/>
                <a:ext cx="222679" cy="111175"/>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solidFill>
                <a:schemeClr val="bg2"/>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965"/>
                <a:endParaRPr lang="en-US" sz="800" dirty="0">
                  <a:solidFill>
                    <a:schemeClr val="bg1"/>
                  </a:solidFill>
                  <a:ea typeface="Arial" charset="0"/>
                  <a:cs typeface="Arial" charset="0"/>
                </a:endParaRPr>
              </a:p>
            </p:txBody>
          </p:sp>
          <p:sp>
            <p:nvSpPr>
              <p:cNvPr id="44" name="Freeform 76"/>
              <p:cNvSpPr>
                <a:spLocks/>
              </p:cNvSpPr>
              <p:nvPr/>
            </p:nvSpPr>
            <p:spPr bwMode="auto">
              <a:xfrm>
                <a:off x="-661499" y="3513160"/>
                <a:ext cx="115805" cy="148168"/>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solidFill>
                <a:schemeClr val="bg2"/>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965"/>
                <a:endParaRPr lang="en-US" sz="800" dirty="0">
                  <a:solidFill>
                    <a:schemeClr val="bg1"/>
                  </a:solidFill>
                  <a:ea typeface="Arial" charset="0"/>
                  <a:cs typeface="Arial" charset="0"/>
                </a:endParaRPr>
              </a:p>
            </p:txBody>
          </p:sp>
          <p:sp>
            <p:nvSpPr>
              <p:cNvPr id="45" name="Freeform 77"/>
              <p:cNvSpPr>
                <a:spLocks/>
              </p:cNvSpPr>
              <p:nvPr/>
            </p:nvSpPr>
            <p:spPr bwMode="auto">
              <a:xfrm>
                <a:off x="-714887" y="3679970"/>
                <a:ext cx="222679" cy="111175"/>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solidFill>
                <a:schemeClr val="bg2"/>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965"/>
                <a:endParaRPr lang="en-US" sz="800" dirty="0">
                  <a:solidFill>
                    <a:schemeClr val="bg2"/>
                  </a:solidFill>
                  <a:ea typeface="Arial" charset="0"/>
                  <a:cs typeface="Arial" charset="0"/>
                </a:endParaRPr>
              </a:p>
            </p:txBody>
          </p:sp>
          <p:sp>
            <p:nvSpPr>
              <p:cNvPr id="46" name="Freeform 81"/>
              <p:cNvSpPr>
                <a:spLocks noEditPoints="1"/>
              </p:cNvSpPr>
              <p:nvPr/>
            </p:nvSpPr>
            <p:spPr bwMode="auto">
              <a:xfrm>
                <a:off x="-963825" y="3527455"/>
                <a:ext cx="223856" cy="263054"/>
              </a:xfrm>
              <a:custGeom>
                <a:avLst/>
                <a:gdLst/>
                <a:ahLst/>
                <a:cxnLst>
                  <a:cxn ang="0">
                    <a:pos x="51" y="106"/>
                  </a:cxn>
                  <a:cxn ang="0">
                    <a:pos x="82" y="128"/>
                  </a:cxn>
                  <a:cxn ang="0">
                    <a:pos x="90" y="123"/>
                  </a:cxn>
                  <a:cxn ang="0">
                    <a:pos x="89" y="93"/>
                  </a:cxn>
                  <a:cxn ang="0">
                    <a:pos x="129" y="85"/>
                  </a:cxn>
                  <a:cxn ang="0">
                    <a:pos x="183" y="109"/>
                  </a:cxn>
                  <a:cxn ang="0">
                    <a:pos x="134" y="52"/>
                  </a:cxn>
                  <a:cxn ang="0">
                    <a:pos x="88" y="38"/>
                  </a:cxn>
                  <a:cxn ang="0">
                    <a:pos x="87" y="9"/>
                  </a:cxn>
                  <a:cxn ang="0">
                    <a:pos x="79" y="3"/>
                  </a:cxn>
                  <a:cxn ang="0">
                    <a:pos x="49" y="27"/>
                  </a:cxn>
                  <a:cxn ang="0">
                    <a:pos x="34" y="38"/>
                  </a:cxn>
                  <a:cxn ang="0">
                    <a:pos x="4" y="62"/>
                  </a:cxn>
                  <a:cxn ang="0">
                    <a:pos x="5" y="73"/>
                  </a:cxn>
                  <a:cxn ang="0">
                    <a:pos x="36" y="95"/>
                  </a:cxn>
                  <a:cxn ang="0">
                    <a:pos x="51" y="106"/>
                  </a:cxn>
                  <a:cxn ang="0">
                    <a:pos x="202" y="168"/>
                  </a:cxn>
                  <a:cxn ang="0">
                    <a:pos x="171" y="145"/>
                  </a:cxn>
                  <a:cxn ang="0">
                    <a:pos x="155" y="134"/>
                  </a:cxn>
                  <a:cxn ang="0">
                    <a:pos x="124" y="112"/>
                  </a:cxn>
                  <a:cxn ang="0">
                    <a:pos x="117" y="118"/>
                  </a:cxn>
                  <a:cxn ang="0">
                    <a:pos x="117" y="148"/>
                  </a:cxn>
                  <a:cxn ang="0">
                    <a:pos x="77" y="156"/>
                  </a:cxn>
                  <a:cxn ang="0">
                    <a:pos x="23" y="132"/>
                  </a:cxn>
                  <a:cxn ang="0">
                    <a:pos x="72" y="189"/>
                  </a:cxn>
                  <a:cxn ang="0">
                    <a:pos x="119" y="203"/>
                  </a:cxn>
                  <a:cxn ang="0">
                    <a:pos x="119" y="232"/>
                  </a:cxn>
                  <a:cxn ang="0">
                    <a:pos x="127" y="238"/>
                  </a:cxn>
                  <a:cxn ang="0">
                    <a:pos x="157" y="214"/>
                  </a:cxn>
                  <a:cxn ang="0">
                    <a:pos x="172" y="202"/>
                  </a:cxn>
                  <a:cxn ang="0">
                    <a:pos x="202" y="179"/>
                  </a:cxn>
                  <a:cxn ang="0">
                    <a:pos x="202" y="168"/>
                  </a:cxn>
                </a:cxnLst>
                <a:rect l="0" t="0" r="r" b="b"/>
                <a:pathLst>
                  <a:path w="206" h="241">
                    <a:moveTo>
                      <a:pt x="51" y="106"/>
                    </a:moveTo>
                    <a:cubicBezTo>
                      <a:pt x="82" y="128"/>
                      <a:pt x="82" y="128"/>
                      <a:pt x="82" y="128"/>
                    </a:cubicBezTo>
                    <a:cubicBezTo>
                      <a:pt x="86" y="131"/>
                      <a:pt x="90" y="129"/>
                      <a:pt x="90" y="123"/>
                    </a:cubicBezTo>
                    <a:cubicBezTo>
                      <a:pt x="89" y="93"/>
                      <a:pt x="89" y="93"/>
                      <a:pt x="89" y="93"/>
                    </a:cubicBezTo>
                    <a:cubicBezTo>
                      <a:pt x="102" y="88"/>
                      <a:pt x="116" y="86"/>
                      <a:pt x="129" y="85"/>
                    </a:cubicBezTo>
                    <a:cubicBezTo>
                      <a:pt x="149" y="84"/>
                      <a:pt x="170" y="89"/>
                      <a:pt x="183" y="109"/>
                    </a:cubicBezTo>
                    <a:cubicBezTo>
                      <a:pt x="180" y="84"/>
                      <a:pt x="158" y="62"/>
                      <a:pt x="134" y="52"/>
                    </a:cubicBezTo>
                    <a:cubicBezTo>
                      <a:pt x="119" y="45"/>
                      <a:pt x="104" y="41"/>
                      <a:pt x="88" y="38"/>
                    </a:cubicBezTo>
                    <a:cubicBezTo>
                      <a:pt x="87" y="9"/>
                      <a:pt x="87" y="9"/>
                      <a:pt x="87" y="9"/>
                    </a:cubicBezTo>
                    <a:cubicBezTo>
                      <a:pt x="87" y="2"/>
                      <a:pt x="83" y="0"/>
                      <a:pt x="79" y="3"/>
                    </a:cubicBezTo>
                    <a:cubicBezTo>
                      <a:pt x="49" y="27"/>
                      <a:pt x="49" y="27"/>
                      <a:pt x="49" y="27"/>
                    </a:cubicBezTo>
                    <a:cubicBezTo>
                      <a:pt x="45" y="30"/>
                      <a:pt x="38" y="35"/>
                      <a:pt x="34" y="38"/>
                    </a:cubicBezTo>
                    <a:cubicBezTo>
                      <a:pt x="4" y="62"/>
                      <a:pt x="4" y="62"/>
                      <a:pt x="4" y="62"/>
                    </a:cubicBezTo>
                    <a:cubicBezTo>
                      <a:pt x="0" y="65"/>
                      <a:pt x="0" y="70"/>
                      <a:pt x="5" y="73"/>
                    </a:cubicBezTo>
                    <a:cubicBezTo>
                      <a:pt x="36" y="95"/>
                      <a:pt x="36" y="95"/>
                      <a:pt x="36" y="95"/>
                    </a:cubicBezTo>
                    <a:cubicBezTo>
                      <a:pt x="40" y="98"/>
                      <a:pt x="47" y="103"/>
                      <a:pt x="51" y="106"/>
                    </a:cubicBezTo>
                    <a:close/>
                    <a:moveTo>
                      <a:pt x="202" y="168"/>
                    </a:moveTo>
                    <a:cubicBezTo>
                      <a:pt x="171" y="145"/>
                      <a:pt x="171" y="145"/>
                      <a:pt x="171" y="145"/>
                    </a:cubicBezTo>
                    <a:cubicBezTo>
                      <a:pt x="166" y="142"/>
                      <a:pt x="159" y="137"/>
                      <a:pt x="155" y="134"/>
                    </a:cubicBezTo>
                    <a:cubicBezTo>
                      <a:pt x="124" y="112"/>
                      <a:pt x="124" y="112"/>
                      <a:pt x="124" y="112"/>
                    </a:cubicBezTo>
                    <a:cubicBezTo>
                      <a:pt x="120" y="109"/>
                      <a:pt x="117" y="112"/>
                      <a:pt x="117" y="118"/>
                    </a:cubicBezTo>
                    <a:cubicBezTo>
                      <a:pt x="117" y="148"/>
                      <a:pt x="117" y="148"/>
                      <a:pt x="117" y="148"/>
                    </a:cubicBezTo>
                    <a:cubicBezTo>
                      <a:pt x="104" y="152"/>
                      <a:pt x="90" y="155"/>
                      <a:pt x="77" y="156"/>
                    </a:cubicBezTo>
                    <a:cubicBezTo>
                      <a:pt x="57" y="157"/>
                      <a:pt x="36" y="152"/>
                      <a:pt x="23" y="132"/>
                    </a:cubicBezTo>
                    <a:cubicBezTo>
                      <a:pt x="26" y="157"/>
                      <a:pt x="48" y="179"/>
                      <a:pt x="72" y="189"/>
                    </a:cubicBezTo>
                    <a:cubicBezTo>
                      <a:pt x="88" y="195"/>
                      <a:pt x="103" y="200"/>
                      <a:pt x="119" y="203"/>
                    </a:cubicBezTo>
                    <a:cubicBezTo>
                      <a:pt x="119" y="232"/>
                      <a:pt x="119" y="232"/>
                      <a:pt x="119" y="232"/>
                    </a:cubicBezTo>
                    <a:cubicBezTo>
                      <a:pt x="120" y="239"/>
                      <a:pt x="123" y="241"/>
                      <a:pt x="127" y="238"/>
                    </a:cubicBezTo>
                    <a:cubicBezTo>
                      <a:pt x="157" y="214"/>
                      <a:pt x="157" y="214"/>
                      <a:pt x="157" y="214"/>
                    </a:cubicBezTo>
                    <a:cubicBezTo>
                      <a:pt x="161" y="211"/>
                      <a:pt x="168" y="206"/>
                      <a:pt x="172" y="202"/>
                    </a:cubicBezTo>
                    <a:cubicBezTo>
                      <a:pt x="202" y="179"/>
                      <a:pt x="202" y="179"/>
                      <a:pt x="202" y="179"/>
                    </a:cubicBezTo>
                    <a:cubicBezTo>
                      <a:pt x="206" y="176"/>
                      <a:pt x="206" y="171"/>
                      <a:pt x="202" y="168"/>
                    </a:cubicBezTo>
                    <a:close/>
                  </a:path>
                </a:pathLst>
              </a:custGeom>
              <a:solidFill>
                <a:schemeClr val="bg2"/>
              </a:solidFill>
              <a:ln w="9525">
                <a:noFill/>
                <a:round/>
                <a:headEnd/>
                <a:tailEnd/>
              </a:ln>
              <a:effectLst/>
            </p:spPr>
            <p:txBody>
              <a:bodyPr vert="horz" wrap="square" lIns="91420" tIns="45710" rIns="91420" bIns="45710" numCol="1" anchor="t" anchorCtr="0" compatLnSpc="1">
                <a:prstTxWarp prst="textNoShape">
                  <a:avLst/>
                </a:prstTxWarp>
              </a:bodyPr>
              <a:lstStyle/>
              <a:p>
                <a:pPr defTabSz="456965"/>
                <a:endParaRPr lang="en-US" sz="800" dirty="0">
                  <a:solidFill>
                    <a:schemeClr val="bg1"/>
                  </a:solidFill>
                  <a:ea typeface="Arial" charset="0"/>
                  <a:cs typeface="Arial" charset="0"/>
                </a:endParaRPr>
              </a:p>
            </p:txBody>
          </p:sp>
        </p:grpSp>
        <p:sp>
          <p:nvSpPr>
            <p:cNvPr id="28" name="TextBox 27"/>
            <p:cNvSpPr txBox="1"/>
            <p:nvPr/>
          </p:nvSpPr>
          <p:spPr>
            <a:xfrm>
              <a:off x="2405732" y="1363895"/>
              <a:ext cx="2505447" cy="319013"/>
            </a:xfrm>
            <a:prstGeom prst="rect">
              <a:avLst/>
            </a:prstGeom>
            <a:noFill/>
          </p:spPr>
          <p:txBody>
            <a:bodyPr wrap="square" rtlCol="0" anchor="t">
              <a:spAutoFit/>
            </a:bodyPr>
            <a:lstStyle/>
            <a:p>
              <a:r>
                <a:rPr lang="en-US" sz="700" dirty="0">
                  <a:solidFill>
                    <a:schemeClr val="bg2"/>
                  </a:solidFill>
                  <a:latin typeface="+mn-lt"/>
                  <a:cs typeface="Arial" panose="020B0604020202020204" pitchFamily="34" charset="0"/>
                </a:rPr>
                <a:t>Strategize  |  Assess  |  Design</a:t>
              </a:r>
            </a:p>
          </p:txBody>
        </p:sp>
        <p:sp>
          <p:nvSpPr>
            <p:cNvPr id="29" name="Donut 28"/>
            <p:cNvSpPr/>
            <p:nvPr/>
          </p:nvSpPr>
          <p:spPr>
            <a:xfrm>
              <a:off x="4243322" y="2129473"/>
              <a:ext cx="1730664" cy="1730664"/>
            </a:xfrm>
            <a:prstGeom prst="donut">
              <a:avLst>
                <a:gd name="adj" fmla="val 19889"/>
              </a:avLst>
            </a:prstGeom>
            <a:solidFill>
              <a:schemeClr val="accent4"/>
            </a:solidFill>
            <a:ln>
              <a:noFill/>
            </a:ln>
            <a:effectLst>
              <a:outerShdw blurRad="50800" dist="38100" dir="54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0" name="Round Same Side Corner Rectangle 29"/>
            <p:cNvSpPr/>
            <p:nvPr/>
          </p:nvSpPr>
          <p:spPr>
            <a:xfrm rot="16200000">
              <a:off x="2664601" y="19791"/>
              <a:ext cx="321764" cy="4548216"/>
            </a:xfrm>
            <a:prstGeom prst="round2SameRect">
              <a:avLst>
                <a:gd name="adj1" fmla="val 47921"/>
                <a:gd name="adj2" fmla="val 0"/>
              </a:avLst>
            </a:prstGeom>
            <a:solidFill>
              <a:schemeClr val="accent4"/>
            </a:solidFill>
            <a:ln>
              <a:noFill/>
            </a:ln>
            <a:effectLst>
              <a:outerShdw blurRad="50800" dist="38100" dir="8100000" algn="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1" name="TextBox 30"/>
            <p:cNvSpPr txBox="1"/>
            <p:nvPr/>
          </p:nvSpPr>
          <p:spPr>
            <a:xfrm>
              <a:off x="665418" y="2096043"/>
              <a:ext cx="1180221" cy="392630"/>
            </a:xfrm>
            <a:prstGeom prst="rect">
              <a:avLst/>
            </a:prstGeom>
            <a:noFill/>
          </p:spPr>
          <p:txBody>
            <a:bodyPr wrap="square" rtlCol="0">
              <a:spAutoFit/>
            </a:bodyPr>
            <a:lstStyle/>
            <a:p>
              <a:r>
                <a:rPr lang="en-US" sz="1000" dirty="0">
                  <a:solidFill>
                    <a:schemeClr val="bg2"/>
                  </a:solidFill>
                  <a:latin typeface="+mn-lt"/>
                </a:rPr>
                <a:t>Optimize</a:t>
              </a:r>
            </a:p>
          </p:txBody>
        </p:sp>
        <p:grpSp>
          <p:nvGrpSpPr>
            <p:cNvPr id="32" name="Group 31"/>
            <p:cNvGrpSpPr>
              <a:grpSpLocks noChangeAspect="1"/>
            </p:cNvGrpSpPr>
            <p:nvPr/>
          </p:nvGrpSpPr>
          <p:grpSpPr>
            <a:xfrm>
              <a:off x="2000906" y="2174485"/>
              <a:ext cx="293758" cy="274320"/>
              <a:chOff x="3355426" y="2564076"/>
              <a:chExt cx="430845" cy="402336"/>
            </a:xfrm>
            <a:solidFill>
              <a:schemeClr val="bg1"/>
            </a:solidFill>
          </p:grpSpPr>
          <p:sp>
            <p:nvSpPr>
              <p:cNvPr id="36" name="Freeform 6"/>
              <p:cNvSpPr>
                <a:spLocks/>
              </p:cNvSpPr>
              <p:nvPr/>
            </p:nvSpPr>
            <p:spPr bwMode="auto">
              <a:xfrm>
                <a:off x="3414047" y="2564076"/>
                <a:ext cx="127171" cy="166252"/>
              </a:xfrm>
              <a:custGeom>
                <a:avLst/>
                <a:gdLst>
                  <a:gd name="T0" fmla="*/ 40 w 336"/>
                  <a:gd name="T1" fmla="*/ 339 h 439"/>
                  <a:gd name="T2" fmla="*/ 168 w 336"/>
                  <a:gd name="T3" fmla="*/ 439 h 439"/>
                  <a:gd name="T4" fmla="*/ 296 w 336"/>
                  <a:gd name="T5" fmla="*/ 339 h 439"/>
                  <a:gd name="T6" fmla="*/ 320 w 336"/>
                  <a:gd name="T7" fmla="*/ 240 h 439"/>
                  <a:gd name="T8" fmla="*/ 304 w 336"/>
                  <a:gd name="T9" fmla="*/ 91 h 439"/>
                  <a:gd name="T10" fmla="*/ 168 w 336"/>
                  <a:gd name="T11" fmla="*/ 0 h 439"/>
                  <a:gd name="T12" fmla="*/ 32 w 336"/>
                  <a:gd name="T13" fmla="*/ 91 h 439"/>
                  <a:gd name="T14" fmla="*/ 16 w 336"/>
                  <a:gd name="T15" fmla="*/ 240 h 439"/>
                  <a:gd name="T16" fmla="*/ 40 w 336"/>
                  <a:gd name="T17" fmla="*/ 339 h 439"/>
                  <a:gd name="T18" fmla="*/ 40 w 336"/>
                  <a:gd name="T19" fmla="*/ 3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439">
                    <a:moveTo>
                      <a:pt x="40" y="339"/>
                    </a:moveTo>
                    <a:cubicBezTo>
                      <a:pt x="56" y="397"/>
                      <a:pt x="112" y="439"/>
                      <a:pt x="168" y="439"/>
                    </a:cubicBezTo>
                    <a:cubicBezTo>
                      <a:pt x="224" y="439"/>
                      <a:pt x="280" y="397"/>
                      <a:pt x="296" y="339"/>
                    </a:cubicBezTo>
                    <a:cubicBezTo>
                      <a:pt x="320" y="240"/>
                      <a:pt x="320" y="240"/>
                      <a:pt x="320" y="240"/>
                    </a:cubicBezTo>
                    <a:cubicBezTo>
                      <a:pt x="336" y="190"/>
                      <a:pt x="328" y="132"/>
                      <a:pt x="304" y="91"/>
                    </a:cubicBezTo>
                    <a:cubicBezTo>
                      <a:pt x="280" y="33"/>
                      <a:pt x="224" y="0"/>
                      <a:pt x="168" y="0"/>
                    </a:cubicBezTo>
                    <a:cubicBezTo>
                      <a:pt x="112" y="0"/>
                      <a:pt x="56" y="33"/>
                      <a:pt x="32" y="91"/>
                    </a:cubicBezTo>
                    <a:cubicBezTo>
                      <a:pt x="8" y="132"/>
                      <a:pt x="0" y="190"/>
                      <a:pt x="16" y="240"/>
                    </a:cubicBezTo>
                    <a:cubicBezTo>
                      <a:pt x="40" y="339"/>
                      <a:pt x="40" y="339"/>
                      <a:pt x="40" y="339"/>
                    </a:cubicBezTo>
                    <a:cubicBezTo>
                      <a:pt x="40" y="339"/>
                      <a:pt x="40" y="339"/>
                      <a:pt x="40" y="339"/>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38"/>
                <a:endParaRPr lang="en-US" sz="800" kern="0" dirty="0">
                  <a:solidFill>
                    <a:schemeClr val="bg1"/>
                  </a:solidFill>
                  <a:ea typeface="Arial" charset="0"/>
                  <a:cs typeface="Arial" charset="0"/>
                </a:endParaRPr>
              </a:p>
            </p:txBody>
          </p:sp>
          <p:sp>
            <p:nvSpPr>
              <p:cNvPr id="37" name="Freeform 7"/>
              <p:cNvSpPr>
                <a:spLocks/>
              </p:cNvSpPr>
              <p:nvPr/>
            </p:nvSpPr>
            <p:spPr bwMode="auto">
              <a:xfrm>
                <a:off x="3559317" y="2568721"/>
                <a:ext cx="127171" cy="166412"/>
              </a:xfrm>
              <a:custGeom>
                <a:avLst/>
                <a:gdLst>
                  <a:gd name="T0" fmla="*/ 296 w 336"/>
                  <a:gd name="T1" fmla="*/ 340 h 440"/>
                  <a:gd name="T2" fmla="*/ 320 w 336"/>
                  <a:gd name="T3" fmla="*/ 241 h 440"/>
                  <a:gd name="T4" fmla="*/ 304 w 336"/>
                  <a:gd name="T5" fmla="*/ 92 h 440"/>
                  <a:gd name="T6" fmla="*/ 168 w 336"/>
                  <a:gd name="T7" fmla="*/ 0 h 440"/>
                  <a:gd name="T8" fmla="*/ 32 w 336"/>
                  <a:gd name="T9" fmla="*/ 92 h 440"/>
                  <a:gd name="T10" fmla="*/ 16 w 336"/>
                  <a:gd name="T11" fmla="*/ 241 h 440"/>
                  <a:gd name="T12" fmla="*/ 40 w 336"/>
                  <a:gd name="T13" fmla="*/ 340 h 440"/>
                  <a:gd name="T14" fmla="*/ 168 w 336"/>
                  <a:gd name="T15" fmla="*/ 440 h 440"/>
                  <a:gd name="T16" fmla="*/ 296 w 336"/>
                  <a:gd name="T17" fmla="*/ 34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440">
                    <a:moveTo>
                      <a:pt x="296" y="340"/>
                    </a:moveTo>
                    <a:cubicBezTo>
                      <a:pt x="320" y="241"/>
                      <a:pt x="320" y="241"/>
                      <a:pt x="320" y="241"/>
                    </a:cubicBezTo>
                    <a:cubicBezTo>
                      <a:pt x="336" y="191"/>
                      <a:pt x="328" y="133"/>
                      <a:pt x="304" y="92"/>
                    </a:cubicBezTo>
                    <a:cubicBezTo>
                      <a:pt x="280" y="34"/>
                      <a:pt x="224" y="0"/>
                      <a:pt x="168" y="0"/>
                    </a:cubicBezTo>
                    <a:cubicBezTo>
                      <a:pt x="112" y="0"/>
                      <a:pt x="56" y="34"/>
                      <a:pt x="32" y="92"/>
                    </a:cubicBezTo>
                    <a:cubicBezTo>
                      <a:pt x="8" y="133"/>
                      <a:pt x="0" y="191"/>
                      <a:pt x="16" y="241"/>
                    </a:cubicBezTo>
                    <a:cubicBezTo>
                      <a:pt x="40" y="340"/>
                      <a:pt x="40" y="340"/>
                      <a:pt x="40" y="340"/>
                    </a:cubicBezTo>
                    <a:cubicBezTo>
                      <a:pt x="56" y="398"/>
                      <a:pt x="112" y="440"/>
                      <a:pt x="168" y="440"/>
                    </a:cubicBezTo>
                    <a:cubicBezTo>
                      <a:pt x="224" y="440"/>
                      <a:pt x="280" y="398"/>
                      <a:pt x="296" y="340"/>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38"/>
                <a:endParaRPr lang="en-US" sz="800" kern="0" dirty="0">
                  <a:solidFill>
                    <a:schemeClr val="bg1"/>
                  </a:solidFill>
                  <a:ea typeface="Arial" charset="0"/>
                  <a:cs typeface="Arial" charset="0"/>
                </a:endParaRPr>
              </a:p>
            </p:txBody>
          </p:sp>
          <p:sp>
            <p:nvSpPr>
              <p:cNvPr id="38" name="Freeform 8"/>
              <p:cNvSpPr>
                <a:spLocks/>
              </p:cNvSpPr>
              <p:nvPr/>
            </p:nvSpPr>
            <p:spPr bwMode="auto">
              <a:xfrm>
                <a:off x="3355426" y="2764283"/>
                <a:ext cx="235603" cy="122206"/>
              </a:xfrm>
              <a:custGeom>
                <a:avLst/>
                <a:gdLst>
                  <a:gd name="T0" fmla="*/ 428 w 623"/>
                  <a:gd name="T1" fmla="*/ 313 h 323"/>
                  <a:gd name="T2" fmla="*/ 535 w 623"/>
                  <a:gd name="T3" fmla="*/ 261 h 323"/>
                  <a:gd name="T4" fmla="*/ 544 w 623"/>
                  <a:gd name="T5" fmla="*/ 261 h 323"/>
                  <a:gd name="T6" fmla="*/ 556 w 623"/>
                  <a:gd name="T7" fmla="*/ 261 h 323"/>
                  <a:gd name="T8" fmla="*/ 599 w 623"/>
                  <a:gd name="T9" fmla="*/ 237 h 323"/>
                  <a:gd name="T10" fmla="*/ 623 w 623"/>
                  <a:gd name="T11" fmla="*/ 213 h 323"/>
                  <a:gd name="T12" fmla="*/ 610 w 623"/>
                  <a:gd name="T13" fmla="*/ 73 h 323"/>
                  <a:gd name="T14" fmla="*/ 309 w 623"/>
                  <a:gd name="T15" fmla="*/ 0 h 323"/>
                  <a:gd name="T16" fmla="*/ 24 w 623"/>
                  <a:gd name="T17" fmla="*/ 65 h 323"/>
                  <a:gd name="T18" fmla="*/ 0 w 623"/>
                  <a:gd name="T19" fmla="*/ 323 h 323"/>
                  <a:gd name="T20" fmla="*/ 420 w 623"/>
                  <a:gd name="T21" fmla="*/ 323 h 323"/>
                  <a:gd name="T22" fmla="*/ 428 w 623"/>
                  <a:gd name="T23" fmla="*/ 31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3" h="323">
                    <a:moveTo>
                      <a:pt x="428" y="313"/>
                    </a:moveTo>
                    <a:cubicBezTo>
                      <a:pt x="456" y="282"/>
                      <a:pt x="493" y="263"/>
                      <a:pt x="535" y="261"/>
                    </a:cubicBezTo>
                    <a:cubicBezTo>
                      <a:pt x="538" y="261"/>
                      <a:pt x="541" y="261"/>
                      <a:pt x="544" y="261"/>
                    </a:cubicBezTo>
                    <a:cubicBezTo>
                      <a:pt x="548" y="261"/>
                      <a:pt x="552" y="261"/>
                      <a:pt x="556" y="261"/>
                    </a:cubicBezTo>
                    <a:cubicBezTo>
                      <a:pt x="574" y="256"/>
                      <a:pt x="588" y="247"/>
                      <a:pt x="599" y="237"/>
                    </a:cubicBezTo>
                    <a:cubicBezTo>
                      <a:pt x="623" y="213"/>
                      <a:pt x="623" y="213"/>
                      <a:pt x="623" y="213"/>
                    </a:cubicBezTo>
                    <a:cubicBezTo>
                      <a:pt x="610" y="73"/>
                      <a:pt x="610" y="73"/>
                      <a:pt x="610" y="73"/>
                    </a:cubicBezTo>
                    <a:cubicBezTo>
                      <a:pt x="515" y="24"/>
                      <a:pt x="444" y="0"/>
                      <a:pt x="309" y="0"/>
                    </a:cubicBezTo>
                    <a:cubicBezTo>
                      <a:pt x="190" y="0"/>
                      <a:pt x="119" y="24"/>
                      <a:pt x="24" y="65"/>
                    </a:cubicBezTo>
                    <a:cubicBezTo>
                      <a:pt x="24" y="65"/>
                      <a:pt x="16" y="186"/>
                      <a:pt x="0" y="323"/>
                    </a:cubicBezTo>
                    <a:cubicBezTo>
                      <a:pt x="193" y="323"/>
                      <a:pt x="327" y="323"/>
                      <a:pt x="420" y="323"/>
                    </a:cubicBezTo>
                    <a:cubicBezTo>
                      <a:pt x="423" y="320"/>
                      <a:pt x="425" y="316"/>
                      <a:pt x="428" y="313"/>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38"/>
                <a:endParaRPr lang="en-US" sz="800" kern="0" dirty="0">
                  <a:solidFill>
                    <a:schemeClr val="bg1"/>
                  </a:solidFill>
                  <a:ea typeface="Arial" charset="0"/>
                  <a:cs typeface="Arial" charset="0"/>
                </a:endParaRPr>
              </a:p>
            </p:txBody>
          </p:sp>
          <p:sp>
            <p:nvSpPr>
              <p:cNvPr id="39" name="Freeform 9"/>
              <p:cNvSpPr>
                <a:spLocks/>
              </p:cNvSpPr>
              <p:nvPr/>
            </p:nvSpPr>
            <p:spPr bwMode="auto">
              <a:xfrm>
                <a:off x="3598717" y="2769248"/>
                <a:ext cx="57499" cy="61984"/>
              </a:xfrm>
              <a:custGeom>
                <a:avLst/>
                <a:gdLst>
                  <a:gd name="T0" fmla="*/ 150 w 152"/>
                  <a:gd name="T1" fmla="*/ 31 h 164"/>
                  <a:gd name="T2" fmla="*/ 152 w 152"/>
                  <a:gd name="T3" fmla="*/ 29 h 164"/>
                  <a:gd name="T4" fmla="*/ 0 w 152"/>
                  <a:gd name="T5" fmla="*/ 0 h 164"/>
                  <a:gd name="T6" fmla="*/ 16 w 152"/>
                  <a:gd name="T7" fmla="*/ 164 h 164"/>
                  <a:gd name="T8" fmla="*/ 150 w 152"/>
                  <a:gd name="T9" fmla="*/ 31 h 164"/>
                </a:gdLst>
                <a:ahLst/>
                <a:cxnLst>
                  <a:cxn ang="0">
                    <a:pos x="T0" y="T1"/>
                  </a:cxn>
                  <a:cxn ang="0">
                    <a:pos x="T2" y="T3"/>
                  </a:cxn>
                  <a:cxn ang="0">
                    <a:pos x="T4" y="T5"/>
                  </a:cxn>
                  <a:cxn ang="0">
                    <a:pos x="T6" y="T7"/>
                  </a:cxn>
                  <a:cxn ang="0">
                    <a:pos x="T8" y="T9"/>
                  </a:cxn>
                </a:cxnLst>
                <a:rect l="0" t="0" r="r" b="b"/>
                <a:pathLst>
                  <a:path w="152" h="164">
                    <a:moveTo>
                      <a:pt x="150" y="31"/>
                    </a:moveTo>
                    <a:cubicBezTo>
                      <a:pt x="152" y="29"/>
                      <a:pt x="152" y="29"/>
                      <a:pt x="152" y="29"/>
                    </a:cubicBezTo>
                    <a:cubicBezTo>
                      <a:pt x="108" y="14"/>
                      <a:pt x="61" y="5"/>
                      <a:pt x="0" y="0"/>
                    </a:cubicBezTo>
                    <a:cubicBezTo>
                      <a:pt x="6" y="68"/>
                      <a:pt x="12" y="122"/>
                      <a:pt x="16" y="164"/>
                    </a:cubicBezTo>
                    <a:lnTo>
                      <a:pt x="150" y="31"/>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38"/>
                <a:endParaRPr lang="en-US" sz="800" kern="0" dirty="0">
                  <a:solidFill>
                    <a:schemeClr val="bg1"/>
                  </a:solidFill>
                  <a:ea typeface="Arial" charset="0"/>
                  <a:cs typeface="Arial" charset="0"/>
                </a:endParaRPr>
              </a:p>
            </p:txBody>
          </p:sp>
          <p:sp>
            <p:nvSpPr>
              <p:cNvPr id="40" name="Freeform 10"/>
              <p:cNvSpPr>
                <a:spLocks/>
              </p:cNvSpPr>
              <p:nvPr/>
            </p:nvSpPr>
            <p:spPr bwMode="auto">
              <a:xfrm>
                <a:off x="3644525" y="2836518"/>
                <a:ext cx="61664" cy="54937"/>
              </a:xfrm>
              <a:custGeom>
                <a:avLst/>
                <a:gdLst>
                  <a:gd name="T0" fmla="*/ 0 w 163"/>
                  <a:gd name="T1" fmla="*/ 145 h 145"/>
                  <a:gd name="T2" fmla="*/ 163 w 163"/>
                  <a:gd name="T3" fmla="*/ 145 h 145"/>
                  <a:gd name="T4" fmla="*/ 149 w 163"/>
                  <a:gd name="T5" fmla="*/ 0 h 145"/>
                  <a:gd name="T6" fmla="*/ 0 w 163"/>
                  <a:gd name="T7" fmla="*/ 145 h 145"/>
                </a:gdLst>
                <a:ahLst/>
                <a:cxnLst>
                  <a:cxn ang="0">
                    <a:pos x="T0" y="T1"/>
                  </a:cxn>
                  <a:cxn ang="0">
                    <a:pos x="T2" y="T3"/>
                  </a:cxn>
                  <a:cxn ang="0">
                    <a:pos x="T4" y="T5"/>
                  </a:cxn>
                  <a:cxn ang="0">
                    <a:pos x="T6" y="T7"/>
                  </a:cxn>
                </a:cxnLst>
                <a:rect l="0" t="0" r="r" b="b"/>
                <a:pathLst>
                  <a:path w="163" h="145">
                    <a:moveTo>
                      <a:pt x="0" y="145"/>
                    </a:moveTo>
                    <a:cubicBezTo>
                      <a:pt x="163" y="145"/>
                      <a:pt x="163" y="145"/>
                      <a:pt x="163" y="145"/>
                    </a:cubicBezTo>
                    <a:cubicBezTo>
                      <a:pt x="149" y="0"/>
                      <a:pt x="149" y="0"/>
                      <a:pt x="149" y="0"/>
                    </a:cubicBezTo>
                    <a:lnTo>
                      <a:pt x="0" y="145"/>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38"/>
                <a:endParaRPr lang="en-US" sz="800" kern="0" dirty="0">
                  <a:solidFill>
                    <a:schemeClr val="bg1"/>
                  </a:solidFill>
                  <a:ea typeface="Arial" charset="0"/>
                  <a:cs typeface="Arial" charset="0"/>
                </a:endParaRPr>
              </a:p>
            </p:txBody>
          </p:sp>
          <p:sp>
            <p:nvSpPr>
              <p:cNvPr id="41" name="Freeform 11"/>
              <p:cNvSpPr>
                <a:spLocks noEditPoints="1"/>
              </p:cNvSpPr>
              <p:nvPr/>
            </p:nvSpPr>
            <p:spPr bwMode="auto">
              <a:xfrm>
                <a:off x="3515111" y="2695412"/>
                <a:ext cx="271160" cy="271000"/>
              </a:xfrm>
              <a:custGeom>
                <a:avLst/>
                <a:gdLst>
                  <a:gd name="T0" fmla="*/ 552 w 717"/>
                  <a:gd name="T1" fmla="*/ 163 h 716"/>
                  <a:gd name="T2" fmla="*/ 653 w 717"/>
                  <a:gd name="T3" fmla="*/ 46 h 716"/>
                  <a:gd name="T4" fmla="*/ 457 w 717"/>
                  <a:gd name="T5" fmla="*/ 117 h 716"/>
                  <a:gd name="T6" fmla="*/ 396 w 717"/>
                  <a:gd name="T7" fmla="*/ 254 h 716"/>
                  <a:gd name="T8" fmla="*/ 202 w 717"/>
                  <a:gd name="T9" fmla="*/ 447 h 716"/>
                  <a:gd name="T10" fmla="*/ 135 w 717"/>
                  <a:gd name="T11" fmla="*/ 482 h 716"/>
                  <a:gd name="T12" fmla="*/ 112 w 717"/>
                  <a:gd name="T13" fmla="*/ 482 h 716"/>
                  <a:gd name="T14" fmla="*/ 4 w 717"/>
                  <a:gd name="T15" fmla="*/ 604 h 716"/>
                  <a:gd name="T16" fmla="*/ 127 w 717"/>
                  <a:gd name="T17" fmla="*/ 712 h 716"/>
                  <a:gd name="T18" fmla="*/ 235 w 717"/>
                  <a:gd name="T19" fmla="*/ 594 h 716"/>
                  <a:gd name="T20" fmla="*/ 283 w 717"/>
                  <a:gd name="T21" fmla="*/ 519 h 716"/>
                  <a:gd name="T22" fmla="*/ 464 w 717"/>
                  <a:gd name="T23" fmla="*/ 343 h 716"/>
                  <a:gd name="T24" fmla="*/ 555 w 717"/>
                  <a:gd name="T25" fmla="*/ 296 h 716"/>
                  <a:gd name="T26" fmla="*/ 657 w 717"/>
                  <a:gd name="T27" fmla="*/ 277 h 716"/>
                  <a:gd name="T28" fmla="*/ 717 w 717"/>
                  <a:gd name="T29" fmla="*/ 166 h 716"/>
                  <a:gd name="T30" fmla="*/ 552 w 717"/>
                  <a:gd name="T31" fmla="*/ 163 h 716"/>
                  <a:gd name="T32" fmla="*/ 120 w 717"/>
                  <a:gd name="T33" fmla="*/ 669 h 716"/>
                  <a:gd name="T34" fmla="*/ 42 w 717"/>
                  <a:gd name="T35" fmla="*/ 600 h 716"/>
                  <a:gd name="T36" fmla="*/ 111 w 717"/>
                  <a:gd name="T37" fmla="*/ 522 h 716"/>
                  <a:gd name="T38" fmla="*/ 189 w 717"/>
                  <a:gd name="T39" fmla="*/ 591 h 716"/>
                  <a:gd name="T40" fmla="*/ 120 w 717"/>
                  <a:gd name="T41" fmla="*/ 66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7" h="716">
                    <a:moveTo>
                      <a:pt x="552" y="163"/>
                    </a:moveTo>
                    <a:cubicBezTo>
                      <a:pt x="533" y="107"/>
                      <a:pt x="653" y="46"/>
                      <a:pt x="653" y="46"/>
                    </a:cubicBezTo>
                    <a:cubicBezTo>
                      <a:pt x="483" y="0"/>
                      <a:pt x="457" y="117"/>
                      <a:pt x="457" y="117"/>
                    </a:cubicBezTo>
                    <a:cubicBezTo>
                      <a:pt x="433" y="242"/>
                      <a:pt x="396" y="254"/>
                      <a:pt x="396" y="254"/>
                    </a:cubicBezTo>
                    <a:cubicBezTo>
                      <a:pt x="202" y="447"/>
                      <a:pt x="202" y="447"/>
                      <a:pt x="202" y="447"/>
                    </a:cubicBezTo>
                    <a:cubicBezTo>
                      <a:pt x="182" y="466"/>
                      <a:pt x="157" y="477"/>
                      <a:pt x="135" y="482"/>
                    </a:cubicBezTo>
                    <a:cubicBezTo>
                      <a:pt x="128" y="481"/>
                      <a:pt x="120" y="481"/>
                      <a:pt x="112" y="482"/>
                    </a:cubicBezTo>
                    <a:cubicBezTo>
                      <a:pt x="49" y="486"/>
                      <a:pt x="0" y="540"/>
                      <a:pt x="4" y="604"/>
                    </a:cubicBezTo>
                    <a:cubicBezTo>
                      <a:pt x="8" y="668"/>
                      <a:pt x="63" y="716"/>
                      <a:pt x="127" y="712"/>
                    </a:cubicBezTo>
                    <a:cubicBezTo>
                      <a:pt x="189" y="708"/>
                      <a:pt x="236" y="656"/>
                      <a:pt x="235" y="594"/>
                    </a:cubicBezTo>
                    <a:cubicBezTo>
                      <a:pt x="237" y="562"/>
                      <a:pt x="283" y="519"/>
                      <a:pt x="283" y="519"/>
                    </a:cubicBezTo>
                    <a:cubicBezTo>
                      <a:pt x="464" y="343"/>
                      <a:pt x="464" y="343"/>
                      <a:pt x="464" y="343"/>
                    </a:cubicBezTo>
                    <a:cubicBezTo>
                      <a:pt x="509" y="302"/>
                      <a:pt x="555" y="296"/>
                      <a:pt x="555" y="296"/>
                    </a:cubicBezTo>
                    <a:cubicBezTo>
                      <a:pt x="628" y="306"/>
                      <a:pt x="657" y="277"/>
                      <a:pt x="657" y="277"/>
                    </a:cubicBezTo>
                    <a:cubicBezTo>
                      <a:pt x="710" y="246"/>
                      <a:pt x="717" y="166"/>
                      <a:pt x="717" y="166"/>
                    </a:cubicBezTo>
                    <a:cubicBezTo>
                      <a:pt x="638" y="258"/>
                      <a:pt x="571" y="218"/>
                      <a:pt x="552" y="163"/>
                    </a:cubicBezTo>
                    <a:close/>
                    <a:moveTo>
                      <a:pt x="120" y="669"/>
                    </a:moveTo>
                    <a:cubicBezTo>
                      <a:pt x="79" y="671"/>
                      <a:pt x="44" y="640"/>
                      <a:pt x="42" y="600"/>
                    </a:cubicBezTo>
                    <a:cubicBezTo>
                      <a:pt x="39" y="559"/>
                      <a:pt x="70" y="524"/>
                      <a:pt x="111" y="522"/>
                    </a:cubicBezTo>
                    <a:cubicBezTo>
                      <a:pt x="152" y="519"/>
                      <a:pt x="187" y="550"/>
                      <a:pt x="189" y="591"/>
                    </a:cubicBezTo>
                    <a:cubicBezTo>
                      <a:pt x="192" y="631"/>
                      <a:pt x="161" y="666"/>
                      <a:pt x="120" y="669"/>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38"/>
                <a:endParaRPr lang="en-US" sz="800" kern="0" dirty="0">
                  <a:solidFill>
                    <a:schemeClr val="bg1"/>
                  </a:solidFill>
                  <a:ea typeface="Arial" charset="0"/>
                  <a:cs typeface="Arial" charset="0"/>
                </a:endParaRPr>
              </a:p>
            </p:txBody>
          </p:sp>
        </p:grpSp>
        <p:sp>
          <p:nvSpPr>
            <p:cNvPr id="33" name="TextBox 32"/>
            <p:cNvSpPr txBox="1"/>
            <p:nvPr/>
          </p:nvSpPr>
          <p:spPr>
            <a:xfrm>
              <a:off x="2405732" y="2154159"/>
              <a:ext cx="2851743" cy="319013"/>
            </a:xfrm>
            <a:prstGeom prst="rect">
              <a:avLst/>
            </a:prstGeom>
            <a:noFill/>
          </p:spPr>
          <p:txBody>
            <a:bodyPr wrap="square" rtlCol="0">
              <a:spAutoFit/>
            </a:bodyPr>
            <a:lstStyle/>
            <a:p>
              <a:pPr defTabSz="812874"/>
              <a:r>
                <a:rPr lang="en-US" sz="700" dirty="0" smtClean="0">
                  <a:solidFill>
                    <a:schemeClr val="bg2"/>
                  </a:solidFill>
                  <a:latin typeface="+mn-lt"/>
                  <a:cs typeface="Arial" panose="020B0604020202020204" pitchFamily="34" charset="0"/>
                </a:rPr>
                <a:t>Analyze  </a:t>
              </a:r>
              <a:r>
                <a:rPr lang="en-US" sz="700" dirty="0">
                  <a:solidFill>
                    <a:schemeClr val="bg2"/>
                  </a:solidFill>
                  <a:latin typeface="+mn-lt"/>
                  <a:cs typeface="Arial" panose="020B0604020202020204" pitchFamily="34" charset="0"/>
                </a:rPr>
                <a:t>|  </a:t>
              </a:r>
              <a:r>
                <a:rPr lang="en-US" sz="700" dirty="0" smtClean="0">
                  <a:solidFill>
                    <a:schemeClr val="bg2"/>
                  </a:solidFill>
                  <a:latin typeface="+mn-lt"/>
                  <a:cs typeface="Arial" panose="020B0604020202020204" pitchFamily="34" charset="0"/>
                </a:rPr>
                <a:t>Recommend </a:t>
              </a:r>
              <a:r>
                <a:rPr lang="en-US" sz="700" dirty="0">
                  <a:solidFill>
                    <a:schemeClr val="bg2"/>
                  </a:solidFill>
                  <a:latin typeface="+mn-lt"/>
                  <a:cs typeface="Arial" panose="020B0604020202020204" pitchFamily="34" charset="0"/>
                </a:rPr>
                <a:t>|  </a:t>
              </a:r>
              <a:r>
                <a:rPr lang="en-US" sz="700" dirty="0" smtClean="0">
                  <a:solidFill>
                    <a:schemeClr val="bg2"/>
                  </a:solidFill>
                  <a:latin typeface="+mn-lt"/>
                  <a:cs typeface="Arial" panose="020B0604020202020204" pitchFamily="34" charset="0"/>
                </a:rPr>
                <a:t>Remediate</a:t>
              </a:r>
              <a:endParaRPr lang="en-US" sz="700" dirty="0">
                <a:solidFill>
                  <a:schemeClr val="bg2"/>
                </a:solidFill>
                <a:latin typeface="+mn-lt"/>
                <a:cs typeface="Arial" panose="020B0604020202020204" pitchFamily="34" charset="0"/>
              </a:endParaRPr>
            </a:p>
          </p:txBody>
        </p:sp>
        <p:sp>
          <p:nvSpPr>
            <p:cNvPr id="34" name="Oval 33"/>
            <p:cNvSpPr/>
            <p:nvPr/>
          </p:nvSpPr>
          <p:spPr>
            <a:xfrm rot="7449349">
              <a:off x="4635300" y="2522610"/>
              <a:ext cx="942928" cy="942928"/>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5" name="Freeform 13"/>
            <p:cNvSpPr>
              <a:spLocks/>
            </p:cNvSpPr>
            <p:nvPr/>
          </p:nvSpPr>
          <p:spPr bwMode="auto">
            <a:xfrm>
              <a:off x="4880176" y="2720290"/>
              <a:ext cx="438828" cy="498785"/>
            </a:xfrm>
            <a:custGeom>
              <a:avLst/>
              <a:gdLst>
                <a:gd name="T0" fmla="*/ 280 w 560"/>
                <a:gd name="T1" fmla="*/ 82 h 642"/>
                <a:gd name="T2" fmla="*/ 280 w 560"/>
                <a:gd name="T3" fmla="*/ 82 h 642"/>
                <a:gd name="T4" fmla="*/ 280 w 560"/>
                <a:gd name="T5" fmla="*/ 14 h 642"/>
                <a:gd name="T6" fmla="*/ 265 w 560"/>
                <a:gd name="T7" fmla="*/ 6 h 642"/>
                <a:gd name="T8" fmla="*/ 120 w 560"/>
                <a:gd name="T9" fmla="*/ 108 h 642"/>
                <a:gd name="T10" fmla="*/ 265 w 560"/>
                <a:gd name="T11" fmla="*/ 211 h 642"/>
                <a:gd name="T12" fmla="*/ 280 w 560"/>
                <a:gd name="T13" fmla="*/ 203 h 642"/>
                <a:gd name="T14" fmla="*/ 280 w 560"/>
                <a:gd name="T15" fmla="*/ 135 h 642"/>
                <a:gd name="T16" fmla="*/ 506 w 560"/>
                <a:gd name="T17" fmla="*/ 362 h 642"/>
                <a:gd name="T18" fmla="*/ 280 w 560"/>
                <a:gd name="T19" fmla="*/ 588 h 642"/>
                <a:gd name="T20" fmla="*/ 53 w 560"/>
                <a:gd name="T21" fmla="*/ 362 h 642"/>
                <a:gd name="T22" fmla="*/ 137 w 560"/>
                <a:gd name="T23" fmla="*/ 186 h 642"/>
                <a:gd name="T24" fmla="*/ 92 w 560"/>
                <a:gd name="T25" fmla="*/ 154 h 642"/>
                <a:gd name="T26" fmla="*/ 0 w 560"/>
                <a:gd name="T27" fmla="*/ 362 h 642"/>
                <a:gd name="T28" fmla="*/ 280 w 560"/>
                <a:gd name="T29" fmla="*/ 642 h 642"/>
                <a:gd name="T30" fmla="*/ 560 w 560"/>
                <a:gd name="T31" fmla="*/ 362 h 642"/>
                <a:gd name="T32" fmla="*/ 280 w 560"/>
                <a:gd name="T33" fmla="*/ 8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0" h="642">
                  <a:moveTo>
                    <a:pt x="280" y="82"/>
                  </a:moveTo>
                  <a:lnTo>
                    <a:pt x="280" y="82"/>
                  </a:lnTo>
                  <a:lnTo>
                    <a:pt x="280" y="14"/>
                  </a:lnTo>
                  <a:cubicBezTo>
                    <a:pt x="280" y="4"/>
                    <a:pt x="273" y="0"/>
                    <a:pt x="265" y="6"/>
                  </a:cubicBezTo>
                  <a:lnTo>
                    <a:pt x="120" y="108"/>
                  </a:lnTo>
                  <a:lnTo>
                    <a:pt x="265" y="211"/>
                  </a:lnTo>
                  <a:cubicBezTo>
                    <a:pt x="273" y="216"/>
                    <a:pt x="280" y="213"/>
                    <a:pt x="280" y="203"/>
                  </a:cubicBezTo>
                  <a:lnTo>
                    <a:pt x="280" y="135"/>
                  </a:lnTo>
                  <a:cubicBezTo>
                    <a:pt x="405" y="135"/>
                    <a:pt x="506" y="237"/>
                    <a:pt x="506" y="362"/>
                  </a:cubicBezTo>
                  <a:cubicBezTo>
                    <a:pt x="506" y="487"/>
                    <a:pt x="405" y="588"/>
                    <a:pt x="280" y="588"/>
                  </a:cubicBezTo>
                  <a:cubicBezTo>
                    <a:pt x="155" y="588"/>
                    <a:pt x="53" y="487"/>
                    <a:pt x="53" y="362"/>
                  </a:cubicBezTo>
                  <a:cubicBezTo>
                    <a:pt x="53" y="291"/>
                    <a:pt x="86" y="227"/>
                    <a:pt x="137" y="186"/>
                  </a:cubicBezTo>
                  <a:lnTo>
                    <a:pt x="92" y="154"/>
                  </a:lnTo>
                  <a:cubicBezTo>
                    <a:pt x="35" y="205"/>
                    <a:pt x="0" y="279"/>
                    <a:pt x="0" y="362"/>
                  </a:cubicBezTo>
                  <a:cubicBezTo>
                    <a:pt x="0" y="516"/>
                    <a:pt x="125" y="642"/>
                    <a:pt x="280" y="642"/>
                  </a:cubicBezTo>
                  <a:cubicBezTo>
                    <a:pt x="434" y="642"/>
                    <a:pt x="560" y="516"/>
                    <a:pt x="560" y="362"/>
                  </a:cubicBezTo>
                  <a:cubicBezTo>
                    <a:pt x="560" y="207"/>
                    <a:pt x="434" y="82"/>
                    <a:pt x="280" y="82"/>
                  </a:cubicBez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grpSp>
      <p:sp>
        <p:nvSpPr>
          <p:cNvPr id="54" name="Triangle 53"/>
          <p:cNvSpPr/>
          <p:nvPr/>
        </p:nvSpPr>
        <p:spPr>
          <a:xfrm rot="5400000">
            <a:off x="2312809" y="2958058"/>
            <a:ext cx="2917100" cy="285799"/>
          </a:xfrm>
          <a:prstGeom prst="triangle">
            <a:avLst>
              <a:gd name="adj" fmla="val 50463"/>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5" name="Picture 54"/>
          <p:cNvPicPr>
            <a:picLocks noChangeAspect="1"/>
          </p:cNvPicPr>
          <p:nvPr/>
        </p:nvPicPr>
        <p:blipFill>
          <a:blip r:embed="rId3"/>
          <a:stretch>
            <a:fillRect/>
          </a:stretch>
        </p:blipFill>
        <p:spPr>
          <a:xfrm>
            <a:off x="4209148" y="3585606"/>
            <a:ext cx="1617652" cy="909929"/>
          </a:xfrm>
          <a:prstGeom prst="rect">
            <a:avLst/>
          </a:prstGeom>
        </p:spPr>
      </p:pic>
    </p:spTree>
    <p:extLst>
      <p:ext uri="{BB962C8B-B14F-4D97-AF65-F5344CB8AC3E}">
        <p14:creationId xmlns:p14="http://schemas.microsoft.com/office/powerpoint/2010/main" val="939292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18209" y="222461"/>
            <a:ext cx="6988954" cy="467057"/>
          </a:xfrm>
        </p:spPr>
        <p:txBody>
          <a:bodyPr/>
          <a:lstStyle/>
          <a:p>
            <a:pPr defTabSz="684213"/>
            <a:r>
              <a:rPr lang="en-GB" dirty="0"/>
              <a:t>Cisco </a:t>
            </a:r>
            <a:r>
              <a:rPr lang="en-GB" dirty="0" smtClean="0"/>
              <a:t>Validated Design</a:t>
            </a:r>
            <a:br>
              <a:rPr lang="en-GB" dirty="0" smtClean="0"/>
            </a:br>
            <a:r>
              <a:rPr lang="en-GB" dirty="0" smtClean="0"/>
              <a:t>VNF On-boarding Framework Strategy</a:t>
            </a:r>
            <a:endParaRPr lang="en-GB" sz="2400" dirty="0">
              <a:solidFill>
                <a:srgbClr val="7030A0"/>
              </a:solidFill>
            </a:endParaRPr>
          </a:p>
        </p:txBody>
      </p:sp>
      <p:sp>
        <p:nvSpPr>
          <p:cNvPr id="14" name="Rectangle 13"/>
          <p:cNvSpPr/>
          <p:nvPr/>
        </p:nvSpPr>
        <p:spPr>
          <a:xfrm>
            <a:off x="901039" y="847727"/>
            <a:ext cx="7341922" cy="4211565"/>
          </a:xfrm>
          <a:prstGeom prst="rect">
            <a:avLst/>
          </a:prstGeom>
          <a:solidFill>
            <a:schemeClr val="accent3"/>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sp>
        <p:nvSpPr>
          <p:cNvPr id="2" name="Rectangle 1"/>
          <p:cNvSpPr/>
          <p:nvPr/>
        </p:nvSpPr>
        <p:spPr>
          <a:xfrm>
            <a:off x="1106612" y="3884999"/>
            <a:ext cx="6504432" cy="1091077"/>
          </a:xfrm>
          <a:prstGeom prst="rect">
            <a:avLst/>
          </a:prstGeom>
          <a:solidFill>
            <a:schemeClr val="accent2"/>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GB" b="1" dirty="0" smtClean="0">
                <a:solidFill>
                  <a:schemeClr val="accent3"/>
                </a:solidFill>
              </a:rPr>
              <a:t>Industry VNF Interoperability Initiatives</a:t>
            </a:r>
          </a:p>
          <a:p>
            <a:pPr algn="ctr"/>
            <a:r>
              <a:rPr lang="nn-NO" sz="1100" dirty="0">
                <a:solidFill>
                  <a:schemeClr val="accent3"/>
                </a:solidFill>
              </a:rPr>
              <a:t>Open Platform for NFV (OPNFV) </a:t>
            </a:r>
            <a:endParaRPr lang="nn-NO" sz="1100" dirty="0" smtClean="0">
              <a:solidFill>
                <a:schemeClr val="accent3"/>
              </a:solidFill>
            </a:endParaRPr>
          </a:p>
          <a:p>
            <a:pPr algn="ctr"/>
            <a:r>
              <a:rPr lang="en-US" sz="1100" dirty="0" smtClean="0">
                <a:solidFill>
                  <a:schemeClr val="accent3"/>
                </a:solidFill>
              </a:rPr>
              <a:t>NFV </a:t>
            </a:r>
            <a:r>
              <a:rPr lang="en-US" sz="1100" dirty="0">
                <a:solidFill>
                  <a:schemeClr val="accent3"/>
                </a:solidFill>
              </a:rPr>
              <a:t>Interoperability Testing </a:t>
            </a:r>
            <a:r>
              <a:rPr lang="en-US" sz="1100" dirty="0" smtClean="0">
                <a:solidFill>
                  <a:schemeClr val="accent3"/>
                </a:solidFill>
              </a:rPr>
              <a:t>Initiative (ITI): </a:t>
            </a:r>
            <a:r>
              <a:rPr lang="en-US" sz="1100" dirty="0">
                <a:solidFill>
                  <a:schemeClr val="accent3"/>
                </a:solidFill>
              </a:rPr>
              <a:t>Cisco, Ericsson, Huawei, and </a:t>
            </a:r>
            <a:r>
              <a:rPr lang="en-US" sz="1100" dirty="0" smtClean="0">
                <a:solidFill>
                  <a:schemeClr val="accent3"/>
                </a:solidFill>
              </a:rPr>
              <a:t>Nokia</a:t>
            </a:r>
          </a:p>
          <a:p>
            <a:pPr algn="ctr"/>
            <a:r>
              <a:rPr lang="en-US" sz="1100" dirty="0">
                <a:solidFill>
                  <a:schemeClr val="accent3"/>
                </a:solidFill>
              </a:rPr>
              <a:t>NIA-EANTC NFV Interoperability Test</a:t>
            </a:r>
            <a:endParaRPr lang="en-GB" sz="1100" dirty="0">
              <a:solidFill>
                <a:schemeClr val="accent3"/>
              </a:solidFill>
            </a:endParaRPr>
          </a:p>
          <a:p>
            <a:pPr algn="ctr"/>
            <a:r>
              <a:rPr lang="en-US" sz="1100" dirty="0" smtClean="0">
                <a:solidFill>
                  <a:schemeClr val="accent3"/>
                </a:solidFill>
              </a:rPr>
              <a:t>ETSI </a:t>
            </a:r>
            <a:r>
              <a:rPr lang="en-US" sz="1100" dirty="0">
                <a:solidFill>
                  <a:schemeClr val="accent3"/>
                </a:solidFill>
              </a:rPr>
              <a:t>NFV </a:t>
            </a:r>
            <a:r>
              <a:rPr lang="en-US" sz="1100" dirty="0" smtClean="0">
                <a:solidFill>
                  <a:schemeClr val="accent3"/>
                </a:solidFill>
              </a:rPr>
              <a:t>“</a:t>
            </a:r>
            <a:r>
              <a:rPr lang="en-US" sz="1100" dirty="0" err="1" smtClean="0">
                <a:solidFill>
                  <a:schemeClr val="accent3"/>
                </a:solidFill>
              </a:rPr>
              <a:t>Plugtests</a:t>
            </a:r>
            <a:r>
              <a:rPr lang="en-US" sz="1100" dirty="0" smtClean="0">
                <a:solidFill>
                  <a:schemeClr val="accent3"/>
                </a:solidFill>
              </a:rPr>
              <a:t>”</a:t>
            </a:r>
            <a:endParaRPr lang="en-GB" sz="1100" dirty="0" smtClean="0">
              <a:solidFill>
                <a:schemeClr val="accent3"/>
              </a:solidFill>
            </a:endParaRPr>
          </a:p>
        </p:txBody>
      </p:sp>
      <p:sp>
        <p:nvSpPr>
          <p:cNvPr id="3" name="Rectangle 2"/>
          <p:cNvSpPr/>
          <p:nvPr/>
        </p:nvSpPr>
        <p:spPr>
          <a:xfrm>
            <a:off x="1106612" y="2728039"/>
            <a:ext cx="3222000" cy="1091184"/>
          </a:xfrm>
          <a:prstGeom prst="rect">
            <a:avLst/>
          </a:prstGeom>
          <a:solidFill>
            <a:schemeClr val="accent5">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GB" b="1" dirty="0" smtClean="0">
                <a:solidFill>
                  <a:schemeClr val="accent3"/>
                </a:solidFill>
              </a:rPr>
              <a:t>System Integrator Partners </a:t>
            </a:r>
          </a:p>
          <a:p>
            <a:pPr algn="ctr"/>
            <a:r>
              <a:rPr lang="en-GB" sz="1100" dirty="0" smtClean="0">
                <a:solidFill>
                  <a:schemeClr val="accent3"/>
                </a:solidFill>
              </a:rPr>
              <a:t>VNF Interoperability Testing</a:t>
            </a:r>
          </a:p>
          <a:p>
            <a:pPr algn="ctr"/>
            <a:endParaRPr lang="en-GB" sz="1100" dirty="0" smtClean="0">
              <a:solidFill>
                <a:schemeClr val="accent3"/>
              </a:solidFill>
            </a:endParaRPr>
          </a:p>
        </p:txBody>
      </p:sp>
      <p:sp>
        <p:nvSpPr>
          <p:cNvPr id="5" name="Rectangle 4"/>
          <p:cNvSpPr/>
          <p:nvPr/>
        </p:nvSpPr>
        <p:spPr>
          <a:xfrm>
            <a:off x="4389044" y="2728039"/>
            <a:ext cx="3222000" cy="1091184"/>
          </a:xfrm>
          <a:prstGeom prst="rect">
            <a:avLst/>
          </a:prstGeom>
          <a:solidFill>
            <a:schemeClr val="accent5">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GB" b="1" dirty="0">
                <a:solidFill>
                  <a:schemeClr val="accent3"/>
                </a:solidFill>
              </a:rPr>
              <a:t>Cisco NFV Ecosystem </a:t>
            </a:r>
          </a:p>
          <a:p>
            <a:pPr algn="ctr"/>
            <a:r>
              <a:rPr lang="en-GB" sz="1100" dirty="0">
                <a:solidFill>
                  <a:schemeClr val="accent3"/>
                </a:solidFill>
              </a:rPr>
              <a:t>VNF Vendor Testing - Cisco </a:t>
            </a:r>
            <a:r>
              <a:rPr lang="en-GB" sz="1100" dirty="0" err="1">
                <a:solidFill>
                  <a:schemeClr val="accent3"/>
                </a:solidFill>
              </a:rPr>
              <a:t>dCloud</a:t>
            </a:r>
            <a:r>
              <a:rPr lang="en-GB" sz="1100" dirty="0">
                <a:solidFill>
                  <a:schemeClr val="accent3"/>
                </a:solidFill>
              </a:rPr>
              <a:t> </a:t>
            </a:r>
          </a:p>
          <a:p>
            <a:pPr algn="ctr"/>
            <a:r>
              <a:rPr lang="en-GB" sz="1100" dirty="0">
                <a:solidFill>
                  <a:schemeClr val="accent3"/>
                </a:solidFill>
              </a:rPr>
              <a:t>Cisco and Intel NFV Quick Start Labs</a:t>
            </a:r>
          </a:p>
        </p:txBody>
      </p:sp>
      <p:grpSp>
        <p:nvGrpSpPr>
          <p:cNvPr id="11" name="Group 10"/>
          <p:cNvGrpSpPr/>
          <p:nvPr/>
        </p:nvGrpSpPr>
        <p:grpSpPr>
          <a:xfrm>
            <a:off x="1105255" y="1629674"/>
            <a:ext cx="6507146" cy="1037844"/>
            <a:chOff x="1179576" y="1591766"/>
            <a:chExt cx="6507146" cy="1037844"/>
          </a:xfrm>
        </p:grpSpPr>
        <p:sp>
          <p:nvSpPr>
            <p:cNvPr id="4" name="Rectangle 3"/>
            <p:cNvSpPr/>
            <p:nvPr/>
          </p:nvSpPr>
          <p:spPr>
            <a:xfrm>
              <a:off x="1179576" y="1591766"/>
              <a:ext cx="2167128" cy="1037844"/>
            </a:xfrm>
            <a:prstGeom prst="rect">
              <a:avLst/>
            </a:prstGeom>
            <a:solidFill>
              <a:schemeClr val="accent1">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smtClean="0">
                  <a:solidFill>
                    <a:schemeClr val="accent3"/>
                  </a:solidFill>
                </a:rPr>
                <a:t>Cisco Silver</a:t>
              </a:r>
            </a:p>
            <a:p>
              <a:pPr algn="ctr"/>
              <a:r>
                <a:rPr lang="en-GB" sz="1100" dirty="0" smtClean="0">
                  <a:solidFill>
                    <a:schemeClr val="accent3"/>
                  </a:solidFill>
                </a:rPr>
                <a:t>Foundation Testing &amp; VNF Integration</a:t>
              </a:r>
            </a:p>
          </p:txBody>
        </p:sp>
        <p:sp>
          <p:nvSpPr>
            <p:cNvPr id="8" name="Rectangle 7"/>
            <p:cNvSpPr/>
            <p:nvPr/>
          </p:nvSpPr>
          <p:spPr>
            <a:xfrm>
              <a:off x="3419856" y="1591766"/>
              <a:ext cx="2023872" cy="1037844"/>
            </a:xfrm>
            <a:prstGeom prst="rect">
              <a:avLst/>
            </a:prstGeom>
            <a:solidFill>
              <a:schemeClr val="accent1">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smtClean="0">
                  <a:solidFill>
                    <a:schemeClr val="accent3"/>
                  </a:solidFill>
                </a:rPr>
                <a:t>Cisco Gold</a:t>
              </a:r>
            </a:p>
            <a:p>
              <a:pPr algn="ctr"/>
              <a:r>
                <a:rPr lang="en-GB" sz="1100" dirty="0" smtClean="0">
                  <a:solidFill>
                    <a:schemeClr val="accent3"/>
                  </a:solidFill>
                </a:rPr>
                <a:t>Advanced Testing &amp; Service Chain Integration</a:t>
              </a:r>
            </a:p>
          </p:txBody>
        </p:sp>
        <p:sp>
          <p:nvSpPr>
            <p:cNvPr id="9" name="Rectangle 8"/>
            <p:cNvSpPr/>
            <p:nvPr/>
          </p:nvSpPr>
          <p:spPr>
            <a:xfrm>
              <a:off x="5519594" y="1591766"/>
              <a:ext cx="2167128" cy="1037844"/>
            </a:xfrm>
            <a:prstGeom prst="rect">
              <a:avLst/>
            </a:prstGeom>
            <a:solidFill>
              <a:schemeClr val="accent1">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smtClean="0">
                  <a:solidFill>
                    <a:schemeClr val="accent3"/>
                  </a:solidFill>
                </a:rPr>
                <a:t>Cisco Platinum</a:t>
              </a:r>
            </a:p>
            <a:p>
              <a:pPr algn="ctr"/>
              <a:r>
                <a:rPr lang="en-GB" sz="1100" dirty="0" smtClean="0">
                  <a:solidFill>
                    <a:schemeClr val="accent3"/>
                  </a:solidFill>
                </a:rPr>
                <a:t>Custom Testing</a:t>
              </a:r>
            </a:p>
            <a:p>
              <a:pPr algn="ctr"/>
              <a:r>
                <a:rPr lang="en-GB" sz="1100" dirty="0" smtClean="0">
                  <a:solidFill>
                    <a:schemeClr val="accent3"/>
                  </a:solidFill>
                </a:rPr>
                <a:t>Scale &amp; Performance</a:t>
              </a:r>
            </a:p>
          </p:txBody>
        </p:sp>
      </p:grpSp>
      <p:sp>
        <p:nvSpPr>
          <p:cNvPr id="6" name="Rectangle 5"/>
          <p:cNvSpPr/>
          <p:nvPr/>
        </p:nvSpPr>
        <p:spPr>
          <a:xfrm>
            <a:off x="1106612" y="916806"/>
            <a:ext cx="2167128" cy="638535"/>
          </a:xfrm>
          <a:prstGeom prst="rect">
            <a:avLst/>
          </a:prstGeom>
          <a:solidFill>
            <a:schemeClr val="tx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solidFill>
                  <a:schemeClr val="accent3"/>
                </a:solidFill>
              </a:rPr>
              <a:t>Cisco </a:t>
            </a:r>
          </a:p>
          <a:p>
            <a:pPr algn="ctr"/>
            <a:r>
              <a:rPr lang="en-GB" b="1" dirty="0" smtClean="0">
                <a:solidFill>
                  <a:schemeClr val="accent3"/>
                </a:solidFill>
              </a:rPr>
              <a:t>Product Support</a:t>
            </a:r>
          </a:p>
        </p:txBody>
      </p:sp>
      <p:sp>
        <p:nvSpPr>
          <p:cNvPr id="12" name="Rectangle 11"/>
          <p:cNvSpPr/>
          <p:nvPr/>
        </p:nvSpPr>
        <p:spPr>
          <a:xfrm>
            <a:off x="3346892" y="920108"/>
            <a:ext cx="4264152" cy="638535"/>
          </a:xfrm>
          <a:prstGeom prst="rect">
            <a:avLst/>
          </a:prstGeom>
          <a:solidFill>
            <a:schemeClr val="tx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solidFill>
                  <a:schemeClr val="bg1"/>
                </a:solidFill>
              </a:rPr>
              <a:t>Cisco </a:t>
            </a:r>
          </a:p>
          <a:p>
            <a:pPr algn="ctr"/>
            <a:r>
              <a:rPr lang="en-GB" b="1" dirty="0" smtClean="0">
                <a:solidFill>
                  <a:schemeClr val="bg1"/>
                </a:solidFill>
              </a:rPr>
              <a:t>Solution Support</a:t>
            </a:r>
          </a:p>
        </p:txBody>
      </p:sp>
      <p:sp>
        <p:nvSpPr>
          <p:cNvPr id="13" name="TextBox 12"/>
          <p:cNvSpPr txBox="1"/>
          <p:nvPr/>
        </p:nvSpPr>
        <p:spPr>
          <a:xfrm rot="16200000">
            <a:off x="7069243" y="1652684"/>
            <a:ext cx="1742155" cy="276999"/>
          </a:xfrm>
          <a:prstGeom prst="rect">
            <a:avLst/>
          </a:prstGeom>
          <a:solidFill>
            <a:schemeClr val="accent1">
              <a:lumMod val="20000"/>
              <a:lumOff val="80000"/>
            </a:schemeClr>
          </a:solidFill>
        </p:spPr>
        <p:txBody>
          <a:bodyPr wrap="square" rtlCol="0">
            <a:spAutoFit/>
          </a:bodyPr>
          <a:lstStyle/>
          <a:p>
            <a:pPr algn="ctr"/>
            <a:r>
              <a:rPr lang="en-GB" sz="1200" b="1" dirty="0" smtClean="0">
                <a:solidFill>
                  <a:srgbClr val="7030A0"/>
                </a:solidFill>
                <a:latin typeface="+mn-lt"/>
              </a:rPr>
              <a:t>Services</a:t>
            </a:r>
            <a:endParaRPr lang="en-GB" sz="1200" b="1" dirty="0">
              <a:solidFill>
                <a:srgbClr val="7030A0"/>
              </a:solidFill>
              <a:latin typeface="+mn-lt"/>
            </a:endParaRPr>
          </a:p>
        </p:txBody>
      </p:sp>
      <p:sp>
        <p:nvSpPr>
          <p:cNvPr id="15" name="TextBox 14"/>
          <p:cNvSpPr txBox="1"/>
          <p:nvPr/>
        </p:nvSpPr>
        <p:spPr>
          <a:xfrm rot="16200000">
            <a:off x="6816303" y="3713557"/>
            <a:ext cx="2248038" cy="276999"/>
          </a:xfrm>
          <a:prstGeom prst="rect">
            <a:avLst/>
          </a:prstGeom>
          <a:solidFill>
            <a:schemeClr val="accent1">
              <a:lumMod val="20000"/>
              <a:lumOff val="80000"/>
            </a:schemeClr>
          </a:solidFill>
        </p:spPr>
        <p:txBody>
          <a:bodyPr wrap="square" rtlCol="0">
            <a:spAutoFit/>
          </a:bodyPr>
          <a:lstStyle/>
          <a:p>
            <a:pPr algn="ctr"/>
            <a:r>
              <a:rPr lang="en-GB" sz="1200" b="1" dirty="0" smtClean="0">
                <a:solidFill>
                  <a:srgbClr val="7030A0"/>
                </a:solidFill>
                <a:latin typeface="+mn-lt"/>
              </a:rPr>
              <a:t>Industry/Partner Initiatives</a:t>
            </a:r>
            <a:endParaRPr lang="en-GB" sz="1200" b="1" dirty="0">
              <a:solidFill>
                <a:srgbClr val="7030A0"/>
              </a:solidFill>
              <a:latin typeface="+mn-lt"/>
            </a:endParaRPr>
          </a:p>
        </p:txBody>
      </p:sp>
    </p:spTree>
    <p:extLst>
      <p:ext uri="{BB962C8B-B14F-4D97-AF65-F5344CB8AC3E}">
        <p14:creationId xmlns:p14="http://schemas.microsoft.com/office/powerpoint/2010/main" val="158398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86520"/>
            <a:ext cx="8435182" cy="731837"/>
          </a:xfrm>
        </p:spPr>
        <p:txBody>
          <a:bodyPr/>
          <a:lstStyle/>
          <a:p>
            <a:r>
              <a:rPr lang="en-US" sz="3600" dirty="0" smtClean="0"/>
              <a:t/>
            </a:r>
            <a:br>
              <a:rPr lang="en-US" sz="3600" dirty="0" smtClean="0"/>
            </a:br>
            <a:r>
              <a:rPr lang="en-US" dirty="0" smtClean="0"/>
              <a:t>SP Customer Journeys to Business Outcomes</a:t>
            </a:r>
            <a:r>
              <a:rPr lang="en-US" dirty="0"/>
              <a:t/>
            </a:r>
            <a:br>
              <a:rPr lang="en-US" dirty="0"/>
            </a:br>
            <a:r>
              <a:rPr lang="en-US" dirty="0" smtClean="0"/>
              <a:t/>
            </a:r>
            <a:br>
              <a:rPr lang="en-US" dirty="0" smtClean="0"/>
            </a:b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197432046"/>
              </p:ext>
            </p:extLst>
          </p:nvPr>
        </p:nvGraphicFramePr>
        <p:xfrm>
          <a:off x="304799" y="956726"/>
          <a:ext cx="8524876" cy="3230049"/>
        </p:xfrm>
        <a:graphic>
          <a:graphicData uri="http://schemas.openxmlformats.org/drawingml/2006/table">
            <a:tbl>
              <a:tblPr firstRow="1" bandRow="1">
                <a:tableStyleId>{5C22544A-7EE6-4342-B048-85BDC9FD1C3A}</a:tableStyleId>
              </a:tblPr>
              <a:tblGrid>
                <a:gridCol w="2064619">
                  <a:extLst>
                    <a:ext uri="{9D8B030D-6E8A-4147-A177-3AD203B41FA5}">
                      <a16:colId xmlns:a16="http://schemas.microsoft.com/office/drawing/2014/main" xmlns="" val="3737695304"/>
                    </a:ext>
                  </a:extLst>
                </a:gridCol>
                <a:gridCol w="2197819">
                  <a:extLst>
                    <a:ext uri="{9D8B030D-6E8A-4147-A177-3AD203B41FA5}">
                      <a16:colId xmlns:a16="http://schemas.microsoft.com/office/drawing/2014/main" xmlns="" val="632407661"/>
                    </a:ext>
                  </a:extLst>
                </a:gridCol>
                <a:gridCol w="2131219">
                  <a:extLst>
                    <a:ext uri="{9D8B030D-6E8A-4147-A177-3AD203B41FA5}">
                      <a16:colId xmlns:a16="http://schemas.microsoft.com/office/drawing/2014/main" xmlns="" val="124881693"/>
                    </a:ext>
                  </a:extLst>
                </a:gridCol>
                <a:gridCol w="2131219">
                  <a:extLst>
                    <a:ext uri="{9D8B030D-6E8A-4147-A177-3AD203B41FA5}">
                      <a16:colId xmlns:a16="http://schemas.microsoft.com/office/drawing/2014/main" xmlns="" val="2034299182"/>
                    </a:ext>
                  </a:extLst>
                </a:gridCol>
              </a:tblGrid>
              <a:tr h="672015">
                <a:tc>
                  <a:txBody>
                    <a:bodyPr/>
                    <a:lstStyle/>
                    <a:p>
                      <a:r>
                        <a:rPr lang="en-US" dirty="0" smtClean="0"/>
                        <a:t>Mass-Scale</a:t>
                      </a:r>
                      <a:r>
                        <a:rPr lang="en-US" baseline="0" dirty="0" smtClean="0"/>
                        <a:t> </a:t>
                      </a:r>
                    </a:p>
                    <a:p>
                      <a:r>
                        <a:rPr lang="en-US" baseline="0" dirty="0" smtClean="0"/>
                        <a:t>Networking </a:t>
                      </a:r>
                      <a:endParaRPr lang="en-GB" dirty="0"/>
                    </a:p>
                  </a:txBody>
                  <a:tcPr/>
                </a:tc>
                <a:tc>
                  <a:txBody>
                    <a:bodyPr/>
                    <a:lstStyle/>
                    <a:p>
                      <a:r>
                        <a:rPr lang="en-US" dirty="0" smtClean="0"/>
                        <a:t>Automation</a:t>
                      </a:r>
                      <a:endParaRPr lang="en-GB" dirty="0"/>
                    </a:p>
                  </a:txBody>
                  <a:tcPr>
                    <a:solidFill>
                      <a:srgbClr val="00B050"/>
                    </a:solidFill>
                  </a:tcPr>
                </a:tc>
                <a:tc>
                  <a:txBody>
                    <a:bodyPr/>
                    <a:lstStyle/>
                    <a:p>
                      <a:r>
                        <a:rPr lang="en-US" dirty="0" smtClean="0"/>
                        <a:t>Applications</a:t>
                      </a:r>
                    </a:p>
                    <a:p>
                      <a:r>
                        <a:rPr lang="en-US" dirty="0" smtClean="0"/>
                        <a:t>B to C</a:t>
                      </a:r>
                      <a:endParaRPr lang="en-GB" dirty="0"/>
                    </a:p>
                  </a:txBody>
                  <a:tcPr>
                    <a:solidFill>
                      <a:srgbClr val="FF3399"/>
                    </a:solidFill>
                  </a:tcPr>
                </a:tc>
                <a:tc>
                  <a:txBody>
                    <a:bodyPr/>
                    <a:lstStyle/>
                    <a:p>
                      <a:r>
                        <a:rPr lang="en-US" dirty="0" smtClean="0"/>
                        <a:t>Enterprise</a:t>
                      </a:r>
                    </a:p>
                    <a:p>
                      <a:r>
                        <a:rPr lang="en-US" dirty="0" smtClean="0"/>
                        <a:t>B</a:t>
                      </a:r>
                      <a:r>
                        <a:rPr lang="en-US" baseline="0" dirty="0" smtClean="0"/>
                        <a:t> to B</a:t>
                      </a:r>
                      <a:endParaRPr lang="en-GB" dirty="0"/>
                    </a:p>
                  </a:txBody>
                  <a:tcPr>
                    <a:solidFill>
                      <a:srgbClr val="FFC000"/>
                    </a:solidFill>
                  </a:tcPr>
                </a:tc>
                <a:extLst>
                  <a:ext uri="{0D108BD9-81ED-4DB2-BD59-A6C34878D82A}">
                    <a16:rowId xmlns:a16="http://schemas.microsoft.com/office/drawing/2014/main" xmlns="" val="553411146"/>
                  </a:ext>
                </a:extLst>
              </a:tr>
              <a:tr h="2558034">
                <a:tc>
                  <a:txBody>
                    <a:bodyPr/>
                    <a:lstStyle/>
                    <a:p>
                      <a:r>
                        <a:rPr lang="en-US" sz="1100" dirty="0" smtClean="0"/>
                        <a:t>Cisco is your best partner</a:t>
                      </a:r>
                      <a:r>
                        <a:rPr lang="en-US" sz="1100" baseline="0" dirty="0" smtClean="0"/>
                        <a:t> for building your large scale network needs.</a:t>
                      </a:r>
                    </a:p>
                    <a:p>
                      <a:endParaRPr lang="en-US" sz="1100" baseline="0" dirty="0" smtClean="0"/>
                    </a:p>
                    <a:p>
                      <a:r>
                        <a:rPr lang="en-US" sz="1100" baseline="0" dirty="0" smtClean="0">
                          <a:solidFill>
                            <a:srgbClr val="0039AC"/>
                          </a:solidFill>
                        </a:rPr>
                        <a:t>Partner for network innovation.</a:t>
                      </a:r>
                    </a:p>
                    <a:p>
                      <a:endParaRPr lang="en-US" sz="1100" b="0" baseline="0" dirty="0" smtClean="0">
                        <a:solidFill>
                          <a:schemeClr val="tx1"/>
                        </a:solidFill>
                      </a:endParaRPr>
                    </a:p>
                    <a:p>
                      <a:endParaRPr lang="en-US" sz="1100" baseline="0" dirty="0" smtClean="0"/>
                    </a:p>
                    <a:p>
                      <a:endParaRPr lang="en-US" sz="1100" baseline="0" dirty="0" smtClean="0"/>
                    </a:p>
                    <a:p>
                      <a:endParaRPr lang="en-US" sz="1100" baseline="0" dirty="0" smtClean="0"/>
                    </a:p>
                    <a:p>
                      <a:endParaRPr lang="en-GB" sz="1100" dirty="0"/>
                    </a:p>
                  </a:txBody>
                  <a:tcPr/>
                </a:tc>
                <a:tc>
                  <a:txBody>
                    <a:bodyPr/>
                    <a:lstStyle/>
                    <a:p>
                      <a:r>
                        <a:rPr lang="en-US" sz="1100" dirty="0" smtClean="0"/>
                        <a:t>Cisco will help you end-to-end with your automation journey – from first steps with configuration</a:t>
                      </a:r>
                      <a:r>
                        <a:rPr lang="en-US" sz="1100" baseline="0" dirty="0" smtClean="0"/>
                        <a:t> management to advanced steps of predictive network and application analysis.  (Move from point products to customer journey)</a:t>
                      </a:r>
                    </a:p>
                    <a:p>
                      <a:endParaRPr lang="en-US" sz="1100" baseline="0" dirty="0" smtClean="0"/>
                    </a:p>
                    <a:p>
                      <a:r>
                        <a:rPr lang="en-US" sz="1100" baseline="0" dirty="0" smtClean="0">
                          <a:solidFill>
                            <a:schemeClr val="accent2">
                              <a:lumMod val="75000"/>
                            </a:schemeClr>
                          </a:solidFill>
                        </a:rPr>
                        <a:t>We lay out a simple step journey to automation for you – including custom automation and services.</a:t>
                      </a:r>
                    </a:p>
                  </a:txBody>
                  <a:tcPr/>
                </a:tc>
                <a:tc>
                  <a:txBody>
                    <a:bodyPr/>
                    <a:lstStyle/>
                    <a:p>
                      <a:r>
                        <a:rPr lang="en-US" sz="1100" dirty="0" smtClean="0"/>
                        <a:t>Cisco is</a:t>
                      </a:r>
                      <a:r>
                        <a:rPr lang="en-US" sz="1100" baseline="0" dirty="0" smtClean="0"/>
                        <a:t> your partner for B to C video applications and technology solutions.</a:t>
                      </a:r>
                    </a:p>
                    <a:p>
                      <a:endParaRPr lang="en-US" sz="1100" baseline="0" dirty="0" smtClean="0"/>
                    </a:p>
                    <a:p>
                      <a:r>
                        <a:rPr lang="en-US" sz="1100" baseline="0" dirty="0" smtClean="0">
                          <a:solidFill>
                            <a:srgbClr val="FF3399"/>
                          </a:solidFill>
                        </a:rPr>
                        <a:t>We are your cloud video and video security partner.</a:t>
                      </a:r>
                    </a:p>
                    <a:p>
                      <a:endParaRPr lang="en-US" sz="1100" baseline="0" dirty="0" smtClean="0"/>
                    </a:p>
                    <a:p>
                      <a:pPr marL="171450" indent="-171450">
                        <a:buFont typeface="Arial" panose="020B0604020202020204" pitchFamily="34" charset="0"/>
                        <a:buChar char="•"/>
                      </a:pPr>
                      <a:endParaRPr lang="en-GB" sz="1100" dirty="0"/>
                    </a:p>
                  </a:txBody>
                  <a:tcPr/>
                </a:tc>
                <a:tc>
                  <a:txBody>
                    <a:bodyPr/>
                    <a:lstStyle/>
                    <a:p>
                      <a:r>
                        <a:rPr lang="en-US" sz="1100" dirty="0" smtClean="0"/>
                        <a:t>Cisco is a very successful Enterprise</a:t>
                      </a:r>
                      <a:r>
                        <a:rPr lang="en-US" sz="1100" baseline="0" dirty="0" smtClean="0"/>
                        <a:t> company that has a large enterprise offering of products, sold through partners.  Cisco can help you grow revenues in Enterprise services and </a:t>
                      </a:r>
                      <a:r>
                        <a:rPr lang="en-US" sz="1100" baseline="0" dirty="0" err="1" smtClean="0"/>
                        <a:t>IoT</a:t>
                      </a:r>
                      <a:r>
                        <a:rPr lang="en-US" sz="1100" baseline="0" dirty="0" smtClean="0"/>
                        <a:t>.</a:t>
                      </a:r>
                    </a:p>
                    <a:p>
                      <a:endParaRPr lang="en-US" sz="1100" baseline="0" dirty="0" smtClean="0"/>
                    </a:p>
                    <a:p>
                      <a:r>
                        <a:rPr lang="en-US" sz="1100" baseline="0" dirty="0" smtClean="0">
                          <a:solidFill>
                            <a:srgbClr val="996600"/>
                          </a:solidFill>
                        </a:rPr>
                        <a:t>Cisco can help with your revenue growth as an Enterprise go-to-market partner</a:t>
                      </a:r>
                      <a:endParaRPr lang="en-GB" sz="1100" dirty="0"/>
                    </a:p>
                  </a:txBody>
                  <a:tcPr/>
                </a:tc>
                <a:extLst>
                  <a:ext uri="{0D108BD9-81ED-4DB2-BD59-A6C34878D82A}">
                    <a16:rowId xmlns:a16="http://schemas.microsoft.com/office/drawing/2014/main" xmlns="" val="2491202785"/>
                  </a:ext>
                </a:extLst>
              </a:tr>
            </a:tbl>
          </a:graphicData>
        </a:graphic>
      </p:graphicFrame>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5297" y="963930"/>
            <a:ext cx="652389" cy="652389"/>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4702" y="942462"/>
            <a:ext cx="757238" cy="673857"/>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0235" y="1084618"/>
            <a:ext cx="420576" cy="420576"/>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120063" y="1070293"/>
            <a:ext cx="433388" cy="433388"/>
          </a:xfrm>
          <a:prstGeom prst="rect">
            <a:avLst/>
          </a:prstGeom>
        </p:spPr>
      </p:pic>
    </p:spTree>
    <p:extLst>
      <p:ext uri="{BB962C8B-B14F-4D97-AF65-F5344CB8AC3E}">
        <p14:creationId xmlns:p14="http://schemas.microsoft.com/office/powerpoint/2010/main" val="57564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6075301" y="1375646"/>
            <a:ext cx="2655042" cy="298596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aphicFrame>
        <p:nvGraphicFramePr>
          <p:cNvPr id="44" name="Object 43"/>
          <p:cNvGraphicFramePr>
            <a:graphicFrameLocks noChangeAspect="1"/>
          </p:cNvGraphicFramePr>
          <p:nvPr>
            <p:extLst>
              <p:ext uri="{D42A27DB-BD31-4B8C-83A1-F6EECF244321}">
                <p14:modId xmlns:p14="http://schemas.microsoft.com/office/powerpoint/2010/main" val="3332568031"/>
              </p:ext>
            </p:extLst>
          </p:nvPr>
        </p:nvGraphicFramePr>
        <p:xfrm>
          <a:off x="6350000" y="3714750"/>
          <a:ext cx="2171700" cy="846138"/>
        </p:xfrm>
        <a:graphic>
          <a:graphicData uri="http://schemas.openxmlformats.org/presentationml/2006/ole">
            <mc:AlternateContent xmlns:mc="http://schemas.openxmlformats.org/markup-compatibility/2006">
              <mc:Choice xmlns:v="urn:schemas-microsoft-com:vml" Requires="v">
                <p:oleObj spid="_x0000_s3146" name="Worksheet" r:id="rId4" imgW="4572000" imgH="1054100" progId="Excel.Sheet.12">
                  <p:embed/>
                </p:oleObj>
              </mc:Choice>
              <mc:Fallback>
                <p:oleObj name="Worksheet" r:id="rId4" imgW="4572000" imgH="1054100" progId="Excel.Sheet.12">
                  <p:embed/>
                  <p:pic>
                    <p:nvPicPr>
                      <p:cNvPr id="0" name=""/>
                      <p:cNvPicPr/>
                      <p:nvPr/>
                    </p:nvPicPr>
                    <p:blipFill>
                      <a:blip r:embed="rId5"/>
                      <a:stretch>
                        <a:fillRect/>
                      </a:stretch>
                    </p:blipFill>
                    <p:spPr>
                      <a:xfrm>
                        <a:off x="6350000" y="3714750"/>
                        <a:ext cx="2171700" cy="846138"/>
                      </a:xfrm>
                      <a:prstGeom prst="rect">
                        <a:avLst/>
                      </a:prstGeom>
                    </p:spPr>
                  </p:pic>
                </p:oleObj>
              </mc:Fallback>
            </mc:AlternateContent>
          </a:graphicData>
        </a:graphic>
      </p:graphicFrame>
      <p:sp>
        <p:nvSpPr>
          <p:cNvPr id="51" name="Rectangle 50"/>
          <p:cNvSpPr/>
          <p:nvPr/>
        </p:nvSpPr>
        <p:spPr>
          <a:xfrm>
            <a:off x="454867" y="1388871"/>
            <a:ext cx="2655042" cy="298596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49" name="Rectangle 48"/>
          <p:cNvSpPr/>
          <p:nvPr/>
        </p:nvSpPr>
        <p:spPr>
          <a:xfrm>
            <a:off x="3275122" y="1365413"/>
            <a:ext cx="2655042" cy="298596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 name="Title 6"/>
          <p:cNvSpPr>
            <a:spLocks noGrp="1"/>
          </p:cNvSpPr>
          <p:nvPr>
            <p:ph type="title"/>
          </p:nvPr>
        </p:nvSpPr>
        <p:spPr>
          <a:xfrm>
            <a:off x="269962" y="13313"/>
            <a:ext cx="8946865" cy="731837"/>
          </a:xfrm>
        </p:spPr>
        <p:txBody>
          <a:bodyPr/>
          <a:lstStyle/>
          <a:p>
            <a:r>
              <a:rPr lang="en-US" dirty="0"/>
              <a:t>Quantifying t</a:t>
            </a:r>
            <a:r>
              <a:rPr lang="en-US" dirty="0" smtClean="0"/>
              <a:t>he Business Impact of Automation</a:t>
            </a:r>
            <a:endParaRPr lang="en-US" dirty="0"/>
          </a:p>
        </p:txBody>
      </p:sp>
      <p:grpSp>
        <p:nvGrpSpPr>
          <p:cNvPr id="8" name="Group 7"/>
          <p:cNvGrpSpPr/>
          <p:nvPr/>
        </p:nvGrpSpPr>
        <p:grpSpPr>
          <a:xfrm>
            <a:off x="3301573" y="1375647"/>
            <a:ext cx="2712048" cy="2516623"/>
            <a:chOff x="28927" y="804672"/>
            <a:chExt cx="3105958" cy="3105958"/>
          </a:xfrm>
        </p:grpSpPr>
        <p:grpSp>
          <p:nvGrpSpPr>
            <p:cNvPr id="9" name="Group 8"/>
            <p:cNvGrpSpPr/>
            <p:nvPr/>
          </p:nvGrpSpPr>
          <p:grpSpPr>
            <a:xfrm>
              <a:off x="28927" y="804672"/>
              <a:ext cx="3105958" cy="3105958"/>
              <a:chOff x="-8512" y="753130"/>
              <a:chExt cx="3239928" cy="3239928"/>
            </a:xfrm>
          </p:grpSpPr>
          <p:sp>
            <p:nvSpPr>
              <p:cNvPr id="14" name="Oval 13"/>
              <p:cNvSpPr/>
              <p:nvPr/>
            </p:nvSpPr>
            <p:spPr>
              <a:xfrm>
                <a:off x="-8512" y="753130"/>
                <a:ext cx="3239928" cy="3239928"/>
              </a:xfrm>
              <a:prstGeom prst="ellipse">
                <a:avLst/>
              </a:prstGeom>
              <a:solidFill>
                <a:srgbClr val="36A4D7">
                  <a:alpha val="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sp>
            <p:nvSpPr>
              <p:cNvPr id="15" name="Arc 14"/>
              <p:cNvSpPr/>
              <p:nvPr/>
            </p:nvSpPr>
            <p:spPr>
              <a:xfrm>
                <a:off x="250819" y="1012461"/>
                <a:ext cx="2721266" cy="2721266"/>
              </a:xfrm>
              <a:prstGeom prst="arc">
                <a:avLst>
                  <a:gd name="adj1" fmla="val 2836177"/>
                  <a:gd name="adj2" fmla="val 2392252"/>
                </a:avLst>
              </a:prstGeom>
              <a:noFill/>
              <a:ln w="1587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400" dirty="0">
                  <a:solidFill>
                    <a:srgbClr val="FFFFFF"/>
                  </a:solidFill>
                </a:endParaRPr>
              </a:p>
            </p:txBody>
          </p:sp>
          <p:sp>
            <p:nvSpPr>
              <p:cNvPr id="16" name="Oval 15"/>
              <p:cNvSpPr/>
              <p:nvPr/>
            </p:nvSpPr>
            <p:spPr>
              <a:xfrm>
                <a:off x="2513279" y="3233619"/>
                <a:ext cx="165435" cy="165435"/>
              </a:xfrm>
              <a:prstGeom prst="ellipse">
                <a:avLst/>
              </a:prstGeom>
              <a:no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grpSp>
        <p:grpSp>
          <p:nvGrpSpPr>
            <p:cNvPr id="10" name="Group 9"/>
            <p:cNvGrpSpPr/>
            <p:nvPr/>
          </p:nvGrpSpPr>
          <p:grpSpPr>
            <a:xfrm>
              <a:off x="397920" y="1173665"/>
              <a:ext cx="2367972" cy="2367972"/>
              <a:chOff x="332602" y="1856275"/>
              <a:chExt cx="3553212" cy="3553212"/>
            </a:xfrm>
          </p:grpSpPr>
          <p:sp>
            <p:nvSpPr>
              <p:cNvPr id="11" name="Rounded Rectangle 10"/>
              <p:cNvSpPr>
                <a:spLocks noChangeAspect="1"/>
              </p:cNvSpPr>
              <p:nvPr/>
            </p:nvSpPr>
            <p:spPr>
              <a:xfrm>
                <a:off x="332602" y="1856275"/>
                <a:ext cx="3553212" cy="3553212"/>
              </a:xfrm>
              <a:prstGeom prst="roundRect">
                <a:avLst>
                  <a:gd name="adj" fmla="val 50000"/>
                </a:avLst>
              </a:prstGeom>
              <a:solidFill>
                <a:schemeClr val="bg1">
                  <a:alpha val="93000"/>
                </a:schemeClr>
              </a:solidFill>
              <a:ln w="22225">
                <a:noFill/>
              </a:ln>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9"/>
                <a:endParaRPr lang="en-US" sz="1100" dirty="0">
                  <a:solidFill>
                    <a:srgbClr val="FFFFFF"/>
                  </a:solidFill>
                </a:endParaRPr>
              </a:p>
            </p:txBody>
          </p:sp>
          <p:sp>
            <p:nvSpPr>
              <p:cNvPr id="12" name="Rectangle 11"/>
              <p:cNvSpPr/>
              <p:nvPr/>
            </p:nvSpPr>
            <p:spPr>
              <a:xfrm>
                <a:off x="498443" y="2859285"/>
                <a:ext cx="3221524" cy="1299549"/>
              </a:xfrm>
              <a:prstGeom prst="rect">
                <a:avLst/>
              </a:prstGeom>
            </p:spPr>
            <p:txBody>
              <a:bodyPr wrap="square">
                <a:spAutoFit/>
              </a:bodyPr>
              <a:lstStyle/>
              <a:p>
                <a:pPr algn="ctr">
                  <a:lnSpc>
                    <a:spcPct val="90000"/>
                  </a:lnSpc>
                  <a:spcAft>
                    <a:spcPts val="0"/>
                  </a:spcAft>
                </a:pPr>
                <a:r>
                  <a:rPr lang="en-US" sz="4400" b="1" dirty="0" smtClean="0">
                    <a:solidFill>
                      <a:srgbClr val="57B74E"/>
                    </a:solidFill>
                  </a:rPr>
                  <a:t>30%</a:t>
                </a:r>
                <a:endParaRPr lang="en-US" sz="2800" b="1" dirty="0">
                  <a:solidFill>
                    <a:srgbClr val="57B74E"/>
                  </a:solidFill>
                </a:endParaRPr>
              </a:p>
            </p:txBody>
          </p:sp>
          <p:sp>
            <p:nvSpPr>
              <p:cNvPr id="13" name="Rectangle 12"/>
              <p:cNvSpPr/>
              <p:nvPr/>
            </p:nvSpPr>
            <p:spPr>
              <a:xfrm>
                <a:off x="992590" y="4192952"/>
                <a:ext cx="2233240" cy="797968"/>
              </a:xfrm>
              <a:prstGeom prst="rect">
                <a:avLst/>
              </a:prstGeom>
            </p:spPr>
            <p:txBody>
              <a:bodyPr wrap="square">
                <a:spAutoFit/>
              </a:bodyPr>
              <a:lstStyle/>
              <a:p>
                <a:pPr algn="ctr">
                  <a:spcAft>
                    <a:spcPts val="300"/>
                  </a:spcAft>
                </a:pPr>
                <a:r>
                  <a:rPr lang="en-US" sz="1100" dirty="0" smtClean="0">
                    <a:solidFill>
                      <a:schemeClr val="bg2"/>
                    </a:solidFill>
                    <a:latin typeface="Arial"/>
                  </a:rPr>
                  <a:t>Revenue uplift &amp; faster GTM</a:t>
                </a:r>
                <a:endParaRPr lang="en-US" sz="1100" dirty="0">
                  <a:solidFill>
                    <a:schemeClr val="bg2"/>
                  </a:solidFill>
                  <a:latin typeface="Arial"/>
                </a:endParaRPr>
              </a:p>
            </p:txBody>
          </p:sp>
        </p:grpSp>
      </p:grpSp>
      <p:grpSp>
        <p:nvGrpSpPr>
          <p:cNvPr id="18" name="Group 17"/>
          <p:cNvGrpSpPr/>
          <p:nvPr/>
        </p:nvGrpSpPr>
        <p:grpSpPr>
          <a:xfrm>
            <a:off x="6001196" y="1375647"/>
            <a:ext cx="2712048" cy="2516623"/>
            <a:chOff x="28927" y="804672"/>
            <a:chExt cx="3105958" cy="3105958"/>
          </a:xfrm>
        </p:grpSpPr>
        <p:grpSp>
          <p:nvGrpSpPr>
            <p:cNvPr id="19" name="Group 18"/>
            <p:cNvGrpSpPr/>
            <p:nvPr/>
          </p:nvGrpSpPr>
          <p:grpSpPr>
            <a:xfrm>
              <a:off x="28927" y="804672"/>
              <a:ext cx="3105958" cy="3105958"/>
              <a:chOff x="-8512" y="753130"/>
              <a:chExt cx="3239928" cy="3239928"/>
            </a:xfrm>
          </p:grpSpPr>
          <p:sp>
            <p:nvSpPr>
              <p:cNvPr id="24" name="Oval 23"/>
              <p:cNvSpPr/>
              <p:nvPr/>
            </p:nvSpPr>
            <p:spPr>
              <a:xfrm>
                <a:off x="-8512" y="753130"/>
                <a:ext cx="3239928" cy="3239928"/>
              </a:xfrm>
              <a:prstGeom prst="ellipse">
                <a:avLst/>
              </a:prstGeom>
              <a:solidFill>
                <a:srgbClr val="36A4D7">
                  <a:alpha val="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sp>
            <p:nvSpPr>
              <p:cNvPr id="25" name="Arc 24"/>
              <p:cNvSpPr/>
              <p:nvPr/>
            </p:nvSpPr>
            <p:spPr>
              <a:xfrm>
                <a:off x="250819" y="1012461"/>
                <a:ext cx="2721266" cy="2721266"/>
              </a:xfrm>
              <a:prstGeom prst="arc">
                <a:avLst>
                  <a:gd name="adj1" fmla="val 2836177"/>
                  <a:gd name="adj2" fmla="val 2392252"/>
                </a:avLst>
              </a:prstGeom>
              <a:noFill/>
              <a:ln w="1587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400" dirty="0">
                  <a:solidFill>
                    <a:srgbClr val="FFFFFF"/>
                  </a:solidFill>
                </a:endParaRPr>
              </a:p>
            </p:txBody>
          </p:sp>
          <p:sp>
            <p:nvSpPr>
              <p:cNvPr id="26" name="Oval 25"/>
              <p:cNvSpPr/>
              <p:nvPr/>
            </p:nvSpPr>
            <p:spPr>
              <a:xfrm>
                <a:off x="2513279" y="3233619"/>
                <a:ext cx="165435" cy="165435"/>
              </a:xfrm>
              <a:prstGeom prst="ellipse">
                <a:avLst/>
              </a:prstGeom>
              <a:no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grpSp>
        <p:grpSp>
          <p:nvGrpSpPr>
            <p:cNvPr id="20" name="Group 19"/>
            <p:cNvGrpSpPr/>
            <p:nvPr/>
          </p:nvGrpSpPr>
          <p:grpSpPr>
            <a:xfrm>
              <a:off x="397920" y="1173665"/>
              <a:ext cx="2367972" cy="2367972"/>
              <a:chOff x="332602" y="1856276"/>
              <a:chExt cx="3553212" cy="3553212"/>
            </a:xfrm>
          </p:grpSpPr>
          <p:sp>
            <p:nvSpPr>
              <p:cNvPr id="21" name="Rounded Rectangle 20"/>
              <p:cNvSpPr>
                <a:spLocks noChangeAspect="1"/>
              </p:cNvSpPr>
              <p:nvPr/>
            </p:nvSpPr>
            <p:spPr>
              <a:xfrm>
                <a:off x="332602" y="1856276"/>
                <a:ext cx="3553212" cy="3553212"/>
              </a:xfrm>
              <a:prstGeom prst="roundRect">
                <a:avLst>
                  <a:gd name="adj" fmla="val 50000"/>
                </a:avLst>
              </a:prstGeom>
              <a:solidFill>
                <a:schemeClr val="bg1">
                  <a:alpha val="93000"/>
                </a:schemeClr>
              </a:solidFill>
              <a:ln w="22225">
                <a:noFill/>
              </a:ln>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9"/>
                <a:endParaRPr lang="en-US" sz="1100" dirty="0">
                  <a:solidFill>
                    <a:srgbClr val="FFFFFF"/>
                  </a:solidFill>
                </a:endParaRPr>
              </a:p>
            </p:txBody>
          </p:sp>
          <p:sp>
            <p:nvSpPr>
              <p:cNvPr id="22" name="Rectangle 21"/>
              <p:cNvSpPr/>
              <p:nvPr/>
            </p:nvSpPr>
            <p:spPr>
              <a:xfrm>
                <a:off x="498443" y="2859285"/>
                <a:ext cx="3221524" cy="1299549"/>
              </a:xfrm>
              <a:prstGeom prst="rect">
                <a:avLst/>
              </a:prstGeom>
            </p:spPr>
            <p:txBody>
              <a:bodyPr wrap="square">
                <a:spAutoFit/>
              </a:bodyPr>
              <a:lstStyle/>
              <a:p>
                <a:pPr algn="ctr">
                  <a:lnSpc>
                    <a:spcPct val="90000"/>
                  </a:lnSpc>
                  <a:spcAft>
                    <a:spcPts val="0"/>
                  </a:spcAft>
                </a:pPr>
                <a:r>
                  <a:rPr lang="en-US" sz="4400" b="1" smtClean="0">
                    <a:solidFill>
                      <a:srgbClr val="57B74E"/>
                    </a:solidFill>
                  </a:rPr>
                  <a:t>40%</a:t>
                </a:r>
                <a:endParaRPr lang="en-US" sz="2800" b="1" dirty="0">
                  <a:solidFill>
                    <a:srgbClr val="57B74E"/>
                  </a:solidFill>
                </a:endParaRPr>
              </a:p>
            </p:txBody>
          </p:sp>
          <p:sp>
            <p:nvSpPr>
              <p:cNvPr id="23" name="Rectangle 22"/>
              <p:cNvSpPr/>
              <p:nvPr/>
            </p:nvSpPr>
            <p:spPr>
              <a:xfrm>
                <a:off x="992590" y="4368924"/>
                <a:ext cx="2233240" cy="797968"/>
              </a:xfrm>
              <a:prstGeom prst="rect">
                <a:avLst/>
              </a:prstGeom>
            </p:spPr>
            <p:txBody>
              <a:bodyPr wrap="square">
                <a:spAutoFit/>
              </a:bodyPr>
              <a:lstStyle/>
              <a:p>
                <a:pPr algn="ctr">
                  <a:spcAft>
                    <a:spcPts val="300"/>
                  </a:spcAft>
                </a:pPr>
                <a:r>
                  <a:rPr lang="en-US" sz="1100" dirty="0" smtClean="0">
                    <a:solidFill>
                      <a:schemeClr val="bg2"/>
                    </a:solidFill>
                    <a:latin typeface="Arial"/>
                  </a:rPr>
                  <a:t>Improve customer satisfaction</a:t>
                </a:r>
                <a:endParaRPr lang="en-US" sz="1100" dirty="0">
                  <a:solidFill>
                    <a:schemeClr val="bg2"/>
                  </a:solidFill>
                  <a:latin typeface="Arial"/>
                </a:endParaRPr>
              </a:p>
            </p:txBody>
          </p:sp>
        </p:grpSp>
      </p:grpSp>
      <p:grpSp>
        <p:nvGrpSpPr>
          <p:cNvPr id="27" name="Group 26"/>
          <p:cNvGrpSpPr/>
          <p:nvPr/>
        </p:nvGrpSpPr>
        <p:grpSpPr>
          <a:xfrm>
            <a:off x="446300" y="1375646"/>
            <a:ext cx="2712048" cy="2516623"/>
            <a:chOff x="28927" y="804672"/>
            <a:chExt cx="3105958" cy="3105958"/>
          </a:xfrm>
        </p:grpSpPr>
        <p:grpSp>
          <p:nvGrpSpPr>
            <p:cNvPr id="28" name="Group 27"/>
            <p:cNvGrpSpPr/>
            <p:nvPr/>
          </p:nvGrpSpPr>
          <p:grpSpPr>
            <a:xfrm>
              <a:off x="28927" y="804672"/>
              <a:ext cx="3105958" cy="3105958"/>
              <a:chOff x="-8512" y="753130"/>
              <a:chExt cx="3239928" cy="3239928"/>
            </a:xfrm>
          </p:grpSpPr>
          <p:sp>
            <p:nvSpPr>
              <p:cNvPr id="33" name="Oval 32"/>
              <p:cNvSpPr/>
              <p:nvPr/>
            </p:nvSpPr>
            <p:spPr>
              <a:xfrm>
                <a:off x="-8512" y="753130"/>
                <a:ext cx="3239928" cy="3239928"/>
              </a:xfrm>
              <a:prstGeom prst="ellipse">
                <a:avLst/>
              </a:prstGeom>
              <a:solidFill>
                <a:srgbClr val="36A4D7">
                  <a:alpha val="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sp>
            <p:nvSpPr>
              <p:cNvPr id="34" name="Arc 33"/>
              <p:cNvSpPr/>
              <p:nvPr/>
            </p:nvSpPr>
            <p:spPr>
              <a:xfrm>
                <a:off x="250819" y="1012461"/>
                <a:ext cx="2721266" cy="2721266"/>
              </a:xfrm>
              <a:prstGeom prst="arc">
                <a:avLst>
                  <a:gd name="adj1" fmla="val 2836177"/>
                  <a:gd name="adj2" fmla="val 2392252"/>
                </a:avLst>
              </a:prstGeom>
              <a:noFill/>
              <a:ln w="1587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400" dirty="0">
                  <a:solidFill>
                    <a:srgbClr val="FFFFFF"/>
                  </a:solidFill>
                </a:endParaRPr>
              </a:p>
            </p:txBody>
          </p:sp>
          <p:sp>
            <p:nvSpPr>
              <p:cNvPr id="35" name="Oval 34"/>
              <p:cNvSpPr/>
              <p:nvPr/>
            </p:nvSpPr>
            <p:spPr>
              <a:xfrm>
                <a:off x="2513279" y="3233619"/>
                <a:ext cx="165435" cy="165435"/>
              </a:xfrm>
              <a:prstGeom prst="ellipse">
                <a:avLst/>
              </a:prstGeom>
              <a:no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endParaRPr>
              </a:p>
            </p:txBody>
          </p:sp>
        </p:grpSp>
        <p:grpSp>
          <p:nvGrpSpPr>
            <p:cNvPr id="29" name="Group 28"/>
            <p:cNvGrpSpPr/>
            <p:nvPr/>
          </p:nvGrpSpPr>
          <p:grpSpPr>
            <a:xfrm>
              <a:off x="397920" y="1173665"/>
              <a:ext cx="2367972" cy="2367972"/>
              <a:chOff x="332602" y="1856276"/>
              <a:chExt cx="3553212" cy="3553212"/>
            </a:xfrm>
          </p:grpSpPr>
          <p:sp>
            <p:nvSpPr>
              <p:cNvPr id="30" name="Rounded Rectangle 29"/>
              <p:cNvSpPr>
                <a:spLocks noChangeAspect="1"/>
              </p:cNvSpPr>
              <p:nvPr/>
            </p:nvSpPr>
            <p:spPr>
              <a:xfrm>
                <a:off x="332602" y="1856276"/>
                <a:ext cx="3553212" cy="3553212"/>
              </a:xfrm>
              <a:prstGeom prst="roundRect">
                <a:avLst>
                  <a:gd name="adj" fmla="val 50000"/>
                </a:avLst>
              </a:prstGeom>
              <a:solidFill>
                <a:schemeClr val="bg1">
                  <a:alpha val="93000"/>
                </a:schemeClr>
              </a:solidFill>
              <a:ln w="22225">
                <a:noFill/>
              </a:ln>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9"/>
                <a:endParaRPr lang="en-US" sz="1100" dirty="0">
                  <a:solidFill>
                    <a:srgbClr val="FFFFFF"/>
                  </a:solidFill>
                </a:endParaRPr>
              </a:p>
            </p:txBody>
          </p:sp>
          <p:sp>
            <p:nvSpPr>
              <p:cNvPr id="31" name="Rectangle 30"/>
              <p:cNvSpPr/>
              <p:nvPr/>
            </p:nvSpPr>
            <p:spPr>
              <a:xfrm>
                <a:off x="608395" y="2888734"/>
                <a:ext cx="3221524" cy="1299549"/>
              </a:xfrm>
              <a:prstGeom prst="rect">
                <a:avLst/>
              </a:prstGeom>
            </p:spPr>
            <p:txBody>
              <a:bodyPr wrap="square">
                <a:spAutoFit/>
              </a:bodyPr>
              <a:lstStyle/>
              <a:p>
                <a:pPr algn="ctr">
                  <a:lnSpc>
                    <a:spcPct val="90000"/>
                  </a:lnSpc>
                  <a:spcAft>
                    <a:spcPts val="0"/>
                  </a:spcAft>
                </a:pPr>
                <a:r>
                  <a:rPr lang="en-US" sz="4400" b="1" dirty="0" smtClean="0">
                    <a:solidFill>
                      <a:srgbClr val="57B74E"/>
                    </a:solidFill>
                  </a:rPr>
                  <a:t>70%</a:t>
                </a:r>
                <a:endParaRPr lang="en-US" sz="2800" b="1" dirty="0">
                  <a:solidFill>
                    <a:srgbClr val="57B74E"/>
                  </a:solidFill>
                </a:endParaRPr>
              </a:p>
            </p:txBody>
          </p:sp>
          <p:sp>
            <p:nvSpPr>
              <p:cNvPr id="32" name="Rectangle 31"/>
              <p:cNvSpPr/>
              <p:nvPr/>
            </p:nvSpPr>
            <p:spPr>
              <a:xfrm>
                <a:off x="981150" y="4158837"/>
                <a:ext cx="2233240" cy="797968"/>
              </a:xfrm>
              <a:prstGeom prst="rect">
                <a:avLst/>
              </a:prstGeom>
            </p:spPr>
            <p:txBody>
              <a:bodyPr wrap="square">
                <a:spAutoFit/>
              </a:bodyPr>
              <a:lstStyle/>
              <a:p>
                <a:pPr algn="ctr">
                  <a:spcAft>
                    <a:spcPts val="300"/>
                  </a:spcAft>
                </a:pPr>
                <a:r>
                  <a:rPr lang="en-US" sz="1100" dirty="0" smtClean="0">
                    <a:solidFill>
                      <a:schemeClr val="bg2"/>
                    </a:solidFill>
                    <a:latin typeface="Arial"/>
                  </a:rPr>
                  <a:t>Operational efficiency</a:t>
                </a:r>
                <a:endParaRPr lang="en-US" sz="1100" dirty="0">
                  <a:solidFill>
                    <a:schemeClr val="bg2"/>
                  </a:solidFill>
                  <a:latin typeface="Arial"/>
                </a:endParaRPr>
              </a:p>
            </p:txBody>
          </p:sp>
        </p:grpSp>
      </p:grpSp>
      <p:sp>
        <p:nvSpPr>
          <p:cNvPr id="36" name="TextBox 35"/>
          <p:cNvSpPr txBox="1"/>
          <p:nvPr/>
        </p:nvSpPr>
        <p:spPr>
          <a:xfrm>
            <a:off x="699204" y="926772"/>
            <a:ext cx="7745593" cy="400085"/>
          </a:xfrm>
          <a:prstGeom prst="rect">
            <a:avLst/>
          </a:prstGeom>
          <a:noFill/>
        </p:spPr>
        <p:txBody>
          <a:bodyPr wrap="square" lIns="91416" tIns="45708" rIns="91416" bIns="45708" rtlCol="0">
            <a:spAutoFit/>
          </a:bodyPr>
          <a:lstStyle/>
          <a:p>
            <a:pPr algn="ctr" defTabSz="685596" fontAlgn="auto">
              <a:spcBef>
                <a:spcPts val="0"/>
              </a:spcBef>
              <a:spcAft>
                <a:spcPts val="0"/>
              </a:spcAft>
              <a:defRPr/>
            </a:pPr>
            <a:r>
              <a:rPr lang="en-US" sz="2000" b="1" kern="0" dirty="0" smtClean="0">
                <a:solidFill>
                  <a:srgbClr val="2968AF">
                    <a:lumMod val="50000"/>
                  </a:srgbClr>
                </a:solidFill>
                <a:latin typeface="+mn-lt"/>
              </a:rPr>
              <a:t>50-70% of network &amp; service </a:t>
            </a:r>
            <a:r>
              <a:rPr lang="en-US" sz="2000" b="1" kern="0" dirty="0">
                <a:solidFill>
                  <a:srgbClr val="2968AF">
                    <a:lumMod val="50000"/>
                  </a:srgbClr>
                </a:solidFill>
                <a:latin typeface="+mn-lt"/>
              </a:rPr>
              <a:t>o</a:t>
            </a:r>
            <a:r>
              <a:rPr lang="en-US" sz="2000" b="1" kern="0" dirty="0" smtClean="0">
                <a:solidFill>
                  <a:srgbClr val="2968AF">
                    <a:lumMod val="50000"/>
                  </a:srgbClr>
                </a:solidFill>
                <a:latin typeface="+mn-lt"/>
              </a:rPr>
              <a:t>perations </a:t>
            </a:r>
            <a:r>
              <a:rPr lang="en-US" sz="2000" b="1" kern="0" dirty="0">
                <a:solidFill>
                  <a:srgbClr val="2968AF">
                    <a:lumMod val="50000"/>
                  </a:srgbClr>
                </a:solidFill>
                <a:latin typeface="+mn-lt"/>
              </a:rPr>
              <a:t>c</a:t>
            </a:r>
            <a:r>
              <a:rPr lang="en-US" sz="2000" b="1" kern="0" dirty="0" smtClean="0">
                <a:solidFill>
                  <a:srgbClr val="2968AF">
                    <a:lumMod val="50000"/>
                  </a:srgbClr>
                </a:solidFill>
                <a:latin typeface="+mn-lt"/>
              </a:rPr>
              <a:t>an be automated </a:t>
            </a:r>
            <a:endParaRPr lang="en-US" sz="2000" b="1" kern="0" dirty="0">
              <a:solidFill>
                <a:srgbClr val="2968AF">
                  <a:lumMod val="50000"/>
                </a:srgbClr>
              </a:solidFill>
              <a:latin typeface="+mn-lt"/>
            </a:endParaRPr>
          </a:p>
        </p:txBody>
      </p:sp>
      <p:graphicFrame>
        <p:nvGraphicFramePr>
          <p:cNvPr id="38" name="Object 37"/>
          <p:cNvGraphicFramePr>
            <a:graphicFrameLocks noChangeAspect="1"/>
          </p:cNvGraphicFramePr>
          <p:nvPr/>
        </p:nvGraphicFramePr>
        <p:xfrm>
          <a:off x="3674863" y="3698632"/>
          <a:ext cx="1994687" cy="849052"/>
        </p:xfrm>
        <a:graphic>
          <a:graphicData uri="http://schemas.openxmlformats.org/presentationml/2006/ole">
            <mc:AlternateContent xmlns:mc="http://schemas.openxmlformats.org/markup-compatibility/2006">
              <mc:Choice xmlns:v="urn:schemas-microsoft-com:vml" Requires="v">
                <p:oleObj spid="_x0000_s3147" name="Worksheet" r:id="rId6" imgW="4572000" imgH="1041400" progId="Excel.Sheet.12">
                  <p:embed/>
                </p:oleObj>
              </mc:Choice>
              <mc:Fallback>
                <p:oleObj name="Worksheet" r:id="rId6" imgW="4572000" imgH="1041400" progId="Excel.Sheet.12">
                  <p:embed/>
                  <p:pic>
                    <p:nvPicPr>
                      <p:cNvPr id="0" name=""/>
                      <p:cNvPicPr/>
                      <p:nvPr/>
                    </p:nvPicPr>
                    <p:blipFill>
                      <a:blip r:embed="rId7"/>
                      <a:stretch>
                        <a:fillRect/>
                      </a:stretch>
                    </p:blipFill>
                    <p:spPr>
                      <a:xfrm>
                        <a:off x="3674863" y="3698632"/>
                        <a:ext cx="1994687" cy="849052"/>
                      </a:xfrm>
                      <a:prstGeom prst="rect">
                        <a:avLst/>
                      </a:prstGeom>
                    </p:spPr>
                  </p:pic>
                </p:oleObj>
              </mc:Fallback>
            </mc:AlternateContent>
          </a:graphicData>
        </a:graphic>
      </p:graphicFrame>
      <p:sp>
        <p:nvSpPr>
          <p:cNvPr id="40" name="TextBox 39"/>
          <p:cNvSpPr txBox="1"/>
          <p:nvPr/>
        </p:nvSpPr>
        <p:spPr>
          <a:xfrm>
            <a:off x="3658727" y="3725121"/>
            <a:ext cx="1925527" cy="253916"/>
          </a:xfrm>
          <a:prstGeom prst="rect">
            <a:avLst/>
          </a:prstGeom>
          <a:noFill/>
        </p:spPr>
        <p:txBody>
          <a:bodyPr wrap="none" rtlCol="0">
            <a:spAutoFit/>
          </a:bodyPr>
          <a:lstStyle/>
          <a:p>
            <a:r>
              <a:rPr lang="en-US" sz="1050" b="1" dirty="0" smtClean="0">
                <a:solidFill>
                  <a:srgbClr val="676767"/>
                </a:solidFill>
              </a:rPr>
              <a:t>New customer on-boarding</a:t>
            </a:r>
            <a:endParaRPr lang="en-US" sz="1050" b="1" dirty="0">
              <a:solidFill>
                <a:srgbClr val="676767"/>
              </a:solidFill>
            </a:endParaRPr>
          </a:p>
        </p:txBody>
      </p:sp>
      <p:sp>
        <p:nvSpPr>
          <p:cNvPr id="41" name="TextBox 40"/>
          <p:cNvSpPr txBox="1"/>
          <p:nvPr/>
        </p:nvSpPr>
        <p:spPr>
          <a:xfrm>
            <a:off x="999058" y="3748502"/>
            <a:ext cx="1527982" cy="253916"/>
          </a:xfrm>
          <a:prstGeom prst="rect">
            <a:avLst/>
          </a:prstGeom>
          <a:noFill/>
        </p:spPr>
        <p:txBody>
          <a:bodyPr wrap="none" rtlCol="0">
            <a:spAutoFit/>
          </a:bodyPr>
          <a:lstStyle/>
          <a:p>
            <a:r>
              <a:rPr lang="en-US" sz="1050" b="1" dirty="0" smtClean="0">
                <a:solidFill>
                  <a:srgbClr val="676767"/>
                </a:solidFill>
              </a:rPr>
              <a:t>Maintenance window</a:t>
            </a:r>
            <a:endParaRPr lang="en-US" sz="1050" b="1" dirty="0">
              <a:solidFill>
                <a:srgbClr val="676767"/>
              </a:solidFill>
            </a:endParaRPr>
          </a:p>
        </p:txBody>
      </p:sp>
      <p:graphicFrame>
        <p:nvGraphicFramePr>
          <p:cNvPr id="42" name="Object 41"/>
          <p:cNvGraphicFramePr>
            <a:graphicFrameLocks noChangeAspect="1"/>
          </p:cNvGraphicFramePr>
          <p:nvPr/>
        </p:nvGraphicFramePr>
        <p:xfrm>
          <a:off x="971550" y="3768725"/>
          <a:ext cx="1836738" cy="750888"/>
        </p:xfrm>
        <a:graphic>
          <a:graphicData uri="http://schemas.openxmlformats.org/presentationml/2006/ole">
            <mc:AlternateContent xmlns:mc="http://schemas.openxmlformats.org/markup-compatibility/2006">
              <mc:Choice xmlns:v="urn:schemas-microsoft-com:vml" Requires="v">
                <p:oleObj spid="_x0000_s3148" name="Worksheet" r:id="rId8" imgW="4572000" imgH="1041400" progId="Excel.Sheet.12">
                  <p:embed/>
                </p:oleObj>
              </mc:Choice>
              <mc:Fallback>
                <p:oleObj name="Worksheet" r:id="rId8" imgW="4572000" imgH="1041400" progId="Excel.Sheet.12">
                  <p:embed/>
                  <p:pic>
                    <p:nvPicPr>
                      <p:cNvPr id="0" name=""/>
                      <p:cNvPicPr/>
                      <p:nvPr/>
                    </p:nvPicPr>
                    <p:blipFill>
                      <a:blip r:embed="rId9"/>
                      <a:stretch>
                        <a:fillRect/>
                      </a:stretch>
                    </p:blipFill>
                    <p:spPr>
                      <a:xfrm>
                        <a:off x="971550" y="3768725"/>
                        <a:ext cx="1836738" cy="750888"/>
                      </a:xfrm>
                      <a:prstGeom prst="rect">
                        <a:avLst/>
                      </a:prstGeom>
                    </p:spPr>
                  </p:pic>
                </p:oleObj>
              </mc:Fallback>
            </mc:AlternateContent>
          </a:graphicData>
        </a:graphic>
      </p:graphicFrame>
      <p:sp>
        <p:nvSpPr>
          <p:cNvPr id="43" name="TextBox 42"/>
          <p:cNvSpPr txBox="1"/>
          <p:nvPr/>
        </p:nvSpPr>
        <p:spPr>
          <a:xfrm>
            <a:off x="6687722" y="3706736"/>
            <a:ext cx="1385316" cy="253916"/>
          </a:xfrm>
          <a:prstGeom prst="rect">
            <a:avLst/>
          </a:prstGeom>
          <a:noFill/>
        </p:spPr>
        <p:txBody>
          <a:bodyPr wrap="none" rtlCol="0">
            <a:spAutoFit/>
          </a:bodyPr>
          <a:lstStyle/>
          <a:p>
            <a:r>
              <a:rPr lang="en-US" sz="1050" b="1" dirty="0" smtClean="0">
                <a:solidFill>
                  <a:srgbClr val="676767"/>
                </a:solidFill>
              </a:rPr>
              <a:t>Incident resolution</a:t>
            </a:r>
            <a:endParaRPr lang="en-US" sz="1050" b="1" dirty="0">
              <a:solidFill>
                <a:srgbClr val="676767"/>
              </a:solidFill>
            </a:endParaRPr>
          </a:p>
        </p:txBody>
      </p:sp>
      <p:sp>
        <p:nvSpPr>
          <p:cNvPr id="46" name="TextBox 45"/>
          <p:cNvSpPr txBox="1"/>
          <p:nvPr/>
        </p:nvSpPr>
        <p:spPr>
          <a:xfrm>
            <a:off x="2715006" y="3958915"/>
            <a:ext cx="471604" cy="215444"/>
          </a:xfrm>
          <a:prstGeom prst="rect">
            <a:avLst/>
          </a:prstGeom>
          <a:noFill/>
        </p:spPr>
        <p:txBody>
          <a:bodyPr wrap="none" rtlCol="0">
            <a:spAutoFit/>
          </a:bodyPr>
          <a:lstStyle/>
          <a:p>
            <a:r>
              <a:rPr lang="en-US" sz="800" smtClean="0">
                <a:solidFill>
                  <a:srgbClr val="676767"/>
                </a:solidFill>
              </a:rPr>
              <a:t>Today</a:t>
            </a:r>
            <a:endParaRPr lang="en-US" sz="800" dirty="0">
              <a:solidFill>
                <a:srgbClr val="676767"/>
              </a:solidFill>
            </a:endParaRPr>
          </a:p>
        </p:txBody>
      </p:sp>
      <p:sp>
        <p:nvSpPr>
          <p:cNvPr id="47" name="TextBox 46"/>
          <p:cNvSpPr txBox="1"/>
          <p:nvPr/>
        </p:nvSpPr>
        <p:spPr>
          <a:xfrm>
            <a:off x="2105104" y="4113013"/>
            <a:ext cx="930063" cy="215444"/>
          </a:xfrm>
          <a:prstGeom prst="rect">
            <a:avLst/>
          </a:prstGeom>
          <a:noFill/>
        </p:spPr>
        <p:txBody>
          <a:bodyPr wrap="none" rtlCol="0">
            <a:spAutoFit/>
          </a:bodyPr>
          <a:lstStyle/>
          <a:p>
            <a:r>
              <a:rPr lang="en-US" sz="800" dirty="0" smtClean="0">
                <a:solidFill>
                  <a:srgbClr val="676767"/>
                </a:solidFill>
              </a:rPr>
              <a:t>With automation</a:t>
            </a:r>
            <a:endParaRPr lang="en-US" sz="800" dirty="0">
              <a:solidFill>
                <a:srgbClr val="676767"/>
              </a:solidFill>
            </a:endParaRPr>
          </a:p>
        </p:txBody>
      </p:sp>
      <p:sp>
        <p:nvSpPr>
          <p:cNvPr id="48" name="TextBox 47"/>
          <p:cNvSpPr txBox="1"/>
          <p:nvPr/>
        </p:nvSpPr>
        <p:spPr>
          <a:xfrm>
            <a:off x="421559" y="3948393"/>
            <a:ext cx="649212" cy="341691"/>
          </a:xfrm>
          <a:prstGeom prst="rect">
            <a:avLst/>
          </a:prstGeom>
          <a:noFill/>
        </p:spPr>
        <p:txBody>
          <a:bodyPr wrap="square" rtlCol="0">
            <a:spAutoFit/>
          </a:bodyPr>
          <a:lstStyle/>
          <a:p>
            <a:pPr algn="r"/>
            <a:r>
              <a:rPr lang="en-US" sz="800" dirty="0" smtClean="0">
                <a:solidFill>
                  <a:srgbClr val="676767"/>
                </a:solidFill>
              </a:rPr>
              <a:t>Time spent</a:t>
            </a:r>
            <a:endParaRPr lang="en-US" sz="800" dirty="0">
              <a:solidFill>
                <a:srgbClr val="676767"/>
              </a:solidFill>
            </a:endParaRPr>
          </a:p>
        </p:txBody>
      </p:sp>
      <p:sp>
        <p:nvSpPr>
          <p:cNvPr id="45" name="Text Box 64"/>
          <p:cNvSpPr txBox="1">
            <a:spLocks noChangeArrowheads="1"/>
          </p:cNvSpPr>
          <p:nvPr/>
        </p:nvSpPr>
        <p:spPr bwMode="auto">
          <a:xfrm>
            <a:off x="-69648" y="4897982"/>
            <a:ext cx="4815870" cy="259675"/>
          </a:xfrm>
          <a:prstGeom prst="rect">
            <a:avLst/>
          </a:prstGeom>
          <a:noFill/>
          <a:ln>
            <a:noFill/>
          </a:ln>
          <a:effectLst/>
          <a:scene3d>
            <a:camera prst="orthographicFront"/>
            <a:lightRig rig="threePt" dir="t">
              <a:rot lat="0" lon="0" rev="12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wrap="square" rtlCol="0"/>
          <a:lstStyle>
            <a:defPPr>
              <a:defRPr lang="en-US"/>
            </a:defPPr>
            <a:lvl1pPr indent="0">
              <a:defRPr sz="1100">
                <a:solidFill>
                  <a:srgbClr val="7F7F7F"/>
                </a:solidFill>
                <a:latin typeface="Arial" pitchFamily="34" charset="0"/>
                <a:cs typeface="Arial" pitchFamily="34"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sz="800" dirty="0" smtClean="0">
                <a:latin typeface="+mn-lt"/>
              </a:rPr>
              <a:t>Source: Cisco BTA</a:t>
            </a:r>
            <a:endParaRPr lang="en-US" sz="800" dirty="0">
              <a:latin typeface="+mn-lt"/>
            </a:endParaRPr>
          </a:p>
        </p:txBody>
      </p:sp>
    </p:spTree>
    <p:extLst>
      <p:ext uri="{BB962C8B-B14F-4D97-AF65-F5344CB8AC3E}">
        <p14:creationId xmlns:p14="http://schemas.microsoft.com/office/powerpoint/2010/main" val="1830665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rcRect t="15240" r="7651" b="8727"/>
          <a:stretch>
            <a:fillRect/>
          </a:stretch>
        </p:blipFill>
        <p:spPr>
          <a:xfrm>
            <a:off x="2495182" y="1082675"/>
            <a:ext cx="6648818" cy="3651250"/>
          </a:xfrm>
          <a:prstGeom prst="rect">
            <a:avLst/>
          </a:prstGeom>
        </p:spPr>
      </p:pic>
      <p:sp>
        <p:nvSpPr>
          <p:cNvPr id="11" name="Title 10"/>
          <p:cNvSpPr>
            <a:spLocks noGrp="1"/>
          </p:cNvSpPr>
          <p:nvPr>
            <p:ph type="title"/>
          </p:nvPr>
        </p:nvSpPr>
        <p:spPr/>
        <p:txBody>
          <a:bodyPr/>
          <a:lstStyle/>
          <a:p>
            <a:r>
              <a:rPr lang="en-US" dirty="0"/>
              <a:t>Agenda</a:t>
            </a:r>
          </a:p>
        </p:txBody>
      </p:sp>
      <p:grpSp>
        <p:nvGrpSpPr>
          <p:cNvPr id="37" name="Group 36"/>
          <p:cNvGrpSpPr/>
          <p:nvPr/>
        </p:nvGrpSpPr>
        <p:grpSpPr>
          <a:xfrm>
            <a:off x="544512" y="2508499"/>
            <a:ext cx="3722689" cy="700084"/>
            <a:chOff x="544512" y="1638281"/>
            <a:chExt cx="3722689" cy="700084"/>
          </a:xfrm>
        </p:grpSpPr>
        <p:sp>
          <p:nvSpPr>
            <p:cNvPr id="12" name="Rectangle 11"/>
            <p:cNvSpPr/>
            <p:nvPr/>
          </p:nvSpPr>
          <p:spPr>
            <a:xfrm>
              <a:off x="876301" y="1638281"/>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600" dirty="0" smtClean="0">
                  <a:solidFill>
                    <a:schemeClr val="accent1">
                      <a:lumMod val="75000"/>
                    </a:schemeClr>
                  </a:solidFill>
                </a:rPr>
                <a:t>SP Transformation Journey</a:t>
              </a:r>
              <a:endParaRPr lang="en-US" sz="1600" dirty="0">
                <a:solidFill>
                  <a:schemeClr val="accent1">
                    <a:lumMod val="75000"/>
                  </a:schemeClr>
                </a:solidFill>
              </a:endParaRPr>
            </a:p>
          </p:txBody>
        </p:sp>
        <p:sp>
          <p:nvSpPr>
            <p:cNvPr id="10" name="Oval 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2</a:t>
              </a:r>
              <a:endParaRPr lang="en-US" sz="2000" b="1" dirty="0" smtClean="0">
                <a:latin typeface="+mj-lt"/>
              </a:endParaRPr>
            </a:p>
          </p:txBody>
        </p:sp>
      </p:grpSp>
      <p:grpSp>
        <p:nvGrpSpPr>
          <p:cNvPr id="38" name="Group 37"/>
          <p:cNvGrpSpPr/>
          <p:nvPr/>
        </p:nvGrpSpPr>
        <p:grpSpPr>
          <a:xfrm>
            <a:off x="544512" y="3596562"/>
            <a:ext cx="3722688" cy="700084"/>
            <a:chOff x="544512" y="2548733"/>
            <a:chExt cx="3722688" cy="700084"/>
          </a:xfrm>
        </p:grpSpPr>
        <p:sp>
          <p:nvSpPr>
            <p:cNvPr id="15" name="Rectangle 14"/>
            <p:cNvSpPr/>
            <p:nvPr/>
          </p:nvSpPr>
          <p:spPr>
            <a:xfrm>
              <a:off x="876301" y="2548733"/>
              <a:ext cx="3390899"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400" dirty="0" smtClean="0">
                  <a:solidFill>
                    <a:schemeClr val="accent1">
                      <a:lumMod val="75000"/>
                    </a:schemeClr>
                  </a:solidFill>
                  <a:latin typeface="+mj-lt"/>
                </a:rPr>
                <a:t>Partner with Cisco</a:t>
              </a:r>
            </a:p>
          </p:txBody>
        </p:sp>
        <p:sp>
          <p:nvSpPr>
            <p:cNvPr id="13" name="Oval 12"/>
            <p:cNvSpPr/>
            <p:nvPr/>
          </p:nvSpPr>
          <p:spPr>
            <a:xfrm>
              <a:off x="544512" y="2548733"/>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3</a:t>
              </a:r>
              <a:endParaRPr lang="en-US" sz="2000" b="1" dirty="0" smtClean="0">
                <a:latin typeface="+mj-lt"/>
              </a:endParaRPr>
            </a:p>
          </p:txBody>
        </p:sp>
      </p:grpSp>
      <p:grpSp>
        <p:nvGrpSpPr>
          <p:cNvPr id="14" name="Group 13"/>
          <p:cNvGrpSpPr/>
          <p:nvPr/>
        </p:nvGrpSpPr>
        <p:grpSpPr>
          <a:xfrm>
            <a:off x="544512" y="1420435"/>
            <a:ext cx="3722689" cy="700084"/>
            <a:chOff x="544512" y="1638281"/>
            <a:chExt cx="3722689" cy="700084"/>
          </a:xfrm>
        </p:grpSpPr>
        <p:sp>
          <p:nvSpPr>
            <p:cNvPr id="19" name="Rectangle 18"/>
            <p:cNvSpPr/>
            <p:nvPr/>
          </p:nvSpPr>
          <p:spPr>
            <a:xfrm>
              <a:off x="876301" y="1638281"/>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500" dirty="0" smtClean="0">
                  <a:solidFill>
                    <a:schemeClr val="accent1">
                      <a:lumMod val="75000"/>
                    </a:schemeClr>
                  </a:solidFill>
                  <a:latin typeface="+mj-lt"/>
                </a:rPr>
                <a:t>Research and key findings</a:t>
              </a:r>
            </a:p>
          </p:txBody>
        </p:sp>
        <p:sp>
          <p:nvSpPr>
            <p:cNvPr id="20" name="Oval 1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latin typeface="+mj-lt"/>
                </a:rPr>
                <a:t>1</a:t>
              </a:r>
            </a:p>
          </p:txBody>
        </p:sp>
      </p:grpSp>
      <p:sp>
        <p:nvSpPr>
          <p:cNvPr id="22" name="Rectangle 21"/>
          <p:cNvSpPr/>
          <p:nvPr/>
        </p:nvSpPr>
        <p:spPr>
          <a:xfrm>
            <a:off x="437766" y="2327564"/>
            <a:ext cx="3995328" cy="1969081"/>
          </a:xfrm>
          <a:prstGeom prst="rect">
            <a:avLst/>
          </a:prstGeom>
          <a:solidFill>
            <a:schemeClr val="accent1">
              <a:lumMod val="20000"/>
              <a:lumOff val="80000"/>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endParaRPr lang="en-US" sz="1500" dirty="0" smtClean="0">
              <a:solidFill>
                <a:schemeClr val="accent1">
                  <a:lumMod val="75000"/>
                </a:schemeClr>
              </a:solidFill>
              <a:latin typeface="+mj-lt"/>
            </a:endParaRPr>
          </a:p>
        </p:txBody>
      </p:sp>
    </p:spTree>
    <p:custDataLst>
      <p:tags r:id="rId1"/>
    </p:custDataLst>
    <p:extLst>
      <p:ext uri="{BB962C8B-B14F-4D97-AF65-F5344CB8AC3E}">
        <p14:creationId xmlns:p14="http://schemas.microsoft.com/office/powerpoint/2010/main" val="1998334441"/>
      </p:ext>
    </p:extLst>
  </p:cSld>
  <p:clrMapOvr>
    <a:masterClrMapping/>
  </p:clrMapOvr>
  <mc:AlternateContent xmlns:mc="http://schemas.openxmlformats.org/markup-compatibility/2006" xmlns:p14="http://schemas.microsoft.com/office/powerpoint/2010/main">
    <mc:Choice Requires="p14">
      <p:transition spd="slow" p14:dur="2000" advTm="34608"/>
    </mc:Choice>
    <mc:Fallback xmlns="">
      <p:transition spd="slow" advTm="34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8151" y="135846"/>
            <a:ext cx="8345488" cy="731837"/>
          </a:xfrm>
        </p:spPr>
        <p:txBody>
          <a:bodyPr/>
          <a:lstStyle/>
          <a:p>
            <a:r>
              <a:rPr lang="en-US" dirty="0" smtClean="0"/>
              <a:t>Analyze Processes and Operations:</a:t>
            </a:r>
            <a:br>
              <a:rPr lang="en-US" dirty="0" smtClean="0"/>
            </a:br>
            <a:r>
              <a:rPr lang="en-US" sz="2400" dirty="0" smtClean="0"/>
              <a:t>Avoid </a:t>
            </a:r>
            <a:r>
              <a:rPr lang="en-US" sz="2400" dirty="0" err="1" smtClean="0"/>
              <a:t>OpEx</a:t>
            </a:r>
            <a:r>
              <a:rPr lang="en-US" sz="2400" dirty="0" smtClean="0"/>
              <a:t> &amp; Increase Efficiency</a:t>
            </a:r>
            <a:endParaRPr lang="en-US" sz="2400" dirty="0"/>
          </a:p>
        </p:txBody>
      </p:sp>
      <p:sp>
        <p:nvSpPr>
          <p:cNvPr id="29" name="Text Box 64"/>
          <p:cNvSpPr txBox="1">
            <a:spLocks noChangeArrowheads="1"/>
          </p:cNvSpPr>
          <p:nvPr/>
        </p:nvSpPr>
        <p:spPr bwMode="auto">
          <a:xfrm>
            <a:off x="-69648" y="4897982"/>
            <a:ext cx="4815870" cy="259675"/>
          </a:xfrm>
          <a:prstGeom prst="rect">
            <a:avLst/>
          </a:prstGeom>
          <a:noFill/>
          <a:ln>
            <a:noFill/>
          </a:ln>
          <a:effectLst/>
          <a:scene3d>
            <a:camera prst="orthographicFront"/>
            <a:lightRig rig="threePt" dir="t">
              <a:rot lat="0" lon="0" rev="12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wrap="square" rtlCol="0"/>
          <a:lstStyle>
            <a:defPPr>
              <a:defRPr lang="en-US"/>
            </a:defPPr>
            <a:lvl1pPr indent="0">
              <a:defRPr sz="1100">
                <a:solidFill>
                  <a:srgbClr val="7F7F7F"/>
                </a:solidFill>
                <a:latin typeface="Arial" pitchFamily="34" charset="0"/>
                <a:cs typeface="Arial" pitchFamily="34"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sz="800" dirty="0" smtClean="0">
                <a:latin typeface="+mn-lt"/>
              </a:rPr>
              <a:t>Source: Cisco BTA</a:t>
            </a:r>
            <a:endParaRPr lang="en-US" sz="800" dirty="0">
              <a:latin typeface="+mn-lt"/>
            </a:endParaRPr>
          </a:p>
        </p:txBody>
      </p:sp>
      <p:sp>
        <p:nvSpPr>
          <p:cNvPr id="59" name="Rectangle 18"/>
          <p:cNvSpPr>
            <a:spLocks noChangeArrowheads="1"/>
          </p:cNvSpPr>
          <p:nvPr/>
        </p:nvSpPr>
        <p:spPr bwMode="auto">
          <a:xfrm>
            <a:off x="2653392" y="1202989"/>
            <a:ext cx="3518807" cy="416262"/>
          </a:xfrm>
          <a:prstGeom prst="rect">
            <a:avLst/>
          </a:prstGeom>
          <a:solidFill>
            <a:schemeClr val="tx2">
              <a:lumMod val="75000"/>
            </a:schemeClr>
          </a:solidFill>
          <a:ln>
            <a:noFill/>
          </a:ln>
        </p:spPr>
        <p:txBody>
          <a:bodyPr lIns="45720" rIns="45720" anchor="ctr" anchorCtr="1"/>
          <a:lstStyle/>
          <a:p>
            <a:pPr algn="ctr">
              <a:buFontTx/>
              <a:buNone/>
            </a:pPr>
            <a:r>
              <a:rPr lang="en-US" sz="1200" b="1" dirty="0" smtClean="0">
                <a:solidFill>
                  <a:schemeClr val="bg2"/>
                </a:solidFill>
                <a:latin typeface="+mn-lt"/>
              </a:rPr>
              <a:t>Operating Cost</a:t>
            </a:r>
            <a:endParaRPr lang="en-US" sz="1200" b="1" dirty="0">
              <a:solidFill>
                <a:schemeClr val="bg2"/>
              </a:solidFill>
              <a:latin typeface="+mn-lt"/>
            </a:endParaRPr>
          </a:p>
        </p:txBody>
      </p:sp>
      <p:sp>
        <p:nvSpPr>
          <p:cNvPr id="60" name="Rectangle 20"/>
          <p:cNvSpPr>
            <a:spLocks noChangeArrowheads="1"/>
          </p:cNvSpPr>
          <p:nvPr/>
        </p:nvSpPr>
        <p:spPr bwMode="auto">
          <a:xfrm>
            <a:off x="367395" y="1989746"/>
            <a:ext cx="1796142" cy="330994"/>
          </a:xfrm>
          <a:prstGeom prst="rect">
            <a:avLst/>
          </a:prstGeom>
          <a:solidFill>
            <a:schemeClr val="tx2">
              <a:lumMod val="75000"/>
            </a:schemeClr>
          </a:solidFill>
          <a:ln>
            <a:noFill/>
          </a:ln>
        </p:spPr>
        <p:txBody>
          <a:bodyPr lIns="45720" rIns="45720" anchor="ctr" anchorCtr="1"/>
          <a:lstStyle/>
          <a:p>
            <a:pPr algn="ctr">
              <a:buFontTx/>
              <a:buNone/>
            </a:pPr>
            <a:r>
              <a:rPr lang="en-US" sz="1050" b="1" dirty="0" smtClean="0">
                <a:solidFill>
                  <a:schemeClr val="bg2"/>
                </a:solidFill>
                <a:latin typeface="+mn-lt"/>
              </a:rPr>
              <a:t>New Customer Add</a:t>
            </a:r>
            <a:endParaRPr lang="en-US" sz="1050" b="1" dirty="0">
              <a:solidFill>
                <a:schemeClr val="bg2"/>
              </a:solidFill>
              <a:latin typeface="+mn-lt"/>
            </a:endParaRPr>
          </a:p>
        </p:txBody>
      </p:sp>
      <p:cxnSp>
        <p:nvCxnSpPr>
          <p:cNvPr id="61" name="Elbow Connector 60"/>
          <p:cNvCxnSpPr>
            <a:stCxn id="59" idx="2"/>
            <a:endCxn id="60" idx="0"/>
          </p:cNvCxnSpPr>
          <p:nvPr/>
        </p:nvCxnSpPr>
        <p:spPr>
          <a:xfrm rot="5400000">
            <a:off x="2653884" y="230833"/>
            <a:ext cx="370495" cy="314733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2" name="Rectangle 20"/>
          <p:cNvSpPr>
            <a:spLocks noChangeArrowheads="1"/>
          </p:cNvSpPr>
          <p:nvPr/>
        </p:nvSpPr>
        <p:spPr bwMode="auto">
          <a:xfrm>
            <a:off x="4831936" y="2013400"/>
            <a:ext cx="1664146" cy="330994"/>
          </a:xfrm>
          <a:prstGeom prst="rect">
            <a:avLst/>
          </a:prstGeom>
          <a:solidFill>
            <a:schemeClr val="tx2">
              <a:lumMod val="75000"/>
            </a:schemeClr>
          </a:solidFill>
          <a:ln>
            <a:noFill/>
          </a:ln>
        </p:spPr>
        <p:txBody>
          <a:bodyPr lIns="45720" rIns="45720" anchor="ctr" anchorCtr="1"/>
          <a:lstStyle/>
          <a:p>
            <a:pPr algn="ctr">
              <a:buFontTx/>
              <a:buNone/>
            </a:pPr>
            <a:r>
              <a:rPr lang="en-US" sz="1050" b="1" dirty="0" smtClean="0">
                <a:solidFill>
                  <a:schemeClr val="bg2"/>
                </a:solidFill>
                <a:latin typeface="+mn-lt"/>
              </a:rPr>
              <a:t>Change Request</a:t>
            </a:r>
            <a:endParaRPr lang="en-US" sz="1050" b="1" dirty="0">
              <a:solidFill>
                <a:schemeClr val="bg2"/>
              </a:solidFill>
              <a:latin typeface="+mn-lt"/>
            </a:endParaRPr>
          </a:p>
        </p:txBody>
      </p:sp>
      <p:cxnSp>
        <p:nvCxnSpPr>
          <p:cNvPr id="73" name="Elbow Connector 72"/>
          <p:cNvCxnSpPr/>
          <p:nvPr/>
        </p:nvCxnSpPr>
        <p:spPr>
          <a:xfrm>
            <a:off x="4275748" y="1800565"/>
            <a:ext cx="1810840" cy="209620"/>
          </a:xfrm>
          <a:prstGeom prst="bentConnector3">
            <a:avLst>
              <a:gd name="adj1" fmla="val 97340"/>
            </a:avLst>
          </a:prstGeom>
        </p:spPr>
        <p:style>
          <a:lnRef idx="1">
            <a:schemeClr val="accent1"/>
          </a:lnRef>
          <a:fillRef idx="0">
            <a:schemeClr val="accent1"/>
          </a:fillRef>
          <a:effectRef idx="0">
            <a:schemeClr val="accent1"/>
          </a:effectRef>
          <a:fontRef idx="minor">
            <a:schemeClr val="tx1"/>
          </a:fontRef>
        </p:style>
      </p:cxnSp>
      <p:sp>
        <p:nvSpPr>
          <p:cNvPr id="83" name="Rectangle 20"/>
          <p:cNvSpPr>
            <a:spLocks noChangeArrowheads="1"/>
          </p:cNvSpPr>
          <p:nvPr/>
        </p:nvSpPr>
        <p:spPr bwMode="auto">
          <a:xfrm>
            <a:off x="2542742" y="1997910"/>
            <a:ext cx="1937363" cy="330994"/>
          </a:xfrm>
          <a:prstGeom prst="rect">
            <a:avLst/>
          </a:prstGeom>
          <a:solidFill>
            <a:schemeClr val="tx2">
              <a:lumMod val="75000"/>
            </a:schemeClr>
          </a:solidFill>
          <a:ln>
            <a:noFill/>
          </a:ln>
        </p:spPr>
        <p:txBody>
          <a:bodyPr lIns="45720" rIns="45720" anchor="ctr" anchorCtr="1"/>
          <a:lstStyle/>
          <a:p>
            <a:pPr algn="ctr">
              <a:buFontTx/>
              <a:buNone/>
            </a:pPr>
            <a:r>
              <a:rPr lang="en-US" sz="1050" b="1" dirty="0" smtClean="0">
                <a:solidFill>
                  <a:schemeClr val="bg2"/>
                </a:solidFill>
                <a:latin typeface="+mn-lt"/>
              </a:rPr>
              <a:t>Incident Resolution</a:t>
            </a:r>
            <a:endParaRPr lang="en-US" sz="1050" b="1" dirty="0">
              <a:solidFill>
                <a:schemeClr val="bg2"/>
              </a:solidFill>
              <a:latin typeface="+mn-lt"/>
            </a:endParaRPr>
          </a:p>
        </p:txBody>
      </p:sp>
      <p:cxnSp>
        <p:nvCxnSpPr>
          <p:cNvPr id="127" name="Elbow Connector 126"/>
          <p:cNvCxnSpPr>
            <a:stCxn id="59" idx="2"/>
            <a:endCxn id="128" idx="0"/>
          </p:cNvCxnSpPr>
          <p:nvPr/>
        </p:nvCxnSpPr>
        <p:spPr>
          <a:xfrm rot="16200000" flipH="1">
            <a:off x="5975276" y="56770"/>
            <a:ext cx="369403" cy="349436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28" name="Rectangle 20"/>
          <p:cNvSpPr>
            <a:spLocks noChangeArrowheads="1"/>
          </p:cNvSpPr>
          <p:nvPr/>
        </p:nvSpPr>
        <p:spPr bwMode="auto">
          <a:xfrm>
            <a:off x="7065824" y="1988654"/>
            <a:ext cx="1682669" cy="330994"/>
          </a:xfrm>
          <a:prstGeom prst="rect">
            <a:avLst/>
          </a:prstGeom>
          <a:solidFill>
            <a:schemeClr val="tx2">
              <a:lumMod val="75000"/>
            </a:schemeClr>
          </a:solidFill>
          <a:ln>
            <a:noFill/>
          </a:ln>
        </p:spPr>
        <p:txBody>
          <a:bodyPr lIns="45720" rIns="45720" anchor="ctr" anchorCtr="1"/>
          <a:lstStyle/>
          <a:p>
            <a:pPr algn="ctr">
              <a:buFontTx/>
              <a:buNone/>
            </a:pPr>
            <a:r>
              <a:rPr lang="en-US" sz="1050" b="1" dirty="0" smtClean="0">
                <a:solidFill>
                  <a:schemeClr val="bg2"/>
                </a:solidFill>
                <a:latin typeface="+mn-lt"/>
              </a:rPr>
              <a:t>Service Disconnect</a:t>
            </a:r>
            <a:endParaRPr lang="en-US" sz="1050" b="1" dirty="0">
              <a:solidFill>
                <a:schemeClr val="bg2"/>
              </a:solidFill>
              <a:latin typeface="+mn-lt"/>
            </a:endParaRPr>
          </a:p>
        </p:txBody>
      </p:sp>
      <p:sp>
        <p:nvSpPr>
          <p:cNvPr id="68" name="Text Box 64"/>
          <p:cNvSpPr txBox="1">
            <a:spLocks noChangeArrowheads="1"/>
          </p:cNvSpPr>
          <p:nvPr/>
        </p:nvSpPr>
        <p:spPr bwMode="auto">
          <a:xfrm>
            <a:off x="3932623" y="4833330"/>
            <a:ext cx="4815870" cy="259675"/>
          </a:xfrm>
          <a:prstGeom prst="rect">
            <a:avLst/>
          </a:prstGeom>
          <a:noFill/>
          <a:ln>
            <a:noFill/>
          </a:ln>
          <a:effectLst/>
          <a:scene3d>
            <a:camera prst="orthographicFront"/>
            <a:lightRig rig="threePt" dir="t">
              <a:rot lat="0" lon="0" rev="12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wrap="square" rtlCol="0"/>
          <a:lstStyle>
            <a:defPPr>
              <a:defRPr lang="en-US"/>
            </a:defPPr>
            <a:lvl1pPr indent="0">
              <a:defRPr sz="1100">
                <a:solidFill>
                  <a:srgbClr val="7F7F7F"/>
                </a:solidFill>
                <a:latin typeface="Arial" pitchFamily="34" charset="0"/>
                <a:cs typeface="Arial" pitchFamily="34"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sz="700" dirty="0" smtClean="0">
                <a:latin typeface="+mn-lt"/>
              </a:rPr>
              <a:t>Based on averages across mobile, cable, telco and DC providers</a:t>
            </a:r>
          </a:p>
          <a:p>
            <a:r>
              <a:rPr lang="en-US" sz="700" dirty="0" smtClean="0">
                <a:latin typeface="+mn-lt"/>
              </a:rPr>
              <a:t>*Northbound API for portal and service order entry provides additional benefits</a:t>
            </a:r>
          </a:p>
          <a:p>
            <a:pPr marL="171450" indent="-171450">
              <a:buFont typeface="Arial" charset="0"/>
              <a:buChar char="•"/>
            </a:pPr>
            <a:endParaRPr lang="en-US" sz="700" dirty="0">
              <a:latin typeface="+mn-lt"/>
            </a:endParaRPr>
          </a:p>
        </p:txBody>
      </p:sp>
      <p:graphicFrame>
        <p:nvGraphicFramePr>
          <p:cNvPr id="69" name="Table 68"/>
          <p:cNvGraphicFramePr>
            <a:graphicFrameLocks noGrp="1"/>
          </p:cNvGraphicFramePr>
          <p:nvPr>
            <p:extLst>
              <p:ext uri="{D42A27DB-BD31-4B8C-83A1-F6EECF244321}">
                <p14:modId xmlns:p14="http://schemas.microsoft.com/office/powerpoint/2010/main" val="3031309832"/>
              </p:ext>
            </p:extLst>
          </p:nvPr>
        </p:nvGraphicFramePr>
        <p:xfrm>
          <a:off x="216264" y="2576765"/>
          <a:ext cx="2065260" cy="2024626"/>
        </p:xfrm>
        <a:graphic>
          <a:graphicData uri="http://schemas.openxmlformats.org/drawingml/2006/table">
            <a:tbl>
              <a:tblPr firstRow="1" bandRow="1">
                <a:tableStyleId>{5C22544A-7EE6-4342-B048-85BDC9FD1C3A}</a:tableStyleId>
              </a:tblPr>
              <a:tblGrid>
                <a:gridCol w="667810"/>
                <a:gridCol w="771152"/>
                <a:gridCol w="626298"/>
              </a:tblGrid>
              <a:tr h="292847">
                <a:tc>
                  <a:txBody>
                    <a:bodyPr/>
                    <a:lstStyle/>
                    <a:p>
                      <a:pPr algn="ctr"/>
                      <a:r>
                        <a:rPr lang="en-US" sz="800" b="0" dirty="0" smtClean="0">
                          <a:solidFill>
                            <a:schemeClr val="bg2"/>
                          </a:solidFill>
                        </a:rPr>
                        <a:t>Operation</a:t>
                      </a:r>
                      <a:endParaRPr lang="en-US" sz="800" b="0" dirty="0">
                        <a:solidFill>
                          <a:schemeClr val="bg2"/>
                        </a:solidFill>
                      </a:endParaRPr>
                    </a:p>
                  </a:txBody>
                  <a:tcPr>
                    <a:solidFill>
                      <a:schemeClr val="tx1"/>
                    </a:solidFill>
                  </a:tcPr>
                </a:tc>
                <a:tc>
                  <a:txBody>
                    <a:bodyPr/>
                    <a:lstStyle/>
                    <a:p>
                      <a:pPr algn="ctr"/>
                      <a:r>
                        <a:rPr lang="en-US" sz="800" b="0" dirty="0" smtClean="0">
                          <a:solidFill>
                            <a:schemeClr val="bg2"/>
                          </a:solidFill>
                        </a:rPr>
                        <a:t>% of Service</a:t>
                      </a:r>
                      <a:r>
                        <a:rPr lang="en-US" sz="800" b="0" baseline="0" dirty="0" smtClean="0">
                          <a:solidFill>
                            <a:schemeClr val="bg2"/>
                          </a:solidFill>
                        </a:rPr>
                        <a:t> op cost</a:t>
                      </a:r>
                      <a:endParaRPr lang="en-US" sz="700" b="0" dirty="0">
                        <a:solidFill>
                          <a:schemeClr val="bg2"/>
                        </a:solidFill>
                      </a:endParaRPr>
                    </a:p>
                  </a:txBody>
                  <a:tcPr>
                    <a:solidFill>
                      <a:schemeClr val="tx1"/>
                    </a:solidFill>
                  </a:tcPr>
                </a:tc>
                <a:tc>
                  <a:txBody>
                    <a:bodyPr/>
                    <a:lstStyle/>
                    <a:p>
                      <a:pPr algn="ctr"/>
                      <a:r>
                        <a:rPr lang="en-US" sz="700" b="0" dirty="0" smtClean="0">
                          <a:solidFill>
                            <a:schemeClr val="bg2"/>
                          </a:solidFill>
                        </a:rPr>
                        <a:t>Op cost reduction</a:t>
                      </a:r>
                      <a:endParaRPr lang="en-US" sz="700" b="0" dirty="0">
                        <a:solidFill>
                          <a:schemeClr val="bg2"/>
                        </a:solidFill>
                      </a:endParaRPr>
                    </a:p>
                  </a:txBody>
                  <a:tcPr>
                    <a:solidFill>
                      <a:schemeClr val="tx1"/>
                    </a:solidFill>
                  </a:tcPr>
                </a:tc>
              </a:tr>
              <a:tr h="195232">
                <a:tc>
                  <a:txBody>
                    <a:bodyPr/>
                    <a:lstStyle/>
                    <a:p>
                      <a:pPr marL="0" algn="ctr" defTabSz="685777" rtl="0" eaLnBrk="1" fontAlgn="b" latinLnBrk="0" hangingPunct="1"/>
                      <a:r>
                        <a:rPr lang="en-US" sz="800" b="0" i="0" kern="1200" dirty="0" smtClean="0">
                          <a:solidFill>
                            <a:schemeClr val="bg2"/>
                          </a:solidFill>
                          <a:latin typeface="+mn-lt"/>
                          <a:ea typeface="+mn-ea"/>
                          <a:cs typeface="+mn-cs"/>
                        </a:rPr>
                        <a:t>Customer* </a:t>
                      </a:r>
                      <a:r>
                        <a:rPr lang="en-US" sz="800" b="0" i="0" kern="1200" dirty="0">
                          <a:solidFill>
                            <a:schemeClr val="bg2"/>
                          </a:solidFill>
                          <a:latin typeface="+mn-lt"/>
                          <a:ea typeface="+mn-ea"/>
                          <a:cs typeface="+mn-cs"/>
                        </a:rPr>
                        <a:t>order </a:t>
                      </a: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7%</a:t>
                      </a:r>
                    </a:p>
                  </a:txBody>
                  <a:tcPr marL="0" marR="0" marT="0" marB="0" anchor="b">
                    <a:solidFill>
                      <a:srgbClr val="CCCFDC"/>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80%</a:t>
                      </a: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Order </a:t>
                      </a:r>
                      <a:r>
                        <a:rPr lang="en-US" sz="800" b="0" i="0" kern="1200" dirty="0" smtClean="0">
                          <a:solidFill>
                            <a:schemeClr val="bg2"/>
                          </a:solidFill>
                          <a:latin typeface="+mn-lt"/>
                          <a:ea typeface="+mn-ea"/>
                          <a:cs typeface="+mn-cs"/>
                        </a:rPr>
                        <a:t>entry*</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6%</a:t>
                      </a:r>
                    </a:p>
                  </a:txBody>
                  <a:tcPr marL="0" marR="0" marT="0" marB="0" anchor="b">
                    <a:solidFill>
                      <a:schemeClr val="accent5">
                        <a:lumMod val="40000"/>
                        <a:lumOff val="60000"/>
                      </a:schemeClr>
                    </a:solidFill>
                  </a:tcPr>
                </a:tc>
                <a:tc>
                  <a:txBody>
                    <a:bodyPr/>
                    <a:lstStyle/>
                    <a:p>
                      <a:pPr marL="0" algn="ctr" defTabSz="685777" rtl="0" eaLnBrk="1" fontAlgn="b" latinLnBrk="0" hangingPunct="1"/>
                      <a:r>
                        <a:rPr lang="uk-UA" sz="800" b="1" i="1" kern="1200" dirty="0">
                          <a:solidFill>
                            <a:srgbClr val="0000CC"/>
                          </a:solidFill>
                          <a:latin typeface="+mn-lt"/>
                          <a:ea typeface="+mn-ea"/>
                          <a:cs typeface="+mn-cs"/>
                        </a:rPr>
                        <a:t>77%</a:t>
                      </a:r>
                    </a:p>
                  </a:txBody>
                  <a:tcPr marL="0" marR="0" marT="0" marB="0" anchor="b">
                    <a:solidFill>
                      <a:schemeClr val="accent5">
                        <a:lumMod val="40000"/>
                        <a:lumOff val="60000"/>
                      </a:schemeClr>
                    </a:solidFill>
                  </a:tcPr>
                </a:tc>
              </a:tr>
              <a:tr h="224840">
                <a:tc>
                  <a:txBody>
                    <a:bodyPr/>
                    <a:lstStyle/>
                    <a:p>
                      <a:pPr marL="0" algn="ctr" defTabSz="685777" rtl="0" eaLnBrk="1" fontAlgn="b" latinLnBrk="0" hangingPunct="1"/>
                      <a:r>
                        <a:rPr lang="en-US" sz="800" b="0" i="0" kern="1200" dirty="0" smtClean="0">
                          <a:solidFill>
                            <a:schemeClr val="bg2"/>
                          </a:solidFill>
                          <a:latin typeface="+mn-lt"/>
                          <a:ea typeface="+mn-ea"/>
                          <a:cs typeface="+mn-cs"/>
                        </a:rPr>
                        <a:t>Order </a:t>
                      </a:r>
                      <a:r>
                        <a:rPr lang="en-US" sz="800" b="0" kern="1200" dirty="0">
                          <a:solidFill>
                            <a:schemeClr val="bg2"/>
                          </a:solidFill>
                          <a:latin typeface="+mn-lt"/>
                          <a:ea typeface="+mn-ea"/>
                          <a:cs typeface="+mn-cs"/>
                        </a:rPr>
                        <a:t>processing</a:t>
                      </a:r>
                    </a:p>
                  </a:txBody>
                  <a:tcPr marL="0" marR="0" marT="0" marB="0" anchor="b">
                    <a:solidFill>
                      <a:schemeClr val="accent1"/>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10%</a:t>
                      </a:r>
                    </a:p>
                  </a:txBody>
                  <a:tcPr marL="0" marR="0" marT="0" marB="0" anchor="b">
                    <a:solidFill>
                      <a:srgbClr val="CCCFDC"/>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80%</a:t>
                      </a:r>
                    </a:p>
                  </a:txBody>
                  <a:tcPr marL="0" marR="0" marT="0" marB="0" anchor="b">
                    <a:solidFill>
                      <a:srgbClr val="CCCFDC"/>
                    </a:solidFill>
                  </a:tcPr>
                </a:tc>
              </a:tr>
              <a:tr h="274914">
                <a:tc>
                  <a:txBody>
                    <a:bodyPr/>
                    <a:lstStyle/>
                    <a:p>
                      <a:pPr algn="ctr"/>
                      <a:r>
                        <a:rPr lang="en-US" sz="800" b="0" dirty="0" err="1" smtClean="0">
                          <a:solidFill>
                            <a:schemeClr val="bg2"/>
                          </a:solidFill>
                        </a:rPr>
                        <a:t>Config</a:t>
                      </a:r>
                      <a:r>
                        <a:rPr lang="en-US" sz="800" b="0" dirty="0" smtClean="0">
                          <a:solidFill>
                            <a:schemeClr val="bg2"/>
                          </a:solidFill>
                        </a:rPr>
                        <a:t> validation</a:t>
                      </a:r>
                      <a:endParaRPr lang="en-US" sz="8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s-IS" sz="800" b="0" i="1" kern="1200" dirty="0">
                          <a:solidFill>
                            <a:srgbClr val="0000CC"/>
                          </a:solidFill>
                          <a:latin typeface="+mn-lt"/>
                          <a:ea typeface="+mn-ea"/>
                          <a:cs typeface="+mn-cs"/>
                        </a:rPr>
                        <a:t>20%</a:t>
                      </a:r>
                    </a:p>
                  </a:txBody>
                  <a:tcPr marL="0" marR="0" marT="0" marB="0" anchor="b">
                    <a:solidFill>
                      <a:schemeClr val="accent5">
                        <a:lumMod val="40000"/>
                        <a:lumOff val="60000"/>
                      </a:schemeClr>
                    </a:solidFill>
                  </a:tcPr>
                </a:tc>
                <a:tc>
                  <a:txBody>
                    <a:bodyPr/>
                    <a:lstStyle/>
                    <a:p>
                      <a:pPr marL="0" algn="ctr" defTabSz="685777" rtl="0" eaLnBrk="1" fontAlgn="b" latinLnBrk="0" hangingPunct="1"/>
                      <a:r>
                        <a:rPr lang="pt-BR" sz="800" b="1" i="1" kern="1200" dirty="0">
                          <a:solidFill>
                            <a:srgbClr val="0000CC"/>
                          </a:solidFill>
                          <a:latin typeface="+mn-lt"/>
                          <a:ea typeface="+mn-ea"/>
                          <a:cs typeface="+mn-cs"/>
                        </a:rPr>
                        <a:t>93%</a:t>
                      </a:r>
                    </a:p>
                  </a:txBody>
                  <a:tcPr marL="0" marR="0" marT="0" marB="0" anchor="b">
                    <a:solidFill>
                      <a:schemeClr val="accent5">
                        <a:lumMod val="40000"/>
                        <a:lumOff val="60000"/>
                      </a:schemeClr>
                    </a:solidFill>
                  </a:tcPr>
                </a:tc>
              </a:tr>
              <a:tr h="195232">
                <a:tc>
                  <a:txBody>
                    <a:bodyPr/>
                    <a:lstStyle/>
                    <a:p>
                      <a:pPr algn="ctr"/>
                      <a:r>
                        <a:rPr lang="en-US" sz="800" b="0" dirty="0" smtClean="0">
                          <a:solidFill>
                            <a:schemeClr val="bg2"/>
                          </a:solidFill>
                        </a:rPr>
                        <a:t>Service provisioning</a:t>
                      </a:r>
                      <a:endParaRPr lang="en-US" sz="7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t-IT" sz="800" b="0" i="1" kern="1200" dirty="0">
                          <a:solidFill>
                            <a:srgbClr val="0000CC"/>
                          </a:solidFill>
                          <a:latin typeface="+mn-lt"/>
                          <a:ea typeface="+mn-ea"/>
                          <a:cs typeface="+mn-cs"/>
                        </a:rPr>
                        <a:t>14%</a:t>
                      </a:r>
                    </a:p>
                  </a:txBody>
                  <a:tcPr marL="0" marR="0" marT="0" marB="0" anchor="b">
                    <a:solidFill>
                      <a:srgbClr val="CCCFDC"/>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90%</a:t>
                      </a: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Network </a:t>
                      </a:r>
                      <a:r>
                        <a:rPr lang="en-US" sz="800" b="0" i="0" kern="1200" dirty="0" smtClean="0">
                          <a:solidFill>
                            <a:schemeClr val="bg2"/>
                          </a:solidFill>
                          <a:latin typeface="+mn-lt"/>
                          <a:ea typeface="+mn-ea"/>
                          <a:cs typeface="+mn-cs"/>
                        </a:rPr>
                        <a:t>configuration</a:t>
                      </a:r>
                      <a:endParaRPr lang="en-US" sz="800" b="0" i="0" kern="1200" dirty="0">
                        <a:solidFill>
                          <a:schemeClr val="bg2"/>
                        </a:solidFill>
                        <a:latin typeface="+mn-lt"/>
                        <a:ea typeface="+mn-ea"/>
                        <a:cs typeface="+mn-cs"/>
                      </a:endParaRPr>
                    </a:p>
                  </a:txBody>
                  <a:tcPr marL="0" marR="0" marT="0" marB="0" anchor="b">
                    <a:solidFill>
                      <a:schemeClr val="accent4">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13%</a:t>
                      </a:r>
                    </a:p>
                  </a:txBody>
                  <a:tcPr marL="0" marR="0" marT="0" marB="0" anchor="b">
                    <a:solidFill>
                      <a:schemeClr val="accent5">
                        <a:lumMod val="40000"/>
                        <a:lumOff val="60000"/>
                      </a:schemeClr>
                    </a:solidFill>
                  </a:tcPr>
                </a:tc>
                <a:tc>
                  <a:txBody>
                    <a:bodyPr/>
                    <a:lstStyle/>
                    <a:p>
                      <a:pPr marL="0" algn="ctr" defTabSz="685777" rtl="0" eaLnBrk="1" fontAlgn="b" latinLnBrk="0" hangingPunct="1"/>
                      <a:r>
                        <a:rPr lang="is-IS" sz="800" b="1" i="1" kern="1200" dirty="0">
                          <a:solidFill>
                            <a:srgbClr val="0000CC"/>
                          </a:solidFill>
                          <a:latin typeface="+mn-lt"/>
                          <a:ea typeface="+mn-ea"/>
                          <a:cs typeface="+mn-cs"/>
                        </a:rPr>
                        <a:t>78%</a:t>
                      </a:r>
                    </a:p>
                  </a:txBody>
                  <a:tcPr marL="0" marR="0" marT="0" marB="0" anchor="b">
                    <a:solidFill>
                      <a:schemeClr val="accent5">
                        <a:lumMod val="40000"/>
                        <a:lumOff val="60000"/>
                      </a:schemeClr>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CPE </a:t>
                      </a:r>
                      <a:r>
                        <a:rPr lang="en-US" sz="800" b="0" i="0" kern="1200" dirty="0" smtClean="0">
                          <a:solidFill>
                            <a:schemeClr val="bg2"/>
                          </a:solidFill>
                          <a:latin typeface="+mn-lt"/>
                          <a:ea typeface="+mn-ea"/>
                          <a:cs typeface="+mn-cs"/>
                        </a:rPr>
                        <a:t>install</a:t>
                      </a:r>
                      <a:r>
                        <a:rPr lang="en-US" sz="800" b="0" i="0" kern="1200" baseline="0" dirty="0" smtClean="0">
                          <a:solidFill>
                            <a:schemeClr val="bg2"/>
                          </a:solidFill>
                          <a:latin typeface="+mn-lt"/>
                          <a:ea typeface="+mn-ea"/>
                          <a:cs typeface="+mn-cs"/>
                        </a:rPr>
                        <a:t> - TTU</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29%</a:t>
                      </a:r>
                    </a:p>
                  </a:txBody>
                  <a:tcPr marL="0" marR="0" marT="0" marB="0" anchor="b">
                    <a:solidFill>
                      <a:srgbClr val="E8E9EF"/>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0%</a:t>
                      </a:r>
                    </a:p>
                  </a:txBody>
                  <a:tcPr marL="0" marR="0" marT="0" marB="0" anchor="b">
                    <a:solidFill>
                      <a:srgbClr val="E8E9EF"/>
                    </a:solidFill>
                  </a:tcPr>
                </a:tc>
              </a:tr>
            </a:tbl>
          </a:graphicData>
        </a:graphic>
      </p:graphicFrame>
      <p:sp>
        <p:nvSpPr>
          <p:cNvPr id="111" name="Rectangle 20"/>
          <p:cNvSpPr>
            <a:spLocks noChangeArrowheads="1"/>
          </p:cNvSpPr>
          <p:nvPr/>
        </p:nvSpPr>
        <p:spPr bwMode="auto">
          <a:xfrm>
            <a:off x="6929595" y="1237963"/>
            <a:ext cx="370579" cy="111599"/>
          </a:xfrm>
          <a:prstGeom prst="rect">
            <a:avLst/>
          </a:prstGeom>
          <a:solidFill>
            <a:schemeClr val="accent4">
              <a:lumMod val="75000"/>
            </a:schemeClr>
          </a:solidFill>
          <a:ln>
            <a:noFill/>
          </a:ln>
        </p:spPr>
        <p:txBody>
          <a:bodyPr lIns="45720" rIns="45720" anchor="ctr" anchorCtr="1"/>
          <a:lstStyle/>
          <a:p>
            <a:pPr>
              <a:buFontTx/>
              <a:buNone/>
            </a:pPr>
            <a:endParaRPr lang="en-US" sz="900" dirty="0">
              <a:solidFill>
                <a:schemeClr val="bg1"/>
              </a:solidFill>
              <a:latin typeface="+mn-lt"/>
            </a:endParaRPr>
          </a:p>
        </p:txBody>
      </p:sp>
      <p:sp>
        <p:nvSpPr>
          <p:cNvPr id="112" name="Text Box 43"/>
          <p:cNvSpPr txBox="1">
            <a:spLocks noChangeArrowheads="1"/>
          </p:cNvSpPr>
          <p:nvPr/>
        </p:nvSpPr>
        <p:spPr bwMode="auto">
          <a:xfrm>
            <a:off x="7259839" y="1178018"/>
            <a:ext cx="1488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a:defRPr sz="900" b="1">
                <a:solidFill>
                  <a:srgbClr val="0000CC"/>
                </a:solidFill>
                <a:latin typeface="Arial" charset="0"/>
                <a:ea typeface="ＭＳ Ｐゴシック" charset="0"/>
              </a:defRPr>
            </a:lvl1pPr>
            <a:lvl2pPr marL="742950" indent="-285750">
              <a:defRPr sz="900" b="1">
                <a:solidFill>
                  <a:srgbClr val="0000CC"/>
                </a:solidFill>
                <a:latin typeface="Arial" charset="0"/>
                <a:ea typeface="ＭＳ Ｐゴシック" charset="0"/>
              </a:defRPr>
            </a:lvl2pPr>
            <a:lvl3pPr marL="1143000" indent="-228600">
              <a:defRPr sz="900" b="1">
                <a:solidFill>
                  <a:srgbClr val="0000CC"/>
                </a:solidFill>
                <a:latin typeface="Arial" charset="0"/>
                <a:ea typeface="ＭＳ Ｐゴシック" charset="0"/>
              </a:defRPr>
            </a:lvl3pPr>
            <a:lvl4pPr marL="1600200" indent="-228600">
              <a:defRPr sz="900" b="1">
                <a:solidFill>
                  <a:srgbClr val="0000CC"/>
                </a:solidFill>
                <a:latin typeface="Arial" charset="0"/>
                <a:ea typeface="ＭＳ Ｐゴシック" charset="0"/>
              </a:defRPr>
            </a:lvl4pPr>
            <a:lvl5pPr marL="2057400" indent="-228600">
              <a:defRPr sz="900" b="1">
                <a:solidFill>
                  <a:srgbClr val="0000CC"/>
                </a:solidFill>
                <a:latin typeface="Arial" charset="0"/>
                <a:ea typeface="ＭＳ Ｐゴシック" charset="0"/>
              </a:defRPr>
            </a:lvl5pPr>
            <a:lvl6pPr marL="2514600" indent="-228600" algn="ctr" eaLnBrk="0" fontAlgn="base" hangingPunct="0">
              <a:spcBef>
                <a:spcPct val="0"/>
              </a:spcBef>
              <a:spcAft>
                <a:spcPct val="0"/>
              </a:spcAft>
              <a:buChar char="•"/>
              <a:defRPr sz="900" b="1">
                <a:solidFill>
                  <a:srgbClr val="0000CC"/>
                </a:solidFill>
                <a:latin typeface="Arial" charset="0"/>
                <a:ea typeface="ＭＳ Ｐゴシック" charset="0"/>
              </a:defRPr>
            </a:lvl6pPr>
            <a:lvl7pPr marL="2971800" indent="-228600" algn="ctr" eaLnBrk="0" fontAlgn="base" hangingPunct="0">
              <a:spcBef>
                <a:spcPct val="0"/>
              </a:spcBef>
              <a:spcAft>
                <a:spcPct val="0"/>
              </a:spcAft>
              <a:buChar char="•"/>
              <a:defRPr sz="900" b="1">
                <a:solidFill>
                  <a:srgbClr val="0000CC"/>
                </a:solidFill>
                <a:latin typeface="Arial" charset="0"/>
                <a:ea typeface="ＭＳ Ｐゴシック" charset="0"/>
              </a:defRPr>
            </a:lvl7pPr>
            <a:lvl8pPr marL="3429000" indent="-228600" algn="ctr" eaLnBrk="0" fontAlgn="base" hangingPunct="0">
              <a:spcBef>
                <a:spcPct val="0"/>
              </a:spcBef>
              <a:spcAft>
                <a:spcPct val="0"/>
              </a:spcAft>
              <a:buChar char="•"/>
              <a:defRPr sz="900" b="1">
                <a:solidFill>
                  <a:srgbClr val="0000CC"/>
                </a:solidFill>
                <a:latin typeface="Arial" charset="0"/>
                <a:ea typeface="ＭＳ Ｐゴシック" charset="0"/>
              </a:defRPr>
            </a:lvl8pPr>
            <a:lvl9pPr marL="3886200" indent="-228600" algn="ctr" eaLnBrk="0" fontAlgn="base" hangingPunct="0">
              <a:spcBef>
                <a:spcPct val="0"/>
              </a:spcBef>
              <a:spcAft>
                <a:spcPct val="0"/>
              </a:spcAft>
              <a:buChar char="•"/>
              <a:defRPr sz="900" b="1">
                <a:solidFill>
                  <a:srgbClr val="0000CC"/>
                </a:solidFill>
                <a:latin typeface="Arial" charset="0"/>
                <a:ea typeface="ＭＳ Ｐゴシック" charset="0"/>
              </a:defRPr>
            </a:lvl9pPr>
          </a:lstStyle>
          <a:p>
            <a:pPr algn="l">
              <a:spcBef>
                <a:spcPct val="20000"/>
              </a:spcBef>
            </a:pPr>
            <a:r>
              <a:rPr lang="en-US" b="0" i="1" dirty="0" smtClean="0">
                <a:solidFill>
                  <a:schemeClr val="tx1"/>
                </a:solidFill>
                <a:latin typeface="+mn-lt"/>
              </a:rPr>
              <a:t>Highly relevant</a:t>
            </a:r>
            <a:endParaRPr lang="en-US" b="0" i="1" dirty="0">
              <a:solidFill>
                <a:schemeClr val="tx1"/>
              </a:solidFill>
              <a:latin typeface="+mn-lt"/>
            </a:endParaRPr>
          </a:p>
        </p:txBody>
      </p:sp>
      <p:sp>
        <p:nvSpPr>
          <p:cNvPr id="113" name="Rectangle 20"/>
          <p:cNvSpPr>
            <a:spLocks noChangeArrowheads="1"/>
          </p:cNvSpPr>
          <p:nvPr/>
        </p:nvSpPr>
        <p:spPr bwMode="auto">
          <a:xfrm>
            <a:off x="6929595" y="1387302"/>
            <a:ext cx="370579" cy="111599"/>
          </a:xfrm>
          <a:prstGeom prst="rect">
            <a:avLst/>
          </a:prstGeom>
          <a:solidFill>
            <a:schemeClr val="accent1"/>
          </a:solidFill>
          <a:ln>
            <a:noFill/>
          </a:ln>
        </p:spPr>
        <p:txBody>
          <a:bodyPr lIns="45720" rIns="45720" anchor="ctr" anchorCtr="1"/>
          <a:lstStyle/>
          <a:p>
            <a:pPr>
              <a:buFontTx/>
              <a:buNone/>
            </a:pPr>
            <a:endParaRPr lang="en-US" sz="900" dirty="0">
              <a:solidFill>
                <a:schemeClr val="bg1"/>
              </a:solidFill>
              <a:latin typeface="+mn-lt"/>
            </a:endParaRPr>
          </a:p>
        </p:txBody>
      </p:sp>
      <p:sp>
        <p:nvSpPr>
          <p:cNvPr id="114" name="Text Box 43"/>
          <p:cNvSpPr txBox="1">
            <a:spLocks noChangeArrowheads="1"/>
          </p:cNvSpPr>
          <p:nvPr/>
        </p:nvSpPr>
        <p:spPr bwMode="auto">
          <a:xfrm>
            <a:off x="7259839" y="1338050"/>
            <a:ext cx="1488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a:defRPr sz="900" b="1">
                <a:solidFill>
                  <a:srgbClr val="0000CC"/>
                </a:solidFill>
                <a:latin typeface="Arial" charset="0"/>
                <a:ea typeface="ＭＳ Ｐゴシック" charset="0"/>
              </a:defRPr>
            </a:lvl1pPr>
            <a:lvl2pPr marL="742950" indent="-285750">
              <a:defRPr sz="900" b="1">
                <a:solidFill>
                  <a:srgbClr val="0000CC"/>
                </a:solidFill>
                <a:latin typeface="Arial" charset="0"/>
                <a:ea typeface="ＭＳ Ｐゴシック" charset="0"/>
              </a:defRPr>
            </a:lvl2pPr>
            <a:lvl3pPr marL="1143000" indent="-228600">
              <a:defRPr sz="900" b="1">
                <a:solidFill>
                  <a:srgbClr val="0000CC"/>
                </a:solidFill>
                <a:latin typeface="Arial" charset="0"/>
                <a:ea typeface="ＭＳ Ｐゴシック" charset="0"/>
              </a:defRPr>
            </a:lvl3pPr>
            <a:lvl4pPr marL="1600200" indent="-228600">
              <a:defRPr sz="900" b="1">
                <a:solidFill>
                  <a:srgbClr val="0000CC"/>
                </a:solidFill>
                <a:latin typeface="Arial" charset="0"/>
                <a:ea typeface="ＭＳ Ｐゴシック" charset="0"/>
              </a:defRPr>
            </a:lvl4pPr>
            <a:lvl5pPr marL="2057400" indent="-228600">
              <a:defRPr sz="900" b="1">
                <a:solidFill>
                  <a:srgbClr val="0000CC"/>
                </a:solidFill>
                <a:latin typeface="Arial" charset="0"/>
                <a:ea typeface="ＭＳ Ｐゴシック" charset="0"/>
              </a:defRPr>
            </a:lvl5pPr>
            <a:lvl6pPr marL="2514600" indent="-228600" algn="ctr" eaLnBrk="0" fontAlgn="base" hangingPunct="0">
              <a:spcBef>
                <a:spcPct val="0"/>
              </a:spcBef>
              <a:spcAft>
                <a:spcPct val="0"/>
              </a:spcAft>
              <a:buChar char="•"/>
              <a:defRPr sz="900" b="1">
                <a:solidFill>
                  <a:srgbClr val="0000CC"/>
                </a:solidFill>
                <a:latin typeface="Arial" charset="0"/>
                <a:ea typeface="ＭＳ Ｐゴシック" charset="0"/>
              </a:defRPr>
            </a:lvl6pPr>
            <a:lvl7pPr marL="2971800" indent="-228600" algn="ctr" eaLnBrk="0" fontAlgn="base" hangingPunct="0">
              <a:spcBef>
                <a:spcPct val="0"/>
              </a:spcBef>
              <a:spcAft>
                <a:spcPct val="0"/>
              </a:spcAft>
              <a:buChar char="•"/>
              <a:defRPr sz="900" b="1">
                <a:solidFill>
                  <a:srgbClr val="0000CC"/>
                </a:solidFill>
                <a:latin typeface="Arial" charset="0"/>
                <a:ea typeface="ＭＳ Ｐゴシック" charset="0"/>
              </a:defRPr>
            </a:lvl7pPr>
            <a:lvl8pPr marL="3429000" indent="-228600" algn="ctr" eaLnBrk="0" fontAlgn="base" hangingPunct="0">
              <a:spcBef>
                <a:spcPct val="0"/>
              </a:spcBef>
              <a:spcAft>
                <a:spcPct val="0"/>
              </a:spcAft>
              <a:buChar char="•"/>
              <a:defRPr sz="900" b="1">
                <a:solidFill>
                  <a:srgbClr val="0000CC"/>
                </a:solidFill>
                <a:latin typeface="Arial" charset="0"/>
                <a:ea typeface="ＭＳ Ｐゴシック" charset="0"/>
              </a:defRPr>
            </a:lvl8pPr>
            <a:lvl9pPr marL="3886200" indent="-228600" algn="ctr" eaLnBrk="0" fontAlgn="base" hangingPunct="0">
              <a:spcBef>
                <a:spcPct val="0"/>
              </a:spcBef>
              <a:spcAft>
                <a:spcPct val="0"/>
              </a:spcAft>
              <a:buChar char="•"/>
              <a:defRPr sz="900" b="1">
                <a:solidFill>
                  <a:srgbClr val="0000CC"/>
                </a:solidFill>
                <a:latin typeface="Arial" charset="0"/>
                <a:ea typeface="ＭＳ Ｐゴシック" charset="0"/>
              </a:defRPr>
            </a:lvl9pPr>
          </a:lstStyle>
          <a:p>
            <a:pPr algn="l">
              <a:spcBef>
                <a:spcPct val="20000"/>
              </a:spcBef>
            </a:pPr>
            <a:r>
              <a:rPr lang="en-US" b="0" i="1" dirty="0" smtClean="0">
                <a:solidFill>
                  <a:schemeClr val="tx1"/>
                </a:solidFill>
                <a:latin typeface="+mn-lt"/>
              </a:rPr>
              <a:t>Some relevance</a:t>
            </a:r>
            <a:endParaRPr lang="en-US" b="0" i="1" dirty="0">
              <a:solidFill>
                <a:schemeClr val="tx1"/>
              </a:solidFill>
              <a:latin typeface="+mn-lt"/>
            </a:endParaRPr>
          </a:p>
        </p:txBody>
      </p:sp>
      <p:sp>
        <p:nvSpPr>
          <p:cNvPr id="116" name="Rectangle 20"/>
          <p:cNvSpPr>
            <a:spLocks noChangeArrowheads="1"/>
          </p:cNvSpPr>
          <p:nvPr/>
        </p:nvSpPr>
        <p:spPr bwMode="auto">
          <a:xfrm>
            <a:off x="6929595" y="1536641"/>
            <a:ext cx="370579" cy="111599"/>
          </a:xfrm>
          <a:prstGeom prst="rect">
            <a:avLst/>
          </a:prstGeom>
          <a:solidFill>
            <a:schemeClr val="tx1">
              <a:lumMod val="75000"/>
            </a:schemeClr>
          </a:solidFill>
          <a:ln>
            <a:noFill/>
          </a:ln>
        </p:spPr>
        <p:txBody>
          <a:bodyPr lIns="45720" rIns="45720" anchor="ctr" anchorCtr="1"/>
          <a:lstStyle/>
          <a:p>
            <a:endParaRPr lang="en-US" sz="900" dirty="0">
              <a:solidFill>
                <a:schemeClr val="bg1"/>
              </a:solidFill>
              <a:latin typeface="+mn-lt"/>
            </a:endParaRPr>
          </a:p>
        </p:txBody>
      </p:sp>
      <p:sp>
        <p:nvSpPr>
          <p:cNvPr id="117" name="Text Box 43"/>
          <p:cNvSpPr txBox="1">
            <a:spLocks noChangeArrowheads="1"/>
          </p:cNvSpPr>
          <p:nvPr/>
        </p:nvSpPr>
        <p:spPr bwMode="auto">
          <a:xfrm>
            <a:off x="7259839" y="1479769"/>
            <a:ext cx="1488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a:defRPr sz="900" b="1">
                <a:solidFill>
                  <a:srgbClr val="0000CC"/>
                </a:solidFill>
                <a:latin typeface="Arial" charset="0"/>
                <a:ea typeface="ＭＳ Ｐゴシック" charset="0"/>
              </a:defRPr>
            </a:lvl1pPr>
            <a:lvl2pPr marL="742950" indent="-285750">
              <a:defRPr sz="900" b="1">
                <a:solidFill>
                  <a:srgbClr val="0000CC"/>
                </a:solidFill>
                <a:latin typeface="Arial" charset="0"/>
                <a:ea typeface="ＭＳ Ｐゴシック" charset="0"/>
              </a:defRPr>
            </a:lvl2pPr>
            <a:lvl3pPr marL="1143000" indent="-228600">
              <a:defRPr sz="900" b="1">
                <a:solidFill>
                  <a:srgbClr val="0000CC"/>
                </a:solidFill>
                <a:latin typeface="Arial" charset="0"/>
                <a:ea typeface="ＭＳ Ｐゴシック" charset="0"/>
              </a:defRPr>
            </a:lvl3pPr>
            <a:lvl4pPr marL="1600200" indent="-228600">
              <a:defRPr sz="900" b="1">
                <a:solidFill>
                  <a:srgbClr val="0000CC"/>
                </a:solidFill>
                <a:latin typeface="Arial" charset="0"/>
                <a:ea typeface="ＭＳ Ｐゴシック" charset="0"/>
              </a:defRPr>
            </a:lvl4pPr>
            <a:lvl5pPr marL="2057400" indent="-228600">
              <a:defRPr sz="900" b="1">
                <a:solidFill>
                  <a:srgbClr val="0000CC"/>
                </a:solidFill>
                <a:latin typeface="Arial" charset="0"/>
                <a:ea typeface="ＭＳ Ｐゴシック" charset="0"/>
              </a:defRPr>
            </a:lvl5pPr>
            <a:lvl6pPr marL="2514600" indent="-228600" algn="ctr" eaLnBrk="0" fontAlgn="base" hangingPunct="0">
              <a:spcBef>
                <a:spcPct val="0"/>
              </a:spcBef>
              <a:spcAft>
                <a:spcPct val="0"/>
              </a:spcAft>
              <a:buChar char="•"/>
              <a:defRPr sz="900" b="1">
                <a:solidFill>
                  <a:srgbClr val="0000CC"/>
                </a:solidFill>
                <a:latin typeface="Arial" charset="0"/>
                <a:ea typeface="ＭＳ Ｐゴシック" charset="0"/>
              </a:defRPr>
            </a:lvl6pPr>
            <a:lvl7pPr marL="2971800" indent="-228600" algn="ctr" eaLnBrk="0" fontAlgn="base" hangingPunct="0">
              <a:spcBef>
                <a:spcPct val="0"/>
              </a:spcBef>
              <a:spcAft>
                <a:spcPct val="0"/>
              </a:spcAft>
              <a:buChar char="•"/>
              <a:defRPr sz="900" b="1">
                <a:solidFill>
                  <a:srgbClr val="0000CC"/>
                </a:solidFill>
                <a:latin typeface="Arial" charset="0"/>
                <a:ea typeface="ＭＳ Ｐゴシック" charset="0"/>
              </a:defRPr>
            </a:lvl7pPr>
            <a:lvl8pPr marL="3429000" indent="-228600" algn="ctr" eaLnBrk="0" fontAlgn="base" hangingPunct="0">
              <a:spcBef>
                <a:spcPct val="0"/>
              </a:spcBef>
              <a:spcAft>
                <a:spcPct val="0"/>
              </a:spcAft>
              <a:buChar char="•"/>
              <a:defRPr sz="900" b="1">
                <a:solidFill>
                  <a:srgbClr val="0000CC"/>
                </a:solidFill>
                <a:latin typeface="Arial" charset="0"/>
                <a:ea typeface="ＭＳ Ｐゴシック" charset="0"/>
              </a:defRPr>
            </a:lvl8pPr>
            <a:lvl9pPr marL="3886200" indent="-228600" algn="ctr" eaLnBrk="0" fontAlgn="base" hangingPunct="0">
              <a:spcBef>
                <a:spcPct val="0"/>
              </a:spcBef>
              <a:spcAft>
                <a:spcPct val="0"/>
              </a:spcAft>
              <a:buChar char="•"/>
              <a:defRPr sz="900" b="1">
                <a:solidFill>
                  <a:srgbClr val="0000CC"/>
                </a:solidFill>
                <a:latin typeface="Arial" charset="0"/>
                <a:ea typeface="ＭＳ Ｐゴシック" charset="0"/>
              </a:defRPr>
            </a:lvl9pPr>
          </a:lstStyle>
          <a:p>
            <a:pPr algn="l">
              <a:spcBef>
                <a:spcPct val="20000"/>
              </a:spcBef>
            </a:pPr>
            <a:r>
              <a:rPr lang="en-US" b="0" i="1" dirty="0" smtClean="0">
                <a:solidFill>
                  <a:schemeClr val="tx1"/>
                </a:solidFill>
                <a:latin typeface="+mn-lt"/>
              </a:rPr>
              <a:t>Less relevant</a:t>
            </a:r>
            <a:endParaRPr lang="en-US" b="0" i="1" dirty="0">
              <a:solidFill>
                <a:schemeClr val="tx1"/>
              </a:solidFill>
              <a:latin typeface="+mn-lt"/>
            </a:endParaRPr>
          </a:p>
        </p:txBody>
      </p:sp>
      <p:sp>
        <p:nvSpPr>
          <p:cNvPr id="118" name="TextBox 117"/>
          <p:cNvSpPr txBox="1"/>
          <p:nvPr/>
        </p:nvSpPr>
        <p:spPr>
          <a:xfrm>
            <a:off x="6826519" y="963098"/>
            <a:ext cx="2217274" cy="253916"/>
          </a:xfrm>
          <a:prstGeom prst="rect">
            <a:avLst/>
          </a:prstGeom>
          <a:noFill/>
        </p:spPr>
        <p:txBody>
          <a:bodyPr wrap="none" rtlCol="0">
            <a:spAutoFit/>
          </a:bodyPr>
          <a:lstStyle/>
          <a:p>
            <a:r>
              <a:rPr lang="en-US" sz="1050" dirty="0" smtClean="0">
                <a:solidFill>
                  <a:schemeClr val="tx1">
                    <a:lumMod val="50000"/>
                  </a:schemeClr>
                </a:solidFill>
                <a:latin typeface="+mn-lt"/>
              </a:rPr>
              <a:t>Relevance to automation via NSO</a:t>
            </a:r>
            <a:endParaRPr lang="en-US" sz="1050" dirty="0">
              <a:solidFill>
                <a:schemeClr val="tx1">
                  <a:lumMod val="50000"/>
                </a:schemeClr>
              </a:solidFill>
              <a:latin typeface="+mn-lt"/>
            </a:endParaRPr>
          </a:p>
        </p:txBody>
      </p:sp>
      <p:cxnSp>
        <p:nvCxnSpPr>
          <p:cNvPr id="13" name="Straight Connector 12"/>
          <p:cNvCxnSpPr>
            <a:stCxn id="83" idx="0"/>
          </p:cNvCxnSpPr>
          <p:nvPr/>
        </p:nvCxnSpPr>
        <p:spPr>
          <a:xfrm flipH="1" flipV="1">
            <a:off x="3504599" y="1796143"/>
            <a:ext cx="0" cy="20176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9" name="Table 118"/>
          <p:cNvGraphicFramePr>
            <a:graphicFrameLocks noGrp="1"/>
          </p:cNvGraphicFramePr>
          <p:nvPr>
            <p:extLst>
              <p:ext uri="{D42A27DB-BD31-4B8C-83A1-F6EECF244321}">
                <p14:modId xmlns:p14="http://schemas.microsoft.com/office/powerpoint/2010/main" val="714376357"/>
              </p:ext>
            </p:extLst>
          </p:nvPr>
        </p:nvGraphicFramePr>
        <p:xfrm>
          <a:off x="4663809" y="2572086"/>
          <a:ext cx="2065260" cy="1976018"/>
        </p:xfrm>
        <a:graphic>
          <a:graphicData uri="http://schemas.openxmlformats.org/drawingml/2006/table">
            <a:tbl>
              <a:tblPr firstRow="1" bandRow="1">
                <a:tableStyleId>{5C22544A-7EE6-4342-B048-85BDC9FD1C3A}</a:tableStyleId>
              </a:tblPr>
              <a:tblGrid>
                <a:gridCol w="667810"/>
                <a:gridCol w="771152"/>
                <a:gridCol w="626298"/>
              </a:tblGrid>
              <a:tr h="292847">
                <a:tc>
                  <a:txBody>
                    <a:bodyPr/>
                    <a:lstStyle/>
                    <a:p>
                      <a:pPr algn="ctr"/>
                      <a:r>
                        <a:rPr lang="en-US" sz="800" b="0" dirty="0" smtClean="0">
                          <a:solidFill>
                            <a:schemeClr val="bg2"/>
                          </a:solidFill>
                        </a:rPr>
                        <a:t>Operation</a:t>
                      </a:r>
                      <a:endParaRPr lang="en-US" sz="800" b="0" dirty="0">
                        <a:solidFill>
                          <a:schemeClr val="bg2"/>
                        </a:solidFill>
                      </a:endParaRPr>
                    </a:p>
                  </a:txBody>
                  <a:tcPr>
                    <a:solidFill>
                      <a:schemeClr val="tx1"/>
                    </a:solidFill>
                  </a:tcPr>
                </a:tc>
                <a:tc>
                  <a:txBody>
                    <a:bodyPr/>
                    <a:lstStyle/>
                    <a:p>
                      <a:pPr algn="ctr"/>
                      <a:r>
                        <a:rPr lang="en-US" sz="800" b="0" dirty="0" smtClean="0">
                          <a:solidFill>
                            <a:schemeClr val="bg2"/>
                          </a:solidFill>
                        </a:rPr>
                        <a:t>% of service </a:t>
                      </a:r>
                      <a:r>
                        <a:rPr lang="en-US" sz="800" b="0" baseline="0" dirty="0" smtClean="0">
                          <a:solidFill>
                            <a:schemeClr val="bg2"/>
                          </a:solidFill>
                        </a:rPr>
                        <a:t>op cost</a:t>
                      </a:r>
                      <a:endParaRPr lang="en-US" sz="700" b="0" dirty="0">
                        <a:solidFill>
                          <a:schemeClr val="bg2"/>
                        </a:solidFill>
                      </a:endParaRPr>
                    </a:p>
                  </a:txBody>
                  <a:tcPr>
                    <a:solidFill>
                      <a:schemeClr val="tx1"/>
                    </a:solidFill>
                  </a:tcPr>
                </a:tc>
                <a:tc>
                  <a:txBody>
                    <a:bodyPr/>
                    <a:lstStyle/>
                    <a:p>
                      <a:pPr algn="ctr"/>
                      <a:r>
                        <a:rPr lang="en-US" sz="700" b="0" dirty="0" smtClean="0">
                          <a:solidFill>
                            <a:schemeClr val="bg2"/>
                          </a:solidFill>
                        </a:rPr>
                        <a:t>Op cost reduction</a:t>
                      </a:r>
                      <a:endParaRPr lang="en-US" sz="700" b="0" dirty="0">
                        <a:solidFill>
                          <a:schemeClr val="bg2"/>
                        </a:solidFill>
                      </a:endParaRPr>
                    </a:p>
                  </a:txBody>
                  <a:tcPr>
                    <a:solidFill>
                      <a:schemeClr val="tx1"/>
                    </a:solidFill>
                  </a:tcPr>
                </a:tc>
              </a:tr>
              <a:tr h="195232">
                <a:tc>
                  <a:txBody>
                    <a:bodyPr/>
                    <a:lstStyle/>
                    <a:p>
                      <a:pPr marL="0" algn="ctr" defTabSz="685777" rtl="0" eaLnBrk="1" fontAlgn="b" latinLnBrk="0" hangingPunct="1"/>
                      <a:r>
                        <a:rPr lang="en-US" sz="800" b="0" i="0" kern="1200" dirty="0" smtClean="0">
                          <a:solidFill>
                            <a:schemeClr val="bg2"/>
                          </a:solidFill>
                          <a:latin typeface="+mn-lt"/>
                          <a:ea typeface="+mn-ea"/>
                          <a:cs typeface="+mn-cs"/>
                        </a:rPr>
                        <a:t>Change order* </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5</a:t>
                      </a:r>
                      <a:r>
                        <a:rPr lang="pt-BR" sz="800" b="0" i="1" kern="1200" dirty="0" smtClean="0">
                          <a:solidFill>
                            <a:srgbClr val="0000CC"/>
                          </a:solidFill>
                          <a:latin typeface="+mn-lt"/>
                          <a:ea typeface="+mn-ea"/>
                          <a:cs typeface="+mn-cs"/>
                        </a:rPr>
                        <a:t>%</a:t>
                      </a:r>
                      <a:endParaRPr lang="pt-BR"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67%</a:t>
                      </a:r>
                      <a:endParaRPr lang="en-US" sz="800" b="1" i="1" kern="1200" dirty="0">
                        <a:solidFill>
                          <a:srgbClr val="0000CC"/>
                        </a:solidFill>
                        <a:latin typeface="+mn-lt"/>
                        <a:ea typeface="+mn-ea"/>
                        <a:cs typeface="+mn-cs"/>
                      </a:endParaRP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Order </a:t>
                      </a:r>
                      <a:r>
                        <a:rPr lang="en-US" sz="800" b="0" i="0" kern="1200" dirty="0" smtClean="0">
                          <a:solidFill>
                            <a:schemeClr val="bg2"/>
                          </a:solidFill>
                          <a:latin typeface="+mn-lt"/>
                          <a:ea typeface="+mn-ea"/>
                          <a:cs typeface="+mn-cs"/>
                        </a:rPr>
                        <a:t>entry*</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5</a:t>
                      </a:r>
                      <a:r>
                        <a:rPr lang="pt-BR" sz="800" b="0" i="1" kern="1200" dirty="0" smtClean="0">
                          <a:solidFill>
                            <a:srgbClr val="0000CC"/>
                          </a:solidFill>
                          <a:latin typeface="+mn-lt"/>
                          <a:ea typeface="+mn-ea"/>
                          <a:cs typeface="+mn-cs"/>
                        </a:rPr>
                        <a:t>%</a:t>
                      </a:r>
                      <a:endParaRPr lang="pt-BR"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67</a:t>
                      </a:r>
                      <a:r>
                        <a:rPr lang="uk-UA" sz="800" b="1" i="1" kern="1200" dirty="0" smtClean="0">
                          <a:solidFill>
                            <a:srgbClr val="0000CC"/>
                          </a:solidFill>
                          <a:latin typeface="+mn-lt"/>
                          <a:ea typeface="+mn-ea"/>
                          <a:cs typeface="+mn-cs"/>
                        </a:rPr>
                        <a:t>%</a:t>
                      </a:r>
                      <a:endParaRPr lang="uk-UA" sz="800" b="1" i="1" kern="1200" dirty="0">
                        <a:solidFill>
                          <a:srgbClr val="0000CC"/>
                        </a:solidFill>
                        <a:latin typeface="+mn-lt"/>
                        <a:ea typeface="+mn-ea"/>
                        <a:cs typeface="+mn-cs"/>
                      </a:endParaRPr>
                    </a:p>
                  </a:txBody>
                  <a:tcPr marL="0" marR="0" marT="0" marB="0" anchor="b">
                    <a:solidFill>
                      <a:schemeClr val="accent5">
                        <a:lumMod val="40000"/>
                        <a:lumOff val="60000"/>
                      </a:schemeClr>
                    </a:solidFill>
                  </a:tcPr>
                </a:tc>
              </a:tr>
              <a:tr h="224840">
                <a:tc>
                  <a:txBody>
                    <a:bodyPr/>
                    <a:lstStyle/>
                    <a:p>
                      <a:pPr marL="0" algn="ctr" defTabSz="685777" rtl="0" eaLnBrk="1" fontAlgn="b" latinLnBrk="0" hangingPunct="1"/>
                      <a:r>
                        <a:rPr lang="en-US" sz="800" b="0" i="0" kern="1200" dirty="0" smtClean="0">
                          <a:solidFill>
                            <a:schemeClr val="bg2"/>
                          </a:solidFill>
                          <a:latin typeface="+mn-lt"/>
                          <a:ea typeface="+mn-ea"/>
                          <a:cs typeface="+mn-cs"/>
                        </a:rPr>
                        <a:t>Order </a:t>
                      </a:r>
                      <a:r>
                        <a:rPr lang="en-US" sz="800" b="0" kern="1200" dirty="0">
                          <a:solidFill>
                            <a:schemeClr val="bg2"/>
                          </a:solidFill>
                          <a:latin typeface="+mn-lt"/>
                          <a:ea typeface="+mn-ea"/>
                          <a:cs typeface="+mn-cs"/>
                        </a:rPr>
                        <a:t>processing</a:t>
                      </a:r>
                    </a:p>
                  </a:txBody>
                  <a:tcPr marL="0" marR="0" marT="0" marB="0" anchor="b">
                    <a:solidFill>
                      <a:schemeClr val="accent1"/>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11%</a:t>
                      </a:r>
                      <a:endParaRPr lang="pt-BR"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86%</a:t>
                      </a:r>
                      <a:endParaRPr lang="en-US" sz="800" b="1" i="1" kern="1200" dirty="0">
                        <a:solidFill>
                          <a:srgbClr val="0000CC"/>
                        </a:solidFill>
                        <a:latin typeface="+mn-lt"/>
                        <a:ea typeface="+mn-ea"/>
                        <a:cs typeface="+mn-cs"/>
                      </a:endParaRPr>
                    </a:p>
                  </a:txBody>
                  <a:tcPr marL="0" marR="0" marT="0" marB="0" anchor="b">
                    <a:solidFill>
                      <a:srgbClr val="CCCFDC"/>
                    </a:solidFill>
                  </a:tcPr>
                </a:tc>
              </a:tr>
              <a:tr h="274914">
                <a:tc>
                  <a:txBody>
                    <a:bodyPr/>
                    <a:lstStyle/>
                    <a:p>
                      <a:pPr algn="ctr"/>
                      <a:r>
                        <a:rPr lang="en-US" sz="800" b="0" dirty="0" err="1" smtClean="0">
                          <a:solidFill>
                            <a:schemeClr val="bg2"/>
                          </a:solidFill>
                        </a:rPr>
                        <a:t>Config</a:t>
                      </a:r>
                      <a:r>
                        <a:rPr lang="en-US" sz="800" b="0" dirty="0" smtClean="0">
                          <a:solidFill>
                            <a:schemeClr val="bg2"/>
                          </a:solidFill>
                        </a:rPr>
                        <a:t> validation</a:t>
                      </a:r>
                      <a:endParaRPr lang="en-US" sz="8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s-IS" sz="800" b="0" i="1" kern="1200" dirty="0" smtClean="0">
                          <a:solidFill>
                            <a:srgbClr val="0000CC"/>
                          </a:solidFill>
                          <a:latin typeface="+mn-lt"/>
                          <a:ea typeface="+mn-ea"/>
                          <a:cs typeface="+mn-cs"/>
                        </a:rPr>
                        <a:t>21%</a:t>
                      </a:r>
                      <a:endParaRPr lang="is-IS"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pt-BR" sz="800" b="1" i="1" kern="1200" dirty="0">
                          <a:solidFill>
                            <a:srgbClr val="0000CC"/>
                          </a:solidFill>
                          <a:latin typeface="+mn-lt"/>
                          <a:ea typeface="+mn-ea"/>
                          <a:cs typeface="+mn-cs"/>
                        </a:rPr>
                        <a:t>93%</a:t>
                      </a:r>
                    </a:p>
                  </a:txBody>
                  <a:tcPr marL="0" marR="0" marT="0" marB="0" anchor="b">
                    <a:solidFill>
                      <a:schemeClr val="accent5">
                        <a:lumMod val="40000"/>
                        <a:lumOff val="60000"/>
                      </a:schemeClr>
                    </a:solidFill>
                  </a:tcPr>
                </a:tc>
              </a:tr>
              <a:tr h="195232">
                <a:tc>
                  <a:txBody>
                    <a:bodyPr/>
                    <a:lstStyle/>
                    <a:p>
                      <a:pPr algn="ctr"/>
                      <a:r>
                        <a:rPr lang="en-US" sz="800" b="0" dirty="0" smtClean="0">
                          <a:solidFill>
                            <a:schemeClr val="bg2"/>
                          </a:solidFill>
                        </a:rPr>
                        <a:t>Service provisioning</a:t>
                      </a:r>
                      <a:endParaRPr lang="en-US" sz="7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t-IT" sz="800" b="0" i="1" kern="1200" dirty="0" smtClean="0">
                          <a:solidFill>
                            <a:srgbClr val="0000CC"/>
                          </a:solidFill>
                          <a:latin typeface="+mn-lt"/>
                          <a:ea typeface="+mn-ea"/>
                          <a:cs typeface="+mn-cs"/>
                        </a:rPr>
                        <a:t>15%</a:t>
                      </a:r>
                      <a:endParaRPr lang="it-IT"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90%</a:t>
                      </a: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Network </a:t>
                      </a:r>
                      <a:r>
                        <a:rPr lang="en-US" sz="800" b="0" i="0" kern="1200" dirty="0" smtClean="0">
                          <a:solidFill>
                            <a:schemeClr val="bg2"/>
                          </a:solidFill>
                          <a:latin typeface="+mn-lt"/>
                          <a:ea typeface="+mn-ea"/>
                          <a:cs typeface="+mn-cs"/>
                        </a:rPr>
                        <a:t>configuration</a:t>
                      </a:r>
                      <a:endParaRPr lang="en-US" sz="800" b="0" i="0" kern="1200" dirty="0">
                        <a:solidFill>
                          <a:schemeClr val="bg2"/>
                        </a:solidFill>
                        <a:latin typeface="+mn-lt"/>
                        <a:ea typeface="+mn-ea"/>
                        <a:cs typeface="+mn-cs"/>
                      </a:endParaRPr>
                    </a:p>
                  </a:txBody>
                  <a:tcPr marL="0" marR="0" marT="0" marB="0" anchor="b">
                    <a:solidFill>
                      <a:schemeClr val="accent4">
                        <a:lumMod val="75000"/>
                      </a:schemeClr>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14%</a:t>
                      </a:r>
                      <a:endParaRPr lang="pt-BR"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is-IS" sz="800" b="1" i="1" kern="1200" dirty="0">
                          <a:solidFill>
                            <a:srgbClr val="0000CC"/>
                          </a:solidFill>
                          <a:latin typeface="+mn-lt"/>
                          <a:ea typeface="+mn-ea"/>
                          <a:cs typeface="+mn-cs"/>
                        </a:rPr>
                        <a:t>78%</a:t>
                      </a:r>
                    </a:p>
                  </a:txBody>
                  <a:tcPr marL="0" marR="0" marT="0" marB="0" anchor="b">
                    <a:solidFill>
                      <a:schemeClr val="accent5">
                        <a:lumMod val="40000"/>
                        <a:lumOff val="60000"/>
                      </a:schemeClr>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CPE </a:t>
                      </a:r>
                      <a:r>
                        <a:rPr lang="en-US" sz="800" b="0" i="0" kern="1200" dirty="0" smtClean="0">
                          <a:solidFill>
                            <a:schemeClr val="bg2"/>
                          </a:solidFill>
                          <a:latin typeface="+mn-lt"/>
                          <a:ea typeface="+mn-ea"/>
                          <a:cs typeface="+mn-cs"/>
                        </a:rPr>
                        <a:t>install</a:t>
                      </a:r>
                      <a:r>
                        <a:rPr lang="en-US" sz="800" b="0" i="0" kern="1200" baseline="0" dirty="0" smtClean="0">
                          <a:solidFill>
                            <a:schemeClr val="bg2"/>
                          </a:solidFill>
                          <a:latin typeface="+mn-lt"/>
                          <a:ea typeface="+mn-ea"/>
                          <a:cs typeface="+mn-cs"/>
                        </a:rPr>
                        <a:t> - TTU</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30%</a:t>
                      </a:r>
                      <a:endParaRPr lang="pt-BR" sz="800" b="0" i="1" kern="1200" dirty="0">
                        <a:solidFill>
                          <a:srgbClr val="0000CC"/>
                        </a:solidFill>
                        <a:latin typeface="+mn-lt"/>
                        <a:ea typeface="+mn-ea"/>
                        <a:cs typeface="+mn-cs"/>
                      </a:endParaRPr>
                    </a:p>
                  </a:txBody>
                  <a:tcPr marL="0" marR="0" marT="0" marB="0" anchor="b">
                    <a:solidFill>
                      <a:srgbClr val="E8E9EF"/>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0%</a:t>
                      </a:r>
                    </a:p>
                  </a:txBody>
                  <a:tcPr marL="0" marR="0" marT="0" marB="0" anchor="b">
                    <a:solidFill>
                      <a:srgbClr val="E8E9EF"/>
                    </a:solidFill>
                  </a:tcPr>
                </a:tc>
              </a:tr>
            </a:tbl>
          </a:graphicData>
        </a:graphic>
      </p:graphicFrame>
      <p:graphicFrame>
        <p:nvGraphicFramePr>
          <p:cNvPr id="120" name="Table 119"/>
          <p:cNvGraphicFramePr>
            <a:graphicFrameLocks noGrp="1"/>
          </p:cNvGraphicFramePr>
          <p:nvPr>
            <p:extLst>
              <p:ext uri="{D42A27DB-BD31-4B8C-83A1-F6EECF244321}">
                <p14:modId xmlns:p14="http://schemas.microsoft.com/office/powerpoint/2010/main" val="3852513644"/>
              </p:ext>
            </p:extLst>
          </p:nvPr>
        </p:nvGraphicFramePr>
        <p:xfrm>
          <a:off x="2402379" y="2584977"/>
          <a:ext cx="2177934" cy="1717535"/>
        </p:xfrm>
        <a:graphic>
          <a:graphicData uri="http://schemas.openxmlformats.org/drawingml/2006/table">
            <a:tbl>
              <a:tblPr firstRow="1" bandRow="1">
                <a:tableStyleId>{5C22544A-7EE6-4342-B048-85BDC9FD1C3A}</a:tableStyleId>
              </a:tblPr>
              <a:tblGrid>
                <a:gridCol w="808779"/>
                <a:gridCol w="771902"/>
                <a:gridCol w="597253"/>
              </a:tblGrid>
              <a:tr h="332790">
                <a:tc>
                  <a:txBody>
                    <a:bodyPr/>
                    <a:lstStyle/>
                    <a:p>
                      <a:pPr algn="ctr"/>
                      <a:r>
                        <a:rPr lang="en-US" sz="800" b="0" dirty="0" smtClean="0">
                          <a:solidFill>
                            <a:schemeClr val="bg2"/>
                          </a:solidFill>
                        </a:rPr>
                        <a:t>Operation</a:t>
                      </a:r>
                      <a:endParaRPr lang="en-US" sz="800" b="0" dirty="0">
                        <a:solidFill>
                          <a:schemeClr val="bg2"/>
                        </a:solidFill>
                      </a:endParaRPr>
                    </a:p>
                  </a:txBody>
                  <a:tcPr>
                    <a:solidFill>
                      <a:schemeClr val="tx1"/>
                    </a:solidFill>
                  </a:tcPr>
                </a:tc>
                <a:tc>
                  <a:txBody>
                    <a:bodyPr/>
                    <a:lstStyle/>
                    <a:p>
                      <a:pPr algn="ctr"/>
                      <a:r>
                        <a:rPr lang="en-US" sz="800" b="0" dirty="0" smtClean="0">
                          <a:solidFill>
                            <a:schemeClr val="bg2"/>
                          </a:solidFill>
                        </a:rPr>
                        <a:t>% of service </a:t>
                      </a:r>
                      <a:r>
                        <a:rPr lang="en-US" sz="800" b="0" baseline="0" dirty="0" smtClean="0">
                          <a:solidFill>
                            <a:schemeClr val="bg2"/>
                          </a:solidFill>
                        </a:rPr>
                        <a:t>op cost</a:t>
                      </a:r>
                      <a:endParaRPr lang="en-US" sz="700" b="0" dirty="0">
                        <a:solidFill>
                          <a:schemeClr val="bg2"/>
                        </a:solidFill>
                      </a:endParaRPr>
                    </a:p>
                  </a:txBody>
                  <a:tcPr>
                    <a:solidFill>
                      <a:schemeClr val="tx1"/>
                    </a:solidFill>
                  </a:tcPr>
                </a:tc>
                <a:tc>
                  <a:txBody>
                    <a:bodyPr/>
                    <a:lstStyle/>
                    <a:p>
                      <a:pPr algn="ctr"/>
                      <a:r>
                        <a:rPr lang="en-US" sz="700" b="0" dirty="0" smtClean="0">
                          <a:solidFill>
                            <a:schemeClr val="bg2"/>
                          </a:solidFill>
                        </a:rPr>
                        <a:t>Op cost reduction</a:t>
                      </a:r>
                      <a:endParaRPr lang="en-US" sz="700" b="0" dirty="0">
                        <a:solidFill>
                          <a:schemeClr val="bg2"/>
                        </a:solidFill>
                      </a:endParaRPr>
                    </a:p>
                  </a:txBody>
                  <a:tcPr>
                    <a:solidFill>
                      <a:schemeClr val="tx1"/>
                    </a:solidFill>
                  </a:tcPr>
                </a:tc>
              </a:tr>
              <a:tr h="195232">
                <a:tc>
                  <a:txBody>
                    <a:bodyPr/>
                    <a:lstStyle/>
                    <a:p>
                      <a:pPr marL="0" algn="ctr" defTabSz="685777" rtl="0" eaLnBrk="1" fontAlgn="b" latinLnBrk="0" hangingPunct="1"/>
                      <a:r>
                        <a:rPr lang="en-US" sz="800" b="0" i="0" kern="1200" dirty="0" smtClean="0">
                          <a:solidFill>
                            <a:schemeClr val="bg2"/>
                          </a:solidFill>
                          <a:latin typeface="+mn-lt"/>
                          <a:ea typeface="+mn-ea"/>
                          <a:cs typeface="+mn-cs"/>
                        </a:rPr>
                        <a:t>Trouble call*</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12%</a:t>
                      </a:r>
                      <a:endParaRPr lang="pt-BR"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80%</a:t>
                      </a:r>
                      <a:endParaRPr lang="en-US" sz="800" b="1" i="1" kern="1200" dirty="0">
                        <a:solidFill>
                          <a:srgbClr val="0000CC"/>
                        </a:solidFill>
                        <a:latin typeface="+mn-lt"/>
                        <a:ea typeface="+mn-ea"/>
                        <a:cs typeface="+mn-cs"/>
                      </a:endParaRPr>
                    </a:p>
                  </a:txBody>
                  <a:tcPr marL="0" marR="0" marT="0" marB="0" anchor="b">
                    <a:solidFill>
                      <a:srgbClr val="CCCFDC"/>
                    </a:solidFill>
                  </a:tcPr>
                </a:tc>
              </a:tr>
              <a:tr h="248197">
                <a:tc>
                  <a:txBody>
                    <a:bodyPr/>
                    <a:lstStyle/>
                    <a:p>
                      <a:pPr marL="0" algn="ctr" defTabSz="685777" rtl="0" eaLnBrk="1" fontAlgn="b" latinLnBrk="0" hangingPunct="1"/>
                      <a:r>
                        <a:rPr lang="en-US" sz="800" b="0" i="0" kern="1200" dirty="0" smtClean="0">
                          <a:solidFill>
                            <a:schemeClr val="bg2"/>
                          </a:solidFill>
                          <a:latin typeface="+mn-lt"/>
                          <a:ea typeface="+mn-ea"/>
                          <a:cs typeface="+mn-cs"/>
                        </a:rPr>
                        <a:t>Ticket generation*</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8</a:t>
                      </a:r>
                      <a:r>
                        <a:rPr lang="pt-BR" sz="800" b="0" i="1" kern="1200" dirty="0" smtClean="0">
                          <a:solidFill>
                            <a:srgbClr val="0000CC"/>
                          </a:solidFill>
                          <a:latin typeface="+mn-lt"/>
                          <a:ea typeface="+mn-ea"/>
                          <a:cs typeface="+mn-cs"/>
                        </a:rPr>
                        <a:t>%</a:t>
                      </a:r>
                      <a:endParaRPr lang="pt-BR"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71</a:t>
                      </a:r>
                      <a:r>
                        <a:rPr lang="uk-UA" sz="800" b="1" i="1" kern="1200" dirty="0" smtClean="0">
                          <a:solidFill>
                            <a:srgbClr val="0000CC"/>
                          </a:solidFill>
                          <a:latin typeface="+mn-lt"/>
                          <a:ea typeface="+mn-ea"/>
                          <a:cs typeface="+mn-cs"/>
                        </a:rPr>
                        <a:t>%</a:t>
                      </a:r>
                      <a:endParaRPr lang="uk-UA" sz="800" b="1" i="1" kern="1200" dirty="0">
                        <a:solidFill>
                          <a:srgbClr val="0000CC"/>
                        </a:solidFill>
                        <a:latin typeface="+mn-lt"/>
                        <a:ea typeface="+mn-ea"/>
                        <a:cs typeface="+mn-cs"/>
                      </a:endParaRPr>
                    </a:p>
                  </a:txBody>
                  <a:tcPr marL="0" marR="0" marT="0" marB="0" anchor="b">
                    <a:solidFill>
                      <a:schemeClr val="accent5">
                        <a:lumMod val="40000"/>
                        <a:lumOff val="60000"/>
                      </a:schemeClr>
                    </a:solidFill>
                  </a:tcPr>
                </a:tc>
              </a:tr>
              <a:tr h="224840">
                <a:tc>
                  <a:txBody>
                    <a:bodyPr/>
                    <a:lstStyle/>
                    <a:p>
                      <a:pPr marL="0" algn="ctr" defTabSz="685777" rtl="0" eaLnBrk="1" fontAlgn="b" latinLnBrk="0" hangingPunct="1"/>
                      <a:r>
                        <a:rPr lang="en-US" sz="800" b="0" i="0" kern="1200" dirty="0" smtClean="0">
                          <a:solidFill>
                            <a:schemeClr val="bg2"/>
                          </a:solidFill>
                          <a:latin typeface="+mn-lt"/>
                          <a:ea typeface="+mn-ea"/>
                          <a:cs typeface="+mn-cs"/>
                        </a:rPr>
                        <a:t>Troubleshooting</a:t>
                      </a:r>
                      <a:endParaRPr lang="en-US" sz="800" b="0" kern="1200" dirty="0">
                        <a:solidFill>
                          <a:schemeClr val="bg2"/>
                        </a:solidFill>
                        <a:latin typeface="+mn-lt"/>
                        <a:ea typeface="+mn-ea"/>
                        <a:cs typeface="+mn-cs"/>
                      </a:endParaRPr>
                    </a:p>
                  </a:txBody>
                  <a:tcPr marL="0" marR="0" marT="0" marB="0" anchor="b">
                    <a:solidFill>
                      <a:schemeClr val="accent1"/>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15%</a:t>
                      </a:r>
                      <a:endParaRPr lang="pt-BR"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53%</a:t>
                      </a:r>
                      <a:endParaRPr lang="en-US" sz="800" b="1" i="1" kern="1200" dirty="0">
                        <a:solidFill>
                          <a:srgbClr val="0000CC"/>
                        </a:solidFill>
                        <a:latin typeface="+mn-lt"/>
                        <a:ea typeface="+mn-ea"/>
                        <a:cs typeface="+mn-cs"/>
                      </a:endParaRPr>
                    </a:p>
                  </a:txBody>
                  <a:tcPr marL="0" marR="0" marT="0" marB="0" anchor="b">
                    <a:solidFill>
                      <a:srgbClr val="CCCFDC"/>
                    </a:solidFill>
                  </a:tcPr>
                </a:tc>
              </a:tr>
              <a:tr h="274914">
                <a:tc>
                  <a:txBody>
                    <a:bodyPr/>
                    <a:lstStyle/>
                    <a:p>
                      <a:pPr algn="ctr"/>
                      <a:r>
                        <a:rPr lang="en-US" sz="800" b="0" dirty="0" err="1" smtClean="0">
                          <a:solidFill>
                            <a:schemeClr val="bg2"/>
                          </a:solidFill>
                        </a:rPr>
                        <a:t>Config</a:t>
                      </a:r>
                      <a:r>
                        <a:rPr lang="en-US" sz="800" b="0" dirty="0" smtClean="0">
                          <a:solidFill>
                            <a:schemeClr val="bg2"/>
                          </a:solidFill>
                        </a:rPr>
                        <a:t> validation</a:t>
                      </a:r>
                      <a:endParaRPr lang="en-US" sz="8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s-IS" sz="800" b="0" i="1" kern="1200" dirty="0" smtClean="0">
                          <a:solidFill>
                            <a:srgbClr val="0000CC"/>
                          </a:solidFill>
                          <a:latin typeface="+mn-lt"/>
                          <a:ea typeface="+mn-ea"/>
                          <a:cs typeface="+mn-cs"/>
                        </a:rPr>
                        <a:t>37%</a:t>
                      </a:r>
                      <a:endParaRPr lang="is-IS"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pt-BR" sz="800" b="1" i="1" kern="1200" dirty="0" smtClean="0">
                          <a:solidFill>
                            <a:srgbClr val="0000CC"/>
                          </a:solidFill>
                          <a:latin typeface="+mn-lt"/>
                          <a:ea typeface="+mn-ea"/>
                          <a:cs typeface="+mn-cs"/>
                        </a:rPr>
                        <a:t>94%</a:t>
                      </a:r>
                      <a:endParaRPr lang="pt-BR" sz="800" b="1" i="1" kern="1200" dirty="0">
                        <a:solidFill>
                          <a:srgbClr val="0000CC"/>
                        </a:solidFill>
                        <a:latin typeface="+mn-lt"/>
                        <a:ea typeface="+mn-ea"/>
                        <a:cs typeface="+mn-cs"/>
                      </a:endParaRPr>
                    </a:p>
                  </a:txBody>
                  <a:tcPr marL="0" marR="0" marT="0" marB="0" anchor="b">
                    <a:solidFill>
                      <a:schemeClr val="accent5">
                        <a:lumMod val="40000"/>
                        <a:lumOff val="60000"/>
                      </a:schemeClr>
                    </a:solidFill>
                  </a:tcPr>
                </a:tc>
              </a:tr>
              <a:tr h="195232">
                <a:tc>
                  <a:txBody>
                    <a:bodyPr/>
                    <a:lstStyle/>
                    <a:p>
                      <a:pPr algn="ctr"/>
                      <a:r>
                        <a:rPr lang="en-US" sz="800" b="0" dirty="0" err="1" smtClean="0">
                          <a:solidFill>
                            <a:schemeClr val="bg2"/>
                          </a:solidFill>
                        </a:rPr>
                        <a:t>Reprovisioning</a:t>
                      </a:r>
                      <a:endParaRPr lang="en-US" sz="7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t-IT" sz="800" b="0" i="1" kern="1200" dirty="0" smtClean="0">
                          <a:solidFill>
                            <a:srgbClr val="0000CC"/>
                          </a:solidFill>
                          <a:latin typeface="+mn-lt"/>
                          <a:ea typeface="+mn-ea"/>
                          <a:cs typeface="+mn-cs"/>
                        </a:rPr>
                        <a:t>23%</a:t>
                      </a:r>
                      <a:endParaRPr lang="it-IT"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90%</a:t>
                      </a: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smtClean="0">
                          <a:solidFill>
                            <a:schemeClr val="bg2"/>
                          </a:solidFill>
                          <a:latin typeface="+mn-lt"/>
                          <a:ea typeface="+mn-ea"/>
                          <a:cs typeface="+mn-cs"/>
                        </a:rPr>
                        <a:t>Resolution</a:t>
                      </a:r>
                      <a:r>
                        <a:rPr lang="en-US" sz="800" b="0" i="0" kern="1200" baseline="0" dirty="0" smtClean="0">
                          <a:solidFill>
                            <a:schemeClr val="bg2"/>
                          </a:solidFill>
                          <a:latin typeface="+mn-lt"/>
                          <a:ea typeface="+mn-ea"/>
                          <a:cs typeface="+mn-cs"/>
                        </a:rPr>
                        <a:t> verification</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5%</a:t>
                      </a:r>
                      <a:endParaRPr lang="pt-BR" sz="800" b="0" i="1" kern="1200" dirty="0">
                        <a:solidFill>
                          <a:srgbClr val="0000CC"/>
                        </a:solidFill>
                        <a:latin typeface="+mn-lt"/>
                        <a:ea typeface="+mn-ea"/>
                        <a:cs typeface="+mn-cs"/>
                      </a:endParaRPr>
                    </a:p>
                  </a:txBody>
                  <a:tcPr marL="0" marR="0" marT="0" marB="0" anchor="b">
                    <a:solidFill>
                      <a:srgbClr val="E8E9EF"/>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50%</a:t>
                      </a:r>
                      <a:endParaRPr lang="en-US" sz="800" b="1" i="1" kern="1200" dirty="0">
                        <a:solidFill>
                          <a:srgbClr val="0000CC"/>
                        </a:solidFill>
                        <a:latin typeface="+mn-lt"/>
                        <a:ea typeface="+mn-ea"/>
                        <a:cs typeface="+mn-cs"/>
                      </a:endParaRPr>
                    </a:p>
                  </a:txBody>
                  <a:tcPr marL="0" marR="0" marT="0" marB="0" anchor="b">
                    <a:solidFill>
                      <a:srgbClr val="E8E9EF"/>
                    </a:solidFill>
                  </a:tcPr>
                </a:tc>
              </a:tr>
            </a:tbl>
          </a:graphicData>
        </a:graphic>
      </p:graphicFrame>
      <p:graphicFrame>
        <p:nvGraphicFramePr>
          <p:cNvPr id="121" name="Table 120"/>
          <p:cNvGraphicFramePr>
            <a:graphicFrameLocks noGrp="1"/>
          </p:cNvGraphicFramePr>
          <p:nvPr>
            <p:extLst>
              <p:ext uri="{D42A27DB-BD31-4B8C-83A1-F6EECF244321}">
                <p14:modId xmlns:p14="http://schemas.microsoft.com/office/powerpoint/2010/main" val="1620454991"/>
              </p:ext>
            </p:extLst>
          </p:nvPr>
        </p:nvGraphicFramePr>
        <p:xfrm>
          <a:off x="6935270" y="2563922"/>
          <a:ext cx="2065260" cy="2024626"/>
        </p:xfrm>
        <a:graphic>
          <a:graphicData uri="http://schemas.openxmlformats.org/drawingml/2006/table">
            <a:tbl>
              <a:tblPr firstRow="1" bandRow="1">
                <a:tableStyleId>{5C22544A-7EE6-4342-B048-85BDC9FD1C3A}</a:tableStyleId>
              </a:tblPr>
              <a:tblGrid>
                <a:gridCol w="667810"/>
                <a:gridCol w="771152"/>
                <a:gridCol w="626298"/>
              </a:tblGrid>
              <a:tr h="292847">
                <a:tc>
                  <a:txBody>
                    <a:bodyPr/>
                    <a:lstStyle/>
                    <a:p>
                      <a:pPr algn="ctr"/>
                      <a:r>
                        <a:rPr lang="en-US" sz="800" b="0" dirty="0" smtClean="0">
                          <a:solidFill>
                            <a:schemeClr val="bg2"/>
                          </a:solidFill>
                        </a:rPr>
                        <a:t>Operation</a:t>
                      </a:r>
                      <a:endParaRPr lang="en-US" sz="800" b="0" dirty="0">
                        <a:solidFill>
                          <a:schemeClr val="bg2"/>
                        </a:solidFill>
                      </a:endParaRPr>
                    </a:p>
                  </a:txBody>
                  <a:tcPr>
                    <a:solidFill>
                      <a:schemeClr val="tx1"/>
                    </a:solidFill>
                  </a:tcPr>
                </a:tc>
                <a:tc>
                  <a:txBody>
                    <a:bodyPr/>
                    <a:lstStyle/>
                    <a:p>
                      <a:pPr algn="ctr"/>
                      <a:r>
                        <a:rPr lang="en-US" sz="800" b="0" dirty="0" smtClean="0">
                          <a:solidFill>
                            <a:schemeClr val="bg2"/>
                          </a:solidFill>
                        </a:rPr>
                        <a:t>% of service o</a:t>
                      </a:r>
                      <a:r>
                        <a:rPr lang="en-US" sz="800" b="0" baseline="0" dirty="0" smtClean="0">
                          <a:solidFill>
                            <a:schemeClr val="bg2"/>
                          </a:solidFill>
                        </a:rPr>
                        <a:t>p cost</a:t>
                      </a:r>
                      <a:endParaRPr lang="en-US" sz="700" b="0" dirty="0">
                        <a:solidFill>
                          <a:schemeClr val="bg2"/>
                        </a:solidFill>
                      </a:endParaRPr>
                    </a:p>
                  </a:txBody>
                  <a:tcPr>
                    <a:solidFill>
                      <a:schemeClr val="tx1"/>
                    </a:solidFill>
                  </a:tcPr>
                </a:tc>
                <a:tc>
                  <a:txBody>
                    <a:bodyPr/>
                    <a:lstStyle/>
                    <a:p>
                      <a:pPr algn="ctr"/>
                      <a:r>
                        <a:rPr lang="en-US" sz="700" b="0" dirty="0" smtClean="0">
                          <a:solidFill>
                            <a:schemeClr val="bg2"/>
                          </a:solidFill>
                        </a:rPr>
                        <a:t>Op cost reduction</a:t>
                      </a:r>
                      <a:endParaRPr lang="en-US" sz="700" b="0" dirty="0">
                        <a:solidFill>
                          <a:schemeClr val="bg2"/>
                        </a:solidFill>
                      </a:endParaRPr>
                    </a:p>
                  </a:txBody>
                  <a:tcPr>
                    <a:solidFill>
                      <a:schemeClr val="tx1"/>
                    </a:solidFill>
                  </a:tcPr>
                </a:tc>
              </a:tr>
              <a:tr h="195232">
                <a:tc>
                  <a:txBody>
                    <a:bodyPr/>
                    <a:lstStyle/>
                    <a:p>
                      <a:pPr marL="0" algn="ctr" defTabSz="685777" rtl="0" eaLnBrk="1" fontAlgn="b" latinLnBrk="0" hangingPunct="1"/>
                      <a:r>
                        <a:rPr lang="en-US" sz="800" b="0" i="0" kern="1200" dirty="0" smtClean="0">
                          <a:solidFill>
                            <a:schemeClr val="bg2"/>
                          </a:solidFill>
                          <a:latin typeface="+mn-lt"/>
                          <a:ea typeface="+mn-ea"/>
                          <a:cs typeface="+mn-cs"/>
                        </a:rPr>
                        <a:t>Disconnect order*</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6</a:t>
                      </a:r>
                      <a:r>
                        <a:rPr lang="pt-BR" sz="800" b="0" i="1" kern="1200" dirty="0" smtClean="0">
                          <a:solidFill>
                            <a:srgbClr val="0000CC"/>
                          </a:solidFill>
                          <a:latin typeface="+mn-lt"/>
                          <a:ea typeface="+mn-ea"/>
                          <a:cs typeface="+mn-cs"/>
                        </a:rPr>
                        <a:t>%</a:t>
                      </a:r>
                      <a:endParaRPr lang="pt-BR"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67%</a:t>
                      </a:r>
                      <a:endParaRPr lang="en-US" sz="800" b="1" i="1" kern="1200" dirty="0">
                        <a:solidFill>
                          <a:srgbClr val="0000CC"/>
                        </a:solidFill>
                        <a:latin typeface="+mn-lt"/>
                        <a:ea typeface="+mn-ea"/>
                        <a:cs typeface="+mn-cs"/>
                      </a:endParaRP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Order </a:t>
                      </a:r>
                      <a:r>
                        <a:rPr lang="en-US" sz="800" b="0" i="0" kern="1200" dirty="0" smtClean="0">
                          <a:solidFill>
                            <a:schemeClr val="bg2"/>
                          </a:solidFill>
                          <a:latin typeface="+mn-lt"/>
                          <a:ea typeface="+mn-ea"/>
                          <a:cs typeface="+mn-cs"/>
                        </a:rPr>
                        <a:t>entry</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a:solidFill>
                            <a:srgbClr val="0000CC"/>
                          </a:solidFill>
                          <a:latin typeface="+mn-lt"/>
                          <a:ea typeface="+mn-ea"/>
                          <a:cs typeface="+mn-cs"/>
                        </a:rPr>
                        <a:t>6</a:t>
                      </a:r>
                      <a:r>
                        <a:rPr lang="pt-BR" sz="800" b="0" i="1" kern="1200" dirty="0" smtClean="0">
                          <a:solidFill>
                            <a:srgbClr val="0000CC"/>
                          </a:solidFill>
                          <a:latin typeface="+mn-lt"/>
                          <a:ea typeface="+mn-ea"/>
                          <a:cs typeface="+mn-cs"/>
                        </a:rPr>
                        <a:t>%</a:t>
                      </a:r>
                      <a:endParaRPr lang="pt-BR"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67</a:t>
                      </a:r>
                      <a:r>
                        <a:rPr lang="uk-UA" sz="800" b="1" i="1" kern="1200" dirty="0" smtClean="0">
                          <a:solidFill>
                            <a:srgbClr val="0000CC"/>
                          </a:solidFill>
                          <a:latin typeface="+mn-lt"/>
                          <a:ea typeface="+mn-ea"/>
                          <a:cs typeface="+mn-cs"/>
                        </a:rPr>
                        <a:t>%</a:t>
                      </a:r>
                      <a:endParaRPr lang="uk-UA" sz="800" b="1" i="1" kern="1200" dirty="0">
                        <a:solidFill>
                          <a:srgbClr val="0000CC"/>
                        </a:solidFill>
                        <a:latin typeface="+mn-lt"/>
                        <a:ea typeface="+mn-ea"/>
                        <a:cs typeface="+mn-cs"/>
                      </a:endParaRPr>
                    </a:p>
                  </a:txBody>
                  <a:tcPr marL="0" marR="0" marT="0" marB="0" anchor="b">
                    <a:solidFill>
                      <a:schemeClr val="accent5">
                        <a:lumMod val="40000"/>
                        <a:lumOff val="60000"/>
                      </a:schemeClr>
                    </a:solidFill>
                  </a:tcPr>
                </a:tc>
              </a:tr>
              <a:tr h="224840">
                <a:tc>
                  <a:txBody>
                    <a:bodyPr/>
                    <a:lstStyle/>
                    <a:p>
                      <a:pPr marL="0" algn="ctr" defTabSz="685777" rtl="0" eaLnBrk="1" fontAlgn="b" latinLnBrk="0" hangingPunct="1"/>
                      <a:r>
                        <a:rPr lang="en-US" sz="800" b="0" i="0" kern="1200" dirty="0" smtClean="0">
                          <a:solidFill>
                            <a:schemeClr val="bg2"/>
                          </a:solidFill>
                          <a:latin typeface="+mn-lt"/>
                          <a:ea typeface="+mn-ea"/>
                          <a:cs typeface="+mn-cs"/>
                        </a:rPr>
                        <a:t>Order </a:t>
                      </a:r>
                      <a:r>
                        <a:rPr lang="en-US" sz="800" b="0" kern="1200" dirty="0">
                          <a:solidFill>
                            <a:schemeClr val="bg2"/>
                          </a:solidFill>
                          <a:latin typeface="+mn-lt"/>
                          <a:ea typeface="+mn-ea"/>
                          <a:cs typeface="+mn-cs"/>
                        </a:rPr>
                        <a:t>processing</a:t>
                      </a:r>
                    </a:p>
                  </a:txBody>
                  <a:tcPr marL="0" marR="0" marT="0" marB="0" anchor="b">
                    <a:solidFill>
                      <a:schemeClr val="accent1"/>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13%</a:t>
                      </a:r>
                      <a:endParaRPr lang="pt-BR"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smtClean="0">
                          <a:solidFill>
                            <a:srgbClr val="0000CC"/>
                          </a:solidFill>
                          <a:latin typeface="+mn-lt"/>
                          <a:ea typeface="+mn-ea"/>
                          <a:cs typeface="+mn-cs"/>
                        </a:rPr>
                        <a:t>86%</a:t>
                      </a:r>
                      <a:endParaRPr lang="en-US" sz="800" b="1" i="1" kern="1200" dirty="0">
                        <a:solidFill>
                          <a:srgbClr val="0000CC"/>
                        </a:solidFill>
                        <a:latin typeface="+mn-lt"/>
                        <a:ea typeface="+mn-ea"/>
                        <a:cs typeface="+mn-cs"/>
                      </a:endParaRPr>
                    </a:p>
                  </a:txBody>
                  <a:tcPr marL="0" marR="0" marT="0" marB="0" anchor="b">
                    <a:solidFill>
                      <a:srgbClr val="CCCFDC"/>
                    </a:solidFill>
                  </a:tcPr>
                </a:tc>
              </a:tr>
              <a:tr h="274914">
                <a:tc>
                  <a:txBody>
                    <a:bodyPr/>
                    <a:lstStyle/>
                    <a:p>
                      <a:pPr algn="ctr"/>
                      <a:r>
                        <a:rPr lang="en-US" sz="800" b="0" dirty="0" err="1" smtClean="0">
                          <a:solidFill>
                            <a:schemeClr val="bg2"/>
                          </a:solidFill>
                        </a:rPr>
                        <a:t>Config</a:t>
                      </a:r>
                      <a:r>
                        <a:rPr lang="en-US" sz="800" b="0" dirty="0" smtClean="0">
                          <a:solidFill>
                            <a:schemeClr val="bg2"/>
                          </a:solidFill>
                        </a:rPr>
                        <a:t> removal</a:t>
                      </a:r>
                      <a:r>
                        <a:rPr lang="en-US" sz="800" b="0" baseline="0" dirty="0" smtClean="0">
                          <a:solidFill>
                            <a:schemeClr val="bg2"/>
                          </a:solidFill>
                        </a:rPr>
                        <a:t> validation</a:t>
                      </a:r>
                      <a:endParaRPr lang="en-US" sz="8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s-IS" sz="800" b="0" i="1" kern="1200" dirty="0" smtClean="0">
                          <a:solidFill>
                            <a:srgbClr val="0000CC"/>
                          </a:solidFill>
                          <a:latin typeface="+mn-lt"/>
                          <a:ea typeface="+mn-ea"/>
                          <a:cs typeface="+mn-cs"/>
                        </a:rPr>
                        <a:t>26%</a:t>
                      </a:r>
                      <a:endParaRPr lang="is-IS"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pt-BR" sz="800" b="1" i="1" kern="1200" dirty="0">
                          <a:solidFill>
                            <a:srgbClr val="0000CC"/>
                          </a:solidFill>
                          <a:latin typeface="+mn-lt"/>
                          <a:ea typeface="+mn-ea"/>
                          <a:cs typeface="+mn-cs"/>
                        </a:rPr>
                        <a:t>93%</a:t>
                      </a:r>
                    </a:p>
                  </a:txBody>
                  <a:tcPr marL="0" marR="0" marT="0" marB="0" anchor="b">
                    <a:solidFill>
                      <a:schemeClr val="accent5">
                        <a:lumMod val="40000"/>
                        <a:lumOff val="60000"/>
                      </a:schemeClr>
                    </a:solidFill>
                  </a:tcPr>
                </a:tc>
              </a:tr>
              <a:tr h="195232">
                <a:tc>
                  <a:txBody>
                    <a:bodyPr/>
                    <a:lstStyle/>
                    <a:p>
                      <a:pPr algn="ctr"/>
                      <a:r>
                        <a:rPr lang="en-US" sz="800" b="0" dirty="0" smtClean="0">
                          <a:solidFill>
                            <a:schemeClr val="bg2"/>
                          </a:solidFill>
                        </a:rPr>
                        <a:t>Service de-provisioning</a:t>
                      </a:r>
                      <a:endParaRPr lang="en-US" sz="700" b="0" dirty="0">
                        <a:solidFill>
                          <a:schemeClr val="bg2"/>
                        </a:solidFill>
                      </a:endParaRPr>
                    </a:p>
                  </a:txBody>
                  <a:tcPr marL="0" marR="0" marT="0" marB="0" anchor="b">
                    <a:solidFill>
                      <a:schemeClr val="accent4">
                        <a:lumMod val="75000"/>
                      </a:schemeClr>
                    </a:solidFill>
                  </a:tcPr>
                </a:tc>
                <a:tc>
                  <a:txBody>
                    <a:bodyPr/>
                    <a:lstStyle/>
                    <a:p>
                      <a:pPr marL="0" algn="ctr" defTabSz="685777" rtl="0" eaLnBrk="1" fontAlgn="b" latinLnBrk="0" hangingPunct="1"/>
                      <a:r>
                        <a:rPr lang="it-IT" sz="800" b="0" i="1" kern="1200" dirty="0" smtClean="0">
                          <a:solidFill>
                            <a:srgbClr val="0000CC"/>
                          </a:solidFill>
                          <a:latin typeface="+mn-lt"/>
                          <a:ea typeface="+mn-ea"/>
                          <a:cs typeface="+mn-cs"/>
                        </a:rPr>
                        <a:t>19%</a:t>
                      </a:r>
                      <a:endParaRPr lang="it-IT" sz="800" b="0" i="1" kern="1200" dirty="0">
                        <a:solidFill>
                          <a:srgbClr val="0000CC"/>
                        </a:solidFill>
                        <a:latin typeface="+mn-lt"/>
                        <a:ea typeface="+mn-ea"/>
                        <a:cs typeface="+mn-cs"/>
                      </a:endParaRPr>
                    </a:p>
                  </a:txBody>
                  <a:tcPr marL="0" marR="0" marT="0" marB="0" anchor="b">
                    <a:solidFill>
                      <a:srgbClr val="CCCFDC"/>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90%</a:t>
                      </a:r>
                    </a:p>
                  </a:txBody>
                  <a:tcPr marL="0" marR="0" marT="0" marB="0" anchor="b">
                    <a:solidFill>
                      <a:srgbClr val="CCCFDC"/>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Network </a:t>
                      </a:r>
                      <a:r>
                        <a:rPr lang="en-US" sz="800" b="0" i="0" kern="1200" dirty="0" smtClean="0">
                          <a:solidFill>
                            <a:schemeClr val="bg2"/>
                          </a:solidFill>
                          <a:latin typeface="+mn-lt"/>
                          <a:ea typeface="+mn-ea"/>
                          <a:cs typeface="+mn-cs"/>
                        </a:rPr>
                        <a:t>configuration</a:t>
                      </a:r>
                      <a:endParaRPr lang="en-US" sz="800" b="0" i="0" kern="1200" dirty="0">
                        <a:solidFill>
                          <a:schemeClr val="bg2"/>
                        </a:solidFill>
                        <a:latin typeface="+mn-lt"/>
                        <a:ea typeface="+mn-ea"/>
                        <a:cs typeface="+mn-cs"/>
                      </a:endParaRPr>
                    </a:p>
                  </a:txBody>
                  <a:tcPr marL="0" marR="0" marT="0" marB="0" anchor="b">
                    <a:solidFill>
                      <a:schemeClr val="accent4">
                        <a:lumMod val="75000"/>
                      </a:schemeClr>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17%</a:t>
                      </a:r>
                      <a:endParaRPr lang="pt-BR" sz="800" b="0" i="1" kern="1200" dirty="0">
                        <a:solidFill>
                          <a:srgbClr val="0000CC"/>
                        </a:solidFill>
                        <a:latin typeface="+mn-lt"/>
                        <a:ea typeface="+mn-ea"/>
                        <a:cs typeface="+mn-cs"/>
                      </a:endParaRPr>
                    </a:p>
                  </a:txBody>
                  <a:tcPr marL="0" marR="0" marT="0" marB="0" anchor="b">
                    <a:solidFill>
                      <a:schemeClr val="accent5">
                        <a:lumMod val="40000"/>
                        <a:lumOff val="60000"/>
                      </a:schemeClr>
                    </a:solidFill>
                  </a:tcPr>
                </a:tc>
                <a:tc>
                  <a:txBody>
                    <a:bodyPr/>
                    <a:lstStyle/>
                    <a:p>
                      <a:pPr marL="0" algn="ctr" defTabSz="685777" rtl="0" eaLnBrk="1" fontAlgn="b" latinLnBrk="0" hangingPunct="1"/>
                      <a:r>
                        <a:rPr lang="is-IS" sz="800" b="1" i="1" kern="1200" dirty="0">
                          <a:solidFill>
                            <a:srgbClr val="0000CC"/>
                          </a:solidFill>
                          <a:latin typeface="+mn-lt"/>
                          <a:ea typeface="+mn-ea"/>
                          <a:cs typeface="+mn-cs"/>
                        </a:rPr>
                        <a:t>78%</a:t>
                      </a:r>
                    </a:p>
                  </a:txBody>
                  <a:tcPr marL="0" marR="0" marT="0" marB="0" anchor="b">
                    <a:solidFill>
                      <a:schemeClr val="accent5">
                        <a:lumMod val="40000"/>
                        <a:lumOff val="60000"/>
                      </a:schemeClr>
                    </a:solidFill>
                  </a:tcPr>
                </a:tc>
              </a:tr>
              <a:tr h="195232">
                <a:tc>
                  <a:txBody>
                    <a:bodyPr/>
                    <a:lstStyle/>
                    <a:p>
                      <a:pPr marL="0" algn="ctr" defTabSz="685777" rtl="0" eaLnBrk="1" fontAlgn="b" latinLnBrk="0" hangingPunct="1"/>
                      <a:r>
                        <a:rPr lang="en-US" sz="800" b="0" i="0" kern="1200" dirty="0">
                          <a:solidFill>
                            <a:schemeClr val="bg2"/>
                          </a:solidFill>
                          <a:latin typeface="+mn-lt"/>
                          <a:ea typeface="+mn-ea"/>
                          <a:cs typeface="+mn-cs"/>
                        </a:rPr>
                        <a:t>CPE </a:t>
                      </a:r>
                      <a:r>
                        <a:rPr lang="en-US" sz="800" b="0" i="0" kern="1200" dirty="0" smtClean="0">
                          <a:solidFill>
                            <a:schemeClr val="bg2"/>
                          </a:solidFill>
                          <a:latin typeface="+mn-lt"/>
                          <a:ea typeface="+mn-ea"/>
                          <a:cs typeface="+mn-cs"/>
                        </a:rPr>
                        <a:t>decommission</a:t>
                      </a:r>
                      <a:endParaRPr lang="en-US" sz="800" b="0" i="0" kern="1200" dirty="0">
                        <a:solidFill>
                          <a:schemeClr val="bg2"/>
                        </a:solidFill>
                        <a:latin typeface="+mn-lt"/>
                        <a:ea typeface="+mn-ea"/>
                        <a:cs typeface="+mn-cs"/>
                      </a:endParaRPr>
                    </a:p>
                  </a:txBody>
                  <a:tcPr marL="0" marR="0" marT="0" marB="0" anchor="b">
                    <a:solidFill>
                      <a:schemeClr val="tx1">
                        <a:lumMod val="75000"/>
                      </a:schemeClr>
                    </a:solidFill>
                  </a:tcPr>
                </a:tc>
                <a:tc>
                  <a:txBody>
                    <a:bodyPr/>
                    <a:lstStyle/>
                    <a:p>
                      <a:pPr marL="0" algn="ctr" defTabSz="685777" rtl="0" eaLnBrk="1" fontAlgn="b" latinLnBrk="0" hangingPunct="1"/>
                      <a:r>
                        <a:rPr lang="pt-BR" sz="800" b="0" i="1" kern="1200" dirty="0" smtClean="0">
                          <a:solidFill>
                            <a:srgbClr val="0000CC"/>
                          </a:solidFill>
                          <a:latin typeface="+mn-lt"/>
                          <a:ea typeface="+mn-ea"/>
                          <a:cs typeface="+mn-cs"/>
                        </a:rPr>
                        <a:t>15%</a:t>
                      </a:r>
                      <a:endParaRPr lang="pt-BR" sz="800" b="0" i="1" kern="1200" dirty="0">
                        <a:solidFill>
                          <a:srgbClr val="0000CC"/>
                        </a:solidFill>
                        <a:latin typeface="+mn-lt"/>
                        <a:ea typeface="+mn-ea"/>
                        <a:cs typeface="+mn-cs"/>
                      </a:endParaRPr>
                    </a:p>
                  </a:txBody>
                  <a:tcPr marL="0" marR="0" marT="0" marB="0" anchor="b">
                    <a:solidFill>
                      <a:srgbClr val="E8E9EF"/>
                    </a:solidFill>
                  </a:tcPr>
                </a:tc>
                <a:tc>
                  <a:txBody>
                    <a:bodyPr/>
                    <a:lstStyle/>
                    <a:p>
                      <a:pPr marL="0" algn="ctr" defTabSz="685777" rtl="0" eaLnBrk="1" fontAlgn="b" latinLnBrk="0" hangingPunct="1"/>
                      <a:r>
                        <a:rPr lang="en-US" sz="800" b="1" i="1" kern="1200" dirty="0">
                          <a:solidFill>
                            <a:srgbClr val="0000CC"/>
                          </a:solidFill>
                          <a:latin typeface="+mn-lt"/>
                          <a:ea typeface="+mn-ea"/>
                          <a:cs typeface="+mn-cs"/>
                        </a:rPr>
                        <a:t>0%</a:t>
                      </a:r>
                    </a:p>
                  </a:txBody>
                  <a:tcPr marL="0" marR="0" marT="0" marB="0" anchor="b">
                    <a:solidFill>
                      <a:srgbClr val="E8E9EF"/>
                    </a:solidFill>
                  </a:tcPr>
                </a:tc>
              </a:tr>
            </a:tbl>
          </a:graphicData>
        </a:graphic>
      </p:graphicFrame>
    </p:spTree>
    <p:extLst>
      <p:ext uri="{BB962C8B-B14F-4D97-AF65-F5344CB8AC3E}">
        <p14:creationId xmlns:p14="http://schemas.microsoft.com/office/powerpoint/2010/main" val="5211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90599"/>
            <a:ext cx="9144000" cy="3243072"/>
          </a:xfrm>
          <a:prstGeom prst="rect">
            <a:avLst/>
          </a:prstGeom>
        </p:spPr>
      </p:pic>
      <p:sp>
        <p:nvSpPr>
          <p:cNvPr id="70" name="Title 1"/>
          <p:cNvSpPr>
            <a:spLocks noGrp="1"/>
          </p:cNvSpPr>
          <p:nvPr>
            <p:ph type="title"/>
          </p:nvPr>
        </p:nvSpPr>
        <p:spPr>
          <a:xfrm>
            <a:off x="324503" y="133219"/>
            <a:ext cx="8451412" cy="731837"/>
          </a:xfrm>
        </p:spPr>
        <p:txBody>
          <a:bodyPr/>
          <a:lstStyle/>
          <a:p>
            <a:r>
              <a:rPr lang="en-US" sz="3000" dirty="0" smtClean="0"/>
              <a:t>Business Case Development: </a:t>
            </a:r>
            <a:br>
              <a:rPr lang="en-US" sz="3000" dirty="0" smtClean="0"/>
            </a:br>
            <a:r>
              <a:rPr lang="en-US" sz="3000" dirty="0" smtClean="0"/>
              <a:t>How Automation Can Improve SP Operations?</a:t>
            </a:r>
            <a:endParaRPr lang="en-US" sz="3000" dirty="0"/>
          </a:p>
        </p:txBody>
      </p:sp>
      <p:sp>
        <p:nvSpPr>
          <p:cNvPr id="71" name="TextBox 72"/>
          <p:cNvSpPr txBox="1">
            <a:spLocks noChangeArrowheads="1"/>
          </p:cNvSpPr>
          <p:nvPr/>
        </p:nvSpPr>
        <p:spPr bwMode="auto">
          <a:xfrm>
            <a:off x="2289636" y="1423139"/>
            <a:ext cx="4716241" cy="297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1600" dirty="0" smtClean="0">
                <a:solidFill>
                  <a:srgbClr val="343434"/>
                </a:solidFill>
                <a:latin typeface="+mn-lt"/>
              </a:rPr>
              <a:t>improvement in operations efficiency</a:t>
            </a:r>
            <a:r>
              <a:rPr lang="en-US" sz="1600" baseline="30000" dirty="0" smtClean="0">
                <a:solidFill>
                  <a:srgbClr val="343434"/>
                </a:solidFill>
                <a:latin typeface="+mn-lt"/>
              </a:rPr>
              <a:t>*</a:t>
            </a:r>
            <a:endParaRPr lang="en-US" sz="1400" baseline="30000" dirty="0">
              <a:solidFill>
                <a:srgbClr val="FFFFFF">
                  <a:lumMod val="50000"/>
                </a:srgbClr>
              </a:solidFill>
              <a:latin typeface="+mn-lt"/>
            </a:endParaRPr>
          </a:p>
        </p:txBody>
      </p:sp>
      <p:sp>
        <p:nvSpPr>
          <p:cNvPr id="72" name="TextBox 72"/>
          <p:cNvSpPr txBox="1">
            <a:spLocks noChangeArrowheads="1"/>
          </p:cNvSpPr>
          <p:nvPr/>
        </p:nvSpPr>
        <p:spPr bwMode="auto">
          <a:xfrm>
            <a:off x="1437774" y="1248957"/>
            <a:ext cx="170372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3600" dirty="0" smtClean="0">
                <a:solidFill>
                  <a:srgbClr val="343434"/>
                </a:solidFill>
                <a:latin typeface="+mn-lt"/>
              </a:rPr>
              <a:t>71</a:t>
            </a:r>
            <a:r>
              <a:rPr lang="en-US" sz="2000" dirty="0" smtClean="0">
                <a:solidFill>
                  <a:srgbClr val="343434"/>
                </a:solidFill>
                <a:latin typeface="+mn-lt"/>
              </a:rPr>
              <a:t>%</a:t>
            </a:r>
            <a:endParaRPr lang="en-US" sz="1400" dirty="0">
              <a:solidFill>
                <a:srgbClr val="FFFFFF">
                  <a:lumMod val="50000"/>
                </a:srgbClr>
              </a:solidFill>
              <a:latin typeface="+mn-lt"/>
            </a:endParaRPr>
          </a:p>
        </p:txBody>
      </p:sp>
      <p:sp>
        <p:nvSpPr>
          <p:cNvPr id="73" name="Rectangle 129"/>
          <p:cNvSpPr>
            <a:spLocks noChangeArrowheads="1"/>
          </p:cNvSpPr>
          <p:nvPr/>
        </p:nvSpPr>
        <p:spPr bwMode="auto">
          <a:xfrm>
            <a:off x="3683597" y="4640762"/>
            <a:ext cx="5460403"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700" dirty="0" smtClean="0">
                <a:solidFill>
                  <a:schemeClr val="accent4"/>
                </a:solidFill>
                <a:latin typeface="+mn-lt"/>
              </a:rPr>
              <a:t>* A Tier 1 customer case study based on joint calculation made with SP team and Cisco NSO team using real operations data </a:t>
            </a:r>
            <a:endParaRPr lang="en-US" altLang="en-US" sz="700" dirty="0">
              <a:solidFill>
                <a:schemeClr val="accent4"/>
              </a:solidFill>
              <a:latin typeface="+mn-lt"/>
            </a:endParaRPr>
          </a:p>
        </p:txBody>
      </p:sp>
      <p:sp>
        <p:nvSpPr>
          <p:cNvPr id="75" name="TextBox 46"/>
          <p:cNvSpPr txBox="1">
            <a:spLocks noChangeArrowheads="1"/>
          </p:cNvSpPr>
          <p:nvPr/>
        </p:nvSpPr>
        <p:spPr bwMode="auto">
          <a:xfrm>
            <a:off x="4550208" y="4010705"/>
            <a:ext cx="2540547"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90000"/>
              </a:lnSpc>
            </a:pPr>
            <a:r>
              <a:rPr lang="en-US" altLang="en-US" sz="1600" dirty="0" smtClean="0">
                <a:solidFill>
                  <a:srgbClr val="7F7F7F"/>
                </a:solidFill>
                <a:latin typeface="+mn-lt"/>
              </a:rPr>
              <a:t>97K </a:t>
            </a:r>
            <a:r>
              <a:rPr lang="en-US" altLang="en-US" sz="1200" dirty="0">
                <a:solidFill>
                  <a:srgbClr val="7F7F7F"/>
                </a:solidFill>
                <a:latin typeface="+mn-lt"/>
              </a:rPr>
              <a:t>a</a:t>
            </a:r>
            <a:r>
              <a:rPr lang="en-US" altLang="en-US" sz="1200" dirty="0" smtClean="0">
                <a:solidFill>
                  <a:srgbClr val="7F7F7F"/>
                </a:solidFill>
                <a:latin typeface="+mn-lt"/>
              </a:rPr>
              <a:t>verage transactions / year</a:t>
            </a:r>
            <a:endParaRPr lang="en-US" altLang="en-US" sz="1200" dirty="0">
              <a:solidFill>
                <a:srgbClr val="7F7F7F"/>
              </a:solidFill>
              <a:latin typeface="+mn-lt"/>
            </a:endParaRPr>
          </a:p>
        </p:txBody>
      </p:sp>
      <p:sp>
        <p:nvSpPr>
          <p:cNvPr id="77" name="TextBox 46"/>
          <p:cNvSpPr txBox="1">
            <a:spLocks noChangeArrowheads="1"/>
          </p:cNvSpPr>
          <p:nvPr/>
        </p:nvSpPr>
        <p:spPr bwMode="auto">
          <a:xfrm>
            <a:off x="2755882" y="2136759"/>
            <a:ext cx="629477" cy="225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10000"/>
              </a:lnSpc>
            </a:pPr>
            <a:r>
              <a:rPr lang="en-US" altLang="en-US" sz="800" dirty="0" smtClean="0">
                <a:solidFill>
                  <a:srgbClr val="FFFFFF">
                    <a:lumMod val="50000"/>
                  </a:srgbClr>
                </a:solidFill>
                <a:latin typeface="+mn-lt"/>
              </a:rPr>
              <a:t>Today</a:t>
            </a:r>
            <a:endParaRPr lang="en-US" altLang="en-US" sz="800" dirty="0">
              <a:solidFill>
                <a:srgbClr val="FFFFFF">
                  <a:lumMod val="50000"/>
                </a:srgbClr>
              </a:solidFill>
              <a:latin typeface="+mn-lt"/>
            </a:endParaRPr>
          </a:p>
        </p:txBody>
      </p:sp>
      <p:sp>
        <p:nvSpPr>
          <p:cNvPr id="79" name="TextBox 46"/>
          <p:cNvSpPr txBox="1">
            <a:spLocks noChangeArrowheads="1"/>
          </p:cNvSpPr>
          <p:nvPr/>
        </p:nvSpPr>
        <p:spPr bwMode="auto">
          <a:xfrm>
            <a:off x="1571049" y="2293240"/>
            <a:ext cx="1570449" cy="225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10000"/>
              </a:lnSpc>
            </a:pPr>
            <a:r>
              <a:rPr lang="en-US" altLang="en-US" sz="800" dirty="0" smtClean="0">
                <a:solidFill>
                  <a:srgbClr val="FFFFFF">
                    <a:lumMod val="50000"/>
                  </a:srgbClr>
                </a:solidFill>
                <a:latin typeface="+mn-lt"/>
              </a:rPr>
              <a:t>With Cisco Automation tool</a:t>
            </a:r>
            <a:endParaRPr lang="en-US" altLang="en-US" sz="800" dirty="0">
              <a:solidFill>
                <a:srgbClr val="FFFFFF">
                  <a:lumMod val="50000"/>
                </a:srgbClr>
              </a:solidFill>
              <a:latin typeface="+mn-lt"/>
            </a:endParaRPr>
          </a:p>
        </p:txBody>
      </p:sp>
      <p:sp>
        <p:nvSpPr>
          <p:cNvPr id="80" name="TextBox 46"/>
          <p:cNvSpPr txBox="1">
            <a:spLocks noChangeArrowheads="1"/>
          </p:cNvSpPr>
          <p:nvPr/>
        </p:nvSpPr>
        <p:spPr bwMode="auto">
          <a:xfrm>
            <a:off x="187169" y="2146226"/>
            <a:ext cx="1014832" cy="356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lnSpc>
                <a:spcPct val="80000"/>
              </a:lnSpc>
            </a:pPr>
            <a:r>
              <a:rPr lang="en-US" altLang="en-US" sz="1050" dirty="0" smtClean="0">
                <a:solidFill>
                  <a:srgbClr val="FFFFFF">
                    <a:lumMod val="50000"/>
                  </a:srgbClr>
                </a:solidFill>
                <a:latin typeface="+mn-lt"/>
              </a:rPr>
              <a:t>Service disconnect</a:t>
            </a:r>
            <a:endParaRPr lang="en-US" altLang="en-US" sz="1050" dirty="0">
              <a:solidFill>
                <a:srgbClr val="FFFFFF">
                  <a:lumMod val="50000"/>
                </a:srgbClr>
              </a:solidFill>
              <a:latin typeface="+mn-lt"/>
            </a:endParaRPr>
          </a:p>
        </p:txBody>
      </p:sp>
      <p:sp>
        <p:nvSpPr>
          <p:cNvPr id="83" name="TextBox 46"/>
          <p:cNvSpPr txBox="1">
            <a:spLocks noChangeArrowheads="1"/>
          </p:cNvSpPr>
          <p:nvPr/>
        </p:nvSpPr>
        <p:spPr bwMode="auto">
          <a:xfrm>
            <a:off x="5256088" y="2442701"/>
            <a:ext cx="1014832" cy="356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lnSpc>
                <a:spcPct val="80000"/>
              </a:lnSpc>
            </a:pPr>
            <a:r>
              <a:rPr lang="en-US" altLang="en-US" sz="1050" dirty="0" smtClean="0">
                <a:solidFill>
                  <a:srgbClr val="FFFFFF">
                    <a:lumMod val="50000"/>
                  </a:srgbClr>
                </a:solidFill>
                <a:latin typeface="+mn-lt"/>
              </a:rPr>
              <a:t>Maintenance window</a:t>
            </a:r>
            <a:endParaRPr lang="en-US" altLang="en-US" sz="1050" dirty="0">
              <a:solidFill>
                <a:srgbClr val="FFFFFF">
                  <a:lumMod val="50000"/>
                </a:srgbClr>
              </a:solidFill>
              <a:latin typeface="+mn-lt"/>
            </a:endParaRPr>
          </a:p>
        </p:txBody>
      </p:sp>
      <p:sp>
        <p:nvSpPr>
          <p:cNvPr id="88" name="TextBox 46"/>
          <p:cNvSpPr txBox="1">
            <a:spLocks noChangeArrowheads="1"/>
          </p:cNvSpPr>
          <p:nvPr/>
        </p:nvSpPr>
        <p:spPr bwMode="auto">
          <a:xfrm>
            <a:off x="187169" y="3062877"/>
            <a:ext cx="1014832" cy="356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lnSpc>
                <a:spcPct val="80000"/>
              </a:lnSpc>
            </a:pPr>
            <a:r>
              <a:rPr lang="en-US" altLang="en-US" sz="1050" dirty="0" smtClean="0">
                <a:solidFill>
                  <a:srgbClr val="FFFFFF">
                    <a:lumMod val="50000"/>
                  </a:srgbClr>
                </a:solidFill>
                <a:latin typeface="+mn-lt"/>
              </a:rPr>
              <a:t>Incident resolution</a:t>
            </a:r>
            <a:endParaRPr lang="en-US" altLang="en-US" sz="1050" dirty="0">
              <a:solidFill>
                <a:srgbClr val="FFFFFF">
                  <a:lumMod val="50000"/>
                </a:srgbClr>
              </a:solidFill>
              <a:latin typeface="+mn-lt"/>
            </a:endParaRPr>
          </a:p>
        </p:txBody>
      </p:sp>
      <p:sp>
        <p:nvSpPr>
          <p:cNvPr id="89" name="TextBox 46"/>
          <p:cNvSpPr txBox="1">
            <a:spLocks noChangeArrowheads="1"/>
          </p:cNvSpPr>
          <p:nvPr/>
        </p:nvSpPr>
        <p:spPr bwMode="auto">
          <a:xfrm>
            <a:off x="5056979" y="3335865"/>
            <a:ext cx="1213966" cy="356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lnSpc>
                <a:spcPct val="80000"/>
              </a:lnSpc>
            </a:pPr>
            <a:r>
              <a:rPr lang="en-US" altLang="en-US" sz="1050" dirty="0" smtClean="0">
                <a:solidFill>
                  <a:srgbClr val="FFFFFF">
                    <a:lumMod val="50000"/>
                  </a:srgbClr>
                </a:solidFill>
                <a:latin typeface="+mn-lt"/>
              </a:rPr>
              <a:t>New customer </a:t>
            </a:r>
            <a:r>
              <a:rPr lang="en-US" altLang="en-US" sz="1050" dirty="0">
                <a:solidFill>
                  <a:srgbClr val="FFFFFF">
                    <a:lumMod val="50000"/>
                  </a:srgbClr>
                </a:solidFill>
                <a:latin typeface="+mn-lt"/>
              </a:rPr>
              <a:t>a</a:t>
            </a:r>
            <a:r>
              <a:rPr lang="en-US" altLang="en-US" sz="1050" dirty="0" smtClean="0">
                <a:solidFill>
                  <a:srgbClr val="FFFFFF">
                    <a:lumMod val="50000"/>
                  </a:srgbClr>
                </a:solidFill>
                <a:latin typeface="+mn-lt"/>
              </a:rPr>
              <a:t>dd</a:t>
            </a:r>
            <a:endParaRPr lang="en-US" altLang="en-US" sz="1050" dirty="0">
              <a:solidFill>
                <a:srgbClr val="FFFFFF">
                  <a:lumMod val="50000"/>
                </a:srgbClr>
              </a:solidFill>
              <a:latin typeface="+mn-lt"/>
            </a:endParaRPr>
          </a:p>
        </p:txBody>
      </p:sp>
      <p:sp>
        <p:nvSpPr>
          <p:cNvPr id="90" name="TextBox 46"/>
          <p:cNvSpPr txBox="1">
            <a:spLocks noChangeArrowheads="1"/>
          </p:cNvSpPr>
          <p:nvPr/>
        </p:nvSpPr>
        <p:spPr bwMode="auto">
          <a:xfrm>
            <a:off x="177608" y="4002116"/>
            <a:ext cx="1014832" cy="356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lnSpc>
                <a:spcPct val="80000"/>
              </a:lnSpc>
            </a:pPr>
            <a:r>
              <a:rPr lang="en-US" altLang="en-US" sz="1050" dirty="0" smtClean="0">
                <a:solidFill>
                  <a:srgbClr val="FFFFFF">
                    <a:lumMod val="50000"/>
                  </a:srgbClr>
                </a:solidFill>
                <a:latin typeface="+mn-lt"/>
              </a:rPr>
              <a:t>Change request</a:t>
            </a:r>
            <a:endParaRPr lang="en-US" altLang="en-US" sz="1050" dirty="0">
              <a:solidFill>
                <a:srgbClr val="FFFFFF">
                  <a:lumMod val="50000"/>
                </a:srgbClr>
              </a:solidFill>
              <a:latin typeface="+mn-lt"/>
            </a:endParaRPr>
          </a:p>
        </p:txBody>
      </p:sp>
      <p:sp>
        <p:nvSpPr>
          <p:cNvPr id="91" name="TextBox 46"/>
          <p:cNvSpPr txBox="1">
            <a:spLocks noChangeArrowheads="1"/>
          </p:cNvSpPr>
          <p:nvPr/>
        </p:nvSpPr>
        <p:spPr bwMode="auto">
          <a:xfrm>
            <a:off x="3824699" y="4229667"/>
            <a:ext cx="786112" cy="209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10000"/>
              </a:lnSpc>
            </a:pPr>
            <a:r>
              <a:rPr lang="en-US" altLang="en-US" sz="700" b="1" dirty="0" smtClean="0">
                <a:solidFill>
                  <a:srgbClr val="FFFFFF"/>
                </a:solidFill>
              </a:rPr>
              <a:t>4,860</a:t>
            </a:r>
            <a:endParaRPr lang="en-US" altLang="en-US" sz="700" b="1" dirty="0">
              <a:solidFill>
                <a:srgbClr val="FFFFFF"/>
              </a:solidFill>
            </a:endParaRPr>
          </a:p>
        </p:txBody>
      </p:sp>
      <p:sp>
        <p:nvSpPr>
          <p:cNvPr id="92" name="TextBox 46"/>
          <p:cNvSpPr txBox="1">
            <a:spLocks noChangeArrowheads="1"/>
          </p:cNvSpPr>
          <p:nvPr/>
        </p:nvSpPr>
        <p:spPr bwMode="auto">
          <a:xfrm>
            <a:off x="3824699" y="3335865"/>
            <a:ext cx="786112" cy="209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10000"/>
              </a:lnSpc>
            </a:pPr>
            <a:r>
              <a:rPr lang="en-US" altLang="en-US" sz="700" b="1" dirty="0" smtClean="0">
                <a:solidFill>
                  <a:srgbClr val="FFFFFF"/>
                </a:solidFill>
              </a:rPr>
              <a:t>52,000</a:t>
            </a:r>
            <a:endParaRPr lang="en-US" altLang="en-US" sz="700" b="1" dirty="0">
              <a:solidFill>
                <a:srgbClr val="FFFFFF"/>
              </a:solidFill>
            </a:endParaRPr>
          </a:p>
        </p:txBody>
      </p:sp>
      <p:sp>
        <p:nvSpPr>
          <p:cNvPr id="93" name="TextBox 46"/>
          <p:cNvSpPr txBox="1">
            <a:spLocks noChangeArrowheads="1"/>
          </p:cNvSpPr>
          <p:nvPr/>
        </p:nvSpPr>
        <p:spPr bwMode="auto">
          <a:xfrm>
            <a:off x="3824699" y="2576436"/>
            <a:ext cx="786112" cy="209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10000"/>
              </a:lnSpc>
            </a:pPr>
            <a:r>
              <a:rPr lang="en-US" altLang="en-US" sz="700" b="1" dirty="0" smtClean="0">
                <a:solidFill>
                  <a:srgbClr val="FFFFFF"/>
                </a:solidFill>
              </a:rPr>
              <a:t>5,200</a:t>
            </a:r>
            <a:endParaRPr lang="en-US" altLang="en-US" sz="700" b="1" dirty="0">
              <a:solidFill>
                <a:srgbClr val="FFFFFF"/>
              </a:solidFill>
            </a:endParaRPr>
          </a:p>
        </p:txBody>
      </p:sp>
      <p:sp>
        <p:nvSpPr>
          <p:cNvPr id="94" name="TextBox 46"/>
          <p:cNvSpPr txBox="1">
            <a:spLocks noChangeArrowheads="1"/>
          </p:cNvSpPr>
          <p:nvPr/>
        </p:nvSpPr>
        <p:spPr bwMode="auto">
          <a:xfrm>
            <a:off x="3824699" y="2471416"/>
            <a:ext cx="786112" cy="209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10000"/>
              </a:lnSpc>
            </a:pPr>
            <a:r>
              <a:rPr lang="en-US" altLang="en-US" sz="700" b="1" dirty="0" smtClean="0">
                <a:solidFill>
                  <a:srgbClr val="FFFFFF">
                    <a:lumMod val="50000"/>
                  </a:srgbClr>
                </a:solidFill>
              </a:rPr>
              <a:t>2,966</a:t>
            </a:r>
            <a:endParaRPr lang="en-US" altLang="en-US" sz="700" b="1" dirty="0">
              <a:solidFill>
                <a:srgbClr val="FFFFFF">
                  <a:lumMod val="50000"/>
                </a:srgbClr>
              </a:solidFill>
            </a:endParaRPr>
          </a:p>
        </p:txBody>
      </p:sp>
      <p:sp>
        <p:nvSpPr>
          <p:cNvPr id="101" name="TextBox 46"/>
          <p:cNvSpPr txBox="1">
            <a:spLocks noChangeArrowheads="1"/>
          </p:cNvSpPr>
          <p:nvPr/>
        </p:nvSpPr>
        <p:spPr bwMode="auto">
          <a:xfrm>
            <a:off x="3809211" y="2177774"/>
            <a:ext cx="786112" cy="327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10000"/>
              </a:lnSpc>
            </a:pPr>
            <a:r>
              <a:rPr lang="en-US" altLang="en-US" sz="700" b="1" dirty="0" smtClean="0">
                <a:solidFill>
                  <a:srgbClr val="FFFFFF">
                    <a:lumMod val="50000"/>
                  </a:srgbClr>
                </a:solidFill>
              </a:rPr>
              <a:t>14,560</a:t>
            </a:r>
            <a:br>
              <a:rPr lang="en-US" altLang="en-US" sz="700" b="1" dirty="0" smtClean="0">
                <a:solidFill>
                  <a:srgbClr val="FFFFFF">
                    <a:lumMod val="50000"/>
                  </a:srgbClr>
                </a:solidFill>
              </a:rPr>
            </a:br>
            <a:r>
              <a:rPr lang="en-US" altLang="en-US" sz="700" b="1" dirty="0" smtClean="0">
                <a:solidFill>
                  <a:srgbClr val="FFFFFF">
                    <a:lumMod val="50000"/>
                  </a:srgbClr>
                </a:solidFill>
              </a:rPr>
              <a:t>transactions</a:t>
            </a:r>
            <a:endParaRPr lang="en-US" altLang="en-US" sz="700" b="1" dirty="0">
              <a:solidFill>
                <a:srgbClr val="FFFFFF">
                  <a:lumMod val="50000"/>
                </a:srgbClr>
              </a:solidFill>
            </a:endParaRPr>
          </a:p>
        </p:txBody>
      </p:sp>
      <p:sp>
        <p:nvSpPr>
          <p:cNvPr id="26" name="Text Box 64"/>
          <p:cNvSpPr txBox="1">
            <a:spLocks noChangeArrowheads="1"/>
          </p:cNvSpPr>
          <p:nvPr/>
        </p:nvSpPr>
        <p:spPr bwMode="auto">
          <a:xfrm>
            <a:off x="-69648" y="4897982"/>
            <a:ext cx="4815870" cy="259675"/>
          </a:xfrm>
          <a:prstGeom prst="rect">
            <a:avLst/>
          </a:prstGeom>
          <a:noFill/>
          <a:ln>
            <a:noFill/>
          </a:ln>
          <a:effectLst/>
          <a:scene3d>
            <a:camera prst="orthographicFront"/>
            <a:lightRig rig="threePt" dir="t">
              <a:rot lat="0" lon="0" rev="12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wrap="square" rtlCol="0"/>
          <a:lstStyle>
            <a:defPPr>
              <a:defRPr lang="en-US"/>
            </a:defPPr>
            <a:lvl1pPr indent="0">
              <a:defRPr sz="1100">
                <a:solidFill>
                  <a:srgbClr val="7F7F7F"/>
                </a:solidFill>
                <a:latin typeface="Arial" pitchFamily="34" charset="0"/>
                <a:cs typeface="Arial" pitchFamily="34"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sz="800" dirty="0" smtClean="0">
                <a:latin typeface="+mn-lt"/>
              </a:rPr>
              <a:t>Source: Cisco BTA</a:t>
            </a:r>
            <a:endParaRPr lang="en-US" sz="800" dirty="0">
              <a:latin typeface="+mn-lt"/>
            </a:endParaRPr>
          </a:p>
        </p:txBody>
      </p:sp>
    </p:spTree>
    <p:extLst>
      <p:ext uri="{BB962C8B-B14F-4D97-AF65-F5344CB8AC3E}">
        <p14:creationId xmlns:p14="http://schemas.microsoft.com/office/powerpoint/2010/main" val="1982401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5" y="171183"/>
            <a:ext cx="8853482" cy="731837"/>
          </a:xfrm>
        </p:spPr>
        <p:txBody>
          <a:bodyPr/>
          <a:lstStyle/>
          <a:p>
            <a:r>
              <a:rPr lang="en-US" dirty="0" smtClean="0"/>
              <a:t>Focus on Business Outcomes </a:t>
            </a:r>
            <a:br>
              <a:rPr lang="en-US" dirty="0" smtClean="0"/>
            </a:br>
            <a:r>
              <a:rPr lang="en-US" dirty="0" smtClean="0"/>
              <a:t>Improved Labor Productivity &amp; Network Efficiency</a:t>
            </a:r>
            <a:endParaRPr lang="en-US" dirty="0"/>
          </a:p>
        </p:txBody>
      </p:sp>
      <p:grpSp>
        <p:nvGrpSpPr>
          <p:cNvPr id="3" name="Group 2"/>
          <p:cNvGrpSpPr/>
          <p:nvPr/>
        </p:nvGrpSpPr>
        <p:grpSpPr>
          <a:xfrm>
            <a:off x="2535063" y="1549119"/>
            <a:ext cx="1244287" cy="1244285"/>
            <a:chOff x="10333656" y="6453790"/>
            <a:chExt cx="1659049" cy="1659047"/>
          </a:xfrm>
        </p:grpSpPr>
        <p:sp>
          <p:nvSpPr>
            <p:cNvPr id="4" name="Oval 3"/>
            <p:cNvSpPr/>
            <p:nvPr/>
          </p:nvSpPr>
          <p:spPr>
            <a:xfrm>
              <a:off x="10333656" y="6453790"/>
              <a:ext cx="1659049" cy="1659047"/>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088" tIns="45545" rIns="91088" bIns="45545" rtlCol="0" anchor="ctr"/>
            <a:lstStyle/>
            <a:p>
              <a:pPr algn="ctr" defTabSz="683321"/>
              <a:endParaRPr lang="en-US" sz="1400" dirty="0">
                <a:solidFill>
                  <a:schemeClr val="bg1"/>
                </a:solidFill>
                <a:ea typeface="ＭＳ Ｐゴシック" charset="0"/>
              </a:endParaRPr>
            </a:p>
          </p:txBody>
        </p:sp>
        <p:grpSp>
          <p:nvGrpSpPr>
            <p:cNvPr id="5" name="Group 4"/>
            <p:cNvGrpSpPr/>
            <p:nvPr/>
          </p:nvGrpSpPr>
          <p:grpSpPr>
            <a:xfrm>
              <a:off x="10694773" y="6820038"/>
              <a:ext cx="936815" cy="926550"/>
              <a:chOff x="2394858" y="19999"/>
              <a:chExt cx="4580012" cy="4529822"/>
            </a:xfrm>
            <a:solidFill>
              <a:srgbClr val="FFFFFF"/>
            </a:solidFill>
          </p:grpSpPr>
          <p:sp>
            <p:nvSpPr>
              <p:cNvPr id="6" name="Multiply 5"/>
              <p:cNvSpPr/>
              <p:nvPr/>
            </p:nvSpPr>
            <p:spPr>
              <a:xfrm>
                <a:off x="4185915" y="268559"/>
                <a:ext cx="1001388" cy="1001388"/>
              </a:xfrm>
              <a:prstGeom prst="mathMultiply">
                <a:avLst>
                  <a:gd name="adj1" fmla="val 14962"/>
                </a:avLst>
              </a:prstGeom>
              <a:grpFill/>
              <a:ln w="3175"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smtClean="0"/>
              </a:p>
            </p:txBody>
          </p:sp>
          <p:sp>
            <p:nvSpPr>
              <p:cNvPr id="7" name="Right Arrow 6"/>
              <p:cNvSpPr/>
              <p:nvPr/>
            </p:nvSpPr>
            <p:spPr>
              <a:xfrm>
                <a:off x="2861469" y="3171031"/>
                <a:ext cx="642936" cy="563563"/>
              </a:xfrm>
              <a:prstGeom prst="rightArrow">
                <a:avLst>
                  <a:gd name="adj1" fmla="val 26057"/>
                  <a:gd name="adj2" fmla="val 73943"/>
                </a:avLst>
              </a:prstGeom>
              <a:grpFill/>
              <a:ln w="3175"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smtClean="0"/>
              </a:p>
            </p:txBody>
          </p:sp>
          <p:sp>
            <p:nvSpPr>
              <p:cNvPr id="8" name="Rectangle 207"/>
              <p:cNvSpPr/>
              <p:nvPr/>
            </p:nvSpPr>
            <p:spPr>
              <a:xfrm rot="18989720">
                <a:off x="5890257" y="3153801"/>
                <a:ext cx="700360" cy="446797"/>
              </a:xfrm>
              <a:custGeom>
                <a:avLst/>
                <a:gdLst>
                  <a:gd name="connsiteX0" fmla="*/ 699233 w 700360"/>
                  <a:gd name="connsiteY0" fmla="*/ 290530 h 446797"/>
                  <a:gd name="connsiteX1" fmla="*/ 700360 w 700360"/>
                  <a:gd name="connsiteY1" fmla="*/ 436984 h 446797"/>
                  <a:gd name="connsiteX2" fmla="*/ 146458 w 700360"/>
                  <a:gd name="connsiteY2" fmla="*/ 441247 h 446797"/>
                  <a:gd name="connsiteX3" fmla="*/ 0 w 700360"/>
                  <a:gd name="connsiteY3" fmla="*/ 446797 h 446797"/>
                  <a:gd name="connsiteX4" fmla="*/ 0 w 700360"/>
                  <a:gd name="connsiteY4" fmla="*/ 0 h 446797"/>
                  <a:gd name="connsiteX5" fmla="*/ 146458 w 700360"/>
                  <a:gd name="connsiteY5" fmla="*/ 0 h 446797"/>
                  <a:gd name="connsiteX6" fmla="*/ 146458 w 700360"/>
                  <a:gd name="connsiteY6" fmla="*/ 294785 h 446797"/>
                  <a:gd name="connsiteX7" fmla="*/ 699233 w 700360"/>
                  <a:gd name="connsiteY7" fmla="*/ 290530 h 446797"/>
                  <a:gd name="connsiteX0" fmla="*/ 699233 w 700360"/>
                  <a:gd name="connsiteY0" fmla="*/ 290530 h 446797"/>
                  <a:gd name="connsiteX1" fmla="*/ 700360 w 700360"/>
                  <a:gd name="connsiteY1" fmla="*/ 436984 h 446797"/>
                  <a:gd name="connsiteX2" fmla="*/ 0 w 700360"/>
                  <a:gd name="connsiteY2" fmla="*/ 446797 h 446797"/>
                  <a:gd name="connsiteX3" fmla="*/ 0 w 700360"/>
                  <a:gd name="connsiteY3" fmla="*/ 0 h 446797"/>
                  <a:gd name="connsiteX4" fmla="*/ 146458 w 700360"/>
                  <a:gd name="connsiteY4" fmla="*/ 0 h 446797"/>
                  <a:gd name="connsiteX5" fmla="*/ 146458 w 700360"/>
                  <a:gd name="connsiteY5" fmla="*/ 294785 h 446797"/>
                  <a:gd name="connsiteX6" fmla="*/ 699233 w 700360"/>
                  <a:gd name="connsiteY6" fmla="*/ 290530 h 4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60" h="446797">
                    <a:moveTo>
                      <a:pt x="699233" y="290530"/>
                    </a:moveTo>
                    <a:cubicBezTo>
                      <a:pt x="699609" y="339348"/>
                      <a:pt x="699984" y="388166"/>
                      <a:pt x="700360" y="436984"/>
                    </a:cubicBezTo>
                    <a:lnTo>
                      <a:pt x="0" y="446797"/>
                    </a:lnTo>
                    <a:lnTo>
                      <a:pt x="0" y="0"/>
                    </a:lnTo>
                    <a:lnTo>
                      <a:pt x="146458" y="0"/>
                    </a:lnTo>
                    <a:lnTo>
                      <a:pt x="146458" y="294785"/>
                    </a:lnTo>
                    <a:lnTo>
                      <a:pt x="699233" y="290530"/>
                    </a:lnTo>
                    <a:close/>
                  </a:path>
                </a:pathLst>
              </a:custGeom>
              <a:grpFill/>
              <a:ln w="3175"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smtClean="0"/>
              </a:p>
            </p:txBody>
          </p:sp>
          <p:sp>
            <p:nvSpPr>
              <p:cNvPr id="9" name="Oval 210"/>
              <p:cNvSpPr/>
              <p:nvPr/>
            </p:nvSpPr>
            <p:spPr>
              <a:xfrm>
                <a:off x="2394858" y="1036904"/>
                <a:ext cx="1489928" cy="3165300"/>
              </a:xfrm>
              <a:custGeom>
                <a:avLst/>
                <a:gdLst/>
                <a:ahLst/>
                <a:cxnLst/>
                <a:rect l="l" t="t" r="r" b="b"/>
                <a:pathLst>
                  <a:path w="1489928" h="3165300">
                    <a:moveTo>
                      <a:pt x="744965" y="1821570"/>
                    </a:moveTo>
                    <a:cubicBezTo>
                      <a:pt x="414275" y="1821570"/>
                      <a:pt x="146198" y="2089647"/>
                      <a:pt x="146198" y="2420337"/>
                    </a:cubicBezTo>
                    <a:cubicBezTo>
                      <a:pt x="146198" y="2751027"/>
                      <a:pt x="414275" y="3019104"/>
                      <a:pt x="744965" y="3019104"/>
                    </a:cubicBezTo>
                    <a:cubicBezTo>
                      <a:pt x="1075655" y="3019104"/>
                      <a:pt x="1343732" y="2751027"/>
                      <a:pt x="1343732" y="2420337"/>
                    </a:cubicBezTo>
                    <a:cubicBezTo>
                      <a:pt x="1343732" y="2089647"/>
                      <a:pt x="1075655" y="1821570"/>
                      <a:pt x="744965" y="1821570"/>
                    </a:cubicBezTo>
                    <a:close/>
                    <a:moveTo>
                      <a:pt x="896720" y="0"/>
                    </a:moveTo>
                    <a:lnTo>
                      <a:pt x="1443731" y="47564"/>
                    </a:lnTo>
                    <a:lnTo>
                      <a:pt x="1205900" y="518452"/>
                    </a:lnTo>
                    <a:lnTo>
                      <a:pt x="1067157" y="285798"/>
                    </a:lnTo>
                    <a:lnTo>
                      <a:pt x="1027440" y="329498"/>
                    </a:lnTo>
                    <a:cubicBezTo>
                      <a:pt x="746589" y="669810"/>
                      <a:pt x="577878" y="1106098"/>
                      <a:pt x="577878" y="1581791"/>
                    </a:cubicBezTo>
                    <a:lnTo>
                      <a:pt x="582848" y="1694226"/>
                    </a:lnTo>
                    <a:lnTo>
                      <a:pt x="594828" y="1690507"/>
                    </a:lnTo>
                    <a:cubicBezTo>
                      <a:pt x="643323" y="1680584"/>
                      <a:pt x="693535" y="1675372"/>
                      <a:pt x="744964" y="1675372"/>
                    </a:cubicBezTo>
                    <a:cubicBezTo>
                      <a:pt x="1156396" y="1675372"/>
                      <a:pt x="1489928" y="2008904"/>
                      <a:pt x="1489928" y="2420336"/>
                    </a:cubicBezTo>
                    <a:cubicBezTo>
                      <a:pt x="1489928" y="2831768"/>
                      <a:pt x="1156396" y="3165300"/>
                      <a:pt x="744964" y="3165300"/>
                    </a:cubicBezTo>
                    <a:cubicBezTo>
                      <a:pt x="333532" y="3165300"/>
                      <a:pt x="0" y="2831768"/>
                      <a:pt x="0" y="2420336"/>
                    </a:cubicBezTo>
                    <a:cubicBezTo>
                      <a:pt x="0" y="2163191"/>
                      <a:pt x="130286" y="1936476"/>
                      <a:pt x="328448" y="1802600"/>
                    </a:cubicBezTo>
                    <a:lnTo>
                      <a:pt x="433359" y="1745656"/>
                    </a:lnTo>
                    <a:lnTo>
                      <a:pt x="424929" y="1567628"/>
                    </a:lnTo>
                    <a:cubicBezTo>
                      <a:pt x="424929" y="1032474"/>
                      <a:pt x="638454" y="547191"/>
                      <a:pt x="984956" y="192327"/>
                    </a:cubicBezTo>
                    <a:lnTo>
                      <a:pt x="1002043" y="176611"/>
                    </a:lnTo>
                    <a:close/>
                  </a:path>
                </a:pathLst>
              </a:custGeom>
              <a:grpFill/>
              <a:ln w="3175"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smtClean="0"/>
              </a:p>
            </p:txBody>
          </p:sp>
          <p:sp>
            <p:nvSpPr>
              <p:cNvPr id="10" name="Freeform 9"/>
              <p:cNvSpPr/>
              <p:nvPr/>
            </p:nvSpPr>
            <p:spPr>
              <a:xfrm>
                <a:off x="3942504" y="19999"/>
                <a:ext cx="2762121" cy="2530240"/>
              </a:xfrm>
              <a:custGeom>
                <a:avLst/>
                <a:gdLst/>
                <a:ahLst/>
                <a:cxnLst/>
                <a:rect l="l" t="t" r="r" b="b"/>
                <a:pathLst>
                  <a:path w="2762121" h="2530240">
                    <a:moveTo>
                      <a:pt x="744965" y="146198"/>
                    </a:moveTo>
                    <a:cubicBezTo>
                      <a:pt x="414275" y="146198"/>
                      <a:pt x="146198" y="414275"/>
                      <a:pt x="146198" y="744965"/>
                    </a:cubicBezTo>
                    <a:cubicBezTo>
                      <a:pt x="146198" y="1075655"/>
                      <a:pt x="414275" y="1343732"/>
                      <a:pt x="744965" y="1343732"/>
                    </a:cubicBezTo>
                    <a:cubicBezTo>
                      <a:pt x="1075655" y="1343732"/>
                      <a:pt x="1343732" y="1075655"/>
                      <a:pt x="1343732" y="744965"/>
                    </a:cubicBezTo>
                    <a:cubicBezTo>
                      <a:pt x="1343732" y="414275"/>
                      <a:pt x="1075655" y="146198"/>
                      <a:pt x="744965" y="146198"/>
                    </a:cubicBezTo>
                    <a:close/>
                    <a:moveTo>
                      <a:pt x="744964" y="0"/>
                    </a:moveTo>
                    <a:cubicBezTo>
                      <a:pt x="1156396" y="0"/>
                      <a:pt x="1489928" y="333532"/>
                      <a:pt x="1489928" y="744964"/>
                    </a:cubicBezTo>
                    <a:lnTo>
                      <a:pt x="1486679" y="809297"/>
                    </a:lnTo>
                    <a:lnTo>
                      <a:pt x="1575631" y="852147"/>
                    </a:lnTo>
                    <a:cubicBezTo>
                      <a:pt x="2011934" y="1089162"/>
                      <a:pt x="2348623" y="1486311"/>
                      <a:pt x="2506815" y="1964716"/>
                    </a:cubicBezTo>
                    <a:lnTo>
                      <a:pt x="2539634" y="2086271"/>
                    </a:lnTo>
                    <a:lnTo>
                      <a:pt x="2762121" y="2086271"/>
                    </a:lnTo>
                    <a:lnTo>
                      <a:pt x="2469568" y="2530240"/>
                    </a:lnTo>
                    <a:lnTo>
                      <a:pt x="2170131" y="2086271"/>
                    </a:lnTo>
                    <a:lnTo>
                      <a:pt x="2401337" y="2086271"/>
                    </a:lnTo>
                    <a:lnTo>
                      <a:pt x="2360064" y="1964868"/>
                    </a:lnTo>
                    <a:cubicBezTo>
                      <a:pt x="2189124" y="1535234"/>
                      <a:pt x="1871260" y="1180004"/>
                      <a:pt x="1468518" y="961222"/>
                    </a:cubicBezTo>
                    <a:lnTo>
                      <a:pt x="1456121" y="955250"/>
                    </a:lnTo>
                    <a:lnTo>
                      <a:pt x="1431385" y="1034937"/>
                    </a:lnTo>
                    <a:cubicBezTo>
                      <a:pt x="1318293" y="1302316"/>
                      <a:pt x="1053538" y="1489928"/>
                      <a:pt x="744964" y="1489928"/>
                    </a:cubicBezTo>
                    <a:cubicBezTo>
                      <a:pt x="333532" y="1489928"/>
                      <a:pt x="0" y="1156396"/>
                      <a:pt x="0" y="744964"/>
                    </a:cubicBezTo>
                    <a:cubicBezTo>
                      <a:pt x="0" y="333532"/>
                      <a:pt x="333532" y="0"/>
                      <a:pt x="744964" y="0"/>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smtClean="0"/>
              </a:p>
            </p:txBody>
          </p:sp>
          <p:sp>
            <p:nvSpPr>
              <p:cNvPr id="11" name="Freeform 10"/>
              <p:cNvSpPr/>
              <p:nvPr/>
            </p:nvSpPr>
            <p:spPr>
              <a:xfrm>
                <a:off x="3837606" y="2702277"/>
                <a:ext cx="3137264" cy="1847544"/>
              </a:xfrm>
              <a:custGeom>
                <a:avLst/>
                <a:gdLst/>
                <a:ahLst/>
                <a:cxnLst/>
                <a:rect l="l" t="t" r="r" b="b"/>
                <a:pathLst>
                  <a:path w="3137264" h="1847544">
                    <a:moveTo>
                      <a:pt x="2392301" y="146198"/>
                    </a:moveTo>
                    <a:cubicBezTo>
                      <a:pt x="2061611" y="146198"/>
                      <a:pt x="1793534" y="414275"/>
                      <a:pt x="1793534" y="744965"/>
                    </a:cubicBezTo>
                    <a:cubicBezTo>
                      <a:pt x="1793534" y="1075655"/>
                      <a:pt x="2061611" y="1343732"/>
                      <a:pt x="2392301" y="1343732"/>
                    </a:cubicBezTo>
                    <a:cubicBezTo>
                      <a:pt x="2722991" y="1343732"/>
                      <a:pt x="2991068" y="1075655"/>
                      <a:pt x="2991068" y="744965"/>
                    </a:cubicBezTo>
                    <a:cubicBezTo>
                      <a:pt x="2991068" y="414275"/>
                      <a:pt x="2722991" y="146198"/>
                      <a:pt x="2392301" y="146198"/>
                    </a:cubicBezTo>
                    <a:close/>
                    <a:moveTo>
                      <a:pt x="2392300" y="0"/>
                    </a:moveTo>
                    <a:cubicBezTo>
                      <a:pt x="2803732" y="0"/>
                      <a:pt x="3137264" y="333532"/>
                      <a:pt x="3137264" y="744964"/>
                    </a:cubicBezTo>
                    <a:cubicBezTo>
                      <a:pt x="3137264" y="1156396"/>
                      <a:pt x="2803732" y="1489928"/>
                      <a:pt x="2392300" y="1489928"/>
                    </a:cubicBezTo>
                    <a:cubicBezTo>
                      <a:pt x="2238013" y="1489928"/>
                      <a:pt x="2094681" y="1443025"/>
                      <a:pt x="1975784" y="1362700"/>
                    </a:cubicBezTo>
                    <a:lnTo>
                      <a:pt x="1960862" y="1350388"/>
                    </a:lnTo>
                    <a:lnTo>
                      <a:pt x="1941639" y="1364762"/>
                    </a:lnTo>
                    <a:cubicBezTo>
                      <a:pt x="1627428" y="1577039"/>
                      <a:pt x="1248642" y="1700990"/>
                      <a:pt x="840905" y="1700990"/>
                    </a:cubicBezTo>
                    <a:cubicBezTo>
                      <a:pt x="688004" y="1700990"/>
                      <a:pt x="539174" y="1683559"/>
                      <a:pt x="396294" y="1650577"/>
                    </a:cubicBezTo>
                    <a:lnTo>
                      <a:pt x="337496" y="1634671"/>
                    </a:lnTo>
                    <a:lnTo>
                      <a:pt x="220275" y="1847544"/>
                    </a:lnTo>
                    <a:lnTo>
                      <a:pt x="0" y="1358834"/>
                    </a:lnTo>
                    <a:lnTo>
                      <a:pt x="519712" y="1303768"/>
                    </a:lnTo>
                    <a:lnTo>
                      <a:pt x="394981" y="1530279"/>
                    </a:lnTo>
                    <a:lnTo>
                      <a:pt x="513522" y="1551060"/>
                    </a:lnTo>
                    <a:cubicBezTo>
                      <a:pt x="603492" y="1563651"/>
                      <a:pt x="695412" y="1570160"/>
                      <a:pt x="788851" y="1570160"/>
                    </a:cubicBezTo>
                    <a:cubicBezTo>
                      <a:pt x="1145621" y="1570160"/>
                      <a:pt x="1480225" y="1475260"/>
                      <a:pt x="1768799" y="1309327"/>
                    </a:cubicBezTo>
                    <a:lnTo>
                      <a:pt x="1853122" y="1256693"/>
                    </a:lnTo>
                    <a:lnTo>
                      <a:pt x="1774564" y="1161480"/>
                    </a:lnTo>
                    <a:cubicBezTo>
                      <a:pt x="1694239" y="1042583"/>
                      <a:pt x="1647336" y="899251"/>
                      <a:pt x="1647336" y="744964"/>
                    </a:cubicBezTo>
                    <a:cubicBezTo>
                      <a:pt x="1647336" y="333532"/>
                      <a:pt x="1980868" y="0"/>
                      <a:pt x="2392300" y="0"/>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smtClean="0"/>
              </a:p>
            </p:txBody>
          </p:sp>
        </p:grpSp>
      </p:grpSp>
      <p:sp>
        <p:nvSpPr>
          <p:cNvPr id="24" name="TextBox 23"/>
          <p:cNvSpPr txBox="1"/>
          <p:nvPr/>
        </p:nvSpPr>
        <p:spPr>
          <a:xfrm>
            <a:off x="2035797" y="2972684"/>
            <a:ext cx="2242821" cy="707886"/>
          </a:xfrm>
          <a:prstGeom prst="rect">
            <a:avLst/>
          </a:prstGeom>
          <a:noFill/>
        </p:spPr>
        <p:txBody>
          <a:bodyPr wrap="square" rtlCol="0">
            <a:spAutoFit/>
          </a:bodyPr>
          <a:lstStyle/>
          <a:p>
            <a:pPr algn="ctr"/>
            <a:r>
              <a:rPr lang="en-US" b="1" dirty="0">
                <a:latin typeface="+mn-lt"/>
              </a:rPr>
              <a:t>+70%</a:t>
            </a:r>
          </a:p>
          <a:p>
            <a:pPr algn="ctr"/>
            <a:r>
              <a:rPr lang="en-US" sz="1100" b="1" dirty="0" smtClean="0">
                <a:latin typeface="+mn-lt"/>
              </a:rPr>
              <a:t>IT </a:t>
            </a:r>
            <a:r>
              <a:rPr lang="en-US" sz="1100" b="1" dirty="0">
                <a:latin typeface="+mn-lt"/>
              </a:rPr>
              <a:t>&amp; </a:t>
            </a:r>
            <a:r>
              <a:rPr lang="en-US" sz="1100" b="1" dirty="0" smtClean="0">
                <a:latin typeface="+mn-lt"/>
              </a:rPr>
              <a:t>Operations Staff </a:t>
            </a:r>
            <a:r>
              <a:rPr lang="en-US" sz="1100" b="1" dirty="0">
                <a:latin typeface="+mn-lt"/>
              </a:rPr>
              <a:t>Efficiency</a:t>
            </a:r>
          </a:p>
          <a:p>
            <a:pPr algn="ctr"/>
            <a:endParaRPr lang="en-US" sz="1100" b="1" dirty="0">
              <a:latin typeface="+mn-lt"/>
            </a:endParaRPr>
          </a:p>
        </p:txBody>
      </p:sp>
      <p:sp>
        <p:nvSpPr>
          <p:cNvPr id="28" name="TextBox 27"/>
          <p:cNvSpPr txBox="1"/>
          <p:nvPr/>
        </p:nvSpPr>
        <p:spPr>
          <a:xfrm>
            <a:off x="5357399" y="2870301"/>
            <a:ext cx="1853076" cy="707886"/>
          </a:xfrm>
          <a:prstGeom prst="rect">
            <a:avLst/>
          </a:prstGeom>
          <a:noFill/>
        </p:spPr>
        <p:txBody>
          <a:bodyPr wrap="square" rtlCol="0">
            <a:spAutoFit/>
          </a:bodyPr>
          <a:lstStyle/>
          <a:p>
            <a:pPr algn="ctr"/>
            <a:r>
              <a:rPr lang="en-US" b="1" dirty="0" smtClean="0">
                <a:latin typeface="+mn-lt"/>
              </a:rPr>
              <a:t>74%</a:t>
            </a:r>
          </a:p>
          <a:p>
            <a:pPr algn="ctr"/>
            <a:r>
              <a:rPr lang="en-US" sz="1100" b="1" dirty="0" smtClean="0">
                <a:latin typeface="+mn-lt"/>
              </a:rPr>
              <a:t>Efficiency in network operations</a:t>
            </a:r>
            <a:endParaRPr lang="en-US" sz="1100" b="1" dirty="0">
              <a:latin typeface="+mn-lt"/>
            </a:endParaRPr>
          </a:p>
        </p:txBody>
      </p:sp>
      <p:grpSp>
        <p:nvGrpSpPr>
          <p:cNvPr id="29" name="Group 230"/>
          <p:cNvGrpSpPr/>
          <p:nvPr/>
        </p:nvGrpSpPr>
        <p:grpSpPr>
          <a:xfrm>
            <a:off x="5480656" y="1496790"/>
            <a:ext cx="1367529" cy="1242792"/>
            <a:chOff x="4199648" y="2078297"/>
            <a:chExt cx="963072" cy="749097"/>
          </a:xfrm>
          <a:solidFill>
            <a:schemeClr val="accent6">
              <a:lumMod val="75000"/>
            </a:schemeClr>
          </a:solidFill>
          <a:effectLst>
            <a:outerShdw blurRad="63500" sx="102000" sy="102000" algn="ctr" rotWithShape="0">
              <a:prstClr val="black">
                <a:alpha val="40000"/>
              </a:prstClr>
            </a:outerShdw>
          </a:effectLst>
        </p:grpSpPr>
        <p:sp>
          <p:nvSpPr>
            <p:cNvPr id="30" name="Freeform 29"/>
            <p:cNvSpPr>
              <a:spLocks noEditPoints="1"/>
            </p:cNvSpPr>
            <p:nvPr/>
          </p:nvSpPr>
          <p:spPr bwMode="auto">
            <a:xfrm rot="384666">
              <a:off x="4331516" y="2078297"/>
              <a:ext cx="528723" cy="409727"/>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endParaRPr>
            </a:p>
          </p:txBody>
        </p:sp>
        <p:sp>
          <p:nvSpPr>
            <p:cNvPr id="31" name="Freeform 30"/>
            <p:cNvSpPr>
              <a:spLocks noEditPoints="1"/>
            </p:cNvSpPr>
            <p:nvPr/>
          </p:nvSpPr>
          <p:spPr bwMode="auto">
            <a:xfrm>
              <a:off x="4686893" y="2458658"/>
              <a:ext cx="475827" cy="368736"/>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endParaRPr>
            </a:p>
          </p:txBody>
        </p:sp>
        <p:sp>
          <p:nvSpPr>
            <p:cNvPr id="32" name="Freeform 31"/>
            <p:cNvSpPr>
              <a:spLocks noEditPoints="1"/>
            </p:cNvSpPr>
            <p:nvPr/>
          </p:nvSpPr>
          <p:spPr bwMode="auto">
            <a:xfrm rot="20653775">
              <a:off x="4199648" y="2495178"/>
              <a:ext cx="368754" cy="285760"/>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endParaRPr>
            </a:p>
          </p:txBody>
        </p:sp>
      </p:grpSp>
      <p:sp>
        <p:nvSpPr>
          <p:cNvPr id="27" name="Rectangle 26"/>
          <p:cNvSpPr/>
          <p:nvPr/>
        </p:nvSpPr>
        <p:spPr>
          <a:xfrm>
            <a:off x="195015" y="1141358"/>
            <a:ext cx="8813571" cy="2973442"/>
          </a:xfrm>
          <a:prstGeom prst="rect">
            <a:avLst/>
          </a:prstGeom>
          <a:noFill/>
          <a:ln w="38100">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TextBox 33"/>
          <p:cNvSpPr txBox="1"/>
          <p:nvPr/>
        </p:nvSpPr>
        <p:spPr>
          <a:xfrm>
            <a:off x="6054374" y="4708570"/>
            <a:ext cx="2727029" cy="215444"/>
          </a:xfrm>
          <a:prstGeom prst="rect">
            <a:avLst/>
          </a:prstGeom>
          <a:noFill/>
        </p:spPr>
        <p:txBody>
          <a:bodyPr wrap="none" rtlCol="0">
            <a:spAutoFit/>
          </a:bodyPr>
          <a:lstStyle/>
          <a:p>
            <a:r>
              <a:rPr lang="en-US" sz="800" smtClean="0"/>
              <a:t>* </a:t>
            </a:r>
            <a:r>
              <a:rPr lang="en-US" sz="800" smtClean="0"/>
              <a:t>A Tier 1 SP 5 </a:t>
            </a:r>
            <a:r>
              <a:rPr lang="en-US" sz="800" smtClean="0"/>
              <a:t>year </a:t>
            </a:r>
            <a:r>
              <a:rPr lang="en-US" sz="800" smtClean="0"/>
              <a:t>summary for two business services</a:t>
            </a:r>
            <a:endParaRPr lang="en-US" sz="800" dirty="0" smtClean="0"/>
          </a:p>
        </p:txBody>
      </p:sp>
    </p:spTree>
    <p:extLst>
      <p:ext uri="{BB962C8B-B14F-4D97-AF65-F5344CB8AC3E}">
        <p14:creationId xmlns:p14="http://schemas.microsoft.com/office/powerpoint/2010/main" val="1237150358"/>
      </p:ext>
    </p:extLst>
  </p:cSld>
  <p:clrMapOvr>
    <a:masterClrMapping/>
  </p:clrMapOvr>
  <mc:AlternateContent xmlns:mc="http://schemas.openxmlformats.org/markup-compatibility/2006">
    <mc:Choice xmlns:p14="http://schemas.microsoft.com/office/powerpoint/2010/main" Requires="p14">
      <p:transition spd="slow" p14:dur="2000" advTm="97086"/>
    </mc:Choice>
    <mc:Fallback>
      <p:transition spd="slow" advTm="9708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5" y="171183"/>
            <a:ext cx="8853482" cy="731837"/>
          </a:xfrm>
        </p:spPr>
        <p:txBody>
          <a:bodyPr/>
          <a:lstStyle/>
          <a:p>
            <a:r>
              <a:rPr lang="en-US" dirty="0" smtClean="0"/>
              <a:t>Additional Outcomes</a:t>
            </a:r>
            <a:br>
              <a:rPr lang="en-US" dirty="0" smtClean="0"/>
            </a:br>
            <a:r>
              <a:rPr lang="en-US" dirty="0" smtClean="0"/>
              <a:t>Improved Product &amp; </a:t>
            </a:r>
            <a:r>
              <a:rPr lang="en-US" dirty="0"/>
              <a:t>D</a:t>
            </a:r>
            <a:r>
              <a:rPr lang="en-US" dirty="0" smtClean="0"/>
              <a:t>evelopment Lifecycle</a:t>
            </a:r>
            <a:endParaRPr lang="en-US" dirty="0"/>
          </a:p>
        </p:txBody>
      </p:sp>
      <p:sp>
        <p:nvSpPr>
          <p:cNvPr id="21" name="Freeform 20"/>
          <p:cNvSpPr>
            <a:spLocks noEditPoints="1"/>
          </p:cNvSpPr>
          <p:nvPr/>
        </p:nvSpPr>
        <p:spPr bwMode="auto">
          <a:xfrm>
            <a:off x="3703708" y="1735813"/>
            <a:ext cx="1493596" cy="976004"/>
          </a:xfrm>
          <a:custGeom>
            <a:avLst/>
            <a:gdLst>
              <a:gd name="T0" fmla="*/ 4665 w 7549"/>
              <a:gd name="T1" fmla="*/ 7000 h 7308"/>
              <a:gd name="T2" fmla="*/ 2530 w 7549"/>
              <a:gd name="T3" fmla="*/ 7000 h 7308"/>
              <a:gd name="T4" fmla="*/ 251 w 7549"/>
              <a:gd name="T5" fmla="*/ 7000 h 7308"/>
              <a:gd name="T6" fmla="*/ 5018 w 7549"/>
              <a:gd name="T7" fmla="*/ 41 h 7308"/>
              <a:gd name="T8" fmla="*/ 3585 w 7549"/>
              <a:gd name="T9" fmla="*/ 3707 h 7308"/>
              <a:gd name="T10" fmla="*/ 1282 w 7549"/>
              <a:gd name="T11" fmla="*/ 529 h 7308"/>
              <a:gd name="T12" fmla="*/ 778 w 7549"/>
              <a:gd name="T13" fmla="*/ 505 h 7308"/>
              <a:gd name="T14" fmla="*/ 1124 w 7549"/>
              <a:gd name="T15" fmla="*/ 17 h 7308"/>
              <a:gd name="T16" fmla="*/ 1104 w 7549"/>
              <a:gd name="T17" fmla="*/ 133 h 7308"/>
              <a:gd name="T18" fmla="*/ 1032 w 7549"/>
              <a:gd name="T19" fmla="*/ 660 h 7308"/>
              <a:gd name="T20" fmla="*/ 1462 w 7549"/>
              <a:gd name="T21" fmla="*/ 318 h 7308"/>
              <a:gd name="T22" fmla="*/ 1645 w 7549"/>
              <a:gd name="T23" fmla="*/ 59 h 7308"/>
              <a:gd name="T24" fmla="*/ 1705 w 7549"/>
              <a:gd name="T25" fmla="*/ 765 h 7308"/>
              <a:gd name="T26" fmla="*/ 2395 w 7549"/>
              <a:gd name="T27" fmla="*/ 731 h 7308"/>
              <a:gd name="T28" fmla="*/ 2019 w 7549"/>
              <a:gd name="T29" fmla="*/ 256 h 7308"/>
              <a:gd name="T30" fmla="*/ 2493 w 7549"/>
              <a:gd name="T31" fmla="*/ 148 h 7308"/>
              <a:gd name="T32" fmla="*/ 2177 w 7549"/>
              <a:gd name="T33" fmla="*/ 171 h 7308"/>
              <a:gd name="T34" fmla="*/ 2382 w 7549"/>
              <a:gd name="T35" fmla="*/ 534 h 7308"/>
              <a:gd name="T36" fmla="*/ 2647 w 7549"/>
              <a:gd name="T37" fmla="*/ 261 h 7308"/>
              <a:gd name="T38" fmla="*/ 2955 w 7549"/>
              <a:gd name="T39" fmla="*/ 1 h 7308"/>
              <a:gd name="T40" fmla="*/ 2876 w 7549"/>
              <a:gd name="T41" fmla="*/ 682 h 7308"/>
              <a:gd name="T42" fmla="*/ 3373 w 7549"/>
              <a:gd name="T43" fmla="*/ 720 h 7308"/>
              <a:gd name="T44" fmla="*/ 3371 w 7549"/>
              <a:gd name="T45" fmla="*/ 38 h 7308"/>
              <a:gd name="T46" fmla="*/ 3632 w 7549"/>
              <a:gd name="T47" fmla="*/ 375 h 7308"/>
              <a:gd name="T48" fmla="*/ 3401 w 7549"/>
              <a:gd name="T49" fmla="*/ 536 h 7308"/>
              <a:gd name="T50" fmla="*/ 4199 w 7549"/>
              <a:gd name="T51" fmla="*/ 682 h 7308"/>
              <a:gd name="T52" fmla="*/ 4044 w 7549"/>
              <a:gd name="T53" fmla="*/ 192 h 7308"/>
              <a:gd name="T54" fmla="*/ 4337 w 7549"/>
              <a:gd name="T55" fmla="*/ 79 h 7308"/>
              <a:gd name="T56" fmla="*/ 1016 w 7549"/>
              <a:gd name="T57" fmla="*/ 1323 h 7308"/>
              <a:gd name="T58" fmla="*/ 960 w 7549"/>
              <a:gd name="T59" fmla="*/ 1234 h 7308"/>
              <a:gd name="T60" fmla="*/ 1155 w 7549"/>
              <a:gd name="T61" fmla="*/ 1766 h 7308"/>
              <a:gd name="T62" fmla="*/ 1462 w 7549"/>
              <a:gd name="T63" fmla="*/ 1422 h 7308"/>
              <a:gd name="T64" fmla="*/ 1645 w 7549"/>
              <a:gd name="T65" fmla="*/ 1163 h 7308"/>
              <a:gd name="T66" fmla="*/ 1705 w 7549"/>
              <a:gd name="T67" fmla="*/ 1869 h 7308"/>
              <a:gd name="T68" fmla="*/ 2395 w 7549"/>
              <a:gd name="T69" fmla="*/ 1835 h 7308"/>
              <a:gd name="T70" fmla="*/ 2019 w 7549"/>
              <a:gd name="T71" fmla="*/ 1360 h 7308"/>
              <a:gd name="T72" fmla="*/ 2493 w 7549"/>
              <a:gd name="T73" fmla="*/ 1252 h 7308"/>
              <a:gd name="T74" fmla="*/ 2177 w 7549"/>
              <a:gd name="T75" fmla="*/ 1275 h 7308"/>
              <a:gd name="T76" fmla="*/ 2382 w 7549"/>
              <a:gd name="T77" fmla="*/ 1638 h 7308"/>
              <a:gd name="T78" fmla="*/ 2976 w 7549"/>
              <a:gd name="T79" fmla="*/ 1868 h 7308"/>
              <a:gd name="T80" fmla="*/ 2747 w 7549"/>
              <a:gd name="T81" fmla="*/ 1254 h 7308"/>
              <a:gd name="T82" fmla="*/ 3235 w 7549"/>
              <a:gd name="T83" fmla="*/ 1490 h 7308"/>
              <a:gd name="T84" fmla="*/ 2854 w 7549"/>
              <a:gd name="T85" fmla="*/ 1484 h 7308"/>
              <a:gd name="T86" fmla="*/ 3096 w 7549"/>
              <a:gd name="T87" fmla="*/ 1479 h 7308"/>
              <a:gd name="T88" fmla="*/ 3367 w 7549"/>
              <a:gd name="T89" fmla="*/ 1327 h 7308"/>
              <a:gd name="T90" fmla="*/ 3701 w 7549"/>
              <a:gd name="T91" fmla="*/ 1125 h 7308"/>
              <a:gd name="T92" fmla="*/ 1292 w 7549"/>
              <a:gd name="T93" fmla="*/ 2594 h 7308"/>
              <a:gd name="T94" fmla="*/ 801 w 7549"/>
              <a:gd name="T95" fmla="*/ 2807 h 7308"/>
              <a:gd name="T96" fmla="*/ 1029 w 7549"/>
              <a:gd name="T97" fmla="*/ 2208 h 7308"/>
              <a:gd name="T98" fmla="*/ 1142 w 7549"/>
              <a:gd name="T99" fmla="*/ 2431 h 7308"/>
              <a:gd name="T100" fmla="*/ 960 w 7549"/>
              <a:gd name="T101" fmla="*/ 2837 h 7308"/>
              <a:gd name="T102" fmla="*/ 1944 w 7549"/>
              <a:gd name="T103" fmla="*/ 2737 h 7308"/>
              <a:gd name="T104" fmla="*/ 1440 w 7549"/>
              <a:gd name="T105" fmla="*/ 2713 h 7308"/>
              <a:gd name="T106" fmla="*/ 1785 w 7549"/>
              <a:gd name="T107" fmla="*/ 2225 h 7308"/>
              <a:gd name="T108" fmla="*/ 1765 w 7549"/>
              <a:gd name="T109" fmla="*/ 2341 h 7308"/>
              <a:gd name="T110" fmla="*/ 1693 w 7549"/>
              <a:gd name="T111" fmla="*/ 2868 h 7308"/>
              <a:gd name="T112" fmla="*/ 2124 w 7549"/>
              <a:gd name="T113" fmla="*/ 2526 h 7308"/>
              <a:gd name="T114" fmla="*/ 2307 w 7549"/>
              <a:gd name="T115" fmla="*/ 2267 h 7308"/>
              <a:gd name="T116" fmla="*/ 2366 w 7549"/>
              <a:gd name="T117" fmla="*/ 2973 h 7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solidFill>
            <a:srgbClr val="C00000"/>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endParaRPr>
          </a:p>
        </p:txBody>
      </p:sp>
      <p:sp>
        <p:nvSpPr>
          <p:cNvPr id="23" name="TextBox 22"/>
          <p:cNvSpPr txBox="1"/>
          <p:nvPr/>
        </p:nvSpPr>
        <p:spPr>
          <a:xfrm>
            <a:off x="3620664" y="2831061"/>
            <a:ext cx="1576640" cy="707886"/>
          </a:xfrm>
          <a:prstGeom prst="rect">
            <a:avLst/>
          </a:prstGeom>
          <a:noFill/>
        </p:spPr>
        <p:txBody>
          <a:bodyPr wrap="square" rtlCol="0">
            <a:spAutoFit/>
          </a:bodyPr>
          <a:lstStyle/>
          <a:p>
            <a:pPr algn="ctr"/>
            <a:r>
              <a:rPr lang="en-US" b="1" dirty="0" smtClean="0">
                <a:latin typeface="+mn-lt"/>
              </a:rPr>
              <a:t>95%</a:t>
            </a:r>
          </a:p>
          <a:p>
            <a:pPr algn="ctr"/>
            <a:r>
              <a:rPr lang="en-US" sz="1100" b="1" dirty="0" smtClean="0">
                <a:latin typeface="+mn-lt"/>
              </a:rPr>
              <a:t>Efficient SW development cycle</a:t>
            </a:r>
            <a:endParaRPr lang="en-US" sz="1100" b="1" dirty="0">
              <a:latin typeface="+mn-lt"/>
            </a:endParaRPr>
          </a:p>
        </p:txBody>
      </p:sp>
      <p:sp>
        <p:nvSpPr>
          <p:cNvPr id="26" name="TextBox 25"/>
          <p:cNvSpPr txBox="1"/>
          <p:nvPr/>
        </p:nvSpPr>
        <p:spPr>
          <a:xfrm>
            <a:off x="6054374" y="4708570"/>
            <a:ext cx="2727029" cy="215444"/>
          </a:xfrm>
          <a:prstGeom prst="rect">
            <a:avLst/>
          </a:prstGeom>
          <a:noFill/>
        </p:spPr>
        <p:txBody>
          <a:bodyPr wrap="none" rtlCol="0">
            <a:spAutoFit/>
          </a:bodyPr>
          <a:lstStyle/>
          <a:p>
            <a:r>
              <a:rPr lang="en-US" sz="800" smtClean="0"/>
              <a:t>* </a:t>
            </a:r>
            <a:r>
              <a:rPr lang="en-US" sz="800" smtClean="0"/>
              <a:t>A Tier 1 SP 5 </a:t>
            </a:r>
            <a:r>
              <a:rPr lang="en-US" sz="800" smtClean="0"/>
              <a:t>year </a:t>
            </a:r>
            <a:r>
              <a:rPr lang="en-US" sz="800" smtClean="0"/>
              <a:t>summary for two business services</a:t>
            </a:r>
            <a:endParaRPr lang="en-US" sz="800" dirty="0" smtClean="0"/>
          </a:p>
        </p:txBody>
      </p:sp>
      <p:sp>
        <p:nvSpPr>
          <p:cNvPr id="27" name="Rectangle 26"/>
          <p:cNvSpPr/>
          <p:nvPr/>
        </p:nvSpPr>
        <p:spPr>
          <a:xfrm>
            <a:off x="195015" y="1141358"/>
            <a:ext cx="8813571" cy="2973442"/>
          </a:xfrm>
          <a:prstGeom prst="rect">
            <a:avLst/>
          </a:prstGeom>
          <a:noFill/>
          <a:ln w="38100">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8" name="Group 47"/>
          <p:cNvGrpSpPr/>
          <p:nvPr/>
        </p:nvGrpSpPr>
        <p:grpSpPr>
          <a:xfrm>
            <a:off x="818707" y="1735812"/>
            <a:ext cx="1768565" cy="976004"/>
            <a:chOff x="6292296" y="1488241"/>
            <a:chExt cx="2159125" cy="1042956"/>
          </a:xfrm>
        </p:grpSpPr>
        <p:sp>
          <p:nvSpPr>
            <p:cNvPr id="49" name="Rounded Rectangle 48"/>
            <p:cNvSpPr/>
            <p:nvPr/>
          </p:nvSpPr>
          <p:spPr>
            <a:xfrm>
              <a:off x="6292296" y="1488241"/>
              <a:ext cx="2159125" cy="1042956"/>
            </a:xfrm>
            <a:prstGeom prst="roundRect">
              <a:avLst>
                <a:gd name="adj" fmla="val 0"/>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76" tIns="36575" rIns="48767" bIns="36575" rtlCol="0" anchor="ctr" anchorCtr="0"/>
            <a:lstStyle/>
            <a:p>
              <a:pPr algn="ctr" defTabSz="1218868" fontAlgn="auto">
                <a:lnSpc>
                  <a:spcPct val="94000"/>
                </a:lnSpc>
                <a:spcBef>
                  <a:spcPts val="0"/>
                </a:spcBef>
                <a:spcAft>
                  <a:spcPts val="0"/>
                </a:spcAft>
              </a:pPr>
              <a:endParaRPr lang="en-US" sz="1200" dirty="0">
                <a:solidFill>
                  <a:srgbClr val="FFFFFF"/>
                </a:solidFill>
                <a:latin typeface="Arial"/>
              </a:endParaRPr>
            </a:p>
          </p:txBody>
        </p:sp>
        <p:grpSp>
          <p:nvGrpSpPr>
            <p:cNvPr id="50" name="Group 49"/>
            <p:cNvGrpSpPr/>
            <p:nvPr/>
          </p:nvGrpSpPr>
          <p:grpSpPr>
            <a:xfrm>
              <a:off x="6757639" y="1683995"/>
              <a:ext cx="1246108" cy="652875"/>
              <a:chOff x="6849642" y="1914047"/>
              <a:chExt cx="799914" cy="419100"/>
            </a:xfrm>
          </p:grpSpPr>
          <p:pic>
            <p:nvPicPr>
              <p:cNvPr id="51" name="Picture 50"/>
              <p:cNvPicPr>
                <a:picLocks noChangeAspect="1"/>
              </p:cNvPicPr>
              <p:nvPr/>
            </p:nvPicPr>
            <p:blipFill>
              <a:blip r:embed="rId3">
                <a:lum bright="100000"/>
              </a:blip>
              <a:stretch>
                <a:fillRect/>
              </a:stretch>
            </p:blipFill>
            <p:spPr>
              <a:xfrm>
                <a:off x="6849642" y="1914047"/>
                <a:ext cx="457200" cy="419100"/>
              </a:xfrm>
              <a:prstGeom prst="rect">
                <a:avLst/>
              </a:prstGeom>
            </p:spPr>
          </p:pic>
          <p:pic>
            <p:nvPicPr>
              <p:cNvPr id="52" name="Picture 51"/>
              <p:cNvPicPr>
                <a:picLocks noChangeAspect="1"/>
              </p:cNvPicPr>
              <p:nvPr/>
            </p:nvPicPr>
            <p:blipFill>
              <a:blip r:embed="rId4">
                <a:lum bright="100000"/>
              </a:blip>
              <a:stretch>
                <a:fillRect/>
              </a:stretch>
            </p:blipFill>
            <p:spPr>
              <a:xfrm>
                <a:off x="7417235" y="1942425"/>
                <a:ext cx="232321" cy="390722"/>
              </a:xfrm>
              <a:prstGeom prst="rect">
                <a:avLst/>
              </a:prstGeom>
            </p:spPr>
          </p:pic>
        </p:grpSp>
      </p:grpSp>
      <p:sp>
        <p:nvSpPr>
          <p:cNvPr id="53" name="TextBox 52"/>
          <p:cNvSpPr txBox="1"/>
          <p:nvPr/>
        </p:nvSpPr>
        <p:spPr>
          <a:xfrm>
            <a:off x="1074771" y="2777115"/>
            <a:ext cx="1562240" cy="738664"/>
          </a:xfrm>
          <a:prstGeom prst="rect">
            <a:avLst/>
          </a:prstGeom>
          <a:noFill/>
        </p:spPr>
        <p:txBody>
          <a:bodyPr wrap="square" rtlCol="0">
            <a:spAutoFit/>
          </a:bodyPr>
          <a:lstStyle>
            <a:defPPr>
              <a:defRPr lang="en-US"/>
            </a:defPPr>
            <a:lvl1pPr algn="ctr">
              <a:defRPr b="1"/>
            </a:lvl1pPr>
          </a:lstStyle>
          <a:p>
            <a:r>
              <a:rPr lang="en-US" dirty="0">
                <a:latin typeface="+mn-lt"/>
              </a:rPr>
              <a:t>61%</a:t>
            </a:r>
          </a:p>
          <a:p>
            <a:r>
              <a:rPr lang="en-US" sz="1200" dirty="0">
                <a:latin typeface="+mn-lt"/>
              </a:rPr>
              <a:t>Faster Customer On-Boarding</a:t>
            </a:r>
            <a:endParaRPr lang="en-US" sz="1200" dirty="0">
              <a:latin typeface="+mn-lt"/>
            </a:endParaRPr>
          </a:p>
        </p:txBody>
      </p:sp>
      <p:grpSp>
        <p:nvGrpSpPr>
          <p:cNvPr id="34" name="Group 33"/>
          <p:cNvGrpSpPr/>
          <p:nvPr/>
        </p:nvGrpSpPr>
        <p:grpSpPr>
          <a:xfrm>
            <a:off x="6313740" y="1735812"/>
            <a:ext cx="1820166" cy="1803135"/>
            <a:chOff x="3618639" y="1778173"/>
            <a:chExt cx="2237181" cy="1926824"/>
          </a:xfrm>
        </p:grpSpPr>
        <p:sp>
          <p:nvSpPr>
            <p:cNvPr id="35" name="Shape 955"/>
            <p:cNvSpPr/>
            <p:nvPr/>
          </p:nvSpPr>
          <p:spPr>
            <a:xfrm>
              <a:off x="3654620" y="3095603"/>
              <a:ext cx="2165217" cy="609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algn="ctr">
                <a:lnSpc>
                  <a:spcPct val="90000"/>
                </a:lnSpc>
                <a:defRPr sz="1400" b="1">
                  <a:solidFill>
                    <a:srgbClr val="272A48"/>
                  </a:solidFill>
                </a:defRPr>
              </a:lvl1pPr>
            </a:lstStyle>
            <a:p>
              <a:r>
                <a:rPr lang="en-US" sz="1600" dirty="0">
                  <a:latin typeface="+mn-lt"/>
                </a:rPr>
                <a:t>70%</a:t>
              </a:r>
            </a:p>
            <a:p>
              <a:r>
                <a:rPr lang="en-US" sz="1200" dirty="0">
                  <a:latin typeface="+mn-lt"/>
                </a:rPr>
                <a:t>Improvement in MTTR</a:t>
              </a:r>
            </a:p>
          </p:txBody>
        </p:sp>
        <p:grpSp>
          <p:nvGrpSpPr>
            <p:cNvPr id="36" name="Group 35"/>
            <p:cNvGrpSpPr/>
            <p:nvPr/>
          </p:nvGrpSpPr>
          <p:grpSpPr>
            <a:xfrm>
              <a:off x="3618639" y="1778173"/>
              <a:ext cx="2237181" cy="1042955"/>
              <a:chOff x="3488784" y="1488241"/>
              <a:chExt cx="2237181" cy="1042955"/>
            </a:xfrm>
          </p:grpSpPr>
          <p:sp>
            <p:nvSpPr>
              <p:cNvPr id="37" name="Rounded Rectangle 36"/>
              <p:cNvSpPr/>
              <p:nvPr/>
            </p:nvSpPr>
            <p:spPr>
              <a:xfrm>
                <a:off x="3488784" y="1488241"/>
                <a:ext cx="2237181" cy="1042955"/>
              </a:xfrm>
              <a:prstGeom prst="roundRect">
                <a:avLst>
                  <a:gd name="adj" fmla="val 0"/>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76" tIns="36575" rIns="48767" bIns="36575" rtlCol="0" anchor="ctr" anchorCtr="0"/>
              <a:lstStyle/>
              <a:p>
                <a:pPr algn="ctr" defTabSz="1218868" fontAlgn="auto">
                  <a:lnSpc>
                    <a:spcPct val="94000"/>
                  </a:lnSpc>
                  <a:spcBef>
                    <a:spcPts val="0"/>
                  </a:spcBef>
                  <a:spcAft>
                    <a:spcPts val="0"/>
                  </a:spcAft>
                </a:pPr>
                <a:endParaRPr lang="en-US" sz="1200" dirty="0">
                  <a:solidFill>
                    <a:srgbClr val="FFFFFF"/>
                  </a:solidFill>
                  <a:latin typeface="Arial"/>
                </a:endParaRPr>
              </a:p>
            </p:txBody>
          </p:sp>
          <p:grpSp>
            <p:nvGrpSpPr>
              <p:cNvPr id="38" name="Group 37"/>
              <p:cNvGrpSpPr/>
              <p:nvPr/>
            </p:nvGrpSpPr>
            <p:grpSpPr>
              <a:xfrm>
                <a:off x="3761551" y="1827500"/>
                <a:ext cx="1710852" cy="430601"/>
                <a:chOff x="6147453" y="5102872"/>
                <a:chExt cx="1226426" cy="308677"/>
              </a:xfrm>
            </p:grpSpPr>
            <p:pic>
              <p:nvPicPr>
                <p:cNvPr id="39" name="Picture 38"/>
                <p:cNvPicPr>
                  <a:picLocks noChangeAspect="1"/>
                </p:cNvPicPr>
                <p:nvPr/>
              </p:nvPicPr>
              <p:blipFill>
                <a:blip r:embed="rId5">
                  <a:lum bright="100000"/>
                </a:blip>
                <a:stretch>
                  <a:fillRect/>
                </a:stretch>
              </p:blipFill>
              <p:spPr>
                <a:xfrm>
                  <a:off x="6147453" y="5102872"/>
                  <a:ext cx="336739" cy="308677"/>
                </a:xfrm>
                <a:prstGeom prst="rect">
                  <a:avLst/>
                </a:prstGeom>
              </p:spPr>
            </p:pic>
            <p:pic>
              <p:nvPicPr>
                <p:cNvPr id="40" name="Picture 39"/>
                <p:cNvPicPr>
                  <a:picLocks noChangeAspect="1"/>
                </p:cNvPicPr>
                <p:nvPr/>
              </p:nvPicPr>
              <p:blipFill>
                <a:blip r:embed="rId5">
                  <a:lum bright="100000"/>
                </a:blip>
                <a:stretch>
                  <a:fillRect/>
                </a:stretch>
              </p:blipFill>
              <p:spPr>
                <a:xfrm>
                  <a:off x="6588032" y="5102872"/>
                  <a:ext cx="336739" cy="308677"/>
                </a:xfrm>
                <a:prstGeom prst="rect">
                  <a:avLst/>
                </a:prstGeom>
              </p:spPr>
            </p:pic>
            <p:pic>
              <p:nvPicPr>
                <p:cNvPr id="41" name="Picture 40"/>
                <p:cNvPicPr>
                  <a:picLocks noChangeAspect="1"/>
                </p:cNvPicPr>
                <p:nvPr/>
              </p:nvPicPr>
              <p:blipFill>
                <a:blip r:embed="rId5">
                  <a:lum bright="100000"/>
                </a:blip>
                <a:stretch>
                  <a:fillRect/>
                </a:stretch>
              </p:blipFill>
              <p:spPr>
                <a:xfrm>
                  <a:off x="7037140" y="5102872"/>
                  <a:ext cx="336739" cy="308677"/>
                </a:xfrm>
                <a:prstGeom prst="rect">
                  <a:avLst/>
                </a:prstGeom>
              </p:spPr>
            </p:pic>
          </p:grpSp>
        </p:grpSp>
      </p:grpSp>
      <p:sp>
        <p:nvSpPr>
          <p:cNvPr id="29" name="TextBox 28"/>
          <p:cNvSpPr txBox="1"/>
          <p:nvPr/>
        </p:nvSpPr>
        <p:spPr>
          <a:xfrm>
            <a:off x="1491572" y="4371656"/>
            <a:ext cx="3983526" cy="307777"/>
          </a:xfrm>
          <a:prstGeom prst="rect">
            <a:avLst/>
          </a:prstGeom>
          <a:noFill/>
        </p:spPr>
        <p:txBody>
          <a:bodyPr wrap="none" rtlCol="0">
            <a:spAutoFit/>
          </a:bodyPr>
          <a:lstStyle/>
          <a:p>
            <a:r>
              <a:rPr lang="en-US" sz="1400" dirty="0" smtClean="0">
                <a:latin typeface="+mn-lt"/>
                <a:hlinkClick r:id="rId6"/>
              </a:rPr>
              <a:t>Download operational </a:t>
            </a:r>
            <a:r>
              <a:rPr lang="en-US" sz="1400" dirty="0" smtClean="0">
                <a:latin typeface="+mn-lt"/>
                <a:hlinkClick r:id="rId6"/>
              </a:rPr>
              <a:t>benchmarks </a:t>
            </a:r>
            <a:r>
              <a:rPr lang="en-US" sz="1400" dirty="0" smtClean="0">
                <a:latin typeface="+mn-lt"/>
                <a:hlinkClick r:id="rId6"/>
              </a:rPr>
              <a:t>for </a:t>
            </a:r>
            <a:r>
              <a:rPr lang="en-US" sz="1400" dirty="0" smtClean="0">
                <a:latin typeface="+mn-lt"/>
                <a:hlinkClick r:id="rId6"/>
              </a:rPr>
              <a:t>SP operations</a:t>
            </a:r>
            <a:endParaRPr lang="en-US" sz="1400" dirty="0" smtClean="0">
              <a:latin typeface="+mn-lt"/>
            </a:endParaRPr>
          </a:p>
        </p:txBody>
      </p:sp>
    </p:spTree>
    <p:extLst>
      <p:ext uri="{BB962C8B-B14F-4D97-AF65-F5344CB8AC3E}">
        <p14:creationId xmlns:p14="http://schemas.microsoft.com/office/powerpoint/2010/main" val="1485728555"/>
      </p:ext>
    </p:extLst>
  </p:cSld>
  <p:clrMapOvr>
    <a:masterClrMapping/>
  </p:clrMapOvr>
  <mc:AlternateContent xmlns:mc="http://schemas.openxmlformats.org/markup-compatibility/2006">
    <mc:Choice xmlns:p14="http://schemas.microsoft.com/office/powerpoint/2010/main" Requires="p14">
      <p:transition spd="slow" p14:dur="2000" advTm="69532"/>
    </mc:Choice>
    <mc:Fallback>
      <p:transition spd="slow" advTm="6953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55" y="157133"/>
            <a:ext cx="8345488" cy="731837"/>
          </a:xfrm>
        </p:spPr>
        <p:txBody>
          <a:bodyPr/>
          <a:lstStyle/>
          <a:p>
            <a:r>
              <a:rPr lang="en-US" dirty="0" smtClean="0"/>
              <a:t>Identify Business </a:t>
            </a:r>
            <a:r>
              <a:rPr lang="en-US" dirty="0" smtClean="0"/>
              <a:t>Impacts </a:t>
            </a:r>
            <a:r>
              <a:rPr lang="en-US" dirty="0" smtClean="0"/>
              <a:t/>
            </a:r>
            <a:br>
              <a:rPr lang="en-US" dirty="0" smtClean="0"/>
            </a:br>
            <a:r>
              <a:rPr lang="en-US" sz="2400" dirty="0" smtClean="0"/>
              <a:t>64% More Efficient Labor Force</a:t>
            </a:r>
            <a:endParaRPr lang="en-US" dirty="0"/>
          </a:p>
        </p:txBody>
      </p:sp>
      <p:grpSp>
        <p:nvGrpSpPr>
          <p:cNvPr id="5" name="Group 4"/>
          <p:cNvGrpSpPr/>
          <p:nvPr/>
        </p:nvGrpSpPr>
        <p:grpSpPr>
          <a:xfrm>
            <a:off x="3821598" y="2858608"/>
            <a:ext cx="397938" cy="431236"/>
            <a:chOff x="302160" y="329186"/>
            <a:chExt cx="2974092" cy="3720780"/>
          </a:xfrm>
          <a:solidFill>
            <a:schemeClr val="tx1"/>
          </a:solidFill>
        </p:grpSpPr>
        <p:sp>
          <p:nvSpPr>
            <p:cNvPr id="6" name="Rectangle 4"/>
            <p:cNvSpPr/>
            <p:nvPr/>
          </p:nvSpPr>
          <p:spPr>
            <a:xfrm flipV="1">
              <a:off x="302160" y="329186"/>
              <a:ext cx="2974092" cy="3720780"/>
            </a:xfrm>
            <a:custGeom>
              <a:avLst/>
              <a:gdLst/>
              <a:ahLst/>
              <a:cxnLst/>
              <a:rect l="l" t="t" r="r" b="b"/>
              <a:pathLst>
                <a:path w="1986388" h="2485099">
                  <a:moveTo>
                    <a:pt x="152891" y="151099"/>
                  </a:moveTo>
                  <a:lnTo>
                    <a:pt x="152891" y="2339996"/>
                  </a:lnTo>
                  <a:lnTo>
                    <a:pt x="1831214" y="2339996"/>
                  </a:lnTo>
                  <a:lnTo>
                    <a:pt x="1827131" y="518638"/>
                  </a:lnTo>
                  <a:lnTo>
                    <a:pt x="1471865" y="513101"/>
                  </a:lnTo>
                  <a:lnTo>
                    <a:pt x="1463698" y="151099"/>
                  </a:lnTo>
                  <a:close/>
                  <a:moveTo>
                    <a:pt x="1610706" y="0"/>
                  </a:moveTo>
                  <a:lnTo>
                    <a:pt x="1986388" y="392041"/>
                  </a:lnTo>
                  <a:cubicBezTo>
                    <a:pt x="1985862" y="1089727"/>
                    <a:pt x="1985335" y="1787413"/>
                    <a:pt x="1984809" y="2485099"/>
                  </a:cubicBezTo>
                  <a:lnTo>
                    <a:pt x="0" y="2485099"/>
                  </a:lnTo>
                  <a:lnTo>
                    <a:pt x="0" y="377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 name="16-Point Star 18"/>
            <p:cNvSpPr/>
            <p:nvPr/>
          </p:nvSpPr>
          <p:spPr>
            <a:xfrm>
              <a:off x="683830" y="578715"/>
              <a:ext cx="849637" cy="859615"/>
            </a:xfrm>
            <a:custGeom>
              <a:avLst/>
              <a:gdLst/>
              <a:ahLst/>
              <a:cxnLst/>
              <a:rect l="l" t="t" r="r" b="b"/>
              <a:pathLst>
                <a:path w="2112808" h="2137619">
                  <a:moveTo>
                    <a:pt x="1056405" y="351765"/>
                  </a:moveTo>
                  <a:cubicBezTo>
                    <a:pt x="660392" y="351765"/>
                    <a:pt x="339360" y="672797"/>
                    <a:pt x="339360" y="1068810"/>
                  </a:cubicBezTo>
                  <a:cubicBezTo>
                    <a:pt x="339360" y="1464823"/>
                    <a:pt x="660392" y="1785855"/>
                    <a:pt x="1056405" y="1785855"/>
                  </a:cubicBezTo>
                  <a:cubicBezTo>
                    <a:pt x="1452418" y="1785855"/>
                    <a:pt x="1773450" y="1464823"/>
                    <a:pt x="1773450" y="1068810"/>
                  </a:cubicBezTo>
                  <a:cubicBezTo>
                    <a:pt x="1773450" y="672797"/>
                    <a:pt x="1452418" y="351765"/>
                    <a:pt x="1056405" y="351765"/>
                  </a:cubicBezTo>
                  <a:close/>
                  <a:moveTo>
                    <a:pt x="1054447" y="7"/>
                  </a:moveTo>
                  <a:cubicBezTo>
                    <a:pt x="1110276" y="-1433"/>
                    <a:pt x="1148925" y="201756"/>
                    <a:pt x="1221933" y="216278"/>
                  </a:cubicBezTo>
                  <a:cubicBezTo>
                    <a:pt x="1294840" y="176112"/>
                    <a:pt x="1384755" y="75853"/>
                    <a:pt x="1440654" y="95779"/>
                  </a:cubicBezTo>
                  <a:cubicBezTo>
                    <a:pt x="1496553" y="115705"/>
                    <a:pt x="1495469" y="295703"/>
                    <a:pt x="1557328" y="335832"/>
                  </a:cubicBezTo>
                  <a:cubicBezTo>
                    <a:pt x="1619187" y="375961"/>
                    <a:pt x="1759587" y="275637"/>
                    <a:pt x="1794744" y="317994"/>
                  </a:cubicBezTo>
                  <a:cubicBezTo>
                    <a:pt x="1829901" y="360351"/>
                    <a:pt x="1726916" y="528077"/>
                    <a:pt x="1768271" y="589972"/>
                  </a:cubicBezTo>
                  <a:cubicBezTo>
                    <a:pt x="1854046" y="611583"/>
                    <a:pt x="1999912" y="601787"/>
                    <a:pt x="2025597" y="654806"/>
                  </a:cubicBezTo>
                  <a:cubicBezTo>
                    <a:pt x="2051282" y="707825"/>
                    <a:pt x="1902132" y="858018"/>
                    <a:pt x="1922383" y="908087"/>
                  </a:cubicBezTo>
                  <a:cubicBezTo>
                    <a:pt x="1942634" y="958156"/>
                    <a:pt x="2117050" y="1003906"/>
                    <a:pt x="2112730" y="1058295"/>
                  </a:cubicBezTo>
                  <a:cubicBezTo>
                    <a:pt x="2108410" y="1112684"/>
                    <a:pt x="1910986" y="1161413"/>
                    <a:pt x="1896464" y="1234421"/>
                  </a:cubicBezTo>
                  <a:lnTo>
                    <a:pt x="2034236" y="1435868"/>
                  </a:lnTo>
                  <a:cubicBezTo>
                    <a:pt x="2106079" y="1526054"/>
                    <a:pt x="1809626" y="1482002"/>
                    <a:pt x="1768271" y="1543897"/>
                  </a:cubicBezTo>
                  <a:lnTo>
                    <a:pt x="1829302" y="1798597"/>
                  </a:lnTo>
                  <a:cubicBezTo>
                    <a:pt x="1861165" y="1909414"/>
                    <a:pt x="1593304" y="1739404"/>
                    <a:pt x="1531409" y="1780759"/>
                  </a:cubicBezTo>
                  <a:lnTo>
                    <a:pt x="1501132" y="2020812"/>
                  </a:lnTo>
                  <a:cubicBezTo>
                    <a:pt x="1488160" y="2135386"/>
                    <a:pt x="1294941" y="1894430"/>
                    <a:pt x="1221933" y="1908952"/>
                  </a:cubicBezTo>
                  <a:lnTo>
                    <a:pt x="1089006" y="2116584"/>
                  </a:lnTo>
                  <a:cubicBezTo>
                    <a:pt x="1033177" y="2217471"/>
                    <a:pt x="959968" y="1923474"/>
                    <a:pt x="886960" y="1908952"/>
                  </a:cubicBezTo>
                  <a:cubicBezTo>
                    <a:pt x="822693" y="1954878"/>
                    <a:pt x="748617" y="2069535"/>
                    <a:pt x="694158" y="2046729"/>
                  </a:cubicBezTo>
                  <a:cubicBezTo>
                    <a:pt x="639699" y="2023924"/>
                    <a:pt x="613425" y="1783452"/>
                    <a:pt x="560205" y="1772119"/>
                  </a:cubicBezTo>
                  <a:cubicBezTo>
                    <a:pt x="506985" y="1760786"/>
                    <a:pt x="380985" y="1865432"/>
                    <a:pt x="340068" y="1824515"/>
                  </a:cubicBezTo>
                  <a:cubicBezTo>
                    <a:pt x="299151" y="1783598"/>
                    <a:pt x="356058" y="1588513"/>
                    <a:pt x="314703" y="1526618"/>
                  </a:cubicBezTo>
                  <a:cubicBezTo>
                    <a:pt x="246207" y="1510766"/>
                    <a:pt x="126262" y="1527763"/>
                    <a:pt x="109216" y="1479063"/>
                  </a:cubicBezTo>
                  <a:cubicBezTo>
                    <a:pt x="92170" y="1430363"/>
                    <a:pt x="226951" y="1307429"/>
                    <a:pt x="212429" y="1234421"/>
                  </a:cubicBezTo>
                  <a:lnTo>
                    <a:pt x="22082" y="1101491"/>
                  </a:lnTo>
                  <a:cubicBezTo>
                    <a:pt x="-78805" y="1045662"/>
                    <a:pt x="197907" y="972456"/>
                    <a:pt x="212429" y="899448"/>
                  </a:cubicBezTo>
                  <a:lnTo>
                    <a:pt x="83296" y="689363"/>
                  </a:lnTo>
                  <a:cubicBezTo>
                    <a:pt x="11453" y="599177"/>
                    <a:pt x="299267" y="651867"/>
                    <a:pt x="340622" y="589972"/>
                  </a:cubicBezTo>
                  <a:lnTo>
                    <a:pt x="314149" y="352550"/>
                  </a:lnTo>
                  <a:cubicBezTo>
                    <a:pt x="282286" y="241733"/>
                    <a:pt x="515589" y="394465"/>
                    <a:pt x="577484" y="353110"/>
                  </a:cubicBezTo>
                  <a:lnTo>
                    <a:pt x="650960" y="130335"/>
                  </a:lnTo>
                  <a:cubicBezTo>
                    <a:pt x="663932" y="15761"/>
                    <a:pt x="813952" y="226481"/>
                    <a:pt x="886960" y="224917"/>
                  </a:cubicBezTo>
                  <a:cubicBezTo>
                    <a:pt x="959968" y="210395"/>
                    <a:pt x="998618" y="1447"/>
                    <a:pt x="1054447" y="7"/>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solidFill>
                  <a:srgbClr val="676767"/>
                </a:solidFill>
              </a:endParaRPr>
            </a:p>
          </p:txBody>
        </p:sp>
        <p:sp>
          <p:nvSpPr>
            <p:cNvPr id="8" name="Rectangle 21"/>
            <p:cNvSpPr/>
            <p:nvPr/>
          </p:nvSpPr>
          <p:spPr>
            <a:xfrm rot="900000">
              <a:off x="765478" y="1318824"/>
              <a:ext cx="824204" cy="754623"/>
            </a:xfrm>
            <a:custGeom>
              <a:avLst/>
              <a:gdLst>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76025 w 2039649"/>
                <a:gd name="connsiteY17" fmla="*/ 530005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76025 w 2039649"/>
                <a:gd name="connsiteY17" fmla="*/ 530005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196527 w 2039649"/>
                <a:gd name="connsiteY0" fmla="*/ 1504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196527 w 2039649"/>
                <a:gd name="connsiteY22" fmla="*/ 15042 h 1863319"/>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4823 w 2039649"/>
                <a:gd name="connsiteY4" fmla="*/ 1333049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99472 w 2039649"/>
                <a:gd name="connsiteY4" fmla="*/ 1359435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99472 w 2039649"/>
                <a:gd name="connsiteY4" fmla="*/ 1359435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0341 w 2039649"/>
                <a:gd name="connsiteY4" fmla="*/ 1330460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0341 w 2039649"/>
                <a:gd name="connsiteY4" fmla="*/ 1330460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0341 w 2039649"/>
                <a:gd name="connsiteY4" fmla="*/ 1330460 h 1854354"/>
                <a:gd name="connsiteX5" fmla="*/ 1404105 w 2039649"/>
                <a:gd name="connsiteY5" fmla="*/ 1698381 h 1854354"/>
                <a:gd name="connsiteX6" fmla="*/ 1337896 w 2039649"/>
                <a:gd name="connsiteY6" fmla="*/ 1736607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603700 w 2039649"/>
                <a:gd name="connsiteY4" fmla="*/ 1346934 h 1854354"/>
                <a:gd name="connsiteX5" fmla="*/ 1404105 w 2039649"/>
                <a:gd name="connsiteY5" fmla="*/ 1698381 h 1854354"/>
                <a:gd name="connsiteX6" fmla="*/ 1337896 w 2039649"/>
                <a:gd name="connsiteY6" fmla="*/ 1736607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603700 w 2039649"/>
                <a:gd name="connsiteY4" fmla="*/ 1346934 h 1854354"/>
                <a:gd name="connsiteX5" fmla="*/ 1404105 w 2039649"/>
                <a:gd name="connsiteY5" fmla="*/ 1698381 h 1854354"/>
                <a:gd name="connsiteX6" fmla="*/ 1300581 w 2039649"/>
                <a:gd name="connsiteY6" fmla="*/ 1682193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603700 w 2039649"/>
                <a:gd name="connsiteY4" fmla="*/ 1346934 h 1854354"/>
                <a:gd name="connsiteX5" fmla="*/ 1404105 w 2039649"/>
                <a:gd name="connsiteY5" fmla="*/ 1698381 h 1854354"/>
                <a:gd name="connsiteX6" fmla="*/ 1300581 w 2039649"/>
                <a:gd name="connsiteY6" fmla="*/ 1682193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1965327 w 2039649"/>
                <a:gd name="connsiteY3" fmla="*/ 1357660 h 1854354"/>
                <a:gd name="connsiteX4" fmla="*/ 1603700 w 2039649"/>
                <a:gd name="connsiteY4" fmla="*/ 1346934 h 1854354"/>
                <a:gd name="connsiteX5" fmla="*/ 1404105 w 2039649"/>
                <a:gd name="connsiteY5" fmla="*/ 1698381 h 1854354"/>
                <a:gd name="connsiteX6" fmla="*/ 1300581 w 2039649"/>
                <a:gd name="connsiteY6" fmla="*/ 1682193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4913"/>
                <a:gd name="connsiteY0" fmla="*/ 6077 h 1854354"/>
                <a:gd name="connsiteX1" fmla="*/ 1260585 w 2034913"/>
                <a:gd name="connsiteY1" fmla="*/ 0 h 1854354"/>
                <a:gd name="connsiteX2" fmla="*/ 2034913 w 2034913"/>
                <a:gd name="connsiteY2" fmla="*/ 1313774 h 1854354"/>
                <a:gd name="connsiteX3" fmla="*/ 1965327 w 2034913"/>
                <a:gd name="connsiteY3" fmla="*/ 1357660 h 1854354"/>
                <a:gd name="connsiteX4" fmla="*/ 1603700 w 2034913"/>
                <a:gd name="connsiteY4" fmla="*/ 1346934 h 1854354"/>
                <a:gd name="connsiteX5" fmla="*/ 1404105 w 2034913"/>
                <a:gd name="connsiteY5" fmla="*/ 1698381 h 1854354"/>
                <a:gd name="connsiteX6" fmla="*/ 1300581 w 2034913"/>
                <a:gd name="connsiteY6" fmla="*/ 1682193 h 1854354"/>
                <a:gd name="connsiteX7" fmla="*/ 810314 w 2034913"/>
                <a:gd name="connsiteY7" fmla="*/ 822808 h 1854354"/>
                <a:gd name="connsiteX8" fmla="*/ 810314 w 2034913"/>
                <a:gd name="connsiteY8" fmla="*/ 1854354 h 1854354"/>
                <a:gd name="connsiteX9" fmla="*/ 693757 w 2034913"/>
                <a:gd name="connsiteY9" fmla="*/ 1854354 h 1854354"/>
                <a:gd name="connsiteX10" fmla="*/ 410376 w 2034913"/>
                <a:gd name="connsiteY10" fmla="*/ 1656685 h 1854354"/>
                <a:gd name="connsiteX11" fmla="*/ 78361 w 2034913"/>
                <a:gd name="connsiteY11" fmla="*/ 1852974 h 1854354"/>
                <a:gd name="connsiteX12" fmla="*/ 77949 w 2034913"/>
                <a:gd name="connsiteY12" fmla="*/ 1854354 h 1854354"/>
                <a:gd name="connsiteX13" fmla="*/ 0 w 2034913"/>
                <a:gd name="connsiteY13" fmla="*/ 1854354 h 1854354"/>
                <a:gd name="connsiteX14" fmla="*/ 0 w 2034913"/>
                <a:gd name="connsiteY14" fmla="*/ 336257 h 1854354"/>
                <a:gd name="connsiteX15" fmla="*/ 113874 w 2034913"/>
                <a:gd name="connsiteY15" fmla="*/ 349837 h 1854354"/>
                <a:gd name="connsiteX16" fmla="*/ 240418 w 2034913"/>
                <a:gd name="connsiteY16" fmla="*/ 515424 h 1854354"/>
                <a:gd name="connsiteX17" fmla="*/ 491806 w 2034913"/>
                <a:gd name="connsiteY17" fmla="*/ 391671 h 1854354"/>
                <a:gd name="connsiteX18" fmla="*/ 728466 w 2034913"/>
                <a:gd name="connsiteY18" fmla="*/ 507135 h 1854354"/>
                <a:gd name="connsiteX19" fmla="*/ 875090 w 2034913"/>
                <a:gd name="connsiteY19" fmla="*/ 253196 h 1854354"/>
                <a:gd name="connsiteX20" fmla="*/ 1116662 w 2034913"/>
                <a:gd name="connsiteY20" fmla="*/ 286849 h 1854354"/>
                <a:gd name="connsiteX21" fmla="*/ 1196527 w 2034913"/>
                <a:gd name="connsiteY21" fmla="*/ 6077 h 1854354"/>
                <a:gd name="connsiteX0" fmla="*/ 1196527 w 2034913"/>
                <a:gd name="connsiteY0" fmla="*/ 6077 h 1854354"/>
                <a:gd name="connsiteX1" fmla="*/ 1260585 w 2034913"/>
                <a:gd name="connsiteY1" fmla="*/ 0 h 1854354"/>
                <a:gd name="connsiteX2" fmla="*/ 2034913 w 2034913"/>
                <a:gd name="connsiteY2" fmla="*/ 1313774 h 1854354"/>
                <a:gd name="connsiteX3" fmla="*/ 1965327 w 2034913"/>
                <a:gd name="connsiteY3" fmla="*/ 1357660 h 1854354"/>
                <a:gd name="connsiteX4" fmla="*/ 1603700 w 2034913"/>
                <a:gd name="connsiteY4" fmla="*/ 1346934 h 1854354"/>
                <a:gd name="connsiteX5" fmla="*/ 1404105 w 2034913"/>
                <a:gd name="connsiteY5" fmla="*/ 1698381 h 1854354"/>
                <a:gd name="connsiteX6" fmla="*/ 1300581 w 2034913"/>
                <a:gd name="connsiteY6" fmla="*/ 1682193 h 1854354"/>
                <a:gd name="connsiteX7" fmla="*/ 810314 w 2034913"/>
                <a:gd name="connsiteY7" fmla="*/ 822808 h 1854354"/>
                <a:gd name="connsiteX8" fmla="*/ 810314 w 2034913"/>
                <a:gd name="connsiteY8" fmla="*/ 1854354 h 1854354"/>
                <a:gd name="connsiteX9" fmla="*/ 693757 w 2034913"/>
                <a:gd name="connsiteY9" fmla="*/ 1854354 h 1854354"/>
                <a:gd name="connsiteX10" fmla="*/ 410376 w 2034913"/>
                <a:gd name="connsiteY10" fmla="*/ 1656685 h 1854354"/>
                <a:gd name="connsiteX11" fmla="*/ 78361 w 2034913"/>
                <a:gd name="connsiteY11" fmla="*/ 1852974 h 1854354"/>
                <a:gd name="connsiteX12" fmla="*/ 77949 w 2034913"/>
                <a:gd name="connsiteY12" fmla="*/ 1854354 h 1854354"/>
                <a:gd name="connsiteX13" fmla="*/ 0 w 2034913"/>
                <a:gd name="connsiteY13" fmla="*/ 1854354 h 1854354"/>
                <a:gd name="connsiteX14" fmla="*/ 0 w 2034913"/>
                <a:gd name="connsiteY14" fmla="*/ 336257 h 1854354"/>
                <a:gd name="connsiteX15" fmla="*/ 113874 w 2034913"/>
                <a:gd name="connsiteY15" fmla="*/ 349837 h 1854354"/>
                <a:gd name="connsiteX16" fmla="*/ 240418 w 2034913"/>
                <a:gd name="connsiteY16" fmla="*/ 515424 h 1854354"/>
                <a:gd name="connsiteX17" fmla="*/ 491806 w 2034913"/>
                <a:gd name="connsiteY17" fmla="*/ 391671 h 1854354"/>
                <a:gd name="connsiteX18" fmla="*/ 728466 w 2034913"/>
                <a:gd name="connsiteY18" fmla="*/ 507135 h 1854354"/>
                <a:gd name="connsiteX19" fmla="*/ 875090 w 2034913"/>
                <a:gd name="connsiteY19" fmla="*/ 253196 h 1854354"/>
                <a:gd name="connsiteX20" fmla="*/ 1116662 w 2034913"/>
                <a:gd name="connsiteY20" fmla="*/ 286849 h 1854354"/>
                <a:gd name="connsiteX21" fmla="*/ 1196527 w 2034913"/>
                <a:gd name="connsiteY21" fmla="*/ 6077 h 1854354"/>
                <a:gd name="connsiteX0" fmla="*/ 1196527 w 2034913"/>
                <a:gd name="connsiteY0" fmla="*/ 6077 h 1876766"/>
                <a:gd name="connsiteX1" fmla="*/ 1260585 w 2034913"/>
                <a:gd name="connsiteY1" fmla="*/ 0 h 1876766"/>
                <a:gd name="connsiteX2" fmla="*/ 2034913 w 2034913"/>
                <a:gd name="connsiteY2" fmla="*/ 1313774 h 1876766"/>
                <a:gd name="connsiteX3" fmla="*/ 1965327 w 2034913"/>
                <a:gd name="connsiteY3" fmla="*/ 1357660 h 1876766"/>
                <a:gd name="connsiteX4" fmla="*/ 1603700 w 2034913"/>
                <a:gd name="connsiteY4" fmla="*/ 1346934 h 1876766"/>
                <a:gd name="connsiteX5" fmla="*/ 1404105 w 2034913"/>
                <a:gd name="connsiteY5" fmla="*/ 1698381 h 1876766"/>
                <a:gd name="connsiteX6" fmla="*/ 1300581 w 2034913"/>
                <a:gd name="connsiteY6" fmla="*/ 1682193 h 1876766"/>
                <a:gd name="connsiteX7" fmla="*/ 810314 w 2034913"/>
                <a:gd name="connsiteY7" fmla="*/ 822808 h 1876766"/>
                <a:gd name="connsiteX8" fmla="*/ 810314 w 2034913"/>
                <a:gd name="connsiteY8" fmla="*/ 1854354 h 1876766"/>
                <a:gd name="connsiteX9" fmla="*/ 680817 w 2034913"/>
                <a:gd name="connsiteY9" fmla="*/ 1876766 h 1876766"/>
                <a:gd name="connsiteX10" fmla="*/ 410376 w 2034913"/>
                <a:gd name="connsiteY10" fmla="*/ 1656685 h 1876766"/>
                <a:gd name="connsiteX11" fmla="*/ 78361 w 2034913"/>
                <a:gd name="connsiteY11" fmla="*/ 1852974 h 1876766"/>
                <a:gd name="connsiteX12" fmla="*/ 77949 w 2034913"/>
                <a:gd name="connsiteY12" fmla="*/ 1854354 h 1876766"/>
                <a:gd name="connsiteX13" fmla="*/ 0 w 2034913"/>
                <a:gd name="connsiteY13" fmla="*/ 1854354 h 1876766"/>
                <a:gd name="connsiteX14" fmla="*/ 0 w 2034913"/>
                <a:gd name="connsiteY14" fmla="*/ 336257 h 1876766"/>
                <a:gd name="connsiteX15" fmla="*/ 113874 w 2034913"/>
                <a:gd name="connsiteY15" fmla="*/ 349837 h 1876766"/>
                <a:gd name="connsiteX16" fmla="*/ 240418 w 2034913"/>
                <a:gd name="connsiteY16" fmla="*/ 515424 h 1876766"/>
                <a:gd name="connsiteX17" fmla="*/ 491806 w 2034913"/>
                <a:gd name="connsiteY17" fmla="*/ 391671 h 1876766"/>
                <a:gd name="connsiteX18" fmla="*/ 728466 w 2034913"/>
                <a:gd name="connsiteY18" fmla="*/ 507135 h 1876766"/>
                <a:gd name="connsiteX19" fmla="*/ 875090 w 2034913"/>
                <a:gd name="connsiteY19" fmla="*/ 253196 h 1876766"/>
                <a:gd name="connsiteX20" fmla="*/ 1116662 w 2034913"/>
                <a:gd name="connsiteY20" fmla="*/ 286849 h 1876766"/>
                <a:gd name="connsiteX21" fmla="*/ 1196527 w 2034913"/>
                <a:gd name="connsiteY21" fmla="*/ 6077 h 1876766"/>
                <a:gd name="connsiteX0" fmla="*/ 1196527 w 2034913"/>
                <a:gd name="connsiteY0" fmla="*/ 6077 h 1865906"/>
                <a:gd name="connsiteX1" fmla="*/ 1260585 w 2034913"/>
                <a:gd name="connsiteY1" fmla="*/ 0 h 1865906"/>
                <a:gd name="connsiteX2" fmla="*/ 2034913 w 2034913"/>
                <a:gd name="connsiteY2" fmla="*/ 1313774 h 1865906"/>
                <a:gd name="connsiteX3" fmla="*/ 1965327 w 2034913"/>
                <a:gd name="connsiteY3" fmla="*/ 1357660 h 1865906"/>
                <a:gd name="connsiteX4" fmla="*/ 1603700 w 2034913"/>
                <a:gd name="connsiteY4" fmla="*/ 1346934 h 1865906"/>
                <a:gd name="connsiteX5" fmla="*/ 1404105 w 2034913"/>
                <a:gd name="connsiteY5" fmla="*/ 1698381 h 1865906"/>
                <a:gd name="connsiteX6" fmla="*/ 1300581 w 2034913"/>
                <a:gd name="connsiteY6" fmla="*/ 1682193 h 1865906"/>
                <a:gd name="connsiteX7" fmla="*/ 810314 w 2034913"/>
                <a:gd name="connsiteY7" fmla="*/ 822808 h 1865906"/>
                <a:gd name="connsiteX8" fmla="*/ 810314 w 2034913"/>
                <a:gd name="connsiteY8" fmla="*/ 1854354 h 1865906"/>
                <a:gd name="connsiteX9" fmla="*/ 693063 w 2034913"/>
                <a:gd name="connsiteY9" fmla="*/ 1865906 h 1865906"/>
                <a:gd name="connsiteX10" fmla="*/ 410376 w 2034913"/>
                <a:gd name="connsiteY10" fmla="*/ 1656685 h 1865906"/>
                <a:gd name="connsiteX11" fmla="*/ 78361 w 2034913"/>
                <a:gd name="connsiteY11" fmla="*/ 1852974 h 1865906"/>
                <a:gd name="connsiteX12" fmla="*/ 77949 w 2034913"/>
                <a:gd name="connsiteY12" fmla="*/ 1854354 h 1865906"/>
                <a:gd name="connsiteX13" fmla="*/ 0 w 2034913"/>
                <a:gd name="connsiteY13" fmla="*/ 1854354 h 1865906"/>
                <a:gd name="connsiteX14" fmla="*/ 0 w 2034913"/>
                <a:gd name="connsiteY14" fmla="*/ 336257 h 1865906"/>
                <a:gd name="connsiteX15" fmla="*/ 113874 w 2034913"/>
                <a:gd name="connsiteY15" fmla="*/ 349837 h 1865906"/>
                <a:gd name="connsiteX16" fmla="*/ 240418 w 2034913"/>
                <a:gd name="connsiteY16" fmla="*/ 515424 h 1865906"/>
                <a:gd name="connsiteX17" fmla="*/ 491806 w 2034913"/>
                <a:gd name="connsiteY17" fmla="*/ 391671 h 1865906"/>
                <a:gd name="connsiteX18" fmla="*/ 728466 w 2034913"/>
                <a:gd name="connsiteY18" fmla="*/ 507135 h 1865906"/>
                <a:gd name="connsiteX19" fmla="*/ 875090 w 2034913"/>
                <a:gd name="connsiteY19" fmla="*/ 253196 h 1865906"/>
                <a:gd name="connsiteX20" fmla="*/ 1116662 w 2034913"/>
                <a:gd name="connsiteY20" fmla="*/ 286849 h 1865906"/>
                <a:gd name="connsiteX21" fmla="*/ 1196527 w 2034913"/>
                <a:gd name="connsiteY21" fmla="*/ 6077 h 1865906"/>
                <a:gd name="connsiteX0" fmla="*/ 1196527 w 2034913"/>
                <a:gd name="connsiteY0" fmla="*/ 6077 h 1877763"/>
                <a:gd name="connsiteX1" fmla="*/ 1260585 w 2034913"/>
                <a:gd name="connsiteY1" fmla="*/ 0 h 1877763"/>
                <a:gd name="connsiteX2" fmla="*/ 2034913 w 2034913"/>
                <a:gd name="connsiteY2" fmla="*/ 1313774 h 1877763"/>
                <a:gd name="connsiteX3" fmla="*/ 1965327 w 2034913"/>
                <a:gd name="connsiteY3" fmla="*/ 1357660 h 1877763"/>
                <a:gd name="connsiteX4" fmla="*/ 1603700 w 2034913"/>
                <a:gd name="connsiteY4" fmla="*/ 1346934 h 1877763"/>
                <a:gd name="connsiteX5" fmla="*/ 1404105 w 2034913"/>
                <a:gd name="connsiteY5" fmla="*/ 1698381 h 1877763"/>
                <a:gd name="connsiteX6" fmla="*/ 1300581 w 2034913"/>
                <a:gd name="connsiteY6" fmla="*/ 1682193 h 1877763"/>
                <a:gd name="connsiteX7" fmla="*/ 810314 w 2034913"/>
                <a:gd name="connsiteY7" fmla="*/ 822808 h 1877763"/>
                <a:gd name="connsiteX8" fmla="*/ 810314 w 2034913"/>
                <a:gd name="connsiteY8" fmla="*/ 1854354 h 1877763"/>
                <a:gd name="connsiteX9" fmla="*/ 693063 w 2034913"/>
                <a:gd name="connsiteY9" fmla="*/ 1865906 h 1877763"/>
                <a:gd name="connsiteX10" fmla="*/ 410376 w 2034913"/>
                <a:gd name="connsiteY10" fmla="*/ 1656685 h 1877763"/>
                <a:gd name="connsiteX11" fmla="*/ 78361 w 2034913"/>
                <a:gd name="connsiteY11" fmla="*/ 1852974 h 1877763"/>
                <a:gd name="connsiteX12" fmla="*/ 77949 w 2034913"/>
                <a:gd name="connsiteY12" fmla="*/ 1854354 h 1877763"/>
                <a:gd name="connsiteX13" fmla="*/ 0 w 2034913"/>
                <a:gd name="connsiteY13" fmla="*/ 1854354 h 1877763"/>
                <a:gd name="connsiteX14" fmla="*/ 0 w 2034913"/>
                <a:gd name="connsiteY14" fmla="*/ 336257 h 1877763"/>
                <a:gd name="connsiteX15" fmla="*/ 113874 w 2034913"/>
                <a:gd name="connsiteY15" fmla="*/ 349837 h 1877763"/>
                <a:gd name="connsiteX16" fmla="*/ 240418 w 2034913"/>
                <a:gd name="connsiteY16" fmla="*/ 515424 h 1877763"/>
                <a:gd name="connsiteX17" fmla="*/ 491806 w 2034913"/>
                <a:gd name="connsiteY17" fmla="*/ 391671 h 1877763"/>
                <a:gd name="connsiteX18" fmla="*/ 728466 w 2034913"/>
                <a:gd name="connsiteY18" fmla="*/ 507135 h 1877763"/>
                <a:gd name="connsiteX19" fmla="*/ 875090 w 2034913"/>
                <a:gd name="connsiteY19" fmla="*/ 253196 h 1877763"/>
                <a:gd name="connsiteX20" fmla="*/ 1116662 w 2034913"/>
                <a:gd name="connsiteY20" fmla="*/ 286849 h 1877763"/>
                <a:gd name="connsiteX21" fmla="*/ 1196527 w 2034913"/>
                <a:gd name="connsiteY21" fmla="*/ 6077 h 1877763"/>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410376 w 2034913"/>
                <a:gd name="connsiteY10" fmla="*/ 1656685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410376 w 2034913"/>
                <a:gd name="connsiteY10" fmla="*/ 1656685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410376 w 2034913"/>
                <a:gd name="connsiteY10" fmla="*/ 1656685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392700 w 2034913"/>
                <a:gd name="connsiteY10" fmla="*/ 1661421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939959"/>
                <a:gd name="connsiteX1" fmla="*/ 1260585 w 2034913"/>
                <a:gd name="connsiteY1" fmla="*/ 0 h 1939959"/>
                <a:gd name="connsiteX2" fmla="*/ 2034913 w 2034913"/>
                <a:gd name="connsiteY2" fmla="*/ 1313774 h 1939959"/>
                <a:gd name="connsiteX3" fmla="*/ 1965327 w 2034913"/>
                <a:gd name="connsiteY3" fmla="*/ 1357660 h 1939959"/>
                <a:gd name="connsiteX4" fmla="*/ 1603700 w 2034913"/>
                <a:gd name="connsiteY4" fmla="*/ 1346934 h 1939959"/>
                <a:gd name="connsiteX5" fmla="*/ 1404105 w 2034913"/>
                <a:gd name="connsiteY5" fmla="*/ 1698381 h 1939959"/>
                <a:gd name="connsiteX6" fmla="*/ 1300581 w 2034913"/>
                <a:gd name="connsiteY6" fmla="*/ 1682193 h 1939959"/>
                <a:gd name="connsiteX7" fmla="*/ 810314 w 2034913"/>
                <a:gd name="connsiteY7" fmla="*/ 822808 h 1939959"/>
                <a:gd name="connsiteX8" fmla="*/ 808419 w 2034913"/>
                <a:gd name="connsiteY8" fmla="*/ 1847283 h 1939959"/>
                <a:gd name="connsiteX9" fmla="*/ 693063 w 2034913"/>
                <a:gd name="connsiteY9" fmla="*/ 1865906 h 1939959"/>
                <a:gd name="connsiteX10" fmla="*/ 392700 w 2034913"/>
                <a:gd name="connsiteY10" fmla="*/ 1661421 h 1939959"/>
                <a:gd name="connsiteX11" fmla="*/ 78361 w 2034913"/>
                <a:gd name="connsiteY11" fmla="*/ 1852974 h 1939959"/>
                <a:gd name="connsiteX12" fmla="*/ 55417 w 2034913"/>
                <a:gd name="connsiteY12" fmla="*/ 1939959 h 1939959"/>
                <a:gd name="connsiteX13" fmla="*/ 0 w 2034913"/>
                <a:gd name="connsiteY13" fmla="*/ 1854354 h 1939959"/>
                <a:gd name="connsiteX14" fmla="*/ 0 w 2034913"/>
                <a:gd name="connsiteY14" fmla="*/ 336257 h 1939959"/>
                <a:gd name="connsiteX15" fmla="*/ 113874 w 2034913"/>
                <a:gd name="connsiteY15" fmla="*/ 349837 h 1939959"/>
                <a:gd name="connsiteX16" fmla="*/ 240418 w 2034913"/>
                <a:gd name="connsiteY16" fmla="*/ 515424 h 1939959"/>
                <a:gd name="connsiteX17" fmla="*/ 491806 w 2034913"/>
                <a:gd name="connsiteY17" fmla="*/ 391671 h 1939959"/>
                <a:gd name="connsiteX18" fmla="*/ 728466 w 2034913"/>
                <a:gd name="connsiteY18" fmla="*/ 507135 h 1939959"/>
                <a:gd name="connsiteX19" fmla="*/ 875090 w 2034913"/>
                <a:gd name="connsiteY19" fmla="*/ 253196 h 1939959"/>
                <a:gd name="connsiteX20" fmla="*/ 1116662 w 2034913"/>
                <a:gd name="connsiteY20" fmla="*/ 286849 h 1939959"/>
                <a:gd name="connsiteX21" fmla="*/ 1196527 w 2034913"/>
                <a:gd name="connsiteY21" fmla="*/ 6077 h 1939959"/>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392700 w 2034913"/>
                <a:gd name="connsiteY10" fmla="*/ 1661421 h 1876534"/>
                <a:gd name="connsiteX11" fmla="*/ 78361 w 2034913"/>
                <a:gd name="connsiteY11" fmla="*/ 1852974 h 1876534"/>
                <a:gd name="connsiteX12" fmla="*/ 0 w 2034913"/>
                <a:gd name="connsiteY12" fmla="*/ 1854354 h 1876534"/>
                <a:gd name="connsiteX13" fmla="*/ 0 w 2034913"/>
                <a:gd name="connsiteY13" fmla="*/ 336257 h 1876534"/>
                <a:gd name="connsiteX14" fmla="*/ 113874 w 2034913"/>
                <a:gd name="connsiteY14" fmla="*/ 349837 h 1876534"/>
                <a:gd name="connsiteX15" fmla="*/ 240418 w 2034913"/>
                <a:gd name="connsiteY15" fmla="*/ 515424 h 1876534"/>
                <a:gd name="connsiteX16" fmla="*/ 491806 w 2034913"/>
                <a:gd name="connsiteY16" fmla="*/ 391671 h 1876534"/>
                <a:gd name="connsiteX17" fmla="*/ 728466 w 2034913"/>
                <a:gd name="connsiteY17" fmla="*/ 507135 h 1876534"/>
                <a:gd name="connsiteX18" fmla="*/ 875090 w 2034913"/>
                <a:gd name="connsiteY18" fmla="*/ 253196 h 1876534"/>
                <a:gd name="connsiteX19" fmla="*/ 1116662 w 2034913"/>
                <a:gd name="connsiteY19" fmla="*/ 286849 h 1876534"/>
                <a:gd name="connsiteX20" fmla="*/ 1196527 w 2034913"/>
                <a:gd name="connsiteY20" fmla="*/ 6077 h 1876534"/>
                <a:gd name="connsiteX0" fmla="*/ 1216606 w 2054992"/>
                <a:gd name="connsiteY0" fmla="*/ 6077 h 1876534"/>
                <a:gd name="connsiteX1" fmla="*/ 1280664 w 2054992"/>
                <a:gd name="connsiteY1" fmla="*/ 0 h 1876534"/>
                <a:gd name="connsiteX2" fmla="*/ 2054992 w 2054992"/>
                <a:gd name="connsiteY2" fmla="*/ 1313774 h 1876534"/>
                <a:gd name="connsiteX3" fmla="*/ 1985406 w 2054992"/>
                <a:gd name="connsiteY3" fmla="*/ 1357660 h 1876534"/>
                <a:gd name="connsiteX4" fmla="*/ 1623779 w 2054992"/>
                <a:gd name="connsiteY4" fmla="*/ 1346934 h 1876534"/>
                <a:gd name="connsiteX5" fmla="*/ 1424184 w 2054992"/>
                <a:gd name="connsiteY5" fmla="*/ 1698381 h 1876534"/>
                <a:gd name="connsiteX6" fmla="*/ 1320660 w 2054992"/>
                <a:gd name="connsiteY6" fmla="*/ 1682193 h 1876534"/>
                <a:gd name="connsiteX7" fmla="*/ 830393 w 2054992"/>
                <a:gd name="connsiteY7" fmla="*/ 822808 h 1876534"/>
                <a:gd name="connsiteX8" fmla="*/ 828498 w 2054992"/>
                <a:gd name="connsiteY8" fmla="*/ 1847283 h 1876534"/>
                <a:gd name="connsiteX9" fmla="*/ 713142 w 2054992"/>
                <a:gd name="connsiteY9" fmla="*/ 1865906 h 1876534"/>
                <a:gd name="connsiteX10" fmla="*/ 412779 w 2054992"/>
                <a:gd name="connsiteY10" fmla="*/ 1661421 h 1876534"/>
                <a:gd name="connsiteX11" fmla="*/ 98440 w 2054992"/>
                <a:gd name="connsiteY11" fmla="*/ 1852974 h 1876534"/>
                <a:gd name="connsiteX12" fmla="*/ 0 w 2054992"/>
                <a:gd name="connsiteY12" fmla="*/ 1821844 h 1876534"/>
                <a:gd name="connsiteX13" fmla="*/ 20079 w 2054992"/>
                <a:gd name="connsiteY13" fmla="*/ 336257 h 1876534"/>
                <a:gd name="connsiteX14" fmla="*/ 133953 w 2054992"/>
                <a:gd name="connsiteY14" fmla="*/ 349837 h 1876534"/>
                <a:gd name="connsiteX15" fmla="*/ 260497 w 2054992"/>
                <a:gd name="connsiteY15" fmla="*/ 515424 h 1876534"/>
                <a:gd name="connsiteX16" fmla="*/ 511885 w 2054992"/>
                <a:gd name="connsiteY16" fmla="*/ 391671 h 1876534"/>
                <a:gd name="connsiteX17" fmla="*/ 748545 w 2054992"/>
                <a:gd name="connsiteY17" fmla="*/ 507135 h 1876534"/>
                <a:gd name="connsiteX18" fmla="*/ 895169 w 2054992"/>
                <a:gd name="connsiteY18" fmla="*/ 253196 h 1876534"/>
                <a:gd name="connsiteX19" fmla="*/ 1136741 w 2054992"/>
                <a:gd name="connsiteY19" fmla="*/ 286849 h 1876534"/>
                <a:gd name="connsiteX20" fmla="*/ 1216606 w 2054992"/>
                <a:gd name="connsiteY20" fmla="*/ 6077 h 1876534"/>
                <a:gd name="connsiteX0" fmla="*/ 1197982 w 2036368"/>
                <a:gd name="connsiteY0" fmla="*/ 6077 h 1876534"/>
                <a:gd name="connsiteX1" fmla="*/ 1262040 w 2036368"/>
                <a:gd name="connsiteY1" fmla="*/ 0 h 1876534"/>
                <a:gd name="connsiteX2" fmla="*/ 2036368 w 2036368"/>
                <a:gd name="connsiteY2" fmla="*/ 1313774 h 1876534"/>
                <a:gd name="connsiteX3" fmla="*/ 1966782 w 2036368"/>
                <a:gd name="connsiteY3" fmla="*/ 1357660 h 1876534"/>
                <a:gd name="connsiteX4" fmla="*/ 1605155 w 2036368"/>
                <a:gd name="connsiteY4" fmla="*/ 1346934 h 1876534"/>
                <a:gd name="connsiteX5" fmla="*/ 1405560 w 2036368"/>
                <a:gd name="connsiteY5" fmla="*/ 1698381 h 1876534"/>
                <a:gd name="connsiteX6" fmla="*/ 1302036 w 2036368"/>
                <a:gd name="connsiteY6" fmla="*/ 1682193 h 1876534"/>
                <a:gd name="connsiteX7" fmla="*/ 811769 w 2036368"/>
                <a:gd name="connsiteY7" fmla="*/ 822808 h 1876534"/>
                <a:gd name="connsiteX8" fmla="*/ 809874 w 2036368"/>
                <a:gd name="connsiteY8" fmla="*/ 1847283 h 1876534"/>
                <a:gd name="connsiteX9" fmla="*/ 694518 w 2036368"/>
                <a:gd name="connsiteY9" fmla="*/ 1865906 h 1876534"/>
                <a:gd name="connsiteX10" fmla="*/ 394155 w 2036368"/>
                <a:gd name="connsiteY10" fmla="*/ 1661421 h 1876534"/>
                <a:gd name="connsiteX11" fmla="*/ 79816 w 2036368"/>
                <a:gd name="connsiteY11" fmla="*/ 1852974 h 1876534"/>
                <a:gd name="connsiteX12" fmla="*/ 0 w 2036368"/>
                <a:gd name="connsiteY12" fmla="*/ 1820642 h 1876534"/>
                <a:gd name="connsiteX13" fmla="*/ 1455 w 2036368"/>
                <a:gd name="connsiteY13" fmla="*/ 336257 h 1876534"/>
                <a:gd name="connsiteX14" fmla="*/ 115329 w 2036368"/>
                <a:gd name="connsiteY14" fmla="*/ 349837 h 1876534"/>
                <a:gd name="connsiteX15" fmla="*/ 241873 w 2036368"/>
                <a:gd name="connsiteY15" fmla="*/ 515424 h 1876534"/>
                <a:gd name="connsiteX16" fmla="*/ 493261 w 2036368"/>
                <a:gd name="connsiteY16" fmla="*/ 391671 h 1876534"/>
                <a:gd name="connsiteX17" fmla="*/ 729921 w 2036368"/>
                <a:gd name="connsiteY17" fmla="*/ 507135 h 1876534"/>
                <a:gd name="connsiteX18" fmla="*/ 876545 w 2036368"/>
                <a:gd name="connsiteY18" fmla="*/ 253196 h 1876534"/>
                <a:gd name="connsiteX19" fmla="*/ 1118117 w 2036368"/>
                <a:gd name="connsiteY19" fmla="*/ 286849 h 1876534"/>
                <a:gd name="connsiteX20" fmla="*/ 1197982 w 2036368"/>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93010 w 2049562"/>
                <a:gd name="connsiteY11" fmla="*/ 1852974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93010 w 2049562"/>
                <a:gd name="connsiteY11" fmla="*/ 1852974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107151 w 2049562"/>
                <a:gd name="connsiteY11" fmla="*/ 1849185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107151 w 2049562"/>
                <a:gd name="connsiteY11" fmla="*/ 1849185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9562" h="1876534">
                  <a:moveTo>
                    <a:pt x="1211176" y="6077"/>
                  </a:moveTo>
                  <a:lnTo>
                    <a:pt x="1275234" y="0"/>
                  </a:lnTo>
                  <a:lnTo>
                    <a:pt x="2049562" y="1313774"/>
                  </a:lnTo>
                  <a:cubicBezTo>
                    <a:pt x="2031103" y="1346079"/>
                    <a:pt x="2003171" y="1343031"/>
                    <a:pt x="1979976" y="1357660"/>
                  </a:cubicBezTo>
                  <a:cubicBezTo>
                    <a:pt x="1906613" y="1362324"/>
                    <a:pt x="1711886" y="1290147"/>
                    <a:pt x="1618349" y="1346934"/>
                  </a:cubicBezTo>
                  <a:cubicBezTo>
                    <a:pt x="1524812" y="1403721"/>
                    <a:pt x="1459161" y="1630690"/>
                    <a:pt x="1418754" y="1698381"/>
                  </a:cubicBezTo>
                  <a:cubicBezTo>
                    <a:pt x="1384246" y="1692985"/>
                    <a:pt x="1356369" y="1712335"/>
                    <a:pt x="1315230" y="1682193"/>
                  </a:cubicBezTo>
                  <a:lnTo>
                    <a:pt x="824963" y="822808"/>
                  </a:lnTo>
                  <a:cubicBezTo>
                    <a:pt x="824331" y="1164300"/>
                    <a:pt x="823700" y="1505791"/>
                    <a:pt x="823068" y="1847283"/>
                  </a:cubicBezTo>
                  <a:cubicBezTo>
                    <a:pt x="783984" y="1851134"/>
                    <a:pt x="744716" y="1896713"/>
                    <a:pt x="707712" y="1865906"/>
                  </a:cubicBezTo>
                  <a:cubicBezTo>
                    <a:pt x="613483" y="1796166"/>
                    <a:pt x="507442" y="1664208"/>
                    <a:pt x="407349" y="1661421"/>
                  </a:cubicBezTo>
                  <a:cubicBezTo>
                    <a:pt x="307256" y="1658634"/>
                    <a:pt x="162555" y="1816240"/>
                    <a:pt x="107151" y="1849185"/>
                  </a:cubicBezTo>
                  <a:cubicBezTo>
                    <a:pt x="70279" y="1861367"/>
                    <a:pt x="22800" y="1876392"/>
                    <a:pt x="0" y="1827967"/>
                  </a:cubicBezTo>
                  <a:lnTo>
                    <a:pt x="14649" y="336257"/>
                  </a:lnTo>
                  <a:cubicBezTo>
                    <a:pt x="65463" y="289157"/>
                    <a:pt x="88453" y="319976"/>
                    <a:pt x="128523" y="349837"/>
                  </a:cubicBezTo>
                  <a:cubicBezTo>
                    <a:pt x="168593" y="379698"/>
                    <a:pt x="192078" y="508452"/>
                    <a:pt x="255067" y="515424"/>
                  </a:cubicBezTo>
                  <a:cubicBezTo>
                    <a:pt x="338863" y="474173"/>
                    <a:pt x="444310" y="400598"/>
                    <a:pt x="506455" y="391671"/>
                  </a:cubicBezTo>
                  <a:cubicBezTo>
                    <a:pt x="568600" y="382744"/>
                    <a:pt x="700295" y="529533"/>
                    <a:pt x="743115" y="507135"/>
                  </a:cubicBezTo>
                  <a:cubicBezTo>
                    <a:pt x="785935" y="484737"/>
                    <a:pt x="839899" y="271646"/>
                    <a:pt x="889739" y="253196"/>
                  </a:cubicBezTo>
                  <a:cubicBezTo>
                    <a:pt x="939579" y="234746"/>
                    <a:pt x="1077738" y="328036"/>
                    <a:pt x="1131311" y="286849"/>
                  </a:cubicBezTo>
                  <a:cubicBezTo>
                    <a:pt x="1184884" y="245663"/>
                    <a:pt x="1171592" y="103141"/>
                    <a:pt x="1211176" y="6077"/>
                  </a:cubicBezTo>
                  <a:close/>
                </a:path>
              </a:pathLst>
            </a:cu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solidFill>
                  <a:srgbClr val="676767"/>
                </a:solidFill>
              </a:endParaRPr>
            </a:p>
          </p:txBody>
        </p:sp>
        <p:sp>
          <p:nvSpPr>
            <p:cNvPr id="9" name="Rounded Rectangle 8"/>
            <p:cNvSpPr/>
            <p:nvPr/>
          </p:nvSpPr>
          <p:spPr>
            <a:xfrm>
              <a:off x="1776180" y="1856235"/>
              <a:ext cx="1039066" cy="15098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Rounded Rectangle 9"/>
            <p:cNvSpPr/>
            <p:nvPr/>
          </p:nvSpPr>
          <p:spPr>
            <a:xfrm>
              <a:off x="782943" y="2239555"/>
              <a:ext cx="2023422" cy="14957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Rounded Rectangle 10"/>
            <p:cNvSpPr/>
            <p:nvPr/>
          </p:nvSpPr>
          <p:spPr>
            <a:xfrm>
              <a:off x="784368" y="2471888"/>
              <a:ext cx="2023422" cy="14957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2" name="Rounded Rectangle 11"/>
            <p:cNvSpPr/>
            <p:nvPr/>
          </p:nvSpPr>
          <p:spPr>
            <a:xfrm>
              <a:off x="766606" y="3013660"/>
              <a:ext cx="1604595" cy="14815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 name="Rounded Rectangle 12"/>
            <p:cNvSpPr/>
            <p:nvPr/>
          </p:nvSpPr>
          <p:spPr>
            <a:xfrm>
              <a:off x="748844" y="3395563"/>
              <a:ext cx="1338168" cy="1570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22" name="TextBox 21"/>
          <p:cNvSpPr txBox="1"/>
          <p:nvPr/>
        </p:nvSpPr>
        <p:spPr>
          <a:xfrm>
            <a:off x="1031109" y="1950795"/>
            <a:ext cx="931665" cy="369332"/>
          </a:xfrm>
          <a:prstGeom prst="rect">
            <a:avLst/>
          </a:prstGeom>
          <a:noFill/>
        </p:spPr>
        <p:txBody>
          <a:bodyPr wrap="none" rtlCol="0">
            <a:spAutoFit/>
          </a:bodyPr>
          <a:lstStyle/>
          <a:p>
            <a:r>
              <a:rPr lang="en-US" b="1" dirty="0" smtClean="0">
                <a:solidFill>
                  <a:srgbClr val="676767"/>
                </a:solidFill>
                <a:latin typeface="+mn-lt"/>
              </a:rPr>
              <a:t>1.72 M</a:t>
            </a:r>
          </a:p>
        </p:txBody>
      </p:sp>
      <p:sp>
        <p:nvSpPr>
          <p:cNvPr id="25" name="TextBox 24"/>
          <p:cNvSpPr txBox="1"/>
          <p:nvPr/>
        </p:nvSpPr>
        <p:spPr>
          <a:xfrm>
            <a:off x="3182761" y="1950795"/>
            <a:ext cx="931665" cy="369332"/>
          </a:xfrm>
          <a:prstGeom prst="rect">
            <a:avLst/>
          </a:prstGeom>
          <a:noFill/>
        </p:spPr>
        <p:txBody>
          <a:bodyPr wrap="none" rtlCol="0">
            <a:spAutoFit/>
          </a:bodyPr>
          <a:lstStyle/>
          <a:p>
            <a:r>
              <a:rPr lang="en-US" b="1" dirty="0" smtClean="0">
                <a:solidFill>
                  <a:srgbClr val="676767"/>
                </a:solidFill>
                <a:latin typeface="+mn-lt"/>
              </a:rPr>
              <a:t>4.94 M</a:t>
            </a:r>
            <a:endParaRPr lang="en-US" b="1" dirty="0">
              <a:solidFill>
                <a:srgbClr val="676767"/>
              </a:solidFill>
              <a:latin typeface="+mn-lt"/>
            </a:endParaRPr>
          </a:p>
        </p:txBody>
      </p:sp>
      <p:sp>
        <p:nvSpPr>
          <p:cNvPr id="26" name="TextBox 25"/>
          <p:cNvSpPr txBox="1"/>
          <p:nvPr/>
        </p:nvSpPr>
        <p:spPr>
          <a:xfrm>
            <a:off x="5206173" y="1950795"/>
            <a:ext cx="809837" cy="369332"/>
          </a:xfrm>
          <a:prstGeom prst="rect">
            <a:avLst/>
          </a:prstGeom>
          <a:noFill/>
        </p:spPr>
        <p:txBody>
          <a:bodyPr wrap="none" rtlCol="0">
            <a:spAutoFit/>
          </a:bodyPr>
          <a:lstStyle/>
          <a:p>
            <a:r>
              <a:rPr lang="en-US" b="1" dirty="0" smtClean="0">
                <a:solidFill>
                  <a:srgbClr val="676767"/>
                </a:solidFill>
                <a:latin typeface="+mn-lt"/>
              </a:rPr>
              <a:t>986 K</a:t>
            </a:r>
            <a:endParaRPr lang="en-US" b="1" dirty="0">
              <a:solidFill>
                <a:srgbClr val="676767"/>
              </a:solidFill>
              <a:latin typeface="+mn-lt"/>
            </a:endParaRPr>
          </a:p>
        </p:txBody>
      </p:sp>
      <p:sp>
        <p:nvSpPr>
          <p:cNvPr id="27" name="TextBox 26"/>
          <p:cNvSpPr txBox="1"/>
          <p:nvPr/>
        </p:nvSpPr>
        <p:spPr>
          <a:xfrm>
            <a:off x="7229585" y="1950795"/>
            <a:ext cx="875561" cy="369332"/>
          </a:xfrm>
          <a:prstGeom prst="rect">
            <a:avLst/>
          </a:prstGeom>
          <a:noFill/>
        </p:spPr>
        <p:txBody>
          <a:bodyPr wrap="none" rtlCol="0">
            <a:spAutoFit/>
          </a:bodyPr>
          <a:lstStyle/>
          <a:p>
            <a:r>
              <a:rPr lang="en-US" b="1" dirty="0" smtClean="0">
                <a:solidFill>
                  <a:srgbClr val="676767"/>
                </a:solidFill>
                <a:latin typeface="+mn-lt"/>
              </a:rPr>
              <a:t>20.9 </a:t>
            </a:r>
            <a:r>
              <a:rPr lang="en-US" b="1" dirty="0">
                <a:solidFill>
                  <a:srgbClr val="676767"/>
                </a:solidFill>
                <a:latin typeface="+mn-lt"/>
              </a:rPr>
              <a:t>K</a:t>
            </a:r>
          </a:p>
        </p:txBody>
      </p:sp>
      <p:sp>
        <p:nvSpPr>
          <p:cNvPr id="28" name="Rectangle 27"/>
          <p:cNvSpPr/>
          <p:nvPr/>
        </p:nvSpPr>
        <p:spPr>
          <a:xfrm>
            <a:off x="195015" y="1680764"/>
            <a:ext cx="8813571" cy="956379"/>
          </a:xfrm>
          <a:prstGeom prst="rect">
            <a:avLst/>
          </a:prstGeom>
          <a:noFill/>
          <a:ln w="3175">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4" name="Rectangle 23"/>
          <p:cNvSpPr/>
          <p:nvPr/>
        </p:nvSpPr>
        <p:spPr>
          <a:xfrm>
            <a:off x="362255" y="1543008"/>
            <a:ext cx="2198038" cy="276999"/>
          </a:xfrm>
          <a:prstGeom prst="rect">
            <a:avLst/>
          </a:prstGeom>
          <a:solidFill>
            <a:schemeClr val="bg1"/>
          </a:solidFill>
        </p:spPr>
        <p:txBody>
          <a:bodyPr wrap="none">
            <a:spAutoFit/>
          </a:bodyPr>
          <a:lstStyle/>
          <a:p>
            <a:r>
              <a:rPr lang="en-US" sz="1200" b="1" dirty="0" smtClean="0">
                <a:solidFill>
                  <a:schemeClr val="bg2"/>
                </a:solidFill>
                <a:latin typeface="+mn-lt"/>
              </a:rPr>
              <a:t>People-hours by department</a:t>
            </a:r>
            <a:endParaRPr lang="en-US" sz="1200" b="1" dirty="0">
              <a:solidFill>
                <a:schemeClr val="bg2"/>
              </a:solidFill>
              <a:latin typeface="+mn-lt"/>
            </a:endParaRPr>
          </a:p>
        </p:txBody>
      </p:sp>
      <p:sp>
        <p:nvSpPr>
          <p:cNvPr id="29" name="Rectangle 28"/>
          <p:cNvSpPr/>
          <p:nvPr/>
        </p:nvSpPr>
        <p:spPr>
          <a:xfrm>
            <a:off x="1173996" y="2305763"/>
            <a:ext cx="508473" cy="276999"/>
          </a:xfrm>
          <a:prstGeom prst="rect">
            <a:avLst/>
          </a:prstGeom>
        </p:spPr>
        <p:txBody>
          <a:bodyPr wrap="none">
            <a:spAutoFit/>
          </a:bodyPr>
          <a:lstStyle/>
          <a:p>
            <a:r>
              <a:rPr lang="en-US" sz="1200" b="1" dirty="0" smtClean="0">
                <a:solidFill>
                  <a:srgbClr val="676767">
                    <a:lumMod val="50000"/>
                  </a:srgbClr>
                </a:solidFill>
                <a:latin typeface="+mn-lt"/>
              </a:rPr>
              <a:t>CSR</a:t>
            </a:r>
            <a:endParaRPr lang="en-US" sz="1200" dirty="0">
              <a:solidFill>
                <a:srgbClr val="676767">
                  <a:lumMod val="50000"/>
                </a:srgbClr>
              </a:solidFill>
              <a:latin typeface="+mn-lt"/>
            </a:endParaRPr>
          </a:p>
        </p:txBody>
      </p:sp>
      <p:sp>
        <p:nvSpPr>
          <p:cNvPr id="31" name="Rectangle 30"/>
          <p:cNvSpPr/>
          <p:nvPr/>
        </p:nvSpPr>
        <p:spPr>
          <a:xfrm>
            <a:off x="3112319" y="2298272"/>
            <a:ext cx="946093" cy="276999"/>
          </a:xfrm>
          <a:prstGeom prst="rect">
            <a:avLst/>
          </a:prstGeom>
        </p:spPr>
        <p:txBody>
          <a:bodyPr wrap="none">
            <a:spAutoFit/>
          </a:bodyPr>
          <a:lstStyle/>
          <a:p>
            <a:r>
              <a:rPr lang="en-US" sz="1200" b="1" dirty="0" smtClean="0">
                <a:solidFill>
                  <a:srgbClr val="676767">
                    <a:lumMod val="50000"/>
                  </a:srgbClr>
                </a:solidFill>
                <a:latin typeface="+mn-lt"/>
              </a:rPr>
              <a:t>Field Tech.</a:t>
            </a:r>
            <a:endParaRPr lang="en-US" sz="1200" dirty="0">
              <a:solidFill>
                <a:srgbClr val="676767">
                  <a:lumMod val="50000"/>
                </a:srgbClr>
              </a:solidFill>
              <a:latin typeface="+mn-lt"/>
            </a:endParaRPr>
          </a:p>
        </p:txBody>
      </p:sp>
      <p:sp>
        <p:nvSpPr>
          <p:cNvPr id="32" name="Rectangle 31"/>
          <p:cNvSpPr/>
          <p:nvPr/>
        </p:nvSpPr>
        <p:spPr>
          <a:xfrm>
            <a:off x="5148097" y="2290097"/>
            <a:ext cx="792205" cy="276999"/>
          </a:xfrm>
          <a:prstGeom prst="rect">
            <a:avLst/>
          </a:prstGeom>
        </p:spPr>
        <p:txBody>
          <a:bodyPr wrap="none">
            <a:spAutoFit/>
          </a:bodyPr>
          <a:lstStyle/>
          <a:p>
            <a:r>
              <a:rPr lang="en-US" sz="1200" b="1" dirty="0" smtClean="0">
                <a:solidFill>
                  <a:srgbClr val="676767">
                    <a:lumMod val="50000"/>
                  </a:srgbClr>
                </a:solidFill>
                <a:latin typeface="+mn-lt"/>
              </a:rPr>
              <a:t>Engineer</a:t>
            </a:r>
            <a:endParaRPr lang="en-US" sz="1200" dirty="0">
              <a:solidFill>
                <a:srgbClr val="676767">
                  <a:lumMod val="50000"/>
                </a:srgbClr>
              </a:solidFill>
              <a:latin typeface="+mn-lt"/>
            </a:endParaRPr>
          </a:p>
        </p:txBody>
      </p:sp>
      <p:sp>
        <p:nvSpPr>
          <p:cNvPr id="33" name="Rectangle 32"/>
          <p:cNvSpPr/>
          <p:nvPr/>
        </p:nvSpPr>
        <p:spPr>
          <a:xfrm>
            <a:off x="7340486" y="2305763"/>
            <a:ext cx="526106" cy="276999"/>
          </a:xfrm>
          <a:prstGeom prst="rect">
            <a:avLst/>
          </a:prstGeom>
        </p:spPr>
        <p:txBody>
          <a:bodyPr wrap="none">
            <a:spAutoFit/>
          </a:bodyPr>
          <a:lstStyle/>
          <a:p>
            <a:r>
              <a:rPr lang="en-US" sz="1200" b="1" dirty="0" smtClean="0">
                <a:solidFill>
                  <a:srgbClr val="676767">
                    <a:lumMod val="50000"/>
                  </a:srgbClr>
                </a:solidFill>
                <a:latin typeface="+mn-lt"/>
              </a:rPr>
              <a:t>NOC</a:t>
            </a:r>
            <a:endParaRPr lang="en-US" sz="1200" dirty="0">
              <a:solidFill>
                <a:srgbClr val="676767">
                  <a:lumMod val="50000"/>
                </a:srgbClr>
              </a:solidFill>
              <a:latin typeface="+mn-lt"/>
            </a:endParaRPr>
          </a:p>
        </p:txBody>
      </p:sp>
      <p:sp>
        <p:nvSpPr>
          <p:cNvPr id="34" name="TextBox 33"/>
          <p:cNvSpPr txBox="1"/>
          <p:nvPr/>
        </p:nvSpPr>
        <p:spPr>
          <a:xfrm>
            <a:off x="4208169" y="1240162"/>
            <a:ext cx="2723823" cy="338554"/>
          </a:xfrm>
          <a:prstGeom prst="rect">
            <a:avLst/>
          </a:prstGeom>
          <a:noFill/>
        </p:spPr>
        <p:txBody>
          <a:bodyPr wrap="none" rtlCol="0">
            <a:spAutoFit/>
          </a:bodyPr>
          <a:lstStyle/>
          <a:p>
            <a:r>
              <a:rPr lang="en-US" sz="1600" b="1" dirty="0" smtClean="0">
                <a:solidFill>
                  <a:srgbClr val="676767"/>
                </a:solidFill>
                <a:latin typeface="+mn-lt"/>
              </a:rPr>
              <a:t>7.66 M total people-hours*</a:t>
            </a:r>
            <a:endParaRPr lang="en-US" sz="1600" b="1" dirty="0">
              <a:solidFill>
                <a:srgbClr val="676767"/>
              </a:solidFill>
              <a:latin typeface="+mn-lt"/>
            </a:endParaRPr>
          </a:p>
        </p:txBody>
      </p:sp>
      <p:sp>
        <p:nvSpPr>
          <p:cNvPr id="30" name="Rectangle 29"/>
          <p:cNvSpPr/>
          <p:nvPr/>
        </p:nvSpPr>
        <p:spPr>
          <a:xfrm>
            <a:off x="4784012" y="4866148"/>
            <a:ext cx="989373" cy="246221"/>
          </a:xfrm>
          <a:prstGeom prst="rect">
            <a:avLst/>
          </a:prstGeom>
        </p:spPr>
        <p:txBody>
          <a:bodyPr wrap="none">
            <a:spAutoFit/>
          </a:bodyPr>
          <a:lstStyle/>
          <a:p>
            <a:r>
              <a:rPr lang="en-US" sz="1000" dirty="0" smtClean="0">
                <a:solidFill>
                  <a:srgbClr val="676767"/>
                </a:solidFill>
                <a:latin typeface="+mn-lt"/>
              </a:rPr>
              <a:t>*Over </a:t>
            </a:r>
            <a:r>
              <a:rPr lang="en-US" sz="1000" dirty="0">
                <a:solidFill>
                  <a:srgbClr val="676767"/>
                </a:solidFill>
                <a:latin typeface="+mn-lt"/>
              </a:rPr>
              <a:t>5 years</a:t>
            </a:r>
          </a:p>
        </p:txBody>
      </p:sp>
      <p:sp>
        <p:nvSpPr>
          <p:cNvPr id="45" name="TextBox 44"/>
          <p:cNvSpPr txBox="1"/>
          <p:nvPr/>
        </p:nvSpPr>
        <p:spPr>
          <a:xfrm>
            <a:off x="4219536" y="2854081"/>
            <a:ext cx="2574744" cy="338554"/>
          </a:xfrm>
          <a:prstGeom prst="rect">
            <a:avLst/>
          </a:prstGeom>
          <a:noFill/>
        </p:spPr>
        <p:txBody>
          <a:bodyPr wrap="none" rtlCol="0">
            <a:spAutoFit/>
          </a:bodyPr>
          <a:lstStyle/>
          <a:p>
            <a:r>
              <a:rPr lang="en-US" sz="1600" b="1" dirty="0" smtClean="0">
                <a:solidFill>
                  <a:srgbClr val="676767"/>
                </a:solidFill>
                <a:latin typeface="+mn-lt"/>
              </a:rPr>
              <a:t>64% people-hour savings</a:t>
            </a:r>
            <a:endParaRPr lang="en-US" sz="1600" b="1" dirty="0">
              <a:solidFill>
                <a:srgbClr val="676767"/>
              </a:solidFill>
              <a:latin typeface="+mn-lt"/>
            </a:endParaRPr>
          </a:p>
        </p:txBody>
      </p:sp>
      <p:sp>
        <p:nvSpPr>
          <p:cNvPr id="46" name="TextBox 45"/>
          <p:cNvSpPr txBox="1"/>
          <p:nvPr/>
        </p:nvSpPr>
        <p:spPr>
          <a:xfrm>
            <a:off x="1042557" y="3626600"/>
            <a:ext cx="655949" cy="369332"/>
          </a:xfrm>
          <a:prstGeom prst="rect">
            <a:avLst/>
          </a:prstGeom>
          <a:noFill/>
        </p:spPr>
        <p:txBody>
          <a:bodyPr wrap="none" rtlCol="0">
            <a:spAutoFit/>
          </a:bodyPr>
          <a:lstStyle/>
          <a:p>
            <a:r>
              <a:rPr lang="en-US" b="1" smtClean="0">
                <a:solidFill>
                  <a:srgbClr val="676767"/>
                </a:solidFill>
                <a:latin typeface="+mn-lt"/>
              </a:rPr>
              <a:t>78%</a:t>
            </a:r>
            <a:endParaRPr lang="en-US" b="1" dirty="0" smtClean="0">
              <a:solidFill>
                <a:srgbClr val="676767"/>
              </a:solidFill>
              <a:latin typeface="+mn-lt"/>
            </a:endParaRPr>
          </a:p>
        </p:txBody>
      </p:sp>
      <p:sp>
        <p:nvSpPr>
          <p:cNvPr id="47" name="TextBox 46"/>
          <p:cNvSpPr txBox="1"/>
          <p:nvPr/>
        </p:nvSpPr>
        <p:spPr>
          <a:xfrm>
            <a:off x="3182761" y="3626600"/>
            <a:ext cx="655949" cy="369332"/>
          </a:xfrm>
          <a:prstGeom prst="rect">
            <a:avLst/>
          </a:prstGeom>
          <a:noFill/>
        </p:spPr>
        <p:txBody>
          <a:bodyPr wrap="none" rtlCol="0">
            <a:spAutoFit/>
          </a:bodyPr>
          <a:lstStyle/>
          <a:p>
            <a:r>
              <a:rPr lang="en-US" b="1" dirty="0" smtClean="0">
                <a:solidFill>
                  <a:srgbClr val="676767"/>
                </a:solidFill>
                <a:latin typeface="+mn-lt"/>
              </a:rPr>
              <a:t>56%</a:t>
            </a:r>
            <a:endParaRPr lang="en-US" b="1" dirty="0">
              <a:solidFill>
                <a:srgbClr val="676767"/>
              </a:solidFill>
              <a:latin typeface="+mn-lt"/>
            </a:endParaRPr>
          </a:p>
        </p:txBody>
      </p:sp>
      <p:sp>
        <p:nvSpPr>
          <p:cNvPr id="48" name="TextBox 47"/>
          <p:cNvSpPr txBox="1"/>
          <p:nvPr/>
        </p:nvSpPr>
        <p:spPr>
          <a:xfrm>
            <a:off x="5206173" y="3626600"/>
            <a:ext cx="655949" cy="369332"/>
          </a:xfrm>
          <a:prstGeom prst="rect">
            <a:avLst/>
          </a:prstGeom>
          <a:noFill/>
        </p:spPr>
        <p:txBody>
          <a:bodyPr wrap="none" rtlCol="0">
            <a:spAutoFit/>
          </a:bodyPr>
          <a:lstStyle/>
          <a:p>
            <a:r>
              <a:rPr lang="en-US" b="1" dirty="0" smtClean="0">
                <a:solidFill>
                  <a:srgbClr val="676767"/>
                </a:solidFill>
                <a:latin typeface="+mn-lt"/>
              </a:rPr>
              <a:t>78%</a:t>
            </a:r>
            <a:endParaRPr lang="en-US" b="1" dirty="0">
              <a:solidFill>
                <a:srgbClr val="676767"/>
              </a:solidFill>
              <a:latin typeface="+mn-lt"/>
            </a:endParaRPr>
          </a:p>
        </p:txBody>
      </p:sp>
      <p:sp>
        <p:nvSpPr>
          <p:cNvPr id="49" name="TextBox 48"/>
          <p:cNvSpPr txBox="1"/>
          <p:nvPr/>
        </p:nvSpPr>
        <p:spPr>
          <a:xfrm>
            <a:off x="7229585" y="3626600"/>
            <a:ext cx="655949" cy="369332"/>
          </a:xfrm>
          <a:prstGeom prst="rect">
            <a:avLst/>
          </a:prstGeom>
          <a:noFill/>
        </p:spPr>
        <p:txBody>
          <a:bodyPr wrap="none" rtlCol="0">
            <a:spAutoFit/>
          </a:bodyPr>
          <a:lstStyle/>
          <a:p>
            <a:r>
              <a:rPr lang="en-US" b="1" dirty="0" smtClean="0">
                <a:solidFill>
                  <a:srgbClr val="676767"/>
                </a:solidFill>
                <a:latin typeface="+mn-lt"/>
              </a:rPr>
              <a:t>74%</a:t>
            </a:r>
            <a:endParaRPr lang="en-US" b="1" dirty="0">
              <a:solidFill>
                <a:srgbClr val="676767"/>
              </a:solidFill>
              <a:latin typeface="+mn-lt"/>
            </a:endParaRPr>
          </a:p>
        </p:txBody>
      </p:sp>
      <p:sp>
        <p:nvSpPr>
          <p:cNvPr id="50" name="Rectangle 49"/>
          <p:cNvSpPr/>
          <p:nvPr/>
        </p:nvSpPr>
        <p:spPr>
          <a:xfrm>
            <a:off x="195015" y="3356569"/>
            <a:ext cx="8813571" cy="944331"/>
          </a:xfrm>
          <a:prstGeom prst="rect">
            <a:avLst/>
          </a:prstGeom>
          <a:noFill/>
          <a:ln w="3175">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1" name="Rectangle 50"/>
          <p:cNvSpPr/>
          <p:nvPr/>
        </p:nvSpPr>
        <p:spPr>
          <a:xfrm>
            <a:off x="362255" y="3199916"/>
            <a:ext cx="2792752" cy="276999"/>
          </a:xfrm>
          <a:prstGeom prst="rect">
            <a:avLst/>
          </a:prstGeom>
          <a:solidFill>
            <a:schemeClr val="bg1"/>
          </a:solidFill>
        </p:spPr>
        <p:txBody>
          <a:bodyPr wrap="none">
            <a:spAutoFit/>
          </a:bodyPr>
          <a:lstStyle/>
          <a:p>
            <a:r>
              <a:rPr lang="en-US" sz="1200" b="1" dirty="0" smtClean="0">
                <a:solidFill>
                  <a:schemeClr val="bg2"/>
                </a:solidFill>
                <a:latin typeface="+mn-lt"/>
              </a:rPr>
              <a:t>People-hour savings </a:t>
            </a:r>
            <a:r>
              <a:rPr lang="en-US" sz="1200" b="1" dirty="0">
                <a:solidFill>
                  <a:schemeClr val="bg2"/>
                </a:solidFill>
                <a:latin typeface="+mn-lt"/>
              </a:rPr>
              <a:t>b</a:t>
            </a:r>
            <a:r>
              <a:rPr lang="en-US" sz="1200" b="1" dirty="0" smtClean="0">
                <a:solidFill>
                  <a:schemeClr val="bg2"/>
                </a:solidFill>
                <a:latin typeface="+mn-lt"/>
              </a:rPr>
              <a:t>y department</a:t>
            </a:r>
            <a:endParaRPr lang="en-US" sz="1200" b="1" dirty="0">
              <a:solidFill>
                <a:schemeClr val="bg2"/>
              </a:solidFill>
              <a:latin typeface="+mn-lt"/>
            </a:endParaRPr>
          </a:p>
        </p:txBody>
      </p:sp>
      <p:sp>
        <p:nvSpPr>
          <p:cNvPr id="52" name="Rectangle 51"/>
          <p:cNvSpPr/>
          <p:nvPr/>
        </p:nvSpPr>
        <p:spPr>
          <a:xfrm>
            <a:off x="1063667" y="3972858"/>
            <a:ext cx="508473" cy="276999"/>
          </a:xfrm>
          <a:prstGeom prst="rect">
            <a:avLst/>
          </a:prstGeom>
        </p:spPr>
        <p:txBody>
          <a:bodyPr wrap="none">
            <a:spAutoFit/>
          </a:bodyPr>
          <a:lstStyle/>
          <a:p>
            <a:r>
              <a:rPr lang="en-US" sz="1200" b="1" smtClean="0">
                <a:solidFill>
                  <a:srgbClr val="676767">
                    <a:lumMod val="50000"/>
                  </a:srgbClr>
                </a:solidFill>
                <a:latin typeface="+mn-lt"/>
              </a:rPr>
              <a:t>CSR</a:t>
            </a:r>
            <a:endParaRPr lang="en-US" sz="1200" dirty="0">
              <a:solidFill>
                <a:srgbClr val="676767">
                  <a:lumMod val="50000"/>
                </a:srgbClr>
              </a:solidFill>
              <a:latin typeface="+mn-lt"/>
            </a:endParaRPr>
          </a:p>
        </p:txBody>
      </p:sp>
      <p:sp>
        <p:nvSpPr>
          <p:cNvPr id="53" name="Rectangle 52"/>
          <p:cNvSpPr/>
          <p:nvPr/>
        </p:nvSpPr>
        <p:spPr>
          <a:xfrm>
            <a:off x="3100823" y="3972858"/>
            <a:ext cx="946093" cy="276999"/>
          </a:xfrm>
          <a:prstGeom prst="rect">
            <a:avLst/>
          </a:prstGeom>
        </p:spPr>
        <p:txBody>
          <a:bodyPr wrap="none">
            <a:spAutoFit/>
          </a:bodyPr>
          <a:lstStyle/>
          <a:p>
            <a:r>
              <a:rPr lang="en-US" sz="1200" b="1" dirty="0" smtClean="0">
                <a:solidFill>
                  <a:srgbClr val="676767">
                    <a:lumMod val="50000"/>
                  </a:srgbClr>
                </a:solidFill>
                <a:latin typeface="+mn-lt"/>
              </a:rPr>
              <a:t>Field Tech.</a:t>
            </a:r>
            <a:endParaRPr lang="en-US" sz="1200" dirty="0">
              <a:solidFill>
                <a:srgbClr val="676767">
                  <a:lumMod val="50000"/>
                </a:srgbClr>
              </a:solidFill>
              <a:latin typeface="+mn-lt"/>
            </a:endParaRPr>
          </a:p>
        </p:txBody>
      </p:sp>
      <p:sp>
        <p:nvSpPr>
          <p:cNvPr id="54" name="Rectangle 53"/>
          <p:cNvSpPr/>
          <p:nvPr/>
        </p:nvSpPr>
        <p:spPr>
          <a:xfrm>
            <a:off x="5331599" y="3972859"/>
            <a:ext cx="792205" cy="276999"/>
          </a:xfrm>
          <a:prstGeom prst="rect">
            <a:avLst/>
          </a:prstGeom>
        </p:spPr>
        <p:txBody>
          <a:bodyPr wrap="none">
            <a:spAutoFit/>
          </a:bodyPr>
          <a:lstStyle/>
          <a:p>
            <a:r>
              <a:rPr lang="en-US" sz="1200" b="1" dirty="0" smtClean="0">
                <a:solidFill>
                  <a:srgbClr val="676767">
                    <a:lumMod val="50000"/>
                  </a:srgbClr>
                </a:solidFill>
                <a:latin typeface="+mn-lt"/>
              </a:rPr>
              <a:t>Engineer</a:t>
            </a:r>
            <a:endParaRPr lang="en-US" sz="1200" dirty="0">
              <a:solidFill>
                <a:srgbClr val="676767">
                  <a:lumMod val="50000"/>
                </a:srgbClr>
              </a:solidFill>
              <a:latin typeface="+mn-lt"/>
            </a:endParaRPr>
          </a:p>
        </p:txBody>
      </p:sp>
      <p:sp>
        <p:nvSpPr>
          <p:cNvPr id="55" name="Rectangle 54"/>
          <p:cNvSpPr/>
          <p:nvPr/>
        </p:nvSpPr>
        <p:spPr>
          <a:xfrm>
            <a:off x="7340486" y="3981568"/>
            <a:ext cx="526106" cy="276999"/>
          </a:xfrm>
          <a:prstGeom prst="rect">
            <a:avLst/>
          </a:prstGeom>
        </p:spPr>
        <p:txBody>
          <a:bodyPr wrap="none">
            <a:spAutoFit/>
          </a:bodyPr>
          <a:lstStyle/>
          <a:p>
            <a:r>
              <a:rPr lang="en-US" sz="1200" b="1" dirty="0" smtClean="0">
                <a:solidFill>
                  <a:srgbClr val="676767">
                    <a:lumMod val="50000"/>
                  </a:srgbClr>
                </a:solidFill>
                <a:latin typeface="+mn-lt"/>
              </a:rPr>
              <a:t>NOC</a:t>
            </a:r>
            <a:endParaRPr lang="en-US" sz="1200" dirty="0">
              <a:solidFill>
                <a:srgbClr val="676767">
                  <a:lumMod val="50000"/>
                </a:srgbClr>
              </a:solidFill>
              <a:latin typeface="+mn-lt"/>
            </a:endParaRPr>
          </a:p>
        </p:txBody>
      </p:sp>
      <p:grpSp>
        <p:nvGrpSpPr>
          <p:cNvPr id="57" name="Group 56"/>
          <p:cNvGrpSpPr/>
          <p:nvPr/>
        </p:nvGrpSpPr>
        <p:grpSpPr>
          <a:xfrm>
            <a:off x="3823341" y="1219763"/>
            <a:ext cx="397938" cy="431236"/>
            <a:chOff x="302160" y="329186"/>
            <a:chExt cx="2974092" cy="3720780"/>
          </a:xfrm>
          <a:solidFill>
            <a:schemeClr val="tx1"/>
          </a:solidFill>
        </p:grpSpPr>
        <p:sp>
          <p:nvSpPr>
            <p:cNvPr id="58" name="Rectangle 4"/>
            <p:cNvSpPr/>
            <p:nvPr/>
          </p:nvSpPr>
          <p:spPr>
            <a:xfrm flipV="1">
              <a:off x="302160" y="329186"/>
              <a:ext cx="2974092" cy="3720780"/>
            </a:xfrm>
            <a:custGeom>
              <a:avLst/>
              <a:gdLst/>
              <a:ahLst/>
              <a:cxnLst/>
              <a:rect l="l" t="t" r="r" b="b"/>
              <a:pathLst>
                <a:path w="1986388" h="2485099">
                  <a:moveTo>
                    <a:pt x="152891" y="151099"/>
                  </a:moveTo>
                  <a:lnTo>
                    <a:pt x="152891" y="2339996"/>
                  </a:lnTo>
                  <a:lnTo>
                    <a:pt x="1831214" y="2339996"/>
                  </a:lnTo>
                  <a:lnTo>
                    <a:pt x="1827131" y="518638"/>
                  </a:lnTo>
                  <a:lnTo>
                    <a:pt x="1471865" y="513101"/>
                  </a:lnTo>
                  <a:lnTo>
                    <a:pt x="1463698" y="151099"/>
                  </a:lnTo>
                  <a:close/>
                  <a:moveTo>
                    <a:pt x="1610706" y="0"/>
                  </a:moveTo>
                  <a:lnTo>
                    <a:pt x="1986388" y="392041"/>
                  </a:lnTo>
                  <a:cubicBezTo>
                    <a:pt x="1985862" y="1089727"/>
                    <a:pt x="1985335" y="1787413"/>
                    <a:pt x="1984809" y="2485099"/>
                  </a:cubicBezTo>
                  <a:lnTo>
                    <a:pt x="0" y="2485099"/>
                  </a:lnTo>
                  <a:lnTo>
                    <a:pt x="0" y="377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9" name="16-Point Star 18"/>
            <p:cNvSpPr/>
            <p:nvPr/>
          </p:nvSpPr>
          <p:spPr>
            <a:xfrm>
              <a:off x="683830" y="578715"/>
              <a:ext cx="849637" cy="859615"/>
            </a:xfrm>
            <a:custGeom>
              <a:avLst/>
              <a:gdLst/>
              <a:ahLst/>
              <a:cxnLst/>
              <a:rect l="l" t="t" r="r" b="b"/>
              <a:pathLst>
                <a:path w="2112808" h="2137619">
                  <a:moveTo>
                    <a:pt x="1056405" y="351765"/>
                  </a:moveTo>
                  <a:cubicBezTo>
                    <a:pt x="660392" y="351765"/>
                    <a:pt x="339360" y="672797"/>
                    <a:pt x="339360" y="1068810"/>
                  </a:cubicBezTo>
                  <a:cubicBezTo>
                    <a:pt x="339360" y="1464823"/>
                    <a:pt x="660392" y="1785855"/>
                    <a:pt x="1056405" y="1785855"/>
                  </a:cubicBezTo>
                  <a:cubicBezTo>
                    <a:pt x="1452418" y="1785855"/>
                    <a:pt x="1773450" y="1464823"/>
                    <a:pt x="1773450" y="1068810"/>
                  </a:cubicBezTo>
                  <a:cubicBezTo>
                    <a:pt x="1773450" y="672797"/>
                    <a:pt x="1452418" y="351765"/>
                    <a:pt x="1056405" y="351765"/>
                  </a:cubicBezTo>
                  <a:close/>
                  <a:moveTo>
                    <a:pt x="1054447" y="7"/>
                  </a:moveTo>
                  <a:cubicBezTo>
                    <a:pt x="1110276" y="-1433"/>
                    <a:pt x="1148925" y="201756"/>
                    <a:pt x="1221933" y="216278"/>
                  </a:cubicBezTo>
                  <a:cubicBezTo>
                    <a:pt x="1294840" y="176112"/>
                    <a:pt x="1384755" y="75853"/>
                    <a:pt x="1440654" y="95779"/>
                  </a:cubicBezTo>
                  <a:cubicBezTo>
                    <a:pt x="1496553" y="115705"/>
                    <a:pt x="1495469" y="295703"/>
                    <a:pt x="1557328" y="335832"/>
                  </a:cubicBezTo>
                  <a:cubicBezTo>
                    <a:pt x="1619187" y="375961"/>
                    <a:pt x="1759587" y="275637"/>
                    <a:pt x="1794744" y="317994"/>
                  </a:cubicBezTo>
                  <a:cubicBezTo>
                    <a:pt x="1829901" y="360351"/>
                    <a:pt x="1726916" y="528077"/>
                    <a:pt x="1768271" y="589972"/>
                  </a:cubicBezTo>
                  <a:cubicBezTo>
                    <a:pt x="1854046" y="611583"/>
                    <a:pt x="1999912" y="601787"/>
                    <a:pt x="2025597" y="654806"/>
                  </a:cubicBezTo>
                  <a:cubicBezTo>
                    <a:pt x="2051282" y="707825"/>
                    <a:pt x="1902132" y="858018"/>
                    <a:pt x="1922383" y="908087"/>
                  </a:cubicBezTo>
                  <a:cubicBezTo>
                    <a:pt x="1942634" y="958156"/>
                    <a:pt x="2117050" y="1003906"/>
                    <a:pt x="2112730" y="1058295"/>
                  </a:cubicBezTo>
                  <a:cubicBezTo>
                    <a:pt x="2108410" y="1112684"/>
                    <a:pt x="1910986" y="1161413"/>
                    <a:pt x="1896464" y="1234421"/>
                  </a:cubicBezTo>
                  <a:lnTo>
                    <a:pt x="2034236" y="1435868"/>
                  </a:lnTo>
                  <a:cubicBezTo>
                    <a:pt x="2106079" y="1526054"/>
                    <a:pt x="1809626" y="1482002"/>
                    <a:pt x="1768271" y="1543897"/>
                  </a:cubicBezTo>
                  <a:lnTo>
                    <a:pt x="1829302" y="1798597"/>
                  </a:lnTo>
                  <a:cubicBezTo>
                    <a:pt x="1861165" y="1909414"/>
                    <a:pt x="1593304" y="1739404"/>
                    <a:pt x="1531409" y="1780759"/>
                  </a:cubicBezTo>
                  <a:lnTo>
                    <a:pt x="1501132" y="2020812"/>
                  </a:lnTo>
                  <a:cubicBezTo>
                    <a:pt x="1488160" y="2135386"/>
                    <a:pt x="1294941" y="1894430"/>
                    <a:pt x="1221933" y="1908952"/>
                  </a:cubicBezTo>
                  <a:lnTo>
                    <a:pt x="1089006" y="2116584"/>
                  </a:lnTo>
                  <a:cubicBezTo>
                    <a:pt x="1033177" y="2217471"/>
                    <a:pt x="959968" y="1923474"/>
                    <a:pt x="886960" y="1908952"/>
                  </a:cubicBezTo>
                  <a:cubicBezTo>
                    <a:pt x="822693" y="1954878"/>
                    <a:pt x="748617" y="2069535"/>
                    <a:pt x="694158" y="2046729"/>
                  </a:cubicBezTo>
                  <a:cubicBezTo>
                    <a:pt x="639699" y="2023924"/>
                    <a:pt x="613425" y="1783452"/>
                    <a:pt x="560205" y="1772119"/>
                  </a:cubicBezTo>
                  <a:cubicBezTo>
                    <a:pt x="506985" y="1760786"/>
                    <a:pt x="380985" y="1865432"/>
                    <a:pt x="340068" y="1824515"/>
                  </a:cubicBezTo>
                  <a:cubicBezTo>
                    <a:pt x="299151" y="1783598"/>
                    <a:pt x="356058" y="1588513"/>
                    <a:pt x="314703" y="1526618"/>
                  </a:cubicBezTo>
                  <a:cubicBezTo>
                    <a:pt x="246207" y="1510766"/>
                    <a:pt x="126262" y="1527763"/>
                    <a:pt x="109216" y="1479063"/>
                  </a:cubicBezTo>
                  <a:cubicBezTo>
                    <a:pt x="92170" y="1430363"/>
                    <a:pt x="226951" y="1307429"/>
                    <a:pt x="212429" y="1234421"/>
                  </a:cubicBezTo>
                  <a:lnTo>
                    <a:pt x="22082" y="1101491"/>
                  </a:lnTo>
                  <a:cubicBezTo>
                    <a:pt x="-78805" y="1045662"/>
                    <a:pt x="197907" y="972456"/>
                    <a:pt x="212429" y="899448"/>
                  </a:cubicBezTo>
                  <a:lnTo>
                    <a:pt x="83296" y="689363"/>
                  </a:lnTo>
                  <a:cubicBezTo>
                    <a:pt x="11453" y="599177"/>
                    <a:pt x="299267" y="651867"/>
                    <a:pt x="340622" y="589972"/>
                  </a:cubicBezTo>
                  <a:lnTo>
                    <a:pt x="314149" y="352550"/>
                  </a:lnTo>
                  <a:cubicBezTo>
                    <a:pt x="282286" y="241733"/>
                    <a:pt x="515589" y="394465"/>
                    <a:pt x="577484" y="353110"/>
                  </a:cubicBezTo>
                  <a:lnTo>
                    <a:pt x="650960" y="130335"/>
                  </a:lnTo>
                  <a:cubicBezTo>
                    <a:pt x="663932" y="15761"/>
                    <a:pt x="813952" y="226481"/>
                    <a:pt x="886960" y="224917"/>
                  </a:cubicBezTo>
                  <a:cubicBezTo>
                    <a:pt x="959968" y="210395"/>
                    <a:pt x="998618" y="1447"/>
                    <a:pt x="1054447" y="7"/>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solidFill>
                  <a:srgbClr val="676767"/>
                </a:solidFill>
              </a:endParaRPr>
            </a:p>
          </p:txBody>
        </p:sp>
        <p:sp>
          <p:nvSpPr>
            <p:cNvPr id="60" name="Rectangle 21"/>
            <p:cNvSpPr/>
            <p:nvPr/>
          </p:nvSpPr>
          <p:spPr>
            <a:xfrm rot="900000">
              <a:off x="765478" y="1318824"/>
              <a:ext cx="824204" cy="754623"/>
            </a:xfrm>
            <a:custGeom>
              <a:avLst/>
              <a:gdLst>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76025 w 2039649"/>
                <a:gd name="connsiteY17" fmla="*/ 530005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76025 w 2039649"/>
                <a:gd name="connsiteY17" fmla="*/ 530005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235415 w 2039649"/>
                <a:gd name="connsiteY0" fmla="*/ 462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235415 w 2039649"/>
                <a:gd name="connsiteY22" fmla="*/ 4622 h 1863319"/>
                <a:gd name="connsiteX0" fmla="*/ 1196527 w 2039649"/>
                <a:gd name="connsiteY0" fmla="*/ 15042 h 1863319"/>
                <a:gd name="connsiteX1" fmla="*/ 1265761 w 2039649"/>
                <a:gd name="connsiteY1" fmla="*/ 0 h 1863319"/>
                <a:gd name="connsiteX2" fmla="*/ 2039649 w 2039649"/>
                <a:gd name="connsiteY2" fmla="*/ 1340414 h 1863319"/>
                <a:gd name="connsiteX3" fmla="*/ 2031549 w 2039649"/>
                <a:gd name="connsiteY3" fmla="*/ 1345091 h 1863319"/>
                <a:gd name="connsiteX4" fmla="*/ 1584823 w 2039649"/>
                <a:gd name="connsiteY4" fmla="*/ 1342014 h 1863319"/>
                <a:gd name="connsiteX5" fmla="*/ 1424942 w 2039649"/>
                <a:gd name="connsiteY5" fmla="*/ 1680001 h 1863319"/>
                <a:gd name="connsiteX6" fmla="*/ 1404105 w 2039649"/>
                <a:gd name="connsiteY6" fmla="*/ 1707346 h 1863319"/>
                <a:gd name="connsiteX7" fmla="*/ 1337896 w 2039649"/>
                <a:gd name="connsiteY7" fmla="*/ 1745572 h 1863319"/>
                <a:gd name="connsiteX8" fmla="*/ 810314 w 2039649"/>
                <a:gd name="connsiteY8" fmla="*/ 831773 h 1863319"/>
                <a:gd name="connsiteX9" fmla="*/ 810314 w 2039649"/>
                <a:gd name="connsiteY9" fmla="*/ 1863319 h 1863319"/>
                <a:gd name="connsiteX10" fmla="*/ 693757 w 2039649"/>
                <a:gd name="connsiteY10" fmla="*/ 1863319 h 1863319"/>
                <a:gd name="connsiteX11" fmla="*/ 410376 w 2039649"/>
                <a:gd name="connsiteY11" fmla="*/ 1665650 h 1863319"/>
                <a:gd name="connsiteX12" fmla="*/ 78361 w 2039649"/>
                <a:gd name="connsiteY12" fmla="*/ 1861939 h 1863319"/>
                <a:gd name="connsiteX13" fmla="*/ 77949 w 2039649"/>
                <a:gd name="connsiteY13" fmla="*/ 1863319 h 1863319"/>
                <a:gd name="connsiteX14" fmla="*/ 0 w 2039649"/>
                <a:gd name="connsiteY14" fmla="*/ 1863319 h 1863319"/>
                <a:gd name="connsiteX15" fmla="*/ 0 w 2039649"/>
                <a:gd name="connsiteY15" fmla="*/ 345222 h 1863319"/>
                <a:gd name="connsiteX16" fmla="*/ 113874 w 2039649"/>
                <a:gd name="connsiteY16" fmla="*/ 358802 h 1863319"/>
                <a:gd name="connsiteX17" fmla="*/ 240418 w 2039649"/>
                <a:gd name="connsiteY17" fmla="*/ 524389 h 1863319"/>
                <a:gd name="connsiteX18" fmla="*/ 491806 w 2039649"/>
                <a:gd name="connsiteY18" fmla="*/ 400636 h 1863319"/>
                <a:gd name="connsiteX19" fmla="*/ 728466 w 2039649"/>
                <a:gd name="connsiteY19" fmla="*/ 516100 h 1863319"/>
                <a:gd name="connsiteX20" fmla="*/ 875090 w 2039649"/>
                <a:gd name="connsiteY20" fmla="*/ 262161 h 1863319"/>
                <a:gd name="connsiteX21" fmla="*/ 1116662 w 2039649"/>
                <a:gd name="connsiteY21" fmla="*/ 295814 h 1863319"/>
                <a:gd name="connsiteX22" fmla="*/ 1196527 w 2039649"/>
                <a:gd name="connsiteY22" fmla="*/ 15042 h 1863319"/>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4823 w 2039649"/>
                <a:gd name="connsiteY4" fmla="*/ 1333049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99472 w 2039649"/>
                <a:gd name="connsiteY4" fmla="*/ 1359435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99472 w 2039649"/>
                <a:gd name="connsiteY4" fmla="*/ 1359435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0341 w 2039649"/>
                <a:gd name="connsiteY4" fmla="*/ 1330460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0341 w 2039649"/>
                <a:gd name="connsiteY4" fmla="*/ 1330460 h 1854354"/>
                <a:gd name="connsiteX5" fmla="*/ 1424942 w 2039649"/>
                <a:gd name="connsiteY5" fmla="*/ 1671036 h 1854354"/>
                <a:gd name="connsiteX6" fmla="*/ 1404105 w 2039649"/>
                <a:gd name="connsiteY6" fmla="*/ 1698381 h 1854354"/>
                <a:gd name="connsiteX7" fmla="*/ 1337896 w 2039649"/>
                <a:gd name="connsiteY7" fmla="*/ 1736607 h 1854354"/>
                <a:gd name="connsiteX8" fmla="*/ 810314 w 2039649"/>
                <a:gd name="connsiteY8" fmla="*/ 822808 h 1854354"/>
                <a:gd name="connsiteX9" fmla="*/ 810314 w 2039649"/>
                <a:gd name="connsiteY9" fmla="*/ 1854354 h 1854354"/>
                <a:gd name="connsiteX10" fmla="*/ 693757 w 2039649"/>
                <a:gd name="connsiteY10" fmla="*/ 1854354 h 1854354"/>
                <a:gd name="connsiteX11" fmla="*/ 410376 w 2039649"/>
                <a:gd name="connsiteY11" fmla="*/ 1656685 h 1854354"/>
                <a:gd name="connsiteX12" fmla="*/ 78361 w 2039649"/>
                <a:gd name="connsiteY12" fmla="*/ 1852974 h 1854354"/>
                <a:gd name="connsiteX13" fmla="*/ 77949 w 2039649"/>
                <a:gd name="connsiteY13" fmla="*/ 1854354 h 1854354"/>
                <a:gd name="connsiteX14" fmla="*/ 0 w 2039649"/>
                <a:gd name="connsiteY14" fmla="*/ 1854354 h 1854354"/>
                <a:gd name="connsiteX15" fmla="*/ 0 w 2039649"/>
                <a:gd name="connsiteY15" fmla="*/ 336257 h 1854354"/>
                <a:gd name="connsiteX16" fmla="*/ 113874 w 2039649"/>
                <a:gd name="connsiteY16" fmla="*/ 349837 h 1854354"/>
                <a:gd name="connsiteX17" fmla="*/ 240418 w 2039649"/>
                <a:gd name="connsiteY17" fmla="*/ 515424 h 1854354"/>
                <a:gd name="connsiteX18" fmla="*/ 491806 w 2039649"/>
                <a:gd name="connsiteY18" fmla="*/ 391671 h 1854354"/>
                <a:gd name="connsiteX19" fmla="*/ 728466 w 2039649"/>
                <a:gd name="connsiteY19" fmla="*/ 507135 h 1854354"/>
                <a:gd name="connsiteX20" fmla="*/ 875090 w 2039649"/>
                <a:gd name="connsiteY20" fmla="*/ 253196 h 1854354"/>
                <a:gd name="connsiteX21" fmla="*/ 1116662 w 2039649"/>
                <a:gd name="connsiteY21" fmla="*/ 286849 h 1854354"/>
                <a:gd name="connsiteX22" fmla="*/ 1196527 w 2039649"/>
                <a:gd name="connsiteY22"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580341 w 2039649"/>
                <a:gd name="connsiteY4" fmla="*/ 1330460 h 1854354"/>
                <a:gd name="connsiteX5" fmla="*/ 1404105 w 2039649"/>
                <a:gd name="connsiteY5" fmla="*/ 1698381 h 1854354"/>
                <a:gd name="connsiteX6" fmla="*/ 1337896 w 2039649"/>
                <a:gd name="connsiteY6" fmla="*/ 1736607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603700 w 2039649"/>
                <a:gd name="connsiteY4" fmla="*/ 1346934 h 1854354"/>
                <a:gd name="connsiteX5" fmla="*/ 1404105 w 2039649"/>
                <a:gd name="connsiteY5" fmla="*/ 1698381 h 1854354"/>
                <a:gd name="connsiteX6" fmla="*/ 1337896 w 2039649"/>
                <a:gd name="connsiteY6" fmla="*/ 1736607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603700 w 2039649"/>
                <a:gd name="connsiteY4" fmla="*/ 1346934 h 1854354"/>
                <a:gd name="connsiteX5" fmla="*/ 1404105 w 2039649"/>
                <a:gd name="connsiteY5" fmla="*/ 1698381 h 1854354"/>
                <a:gd name="connsiteX6" fmla="*/ 1300581 w 2039649"/>
                <a:gd name="connsiteY6" fmla="*/ 1682193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2031549 w 2039649"/>
                <a:gd name="connsiteY3" fmla="*/ 1336126 h 1854354"/>
                <a:gd name="connsiteX4" fmla="*/ 1603700 w 2039649"/>
                <a:gd name="connsiteY4" fmla="*/ 1346934 h 1854354"/>
                <a:gd name="connsiteX5" fmla="*/ 1404105 w 2039649"/>
                <a:gd name="connsiteY5" fmla="*/ 1698381 h 1854354"/>
                <a:gd name="connsiteX6" fmla="*/ 1300581 w 2039649"/>
                <a:gd name="connsiteY6" fmla="*/ 1682193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9649"/>
                <a:gd name="connsiteY0" fmla="*/ 6077 h 1854354"/>
                <a:gd name="connsiteX1" fmla="*/ 1260585 w 2039649"/>
                <a:gd name="connsiteY1" fmla="*/ 0 h 1854354"/>
                <a:gd name="connsiteX2" fmla="*/ 2039649 w 2039649"/>
                <a:gd name="connsiteY2" fmla="*/ 1331449 h 1854354"/>
                <a:gd name="connsiteX3" fmla="*/ 1965327 w 2039649"/>
                <a:gd name="connsiteY3" fmla="*/ 1357660 h 1854354"/>
                <a:gd name="connsiteX4" fmla="*/ 1603700 w 2039649"/>
                <a:gd name="connsiteY4" fmla="*/ 1346934 h 1854354"/>
                <a:gd name="connsiteX5" fmla="*/ 1404105 w 2039649"/>
                <a:gd name="connsiteY5" fmla="*/ 1698381 h 1854354"/>
                <a:gd name="connsiteX6" fmla="*/ 1300581 w 2039649"/>
                <a:gd name="connsiteY6" fmla="*/ 1682193 h 1854354"/>
                <a:gd name="connsiteX7" fmla="*/ 810314 w 2039649"/>
                <a:gd name="connsiteY7" fmla="*/ 822808 h 1854354"/>
                <a:gd name="connsiteX8" fmla="*/ 810314 w 2039649"/>
                <a:gd name="connsiteY8" fmla="*/ 1854354 h 1854354"/>
                <a:gd name="connsiteX9" fmla="*/ 693757 w 2039649"/>
                <a:gd name="connsiteY9" fmla="*/ 1854354 h 1854354"/>
                <a:gd name="connsiteX10" fmla="*/ 410376 w 2039649"/>
                <a:gd name="connsiteY10" fmla="*/ 1656685 h 1854354"/>
                <a:gd name="connsiteX11" fmla="*/ 78361 w 2039649"/>
                <a:gd name="connsiteY11" fmla="*/ 1852974 h 1854354"/>
                <a:gd name="connsiteX12" fmla="*/ 77949 w 2039649"/>
                <a:gd name="connsiteY12" fmla="*/ 1854354 h 1854354"/>
                <a:gd name="connsiteX13" fmla="*/ 0 w 2039649"/>
                <a:gd name="connsiteY13" fmla="*/ 1854354 h 1854354"/>
                <a:gd name="connsiteX14" fmla="*/ 0 w 2039649"/>
                <a:gd name="connsiteY14" fmla="*/ 336257 h 1854354"/>
                <a:gd name="connsiteX15" fmla="*/ 113874 w 2039649"/>
                <a:gd name="connsiteY15" fmla="*/ 349837 h 1854354"/>
                <a:gd name="connsiteX16" fmla="*/ 240418 w 2039649"/>
                <a:gd name="connsiteY16" fmla="*/ 515424 h 1854354"/>
                <a:gd name="connsiteX17" fmla="*/ 491806 w 2039649"/>
                <a:gd name="connsiteY17" fmla="*/ 391671 h 1854354"/>
                <a:gd name="connsiteX18" fmla="*/ 728466 w 2039649"/>
                <a:gd name="connsiteY18" fmla="*/ 507135 h 1854354"/>
                <a:gd name="connsiteX19" fmla="*/ 875090 w 2039649"/>
                <a:gd name="connsiteY19" fmla="*/ 253196 h 1854354"/>
                <a:gd name="connsiteX20" fmla="*/ 1116662 w 2039649"/>
                <a:gd name="connsiteY20" fmla="*/ 286849 h 1854354"/>
                <a:gd name="connsiteX21" fmla="*/ 1196527 w 2039649"/>
                <a:gd name="connsiteY21" fmla="*/ 6077 h 1854354"/>
                <a:gd name="connsiteX0" fmla="*/ 1196527 w 2034913"/>
                <a:gd name="connsiteY0" fmla="*/ 6077 h 1854354"/>
                <a:gd name="connsiteX1" fmla="*/ 1260585 w 2034913"/>
                <a:gd name="connsiteY1" fmla="*/ 0 h 1854354"/>
                <a:gd name="connsiteX2" fmla="*/ 2034913 w 2034913"/>
                <a:gd name="connsiteY2" fmla="*/ 1313774 h 1854354"/>
                <a:gd name="connsiteX3" fmla="*/ 1965327 w 2034913"/>
                <a:gd name="connsiteY3" fmla="*/ 1357660 h 1854354"/>
                <a:gd name="connsiteX4" fmla="*/ 1603700 w 2034913"/>
                <a:gd name="connsiteY4" fmla="*/ 1346934 h 1854354"/>
                <a:gd name="connsiteX5" fmla="*/ 1404105 w 2034913"/>
                <a:gd name="connsiteY5" fmla="*/ 1698381 h 1854354"/>
                <a:gd name="connsiteX6" fmla="*/ 1300581 w 2034913"/>
                <a:gd name="connsiteY6" fmla="*/ 1682193 h 1854354"/>
                <a:gd name="connsiteX7" fmla="*/ 810314 w 2034913"/>
                <a:gd name="connsiteY7" fmla="*/ 822808 h 1854354"/>
                <a:gd name="connsiteX8" fmla="*/ 810314 w 2034913"/>
                <a:gd name="connsiteY8" fmla="*/ 1854354 h 1854354"/>
                <a:gd name="connsiteX9" fmla="*/ 693757 w 2034913"/>
                <a:gd name="connsiteY9" fmla="*/ 1854354 h 1854354"/>
                <a:gd name="connsiteX10" fmla="*/ 410376 w 2034913"/>
                <a:gd name="connsiteY10" fmla="*/ 1656685 h 1854354"/>
                <a:gd name="connsiteX11" fmla="*/ 78361 w 2034913"/>
                <a:gd name="connsiteY11" fmla="*/ 1852974 h 1854354"/>
                <a:gd name="connsiteX12" fmla="*/ 77949 w 2034913"/>
                <a:gd name="connsiteY12" fmla="*/ 1854354 h 1854354"/>
                <a:gd name="connsiteX13" fmla="*/ 0 w 2034913"/>
                <a:gd name="connsiteY13" fmla="*/ 1854354 h 1854354"/>
                <a:gd name="connsiteX14" fmla="*/ 0 w 2034913"/>
                <a:gd name="connsiteY14" fmla="*/ 336257 h 1854354"/>
                <a:gd name="connsiteX15" fmla="*/ 113874 w 2034913"/>
                <a:gd name="connsiteY15" fmla="*/ 349837 h 1854354"/>
                <a:gd name="connsiteX16" fmla="*/ 240418 w 2034913"/>
                <a:gd name="connsiteY16" fmla="*/ 515424 h 1854354"/>
                <a:gd name="connsiteX17" fmla="*/ 491806 w 2034913"/>
                <a:gd name="connsiteY17" fmla="*/ 391671 h 1854354"/>
                <a:gd name="connsiteX18" fmla="*/ 728466 w 2034913"/>
                <a:gd name="connsiteY18" fmla="*/ 507135 h 1854354"/>
                <a:gd name="connsiteX19" fmla="*/ 875090 w 2034913"/>
                <a:gd name="connsiteY19" fmla="*/ 253196 h 1854354"/>
                <a:gd name="connsiteX20" fmla="*/ 1116662 w 2034913"/>
                <a:gd name="connsiteY20" fmla="*/ 286849 h 1854354"/>
                <a:gd name="connsiteX21" fmla="*/ 1196527 w 2034913"/>
                <a:gd name="connsiteY21" fmla="*/ 6077 h 1854354"/>
                <a:gd name="connsiteX0" fmla="*/ 1196527 w 2034913"/>
                <a:gd name="connsiteY0" fmla="*/ 6077 h 1854354"/>
                <a:gd name="connsiteX1" fmla="*/ 1260585 w 2034913"/>
                <a:gd name="connsiteY1" fmla="*/ 0 h 1854354"/>
                <a:gd name="connsiteX2" fmla="*/ 2034913 w 2034913"/>
                <a:gd name="connsiteY2" fmla="*/ 1313774 h 1854354"/>
                <a:gd name="connsiteX3" fmla="*/ 1965327 w 2034913"/>
                <a:gd name="connsiteY3" fmla="*/ 1357660 h 1854354"/>
                <a:gd name="connsiteX4" fmla="*/ 1603700 w 2034913"/>
                <a:gd name="connsiteY4" fmla="*/ 1346934 h 1854354"/>
                <a:gd name="connsiteX5" fmla="*/ 1404105 w 2034913"/>
                <a:gd name="connsiteY5" fmla="*/ 1698381 h 1854354"/>
                <a:gd name="connsiteX6" fmla="*/ 1300581 w 2034913"/>
                <a:gd name="connsiteY6" fmla="*/ 1682193 h 1854354"/>
                <a:gd name="connsiteX7" fmla="*/ 810314 w 2034913"/>
                <a:gd name="connsiteY7" fmla="*/ 822808 h 1854354"/>
                <a:gd name="connsiteX8" fmla="*/ 810314 w 2034913"/>
                <a:gd name="connsiteY8" fmla="*/ 1854354 h 1854354"/>
                <a:gd name="connsiteX9" fmla="*/ 693757 w 2034913"/>
                <a:gd name="connsiteY9" fmla="*/ 1854354 h 1854354"/>
                <a:gd name="connsiteX10" fmla="*/ 410376 w 2034913"/>
                <a:gd name="connsiteY10" fmla="*/ 1656685 h 1854354"/>
                <a:gd name="connsiteX11" fmla="*/ 78361 w 2034913"/>
                <a:gd name="connsiteY11" fmla="*/ 1852974 h 1854354"/>
                <a:gd name="connsiteX12" fmla="*/ 77949 w 2034913"/>
                <a:gd name="connsiteY12" fmla="*/ 1854354 h 1854354"/>
                <a:gd name="connsiteX13" fmla="*/ 0 w 2034913"/>
                <a:gd name="connsiteY13" fmla="*/ 1854354 h 1854354"/>
                <a:gd name="connsiteX14" fmla="*/ 0 w 2034913"/>
                <a:gd name="connsiteY14" fmla="*/ 336257 h 1854354"/>
                <a:gd name="connsiteX15" fmla="*/ 113874 w 2034913"/>
                <a:gd name="connsiteY15" fmla="*/ 349837 h 1854354"/>
                <a:gd name="connsiteX16" fmla="*/ 240418 w 2034913"/>
                <a:gd name="connsiteY16" fmla="*/ 515424 h 1854354"/>
                <a:gd name="connsiteX17" fmla="*/ 491806 w 2034913"/>
                <a:gd name="connsiteY17" fmla="*/ 391671 h 1854354"/>
                <a:gd name="connsiteX18" fmla="*/ 728466 w 2034913"/>
                <a:gd name="connsiteY18" fmla="*/ 507135 h 1854354"/>
                <a:gd name="connsiteX19" fmla="*/ 875090 w 2034913"/>
                <a:gd name="connsiteY19" fmla="*/ 253196 h 1854354"/>
                <a:gd name="connsiteX20" fmla="*/ 1116662 w 2034913"/>
                <a:gd name="connsiteY20" fmla="*/ 286849 h 1854354"/>
                <a:gd name="connsiteX21" fmla="*/ 1196527 w 2034913"/>
                <a:gd name="connsiteY21" fmla="*/ 6077 h 1854354"/>
                <a:gd name="connsiteX0" fmla="*/ 1196527 w 2034913"/>
                <a:gd name="connsiteY0" fmla="*/ 6077 h 1876766"/>
                <a:gd name="connsiteX1" fmla="*/ 1260585 w 2034913"/>
                <a:gd name="connsiteY1" fmla="*/ 0 h 1876766"/>
                <a:gd name="connsiteX2" fmla="*/ 2034913 w 2034913"/>
                <a:gd name="connsiteY2" fmla="*/ 1313774 h 1876766"/>
                <a:gd name="connsiteX3" fmla="*/ 1965327 w 2034913"/>
                <a:gd name="connsiteY3" fmla="*/ 1357660 h 1876766"/>
                <a:gd name="connsiteX4" fmla="*/ 1603700 w 2034913"/>
                <a:gd name="connsiteY4" fmla="*/ 1346934 h 1876766"/>
                <a:gd name="connsiteX5" fmla="*/ 1404105 w 2034913"/>
                <a:gd name="connsiteY5" fmla="*/ 1698381 h 1876766"/>
                <a:gd name="connsiteX6" fmla="*/ 1300581 w 2034913"/>
                <a:gd name="connsiteY6" fmla="*/ 1682193 h 1876766"/>
                <a:gd name="connsiteX7" fmla="*/ 810314 w 2034913"/>
                <a:gd name="connsiteY7" fmla="*/ 822808 h 1876766"/>
                <a:gd name="connsiteX8" fmla="*/ 810314 w 2034913"/>
                <a:gd name="connsiteY8" fmla="*/ 1854354 h 1876766"/>
                <a:gd name="connsiteX9" fmla="*/ 680817 w 2034913"/>
                <a:gd name="connsiteY9" fmla="*/ 1876766 h 1876766"/>
                <a:gd name="connsiteX10" fmla="*/ 410376 w 2034913"/>
                <a:gd name="connsiteY10" fmla="*/ 1656685 h 1876766"/>
                <a:gd name="connsiteX11" fmla="*/ 78361 w 2034913"/>
                <a:gd name="connsiteY11" fmla="*/ 1852974 h 1876766"/>
                <a:gd name="connsiteX12" fmla="*/ 77949 w 2034913"/>
                <a:gd name="connsiteY12" fmla="*/ 1854354 h 1876766"/>
                <a:gd name="connsiteX13" fmla="*/ 0 w 2034913"/>
                <a:gd name="connsiteY13" fmla="*/ 1854354 h 1876766"/>
                <a:gd name="connsiteX14" fmla="*/ 0 w 2034913"/>
                <a:gd name="connsiteY14" fmla="*/ 336257 h 1876766"/>
                <a:gd name="connsiteX15" fmla="*/ 113874 w 2034913"/>
                <a:gd name="connsiteY15" fmla="*/ 349837 h 1876766"/>
                <a:gd name="connsiteX16" fmla="*/ 240418 w 2034913"/>
                <a:gd name="connsiteY16" fmla="*/ 515424 h 1876766"/>
                <a:gd name="connsiteX17" fmla="*/ 491806 w 2034913"/>
                <a:gd name="connsiteY17" fmla="*/ 391671 h 1876766"/>
                <a:gd name="connsiteX18" fmla="*/ 728466 w 2034913"/>
                <a:gd name="connsiteY18" fmla="*/ 507135 h 1876766"/>
                <a:gd name="connsiteX19" fmla="*/ 875090 w 2034913"/>
                <a:gd name="connsiteY19" fmla="*/ 253196 h 1876766"/>
                <a:gd name="connsiteX20" fmla="*/ 1116662 w 2034913"/>
                <a:gd name="connsiteY20" fmla="*/ 286849 h 1876766"/>
                <a:gd name="connsiteX21" fmla="*/ 1196527 w 2034913"/>
                <a:gd name="connsiteY21" fmla="*/ 6077 h 1876766"/>
                <a:gd name="connsiteX0" fmla="*/ 1196527 w 2034913"/>
                <a:gd name="connsiteY0" fmla="*/ 6077 h 1865906"/>
                <a:gd name="connsiteX1" fmla="*/ 1260585 w 2034913"/>
                <a:gd name="connsiteY1" fmla="*/ 0 h 1865906"/>
                <a:gd name="connsiteX2" fmla="*/ 2034913 w 2034913"/>
                <a:gd name="connsiteY2" fmla="*/ 1313774 h 1865906"/>
                <a:gd name="connsiteX3" fmla="*/ 1965327 w 2034913"/>
                <a:gd name="connsiteY3" fmla="*/ 1357660 h 1865906"/>
                <a:gd name="connsiteX4" fmla="*/ 1603700 w 2034913"/>
                <a:gd name="connsiteY4" fmla="*/ 1346934 h 1865906"/>
                <a:gd name="connsiteX5" fmla="*/ 1404105 w 2034913"/>
                <a:gd name="connsiteY5" fmla="*/ 1698381 h 1865906"/>
                <a:gd name="connsiteX6" fmla="*/ 1300581 w 2034913"/>
                <a:gd name="connsiteY6" fmla="*/ 1682193 h 1865906"/>
                <a:gd name="connsiteX7" fmla="*/ 810314 w 2034913"/>
                <a:gd name="connsiteY7" fmla="*/ 822808 h 1865906"/>
                <a:gd name="connsiteX8" fmla="*/ 810314 w 2034913"/>
                <a:gd name="connsiteY8" fmla="*/ 1854354 h 1865906"/>
                <a:gd name="connsiteX9" fmla="*/ 693063 w 2034913"/>
                <a:gd name="connsiteY9" fmla="*/ 1865906 h 1865906"/>
                <a:gd name="connsiteX10" fmla="*/ 410376 w 2034913"/>
                <a:gd name="connsiteY10" fmla="*/ 1656685 h 1865906"/>
                <a:gd name="connsiteX11" fmla="*/ 78361 w 2034913"/>
                <a:gd name="connsiteY11" fmla="*/ 1852974 h 1865906"/>
                <a:gd name="connsiteX12" fmla="*/ 77949 w 2034913"/>
                <a:gd name="connsiteY12" fmla="*/ 1854354 h 1865906"/>
                <a:gd name="connsiteX13" fmla="*/ 0 w 2034913"/>
                <a:gd name="connsiteY13" fmla="*/ 1854354 h 1865906"/>
                <a:gd name="connsiteX14" fmla="*/ 0 w 2034913"/>
                <a:gd name="connsiteY14" fmla="*/ 336257 h 1865906"/>
                <a:gd name="connsiteX15" fmla="*/ 113874 w 2034913"/>
                <a:gd name="connsiteY15" fmla="*/ 349837 h 1865906"/>
                <a:gd name="connsiteX16" fmla="*/ 240418 w 2034913"/>
                <a:gd name="connsiteY16" fmla="*/ 515424 h 1865906"/>
                <a:gd name="connsiteX17" fmla="*/ 491806 w 2034913"/>
                <a:gd name="connsiteY17" fmla="*/ 391671 h 1865906"/>
                <a:gd name="connsiteX18" fmla="*/ 728466 w 2034913"/>
                <a:gd name="connsiteY18" fmla="*/ 507135 h 1865906"/>
                <a:gd name="connsiteX19" fmla="*/ 875090 w 2034913"/>
                <a:gd name="connsiteY19" fmla="*/ 253196 h 1865906"/>
                <a:gd name="connsiteX20" fmla="*/ 1116662 w 2034913"/>
                <a:gd name="connsiteY20" fmla="*/ 286849 h 1865906"/>
                <a:gd name="connsiteX21" fmla="*/ 1196527 w 2034913"/>
                <a:gd name="connsiteY21" fmla="*/ 6077 h 1865906"/>
                <a:gd name="connsiteX0" fmla="*/ 1196527 w 2034913"/>
                <a:gd name="connsiteY0" fmla="*/ 6077 h 1877763"/>
                <a:gd name="connsiteX1" fmla="*/ 1260585 w 2034913"/>
                <a:gd name="connsiteY1" fmla="*/ 0 h 1877763"/>
                <a:gd name="connsiteX2" fmla="*/ 2034913 w 2034913"/>
                <a:gd name="connsiteY2" fmla="*/ 1313774 h 1877763"/>
                <a:gd name="connsiteX3" fmla="*/ 1965327 w 2034913"/>
                <a:gd name="connsiteY3" fmla="*/ 1357660 h 1877763"/>
                <a:gd name="connsiteX4" fmla="*/ 1603700 w 2034913"/>
                <a:gd name="connsiteY4" fmla="*/ 1346934 h 1877763"/>
                <a:gd name="connsiteX5" fmla="*/ 1404105 w 2034913"/>
                <a:gd name="connsiteY5" fmla="*/ 1698381 h 1877763"/>
                <a:gd name="connsiteX6" fmla="*/ 1300581 w 2034913"/>
                <a:gd name="connsiteY6" fmla="*/ 1682193 h 1877763"/>
                <a:gd name="connsiteX7" fmla="*/ 810314 w 2034913"/>
                <a:gd name="connsiteY7" fmla="*/ 822808 h 1877763"/>
                <a:gd name="connsiteX8" fmla="*/ 810314 w 2034913"/>
                <a:gd name="connsiteY8" fmla="*/ 1854354 h 1877763"/>
                <a:gd name="connsiteX9" fmla="*/ 693063 w 2034913"/>
                <a:gd name="connsiteY9" fmla="*/ 1865906 h 1877763"/>
                <a:gd name="connsiteX10" fmla="*/ 410376 w 2034913"/>
                <a:gd name="connsiteY10" fmla="*/ 1656685 h 1877763"/>
                <a:gd name="connsiteX11" fmla="*/ 78361 w 2034913"/>
                <a:gd name="connsiteY11" fmla="*/ 1852974 h 1877763"/>
                <a:gd name="connsiteX12" fmla="*/ 77949 w 2034913"/>
                <a:gd name="connsiteY12" fmla="*/ 1854354 h 1877763"/>
                <a:gd name="connsiteX13" fmla="*/ 0 w 2034913"/>
                <a:gd name="connsiteY13" fmla="*/ 1854354 h 1877763"/>
                <a:gd name="connsiteX14" fmla="*/ 0 w 2034913"/>
                <a:gd name="connsiteY14" fmla="*/ 336257 h 1877763"/>
                <a:gd name="connsiteX15" fmla="*/ 113874 w 2034913"/>
                <a:gd name="connsiteY15" fmla="*/ 349837 h 1877763"/>
                <a:gd name="connsiteX16" fmla="*/ 240418 w 2034913"/>
                <a:gd name="connsiteY16" fmla="*/ 515424 h 1877763"/>
                <a:gd name="connsiteX17" fmla="*/ 491806 w 2034913"/>
                <a:gd name="connsiteY17" fmla="*/ 391671 h 1877763"/>
                <a:gd name="connsiteX18" fmla="*/ 728466 w 2034913"/>
                <a:gd name="connsiteY18" fmla="*/ 507135 h 1877763"/>
                <a:gd name="connsiteX19" fmla="*/ 875090 w 2034913"/>
                <a:gd name="connsiteY19" fmla="*/ 253196 h 1877763"/>
                <a:gd name="connsiteX20" fmla="*/ 1116662 w 2034913"/>
                <a:gd name="connsiteY20" fmla="*/ 286849 h 1877763"/>
                <a:gd name="connsiteX21" fmla="*/ 1196527 w 2034913"/>
                <a:gd name="connsiteY21" fmla="*/ 6077 h 1877763"/>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410376 w 2034913"/>
                <a:gd name="connsiteY10" fmla="*/ 1656685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410376 w 2034913"/>
                <a:gd name="connsiteY10" fmla="*/ 1656685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410376 w 2034913"/>
                <a:gd name="connsiteY10" fmla="*/ 1656685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392700 w 2034913"/>
                <a:gd name="connsiteY10" fmla="*/ 1661421 h 1876534"/>
                <a:gd name="connsiteX11" fmla="*/ 78361 w 2034913"/>
                <a:gd name="connsiteY11" fmla="*/ 1852974 h 1876534"/>
                <a:gd name="connsiteX12" fmla="*/ 77949 w 2034913"/>
                <a:gd name="connsiteY12" fmla="*/ 1854354 h 1876534"/>
                <a:gd name="connsiteX13" fmla="*/ 0 w 2034913"/>
                <a:gd name="connsiteY13" fmla="*/ 1854354 h 1876534"/>
                <a:gd name="connsiteX14" fmla="*/ 0 w 2034913"/>
                <a:gd name="connsiteY14" fmla="*/ 336257 h 1876534"/>
                <a:gd name="connsiteX15" fmla="*/ 113874 w 2034913"/>
                <a:gd name="connsiteY15" fmla="*/ 349837 h 1876534"/>
                <a:gd name="connsiteX16" fmla="*/ 240418 w 2034913"/>
                <a:gd name="connsiteY16" fmla="*/ 515424 h 1876534"/>
                <a:gd name="connsiteX17" fmla="*/ 491806 w 2034913"/>
                <a:gd name="connsiteY17" fmla="*/ 391671 h 1876534"/>
                <a:gd name="connsiteX18" fmla="*/ 728466 w 2034913"/>
                <a:gd name="connsiteY18" fmla="*/ 507135 h 1876534"/>
                <a:gd name="connsiteX19" fmla="*/ 875090 w 2034913"/>
                <a:gd name="connsiteY19" fmla="*/ 253196 h 1876534"/>
                <a:gd name="connsiteX20" fmla="*/ 1116662 w 2034913"/>
                <a:gd name="connsiteY20" fmla="*/ 286849 h 1876534"/>
                <a:gd name="connsiteX21" fmla="*/ 1196527 w 2034913"/>
                <a:gd name="connsiteY21" fmla="*/ 6077 h 1876534"/>
                <a:gd name="connsiteX0" fmla="*/ 1196527 w 2034913"/>
                <a:gd name="connsiteY0" fmla="*/ 6077 h 1939959"/>
                <a:gd name="connsiteX1" fmla="*/ 1260585 w 2034913"/>
                <a:gd name="connsiteY1" fmla="*/ 0 h 1939959"/>
                <a:gd name="connsiteX2" fmla="*/ 2034913 w 2034913"/>
                <a:gd name="connsiteY2" fmla="*/ 1313774 h 1939959"/>
                <a:gd name="connsiteX3" fmla="*/ 1965327 w 2034913"/>
                <a:gd name="connsiteY3" fmla="*/ 1357660 h 1939959"/>
                <a:gd name="connsiteX4" fmla="*/ 1603700 w 2034913"/>
                <a:gd name="connsiteY4" fmla="*/ 1346934 h 1939959"/>
                <a:gd name="connsiteX5" fmla="*/ 1404105 w 2034913"/>
                <a:gd name="connsiteY5" fmla="*/ 1698381 h 1939959"/>
                <a:gd name="connsiteX6" fmla="*/ 1300581 w 2034913"/>
                <a:gd name="connsiteY6" fmla="*/ 1682193 h 1939959"/>
                <a:gd name="connsiteX7" fmla="*/ 810314 w 2034913"/>
                <a:gd name="connsiteY7" fmla="*/ 822808 h 1939959"/>
                <a:gd name="connsiteX8" fmla="*/ 808419 w 2034913"/>
                <a:gd name="connsiteY8" fmla="*/ 1847283 h 1939959"/>
                <a:gd name="connsiteX9" fmla="*/ 693063 w 2034913"/>
                <a:gd name="connsiteY9" fmla="*/ 1865906 h 1939959"/>
                <a:gd name="connsiteX10" fmla="*/ 392700 w 2034913"/>
                <a:gd name="connsiteY10" fmla="*/ 1661421 h 1939959"/>
                <a:gd name="connsiteX11" fmla="*/ 78361 w 2034913"/>
                <a:gd name="connsiteY11" fmla="*/ 1852974 h 1939959"/>
                <a:gd name="connsiteX12" fmla="*/ 55417 w 2034913"/>
                <a:gd name="connsiteY12" fmla="*/ 1939959 h 1939959"/>
                <a:gd name="connsiteX13" fmla="*/ 0 w 2034913"/>
                <a:gd name="connsiteY13" fmla="*/ 1854354 h 1939959"/>
                <a:gd name="connsiteX14" fmla="*/ 0 w 2034913"/>
                <a:gd name="connsiteY14" fmla="*/ 336257 h 1939959"/>
                <a:gd name="connsiteX15" fmla="*/ 113874 w 2034913"/>
                <a:gd name="connsiteY15" fmla="*/ 349837 h 1939959"/>
                <a:gd name="connsiteX16" fmla="*/ 240418 w 2034913"/>
                <a:gd name="connsiteY16" fmla="*/ 515424 h 1939959"/>
                <a:gd name="connsiteX17" fmla="*/ 491806 w 2034913"/>
                <a:gd name="connsiteY17" fmla="*/ 391671 h 1939959"/>
                <a:gd name="connsiteX18" fmla="*/ 728466 w 2034913"/>
                <a:gd name="connsiteY18" fmla="*/ 507135 h 1939959"/>
                <a:gd name="connsiteX19" fmla="*/ 875090 w 2034913"/>
                <a:gd name="connsiteY19" fmla="*/ 253196 h 1939959"/>
                <a:gd name="connsiteX20" fmla="*/ 1116662 w 2034913"/>
                <a:gd name="connsiteY20" fmla="*/ 286849 h 1939959"/>
                <a:gd name="connsiteX21" fmla="*/ 1196527 w 2034913"/>
                <a:gd name="connsiteY21" fmla="*/ 6077 h 1939959"/>
                <a:gd name="connsiteX0" fmla="*/ 1196527 w 2034913"/>
                <a:gd name="connsiteY0" fmla="*/ 6077 h 1876534"/>
                <a:gd name="connsiteX1" fmla="*/ 1260585 w 2034913"/>
                <a:gd name="connsiteY1" fmla="*/ 0 h 1876534"/>
                <a:gd name="connsiteX2" fmla="*/ 2034913 w 2034913"/>
                <a:gd name="connsiteY2" fmla="*/ 1313774 h 1876534"/>
                <a:gd name="connsiteX3" fmla="*/ 1965327 w 2034913"/>
                <a:gd name="connsiteY3" fmla="*/ 1357660 h 1876534"/>
                <a:gd name="connsiteX4" fmla="*/ 1603700 w 2034913"/>
                <a:gd name="connsiteY4" fmla="*/ 1346934 h 1876534"/>
                <a:gd name="connsiteX5" fmla="*/ 1404105 w 2034913"/>
                <a:gd name="connsiteY5" fmla="*/ 1698381 h 1876534"/>
                <a:gd name="connsiteX6" fmla="*/ 1300581 w 2034913"/>
                <a:gd name="connsiteY6" fmla="*/ 1682193 h 1876534"/>
                <a:gd name="connsiteX7" fmla="*/ 810314 w 2034913"/>
                <a:gd name="connsiteY7" fmla="*/ 822808 h 1876534"/>
                <a:gd name="connsiteX8" fmla="*/ 808419 w 2034913"/>
                <a:gd name="connsiteY8" fmla="*/ 1847283 h 1876534"/>
                <a:gd name="connsiteX9" fmla="*/ 693063 w 2034913"/>
                <a:gd name="connsiteY9" fmla="*/ 1865906 h 1876534"/>
                <a:gd name="connsiteX10" fmla="*/ 392700 w 2034913"/>
                <a:gd name="connsiteY10" fmla="*/ 1661421 h 1876534"/>
                <a:gd name="connsiteX11" fmla="*/ 78361 w 2034913"/>
                <a:gd name="connsiteY11" fmla="*/ 1852974 h 1876534"/>
                <a:gd name="connsiteX12" fmla="*/ 0 w 2034913"/>
                <a:gd name="connsiteY12" fmla="*/ 1854354 h 1876534"/>
                <a:gd name="connsiteX13" fmla="*/ 0 w 2034913"/>
                <a:gd name="connsiteY13" fmla="*/ 336257 h 1876534"/>
                <a:gd name="connsiteX14" fmla="*/ 113874 w 2034913"/>
                <a:gd name="connsiteY14" fmla="*/ 349837 h 1876534"/>
                <a:gd name="connsiteX15" fmla="*/ 240418 w 2034913"/>
                <a:gd name="connsiteY15" fmla="*/ 515424 h 1876534"/>
                <a:gd name="connsiteX16" fmla="*/ 491806 w 2034913"/>
                <a:gd name="connsiteY16" fmla="*/ 391671 h 1876534"/>
                <a:gd name="connsiteX17" fmla="*/ 728466 w 2034913"/>
                <a:gd name="connsiteY17" fmla="*/ 507135 h 1876534"/>
                <a:gd name="connsiteX18" fmla="*/ 875090 w 2034913"/>
                <a:gd name="connsiteY18" fmla="*/ 253196 h 1876534"/>
                <a:gd name="connsiteX19" fmla="*/ 1116662 w 2034913"/>
                <a:gd name="connsiteY19" fmla="*/ 286849 h 1876534"/>
                <a:gd name="connsiteX20" fmla="*/ 1196527 w 2034913"/>
                <a:gd name="connsiteY20" fmla="*/ 6077 h 1876534"/>
                <a:gd name="connsiteX0" fmla="*/ 1216606 w 2054992"/>
                <a:gd name="connsiteY0" fmla="*/ 6077 h 1876534"/>
                <a:gd name="connsiteX1" fmla="*/ 1280664 w 2054992"/>
                <a:gd name="connsiteY1" fmla="*/ 0 h 1876534"/>
                <a:gd name="connsiteX2" fmla="*/ 2054992 w 2054992"/>
                <a:gd name="connsiteY2" fmla="*/ 1313774 h 1876534"/>
                <a:gd name="connsiteX3" fmla="*/ 1985406 w 2054992"/>
                <a:gd name="connsiteY3" fmla="*/ 1357660 h 1876534"/>
                <a:gd name="connsiteX4" fmla="*/ 1623779 w 2054992"/>
                <a:gd name="connsiteY4" fmla="*/ 1346934 h 1876534"/>
                <a:gd name="connsiteX5" fmla="*/ 1424184 w 2054992"/>
                <a:gd name="connsiteY5" fmla="*/ 1698381 h 1876534"/>
                <a:gd name="connsiteX6" fmla="*/ 1320660 w 2054992"/>
                <a:gd name="connsiteY6" fmla="*/ 1682193 h 1876534"/>
                <a:gd name="connsiteX7" fmla="*/ 830393 w 2054992"/>
                <a:gd name="connsiteY7" fmla="*/ 822808 h 1876534"/>
                <a:gd name="connsiteX8" fmla="*/ 828498 w 2054992"/>
                <a:gd name="connsiteY8" fmla="*/ 1847283 h 1876534"/>
                <a:gd name="connsiteX9" fmla="*/ 713142 w 2054992"/>
                <a:gd name="connsiteY9" fmla="*/ 1865906 h 1876534"/>
                <a:gd name="connsiteX10" fmla="*/ 412779 w 2054992"/>
                <a:gd name="connsiteY10" fmla="*/ 1661421 h 1876534"/>
                <a:gd name="connsiteX11" fmla="*/ 98440 w 2054992"/>
                <a:gd name="connsiteY11" fmla="*/ 1852974 h 1876534"/>
                <a:gd name="connsiteX12" fmla="*/ 0 w 2054992"/>
                <a:gd name="connsiteY12" fmla="*/ 1821844 h 1876534"/>
                <a:gd name="connsiteX13" fmla="*/ 20079 w 2054992"/>
                <a:gd name="connsiteY13" fmla="*/ 336257 h 1876534"/>
                <a:gd name="connsiteX14" fmla="*/ 133953 w 2054992"/>
                <a:gd name="connsiteY14" fmla="*/ 349837 h 1876534"/>
                <a:gd name="connsiteX15" fmla="*/ 260497 w 2054992"/>
                <a:gd name="connsiteY15" fmla="*/ 515424 h 1876534"/>
                <a:gd name="connsiteX16" fmla="*/ 511885 w 2054992"/>
                <a:gd name="connsiteY16" fmla="*/ 391671 h 1876534"/>
                <a:gd name="connsiteX17" fmla="*/ 748545 w 2054992"/>
                <a:gd name="connsiteY17" fmla="*/ 507135 h 1876534"/>
                <a:gd name="connsiteX18" fmla="*/ 895169 w 2054992"/>
                <a:gd name="connsiteY18" fmla="*/ 253196 h 1876534"/>
                <a:gd name="connsiteX19" fmla="*/ 1136741 w 2054992"/>
                <a:gd name="connsiteY19" fmla="*/ 286849 h 1876534"/>
                <a:gd name="connsiteX20" fmla="*/ 1216606 w 2054992"/>
                <a:gd name="connsiteY20" fmla="*/ 6077 h 1876534"/>
                <a:gd name="connsiteX0" fmla="*/ 1197982 w 2036368"/>
                <a:gd name="connsiteY0" fmla="*/ 6077 h 1876534"/>
                <a:gd name="connsiteX1" fmla="*/ 1262040 w 2036368"/>
                <a:gd name="connsiteY1" fmla="*/ 0 h 1876534"/>
                <a:gd name="connsiteX2" fmla="*/ 2036368 w 2036368"/>
                <a:gd name="connsiteY2" fmla="*/ 1313774 h 1876534"/>
                <a:gd name="connsiteX3" fmla="*/ 1966782 w 2036368"/>
                <a:gd name="connsiteY3" fmla="*/ 1357660 h 1876534"/>
                <a:gd name="connsiteX4" fmla="*/ 1605155 w 2036368"/>
                <a:gd name="connsiteY4" fmla="*/ 1346934 h 1876534"/>
                <a:gd name="connsiteX5" fmla="*/ 1405560 w 2036368"/>
                <a:gd name="connsiteY5" fmla="*/ 1698381 h 1876534"/>
                <a:gd name="connsiteX6" fmla="*/ 1302036 w 2036368"/>
                <a:gd name="connsiteY6" fmla="*/ 1682193 h 1876534"/>
                <a:gd name="connsiteX7" fmla="*/ 811769 w 2036368"/>
                <a:gd name="connsiteY7" fmla="*/ 822808 h 1876534"/>
                <a:gd name="connsiteX8" fmla="*/ 809874 w 2036368"/>
                <a:gd name="connsiteY8" fmla="*/ 1847283 h 1876534"/>
                <a:gd name="connsiteX9" fmla="*/ 694518 w 2036368"/>
                <a:gd name="connsiteY9" fmla="*/ 1865906 h 1876534"/>
                <a:gd name="connsiteX10" fmla="*/ 394155 w 2036368"/>
                <a:gd name="connsiteY10" fmla="*/ 1661421 h 1876534"/>
                <a:gd name="connsiteX11" fmla="*/ 79816 w 2036368"/>
                <a:gd name="connsiteY11" fmla="*/ 1852974 h 1876534"/>
                <a:gd name="connsiteX12" fmla="*/ 0 w 2036368"/>
                <a:gd name="connsiteY12" fmla="*/ 1820642 h 1876534"/>
                <a:gd name="connsiteX13" fmla="*/ 1455 w 2036368"/>
                <a:gd name="connsiteY13" fmla="*/ 336257 h 1876534"/>
                <a:gd name="connsiteX14" fmla="*/ 115329 w 2036368"/>
                <a:gd name="connsiteY14" fmla="*/ 349837 h 1876534"/>
                <a:gd name="connsiteX15" fmla="*/ 241873 w 2036368"/>
                <a:gd name="connsiteY15" fmla="*/ 515424 h 1876534"/>
                <a:gd name="connsiteX16" fmla="*/ 493261 w 2036368"/>
                <a:gd name="connsiteY16" fmla="*/ 391671 h 1876534"/>
                <a:gd name="connsiteX17" fmla="*/ 729921 w 2036368"/>
                <a:gd name="connsiteY17" fmla="*/ 507135 h 1876534"/>
                <a:gd name="connsiteX18" fmla="*/ 876545 w 2036368"/>
                <a:gd name="connsiteY18" fmla="*/ 253196 h 1876534"/>
                <a:gd name="connsiteX19" fmla="*/ 1118117 w 2036368"/>
                <a:gd name="connsiteY19" fmla="*/ 286849 h 1876534"/>
                <a:gd name="connsiteX20" fmla="*/ 1197982 w 2036368"/>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93010 w 2049562"/>
                <a:gd name="connsiteY11" fmla="*/ 1852974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93010 w 2049562"/>
                <a:gd name="connsiteY11" fmla="*/ 1852974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107151 w 2049562"/>
                <a:gd name="connsiteY11" fmla="*/ 1849185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 name="connsiteX0" fmla="*/ 1211176 w 2049562"/>
                <a:gd name="connsiteY0" fmla="*/ 6077 h 1876534"/>
                <a:gd name="connsiteX1" fmla="*/ 1275234 w 2049562"/>
                <a:gd name="connsiteY1" fmla="*/ 0 h 1876534"/>
                <a:gd name="connsiteX2" fmla="*/ 2049562 w 2049562"/>
                <a:gd name="connsiteY2" fmla="*/ 1313774 h 1876534"/>
                <a:gd name="connsiteX3" fmla="*/ 1979976 w 2049562"/>
                <a:gd name="connsiteY3" fmla="*/ 1357660 h 1876534"/>
                <a:gd name="connsiteX4" fmla="*/ 1618349 w 2049562"/>
                <a:gd name="connsiteY4" fmla="*/ 1346934 h 1876534"/>
                <a:gd name="connsiteX5" fmla="*/ 1418754 w 2049562"/>
                <a:gd name="connsiteY5" fmla="*/ 1698381 h 1876534"/>
                <a:gd name="connsiteX6" fmla="*/ 1315230 w 2049562"/>
                <a:gd name="connsiteY6" fmla="*/ 1682193 h 1876534"/>
                <a:gd name="connsiteX7" fmla="*/ 824963 w 2049562"/>
                <a:gd name="connsiteY7" fmla="*/ 822808 h 1876534"/>
                <a:gd name="connsiteX8" fmla="*/ 823068 w 2049562"/>
                <a:gd name="connsiteY8" fmla="*/ 1847283 h 1876534"/>
                <a:gd name="connsiteX9" fmla="*/ 707712 w 2049562"/>
                <a:gd name="connsiteY9" fmla="*/ 1865906 h 1876534"/>
                <a:gd name="connsiteX10" fmla="*/ 407349 w 2049562"/>
                <a:gd name="connsiteY10" fmla="*/ 1661421 h 1876534"/>
                <a:gd name="connsiteX11" fmla="*/ 107151 w 2049562"/>
                <a:gd name="connsiteY11" fmla="*/ 1849185 h 1876534"/>
                <a:gd name="connsiteX12" fmla="*/ 0 w 2049562"/>
                <a:gd name="connsiteY12" fmla="*/ 1827967 h 1876534"/>
                <a:gd name="connsiteX13" fmla="*/ 14649 w 2049562"/>
                <a:gd name="connsiteY13" fmla="*/ 336257 h 1876534"/>
                <a:gd name="connsiteX14" fmla="*/ 128523 w 2049562"/>
                <a:gd name="connsiteY14" fmla="*/ 349837 h 1876534"/>
                <a:gd name="connsiteX15" fmla="*/ 255067 w 2049562"/>
                <a:gd name="connsiteY15" fmla="*/ 515424 h 1876534"/>
                <a:gd name="connsiteX16" fmla="*/ 506455 w 2049562"/>
                <a:gd name="connsiteY16" fmla="*/ 391671 h 1876534"/>
                <a:gd name="connsiteX17" fmla="*/ 743115 w 2049562"/>
                <a:gd name="connsiteY17" fmla="*/ 507135 h 1876534"/>
                <a:gd name="connsiteX18" fmla="*/ 889739 w 2049562"/>
                <a:gd name="connsiteY18" fmla="*/ 253196 h 1876534"/>
                <a:gd name="connsiteX19" fmla="*/ 1131311 w 2049562"/>
                <a:gd name="connsiteY19" fmla="*/ 286849 h 1876534"/>
                <a:gd name="connsiteX20" fmla="*/ 1211176 w 2049562"/>
                <a:gd name="connsiteY20" fmla="*/ 6077 h 187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9562" h="1876534">
                  <a:moveTo>
                    <a:pt x="1211176" y="6077"/>
                  </a:moveTo>
                  <a:lnTo>
                    <a:pt x="1275234" y="0"/>
                  </a:lnTo>
                  <a:lnTo>
                    <a:pt x="2049562" y="1313774"/>
                  </a:lnTo>
                  <a:cubicBezTo>
                    <a:pt x="2031103" y="1346079"/>
                    <a:pt x="2003171" y="1343031"/>
                    <a:pt x="1979976" y="1357660"/>
                  </a:cubicBezTo>
                  <a:cubicBezTo>
                    <a:pt x="1906613" y="1362324"/>
                    <a:pt x="1711886" y="1290147"/>
                    <a:pt x="1618349" y="1346934"/>
                  </a:cubicBezTo>
                  <a:cubicBezTo>
                    <a:pt x="1524812" y="1403721"/>
                    <a:pt x="1459161" y="1630690"/>
                    <a:pt x="1418754" y="1698381"/>
                  </a:cubicBezTo>
                  <a:cubicBezTo>
                    <a:pt x="1384246" y="1692985"/>
                    <a:pt x="1356369" y="1712335"/>
                    <a:pt x="1315230" y="1682193"/>
                  </a:cubicBezTo>
                  <a:lnTo>
                    <a:pt x="824963" y="822808"/>
                  </a:lnTo>
                  <a:cubicBezTo>
                    <a:pt x="824331" y="1164300"/>
                    <a:pt x="823700" y="1505791"/>
                    <a:pt x="823068" y="1847283"/>
                  </a:cubicBezTo>
                  <a:cubicBezTo>
                    <a:pt x="783984" y="1851134"/>
                    <a:pt x="744716" y="1896713"/>
                    <a:pt x="707712" y="1865906"/>
                  </a:cubicBezTo>
                  <a:cubicBezTo>
                    <a:pt x="613483" y="1796166"/>
                    <a:pt x="507442" y="1664208"/>
                    <a:pt x="407349" y="1661421"/>
                  </a:cubicBezTo>
                  <a:cubicBezTo>
                    <a:pt x="307256" y="1658634"/>
                    <a:pt x="162555" y="1816240"/>
                    <a:pt x="107151" y="1849185"/>
                  </a:cubicBezTo>
                  <a:cubicBezTo>
                    <a:pt x="70279" y="1861367"/>
                    <a:pt x="22800" y="1876392"/>
                    <a:pt x="0" y="1827967"/>
                  </a:cubicBezTo>
                  <a:lnTo>
                    <a:pt x="14649" y="336257"/>
                  </a:lnTo>
                  <a:cubicBezTo>
                    <a:pt x="65463" y="289157"/>
                    <a:pt x="88453" y="319976"/>
                    <a:pt x="128523" y="349837"/>
                  </a:cubicBezTo>
                  <a:cubicBezTo>
                    <a:pt x="168593" y="379698"/>
                    <a:pt x="192078" y="508452"/>
                    <a:pt x="255067" y="515424"/>
                  </a:cubicBezTo>
                  <a:cubicBezTo>
                    <a:pt x="338863" y="474173"/>
                    <a:pt x="444310" y="400598"/>
                    <a:pt x="506455" y="391671"/>
                  </a:cubicBezTo>
                  <a:cubicBezTo>
                    <a:pt x="568600" y="382744"/>
                    <a:pt x="700295" y="529533"/>
                    <a:pt x="743115" y="507135"/>
                  </a:cubicBezTo>
                  <a:cubicBezTo>
                    <a:pt x="785935" y="484737"/>
                    <a:pt x="839899" y="271646"/>
                    <a:pt x="889739" y="253196"/>
                  </a:cubicBezTo>
                  <a:cubicBezTo>
                    <a:pt x="939579" y="234746"/>
                    <a:pt x="1077738" y="328036"/>
                    <a:pt x="1131311" y="286849"/>
                  </a:cubicBezTo>
                  <a:cubicBezTo>
                    <a:pt x="1184884" y="245663"/>
                    <a:pt x="1171592" y="103141"/>
                    <a:pt x="1211176" y="6077"/>
                  </a:cubicBezTo>
                  <a:close/>
                </a:path>
              </a:pathLst>
            </a:cu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solidFill>
                  <a:srgbClr val="676767"/>
                </a:solidFill>
              </a:endParaRPr>
            </a:p>
          </p:txBody>
        </p:sp>
        <p:sp>
          <p:nvSpPr>
            <p:cNvPr id="61" name="Rounded Rectangle 60"/>
            <p:cNvSpPr/>
            <p:nvPr/>
          </p:nvSpPr>
          <p:spPr>
            <a:xfrm>
              <a:off x="1776180" y="1856235"/>
              <a:ext cx="1039066" cy="15098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2" name="Rounded Rectangle 61"/>
            <p:cNvSpPr/>
            <p:nvPr/>
          </p:nvSpPr>
          <p:spPr>
            <a:xfrm>
              <a:off x="782943" y="2239555"/>
              <a:ext cx="2023422" cy="14957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3" name="Rounded Rectangle 62"/>
            <p:cNvSpPr/>
            <p:nvPr/>
          </p:nvSpPr>
          <p:spPr>
            <a:xfrm>
              <a:off x="784368" y="2471888"/>
              <a:ext cx="2023422" cy="14957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4" name="Rounded Rectangle 63"/>
            <p:cNvSpPr/>
            <p:nvPr/>
          </p:nvSpPr>
          <p:spPr>
            <a:xfrm>
              <a:off x="766606" y="3013660"/>
              <a:ext cx="1604595" cy="14815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5" name="Rounded Rectangle 64"/>
            <p:cNvSpPr/>
            <p:nvPr/>
          </p:nvSpPr>
          <p:spPr>
            <a:xfrm>
              <a:off x="748844" y="3395563"/>
              <a:ext cx="1338168" cy="1570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70" name="Text Box 64"/>
          <p:cNvSpPr txBox="1">
            <a:spLocks noChangeArrowheads="1"/>
          </p:cNvSpPr>
          <p:nvPr/>
        </p:nvSpPr>
        <p:spPr bwMode="auto">
          <a:xfrm>
            <a:off x="-69648" y="4897982"/>
            <a:ext cx="4815870" cy="259675"/>
          </a:xfrm>
          <a:prstGeom prst="rect">
            <a:avLst/>
          </a:prstGeom>
          <a:noFill/>
          <a:ln>
            <a:noFill/>
          </a:ln>
          <a:effectLst/>
          <a:scene3d>
            <a:camera prst="orthographicFront"/>
            <a:lightRig rig="threePt" dir="t">
              <a:rot lat="0" lon="0" rev="12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wrap="square" rtlCol="0"/>
          <a:lstStyle>
            <a:defPPr>
              <a:defRPr lang="en-US"/>
            </a:defPPr>
            <a:lvl1pPr indent="0">
              <a:defRPr sz="1100">
                <a:solidFill>
                  <a:srgbClr val="7F7F7F"/>
                </a:solidFill>
                <a:latin typeface="Arial" pitchFamily="34" charset="0"/>
                <a:cs typeface="Arial" pitchFamily="34"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sz="800" dirty="0" smtClean="0">
                <a:latin typeface="+mn-lt"/>
              </a:rPr>
              <a:t>Source: Cisco BTA</a:t>
            </a:r>
            <a:endParaRPr lang="en-US" sz="800" dirty="0">
              <a:latin typeface="+mn-lt"/>
            </a:endParaRPr>
          </a:p>
        </p:txBody>
      </p:sp>
    </p:spTree>
    <p:extLst>
      <p:ext uri="{BB962C8B-B14F-4D97-AF65-F5344CB8AC3E}">
        <p14:creationId xmlns:p14="http://schemas.microsoft.com/office/powerpoint/2010/main" val="861037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42829" y="1073150"/>
            <a:ext cx="5308380" cy="2757520"/>
          </a:xfrm>
        </p:spPr>
        <p:txBody>
          <a:bodyPr/>
          <a:lstStyle/>
          <a:p>
            <a:r>
              <a:rPr lang="en-US" dirty="0" smtClean="0">
                <a:hlinkClick r:id="rId2"/>
              </a:rPr>
              <a:t>Download the report!</a:t>
            </a:r>
            <a:r>
              <a:rPr lang="en-US" dirty="0" smtClean="0"/>
              <a:t> </a:t>
            </a:r>
          </a:p>
          <a:p>
            <a:r>
              <a:rPr lang="en-US" dirty="0" smtClean="0"/>
              <a:t>Connect with Cisco for deeper dive into the research and how you can use it in your SDN &amp; NFV adoption</a:t>
            </a:r>
            <a:endParaRPr lang="en-US" dirty="0"/>
          </a:p>
          <a:p>
            <a:r>
              <a:rPr lang="en-US" dirty="0" smtClean="0"/>
              <a:t>Learn more about our Strategy </a:t>
            </a:r>
            <a:r>
              <a:rPr lang="en-US" dirty="0" smtClean="0"/>
              <a:t>&amp; Advisory </a:t>
            </a:r>
            <a:r>
              <a:rPr lang="en-US" dirty="0" smtClean="0"/>
              <a:t>Services</a:t>
            </a:r>
            <a:endParaRPr lang="en-US" dirty="0" smtClean="0"/>
          </a:p>
        </p:txBody>
      </p:sp>
      <p:sp>
        <p:nvSpPr>
          <p:cNvPr id="3" name="Title 2"/>
          <p:cNvSpPr>
            <a:spLocks noGrp="1"/>
          </p:cNvSpPr>
          <p:nvPr>
            <p:ph type="title"/>
          </p:nvPr>
        </p:nvSpPr>
        <p:spPr>
          <a:xfrm>
            <a:off x="437766" y="148273"/>
            <a:ext cx="8345488" cy="731837"/>
          </a:xfrm>
        </p:spPr>
        <p:txBody>
          <a:bodyPr/>
          <a:lstStyle/>
          <a:p>
            <a:r>
              <a:rPr lang="en-US" dirty="0" smtClean="0"/>
              <a:t>Summary</a:t>
            </a:r>
            <a:endParaRPr lang="en-US" dirty="0"/>
          </a:p>
        </p:txBody>
      </p:sp>
      <p:grpSp>
        <p:nvGrpSpPr>
          <p:cNvPr id="8" name="Group 7"/>
          <p:cNvGrpSpPr/>
          <p:nvPr/>
        </p:nvGrpSpPr>
        <p:grpSpPr>
          <a:xfrm>
            <a:off x="437766" y="1073150"/>
            <a:ext cx="3158836" cy="2757520"/>
            <a:chOff x="5453149" y="199506"/>
            <a:chExt cx="3158836" cy="195092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050" y="199506"/>
              <a:ext cx="3089035" cy="1648365"/>
            </a:xfrm>
            <a:prstGeom prst="rect">
              <a:avLst/>
            </a:prstGeom>
          </p:spPr>
        </p:pic>
        <p:sp>
          <p:nvSpPr>
            <p:cNvPr id="6" name="TextBox 5"/>
            <p:cNvSpPr txBox="1"/>
            <p:nvPr/>
          </p:nvSpPr>
          <p:spPr>
            <a:xfrm>
              <a:off x="5453149" y="1873436"/>
              <a:ext cx="3158836" cy="276999"/>
            </a:xfrm>
            <a:prstGeom prst="rect">
              <a:avLst/>
            </a:prstGeom>
            <a:noFill/>
          </p:spPr>
          <p:txBody>
            <a:bodyPr wrap="square" rtlCol="0">
              <a:spAutoFit/>
            </a:bodyPr>
            <a:lstStyle/>
            <a:p>
              <a:pPr algn="ctr"/>
              <a:r>
                <a:rPr lang="en-GB" sz="1200" b="1" i="1" dirty="0">
                  <a:latin typeface="+mn-lt"/>
                </a:rPr>
                <a:t>This is our situation. What do we do next?</a:t>
              </a:r>
            </a:p>
          </p:txBody>
        </p:sp>
      </p:grpSp>
    </p:spTree>
    <p:extLst>
      <p:ext uri="{BB962C8B-B14F-4D97-AF65-F5344CB8AC3E}">
        <p14:creationId xmlns:p14="http://schemas.microsoft.com/office/powerpoint/2010/main" val="3423071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6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lvl="1"/>
            <a:r>
              <a:rPr lang="en-GB" dirty="0" smtClean="0"/>
              <a:t>Focus on the current state of NFV/SDN implementation – key challenges hindering progress and plans for the future</a:t>
            </a:r>
          </a:p>
          <a:p>
            <a:pPr lvl="1"/>
            <a:r>
              <a:rPr lang="en-GB" dirty="0" smtClean="0"/>
              <a:t>Emphasis on new virtualised business like SD-WAN</a:t>
            </a:r>
          </a:p>
          <a:p>
            <a:pPr lvl="1"/>
            <a:r>
              <a:rPr lang="en-GB" dirty="0" smtClean="0"/>
              <a:t>Interviews with one or more at 14 service providers across the globe during H2 CY16</a:t>
            </a:r>
          </a:p>
          <a:p>
            <a:pPr lvl="1"/>
            <a:r>
              <a:rPr lang="en-GB" dirty="0" smtClean="0"/>
              <a:t>Discussions covered two main areas:</a:t>
            </a:r>
          </a:p>
          <a:p>
            <a:pPr marL="863600" lvl="2" indent="-342900">
              <a:buFont typeface="+mj-lt"/>
              <a:buAutoNum type="arabicPeriod"/>
            </a:pPr>
            <a:r>
              <a:rPr lang="en-GB" b="1" dirty="0" smtClean="0"/>
              <a:t>General strategy </a:t>
            </a:r>
            <a:r>
              <a:rPr lang="en-GB" dirty="0" smtClean="0"/>
              <a:t>and approach to NFV/SDN – rationale/influences, ambitions, view of peers/competition</a:t>
            </a:r>
          </a:p>
          <a:p>
            <a:pPr marL="863600" lvl="2" indent="-342900">
              <a:buFont typeface="+mj-lt"/>
              <a:buAutoNum type="arabicPeriod"/>
            </a:pPr>
            <a:r>
              <a:rPr lang="en-GB" b="1" dirty="0" smtClean="0"/>
              <a:t>Virtual business services development</a:t>
            </a:r>
            <a:r>
              <a:rPr lang="en-GB" dirty="0" smtClean="0"/>
              <a:t> – is/has process changed and what are targeted services</a:t>
            </a:r>
          </a:p>
        </p:txBody>
      </p:sp>
      <p:sp>
        <p:nvSpPr>
          <p:cNvPr id="5" name="Title 4"/>
          <p:cNvSpPr>
            <a:spLocks noGrp="1"/>
          </p:cNvSpPr>
          <p:nvPr>
            <p:ph type="title"/>
          </p:nvPr>
        </p:nvSpPr>
        <p:spPr/>
        <p:txBody>
          <a:bodyPr/>
          <a:lstStyle/>
          <a:p>
            <a:r>
              <a:rPr lang="en-GB" dirty="0" smtClean="0"/>
              <a:t>STL Partners Research for Cisco</a:t>
            </a:r>
            <a:endParaRPr lang="en-GB" dirty="0"/>
          </a:p>
        </p:txBody>
      </p:sp>
      <p:grpSp>
        <p:nvGrpSpPr>
          <p:cNvPr id="18" name="Group 17"/>
          <p:cNvGrpSpPr/>
          <p:nvPr/>
        </p:nvGrpSpPr>
        <p:grpSpPr>
          <a:xfrm>
            <a:off x="4967402" y="4692590"/>
            <a:ext cx="4098175" cy="384406"/>
            <a:chOff x="179278" y="4759094"/>
            <a:chExt cx="4098175" cy="384406"/>
          </a:xfrm>
        </p:grpSpPr>
        <p:sp>
          <p:nvSpPr>
            <p:cNvPr id="19" name="Rectangle 18"/>
            <p:cNvSpPr/>
            <p:nvPr/>
          </p:nvSpPr>
          <p:spPr>
            <a:xfrm>
              <a:off x="179278" y="4897279"/>
              <a:ext cx="4098175" cy="246221"/>
            </a:xfrm>
            <a:prstGeom prst="rect">
              <a:avLst/>
            </a:prstGeom>
          </p:spPr>
          <p:txBody>
            <a:bodyPr wrap="square">
              <a:spAutoFit/>
            </a:bodyPr>
            <a:lstStyle/>
            <a:p>
              <a:endParaRPr lang="en-US" sz="1000" dirty="0">
                <a:latin typeface="+mn-lt"/>
              </a:endParaRPr>
            </a:p>
          </p:txBody>
        </p:sp>
        <p:sp>
          <p:nvSpPr>
            <p:cNvPr id="20" name="TextBox 19"/>
            <p:cNvSpPr txBox="1"/>
            <p:nvPr/>
          </p:nvSpPr>
          <p:spPr>
            <a:xfrm>
              <a:off x="179278" y="4759094"/>
              <a:ext cx="1548822" cy="261610"/>
            </a:xfrm>
            <a:prstGeom prst="rect">
              <a:avLst/>
            </a:prstGeom>
            <a:noFill/>
          </p:spPr>
          <p:txBody>
            <a:bodyPr wrap="none" rtlCol="0">
              <a:spAutoFit/>
            </a:bodyPr>
            <a:lstStyle/>
            <a:p>
              <a:r>
                <a:rPr lang="en-US" sz="1100" dirty="0" smtClean="0">
                  <a:solidFill>
                    <a:schemeClr val="accent3"/>
                  </a:solidFill>
                  <a:hlinkClick r:id="rId3"/>
                </a:rPr>
                <a:t>Download the </a:t>
              </a:r>
              <a:r>
                <a:rPr lang="en-US" sz="1100" dirty="0" smtClean="0">
                  <a:solidFill>
                    <a:schemeClr val="accent3"/>
                  </a:solidFill>
                  <a:hlinkClick r:id="rId3"/>
                </a:rPr>
                <a:t>Report</a:t>
              </a:r>
              <a:endParaRPr lang="en-US" sz="1100" dirty="0">
                <a:solidFill>
                  <a:schemeClr val="accent3"/>
                </a:solidFill>
              </a:endParaRPr>
            </a:p>
          </p:txBody>
        </p:sp>
      </p:grpSp>
    </p:spTree>
    <p:extLst>
      <p:ext uri="{BB962C8B-B14F-4D97-AF65-F5344CB8AC3E}">
        <p14:creationId xmlns:p14="http://schemas.microsoft.com/office/powerpoint/2010/main" val="3265101391"/>
      </p:ext>
    </p:extLst>
  </p:cSld>
  <p:clrMapOvr>
    <a:masterClrMapping/>
  </p:clrMapOvr>
  <mc:AlternateContent xmlns:mc="http://schemas.openxmlformats.org/markup-compatibility/2006" xmlns:p14="http://schemas.microsoft.com/office/powerpoint/2010/main">
    <mc:Choice Requires="p14">
      <p:transition spd="slow" p14:dur="2000" advTm="47686"/>
    </mc:Choice>
    <mc:Fallback xmlns="">
      <p:transition spd="slow" advTm="4768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766" y="118555"/>
            <a:ext cx="8345488" cy="731837"/>
          </a:xfrm>
        </p:spPr>
        <p:txBody>
          <a:bodyPr/>
          <a:lstStyle/>
          <a:p>
            <a:r>
              <a:rPr lang="en-US" dirty="0" smtClean="0"/>
              <a:t>Executive Summary of Study</a:t>
            </a:r>
            <a:endParaRPr lang="en-US" dirty="0"/>
          </a:p>
        </p:txBody>
      </p:sp>
      <p:graphicFrame>
        <p:nvGraphicFramePr>
          <p:cNvPr id="5" name="Diagram 4"/>
          <p:cNvGraphicFramePr/>
          <p:nvPr>
            <p:extLst>
              <p:ext uri="{D42A27DB-BD31-4B8C-83A1-F6EECF244321}">
                <p14:modId xmlns:p14="http://schemas.microsoft.com/office/powerpoint/2010/main" val="4074905565"/>
              </p:ext>
            </p:extLst>
          </p:nvPr>
        </p:nvGraphicFramePr>
        <p:xfrm>
          <a:off x="667512" y="850392"/>
          <a:ext cx="7360920" cy="375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3301299"/>
      </p:ext>
    </p:extLst>
  </p:cSld>
  <p:clrMapOvr>
    <a:masterClrMapping/>
  </p:clrMapOvr>
  <mc:AlternateContent xmlns:mc="http://schemas.openxmlformats.org/markup-compatibility/2006" xmlns:p14="http://schemas.microsoft.com/office/powerpoint/2010/main">
    <mc:Choice Requires="p14">
      <p:transition spd="slow" p14:dur="2000" advTm="181811"/>
    </mc:Choice>
    <mc:Fallback xmlns="">
      <p:transition spd="slow" advTm="18181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62301" y="1137946"/>
            <a:ext cx="4364880" cy="3389312"/>
          </a:xfrm>
        </p:spPr>
        <p:txBody>
          <a:bodyPr/>
          <a:lstStyle/>
          <a:p>
            <a:r>
              <a:rPr lang="en-GB" sz="1400" b="1" dirty="0" smtClean="0"/>
              <a:t>Agility</a:t>
            </a:r>
            <a:r>
              <a:rPr lang="en-GB" sz="1400" dirty="0" smtClean="0"/>
              <a:t>:  SPs want to be able to move faster to deliver innovative services to customers</a:t>
            </a:r>
          </a:p>
          <a:p>
            <a:r>
              <a:rPr lang="en-GB" sz="1400" dirty="0"/>
              <a:t>O</a:t>
            </a:r>
            <a:r>
              <a:rPr lang="en-GB" sz="1400" dirty="0" smtClean="0"/>
              <a:t>ther key drivers might be forms of agility - new services, transformation, automation, and customer focus</a:t>
            </a:r>
          </a:p>
          <a:p>
            <a:r>
              <a:rPr lang="en-GB" sz="1400" dirty="0" smtClean="0"/>
              <a:t>Almost as many SPs indicated explicitly that cost-saving was not the object of NFV/SDN as said it was a key driver for it, suggesting they are not wholly convinced</a:t>
            </a:r>
            <a:endParaRPr lang="en-GB" sz="1400" dirty="0"/>
          </a:p>
        </p:txBody>
      </p:sp>
      <p:sp>
        <p:nvSpPr>
          <p:cNvPr id="2" name="Title 1"/>
          <p:cNvSpPr>
            <a:spLocks noGrp="1"/>
          </p:cNvSpPr>
          <p:nvPr>
            <p:ph type="title"/>
          </p:nvPr>
        </p:nvSpPr>
        <p:spPr/>
        <p:txBody>
          <a:bodyPr/>
          <a:lstStyle/>
          <a:p>
            <a:r>
              <a:rPr lang="en-GB" dirty="0" smtClean="0"/>
              <a:t>Service providers see NFV/SDN as an opportunity to become more agile</a:t>
            </a:r>
            <a:br>
              <a:rPr lang="en-GB" dirty="0" smtClean="0"/>
            </a:br>
            <a:endParaRPr lang="en-GB" dirty="0"/>
          </a:p>
        </p:txBody>
      </p:sp>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1885351534"/>
              </p:ext>
            </p:extLst>
          </p:nvPr>
        </p:nvGraphicFramePr>
        <p:xfrm>
          <a:off x="5167313" y="1138238"/>
          <a:ext cx="3976687" cy="350202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bwMode="auto">
          <a:xfrm>
            <a:off x="465353" y="3544258"/>
            <a:ext cx="4077341" cy="459000"/>
          </a:xfrm>
          <a:prstGeom prst="rect">
            <a:avLst/>
          </a:prstGeom>
          <a:solidFill>
            <a:schemeClr val="accent2"/>
          </a:solidFill>
          <a:ln w="12700" cap="flat" cmpd="sng" algn="ctr">
            <a:noFill/>
            <a:prstDash val="solid"/>
            <a:round/>
            <a:headEnd type="none" w="med" len="med"/>
            <a:tailEnd type="none" w="med" len="med"/>
          </a:ln>
          <a:effectLst/>
        </p:spPr>
        <p:txBody>
          <a:bodyPr vert="horz" wrap="square" lIns="40500" tIns="40500" rIns="40500" bIns="40500" numCol="1" rtlCol="0" anchor="ctr" anchorCtr="0" compatLnSpc="1">
            <a:prstTxWarp prst="textNoShape">
              <a:avLst/>
            </a:prstTxWarp>
          </a:bodyPr>
          <a:lstStyle/>
          <a:p>
            <a:pPr algn="ctr" eaLnBrk="0" fontAlgn="base" hangingPunct="0">
              <a:spcBef>
                <a:spcPct val="50000"/>
              </a:spcBef>
              <a:spcAft>
                <a:spcPct val="0"/>
              </a:spcAft>
            </a:pPr>
            <a:r>
              <a:rPr lang="en-GB" sz="900" i="1" dirty="0">
                <a:solidFill>
                  <a:srgbClr val="080808"/>
                </a:solidFill>
                <a:latin typeface="Arial"/>
              </a:rPr>
              <a:t>“Cost reduction is just a side effect”</a:t>
            </a:r>
            <a:br>
              <a:rPr lang="en-GB" sz="900" i="1" dirty="0">
                <a:solidFill>
                  <a:srgbClr val="080808"/>
                </a:solidFill>
                <a:latin typeface="Arial"/>
              </a:rPr>
            </a:br>
            <a:r>
              <a:rPr lang="en-GB" sz="900" dirty="0">
                <a:solidFill>
                  <a:srgbClr val="080808"/>
                </a:solidFill>
                <a:latin typeface="Arial"/>
              </a:rPr>
              <a:t>– Head of Group Network Architecture, Global Converged Service Provider</a:t>
            </a:r>
          </a:p>
        </p:txBody>
      </p:sp>
      <p:sp>
        <p:nvSpPr>
          <p:cNvPr id="7" name="Rectangle 6"/>
          <p:cNvSpPr/>
          <p:nvPr/>
        </p:nvSpPr>
        <p:spPr bwMode="auto">
          <a:xfrm>
            <a:off x="465353" y="4180971"/>
            <a:ext cx="4077341" cy="459000"/>
          </a:xfrm>
          <a:prstGeom prst="rect">
            <a:avLst/>
          </a:prstGeom>
          <a:solidFill>
            <a:schemeClr val="accent2"/>
          </a:solidFill>
          <a:ln w="12700" cap="flat" cmpd="sng" algn="ctr">
            <a:noFill/>
            <a:prstDash val="solid"/>
            <a:round/>
            <a:headEnd type="none" w="med" len="med"/>
            <a:tailEnd type="none" w="med" len="med"/>
          </a:ln>
          <a:effectLst/>
        </p:spPr>
        <p:txBody>
          <a:bodyPr vert="horz" wrap="square" lIns="40500" tIns="40500" rIns="40500" bIns="40500" numCol="1" rtlCol="0" anchor="ctr" anchorCtr="0" compatLnSpc="1">
            <a:prstTxWarp prst="textNoShape">
              <a:avLst/>
            </a:prstTxWarp>
          </a:bodyPr>
          <a:lstStyle/>
          <a:p>
            <a:pPr algn="ctr" eaLnBrk="0" fontAlgn="base" hangingPunct="0">
              <a:spcBef>
                <a:spcPct val="50000"/>
              </a:spcBef>
              <a:spcAft>
                <a:spcPct val="0"/>
              </a:spcAft>
            </a:pPr>
            <a:r>
              <a:rPr lang="en-US" sz="900" i="1" dirty="0">
                <a:solidFill>
                  <a:srgbClr val="080808"/>
                </a:solidFill>
                <a:latin typeface="Arial"/>
              </a:rPr>
              <a:t>“There are more opportunities with </a:t>
            </a:r>
            <a:r>
              <a:rPr lang="en-US" sz="900" i="1" dirty="0" err="1">
                <a:solidFill>
                  <a:srgbClr val="080808"/>
                </a:solidFill>
                <a:latin typeface="Arial"/>
              </a:rPr>
              <a:t>virtualised</a:t>
            </a:r>
            <a:r>
              <a:rPr lang="en-US" sz="900" i="1" dirty="0">
                <a:solidFill>
                  <a:srgbClr val="080808"/>
                </a:solidFill>
                <a:latin typeface="Arial"/>
              </a:rPr>
              <a:t> technologies. They are more modern and innovative and lead to faster delivery of services”</a:t>
            </a:r>
            <a:br>
              <a:rPr lang="en-US" sz="900" i="1" dirty="0">
                <a:solidFill>
                  <a:srgbClr val="080808"/>
                </a:solidFill>
                <a:latin typeface="Arial"/>
              </a:rPr>
            </a:br>
            <a:r>
              <a:rPr lang="en-US" sz="900" dirty="0">
                <a:solidFill>
                  <a:srgbClr val="080808"/>
                </a:solidFill>
                <a:latin typeface="Arial"/>
              </a:rPr>
              <a:t>– CTIO, European converged operator</a:t>
            </a:r>
            <a:endParaRPr lang="en-GB" sz="900" dirty="0">
              <a:solidFill>
                <a:srgbClr val="080808"/>
              </a:solidFill>
              <a:latin typeface="Arial"/>
            </a:endParaRPr>
          </a:p>
        </p:txBody>
      </p:sp>
      <p:sp>
        <p:nvSpPr>
          <p:cNvPr id="10" name="TextBox 9"/>
          <p:cNvSpPr txBox="1"/>
          <p:nvPr/>
        </p:nvSpPr>
        <p:spPr>
          <a:xfrm>
            <a:off x="6683828" y="4381930"/>
            <a:ext cx="1960478" cy="184666"/>
          </a:xfrm>
          <a:prstGeom prst="rect">
            <a:avLst/>
          </a:prstGeom>
          <a:noFill/>
        </p:spPr>
        <p:txBody>
          <a:bodyPr wrap="square" rtlCol="0">
            <a:spAutoFit/>
          </a:bodyPr>
          <a:lstStyle/>
          <a:p>
            <a:pPr algn="r"/>
            <a:r>
              <a:rPr lang="en-GB" sz="600" dirty="0">
                <a:latin typeface="+mj-lt"/>
              </a:rPr>
              <a:t>n=14. Source: STL Partners research</a:t>
            </a:r>
          </a:p>
        </p:txBody>
      </p:sp>
    </p:spTree>
    <p:extLst>
      <p:ext uri="{BB962C8B-B14F-4D97-AF65-F5344CB8AC3E}">
        <p14:creationId xmlns:p14="http://schemas.microsoft.com/office/powerpoint/2010/main" val="2898024523"/>
      </p:ext>
    </p:extLst>
  </p:cSld>
  <p:clrMapOvr>
    <a:masterClrMapping/>
  </p:clrMapOvr>
  <mc:AlternateContent xmlns:mc="http://schemas.openxmlformats.org/markup-compatibility/2006" xmlns:p14="http://schemas.microsoft.com/office/powerpoint/2010/main">
    <mc:Choice Requires="p14">
      <p:transition spd="slow" p14:dur="2000" advTm="54004"/>
    </mc:Choice>
    <mc:Fallback xmlns="">
      <p:transition spd="slow" advTm="5400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5" y="345362"/>
            <a:ext cx="8525914" cy="731837"/>
          </a:xfrm>
        </p:spPr>
        <p:txBody>
          <a:bodyPr/>
          <a:lstStyle/>
          <a:p>
            <a:r>
              <a:rPr lang="en-GB" dirty="0" smtClean="0"/>
              <a:t>Three pathways to NFV/SDN adoption are emerging</a:t>
            </a:r>
            <a:br>
              <a:rPr lang="en-GB" dirty="0" smtClean="0"/>
            </a:br>
            <a:endParaRPr lang="en-GB" dirty="0"/>
          </a:p>
        </p:txBody>
      </p:sp>
      <p:grpSp>
        <p:nvGrpSpPr>
          <p:cNvPr id="4" name="Group 3"/>
          <p:cNvGrpSpPr/>
          <p:nvPr/>
        </p:nvGrpSpPr>
        <p:grpSpPr>
          <a:xfrm>
            <a:off x="349137" y="1126907"/>
            <a:ext cx="2805026" cy="1999541"/>
            <a:chOff x="349137" y="1126907"/>
            <a:chExt cx="2805026" cy="1999541"/>
          </a:xfrm>
        </p:grpSpPr>
        <p:sp>
          <p:nvSpPr>
            <p:cNvPr id="10" name="Rectangle 9"/>
            <p:cNvSpPr/>
            <p:nvPr/>
          </p:nvSpPr>
          <p:spPr bwMode="auto">
            <a:xfrm>
              <a:off x="436676" y="1586601"/>
              <a:ext cx="2629949" cy="459298"/>
            </a:xfrm>
            <a:prstGeom prst="rect">
              <a:avLst/>
            </a:prstGeom>
            <a:solidFill>
              <a:schemeClr val="accent1"/>
            </a:solidFill>
            <a:ln w="1270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1. Technology Evolution</a:t>
              </a:r>
            </a:p>
          </p:txBody>
        </p:sp>
        <p:sp>
          <p:nvSpPr>
            <p:cNvPr id="14" name="Content Placeholder 4"/>
            <p:cNvSpPr txBox="1">
              <a:spLocks/>
            </p:cNvSpPr>
            <p:nvPr/>
          </p:nvSpPr>
          <p:spPr bwMode="auto">
            <a:xfrm>
              <a:off x="349137" y="2349600"/>
              <a:ext cx="2805026" cy="776848"/>
            </a:xfrm>
            <a:prstGeom prst="rect">
              <a:avLst/>
            </a:prstGeom>
            <a:noFill/>
            <a:ln w="12700">
              <a:noFill/>
              <a:miter lim="800000"/>
              <a:headEnd/>
              <a:tailEnd/>
            </a:ln>
            <a:effectLst/>
          </p:spPr>
          <p:txBody>
            <a:bodyPr vert="horz" wrap="square" lIns="67866" tIns="33338" rIns="67866" bIns="33338" numCol="1" anchor="t" anchorCtr="0" compatLnSpc="1">
              <a:prstTxWarp prst="textNoShape">
                <a:avLst/>
              </a:prstTxWarp>
            </a:bodyPr>
            <a:lstStyle>
              <a:lvl1pPr marL="164127" indent="-164127" algn="l" rtl="0" eaLnBrk="1" fontAlgn="base" hangingPunct="1">
                <a:spcBef>
                  <a:spcPts val="1108"/>
                </a:spcBef>
                <a:spcAft>
                  <a:spcPct val="0"/>
                </a:spcAft>
                <a:buClr>
                  <a:schemeClr val="accent1"/>
                </a:buClr>
                <a:buFont typeface="Arial" pitchFamily="34" charset="0"/>
                <a:buChar char="•"/>
                <a:defRPr sz="1662">
                  <a:solidFill>
                    <a:schemeClr val="tx1"/>
                  </a:solidFill>
                  <a:latin typeface="+mn-lt"/>
                  <a:ea typeface="+mn-ea"/>
                  <a:cs typeface="+mn-cs"/>
                </a:defRPr>
              </a:lvl1pPr>
              <a:lvl2pPr marL="329720" indent="-165593" algn="l" rtl="0" eaLnBrk="1" fontAlgn="base" hangingPunct="1">
                <a:spcBef>
                  <a:spcPts val="554"/>
                </a:spcBef>
                <a:spcAft>
                  <a:spcPct val="0"/>
                </a:spcAft>
                <a:buClr>
                  <a:schemeClr val="accent2"/>
                </a:buClr>
                <a:buFont typeface="Arial" pitchFamily="34" charset="0"/>
                <a:buChar char="•"/>
                <a:defRPr sz="1477">
                  <a:solidFill>
                    <a:schemeClr val="tx1"/>
                  </a:solidFill>
                  <a:latin typeface="+mn-lt"/>
                </a:defRPr>
              </a:lvl2pPr>
              <a:lvl3pPr marL="493847" indent="-164127" algn="l" rtl="0" eaLnBrk="1" fontAlgn="base" hangingPunct="1">
                <a:spcBef>
                  <a:spcPct val="20000"/>
                </a:spcBef>
                <a:spcAft>
                  <a:spcPct val="0"/>
                </a:spcAft>
                <a:buClr>
                  <a:schemeClr val="accent3"/>
                </a:buClr>
                <a:buFont typeface="Arial" pitchFamily="34" charset="0"/>
                <a:buChar char="•"/>
                <a:defRPr sz="1477">
                  <a:solidFill>
                    <a:schemeClr val="tx1"/>
                  </a:solidFill>
                  <a:latin typeface="+mn-lt"/>
                </a:defRPr>
              </a:lvl3pPr>
              <a:lvl4pPr marL="501174" indent="-165593" algn="l" rtl="0" eaLnBrk="1" fontAlgn="base" hangingPunct="1">
                <a:spcBef>
                  <a:spcPct val="20000"/>
                </a:spcBef>
                <a:spcAft>
                  <a:spcPct val="0"/>
                </a:spcAft>
                <a:buClr>
                  <a:schemeClr val="hlink"/>
                </a:buClr>
                <a:buFont typeface="Arial" pitchFamily="34" charset="0"/>
                <a:buChar char="•"/>
                <a:defRPr sz="1477">
                  <a:solidFill>
                    <a:schemeClr val="tx1"/>
                  </a:solidFill>
                  <a:latin typeface="+mn-lt"/>
                </a:defRPr>
              </a:lvl4pPr>
              <a:lvl5pPr marL="660905" indent="-158265" algn="l" rtl="0" eaLnBrk="1" fontAlgn="base" hangingPunct="1">
                <a:spcBef>
                  <a:spcPct val="20000"/>
                </a:spcBef>
                <a:spcAft>
                  <a:spcPct val="0"/>
                </a:spcAft>
                <a:buClr>
                  <a:schemeClr val="bg1">
                    <a:lumMod val="65000"/>
                  </a:schemeClr>
                </a:buClr>
                <a:buFont typeface="Arial" pitchFamily="34" charset="0"/>
                <a:buChar char="•"/>
                <a:defRPr sz="1477">
                  <a:solidFill>
                    <a:schemeClr val="tx1"/>
                  </a:solidFill>
                  <a:latin typeface="+mn-lt"/>
                </a:defRPr>
              </a:lvl5pPr>
              <a:lvl6pPr marL="1082947"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6pPr>
              <a:lvl7pPr marL="1504988"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7pPr>
              <a:lvl8pPr marL="1927029"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8pPr>
              <a:lvl9pPr marL="2349071"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9pPr>
            </a:lstStyle>
            <a:p>
              <a:pPr marL="0" indent="0" algn="ctr">
                <a:buNone/>
              </a:pPr>
              <a:r>
                <a:rPr lang="en-GB" sz="1000" dirty="0" smtClean="0">
                  <a:latin typeface="+mj-lt"/>
                </a:rPr>
                <a:t>Build </a:t>
              </a:r>
              <a:r>
                <a:rPr lang="en-GB" sz="1000" dirty="0">
                  <a:latin typeface="+mj-lt"/>
                </a:rPr>
                <a:t>scaled virtualisation of a few core functions &amp;/or </a:t>
              </a:r>
              <a:r>
                <a:rPr lang="en-GB" sz="1000" dirty="0" smtClean="0">
                  <a:latin typeface="+mj-lt"/>
                </a:rPr>
                <a:t>sub-systems to minimise risks</a:t>
              </a:r>
              <a:r>
                <a:rPr lang="en-GB" sz="1000" dirty="0">
                  <a:latin typeface="+mj-lt"/>
                </a:rPr>
                <a:t>, dependencies and organisational change</a:t>
              </a:r>
            </a:p>
            <a:p>
              <a:pPr algn="ctr"/>
              <a:endParaRPr lang="en-GB" sz="1400" kern="0" dirty="0">
                <a:latin typeface="+mj-lt"/>
              </a:endParaRPr>
            </a:p>
          </p:txBody>
        </p:sp>
        <p:sp>
          <p:nvSpPr>
            <p:cNvPr id="17" name="Down Arrow 16"/>
            <p:cNvSpPr/>
            <p:nvPr/>
          </p:nvSpPr>
          <p:spPr bwMode="auto">
            <a:xfrm>
              <a:off x="1430771" y="2115107"/>
              <a:ext cx="641758" cy="176169"/>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defTabSz="685800" eaLnBrk="0" hangingPunct="0">
                <a:spcBef>
                  <a:spcPct val="50000"/>
                </a:spcBef>
              </a:pPr>
              <a:endParaRPr lang="en-GB" sz="1050" b="1">
                <a:latin typeface="+mj-lt"/>
                <a:cs typeface="Times New Roman" charset="0"/>
              </a:endParaRPr>
            </a:p>
          </p:txBody>
        </p:sp>
        <p:pic>
          <p:nvPicPr>
            <p:cNvPr id="1026" name="Picture 2" descr="Image result for technology icon"/>
            <p:cNvPicPr>
              <a:picLocks noChangeAspect="1" noChangeArrowheads="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17910" t="15248" r="17159" b="21297"/>
            <a:stretch/>
          </p:blipFill>
          <p:spPr bwMode="auto">
            <a:xfrm>
              <a:off x="1551447" y="1126907"/>
              <a:ext cx="400406" cy="391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138169" y="1102110"/>
            <a:ext cx="2807412" cy="2024337"/>
            <a:chOff x="3138169" y="1102110"/>
            <a:chExt cx="2807412" cy="2024337"/>
          </a:xfrm>
        </p:grpSpPr>
        <p:sp>
          <p:nvSpPr>
            <p:cNvPr id="11" name="Rectangle 10"/>
            <p:cNvSpPr/>
            <p:nvPr/>
          </p:nvSpPr>
          <p:spPr bwMode="auto">
            <a:xfrm>
              <a:off x="3226901" y="1586600"/>
              <a:ext cx="2629949" cy="459298"/>
            </a:xfrm>
            <a:prstGeom prst="rect">
              <a:avLst/>
            </a:prstGeom>
            <a:solidFill>
              <a:schemeClr val="accent1">
                <a:lumMod val="75000"/>
              </a:schemeClr>
            </a:solidFill>
            <a:ln w="12700" cap="flat" cmpd="sng" algn="ctr">
              <a:solidFill>
                <a:schemeClr val="accent1">
                  <a:lumMod val="75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2. Service-led Innovation </a:t>
              </a:r>
            </a:p>
          </p:txBody>
        </p:sp>
        <p:sp>
          <p:nvSpPr>
            <p:cNvPr id="15" name="Content Placeholder 4"/>
            <p:cNvSpPr txBox="1">
              <a:spLocks/>
            </p:cNvSpPr>
            <p:nvPr/>
          </p:nvSpPr>
          <p:spPr bwMode="auto">
            <a:xfrm>
              <a:off x="3138169" y="2349600"/>
              <a:ext cx="2807412" cy="776847"/>
            </a:xfrm>
            <a:prstGeom prst="rect">
              <a:avLst/>
            </a:prstGeom>
            <a:noFill/>
            <a:ln w="12700">
              <a:noFill/>
              <a:miter lim="800000"/>
              <a:headEnd/>
              <a:tailEnd/>
            </a:ln>
            <a:effectLst/>
          </p:spPr>
          <p:txBody>
            <a:bodyPr vert="horz" wrap="square" lIns="67866" tIns="33338" rIns="67866" bIns="33338" numCol="1" anchor="t" anchorCtr="0" compatLnSpc="1">
              <a:prstTxWarp prst="textNoShape">
                <a:avLst/>
              </a:prstTxWarp>
            </a:bodyPr>
            <a:lstStyle>
              <a:lvl1pPr marL="164127" indent="-164127" algn="l" rtl="0" eaLnBrk="1" fontAlgn="base" hangingPunct="1">
                <a:spcBef>
                  <a:spcPts val="1108"/>
                </a:spcBef>
                <a:spcAft>
                  <a:spcPct val="0"/>
                </a:spcAft>
                <a:buClr>
                  <a:schemeClr val="accent1"/>
                </a:buClr>
                <a:buFont typeface="Arial" pitchFamily="34" charset="0"/>
                <a:buChar char="•"/>
                <a:defRPr sz="1662">
                  <a:solidFill>
                    <a:schemeClr val="tx1"/>
                  </a:solidFill>
                  <a:latin typeface="+mn-lt"/>
                  <a:ea typeface="+mn-ea"/>
                  <a:cs typeface="+mn-cs"/>
                </a:defRPr>
              </a:lvl1pPr>
              <a:lvl2pPr marL="329720" indent="-165593" algn="l" rtl="0" eaLnBrk="1" fontAlgn="base" hangingPunct="1">
                <a:spcBef>
                  <a:spcPts val="554"/>
                </a:spcBef>
                <a:spcAft>
                  <a:spcPct val="0"/>
                </a:spcAft>
                <a:buClr>
                  <a:schemeClr val="accent2"/>
                </a:buClr>
                <a:buFont typeface="Arial" pitchFamily="34" charset="0"/>
                <a:buChar char="•"/>
                <a:defRPr sz="1477">
                  <a:solidFill>
                    <a:schemeClr val="tx1"/>
                  </a:solidFill>
                  <a:latin typeface="+mn-lt"/>
                </a:defRPr>
              </a:lvl2pPr>
              <a:lvl3pPr marL="493847" indent="-164127" algn="l" rtl="0" eaLnBrk="1" fontAlgn="base" hangingPunct="1">
                <a:spcBef>
                  <a:spcPct val="20000"/>
                </a:spcBef>
                <a:spcAft>
                  <a:spcPct val="0"/>
                </a:spcAft>
                <a:buClr>
                  <a:schemeClr val="accent3"/>
                </a:buClr>
                <a:buFont typeface="Arial" pitchFamily="34" charset="0"/>
                <a:buChar char="•"/>
                <a:defRPr sz="1477">
                  <a:solidFill>
                    <a:schemeClr val="tx1"/>
                  </a:solidFill>
                  <a:latin typeface="+mn-lt"/>
                </a:defRPr>
              </a:lvl3pPr>
              <a:lvl4pPr marL="501174" indent="-165593" algn="l" rtl="0" eaLnBrk="1" fontAlgn="base" hangingPunct="1">
                <a:spcBef>
                  <a:spcPct val="20000"/>
                </a:spcBef>
                <a:spcAft>
                  <a:spcPct val="0"/>
                </a:spcAft>
                <a:buClr>
                  <a:schemeClr val="hlink"/>
                </a:buClr>
                <a:buFont typeface="Arial" pitchFamily="34" charset="0"/>
                <a:buChar char="•"/>
                <a:defRPr sz="1477">
                  <a:solidFill>
                    <a:schemeClr val="tx1"/>
                  </a:solidFill>
                  <a:latin typeface="+mn-lt"/>
                </a:defRPr>
              </a:lvl4pPr>
              <a:lvl5pPr marL="660905" indent="-158265" algn="l" rtl="0" eaLnBrk="1" fontAlgn="base" hangingPunct="1">
                <a:spcBef>
                  <a:spcPct val="20000"/>
                </a:spcBef>
                <a:spcAft>
                  <a:spcPct val="0"/>
                </a:spcAft>
                <a:buClr>
                  <a:schemeClr val="bg1">
                    <a:lumMod val="65000"/>
                  </a:schemeClr>
                </a:buClr>
                <a:buFont typeface="Arial" pitchFamily="34" charset="0"/>
                <a:buChar char="•"/>
                <a:defRPr sz="1477">
                  <a:solidFill>
                    <a:schemeClr val="tx1"/>
                  </a:solidFill>
                  <a:latin typeface="+mn-lt"/>
                </a:defRPr>
              </a:lvl5pPr>
              <a:lvl6pPr marL="1082947"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6pPr>
              <a:lvl7pPr marL="1504988"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7pPr>
              <a:lvl8pPr marL="1927029"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8pPr>
              <a:lvl9pPr marL="2349071"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9pPr>
            </a:lstStyle>
            <a:p>
              <a:pPr marL="0" indent="0" algn="ctr">
                <a:buNone/>
              </a:pPr>
              <a:r>
                <a:rPr lang="en-GB" sz="1000" dirty="0">
                  <a:latin typeface="+mj-lt"/>
                </a:rPr>
                <a:t>Focus (initially) on the customer and the services themselves, as opposed to the underlying technology. </a:t>
              </a:r>
              <a:endParaRPr lang="en-GB" sz="1400" kern="0" dirty="0">
                <a:latin typeface="+mj-lt"/>
              </a:endParaRPr>
            </a:p>
          </p:txBody>
        </p:sp>
        <p:sp>
          <p:nvSpPr>
            <p:cNvPr id="18" name="Down Arrow 17"/>
            <p:cNvSpPr/>
            <p:nvPr/>
          </p:nvSpPr>
          <p:spPr bwMode="auto">
            <a:xfrm>
              <a:off x="4220996" y="2115107"/>
              <a:ext cx="641758" cy="176169"/>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defTabSz="685800" eaLnBrk="0" hangingPunct="0">
                <a:spcBef>
                  <a:spcPct val="50000"/>
                </a:spcBef>
              </a:pPr>
              <a:endParaRPr lang="en-GB" sz="1050" b="1">
                <a:latin typeface="+mj-lt"/>
                <a:cs typeface="Times New Roman" charset="0"/>
              </a:endParaRPr>
            </a:p>
          </p:txBody>
        </p:sp>
        <p:pic>
          <p:nvPicPr>
            <p:cNvPr id="1030" name="Picture 6" descr="Image result for product icon"/>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321427" y="1102110"/>
              <a:ext cx="440897" cy="440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929588" y="1058818"/>
            <a:ext cx="2807412" cy="2067629"/>
            <a:chOff x="5929588" y="1058818"/>
            <a:chExt cx="2807412" cy="2067629"/>
          </a:xfrm>
        </p:grpSpPr>
        <p:sp>
          <p:nvSpPr>
            <p:cNvPr id="12" name="Rectangle 11"/>
            <p:cNvSpPr/>
            <p:nvPr/>
          </p:nvSpPr>
          <p:spPr bwMode="auto">
            <a:xfrm>
              <a:off x="6018320" y="1586599"/>
              <a:ext cx="2629949" cy="459298"/>
            </a:xfrm>
            <a:prstGeom prst="rect">
              <a:avLst/>
            </a:prstGeom>
            <a:solidFill>
              <a:srgbClr val="16435A"/>
            </a:solidFill>
            <a:ln w="12700" cap="flat" cmpd="sng" algn="ctr">
              <a:solidFill>
                <a:srgbClr val="16435A"/>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GB" sz="1200" b="1" dirty="0">
                  <a:solidFill>
                    <a:schemeClr val="bg2"/>
                  </a:solidFill>
                  <a:latin typeface="+mn-lt"/>
                  <a:cs typeface="Times New Roman" charset="0"/>
                </a:rPr>
                <a:t>3. Organisational Transformation  </a:t>
              </a:r>
            </a:p>
          </p:txBody>
        </p:sp>
        <p:sp>
          <p:nvSpPr>
            <p:cNvPr id="16" name="Content Placeholder 4"/>
            <p:cNvSpPr txBox="1">
              <a:spLocks/>
            </p:cNvSpPr>
            <p:nvPr/>
          </p:nvSpPr>
          <p:spPr bwMode="auto">
            <a:xfrm>
              <a:off x="5929588" y="2349600"/>
              <a:ext cx="2807412" cy="776847"/>
            </a:xfrm>
            <a:prstGeom prst="rect">
              <a:avLst/>
            </a:prstGeom>
            <a:noFill/>
            <a:ln w="12700">
              <a:noFill/>
              <a:miter lim="800000"/>
              <a:headEnd/>
              <a:tailEnd/>
            </a:ln>
            <a:effectLst/>
          </p:spPr>
          <p:txBody>
            <a:bodyPr vert="horz" wrap="square" lIns="67866" tIns="33338" rIns="67866" bIns="33338" numCol="1" anchor="t" anchorCtr="0" compatLnSpc="1">
              <a:prstTxWarp prst="textNoShape">
                <a:avLst/>
              </a:prstTxWarp>
            </a:bodyPr>
            <a:lstStyle>
              <a:lvl1pPr marL="164127" indent="-164127" algn="l" rtl="0" eaLnBrk="1" fontAlgn="base" hangingPunct="1">
                <a:spcBef>
                  <a:spcPts val="1108"/>
                </a:spcBef>
                <a:spcAft>
                  <a:spcPct val="0"/>
                </a:spcAft>
                <a:buClr>
                  <a:schemeClr val="accent1"/>
                </a:buClr>
                <a:buFont typeface="Arial" pitchFamily="34" charset="0"/>
                <a:buChar char="•"/>
                <a:defRPr sz="1662">
                  <a:solidFill>
                    <a:schemeClr val="tx1"/>
                  </a:solidFill>
                  <a:latin typeface="+mn-lt"/>
                  <a:ea typeface="+mn-ea"/>
                  <a:cs typeface="+mn-cs"/>
                </a:defRPr>
              </a:lvl1pPr>
              <a:lvl2pPr marL="329720" indent="-165593" algn="l" rtl="0" eaLnBrk="1" fontAlgn="base" hangingPunct="1">
                <a:spcBef>
                  <a:spcPts val="554"/>
                </a:spcBef>
                <a:spcAft>
                  <a:spcPct val="0"/>
                </a:spcAft>
                <a:buClr>
                  <a:schemeClr val="accent2"/>
                </a:buClr>
                <a:buFont typeface="Arial" pitchFamily="34" charset="0"/>
                <a:buChar char="•"/>
                <a:defRPr sz="1477">
                  <a:solidFill>
                    <a:schemeClr val="tx1"/>
                  </a:solidFill>
                  <a:latin typeface="+mn-lt"/>
                </a:defRPr>
              </a:lvl2pPr>
              <a:lvl3pPr marL="493847" indent="-164127" algn="l" rtl="0" eaLnBrk="1" fontAlgn="base" hangingPunct="1">
                <a:spcBef>
                  <a:spcPct val="20000"/>
                </a:spcBef>
                <a:spcAft>
                  <a:spcPct val="0"/>
                </a:spcAft>
                <a:buClr>
                  <a:schemeClr val="accent3"/>
                </a:buClr>
                <a:buFont typeface="Arial" pitchFamily="34" charset="0"/>
                <a:buChar char="•"/>
                <a:defRPr sz="1477">
                  <a:solidFill>
                    <a:schemeClr val="tx1"/>
                  </a:solidFill>
                  <a:latin typeface="+mn-lt"/>
                </a:defRPr>
              </a:lvl3pPr>
              <a:lvl4pPr marL="501174" indent="-165593" algn="l" rtl="0" eaLnBrk="1" fontAlgn="base" hangingPunct="1">
                <a:spcBef>
                  <a:spcPct val="20000"/>
                </a:spcBef>
                <a:spcAft>
                  <a:spcPct val="0"/>
                </a:spcAft>
                <a:buClr>
                  <a:schemeClr val="hlink"/>
                </a:buClr>
                <a:buFont typeface="Arial" pitchFamily="34" charset="0"/>
                <a:buChar char="•"/>
                <a:defRPr sz="1477">
                  <a:solidFill>
                    <a:schemeClr val="tx1"/>
                  </a:solidFill>
                  <a:latin typeface="+mn-lt"/>
                </a:defRPr>
              </a:lvl4pPr>
              <a:lvl5pPr marL="660905" indent="-158265" algn="l" rtl="0" eaLnBrk="1" fontAlgn="base" hangingPunct="1">
                <a:spcBef>
                  <a:spcPct val="20000"/>
                </a:spcBef>
                <a:spcAft>
                  <a:spcPct val="0"/>
                </a:spcAft>
                <a:buClr>
                  <a:schemeClr val="bg1">
                    <a:lumMod val="65000"/>
                  </a:schemeClr>
                </a:buClr>
                <a:buFont typeface="Arial" pitchFamily="34" charset="0"/>
                <a:buChar char="•"/>
                <a:defRPr sz="1477">
                  <a:solidFill>
                    <a:schemeClr val="tx1"/>
                  </a:solidFill>
                  <a:latin typeface="+mn-lt"/>
                </a:defRPr>
              </a:lvl5pPr>
              <a:lvl6pPr marL="1082947"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6pPr>
              <a:lvl7pPr marL="1504988"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7pPr>
              <a:lvl8pPr marL="1927029"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8pPr>
              <a:lvl9pPr marL="2349071" indent="-158265" algn="l" rtl="0" eaLnBrk="1" fontAlgn="base" hangingPunct="1">
                <a:spcBef>
                  <a:spcPct val="20000"/>
                </a:spcBef>
                <a:spcAft>
                  <a:spcPct val="0"/>
                </a:spcAft>
                <a:buClr>
                  <a:schemeClr val="folHlink"/>
                </a:buClr>
                <a:buFont typeface="Wingdings" pitchFamily="2" charset="2"/>
                <a:buChar char=""/>
                <a:defRPr sz="1292">
                  <a:solidFill>
                    <a:schemeClr val="tx1"/>
                  </a:solidFill>
                  <a:latin typeface="+mn-lt"/>
                </a:defRPr>
              </a:lvl9pPr>
            </a:lstStyle>
            <a:p>
              <a:pPr marL="0" indent="0" algn="ctr">
                <a:buNone/>
              </a:pPr>
              <a:r>
                <a:rPr lang="en-GB" sz="1000" dirty="0" smtClean="0">
                  <a:latin typeface="+mj-lt"/>
                </a:rPr>
                <a:t>Drive wider </a:t>
              </a:r>
              <a:r>
                <a:rPr lang="en-GB" sz="1000" dirty="0">
                  <a:latin typeface="+mj-lt"/>
                </a:rPr>
                <a:t>organisational transformation </a:t>
              </a:r>
              <a:r>
                <a:rPr lang="en-GB" sz="1000" dirty="0" smtClean="0">
                  <a:latin typeface="+mj-lt"/>
                </a:rPr>
                <a:t>using NFV/SDN </a:t>
              </a:r>
              <a:r>
                <a:rPr lang="en-GB" sz="1000" dirty="0">
                  <a:latin typeface="+mj-lt"/>
                </a:rPr>
                <a:t>is a key catalyst </a:t>
              </a:r>
              <a:r>
                <a:rPr lang="en-GB" sz="1000" dirty="0" smtClean="0">
                  <a:latin typeface="+mj-lt"/>
                </a:rPr>
                <a:t>-- </a:t>
              </a:r>
              <a:r>
                <a:rPr lang="en-GB" sz="1000" dirty="0">
                  <a:latin typeface="+mj-lt"/>
                </a:rPr>
                <a:t>both from a technological and cultural perspective</a:t>
              </a:r>
              <a:endParaRPr lang="en-GB" sz="1400" kern="0" dirty="0">
                <a:latin typeface="+mj-lt"/>
              </a:endParaRPr>
            </a:p>
          </p:txBody>
        </p:sp>
        <p:sp>
          <p:nvSpPr>
            <p:cNvPr id="19" name="Down Arrow 18"/>
            <p:cNvSpPr/>
            <p:nvPr/>
          </p:nvSpPr>
          <p:spPr bwMode="auto">
            <a:xfrm>
              <a:off x="7012415" y="2115107"/>
              <a:ext cx="641758" cy="176169"/>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round/>
              <a:headEnd type="none" w="med" len="med"/>
              <a:tailEnd type="none" w="med" len="med"/>
            </a:ln>
            <a:effectLst/>
          </p:spPr>
          <p:txBody>
            <a:bodyPr rot="0" spcFirstLastPara="0" vertOverflow="overflow" horzOverflow="overflow" vert="horz" wrap="square" lIns="40500" tIns="40500" rIns="40500" bIns="40500" numCol="1" spcCol="0" rtlCol="0" fromWordArt="0" anchor="ctr" anchorCtr="0" forceAA="0" compatLnSpc="1">
              <a:prstTxWarp prst="textNoShape">
                <a:avLst/>
              </a:prstTxWarp>
              <a:noAutofit/>
            </a:bodyPr>
            <a:lstStyle/>
            <a:p>
              <a:pPr algn="ctr" defTabSz="685800" eaLnBrk="0" hangingPunct="0">
                <a:spcBef>
                  <a:spcPct val="50000"/>
                </a:spcBef>
              </a:pPr>
              <a:endParaRPr lang="en-GB" sz="1050" b="1">
                <a:latin typeface="+mj-lt"/>
                <a:cs typeface="Times New Roman" charset="0"/>
              </a:endParaRPr>
            </a:p>
          </p:txBody>
        </p:sp>
        <p:pic>
          <p:nvPicPr>
            <p:cNvPr id="1034" name="Picture 10" descr="Image result for transformation icon"/>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97478" y="1058818"/>
              <a:ext cx="471632" cy="5274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581148" y="3224062"/>
            <a:ext cx="3981704" cy="1805729"/>
            <a:chOff x="2581148" y="3224062"/>
            <a:chExt cx="3981704" cy="1805729"/>
          </a:xfrm>
        </p:grpSpPr>
        <p:graphicFrame>
          <p:nvGraphicFramePr>
            <p:cNvPr id="24" name="Content Placeholder 6"/>
            <p:cNvGraphicFramePr>
              <a:graphicFrameLocks/>
            </p:cNvGraphicFramePr>
            <p:nvPr>
              <p:extLst>
                <p:ext uri="{D42A27DB-BD31-4B8C-83A1-F6EECF244321}">
                  <p14:modId xmlns:p14="http://schemas.microsoft.com/office/powerpoint/2010/main" val="3426982534"/>
                </p:ext>
              </p:extLst>
            </p:nvPr>
          </p:nvGraphicFramePr>
          <p:xfrm>
            <a:off x="2581148" y="3224062"/>
            <a:ext cx="3981704" cy="1805729"/>
          </p:xfrm>
          <a:graphic>
            <a:graphicData uri="http://schemas.openxmlformats.org/drawingml/2006/chart">
              <c:chart xmlns:c="http://schemas.openxmlformats.org/drawingml/2006/chart" xmlns:r="http://schemas.openxmlformats.org/officeDocument/2006/relationships" r:id="rId7"/>
            </a:graphicData>
          </a:graphic>
        </p:graphicFrame>
        <p:pic>
          <p:nvPicPr>
            <p:cNvPr id="25" name="Picture 2" descr="Image result for technology icon"/>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l="17910" t="15248" r="17159" b="21297"/>
            <a:stretch/>
          </p:blipFill>
          <p:spPr bwMode="auto">
            <a:xfrm>
              <a:off x="4690388" y="3925389"/>
              <a:ext cx="212291" cy="2074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product icon"/>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4680606" y="4419818"/>
              <a:ext cx="233759" cy="233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transformation icon"/>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4152426" y="4102873"/>
              <a:ext cx="250055" cy="27966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449315565"/>
      </p:ext>
    </p:extLst>
  </p:cSld>
  <p:clrMapOvr>
    <a:masterClrMapping/>
  </p:clrMapOvr>
  <mc:AlternateContent xmlns:mc="http://schemas.openxmlformats.org/markup-compatibility/2006" xmlns:p14="http://schemas.microsoft.com/office/powerpoint/2010/main">
    <mc:Choice Requires="p14">
      <p:transition spd="slow" p14:dur="2000" advTm="135027"/>
    </mc:Choice>
    <mc:Fallback xmlns="">
      <p:transition spd="slow" advTm="135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t="15240" r="7651" b="8727"/>
          <a:stretch>
            <a:fillRect/>
          </a:stretch>
        </p:blipFill>
        <p:spPr>
          <a:xfrm>
            <a:off x="2495182" y="1082675"/>
            <a:ext cx="6648818" cy="3651250"/>
          </a:xfrm>
          <a:prstGeom prst="rect">
            <a:avLst/>
          </a:prstGeom>
        </p:spPr>
      </p:pic>
      <p:sp>
        <p:nvSpPr>
          <p:cNvPr id="11" name="Title 10"/>
          <p:cNvSpPr>
            <a:spLocks noGrp="1"/>
          </p:cNvSpPr>
          <p:nvPr>
            <p:ph type="title"/>
          </p:nvPr>
        </p:nvSpPr>
        <p:spPr/>
        <p:txBody>
          <a:bodyPr/>
          <a:lstStyle/>
          <a:p>
            <a:r>
              <a:rPr lang="en-US" dirty="0"/>
              <a:t>Agenda</a:t>
            </a:r>
          </a:p>
        </p:txBody>
      </p:sp>
      <p:grpSp>
        <p:nvGrpSpPr>
          <p:cNvPr id="37" name="Group 36"/>
          <p:cNvGrpSpPr/>
          <p:nvPr/>
        </p:nvGrpSpPr>
        <p:grpSpPr>
          <a:xfrm>
            <a:off x="544512" y="2508499"/>
            <a:ext cx="3722689" cy="700084"/>
            <a:chOff x="544512" y="1638281"/>
            <a:chExt cx="3722689" cy="700084"/>
          </a:xfrm>
        </p:grpSpPr>
        <p:sp>
          <p:nvSpPr>
            <p:cNvPr id="12" name="Rectangle 11"/>
            <p:cNvSpPr/>
            <p:nvPr/>
          </p:nvSpPr>
          <p:spPr>
            <a:xfrm>
              <a:off x="876301" y="1638281"/>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600" dirty="0" smtClean="0">
                  <a:solidFill>
                    <a:schemeClr val="accent1">
                      <a:lumMod val="75000"/>
                    </a:schemeClr>
                  </a:solidFill>
                </a:rPr>
                <a:t>SP Transformation Journey</a:t>
              </a:r>
              <a:endParaRPr lang="en-US" sz="1600" dirty="0">
                <a:solidFill>
                  <a:schemeClr val="accent1">
                    <a:lumMod val="75000"/>
                  </a:schemeClr>
                </a:solidFill>
              </a:endParaRPr>
            </a:p>
          </p:txBody>
        </p:sp>
        <p:sp>
          <p:nvSpPr>
            <p:cNvPr id="10" name="Oval 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2</a:t>
              </a:r>
              <a:endParaRPr lang="en-US" sz="2000" b="1" dirty="0" smtClean="0">
                <a:latin typeface="+mj-lt"/>
              </a:endParaRPr>
            </a:p>
          </p:txBody>
        </p:sp>
      </p:grpSp>
      <p:grpSp>
        <p:nvGrpSpPr>
          <p:cNvPr id="38" name="Group 37"/>
          <p:cNvGrpSpPr/>
          <p:nvPr/>
        </p:nvGrpSpPr>
        <p:grpSpPr>
          <a:xfrm>
            <a:off x="544512" y="3596562"/>
            <a:ext cx="3722688" cy="700084"/>
            <a:chOff x="544512" y="2548733"/>
            <a:chExt cx="3722688" cy="700084"/>
          </a:xfrm>
        </p:grpSpPr>
        <p:sp>
          <p:nvSpPr>
            <p:cNvPr id="15" name="Rectangle 14"/>
            <p:cNvSpPr/>
            <p:nvPr/>
          </p:nvSpPr>
          <p:spPr>
            <a:xfrm>
              <a:off x="876301" y="2548733"/>
              <a:ext cx="3390899"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400" dirty="0">
                  <a:solidFill>
                    <a:schemeClr val="accent1">
                      <a:lumMod val="75000"/>
                    </a:schemeClr>
                  </a:solidFill>
                </a:rPr>
                <a:t>Partner with Cisco</a:t>
              </a:r>
            </a:p>
          </p:txBody>
        </p:sp>
        <p:sp>
          <p:nvSpPr>
            <p:cNvPr id="13" name="Oval 12"/>
            <p:cNvSpPr/>
            <p:nvPr/>
          </p:nvSpPr>
          <p:spPr>
            <a:xfrm>
              <a:off x="544512" y="2548733"/>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3</a:t>
              </a:r>
              <a:endParaRPr lang="en-US" sz="2000" b="1" dirty="0" smtClean="0">
                <a:latin typeface="+mj-lt"/>
              </a:endParaRPr>
            </a:p>
          </p:txBody>
        </p:sp>
      </p:grpSp>
      <p:grpSp>
        <p:nvGrpSpPr>
          <p:cNvPr id="14" name="Group 13"/>
          <p:cNvGrpSpPr/>
          <p:nvPr/>
        </p:nvGrpSpPr>
        <p:grpSpPr>
          <a:xfrm>
            <a:off x="544512" y="1420435"/>
            <a:ext cx="3722689" cy="700084"/>
            <a:chOff x="544512" y="1638281"/>
            <a:chExt cx="3722689" cy="700084"/>
          </a:xfrm>
        </p:grpSpPr>
        <p:sp>
          <p:nvSpPr>
            <p:cNvPr id="19" name="Rectangle 18"/>
            <p:cNvSpPr/>
            <p:nvPr/>
          </p:nvSpPr>
          <p:spPr>
            <a:xfrm>
              <a:off x="876301" y="1638281"/>
              <a:ext cx="3390900" cy="700084"/>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1500" dirty="0" smtClean="0">
                  <a:solidFill>
                    <a:schemeClr val="accent1">
                      <a:lumMod val="75000"/>
                    </a:schemeClr>
                  </a:solidFill>
                  <a:latin typeface="+mj-lt"/>
                </a:rPr>
                <a:t>Research and key findings</a:t>
              </a:r>
            </a:p>
          </p:txBody>
        </p:sp>
        <p:sp>
          <p:nvSpPr>
            <p:cNvPr id="20" name="Oval 19"/>
            <p:cNvSpPr/>
            <p:nvPr/>
          </p:nvSpPr>
          <p:spPr>
            <a:xfrm>
              <a:off x="544512" y="1638281"/>
              <a:ext cx="700724" cy="700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latin typeface="+mj-lt"/>
                </a:rPr>
                <a:t>1</a:t>
              </a:r>
            </a:p>
          </p:txBody>
        </p:sp>
      </p:grpSp>
      <p:sp>
        <p:nvSpPr>
          <p:cNvPr id="18" name="Rectangle 17"/>
          <p:cNvSpPr/>
          <p:nvPr/>
        </p:nvSpPr>
        <p:spPr>
          <a:xfrm>
            <a:off x="544512" y="1256956"/>
            <a:ext cx="3722688" cy="962198"/>
          </a:xfrm>
          <a:prstGeom prst="rect">
            <a:avLst/>
          </a:prstGeom>
          <a:solidFill>
            <a:schemeClr val="accent1">
              <a:lumMod val="20000"/>
              <a:lumOff val="80000"/>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endParaRPr lang="en-US" sz="1500" dirty="0" smtClean="0">
              <a:solidFill>
                <a:schemeClr val="accent1">
                  <a:lumMod val="75000"/>
                </a:schemeClr>
              </a:solidFill>
              <a:latin typeface="+mj-lt"/>
            </a:endParaRPr>
          </a:p>
        </p:txBody>
      </p:sp>
      <p:sp>
        <p:nvSpPr>
          <p:cNvPr id="16" name="Rectangle 15"/>
          <p:cNvSpPr/>
          <p:nvPr/>
        </p:nvSpPr>
        <p:spPr>
          <a:xfrm>
            <a:off x="544512" y="3465371"/>
            <a:ext cx="3722688" cy="831275"/>
          </a:xfrm>
          <a:prstGeom prst="rect">
            <a:avLst/>
          </a:prstGeom>
          <a:solidFill>
            <a:schemeClr val="accent1">
              <a:lumMod val="20000"/>
              <a:lumOff val="80000"/>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endParaRPr lang="en-US" sz="1500" dirty="0" smtClean="0">
              <a:solidFill>
                <a:schemeClr val="accent1">
                  <a:lumMod val="75000"/>
                </a:schemeClr>
              </a:solidFill>
              <a:latin typeface="+mj-lt"/>
            </a:endParaRPr>
          </a:p>
        </p:txBody>
      </p:sp>
    </p:spTree>
    <p:extLst>
      <p:ext uri="{BB962C8B-B14F-4D97-AF65-F5344CB8AC3E}">
        <p14:creationId xmlns:p14="http://schemas.microsoft.com/office/powerpoint/2010/main" val="3512944912"/>
      </p:ext>
    </p:extLst>
  </p:cSld>
  <p:clrMapOvr>
    <a:masterClrMapping/>
  </p:clrMapOvr>
  <mc:AlternateContent xmlns:mc="http://schemas.openxmlformats.org/markup-compatibility/2006" xmlns:p14="http://schemas.microsoft.com/office/powerpoint/2010/main">
    <mc:Choice Requires="p14">
      <p:transition spd="slow" p14:dur="2000" advTm="22342"/>
    </mc:Choice>
    <mc:Fallback xmlns="">
      <p:transition spd="slow" advTm="2234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Approaches to Transformation</a:t>
            </a:r>
            <a:endParaRPr lang="en-US" dirty="0"/>
          </a:p>
        </p:txBody>
      </p:sp>
      <p:grpSp>
        <p:nvGrpSpPr>
          <p:cNvPr id="19" name="Group 18"/>
          <p:cNvGrpSpPr/>
          <p:nvPr/>
        </p:nvGrpSpPr>
        <p:grpSpPr>
          <a:xfrm>
            <a:off x="3488561" y="1737368"/>
            <a:ext cx="1974774" cy="2494330"/>
            <a:chOff x="550852" y="1822940"/>
            <a:chExt cx="1974774" cy="2494330"/>
          </a:xfrm>
        </p:grpSpPr>
        <p:grpSp>
          <p:nvGrpSpPr>
            <p:cNvPr id="4" name="Group 3"/>
            <p:cNvGrpSpPr>
              <a:grpSpLocks noChangeAspect="1"/>
            </p:cNvGrpSpPr>
            <p:nvPr/>
          </p:nvGrpSpPr>
          <p:grpSpPr>
            <a:xfrm>
              <a:off x="1140062" y="1822940"/>
              <a:ext cx="796354" cy="501775"/>
              <a:chOff x="1791478" y="3102769"/>
              <a:chExt cx="1320148" cy="831813"/>
            </a:xfrm>
            <a:solidFill>
              <a:schemeClr val="tx2"/>
            </a:solidFill>
          </p:grpSpPr>
          <p:sp>
            <p:nvSpPr>
              <p:cNvPr id="5" name="Freeform 4"/>
              <p:cNvSpPr/>
              <p:nvPr/>
            </p:nvSpPr>
            <p:spPr>
              <a:xfrm>
                <a:off x="1791478" y="3228392"/>
                <a:ext cx="1147665" cy="706190"/>
              </a:xfrm>
              <a:custGeom>
                <a:avLst/>
                <a:gdLst>
                  <a:gd name="connsiteX0" fmla="*/ 0 w 2827175"/>
                  <a:gd name="connsiteY0" fmla="*/ 1726163 h 1739640"/>
                  <a:gd name="connsiteX1" fmla="*/ 1129004 w 2827175"/>
                  <a:gd name="connsiteY1" fmla="*/ 0 h 1739640"/>
                  <a:gd name="connsiteX2" fmla="*/ 2118049 w 2827175"/>
                  <a:gd name="connsiteY2" fmla="*/ 1726163 h 1739640"/>
                  <a:gd name="connsiteX3" fmla="*/ 2827175 w 2827175"/>
                  <a:gd name="connsiteY3" fmla="*/ 662473 h 1739640"/>
                </a:gdLst>
                <a:ahLst/>
                <a:cxnLst>
                  <a:cxn ang="0">
                    <a:pos x="connsiteX0" y="connsiteY0"/>
                  </a:cxn>
                  <a:cxn ang="0">
                    <a:pos x="connsiteX1" y="connsiteY1"/>
                  </a:cxn>
                  <a:cxn ang="0">
                    <a:pos x="connsiteX2" y="connsiteY2"/>
                  </a:cxn>
                  <a:cxn ang="0">
                    <a:pos x="connsiteX3" y="connsiteY3"/>
                  </a:cxn>
                </a:cxnLst>
                <a:rect l="l" t="t" r="r" b="b"/>
                <a:pathLst>
                  <a:path w="2827175" h="1739640">
                    <a:moveTo>
                      <a:pt x="0" y="1726163"/>
                    </a:moveTo>
                    <a:cubicBezTo>
                      <a:pt x="387998" y="863081"/>
                      <a:pt x="775996" y="0"/>
                      <a:pt x="1129004" y="0"/>
                    </a:cubicBezTo>
                    <a:cubicBezTo>
                      <a:pt x="1482012" y="0"/>
                      <a:pt x="1835021" y="1615751"/>
                      <a:pt x="2118049" y="1726163"/>
                    </a:cubicBezTo>
                    <a:cubicBezTo>
                      <a:pt x="2401077" y="1836575"/>
                      <a:pt x="2614126" y="1249524"/>
                      <a:pt x="2827175" y="662473"/>
                    </a:cubicBezTo>
                  </a:path>
                </a:pathLst>
              </a:custGeom>
              <a:noFill/>
              <a:ln>
                <a:solidFill>
                  <a:schemeClr val="tx2"/>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ultiply 5"/>
              <p:cNvSpPr/>
              <p:nvPr/>
            </p:nvSpPr>
            <p:spPr>
              <a:xfrm>
                <a:off x="2766660" y="3102769"/>
                <a:ext cx="344966" cy="421626"/>
              </a:xfrm>
              <a:prstGeom prst="mathMultiply">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003477" y="2421627"/>
              <a:ext cx="1069524" cy="369332"/>
            </a:xfrm>
            <a:prstGeom prst="rect">
              <a:avLst/>
            </a:prstGeom>
            <a:noFill/>
          </p:spPr>
          <p:txBody>
            <a:bodyPr wrap="none" rtlCol="0">
              <a:spAutoFit/>
            </a:bodyPr>
            <a:lstStyle/>
            <a:p>
              <a:r>
                <a:rPr lang="en-GB" dirty="0"/>
                <a:t>Pathway</a:t>
              </a:r>
            </a:p>
          </p:txBody>
        </p:sp>
        <p:sp>
          <p:nvSpPr>
            <p:cNvPr id="14" name="Text Placeholder 1"/>
            <p:cNvSpPr txBox="1">
              <a:spLocks/>
            </p:cNvSpPr>
            <p:nvPr/>
          </p:nvSpPr>
          <p:spPr>
            <a:xfrm>
              <a:off x="550852" y="2711544"/>
              <a:ext cx="1974774" cy="1605726"/>
            </a:xfrm>
            <a:prstGeom prst="rect">
              <a:avLst/>
            </a:prstGeom>
          </p:spPr>
          <p:txBody>
            <a:bodyPr numCol="1" spcCol="72000"/>
            <a:lst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1333" kern="1200" dirty="0" smtClean="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333" kern="1200" dirty="0" smtClean="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000" dirty="0"/>
                <a:t>Select the pathway that most closely aligns with </a:t>
              </a:r>
              <a:r>
                <a:rPr lang="en-GB" sz="1000" dirty="0" smtClean="0"/>
                <a:t>your </a:t>
              </a:r>
              <a:r>
                <a:rPr lang="en-GB" sz="1000" dirty="0"/>
                <a:t>approach to NFV/SDN implementation.</a:t>
              </a:r>
            </a:p>
            <a:p>
              <a:r>
                <a:rPr lang="en-GB" sz="1000" dirty="0" smtClean="0"/>
                <a:t>Understand each challenge and how to overcome </a:t>
              </a:r>
              <a:r>
                <a:rPr lang="en-GB" sz="1000" dirty="0"/>
                <a:t>the challenge.</a:t>
              </a:r>
            </a:p>
          </p:txBody>
        </p:sp>
      </p:grpSp>
      <p:grpSp>
        <p:nvGrpSpPr>
          <p:cNvPr id="18" name="Group 17"/>
          <p:cNvGrpSpPr/>
          <p:nvPr/>
        </p:nvGrpSpPr>
        <p:grpSpPr>
          <a:xfrm>
            <a:off x="6472617" y="1737368"/>
            <a:ext cx="2172390" cy="2625445"/>
            <a:chOff x="3631164" y="1693833"/>
            <a:chExt cx="2172390" cy="2625445"/>
          </a:xfrm>
        </p:grpSpPr>
        <p:sp>
          <p:nvSpPr>
            <p:cNvPr id="7" name="Explosion 1 6"/>
            <p:cNvSpPr>
              <a:spLocks noChangeAspect="1"/>
            </p:cNvSpPr>
            <p:nvPr/>
          </p:nvSpPr>
          <p:spPr>
            <a:xfrm>
              <a:off x="4349630" y="1693833"/>
              <a:ext cx="735459" cy="735459"/>
            </a:xfrm>
            <a:prstGeom prst="irregularSeal1">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631164" y="2393729"/>
              <a:ext cx="2172390" cy="369332"/>
            </a:xfrm>
            <a:prstGeom prst="rect">
              <a:avLst/>
            </a:prstGeom>
            <a:noFill/>
          </p:spPr>
          <p:txBody>
            <a:bodyPr wrap="none" rtlCol="0">
              <a:spAutoFit/>
            </a:bodyPr>
            <a:lstStyle/>
            <a:p>
              <a:r>
                <a:rPr lang="en-GB" dirty="0" smtClean="0"/>
                <a:t>Pathway Challenge</a:t>
              </a:r>
              <a:endParaRPr lang="en-GB" dirty="0"/>
            </a:p>
          </p:txBody>
        </p:sp>
        <p:sp>
          <p:nvSpPr>
            <p:cNvPr id="15" name="Text Placeholder 1"/>
            <p:cNvSpPr txBox="1">
              <a:spLocks/>
            </p:cNvSpPr>
            <p:nvPr/>
          </p:nvSpPr>
          <p:spPr>
            <a:xfrm>
              <a:off x="3730509" y="2713552"/>
              <a:ext cx="1973700" cy="1605726"/>
            </a:xfrm>
            <a:prstGeom prst="rect">
              <a:avLst/>
            </a:prstGeom>
          </p:spPr>
          <p:txBody>
            <a:bodyPr numCol="1" spcCol="72000"/>
            <a:lst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1333" kern="1200" dirty="0" smtClean="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333" kern="1200" dirty="0" smtClean="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000" dirty="0"/>
                <a:t>Identify a particular challenge that has been frustrating </a:t>
              </a:r>
              <a:r>
                <a:rPr lang="en-GB" sz="1000" dirty="0" smtClean="0"/>
                <a:t>to you</a:t>
              </a:r>
              <a:endParaRPr lang="en-GB" sz="1000" dirty="0"/>
            </a:p>
            <a:p>
              <a:r>
                <a:rPr lang="en-GB" sz="1000" dirty="0" smtClean="0"/>
                <a:t>Understand how to overcome that challenge</a:t>
              </a:r>
            </a:p>
          </p:txBody>
        </p:sp>
      </p:grpSp>
      <p:grpSp>
        <p:nvGrpSpPr>
          <p:cNvPr id="2" name="Group 1"/>
          <p:cNvGrpSpPr/>
          <p:nvPr/>
        </p:nvGrpSpPr>
        <p:grpSpPr>
          <a:xfrm>
            <a:off x="498993" y="1737368"/>
            <a:ext cx="1980286" cy="2560909"/>
            <a:chOff x="6635441" y="1756361"/>
            <a:chExt cx="1980286" cy="2560909"/>
          </a:xfrm>
        </p:grpSpPr>
        <p:grpSp>
          <p:nvGrpSpPr>
            <p:cNvPr id="8" name="Group 7"/>
            <p:cNvGrpSpPr>
              <a:grpSpLocks noChangeAspect="1"/>
            </p:cNvGrpSpPr>
            <p:nvPr/>
          </p:nvGrpSpPr>
          <p:grpSpPr>
            <a:xfrm>
              <a:off x="7311634" y="1756361"/>
              <a:ext cx="627900" cy="610403"/>
              <a:chOff x="8217492" y="1677713"/>
              <a:chExt cx="2386503" cy="2320000"/>
            </a:xfrm>
            <a:solidFill>
              <a:schemeClr val="tx2"/>
            </a:solidFill>
          </p:grpSpPr>
          <p:sp>
            <p:nvSpPr>
              <p:cNvPr id="9" name="Isosceles Triangle 28"/>
              <p:cNvSpPr/>
              <p:nvPr/>
            </p:nvSpPr>
            <p:spPr>
              <a:xfrm rot="5400000">
                <a:off x="8932540" y="2304313"/>
                <a:ext cx="1237488" cy="10668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Donut 9"/>
              <p:cNvSpPr/>
              <p:nvPr/>
            </p:nvSpPr>
            <p:spPr>
              <a:xfrm>
                <a:off x="8217492" y="1677713"/>
                <a:ext cx="2386503" cy="2320000"/>
              </a:xfrm>
              <a:prstGeom prst="donut">
                <a:avLst>
                  <a:gd name="adj" fmla="val 1155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3" name="TextBox 12"/>
            <p:cNvSpPr txBox="1"/>
            <p:nvPr/>
          </p:nvSpPr>
          <p:spPr>
            <a:xfrm>
              <a:off x="6635441" y="2399858"/>
              <a:ext cx="1980286" cy="369332"/>
            </a:xfrm>
            <a:prstGeom prst="rect">
              <a:avLst/>
            </a:prstGeom>
            <a:noFill/>
          </p:spPr>
          <p:txBody>
            <a:bodyPr wrap="none" rtlCol="0">
              <a:spAutoFit/>
            </a:bodyPr>
            <a:lstStyle/>
            <a:p>
              <a:r>
                <a:rPr lang="en-GB" smtClean="0"/>
                <a:t>Top 10 Challenge</a:t>
              </a:r>
              <a:endParaRPr lang="en-GB" dirty="0"/>
            </a:p>
          </p:txBody>
        </p:sp>
        <p:sp>
          <p:nvSpPr>
            <p:cNvPr id="16" name="Text Placeholder 1"/>
            <p:cNvSpPr txBox="1">
              <a:spLocks/>
            </p:cNvSpPr>
            <p:nvPr/>
          </p:nvSpPr>
          <p:spPr>
            <a:xfrm>
              <a:off x="6638734" y="2711544"/>
              <a:ext cx="1973700" cy="1605726"/>
            </a:xfrm>
            <a:prstGeom prst="rect">
              <a:avLst/>
            </a:prstGeom>
          </p:spPr>
          <p:txBody>
            <a:bodyPr numCol="1" spcCol="72000"/>
            <a:lst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1333" kern="1200" dirty="0" smtClean="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333" kern="1200" dirty="0" smtClean="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333" kern="1200" dirty="0" smtClean="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000" dirty="0" smtClean="0"/>
                <a:t>Focus on the top challenges other service providers faced</a:t>
              </a:r>
              <a:endParaRPr lang="en-GB" sz="1000" dirty="0"/>
            </a:p>
            <a:p>
              <a:r>
                <a:rPr lang="en-GB" sz="1000" dirty="0" smtClean="0"/>
                <a:t>Understand the </a:t>
              </a:r>
              <a:r>
                <a:rPr lang="en-GB" sz="1000" dirty="0"/>
                <a:t>selected </a:t>
              </a:r>
              <a:r>
                <a:rPr lang="en-GB" sz="1000" dirty="0" smtClean="0"/>
                <a:t>strategies used by them for </a:t>
              </a:r>
              <a:r>
                <a:rPr lang="en-GB" sz="1000" dirty="0"/>
                <a:t>specific </a:t>
              </a:r>
              <a:r>
                <a:rPr lang="en-GB" sz="1000" dirty="0" smtClean="0"/>
                <a:t>situations.</a:t>
              </a:r>
              <a:endParaRPr lang="en-GB" sz="1000" dirty="0"/>
            </a:p>
          </p:txBody>
        </p:sp>
      </p:grpSp>
      <p:sp>
        <p:nvSpPr>
          <p:cNvPr id="17" name="Title 2"/>
          <p:cNvSpPr txBox="1">
            <a:spLocks/>
          </p:cNvSpPr>
          <p:nvPr/>
        </p:nvSpPr>
        <p:spPr bwMode="auto">
          <a:xfrm>
            <a:off x="437765" y="891064"/>
            <a:ext cx="8345488" cy="36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GB" sz="2400" dirty="0" smtClean="0"/>
              <a:t>Three ways to start your journey</a:t>
            </a:r>
            <a:endParaRPr lang="en-GB" sz="2400" dirty="0"/>
          </a:p>
        </p:txBody>
      </p:sp>
    </p:spTree>
    <p:extLst>
      <p:ext uri="{BB962C8B-B14F-4D97-AF65-F5344CB8AC3E}">
        <p14:creationId xmlns:p14="http://schemas.microsoft.com/office/powerpoint/2010/main" val="1558844599"/>
      </p:ext>
    </p:extLst>
  </p:cSld>
  <p:clrMapOvr>
    <a:masterClrMapping/>
  </p:clrMapOvr>
  <mc:AlternateContent xmlns:mc="http://schemas.openxmlformats.org/markup-compatibility/2006" xmlns:p14="http://schemas.microsoft.com/office/powerpoint/2010/main">
    <mc:Choice Requires="p14">
      <p:transition spd="slow" p14:dur="2000" advTm="25922"/>
    </mc:Choice>
    <mc:Fallback xmlns="">
      <p:transition spd="slow" advTm="2592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Challenges for SP Transformation</a:t>
            </a:r>
            <a:endParaRPr lang="en-US" dirty="0"/>
          </a:p>
        </p:txBody>
      </p:sp>
      <p:grpSp>
        <p:nvGrpSpPr>
          <p:cNvPr id="4" name="Group 3"/>
          <p:cNvGrpSpPr/>
          <p:nvPr/>
        </p:nvGrpSpPr>
        <p:grpSpPr>
          <a:xfrm>
            <a:off x="521926" y="2011393"/>
            <a:ext cx="7991294" cy="2109491"/>
            <a:chOff x="670772" y="2818900"/>
            <a:chExt cx="10655059" cy="2812654"/>
          </a:xfrm>
          <a:solidFill>
            <a:schemeClr val="accent2">
              <a:lumMod val="20000"/>
              <a:lumOff val="80000"/>
            </a:schemeClr>
          </a:solidFill>
          <a:effectLst>
            <a:outerShdw blurRad="50800" dist="38100" dir="2700000" algn="tl" rotWithShape="0">
              <a:prstClr val="black">
                <a:alpha val="40000"/>
              </a:prstClr>
            </a:outerShdw>
          </a:effectLst>
        </p:grpSpPr>
        <p:grpSp>
          <p:nvGrpSpPr>
            <p:cNvPr id="5" name="Group 4"/>
            <p:cNvGrpSpPr/>
            <p:nvPr/>
          </p:nvGrpSpPr>
          <p:grpSpPr>
            <a:xfrm>
              <a:off x="670772" y="2818900"/>
              <a:ext cx="5265569" cy="2812654"/>
              <a:chOff x="583688" y="2209300"/>
              <a:chExt cx="5265569" cy="2812654"/>
            </a:xfrm>
            <a:grpFill/>
          </p:grpSpPr>
          <p:sp>
            <p:nvSpPr>
              <p:cNvPr id="12" name="Rectangle 13">
                <a:hlinkClick r:id="rId3" action="ppaction://hlinksldjump"/>
              </p:cNvPr>
              <p:cNvSpPr/>
              <p:nvPr/>
            </p:nvSpPr>
            <p:spPr>
              <a:xfrm>
                <a:off x="583688" y="2209300"/>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dirty="0">
                    <a:solidFill>
                      <a:srgbClr val="676767"/>
                    </a:solidFill>
                  </a:rPr>
                  <a:t>1. </a:t>
                </a:r>
                <a:r>
                  <a:rPr lang="en-GB" sz="1050" dirty="0" smtClean="0">
                    <a:solidFill>
                      <a:srgbClr val="676767"/>
                    </a:solidFill>
                  </a:rPr>
                  <a:t>Changing culture &amp; </a:t>
                </a:r>
                <a:r>
                  <a:rPr lang="en-GB" sz="1050" dirty="0" err="1" smtClean="0">
                    <a:solidFill>
                      <a:srgbClr val="676767"/>
                    </a:solidFill>
                  </a:rPr>
                  <a:t>mindset</a:t>
                </a:r>
                <a:r>
                  <a:rPr lang="en-GB" sz="1050" dirty="0" smtClean="0">
                    <a:solidFill>
                      <a:srgbClr val="676767"/>
                    </a:solidFill>
                  </a:rPr>
                  <a:t> across </a:t>
                </a:r>
                <a:r>
                  <a:rPr lang="en-GB" sz="1050" dirty="0">
                    <a:solidFill>
                      <a:srgbClr val="676767"/>
                    </a:solidFill>
                  </a:rPr>
                  <a:t>the organization</a:t>
                </a:r>
                <a:endParaRPr lang="en-GB" sz="1050" b="1" dirty="0">
                  <a:solidFill>
                    <a:srgbClr val="676767"/>
                  </a:solidFill>
                </a:endParaRPr>
              </a:p>
            </p:txBody>
          </p:sp>
          <p:sp>
            <p:nvSpPr>
              <p:cNvPr id="13" name="Rectangle 14">
                <a:hlinkClick r:id="" action="ppaction://noaction"/>
              </p:cNvPr>
              <p:cNvSpPr/>
              <p:nvPr/>
            </p:nvSpPr>
            <p:spPr>
              <a:xfrm>
                <a:off x="583688" y="2789873"/>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dirty="0">
                    <a:solidFill>
                      <a:srgbClr val="676767"/>
                    </a:solidFill>
                  </a:rPr>
                  <a:t>2. </a:t>
                </a:r>
                <a:r>
                  <a:rPr lang="en-GB" sz="1050" dirty="0" smtClean="0">
                    <a:solidFill>
                      <a:srgbClr val="676767"/>
                    </a:solidFill>
                  </a:rPr>
                  <a:t>Shortage of </a:t>
                </a:r>
                <a:r>
                  <a:rPr lang="en-GB" sz="1050" dirty="0">
                    <a:solidFill>
                      <a:srgbClr val="676767"/>
                    </a:solidFill>
                  </a:rPr>
                  <a:t>virtualization </a:t>
                </a:r>
                <a:r>
                  <a:rPr lang="en-GB" sz="1050" dirty="0" smtClean="0">
                    <a:solidFill>
                      <a:srgbClr val="676767"/>
                    </a:solidFill>
                  </a:rPr>
                  <a:t>and </a:t>
                </a:r>
                <a:r>
                  <a:rPr lang="en-GB" sz="1050" dirty="0">
                    <a:solidFill>
                      <a:srgbClr val="676767"/>
                    </a:solidFill>
                  </a:rPr>
                  <a:t>software </a:t>
                </a:r>
                <a:r>
                  <a:rPr lang="en-GB" sz="1050" dirty="0" smtClean="0">
                    <a:solidFill>
                      <a:srgbClr val="676767"/>
                    </a:solidFill>
                  </a:rPr>
                  <a:t>skills</a:t>
                </a:r>
                <a:endParaRPr lang="en-GB" sz="1050" dirty="0">
                  <a:solidFill>
                    <a:srgbClr val="676767"/>
                  </a:solidFill>
                </a:endParaRPr>
              </a:p>
            </p:txBody>
          </p:sp>
          <p:sp>
            <p:nvSpPr>
              <p:cNvPr id="14" name="Rectangle 15">
                <a:hlinkClick r:id="" action="ppaction://noaction"/>
              </p:cNvPr>
              <p:cNvSpPr/>
              <p:nvPr/>
            </p:nvSpPr>
            <p:spPr>
              <a:xfrm>
                <a:off x="583688" y="3370446"/>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dirty="0">
                    <a:solidFill>
                      <a:srgbClr val="676767"/>
                    </a:solidFill>
                  </a:rPr>
                  <a:t>3. </a:t>
                </a:r>
                <a:r>
                  <a:rPr lang="en-GB" sz="1050" dirty="0" smtClean="0">
                    <a:solidFill>
                      <a:srgbClr val="676767"/>
                    </a:solidFill>
                  </a:rPr>
                  <a:t>Breaking down organization siloes</a:t>
                </a:r>
                <a:endParaRPr lang="en-GB" sz="1050" b="1" dirty="0">
                  <a:solidFill>
                    <a:srgbClr val="676767"/>
                  </a:solidFill>
                </a:endParaRPr>
              </a:p>
            </p:txBody>
          </p:sp>
          <p:sp>
            <p:nvSpPr>
              <p:cNvPr id="15" name="Rectangle 16">
                <a:hlinkClick r:id="" action="ppaction://noaction"/>
              </p:cNvPr>
              <p:cNvSpPr/>
              <p:nvPr/>
            </p:nvSpPr>
            <p:spPr>
              <a:xfrm>
                <a:off x="583688" y="3951019"/>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dirty="0">
                    <a:solidFill>
                      <a:srgbClr val="676767"/>
                    </a:solidFill>
                  </a:rPr>
                  <a:t>4. </a:t>
                </a:r>
                <a:r>
                  <a:rPr lang="en-GB" sz="1050" dirty="0">
                    <a:solidFill>
                      <a:srgbClr val="676767"/>
                    </a:solidFill>
                  </a:rPr>
                  <a:t>Communicating </a:t>
                </a:r>
                <a:r>
                  <a:rPr lang="en-GB" sz="1050" dirty="0" smtClean="0">
                    <a:solidFill>
                      <a:srgbClr val="676767"/>
                    </a:solidFill>
                  </a:rPr>
                  <a:t>value to </a:t>
                </a:r>
                <a:r>
                  <a:rPr lang="en-GB" sz="1050" dirty="0">
                    <a:solidFill>
                      <a:srgbClr val="676767"/>
                    </a:solidFill>
                  </a:rPr>
                  <a:t>the customer</a:t>
                </a:r>
                <a:endParaRPr lang="en-GB" sz="1050" b="1" dirty="0">
                  <a:solidFill>
                    <a:srgbClr val="676767"/>
                  </a:solidFill>
                </a:endParaRPr>
              </a:p>
            </p:txBody>
          </p:sp>
          <p:sp>
            <p:nvSpPr>
              <p:cNvPr id="16" name="Rectangle 17">
                <a:hlinkClick r:id="" action="ppaction://noaction"/>
              </p:cNvPr>
              <p:cNvSpPr/>
              <p:nvPr/>
            </p:nvSpPr>
            <p:spPr>
              <a:xfrm>
                <a:off x="583688" y="4531592"/>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dirty="0">
                    <a:solidFill>
                      <a:srgbClr val="676767"/>
                    </a:solidFill>
                  </a:rPr>
                  <a:t>5. </a:t>
                </a:r>
                <a:r>
                  <a:rPr lang="en-GB" sz="1050" dirty="0" smtClean="0">
                    <a:solidFill>
                      <a:srgbClr val="676767"/>
                    </a:solidFill>
                  </a:rPr>
                  <a:t>Adopting DevOps model</a:t>
                </a:r>
                <a:endParaRPr lang="en-GB" sz="1050" dirty="0">
                  <a:solidFill>
                    <a:srgbClr val="676767"/>
                  </a:solidFill>
                </a:endParaRPr>
              </a:p>
            </p:txBody>
          </p:sp>
        </p:grpSp>
        <p:grpSp>
          <p:nvGrpSpPr>
            <p:cNvPr id="6" name="Group 5"/>
            <p:cNvGrpSpPr/>
            <p:nvPr/>
          </p:nvGrpSpPr>
          <p:grpSpPr>
            <a:xfrm>
              <a:off x="6047736" y="2818900"/>
              <a:ext cx="5278095" cy="1070935"/>
              <a:chOff x="6134820" y="2209300"/>
              <a:chExt cx="5278095" cy="1070935"/>
            </a:xfrm>
            <a:grpFill/>
          </p:grpSpPr>
          <p:sp>
            <p:nvSpPr>
              <p:cNvPr id="10" name="Rectangle 11">
                <a:hlinkClick r:id="" action="ppaction://noaction"/>
              </p:cNvPr>
              <p:cNvSpPr/>
              <p:nvPr/>
            </p:nvSpPr>
            <p:spPr>
              <a:xfrm>
                <a:off x="6147346" y="2209300"/>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a:solidFill>
                      <a:srgbClr val="676767"/>
                    </a:solidFill>
                  </a:rPr>
                  <a:t>6. </a:t>
                </a:r>
                <a:r>
                  <a:rPr lang="en-GB" sz="1050">
                    <a:solidFill>
                      <a:srgbClr val="676767"/>
                    </a:solidFill>
                  </a:rPr>
                  <a:t>Facing regulatory challenges</a:t>
                </a:r>
                <a:endParaRPr lang="en-GB" sz="1050" b="1">
                  <a:solidFill>
                    <a:srgbClr val="676767"/>
                  </a:solidFill>
                </a:endParaRPr>
              </a:p>
            </p:txBody>
          </p:sp>
          <p:sp>
            <p:nvSpPr>
              <p:cNvPr id="11" name="Rectangle 12">
                <a:hlinkClick r:id="" action="ppaction://noaction"/>
              </p:cNvPr>
              <p:cNvSpPr/>
              <p:nvPr/>
            </p:nvSpPr>
            <p:spPr>
              <a:xfrm>
                <a:off x="6134820" y="2789873"/>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050" b="1">
                    <a:solidFill>
                      <a:srgbClr val="676767"/>
                    </a:solidFill>
                  </a:rPr>
                  <a:t>7. </a:t>
                </a:r>
                <a:r>
                  <a:rPr lang="en-GB" sz="1050">
                    <a:solidFill>
                      <a:srgbClr val="676767"/>
                    </a:solidFill>
                  </a:rPr>
                  <a:t>Vendor lock-in</a:t>
                </a:r>
              </a:p>
            </p:txBody>
          </p:sp>
        </p:grpSp>
        <p:sp>
          <p:nvSpPr>
            <p:cNvPr id="7" name="Rectangle 9">
              <a:hlinkClick r:id="rId4" action="ppaction://hlinksldjump"/>
            </p:cNvPr>
            <p:cNvSpPr/>
            <p:nvPr/>
          </p:nvSpPr>
          <p:spPr>
            <a:xfrm>
              <a:off x="6060262" y="3980046"/>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a:solidFill>
                    <a:srgbClr val="676767"/>
                  </a:solidFill>
                </a:rPr>
                <a:t>8. </a:t>
              </a:r>
              <a:r>
                <a:rPr lang="en-US" sz="1050">
                  <a:solidFill>
                    <a:srgbClr val="676767"/>
                  </a:solidFill>
                </a:rPr>
                <a:t>Unclear business case</a:t>
              </a:r>
              <a:endParaRPr lang="en-GB" sz="1050">
                <a:solidFill>
                  <a:srgbClr val="676767"/>
                </a:solidFill>
              </a:endParaRPr>
            </a:p>
          </p:txBody>
        </p:sp>
        <p:sp>
          <p:nvSpPr>
            <p:cNvPr id="8" name="Rectangle 10">
              <a:hlinkClick r:id="" action="ppaction://noaction"/>
            </p:cNvPr>
            <p:cNvSpPr/>
            <p:nvPr/>
          </p:nvSpPr>
          <p:spPr>
            <a:xfrm>
              <a:off x="6060262" y="4560619"/>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a:solidFill>
                    <a:srgbClr val="676767"/>
                  </a:solidFill>
                </a:rPr>
                <a:t>9. </a:t>
              </a:r>
              <a:r>
                <a:rPr lang="en-US" sz="1050">
                  <a:solidFill>
                    <a:srgbClr val="676767"/>
                  </a:solidFill>
                </a:rPr>
                <a:t>Managing the transition from legacy networks</a:t>
              </a:r>
            </a:p>
          </p:txBody>
        </p:sp>
        <p:sp>
          <p:nvSpPr>
            <p:cNvPr id="9" name="Rectangle 18">
              <a:hlinkClick r:id="rId5" action="ppaction://hlinksldjump"/>
            </p:cNvPr>
            <p:cNvSpPr/>
            <p:nvPr/>
          </p:nvSpPr>
          <p:spPr>
            <a:xfrm>
              <a:off x="6060262" y="5141192"/>
              <a:ext cx="5265569" cy="4903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a:solidFill>
                    <a:srgbClr val="676767"/>
                  </a:solidFill>
                </a:rPr>
                <a:t>10. </a:t>
              </a:r>
              <a:r>
                <a:rPr lang="en-US" sz="1050">
                  <a:solidFill>
                    <a:srgbClr val="676767"/>
                  </a:solidFill>
                </a:rPr>
                <a:t>Uncertainty around how to achieve scale</a:t>
              </a:r>
            </a:p>
          </p:txBody>
        </p:sp>
      </p:grpSp>
      <p:sp>
        <p:nvSpPr>
          <p:cNvPr id="17" name="Text Placeholder 1"/>
          <p:cNvSpPr txBox="1">
            <a:spLocks/>
          </p:cNvSpPr>
          <p:nvPr/>
        </p:nvSpPr>
        <p:spPr>
          <a:xfrm>
            <a:off x="436333" y="1084155"/>
            <a:ext cx="8345488" cy="927238"/>
          </a:xfrm>
          <a:prstGeom prst="rect">
            <a:avLst/>
          </a:prstGeom>
        </p:spPr>
        <p:txBody>
          <a:bodyPr numCol="1"/>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smtClean="0"/>
              <a:t>Top 10 most common challenges that service providers have encountered when implementing NFV/SDN technology.</a:t>
            </a:r>
            <a:endParaRPr lang="en-GB" dirty="0"/>
          </a:p>
        </p:txBody>
      </p:sp>
    </p:spTree>
    <p:extLst>
      <p:ext uri="{BB962C8B-B14F-4D97-AF65-F5344CB8AC3E}">
        <p14:creationId xmlns:p14="http://schemas.microsoft.com/office/powerpoint/2010/main" val="3673132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9"/>
</p:tagLst>
</file>

<file path=ppt/tags/tag2.xml><?xml version="1.0" encoding="utf-8"?>
<p:tagLst xmlns:a="http://schemas.openxmlformats.org/drawingml/2006/main" xmlns:r="http://schemas.openxmlformats.org/officeDocument/2006/relationships" xmlns:p="http://schemas.openxmlformats.org/presentationml/2006/main">
  <p:tag name="TIMING" val="|4|37.3|36.9|28.4"/>
</p:tagLst>
</file>

<file path=ppt/theme/theme1.xml><?xml version="1.0" encoding="utf-8"?>
<a:theme xmlns:a="http://schemas.openxmlformats.org/drawingml/2006/main" name="Default Them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93D31C1E-5FC7-451C-A5B1-C86D62E64855}" vid="{4027B316-C97A-433F-A3E9-DBD5A4BB916A}"/>
    </a:ext>
  </a:extLst>
</a:theme>
</file>

<file path=ppt/theme/theme2.xml><?xml version="1.0" encoding="utf-8"?>
<a:theme xmlns:a="http://schemas.openxmlformats.org/drawingml/2006/main" name="blank">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6x9 PPT Template_2016.potx [Read-Only]" id="{D1E939AE-A8AE-4084-856B-8B3D117EA14A}" vid="{5BBC3A7B-47E4-4554-A110-86FF1A11C3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9196</TotalTime>
  <Words>2028</Words>
  <Application>Microsoft Macintosh PowerPoint</Application>
  <PresentationFormat>On-screen Show (16:9)</PresentationFormat>
  <Paragraphs>444</Paragraphs>
  <Slides>26</Slides>
  <Notes>19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40" baseType="lpstr">
      <vt:lpstr>Calibri</vt:lpstr>
      <vt:lpstr>CiscoSans</vt:lpstr>
      <vt:lpstr>CiscoSans ExtraLight</vt:lpstr>
      <vt:lpstr>CiscoSans Thin</vt:lpstr>
      <vt:lpstr>CiscoSansTT ExtraLight</vt:lpstr>
      <vt:lpstr>CiscoSansTT Thin</vt:lpstr>
      <vt:lpstr>MS PGothic</vt:lpstr>
      <vt:lpstr>ＭＳ Ｐゴシック</vt:lpstr>
      <vt:lpstr>Times New Roman</vt:lpstr>
      <vt:lpstr>Tipo de letra del sistema Fina</vt:lpstr>
      <vt:lpstr>Arial</vt:lpstr>
      <vt:lpstr>Default Theme</vt:lpstr>
      <vt:lpstr>blank</vt:lpstr>
      <vt:lpstr>Worksheet</vt:lpstr>
      <vt:lpstr>SP NFV/SDN Adoption</vt:lpstr>
      <vt:lpstr>Agenda</vt:lpstr>
      <vt:lpstr>STL Partners Research for Cisco</vt:lpstr>
      <vt:lpstr>Executive Summary of Study</vt:lpstr>
      <vt:lpstr>Service providers see NFV/SDN as an opportunity to become more agile </vt:lpstr>
      <vt:lpstr>Three pathways to NFV/SDN adoption are emerging </vt:lpstr>
      <vt:lpstr>Agenda</vt:lpstr>
      <vt:lpstr>Approaches to Transformation</vt:lpstr>
      <vt:lpstr>Top 10 Challenges for SP Transformation</vt:lpstr>
      <vt:lpstr> Three Evolution Pathways </vt:lpstr>
      <vt:lpstr>Technology Led Evolution Automation Customer Case Study</vt:lpstr>
      <vt:lpstr>Pathway Challenges</vt:lpstr>
      <vt:lpstr>Example on How to Address Challenges: Change Coordination</vt:lpstr>
      <vt:lpstr>Agenda</vt:lpstr>
      <vt:lpstr>Partner with Cisco for Success </vt:lpstr>
      <vt:lpstr>PowerPoint Presentation</vt:lpstr>
      <vt:lpstr>Cisco Validated Design VNF On-boarding Framework Strategy</vt:lpstr>
      <vt:lpstr> SP Customer Journeys to Business Outcomes  </vt:lpstr>
      <vt:lpstr>Quantifying the Business Impact of Automation</vt:lpstr>
      <vt:lpstr>Analyze Processes and Operations: Avoid OpEx &amp; Increase Efficiency</vt:lpstr>
      <vt:lpstr>Business Case Development:  How Automation Can Improve SP Operations?</vt:lpstr>
      <vt:lpstr>Focus on Business Outcomes  Improved Labor Productivity &amp; Network Efficiency</vt:lpstr>
      <vt:lpstr>Additional Outcomes Improved Product &amp; Development Lifecycle</vt:lpstr>
      <vt:lpstr>Identify Business Impacts  64% More Efficient Labor Force</vt:lpstr>
      <vt:lpstr>Summary</vt:lpstr>
      <vt:lpstr>PowerPoint Presentation</vt:lpstr>
    </vt:vector>
  </TitlesOfParts>
  <Company>Cisco Systems</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NFV/SDN SP Research</dc:title>
  <dc:creator>Sidney Kriger (sikriger)</dc:creator>
  <cp:lastModifiedBy>Ben Bekele (bebekele)</cp:lastModifiedBy>
  <cp:revision>94</cp:revision>
  <dcterms:created xsi:type="dcterms:W3CDTF">2017-05-10T18:46:55Z</dcterms:created>
  <dcterms:modified xsi:type="dcterms:W3CDTF">2017-06-06T19:41:45Z</dcterms:modified>
</cp:coreProperties>
</file>